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78" r:id="rId4"/>
    <p:sldId id="277" r:id="rId5"/>
    <p:sldId id="260" r:id="rId6"/>
    <p:sldId id="261" r:id="rId7"/>
    <p:sldId id="266" r:id="rId8"/>
    <p:sldId id="279" r:id="rId9"/>
    <p:sldId id="262" r:id="rId10"/>
    <p:sldId id="263" r:id="rId11"/>
    <p:sldId id="268" r:id="rId12"/>
    <p:sldId id="269" r:id="rId13"/>
    <p:sldId id="264" r:id="rId14"/>
    <p:sldId id="270" r:id="rId15"/>
    <p:sldId id="272" r:id="rId16"/>
    <p:sldId id="275" r:id="rId17"/>
    <p:sldId id="276" r:id="rId18"/>
    <p:sldId id="271" r:id="rId19"/>
    <p:sldId id="26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1E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8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/>
              <a:t>Homework </a:t>
            </a:r>
            <a:r>
              <a:rPr lang="en-US" altLang="zh-TW" dirty="0" smtClean="0"/>
              <a:t>#8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smtClean="0"/>
              <a:t>Boren Xiao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7981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1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589903"/>
                <a:ext cx="8596668" cy="4451459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sz="2000" dirty="0">
                    <a:latin typeface="Comic Sans MS" panose="030F0702030302020204" pitchFamily="66" charset="0"/>
                  </a:rPr>
                  <a:t>Given as input a connected undirected graph G, a spanning tree T of G, and a vertex v, design an algorithm to determine whether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is a valid DFS tree of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rooted at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. In other words, determine whether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can be the output of DFS under some order of the edges starting with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. The running time of the algorithm should be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(|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|+|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|)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.</a:t>
                </a:r>
                <a:endParaRPr lang="zh-TW" altLang="en-US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589903"/>
                <a:ext cx="8596668" cy="4451459"/>
              </a:xfrm>
              <a:blipFill rotWithShape="0">
                <a:blip r:embed="rId2"/>
                <a:stretch>
                  <a:fillRect l="-284" t="-822" r="-156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04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1(Cont.)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589903"/>
            <a:ext cx="8596668" cy="4451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000" dirty="0" smtClean="0">
                <a:latin typeface="Comic Sans MS" panose="030F0702030302020204" pitchFamily="66" charset="0"/>
              </a:rPr>
              <a:t>To Do</a:t>
            </a:r>
            <a:r>
              <a:rPr lang="zh-TW" altLang="en-US" sz="2000" dirty="0" smtClean="0">
                <a:latin typeface="Comic Sans MS" panose="030F0702030302020204" pitchFamily="66" charset="0"/>
              </a:rPr>
              <a:t>：</a:t>
            </a:r>
            <a:endParaRPr lang="en-US" altLang="zh-TW" sz="2000" dirty="0" smtClean="0">
              <a:latin typeface="Comic Sans MS" panose="030F0702030302020204" pitchFamily="66" charset="0"/>
            </a:endParaRPr>
          </a:p>
          <a:p>
            <a:pPr lvl="1"/>
            <a:r>
              <a:rPr lang="en-US" altLang="zh-TW" sz="1800" dirty="0" smtClean="0">
                <a:latin typeface="Comic Sans MS" panose="030F0702030302020204" pitchFamily="66" charset="0"/>
              </a:rPr>
              <a:t>Use DFS to traverse spanning tree T and mark vertex</a:t>
            </a:r>
          </a:p>
          <a:p>
            <a:pPr lvl="1"/>
            <a:r>
              <a:rPr lang="en-US" altLang="zh-TW" sz="1800" dirty="0">
                <a:latin typeface="Comic Sans MS" panose="030F0702030302020204" pitchFamily="66" charset="0"/>
              </a:rPr>
              <a:t>Check if spanning tree‘ s every edge is in </a:t>
            </a:r>
            <a:r>
              <a:rPr lang="en-US" altLang="zh-TW" sz="1800" dirty="0" smtClean="0">
                <a:latin typeface="Comic Sans MS" panose="030F0702030302020204" pitchFamily="66" charset="0"/>
              </a:rPr>
              <a:t>G</a:t>
            </a:r>
          </a:p>
          <a:p>
            <a:pPr lvl="1"/>
            <a:r>
              <a:rPr lang="en-US" altLang="zh-TW" sz="1800" dirty="0">
                <a:latin typeface="Comic Sans MS" panose="030F0702030302020204" pitchFamily="66" charset="0"/>
              </a:rPr>
              <a:t>Check if spanning </a:t>
            </a:r>
            <a:r>
              <a:rPr lang="en-US" altLang="zh-TW" sz="1800" dirty="0" smtClean="0">
                <a:latin typeface="Comic Sans MS" panose="030F0702030302020204" pitchFamily="66" charset="0"/>
              </a:rPr>
              <a:t>tree contains cycle</a:t>
            </a:r>
          </a:p>
          <a:p>
            <a:pPr lvl="1"/>
            <a:r>
              <a:rPr lang="en-US" altLang="zh-TW" sz="1800" dirty="0" smtClean="0">
                <a:latin typeface="Comic Sans MS" panose="030F0702030302020204" pitchFamily="66" charset="0"/>
              </a:rPr>
              <a:t>After DFS, check if any adjacent vertex in G has not been marked</a:t>
            </a:r>
          </a:p>
        </p:txBody>
      </p:sp>
    </p:spTree>
    <p:extLst>
      <p:ext uri="{BB962C8B-B14F-4D97-AF65-F5344CB8AC3E}">
        <p14:creationId xmlns:p14="http://schemas.microsoft.com/office/powerpoint/2010/main" val="382286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1(Cont.)</a:t>
            </a:r>
            <a:endParaRPr lang="zh-TW" altLang="en-US" dirty="0"/>
          </a:p>
        </p:txBody>
      </p:sp>
      <p:grpSp>
        <p:nvGrpSpPr>
          <p:cNvPr id="45" name="群組 44"/>
          <p:cNvGrpSpPr/>
          <p:nvPr/>
        </p:nvGrpSpPr>
        <p:grpSpPr>
          <a:xfrm>
            <a:off x="650800" y="1414248"/>
            <a:ext cx="2880000" cy="1440000"/>
            <a:chOff x="2839409" y="945358"/>
            <a:chExt cx="5088248" cy="2298469"/>
          </a:xfrm>
        </p:grpSpPr>
        <p:sp>
          <p:nvSpPr>
            <p:cNvPr id="6" name="橢圓 5"/>
            <p:cNvSpPr/>
            <p:nvPr/>
          </p:nvSpPr>
          <p:spPr>
            <a:xfrm>
              <a:off x="2839409" y="2329427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0" name="橢圓 9"/>
            <p:cNvSpPr/>
            <p:nvPr/>
          </p:nvSpPr>
          <p:spPr>
            <a:xfrm>
              <a:off x="6930129" y="2316958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1" name="橢圓 10"/>
            <p:cNvSpPr/>
            <p:nvPr/>
          </p:nvSpPr>
          <p:spPr>
            <a:xfrm>
              <a:off x="4635387" y="2329427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2" name="橢圓 11"/>
            <p:cNvSpPr/>
            <p:nvPr/>
          </p:nvSpPr>
          <p:spPr>
            <a:xfrm>
              <a:off x="5779000" y="945358"/>
              <a:ext cx="997528" cy="9144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cxnSp>
          <p:nvCxnSpPr>
            <p:cNvPr id="17" name="直線接點 16"/>
            <p:cNvCxnSpPr>
              <a:stCxn id="11" idx="7"/>
              <a:endCxn id="12" idx="3"/>
            </p:cNvCxnSpPr>
            <p:nvPr/>
          </p:nvCxnSpPr>
          <p:spPr>
            <a:xfrm flipV="1">
              <a:off x="5486830" y="1725847"/>
              <a:ext cx="438255" cy="737491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" name="直線接點 17"/>
            <p:cNvCxnSpPr>
              <a:stCxn id="12" idx="5"/>
              <a:endCxn id="10" idx="1"/>
            </p:cNvCxnSpPr>
            <p:nvPr/>
          </p:nvCxnSpPr>
          <p:spPr>
            <a:xfrm>
              <a:off x="6630443" y="1725847"/>
              <a:ext cx="445771" cy="725022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0" name="直線接點 19"/>
            <p:cNvCxnSpPr>
              <a:stCxn id="6" idx="6"/>
              <a:endCxn id="11" idx="2"/>
            </p:cNvCxnSpPr>
            <p:nvPr/>
          </p:nvCxnSpPr>
          <p:spPr>
            <a:xfrm>
              <a:off x="3836937" y="2786627"/>
              <a:ext cx="79845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直線接點 21"/>
            <p:cNvCxnSpPr>
              <a:stCxn id="11" idx="6"/>
              <a:endCxn id="10" idx="2"/>
            </p:cNvCxnSpPr>
            <p:nvPr/>
          </p:nvCxnSpPr>
          <p:spPr>
            <a:xfrm flipV="1">
              <a:off x="5632915" y="2774158"/>
              <a:ext cx="1297214" cy="12469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04" name="文字方塊 103"/>
          <p:cNvSpPr txBox="1"/>
          <p:nvPr/>
        </p:nvSpPr>
        <p:spPr>
          <a:xfrm>
            <a:off x="482138" y="1288473"/>
            <a:ext cx="14675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Graph 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G</a:t>
            </a:r>
            <a:endParaRPr lang="zh-TW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111" name="群組 110"/>
          <p:cNvGrpSpPr/>
          <p:nvPr/>
        </p:nvGrpSpPr>
        <p:grpSpPr>
          <a:xfrm>
            <a:off x="4018074" y="3812033"/>
            <a:ext cx="2907039" cy="1583027"/>
            <a:chOff x="4018074" y="3812033"/>
            <a:chExt cx="2907039" cy="1583027"/>
          </a:xfrm>
        </p:grpSpPr>
        <p:grpSp>
          <p:nvGrpSpPr>
            <p:cNvPr id="65" name="群組 64"/>
            <p:cNvGrpSpPr/>
            <p:nvPr/>
          </p:nvGrpSpPr>
          <p:grpSpPr>
            <a:xfrm>
              <a:off x="4045113" y="3955060"/>
              <a:ext cx="2880000" cy="1440000"/>
              <a:chOff x="2839409" y="945358"/>
              <a:chExt cx="5088248" cy="2298469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2839409" y="2329427"/>
                <a:ext cx="997528" cy="914400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67" name="橢圓 66"/>
              <p:cNvSpPr/>
              <p:nvPr/>
            </p:nvSpPr>
            <p:spPr>
              <a:xfrm>
                <a:off x="6930129" y="2316958"/>
                <a:ext cx="997528" cy="914400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68" name="橢圓 67"/>
              <p:cNvSpPr/>
              <p:nvPr/>
            </p:nvSpPr>
            <p:spPr>
              <a:xfrm>
                <a:off x="4635387" y="2329427"/>
                <a:ext cx="997528" cy="914400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69" name="橢圓 68"/>
              <p:cNvSpPr/>
              <p:nvPr/>
            </p:nvSpPr>
            <p:spPr>
              <a:xfrm>
                <a:off x="5779000" y="945358"/>
                <a:ext cx="997528" cy="914400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cxnSp>
            <p:nvCxnSpPr>
              <p:cNvPr id="71" name="直線接點 70"/>
              <p:cNvCxnSpPr>
                <a:stCxn id="69" idx="5"/>
                <a:endCxn id="67" idx="1"/>
              </p:cNvCxnSpPr>
              <p:nvPr/>
            </p:nvCxnSpPr>
            <p:spPr>
              <a:xfrm>
                <a:off x="6630443" y="1725847"/>
                <a:ext cx="445771" cy="725022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72" name="直線接點 71"/>
              <p:cNvCxnSpPr>
                <a:stCxn id="66" idx="6"/>
                <a:endCxn id="68" idx="2"/>
              </p:cNvCxnSpPr>
              <p:nvPr/>
            </p:nvCxnSpPr>
            <p:spPr>
              <a:xfrm>
                <a:off x="3836937" y="2786627"/>
                <a:ext cx="798450" cy="0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73" name="直線接點 72"/>
              <p:cNvCxnSpPr>
                <a:stCxn id="68" idx="6"/>
                <a:endCxn id="67" idx="2"/>
              </p:cNvCxnSpPr>
              <p:nvPr/>
            </p:nvCxnSpPr>
            <p:spPr>
              <a:xfrm flipV="1">
                <a:off x="5632915" y="2774158"/>
                <a:ext cx="1297214" cy="12469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  <p:sp>
          <p:nvSpPr>
            <p:cNvPr id="105" name="文字方塊 104"/>
            <p:cNvSpPr txBox="1"/>
            <p:nvPr/>
          </p:nvSpPr>
          <p:spPr>
            <a:xfrm>
              <a:off x="4018074" y="3812033"/>
              <a:ext cx="14675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omic Sans MS" panose="030F0702030302020204" pitchFamily="66" charset="0"/>
                </a:rPr>
                <a:t>DFS_1</a:t>
              </a:r>
              <a:endPara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112" name="群組 111"/>
          <p:cNvGrpSpPr/>
          <p:nvPr/>
        </p:nvGrpSpPr>
        <p:grpSpPr>
          <a:xfrm>
            <a:off x="7537124" y="1283286"/>
            <a:ext cx="3001190" cy="1570962"/>
            <a:chOff x="7537124" y="1283286"/>
            <a:chExt cx="3001190" cy="1570962"/>
          </a:xfrm>
        </p:grpSpPr>
        <p:grpSp>
          <p:nvGrpSpPr>
            <p:cNvPr id="74" name="群組 73"/>
            <p:cNvGrpSpPr/>
            <p:nvPr/>
          </p:nvGrpSpPr>
          <p:grpSpPr>
            <a:xfrm>
              <a:off x="7658314" y="1414248"/>
              <a:ext cx="2880000" cy="1440000"/>
              <a:chOff x="2839409" y="945358"/>
              <a:chExt cx="5088248" cy="2298469"/>
            </a:xfrm>
          </p:grpSpPr>
          <p:sp>
            <p:nvSpPr>
              <p:cNvPr id="75" name="橢圓 74"/>
              <p:cNvSpPr/>
              <p:nvPr/>
            </p:nvSpPr>
            <p:spPr>
              <a:xfrm>
                <a:off x="2839409" y="2329427"/>
                <a:ext cx="997528" cy="914400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76" name="橢圓 75"/>
              <p:cNvSpPr/>
              <p:nvPr/>
            </p:nvSpPr>
            <p:spPr>
              <a:xfrm>
                <a:off x="6930129" y="2316958"/>
                <a:ext cx="997528" cy="914400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77" name="橢圓 76"/>
              <p:cNvSpPr/>
              <p:nvPr/>
            </p:nvSpPr>
            <p:spPr>
              <a:xfrm>
                <a:off x="4635387" y="2329427"/>
                <a:ext cx="997528" cy="914400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78" name="橢圓 77"/>
              <p:cNvSpPr/>
              <p:nvPr/>
            </p:nvSpPr>
            <p:spPr>
              <a:xfrm>
                <a:off x="5779000" y="945358"/>
                <a:ext cx="997528" cy="914400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cxnSp>
            <p:nvCxnSpPr>
              <p:cNvPr id="79" name="直線接點 78"/>
              <p:cNvCxnSpPr>
                <a:stCxn id="77" idx="7"/>
                <a:endCxn id="78" idx="3"/>
              </p:cNvCxnSpPr>
              <p:nvPr/>
            </p:nvCxnSpPr>
            <p:spPr>
              <a:xfrm flipV="1">
                <a:off x="5486830" y="1725847"/>
                <a:ext cx="438255" cy="737491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80" name="直線接點 79"/>
              <p:cNvCxnSpPr>
                <a:stCxn id="78" idx="5"/>
                <a:endCxn id="76" idx="1"/>
              </p:cNvCxnSpPr>
              <p:nvPr/>
            </p:nvCxnSpPr>
            <p:spPr>
              <a:xfrm>
                <a:off x="6630443" y="1725847"/>
                <a:ext cx="445771" cy="725022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81" name="直線接點 80"/>
              <p:cNvCxnSpPr>
                <a:stCxn id="75" idx="6"/>
                <a:endCxn id="77" idx="2"/>
              </p:cNvCxnSpPr>
              <p:nvPr/>
            </p:nvCxnSpPr>
            <p:spPr>
              <a:xfrm>
                <a:off x="3836937" y="2786627"/>
                <a:ext cx="798450" cy="0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  <p:sp>
          <p:nvSpPr>
            <p:cNvPr id="106" name="文字方塊 105"/>
            <p:cNvSpPr txBox="1"/>
            <p:nvPr/>
          </p:nvSpPr>
          <p:spPr>
            <a:xfrm>
              <a:off x="7537124" y="1283286"/>
              <a:ext cx="14675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omic Sans MS" panose="030F0702030302020204" pitchFamily="66" charset="0"/>
                </a:rPr>
                <a:t>BFS</a:t>
              </a:r>
              <a:endPara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110" name="群組 109"/>
          <p:cNvGrpSpPr/>
          <p:nvPr/>
        </p:nvGrpSpPr>
        <p:grpSpPr>
          <a:xfrm>
            <a:off x="3936742" y="1288473"/>
            <a:ext cx="3070021" cy="1571230"/>
            <a:chOff x="3936742" y="1288473"/>
            <a:chExt cx="3070021" cy="1571230"/>
          </a:xfrm>
        </p:grpSpPr>
        <p:grpSp>
          <p:nvGrpSpPr>
            <p:cNvPr id="83" name="群組 82"/>
            <p:cNvGrpSpPr/>
            <p:nvPr/>
          </p:nvGrpSpPr>
          <p:grpSpPr>
            <a:xfrm>
              <a:off x="4126763" y="1419703"/>
              <a:ext cx="2880000" cy="1440000"/>
              <a:chOff x="2839409" y="945358"/>
              <a:chExt cx="5088248" cy="2298469"/>
            </a:xfrm>
          </p:grpSpPr>
          <p:sp>
            <p:nvSpPr>
              <p:cNvPr id="84" name="橢圓 83"/>
              <p:cNvSpPr/>
              <p:nvPr/>
            </p:nvSpPr>
            <p:spPr>
              <a:xfrm>
                <a:off x="2839409" y="2329427"/>
                <a:ext cx="997528" cy="914400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85" name="橢圓 84"/>
              <p:cNvSpPr/>
              <p:nvPr/>
            </p:nvSpPr>
            <p:spPr>
              <a:xfrm>
                <a:off x="6930129" y="2316958"/>
                <a:ext cx="997528" cy="914400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86" name="橢圓 85"/>
              <p:cNvSpPr/>
              <p:nvPr/>
            </p:nvSpPr>
            <p:spPr>
              <a:xfrm>
                <a:off x="4635387" y="2329427"/>
                <a:ext cx="997528" cy="914400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87" name="橢圓 86"/>
              <p:cNvSpPr/>
              <p:nvPr/>
            </p:nvSpPr>
            <p:spPr>
              <a:xfrm>
                <a:off x="5779000" y="945358"/>
                <a:ext cx="997528" cy="914400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cxnSp>
            <p:nvCxnSpPr>
              <p:cNvPr id="88" name="直線接點 87"/>
              <p:cNvCxnSpPr>
                <a:stCxn id="84" idx="7"/>
                <a:endCxn id="87" idx="2"/>
              </p:cNvCxnSpPr>
              <p:nvPr/>
            </p:nvCxnSpPr>
            <p:spPr>
              <a:xfrm flipV="1">
                <a:off x="3690853" y="1402559"/>
                <a:ext cx="2088146" cy="1060780"/>
              </a:xfrm>
              <a:prstGeom prst="line">
                <a:avLst/>
              </a:prstGeom>
              <a:ln w="38100">
                <a:solidFill>
                  <a:srgbClr val="00B0F0"/>
                </a:solidFill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90" name="直線接點 89"/>
              <p:cNvCxnSpPr>
                <a:stCxn id="84" idx="6"/>
                <a:endCxn id="86" idx="2"/>
              </p:cNvCxnSpPr>
              <p:nvPr/>
            </p:nvCxnSpPr>
            <p:spPr>
              <a:xfrm>
                <a:off x="3836937" y="2786627"/>
                <a:ext cx="798450" cy="0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91" name="直線接點 90"/>
              <p:cNvCxnSpPr>
                <a:stCxn id="86" idx="6"/>
                <a:endCxn id="85" idx="2"/>
              </p:cNvCxnSpPr>
              <p:nvPr/>
            </p:nvCxnSpPr>
            <p:spPr>
              <a:xfrm flipV="1">
                <a:off x="5632915" y="2774158"/>
                <a:ext cx="1297214" cy="12469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  <p:sp>
          <p:nvSpPr>
            <p:cNvPr id="107" name="文字方塊 106"/>
            <p:cNvSpPr txBox="1"/>
            <p:nvPr/>
          </p:nvSpPr>
          <p:spPr>
            <a:xfrm>
              <a:off x="3936742" y="1288473"/>
              <a:ext cx="17711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omic Sans MS" panose="030F0702030302020204" pitchFamily="66" charset="0"/>
                </a:rPr>
                <a:t>Wrong edge</a:t>
              </a:r>
              <a:endPara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109" name="群組 108"/>
          <p:cNvGrpSpPr/>
          <p:nvPr/>
        </p:nvGrpSpPr>
        <p:grpSpPr>
          <a:xfrm>
            <a:off x="7537124" y="3805908"/>
            <a:ext cx="3063368" cy="1570962"/>
            <a:chOff x="7225797" y="1293833"/>
            <a:chExt cx="3063368" cy="1570962"/>
          </a:xfrm>
        </p:grpSpPr>
        <p:grpSp>
          <p:nvGrpSpPr>
            <p:cNvPr id="94" name="群組 93"/>
            <p:cNvGrpSpPr/>
            <p:nvPr/>
          </p:nvGrpSpPr>
          <p:grpSpPr>
            <a:xfrm>
              <a:off x="7409165" y="1424795"/>
              <a:ext cx="2880000" cy="1440000"/>
              <a:chOff x="2839409" y="945358"/>
              <a:chExt cx="5088248" cy="2298469"/>
            </a:xfrm>
          </p:grpSpPr>
          <p:sp>
            <p:nvSpPr>
              <p:cNvPr id="95" name="橢圓 94"/>
              <p:cNvSpPr/>
              <p:nvPr/>
            </p:nvSpPr>
            <p:spPr>
              <a:xfrm>
                <a:off x="2839409" y="2329427"/>
                <a:ext cx="997528" cy="914400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96" name="橢圓 95"/>
              <p:cNvSpPr/>
              <p:nvPr/>
            </p:nvSpPr>
            <p:spPr>
              <a:xfrm>
                <a:off x="6930129" y="2316958"/>
                <a:ext cx="997528" cy="914400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97" name="橢圓 96"/>
              <p:cNvSpPr/>
              <p:nvPr/>
            </p:nvSpPr>
            <p:spPr>
              <a:xfrm>
                <a:off x="4635387" y="2329427"/>
                <a:ext cx="997528" cy="914400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98" name="橢圓 97"/>
              <p:cNvSpPr/>
              <p:nvPr/>
            </p:nvSpPr>
            <p:spPr>
              <a:xfrm>
                <a:off x="5779000" y="945358"/>
                <a:ext cx="997528" cy="914400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cxnSp>
            <p:nvCxnSpPr>
              <p:cNvPr id="99" name="直線接點 98"/>
              <p:cNvCxnSpPr>
                <a:stCxn id="97" idx="7"/>
                <a:endCxn id="98" idx="3"/>
              </p:cNvCxnSpPr>
              <p:nvPr/>
            </p:nvCxnSpPr>
            <p:spPr>
              <a:xfrm flipV="1">
                <a:off x="5486830" y="1725847"/>
                <a:ext cx="438255" cy="737491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01" name="直線接點 100"/>
              <p:cNvCxnSpPr>
                <a:stCxn id="95" idx="6"/>
                <a:endCxn id="97" idx="2"/>
              </p:cNvCxnSpPr>
              <p:nvPr/>
            </p:nvCxnSpPr>
            <p:spPr>
              <a:xfrm>
                <a:off x="3836937" y="2786627"/>
                <a:ext cx="798450" cy="0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02" name="直線接點 101"/>
              <p:cNvCxnSpPr>
                <a:stCxn id="97" idx="6"/>
                <a:endCxn id="96" idx="2"/>
              </p:cNvCxnSpPr>
              <p:nvPr/>
            </p:nvCxnSpPr>
            <p:spPr>
              <a:xfrm flipV="1">
                <a:off x="5632915" y="2774158"/>
                <a:ext cx="1297214" cy="12469"/>
              </a:xfrm>
              <a:prstGeom prst="line">
                <a:avLst/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  <p:sp>
          <p:nvSpPr>
            <p:cNvPr id="108" name="文字方塊 107"/>
            <p:cNvSpPr txBox="1"/>
            <p:nvPr/>
          </p:nvSpPr>
          <p:spPr>
            <a:xfrm>
              <a:off x="7225797" y="1293833"/>
              <a:ext cx="14675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omic Sans MS" panose="030F0702030302020204" pitchFamily="66" charset="0"/>
                </a:rPr>
                <a:t>DFS_2</a:t>
              </a:r>
              <a:endPara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200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1(Cont.)</a:t>
            </a:r>
            <a:endParaRPr lang="zh-TW" altLang="en-US" dirty="0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773" y="1466335"/>
            <a:ext cx="7079225" cy="4971732"/>
          </a:xfrm>
        </p:spPr>
      </p:pic>
    </p:spTree>
    <p:extLst>
      <p:ext uri="{BB962C8B-B14F-4D97-AF65-F5344CB8AC3E}">
        <p14:creationId xmlns:p14="http://schemas.microsoft.com/office/powerpoint/2010/main" val="421940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589903"/>
            <a:ext cx="8596668" cy="4451459"/>
          </a:xfrm>
        </p:spPr>
        <p:txBody>
          <a:bodyPr>
            <a:normAutofit/>
          </a:bodyPr>
          <a:lstStyle/>
          <a:p>
            <a:r>
              <a:rPr lang="en-US" altLang="zh-TW" sz="2000" dirty="0">
                <a:latin typeface="Comic Sans MS" panose="030F0702030302020204" pitchFamily="66" charset="0"/>
              </a:rPr>
              <a:t>Describe an efficient implementation of the algorithm discussed in class for finding an Eulerian circuit in a graph. The algorithm should run in linear time and space. (Hint: the discovery of a cycle and that of the Eulerian circuits in individual connected components with the cycle removed, in the induction step, can be interweaved.) </a:t>
            </a:r>
            <a:endParaRPr lang="zh-TW" altLang="en-US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31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2(Cont</a:t>
            </a:r>
            <a:r>
              <a:rPr lang="en-US" altLang="zh-TW" dirty="0"/>
              <a:t>.)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753613"/>
            <a:ext cx="5820181" cy="4726318"/>
          </a:xfr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516" y="2046263"/>
            <a:ext cx="4594860" cy="431292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677334" y="1281669"/>
            <a:ext cx="2479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Solution1</a:t>
            </a:r>
            <a:endParaRPr lang="zh-TW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27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2(Cont</a:t>
            </a:r>
            <a:r>
              <a:rPr lang="en-US" altLang="zh-TW" dirty="0"/>
              <a:t>.)</a:t>
            </a:r>
            <a:endParaRPr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677334" y="1281669"/>
            <a:ext cx="2479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Solution2</a:t>
            </a:r>
            <a:endParaRPr lang="zh-TW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681" y="165221"/>
            <a:ext cx="6378480" cy="3606680"/>
          </a:xfr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773" y="3868763"/>
            <a:ext cx="575829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60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3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589903"/>
                <a:ext cx="8596668" cy="4451459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A binary </a:t>
                </a:r>
                <a:r>
                  <a:rPr lang="en-US" altLang="zh-TW" sz="2000" b="1" dirty="0">
                    <a:latin typeface="Comic Sans MS" panose="030F0702030302020204" pitchFamily="66" charset="0"/>
                  </a:rPr>
                  <a:t>de </a:t>
                </a:r>
                <a:r>
                  <a:rPr lang="en-US" altLang="zh-TW" sz="2000" b="1" dirty="0" err="1">
                    <a:latin typeface="Comic Sans MS" panose="030F0702030302020204" pitchFamily="66" charset="0"/>
                  </a:rPr>
                  <a:t>Bruijn</a:t>
                </a:r>
                <a:r>
                  <a:rPr lang="en-US" altLang="zh-TW" sz="2000" b="1" dirty="0">
                    <a:latin typeface="Comic Sans MS" panose="030F0702030302020204" pitchFamily="66" charset="0"/>
                  </a:rPr>
                  <a:t>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sequence is a 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cyclic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sequence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bits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sSup>
                          <m:sSupPr>
                            <m:ctrlPr>
                              <a:rPr lang="en-US" altLang="zh-TW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0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sz="20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such that each binary string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of size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is represented somewhere in the sequence; that is, there exists a unique index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…,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(where the indices are taken modulo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). For example, the sequence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11010001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is a binary </a:t>
                </a:r>
                <a:r>
                  <a:rPr lang="en-US" altLang="zh-TW" sz="2000" b="1" dirty="0">
                    <a:latin typeface="Comic Sans MS" panose="030F0702030302020204" pitchFamily="66" charset="0"/>
                  </a:rPr>
                  <a:t>de </a:t>
                </a:r>
                <a:r>
                  <a:rPr lang="en-US" altLang="zh-TW" sz="2000" b="1" dirty="0" err="1">
                    <a:latin typeface="Comic Sans MS" panose="030F0702030302020204" pitchFamily="66" charset="0"/>
                  </a:rPr>
                  <a:t>Bruijn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 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sequence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.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be a directed graph defined as follows. The vertex set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corresponds to the set of all binary strings of size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−1 (|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|=</m:t>
                    </m:r>
                    <m:sSup>
                      <m:sSup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.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A vertex corresponding to the string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has an edge leading to a vertex corresponding to the string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if and 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TW" sz="2000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…,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.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Prove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is a directed Eulerian graph, and discuss the 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implications for </a:t>
                </a:r>
                <a:r>
                  <a:rPr lang="en-US" altLang="zh-TW" sz="2000" b="1" dirty="0" smtClean="0">
                    <a:latin typeface="Comic Sans MS" panose="030F0702030302020204" pitchFamily="66" charset="0"/>
                  </a:rPr>
                  <a:t>de </a:t>
                </a:r>
                <a:r>
                  <a:rPr lang="en-US" altLang="zh-TW" sz="2000" b="1" dirty="0" err="1" smtClean="0">
                    <a:latin typeface="Comic Sans MS" panose="030F0702030302020204" pitchFamily="66" charset="0"/>
                  </a:rPr>
                  <a:t>Bruijn</a:t>
                </a:r>
                <a:r>
                  <a:rPr lang="en-US" altLang="zh-TW" sz="2000" b="1" dirty="0" smtClean="0">
                    <a:latin typeface="Comic Sans MS" panose="030F0702030302020204" pitchFamily="66" charset="0"/>
                  </a:rPr>
                  <a:t> 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sequences. </a:t>
                </a:r>
                <a:endParaRPr lang="zh-TW" altLang="en-US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589903"/>
                <a:ext cx="8596668" cy="4451459"/>
              </a:xfrm>
              <a:blipFill>
                <a:blip r:embed="rId2"/>
                <a:stretch>
                  <a:fillRect l="-284" t="-822" r="-28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376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588" y="3670947"/>
            <a:ext cx="2865566" cy="30050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589903"/>
                <a:ext cx="8596668" cy="4451459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For the definition, the adjacent vertex has the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same bits.</a:t>
                </a: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In the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b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inary system, the way to connect to next vertex is only 0 or 1. So, the </a:t>
                </a:r>
                <a:r>
                  <a:rPr lang="en-US" altLang="zh-TW" sz="2000" dirty="0" err="1" smtClean="0">
                    <a:latin typeface="Comic Sans MS" panose="030F0702030302020204" pitchFamily="66" charset="0"/>
                  </a:rPr>
                  <a:t>inDegree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 of all the vertex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the </a:t>
                </a:r>
                <a:r>
                  <a:rPr lang="en-US" altLang="zh-TW" sz="2000" dirty="0" err="1" smtClean="0">
                    <a:latin typeface="Comic Sans MS" panose="030F0702030302020204" pitchFamily="66" charset="0"/>
                  </a:rPr>
                  <a:t>outDegree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2.</a:t>
                </a: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Therefore, there is an Eulerian circuit.</a:t>
                </a: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For n-bits de </a:t>
                </a:r>
                <a:r>
                  <a:rPr lang="en-US" altLang="zh-TW" sz="2000" dirty="0" err="1" smtClean="0">
                    <a:latin typeface="Comic Sans MS" panose="030F0702030302020204" pitchFamily="66" charset="0"/>
                  </a:rPr>
                  <a:t>Bruijn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 sequences, the number in the node is composed by the previous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edges. E.g.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=3, 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the number                           </a:t>
                </a:r>
              </a:p>
              <a:p>
                <a:pPr marL="0" indent="0">
                  <a:buNone/>
                </a:pPr>
                <a:r>
                  <a:rPr lang="en-US" altLang="zh-TW" sz="2000" dirty="0">
                    <a:latin typeface="Comic Sans MS" panose="030F0702030302020204" pitchFamily="66" charset="0"/>
                  </a:rPr>
                  <a:t> 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    of 11, is composed by 00-&gt;0</a:t>
                </a:r>
                <a:r>
                  <a:rPr lang="en-US" altLang="zh-TW" sz="2000" dirty="0" smtClean="0">
                    <a:solidFill>
                      <a:schemeClr val="accent5"/>
                    </a:solidFill>
                    <a:latin typeface="Comic Sans MS" panose="030F0702030302020204" pitchFamily="66" charset="0"/>
                  </a:rPr>
                  <a:t>1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-&gt;1</a:t>
                </a:r>
                <a:r>
                  <a:rPr lang="en-US" altLang="zh-TW" sz="2000" dirty="0" smtClean="0">
                    <a:solidFill>
                      <a:schemeClr val="accent5"/>
                    </a:solidFill>
                    <a:latin typeface="Comic Sans MS" panose="030F0702030302020204" pitchFamily="66" charset="0"/>
                  </a:rPr>
                  <a:t>1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   </a:t>
                </a: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So the sequences are included all the n-bits group.</a:t>
                </a:r>
              </a:p>
              <a:p>
                <a:endParaRPr lang="zh-TW" altLang="en-US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589903"/>
                <a:ext cx="8596668" cy="4451459"/>
              </a:xfrm>
              <a:blipFill rotWithShape="0">
                <a:blip r:embed="rId3"/>
                <a:stretch>
                  <a:fillRect l="-284" t="-822" r="-156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3(Cont.)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4252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589903"/>
            <a:ext cx="8596668" cy="4451459"/>
          </a:xfrm>
        </p:spPr>
        <p:txBody>
          <a:bodyPr>
            <a:normAutofit/>
          </a:bodyPr>
          <a:lstStyle/>
          <a:p>
            <a:r>
              <a:rPr lang="en-US" altLang="zh-TW" sz="2000" dirty="0">
                <a:latin typeface="Comic Sans MS" panose="030F0702030302020204" pitchFamily="66" charset="0"/>
              </a:rPr>
              <a:t>In the topological sorting algorithm that we discussed in class for directed acyclic graphs, DFS is used to calculate the </a:t>
            </a:r>
            <a:r>
              <a:rPr lang="en-US" altLang="zh-TW" sz="2000" dirty="0" err="1">
                <a:latin typeface="Comic Sans MS" panose="030F0702030302020204" pitchFamily="66" charset="0"/>
              </a:rPr>
              <a:t>indegree</a:t>
            </a:r>
            <a:r>
              <a:rPr lang="en-US" altLang="zh-TW" sz="2000" dirty="0">
                <a:latin typeface="Comic Sans MS" panose="030F0702030302020204" pitchFamily="66" charset="0"/>
              </a:rPr>
              <a:t> of each vertex in the input graph. Please give a detailed description of this calculation in adequate pseudocode.</a:t>
            </a:r>
            <a:endParaRPr lang="zh-TW" altLang="en-US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98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4(Cont.)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819" y="1325658"/>
            <a:ext cx="5530362" cy="2113173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031" y="3593476"/>
            <a:ext cx="6887939" cy="318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15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5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589903"/>
                <a:ext cx="8596668" cy="4451459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Given a directed acyclic graph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,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find a simple (directed) path in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 that has the maximum number of edges among all simple paths in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. 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The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algorithm should run in linear time</a:t>
                </a:r>
                <a:r>
                  <a:rPr lang="en-US" altLang="zh-TW" sz="2000" dirty="0"/>
                  <a:t>.</a:t>
                </a:r>
                <a:endParaRPr lang="zh-TW" altLang="en-US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589903"/>
                <a:ext cx="8596668" cy="4451459"/>
              </a:xfrm>
              <a:blipFill rotWithShape="0">
                <a:blip r:embed="rId2"/>
                <a:stretch>
                  <a:fillRect l="-284" t="-82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511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5(Cont.)</a:t>
            </a:r>
            <a:endParaRPr lang="zh-TW" altLang="en-US" dirty="0"/>
          </a:p>
        </p:txBody>
      </p:sp>
      <p:grpSp>
        <p:nvGrpSpPr>
          <p:cNvPr id="47" name="群組 46"/>
          <p:cNvGrpSpPr/>
          <p:nvPr/>
        </p:nvGrpSpPr>
        <p:grpSpPr>
          <a:xfrm>
            <a:off x="739832" y="1536469"/>
            <a:ext cx="9659159" cy="3276600"/>
            <a:chOff x="739832" y="1536469"/>
            <a:chExt cx="9659159" cy="3276600"/>
          </a:xfrm>
        </p:grpSpPr>
        <p:sp>
          <p:nvSpPr>
            <p:cNvPr id="5" name="橢圓 4"/>
            <p:cNvSpPr/>
            <p:nvPr/>
          </p:nvSpPr>
          <p:spPr>
            <a:xfrm>
              <a:off x="739832" y="25270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6" name="橢圓 5"/>
            <p:cNvSpPr/>
            <p:nvPr/>
          </p:nvSpPr>
          <p:spPr>
            <a:xfrm>
              <a:off x="7695640" y="38986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7" name="橢圓 6"/>
            <p:cNvSpPr/>
            <p:nvPr/>
          </p:nvSpPr>
          <p:spPr>
            <a:xfrm>
              <a:off x="7678187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0</a:t>
              </a:r>
              <a:endParaRPr lang="zh-TW" altLang="en-US" dirty="0"/>
            </a:p>
          </p:txBody>
        </p:sp>
        <p:sp>
          <p:nvSpPr>
            <p:cNvPr id="8" name="橢圓 7"/>
            <p:cNvSpPr/>
            <p:nvPr/>
          </p:nvSpPr>
          <p:spPr>
            <a:xfrm>
              <a:off x="4975668" y="28318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0</a:t>
              </a:r>
              <a:endParaRPr lang="zh-TW" altLang="en-US" dirty="0"/>
            </a:p>
          </p:txBody>
        </p:sp>
        <p:sp>
          <p:nvSpPr>
            <p:cNvPr id="9" name="橢圓 8"/>
            <p:cNvSpPr/>
            <p:nvPr/>
          </p:nvSpPr>
          <p:spPr>
            <a:xfrm>
              <a:off x="3032760" y="3870482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0</a:t>
              </a:r>
              <a:endParaRPr lang="zh-TW" altLang="en-US" dirty="0"/>
            </a:p>
          </p:txBody>
        </p:sp>
        <p:sp>
          <p:nvSpPr>
            <p:cNvPr id="10" name="橢圓 9"/>
            <p:cNvSpPr/>
            <p:nvPr/>
          </p:nvSpPr>
          <p:spPr>
            <a:xfrm>
              <a:off x="3870960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0</a:t>
              </a:r>
              <a:endParaRPr lang="zh-TW" altLang="en-US" dirty="0"/>
            </a:p>
          </p:txBody>
        </p:sp>
        <p:sp>
          <p:nvSpPr>
            <p:cNvPr id="11" name="橢圓 10"/>
            <p:cNvSpPr/>
            <p:nvPr/>
          </p:nvSpPr>
          <p:spPr>
            <a:xfrm>
              <a:off x="2194560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0</a:t>
              </a:r>
              <a:endParaRPr lang="zh-TW" altLang="en-US" dirty="0"/>
            </a:p>
          </p:txBody>
        </p:sp>
        <p:sp>
          <p:nvSpPr>
            <p:cNvPr id="12" name="橢圓 11"/>
            <p:cNvSpPr/>
            <p:nvPr/>
          </p:nvSpPr>
          <p:spPr>
            <a:xfrm>
              <a:off x="6139220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14" name="橢圓 13"/>
            <p:cNvSpPr/>
            <p:nvPr/>
          </p:nvSpPr>
          <p:spPr>
            <a:xfrm>
              <a:off x="9401463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cxnSp>
          <p:nvCxnSpPr>
            <p:cNvPr id="18" name="直線接點 17"/>
            <p:cNvCxnSpPr>
              <a:stCxn id="5" idx="7"/>
              <a:endCxn id="11" idx="3"/>
            </p:cNvCxnSpPr>
            <p:nvPr/>
          </p:nvCxnSpPr>
          <p:spPr>
            <a:xfrm flipV="1">
              <a:off x="1591275" y="2316958"/>
              <a:ext cx="749370" cy="344022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9" name="直線接點 18"/>
            <p:cNvCxnSpPr>
              <a:stCxn id="11" idx="6"/>
              <a:endCxn id="10" idx="2"/>
            </p:cNvCxnSpPr>
            <p:nvPr/>
          </p:nvCxnSpPr>
          <p:spPr>
            <a:xfrm>
              <a:off x="3192088" y="1993669"/>
              <a:ext cx="678872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0" name="直線接點 19"/>
            <p:cNvCxnSpPr>
              <a:stCxn id="10" idx="5"/>
            </p:cNvCxnSpPr>
            <p:nvPr/>
          </p:nvCxnSpPr>
          <p:spPr>
            <a:xfrm>
              <a:off x="4722403" y="2316958"/>
              <a:ext cx="419289" cy="801222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直線接點 20"/>
            <p:cNvCxnSpPr>
              <a:endCxn id="7" idx="2"/>
            </p:cNvCxnSpPr>
            <p:nvPr/>
          </p:nvCxnSpPr>
          <p:spPr>
            <a:xfrm>
              <a:off x="7024255" y="1993669"/>
              <a:ext cx="653932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直線接點 21"/>
            <p:cNvCxnSpPr>
              <a:stCxn id="5" idx="5"/>
              <a:endCxn id="9" idx="2"/>
            </p:cNvCxnSpPr>
            <p:nvPr/>
          </p:nvCxnSpPr>
          <p:spPr>
            <a:xfrm>
              <a:off x="1591275" y="3307558"/>
              <a:ext cx="1441485" cy="1020124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3" name="直線接點 22"/>
            <p:cNvCxnSpPr>
              <a:stCxn id="8" idx="7"/>
              <a:endCxn id="12" idx="3"/>
            </p:cNvCxnSpPr>
            <p:nvPr/>
          </p:nvCxnSpPr>
          <p:spPr>
            <a:xfrm flipV="1">
              <a:off x="5827111" y="2316958"/>
              <a:ext cx="458194" cy="648822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>
              <a:stCxn id="9" idx="6"/>
              <a:endCxn id="8" idx="3"/>
            </p:cNvCxnSpPr>
            <p:nvPr/>
          </p:nvCxnSpPr>
          <p:spPr>
            <a:xfrm flipV="1">
              <a:off x="4030288" y="3612358"/>
              <a:ext cx="1091465" cy="715324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0" name="直線接點 39"/>
            <p:cNvCxnSpPr>
              <a:stCxn id="7" idx="6"/>
              <a:endCxn id="14" idx="2"/>
            </p:cNvCxnSpPr>
            <p:nvPr/>
          </p:nvCxnSpPr>
          <p:spPr>
            <a:xfrm>
              <a:off x="8675715" y="1993669"/>
              <a:ext cx="725748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1" name="直線接點 40"/>
            <p:cNvCxnSpPr>
              <a:stCxn id="8" idx="5"/>
              <a:endCxn id="6" idx="2"/>
            </p:cNvCxnSpPr>
            <p:nvPr/>
          </p:nvCxnSpPr>
          <p:spPr>
            <a:xfrm>
              <a:off x="5827111" y="3612358"/>
              <a:ext cx="1868529" cy="743511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773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5(Cont.)</a:t>
            </a:r>
            <a:endParaRPr lang="zh-TW" altLang="en-US" dirty="0"/>
          </a:p>
        </p:txBody>
      </p:sp>
      <p:grpSp>
        <p:nvGrpSpPr>
          <p:cNvPr id="47" name="群組 46"/>
          <p:cNvGrpSpPr/>
          <p:nvPr/>
        </p:nvGrpSpPr>
        <p:grpSpPr>
          <a:xfrm>
            <a:off x="739832" y="1536469"/>
            <a:ext cx="9659159" cy="3276600"/>
            <a:chOff x="739832" y="1536469"/>
            <a:chExt cx="9659159" cy="3276600"/>
          </a:xfrm>
        </p:grpSpPr>
        <p:sp>
          <p:nvSpPr>
            <p:cNvPr id="5" name="橢圓 4"/>
            <p:cNvSpPr/>
            <p:nvPr/>
          </p:nvSpPr>
          <p:spPr>
            <a:xfrm>
              <a:off x="739832" y="25270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6" name="橢圓 5"/>
            <p:cNvSpPr/>
            <p:nvPr/>
          </p:nvSpPr>
          <p:spPr>
            <a:xfrm>
              <a:off x="7695640" y="38986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7" name="橢圓 6"/>
            <p:cNvSpPr/>
            <p:nvPr/>
          </p:nvSpPr>
          <p:spPr>
            <a:xfrm>
              <a:off x="7678187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0</a:t>
              </a:r>
              <a:endParaRPr lang="zh-TW" altLang="en-US" dirty="0"/>
            </a:p>
          </p:txBody>
        </p:sp>
        <p:sp>
          <p:nvSpPr>
            <p:cNvPr id="8" name="橢圓 7"/>
            <p:cNvSpPr/>
            <p:nvPr/>
          </p:nvSpPr>
          <p:spPr>
            <a:xfrm>
              <a:off x="4975668" y="28318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0</a:t>
              </a:r>
              <a:endParaRPr lang="zh-TW" altLang="en-US" dirty="0"/>
            </a:p>
          </p:txBody>
        </p:sp>
        <p:sp>
          <p:nvSpPr>
            <p:cNvPr id="9" name="橢圓 8"/>
            <p:cNvSpPr/>
            <p:nvPr/>
          </p:nvSpPr>
          <p:spPr>
            <a:xfrm>
              <a:off x="3032760" y="3870482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10" name="橢圓 9"/>
            <p:cNvSpPr/>
            <p:nvPr/>
          </p:nvSpPr>
          <p:spPr>
            <a:xfrm>
              <a:off x="3870960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0</a:t>
              </a:r>
              <a:endParaRPr lang="zh-TW" altLang="en-US" dirty="0"/>
            </a:p>
          </p:txBody>
        </p:sp>
        <p:sp>
          <p:nvSpPr>
            <p:cNvPr id="11" name="橢圓 10"/>
            <p:cNvSpPr/>
            <p:nvPr/>
          </p:nvSpPr>
          <p:spPr>
            <a:xfrm>
              <a:off x="2194560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12" name="橢圓 11"/>
            <p:cNvSpPr/>
            <p:nvPr/>
          </p:nvSpPr>
          <p:spPr>
            <a:xfrm>
              <a:off x="6139220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14" name="橢圓 13"/>
            <p:cNvSpPr/>
            <p:nvPr/>
          </p:nvSpPr>
          <p:spPr>
            <a:xfrm>
              <a:off x="9401463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cxnSp>
          <p:nvCxnSpPr>
            <p:cNvPr id="19" name="直線接點 18"/>
            <p:cNvCxnSpPr>
              <a:stCxn id="11" idx="6"/>
              <a:endCxn id="10" idx="2"/>
            </p:cNvCxnSpPr>
            <p:nvPr/>
          </p:nvCxnSpPr>
          <p:spPr>
            <a:xfrm>
              <a:off x="3192088" y="1993669"/>
              <a:ext cx="678872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0" name="直線接點 19"/>
            <p:cNvCxnSpPr>
              <a:stCxn id="10" idx="5"/>
            </p:cNvCxnSpPr>
            <p:nvPr/>
          </p:nvCxnSpPr>
          <p:spPr>
            <a:xfrm>
              <a:off x="4722403" y="2316958"/>
              <a:ext cx="419289" cy="801222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直線接點 20"/>
            <p:cNvCxnSpPr>
              <a:endCxn id="7" idx="2"/>
            </p:cNvCxnSpPr>
            <p:nvPr/>
          </p:nvCxnSpPr>
          <p:spPr>
            <a:xfrm>
              <a:off x="7024255" y="1993669"/>
              <a:ext cx="653932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3" name="直線接點 22"/>
            <p:cNvCxnSpPr>
              <a:stCxn id="8" idx="7"/>
              <a:endCxn id="12" idx="3"/>
            </p:cNvCxnSpPr>
            <p:nvPr/>
          </p:nvCxnSpPr>
          <p:spPr>
            <a:xfrm flipV="1">
              <a:off x="5827111" y="2316958"/>
              <a:ext cx="458194" cy="648822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>
              <a:stCxn id="9" idx="6"/>
              <a:endCxn id="8" idx="3"/>
            </p:cNvCxnSpPr>
            <p:nvPr/>
          </p:nvCxnSpPr>
          <p:spPr>
            <a:xfrm flipV="1">
              <a:off x="4030288" y="3612358"/>
              <a:ext cx="1091465" cy="715324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0" name="直線接點 39"/>
            <p:cNvCxnSpPr>
              <a:stCxn id="7" idx="6"/>
              <a:endCxn id="14" idx="2"/>
            </p:cNvCxnSpPr>
            <p:nvPr/>
          </p:nvCxnSpPr>
          <p:spPr>
            <a:xfrm>
              <a:off x="8675715" y="1993669"/>
              <a:ext cx="725748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1" name="直線接點 40"/>
            <p:cNvCxnSpPr>
              <a:stCxn id="8" idx="5"/>
              <a:endCxn id="6" idx="2"/>
            </p:cNvCxnSpPr>
            <p:nvPr/>
          </p:nvCxnSpPr>
          <p:spPr>
            <a:xfrm>
              <a:off x="5827111" y="3612358"/>
              <a:ext cx="1868529" cy="743511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25" name="直線接點 24"/>
          <p:cNvCxnSpPr/>
          <p:nvPr/>
        </p:nvCxnSpPr>
        <p:spPr>
          <a:xfrm flipV="1">
            <a:off x="1591275" y="2316958"/>
            <a:ext cx="749370" cy="34402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6" name="直線接點 25"/>
          <p:cNvCxnSpPr/>
          <p:nvPr/>
        </p:nvCxnSpPr>
        <p:spPr>
          <a:xfrm>
            <a:off x="1591275" y="3307558"/>
            <a:ext cx="1441485" cy="1020124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00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5(Cont.)</a:t>
            </a:r>
            <a:endParaRPr lang="zh-TW" altLang="en-US" dirty="0"/>
          </a:p>
        </p:txBody>
      </p:sp>
      <p:grpSp>
        <p:nvGrpSpPr>
          <p:cNvPr id="47" name="群組 46"/>
          <p:cNvGrpSpPr/>
          <p:nvPr/>
        </p:nvGrpSpPr>
        <p:grpSpPr>
          <a:xfrm>
            <a:off x="739832" y="1536469"/>
            <a:ext cx="9659159" cy="3276600"/>
            <a:chOff x="739832" y="1536469"/>
            <a:chExt cx="9659159" cy="3276600"/>
          </a:xfrm>
        </p:grpSpPr>
        <p:sp>
          <p:nvSpPr>
            <p:cNvPr id="5" name="橢圓 4"/>
            <p:cNvSpPr/>
            <p:nvPr/>
          </p:nvSpPr>
          <p:spPr>
            <a:xfrm>
              <a:off x="739832" y="25270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6" name="橢圓 5"/>
            <p:cNvSpPr/>
            <p:nvPr/>
          </p:nvSpPr>
          <p:spPr>
            <a:xfrm>
              <a:off x="7695640" y="38986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7" name="橢圓 6"/>
            <p:cNvSpPr/>
            <p:nvPr/>
          </p:nvSpPr>
          <p:spPr>
            <a:xfrm>
              <a:off x="7678187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0</a:t>
              </a:r>
              <a:endParaRPr lang="zh-TW" altLang="en-US" dirty="0"/>
            </a:p>
          </p:txBody>
        </p:sp>
        <p:sp>
          <p:nvSpPr>
            <p:cNvPr id="8" name="橢圓 7"/>
            <p:cNvSpPr/>
            <p:nvPr/>
          </p:nvSpPr>
          <p:spPr>
            <a:xfrm>
              <a:off x="4975668" y="28318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sp>
          <p:nvSpPr>
            <p:cNvPr id="9" name="橢圓 8"/>
            <p:cNvSpPr/>
            <p:nvPr/>
          </p:nvSpPr>
          <p:spPr>
            <a:xfrm>
              <a:off x="3032760" y="3870482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10" name="橢圓 9"/>
            <p:cNvSpPr/>
            <p:nvPr/>
          </p:nvSpPr>
          <p:spPr>
            <a:xfrm>
              <a:off x="3870960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sp>
          <p:nvSpPr>
            <p:cNvPr id="11" name="橢圓 10"/>
            <p:cNvSpPr/>
            <p:nvPr/>
          </p:nvSpPr>
          <p:spPr>
            <a:xfrm>
              <a:off x="2194560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12" name="橢圓 11"/>
            <p:cNvSpPr/>
            <p:nvPr/>
          </p:nvSpPr>
          <p:spPr>
            <a:xfrm>
              <a:off x="6139220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14" name="橢圓 13"/>
            <p:cNvSpPr/>
            <p:nvPr/>
          </p:nvSpPr>
          <p:spPr>
            <a:xfrm>
              <a:off x="9401463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cxnSp>
          <p:nvCxnSpPr>
            <p:cNvPr id="19" name="直線接點 18"/>
            <p:cNvCxnSpPr>
              <a:stCxn id="11" idx="6"/>
              <a:endCxn id="10" idx="2"/>
            </p:cNvCxnSpPr>
            <p:nvPr/>
          </p:nvCxnSpPr>
          <p:spPr>
            <a:xfrm>
              <a:off x="3192088" y="1993669"/>
              <a:ext cx="678872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0" name="直線接點 19"/>
            <p:cNvCxnSpPr>
              <a:stCxn id="10" idx="5"/>
            </p:cNvCxnSpPr>
            <p:nvPr/>
          </p:nvCxnSpPr>
          <p:spPr>
            <a:xfrm>
              <a:off x="4722403" y="2316958"/>
              <a:ext cx="419289" cy="801222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直線接點 20"/>
            <p:cNvCxnSpPr>
              <a:endCxn id="7" idx="2"/>
            </p:cNvCxnSpPr>
            <p:nvPr/>
          </p:nvCxnSpPr>
          <p:spPr>
            <a:xfrm>
              <a:off x="7024255" y="1993669"/>
              <a:ext cx="653932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3" name="直線接點 22"/>
            <p:cNvCxnSpPr>
              <a:stCxn id="8" idx="7"/>
              <a:endCxn id="12" idx="3"/>
            </p:cNvCxnSpPr>
            <p:nvPr/>
          </p:nvCxnSpPr>
          <p:spPr>
            <a:xfrm flipV="1">
              <a:off x="5827111" y="2316958"/>
              <a:ext cx="458194" cy="648822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>
              <a:stCxn id="9" idx="6"/>
              <a:endCxn id="8" idx="3"/>
            </p:cNvCxnSpPr>
            <p:nvPr/>
          </p:nvCxnSpPr>
          <p:spPr>
            <a:xfrm flipV="1">
              <a:off x="4030288" y="3612358"/>
              <a:ext cx="1091465" cy="715324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0" name="直線接點 39"/>
            <p:cNvCxnSpPr>
              <a:stCxn id="7" idx="6"/>
              <a:endCxn id="14" idx="2"/>
            </p:cNvCxnSpPr>
            <p:nvPr/>
          </p:nvCxnSpPr>
          <p:spPr>
            <a:xfrm>
              <a:off x="8675715" y="1993669"/>
              <a:ext cx="725748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1" name="直線接點 40"/>
            <p:cNvCxnSpPr>
              <a:stCxn id="8" idx="5"/>
              <a:endCxn id="6" idx="2"/>
            </p:cNvCxnSpPr>
            <p:nvPr/>
          </p:nvCxnSpPr>
          <p:spPr>
            <a:xfrm>
              <a:off x="5827111" y="3612358"/>
              <a:ext cx="1868529" cy="743511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25" name="直線接點 24"/>
          <p:cNvCxnSpPr>
            <a:stCxn id="5" idx="7"/>
          </p:cNvCxnSpPr>
          <p:nvPr/>
        </p:nvCxnSpPr>
        <p:spPr>
          <a:xfrm flipV="1">
            <a:off x="1591275" y="2316958"/>
            <a:ext cx="749370" cy="34402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6" name="直線接點 25"/>
          <p:cNvCxnSpPr/>
          <p:nvPr/>
        </p:nvCxnSpPr>
        <p:spPr>
          <a:xfrm>
            <a:off x="1591275" y="3307558"/>
            <a:ext cx="1441485" cy="1020124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9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5(Cont.)</a:t>
            </a:r>
            <a:endParaRPr lang="zh-TW" altLang="en-US" dirty="0"/>
          </a:p>
        </p:txBody>
      </p:sp>
      <p:grpSp>
        <p:nvGrpSpPr>
          <p:cNvPr id="47" name="群組 46"/>
          <p:cNvGrpSpPr/>
          <p:nvPr/>
        </p:nvGrpSpPr>
        <p:grpSpPr>
          <a:xfrm>
            <a:off x="739832" y="1536469"/>
            <a:ext cx="9659159" cy="3276600"/>
            <a:chOff x="739832" y="1536469"/>
            <a:chExt cx="9659159" cy="3276600"/>
          </a:xfrm>
        </p:grpSpPr>
        <p:sp>
          <p:nvSpPr>
            <p:cNvPr id="5" name="橢圓 4"/>
            <p:cNvSpPr/>
            <p:nvPr/>
          </p:nvSpPr>
          <p:spPr>
            <a:xfrm>
              <a:off x="739832" y="25270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6" name="橢圓 5"/>
            <p:cNvSpPr/>
            <p:nvPr/>
          </p:nvSpPr>
          <p:spPr>
            <a:xfrm>
              <a:off x="7695640" y="38986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7" name="橢圓 6"/>
            <p:cNvSpPr/>
            <p:nvPr/>
          </p:nvSpPr>
          <p:spPr>
            <a:xfrm>
              <a:off x="7678187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0</a:t>
              </a:r>
              <a:endParaRPr lang="zh-TW" altLang="en-US" dirty="0"/>
            </a:p>
          </p:txBody>
        </p:sp>
        <p:sp>
          <p:nvSpPr>
            <p:cNvPr id="8" name="橢圓 7"/>
            <p:cNvSpPr/>
            <p:nvPr/>
          </p:nvSpPr>
          <p:spPr>
            <a:xfrm>
              <a:off x="4975668" y="28318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9" name="橢圓 8"/>
            <p:cNvSpPr/>
            <p:nvPr/>
          </p:nvSpPr>
          <p:spPr>
            <a:xfrm>
              <a:off x="3032760" y="3870482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10" name="橢圓 9"/>
            <p:cNvSpPr/>
            <p:nvPr/>
          </p:nvSpPr>
          <p:spPr>
            <a:xfrm>
              <a:off x="3870960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sp>
          <p:nvSpPr>
            <p:cNvPr id="11" name="橢圓 10"/>
            <p:cNvSpPr/>
            <p:nvPr/>
          </p:nvSpPr>
          <p:spPr>
            <a:xfrm>
              <a:off x="2194560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12" name="橢圓 11"/>
            <p:cNvSpPr/>
            <p:nvPr/>
          </p:nvSpPr>
          <p:spPr>
            <a:xfrm>
              <a:off x="6139220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14" name="橢圓 13"/>
            <p:cNvSpPr/>
            <p:nvPr/>
          </p:nvSpPr>
          <p:spPr>
            <a:xfrm>
              <a:off x="9401463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cxnSp>
          <p:nvCxnSpPr>
            <p:cNvPr id="19" name="直線接點 18"/>
            <p:cNvCxnSpPr>
              <a:stCxn id="11" idx="6"/>
              <a:endCxn id="10" idx="2"/>
            </p:cNvCxnSpPr>
            <p:nvPr/>
          </p:nvCxnSpPr>
          <p:spPr>
            <a:xfrm>
              <a:off x="3192088" y="1993669"/>
              <a:ext cx="678872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直線接點 20"/>
            <p:cNvCxnSpPr>
              <a:endCxn id="7" idx="2"/>
            </p:cNvCxnSpPr>
            <p:nvPr/>
          </p:nvCxnSpPr>
          <p:spPr>
            <a:xfrm>
              <a:off x="7024255" y="1993669"/>
              <a:ext cx="653932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3" name="直線接點 22"/>
            <p:cNvCxnSpPr>
              <a:stCxn id="8" idx="7"/>
              <a:endCxn id="12" idx="3"/>
            </p:cNvCxnSpPr>
            <p:nvPr/>
          </p:nvCxnSpPr>
          <p:spPr>
            <a:xfrm flipV="1">
              <a:off x="5827111" y="2316958"/>
              <a:ext cx="458194" cy="648822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0" name="直線接點 39"/>
            <p:cNvCxnSpPr>
              <a:stCxn id="7" idx="6"/>
              <a:endCxn id="14" idx="2"/>
            </p:cNvCxnSpPr>
            <p:nvPr/>
          </p:nvCxnSpPr>
          <p:spPr>
            <a:xfrm>
              <a:off x="8675715" y="1993669"/>
              <a:ext cx="725748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1" name="直線接點 40"/>
            <p:cNvCxnSpPr>
              <a:stCxn id="8" idx="5"/>
              <a:endCxn id="6" idx="2"/>
            </p:cNvCxnSpPr>
            <p:nvPr/>
          </p:nvCxnSpPr>
          <p:spPr>
            <a:xfrm>
              <a:off x="5827111" y="3612358"/>
              <a:ext cx="1868529" cy="743511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25" name="直線接點 24"/>
          <p:cNvCxnSpPr>
            <a:stCxn id="5" idx="7"/>
          </p:cNvCxnSpPr>
          <p:nvPr/>
        </p:nvCxnSpPr>
        <p:spPr>
          <a:xfrm flipV="1">
            <a:off x="1591275" y="2316958"/>
            <a:ext cx="749370" cy="34402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6" name="直線接點 25"/>
          <p:cNvCxnSpPr/>
          <p:nvPr/>
        </p:nvCxnSpPr>
        <p:spPr>
          <a:xfrm>
            <a:off x="1591275" y="3307558"/>
            <a:ext cx="1441485" cy="1020124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直線接點 21"/>
          <p:cNvCxnSpPr>
            <a:stCxn id="10" idx="5"/>
            <a:endCxn id="8" idx="1"/>
          </p:cNvCxnSpPr>
          <p:nvPr/>
        </p:nvCxnSpPr>
        <p:spPr>
          <a:xfrm>
            <a:off x="4722403" y="2316958"/>
            <a:ext cx="399350" cy="64882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400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5(Cont.)</a:t>
            </a:r>
            <a:endParaRPr lang="zh-TW" altLang="en-US" dirty="0"/>
          </a:p>
        </p:txBody>
      </p:sp>
      <p:grpSp>
        <p:nvGrpSpPr>
          <p:cNvPr id="47" name="群組 46"/>
          <p:cNvGrpSpPr/>
          <p:nvPr/>
        </p:nvGrpSpPr>
        <p:grpSpPr>
          <a:xfrm>
            <a:off x="739832" y="1536469"/>
            <a:ext cx="9659159" cy="3276600"/>
            <a:chOff x="739832" y="1536469"/>
            <a:chExt cx="9659159" cy="3276600"/>
          </a:xfrm>
        </p:grpSpPr>
        <p:sp>
          <p:nvSpPr>
            <p:cNvPr id="5" name="橢圓 4"/>
            <p:cNvSpPr/>
            <p:nvPr/>
          </p:nvSpPr>
          <p:spPr>
            <a:xfrm>
              <a:off x="739832" y="25270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0</a:t>
              </a:r>
              <a:endParaRPr lang="zh-TW" altLang="en-US" dirty="0"/>
            </a:p>
          </p:txBody>
        </p:sp>
        <p:sp>
          <p:nvSpPr>
            <p:cNvPr id="6" name="橢圓 5"/>
            <p:cNvSpPr/>
            <p:nvPr/>
          </p:nvSpPr>
          <p:spPr>
            <a:xfrm>
              <a:off x="7695640" y="38986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4</a:t>
              </a:r>
              <a:endParaRPr lang="zh-TW" altLang="en-US" dirty="0"/>
            </a:p>
          </p:txBody>
        </p:sp>
        <p:sp>
          <p:nvSpPr>
            <p:cNvPr id="7" name="橢圓 6"/>
            <p:cNvSpPr/>
            <p:nvPr/>
          </p:nvSpPr>
          <p:spPr>
            <a:xfrm>
              <a:off x="7678187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5</a:t>
              </a:r>
              <a:endParaRPr lang="zh-TW" altLang="en-US" dirty="0"/>
            </a:p>
          </p:txBody>
        </p:sp>
        <p:sp>
          <p:nvSpPr>
            <p:cNvPr id="8" name="橢圓 7"/>
            <p:cNvSpPr/>
            <p:nvPr/>
          </p:nvSpPr>
          <p:spPr>
            <a:xfrm>
              <a:off x="4975668" y="28318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3</a:t>
              </a:r>
              <a:endParaRPr lang="zh-TW" altLang="en-US" dirty="0"/>
            </a:p>
          </p:txBody>
        </p:sp>
        <p:sp>
          <p:nvSpPr>
            <p:cNvPr id="9" name="橢圓 8"/>
            <p:cNvSpPr/>
            <p:nvPr/>
          </p:nvSpPr>
          <p:spPr>
            <a:xfrm>
              <a:off x="3032760" y="3870482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10" name="橢圓 9"/>
            <p:cNvSpPr/>
            <p:nvPr/>
          </p:nvSpPr>
          <p:spPr>
            <a:xfrm>
              <a:off x="3870960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sp>
          <p:nvSpPr>
            <p:cNvPr id="11" name="橢圓 10"/>
            <p:cNvSpPr/>
            <p:nvPr/>
          </p:nvSpPr>
          <p:spPr>
            <a:xfrm>
              <a:off x="2194560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12" name="橢圓 11"/>
            <p:cNvSpPr/>
            <p:nvPr/>
          </p:nvSpPr>
          <p:spPr>
            <a:xfrm>
              <a:off x="6139220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4</a:t>
              </a:r>
              <a:endParaRPr lang="zh-TW" altLang="en-US" dirty="0"/>
            </a:p>
          </p:txBody>
        </p:sp>
        <p:sp>
          <p:nvSpPr>
            <p:cNvPr id="14" name="橢圓 13"/>
            <p:cNvSpPr/>
            <p:nvPr/>
          </p:nvSpPr>
          <p:spPr>
            <a:xfrm>
              <a:off x="9401463" y="1536469"/>
              <a:ext cx="997528" cy="914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6</a:t>
              </a:r>
              <a:endParaRPr lang="zh-TW" altLang="en-US" dirty="0"/>
            </a:p>
          </p:txBody>
        </p:sp>
        <p:cxnSp>
          <p:nvCxnSpPr>
            <p:cNvPr id="18" name="直線接點 17"/>
            <p:cNvCxnSpPr>
              <a:stCxn id="5" idx="7"/>
              <a:endCxn id="11" idx="3"/>
            </p:cNvCxnSpPr>
            <p:nvPr/>
          </p:nvCxnSpPr>
          <p:spPr>
            <a:xfrm flipV="1">
              <a:off x="1591275" y="2316958"/>
              <a:ext cx="749370" cy="344022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9" name="直線接點 18"/>
            <p:cNvCxnSpPr>
              <a:stCxn id="11" idx="6"/>
              <a:endCxn id="10" idx="2"/>
            </p:cNvCxnSpPr>
            <p:nvPr/>
          </p:nvCxnSpPr>
          <p:spPr>
            <a:xfrm>
              <a:off x="3192088" y="1993669"/>
              <a:ext cx="678872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0" name="直線接點 19"/>
            <p:cNvCxnSpPr>
              <a:stCxn id="10" idx="5"/>
              <a:endCxn id="8" idx="1"/>
            </p:cNvCxnSpPr>
            <p:nvPr/>
          </p:nvCxnSpPr>
          <p:spPr>
            <a:xfrm>
              <a:off x="4722403" y="2316958"/>
              <a:ext cx="399350" cy="648822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直線接點 20"/>
            <p:cNvCxnSpPr>
              <a:stCxn id="12" idx="6"/>
              <a:endCxn id="7" idx="2"/>
            </p:cNvCxnSpPr>
            <p:nvPr/>
          </p:nvCxnSpPr>
          <p:spPr>
            <a:xfrm>
              <a:off x="7136748" y="1993669"/>
              <a:ext cx="541439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直線接點 21"/>
            <p:cNvCxnSpPr>
              <a:stCxn id="5" idx="5"/>
              <a:endCxn id="9" idx="2"/>
            </p:cNvCxnSpPr>
            <p:nvPr/>
          </p:nvCxnSpPr>
          <p:spPr>
            <a:xfrm>
              <a:off x="1591275" y="3307558"/>
              <a:ext cx="1441485" cy="1020124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3" name="直線接點 22"/>
            <p:cNvCxnSpPr>
              <a:stCxn id="8" idx="7"/>
              <a:endCxn id="12" idx="3"/>
            </p:cNvCxnSpPr>
            <p:nvPr/>
          </p:nvCxnSpPr>
          <p:spPr>
            <a:xfrm flipV="1">
              <a:off x="5827111" y="2316958"/>
              <a:ext cx="458194" cy="648822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0" name="直線接點 39"/>
            <p:cNvCxnSpPr>
              <a:stCxn id="7" idx="6"/>
              <a:endCxn id="14" idx="2"/>
            </p:cNvCxnSpPr>
            <p:nvPr/>
          </p:nvCxnSpPr>
          <p:spPr>
            <a:xfrm>
              <a:off x="8675715" y="1993669"/>
              <a:ext cx="725748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1" name="直線接點 40"/>
            <p:cNvCxnSpPr>
              <a:stCxn id="8" idx="5"/>
              <a:endCxn id="6" idx="2"/>
            </p:cNvCxnSpPr>
            <p:nvPr/>
          </p:nvCxnSpPr>
          <p:spPr>
            <a:xfrm>
              <a:off x="5827111" y="3612358"/>
              <a:ext cx="1868529" cy="743511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2191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735"/>
          </a:xfrm>
        </p:spPr>
        <p:txBody>
          <a:bodyPr/>
          <a:lstStyle/>
          <a:p>
            <a:r>
              <a:rPr lang="en-US" altLang="zh-TW" dirty="0" smtClean="0"/>
              <a:t>Problem 5(Cont.)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456" y="157221"/>
            <a:ext cx="6032166" cy="6579202"/>
          </a:xfrm>
        </p:spPr>
      </p:pic>
      <p:cxnSp>
        <p:nvCxnSpPr>
          <p:cNvPr id="7" name="直線接點 6"/>
          <p:cNvCxnSpPr/>
          <p:nvPr/>
        </p:nvCxnSpPr>
        <p:spPr>
          <a:xfrm>
            <a:off x="5048542" y="4596938"/>
            <a:ext cx="6591993" cy="5818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/>
          <p:cNvSpPr txBox="1"/>
          <p:nvPr/>
        </p:nvSpPr>
        <p:spPr>
          <a:xfrm>
            <a:off x="324196" y="1396538"/>
            <a:ext cx="50042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Step1:</a:t>
            </a:r>
          </a:p>
          <a:p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	calculate each vertex’s longest </a:t>
            </a:r>
            <a:r>
              <a:rPr lang="en-US" altLang="zh-TW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path by BFS </a:t>
            </a:r>
            <a:endParaRPr lang="en-US" altLang="zh-TW" sz="20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endParaRPr lang="en-US" altLang="zh-TW" sz="20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endParaRPr lang="en-US" altLang="zh-TW" sz="20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Step2:</a:t>
            </a:r>
          </a:p>
          <a:p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	</a:t>
            </a:r>
            <a:r>
              <a:rPr lang="en-US" altLang="zh-TW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find 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a</a:t>
            </a:r>
            <a:r>
              <a:rPr lang="en-US" altLang="zh-TW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vertex which has the longest length and put it into stack</a:t>
            </a:r>
            <a:endParaRPr lang="zh-TW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47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多面向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6948</TotalTime>
  <Words>460</Words>
  <Application>Microsoft Office PowerPoint</Application>
  <PresentationFormat>寬螢幕</PresentationFormat>
  <Paragraphs>94</Paragraphs>
  <Slides>19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6" baseType="lpstr">
      <vt:lpstr>微軟正黑體</vt:lpstr>
      <vt:lpstr>Arial</vt:lpstr>
      <vt:lpstr>Cambria Math</vt:lpstr>
      <vt:lpstr>Comic Sans MS</vt:lpstr>
      <vt:lpstr>Trebuchet MS</vt:lpstr>
      <vt:lpstr>Wingdings 3</vt:lpstr>
      <vt:lpstr>多面向</vt:lpstr>
      <vt:lpstr>Homework #8</vt:lpstr>
      <vt:lpstr>Problem 1</vt:lpstr>
      <vt:lpstr>Problem 1(Cont.)</vt:lpstr>
      <vt:lpstr>Problem 1(Cont.)</vt:lpstr>
      <vt:lpstr>Problem 1(Cont.)</vt:lpstr>
      <vt:lpstr>Problem 2</vt:lpstr>
      <vt:lpstr>Problem 2(Cont.)</vt:lpstr>
      <vt:lpstr>Problem 2(Cont.)</vt:lpstr>
      <vt:lpstr>Problem 3</vt:lpstr>
      <vt:lpstr>Problem 3(Cont.)</vt:lpstr>
      <vt:lpstr>Problem 4</vt:lpstr>
      <vt:lpstr>Problem 4(Cont.)</vt:lpstr>
      <vt:lpstr>Problem 5</vt:lpstr>
      <vt:lpstr>Problem 5(Cont.)</vt:lpstr>
      <vt:lpstr>Problem 5(Cont.)</vt:lpstr>
      <vt:lpstr>Problem 5(Cont.)</vt:lpstr>
      <vt:lpstr>Problem 5(Cont.)</vt:lpstr>
      <vt:lpstr>Problem 5(Cont.)</vt:lpstr>
      <vt:lpstr>Problem 5(Cont.)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Homework #8</dc:title>
  <dc:creator>ohya</dc:creator>
  <cp:lastModifiedBy>boren</cp:lastModifiedBy>
  <cp:revision>61</cp:revision>
  <dcterms:created xsi:type="dcterms:W3CDTF">2017-06-01T07:06:32Z</dcterms:created>
  <dcterms:modified xsi:type="dcterms:W3CDTF">2018-06-11T12:42:17Z</dcterms:modified>
</cp:coreProperties>
</file>