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1"/>
  </p:notesMasterIdLst>
  <p:handoutMasterIdLst>
    <p:handoutMasterId r:id="rId32"/>
  </p:handoutMasterIdLst>
  <p:sldIdLst>
    <p:sldId id="377" r:id="rId3"/>
    <p:sldId id="387" r:id="rId4"/>
    <p:sldId id="386" r:id="rId5"/>
    <p:sldId id="389" r:id="rId6"/>
    <p:sldId id="388" r:id="rId7"/>
    <p:sldId id="410" r:id="rId8"/>
    <p:sldId id="390" r:id="rId9"/>
    <p:sldId id="397" r:id="rId10"/>
    <p:sldId id="391" r:id="rId11"/>
    <p:sldId id="392" r:id="rId12"/>
    <p:sldId id="393" r:id="rId13"/>
    <p:sldId id="394" r:id="rId14"/>
    <p:sldId id="395" r:id="rId15"/>
    <p:sldId id="399" r:id="rId16"/>
    <p:sldId id="411" r:id="rId17"/>
    <p:sldId id="400" r:id="rId18"/>
    <p:sldId id="401" r:id="rId19"/>
    <p:sldId id="402" r:id="rId20"/>
    <p:sldId id="403" r:id="rId21"/>
    <p:sldId id="412" r:id="rId22"/>
    <p:sldId id="398" r:id="rId23"/>
    <p:sldId id="396" r:id="rId24"/>
    <p:sldId id="404" r:id="rId25"/>
    <p:sldId id="405" r:id="rId26"/>
    <p:sldId id="406" r:id="rId27"/>
    <p:sldId id="407" r:id="rId28"/>
    <p:sldId id="408" r:id="rId29"/>
    <p:sldId id="409" r:id="rId30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1" autoAdjust="0"/>
    <p:restoredTop sz="92967" autoAdjust="0"/>
  </p:normalViewPr>
  <p:slideViewPr>
    <p:cSldViewPr>
      <p:cViewPr varScale="1">
        <p:scale>
          <a:sx n="81" d="100"/>
          <a:sy n="81" d="100"/>
        </p:scale>
        <p:origin x="6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26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2022/5/3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2022/5/3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28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A65CC690-1C7E-3F4C-8450-544B67FEB74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2022: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Software Testing:</a:t>
            </a:r>
            <a:br>
              <a:rPr lang="en-US" altLang="zh-TW" sz="4800"/>
            </a:br>
            <a:r>
              <a:rPr lang="en-US" altLang="zh-TW" sz="4800"/>
              <a:t>An </a:t>
            </a:r>
            <a:r>
              <a:rPr lang="en-US" altLang="zh-TW" sz="4800" dirty="0"/>
              <a:t>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Based on [Patton 2006, </a:t>
            </a:r>
            <a:r>
              <a:rPr lang="en-US" altLang="zh-TW" sz="2400" dirty="0" err="1"/>
              <a:t>Kaner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9EBB4D-D5FD-954C-B7EE-90AEDEAA8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9FCB7F-1663-5842-B451-4B97EC59E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Lion King Animated Storybook, 1994-1995</a:t>
            </a:r>
          </a:p>
          <a:p>
            <a:pPr lvl="1"/>
            <a:r>
              <a:rPr lang="en-US" altLang="zh-TW" dirty="0"/>
              <a:t>Didn’t run on untested but common systems</a:t>
            </a:r>
          </a:p>
          <a:p>
            <a:r>
              <a:rPr lang="en-US" altLang="zh-TW" dirty="0"/>
              <a:t>Intel Pentium Floating-Point Division Bug, 1994</a:t>
            </a:r>
          </a:p>
          <a:p>
            <a:pPr lvl="1"/>
            <a:r>
              <a:rPr lang="en-US" altLang="zh-TW" dirty="0"/>
              <a:t>A bug that would hardly be encountered by common uses, but was mishandled by the company</a:t>
            </a:r>
          </a:p>
          <a:p>
            <a:r>
              <a:rPr lang="en-US" altLang="zh-TW" dirty="0"/>
              <a:t>NASA Mars Polar Lander, 1999</a:t>
            </a:r>
          </a:p>
          <a:p>
            <a:pPr lvl="1"/>
            <a:r>
              <a:rPr lang="en-US" altLang="zh-TW" dirty="0"/>
              <a:t>A control bit to shut off the thrusters, which is triggered by “touched down”, but also by mechanical vibration.</a:t>
            </a:r>
          </a:p>
          <a:p>
            <a:r>
              <a:rPr lang="en-US" altLang="zh-TW" dirty="0"/>
              <a:t>The Y2K (Year 2000) Bug, circa 1974</a:t>
            </a:r>
          </a:p>
          <a:p>
            <a:pPr lvl="1"/>
            <a:r>
              <a:rPr lang="en-US" altLang="zh-TW" dirty="0"/>
              <a:t>Two digits used to represent the year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a Software Bug/Error?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The software doesn’t do something that the product specification says it should do.</a:t>
            </a:r>
          </a:p>
          <a:p>
            <a:r>
              <a:rPr lang="en-US" altLang="zh-TW" sz="2800" dirty="0"/>
              <a:t>The software does something that the product specification says it shouldn’t do.</a:t>
            </a:r>
          </a:p>
          <a:p>
            <a:r>
              <a:rPr lang="en-US" altLang="zh-TW" sz="2800" dirty="0"/>
              <a:t>The software doesn’t do something that the product specification doesn’t mention but should.</a:t>
            </a:r>
          </a:p>
          <a:p>
            <a:r>
              <a:rPr lang="en-US" altLang="zh-TW" sz="2800" dirty="0"/>
              <a:t>The software does something that the product specification doesn’t mention.</a:t>
            </a:r>
          </a:p>
          <a:p>
            <a:r>
              <a:rPr lang="en-US" altLang="zh-TW" sz="2800" dirty="0"/>
              <a:t>The software is difficulty to understand, hard to use, slow, or—in the software tester’s eyes—will be viewed by the end user as just plain not right.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Four categories:</a:t>
            </a:r>
          </a:p>
          <a:p>
            <a:pPr lvl="1"/>
            <a:r>
              <a:rPr lang="en-US" altLang="zh-TW" dirty="0"/>
              <a:t>Specification</a:t>
            </a:r>
            <a:endParaRPr lang="zh-TW" altLang="en-US" dirty="0"/>
          </a:p>
          <a:p>
            <a:pPr lvl="1"/>
            <a:r>
              <a:rPr lang="en-US" altLang="zh-TW" dirty="0"/>
              <a:t>Design</a:t>
            </a:r>
          </a:p>
          <a:p>
            <a:pPr lvl="1"/>
            <a:r>
              <a:rPr lang="en-US" altLang="zh-TW" dirty="0"/>
              <a:t>Code</a:t>
            </a:r>
          </a:p>
          <a:p>
            <a:pPr lvl="1"/>
            <a:r>
              <a:rPr lang="en-US" altLang="zh-TW" dirty="0"/>
              <a:t>Others</a:t>
            </a:r>
            <a:r>
              <a:rPr lang="zh-TW" altLang="en-US" dirty="0"/>
              <a:t> </a:t>
            </a:r>
            <a:r>
              <a:rPr lang="en-US" altLang="zh-TW" dirty="0"/>
              <a:t>(false positives, multiple ones from the same root cause, testing errors, …)</a:t>
            </a:r>
          </a:p>
          <a:p>
            <a:r>
              <a:rPr lang="en-US" altLang="zh-TW" dirty="0"/>
              <a:t>How frequent?</a:t>
            </a:r>
          </a:p>
          <a:p>
            <a:pPr lvl="1">
              <a:buNone/>
            </a:pPr>
            <a:r>
              <a:rPr lang="en-US" altLang="zh-TW" dirty="0"/>
              <a:t>specification &gt; design &gt; code</a:t>
            </a:r>
          </a:p>
          <a:p>
            <a:r>
              <a:rPr lang="en-US" altLang="zh-TW" dirty="0"/>
              <a:t>How costly to fix?</a:t>
            </a:r>
          </a:p>
          <a:p>
            <a:pPr lvl="1">
              <a:buNone/>
            </a:pPr>
            <a:r>
              <a:rPr lang="en-US" altLang="zh-TW" dirty="0"/>
              <a:t>code &gt; design &gt; specification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goal of a software tester is to find bugs.</a:t>
            </a:r>
          </a:p>
          <a:p>
            <a:r>
              <a:rPr lang="en-US" altLang="zh-TW" dirty="0"/>
              <a:t>The goal of a software tester is to find bugs and find them as early as possible</a:t>
            </a:r>
          </a:p>
          <a:p>
            <a:r>
              <a:rPr lang="en-US" altLang="zh-TW" dirty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Traits of Good Software Testers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explorers.</a:t>
            </a:r>
          </a:p>
          <a:p>
            <a:r>
              <a:rPr lang="en-US" altLang="zh-TW" dirty="0"/>
              <a:t>They are troubleshooter.</a:t>
            </a:r>
          </a:p>
          <a:p>
            <a:r>
              <a:rPr lang="en-US" altLang="zh-TW" dirty="0"/>
              <a:t>They are relentless.</a:t>
            </a:r>
          </a:p>
          <a:p>
            <a:r>
              <a:rPr lang="en-US" altLang="zh-TW" dirty="0"/>
              <a:t>They are creative.</a:t>
            </a:r>
          </a:p>
          <a:p>
            <a:r>
              <a:rPr lang="en-US" altLang="zh-TW" dirty="0"/>
              <a:t>They are (mellowed) perfectionists.</a:t>
            </a:r>
          </a:p>
          <a:p>
            <a:r>
              <a:rPr lang="en-US" altLang="zh-TW" dirty="0"/>
              <a:t>They exercise good judgement.</a:t>
            </a:r>
          </a:p>
          <a:p>
            <a:r>
              <a:rPr lang="en-US" altLang="zh-TW" dirty="0"/>
              <a:t>They are tactful and diplomatic.</a:t>
            </a:r>
          </a:p>
          <a:p>
            <a:pPr lvl="1"/>
            <a:r>
              <a:rPr lang="en-US" altLang="zh-TW" dirty="0"/>
              <a:t>Know how to work with the programmers</a:t>
            </a:r>
          </a:p>
          <a:p>
            <a:r>
              <a:rPr lang="en-US" altLang="zh-TW" dirty="0"/>
              <a:t>They are persuasive.</a:t>
            </a:r>
          </a:p>
          <a:p>
            <a:pPr lvl="1"/>
            <a:r>
              <a:rPr lang="en-US" altLang="zh-TW" dirty="0"/>
              <a:t>Get the severe-enough bugs fixed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005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Realities of 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axioms of software testing:</a:t>
            </a:r>
          </a:p>
          <a:p>
            <a:pPr lvl="1"/>
            <a:r>
              <a:rPr lang="en-US" altLang="zh-TW" dirty="0"/>
              <a:t>It’s impossible to test a program completely.</a:t>
            </a:r>
          </a:p>
          <a:p>
            <a:pPr lvl="1"/>
            <a:r>
              <a:rPr lang="en-US" altLang="zh-TW" dirty="0"/>
              <a:t>Software testing is a risk-based exercise.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Testing can’t show that bugs don’t exist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 pesticide paradox: the more you test software, the more immune it becomes to your tests.</a:t>
            </a:r>
          </a:p>
          <a:p>
            <a:pPr lvl="1"/>
            <a:r>
              <a:rPr lang="en-US" altLang="zh-TW" dirty="0"/>
              <a:t>Not all the bugs you find will be fixed.</a:t>
            </a:r>
          </a:p>
          <a:p>
            <a:pPr lvl="1"/>
            <a:r>
              <a:rPr lang="en-US" altLang="zh-TW" dirty="0"/>
              <a:t>Software testers aren’t the most popular members of a project team.</a:t>
            </a:r>
          </a:p>
          <a:p>
            <a:r>
              <a:rPr lang="en-US" altLang="zh-TW" dirty="0"/>
              <a:t>Some terms and definitions:</a:t>
            </a:r>
          </a:p>
          <a:p>
            <a:pPr lvl="1"/>
            <a:r>
              <a:rPr lang="en-US" altLang="zh-TW" dirty="0"/>
              <a:t>Precision and accuracy, verification and validation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Lessons Learned: The Role of the Tester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Beware of testing “completely.” (L. 10)</a:t>
            </a:r>
          </a:p>
          <a:p>
            <a:pPr lvl="1"/>
            <a:r>
              <a:rPr lang="en-US" altLang="zh-TW" dirty="0"/>
              <a:t>Be clear about what tests are done and what are not.</a:t>
            </a:r>
          </a:p>
          <a:p>
            <a:r>
              <a:rPr lang="en-US" altLang="zh-TW" dirty="0"/>
              <a:t>You don’t assure quality by testing. (L. 11)</a:t>
            </a:r>
          </a:p>
          <a:p>
            <a:pPr lvl="1"/>
            <a:r>
              <a:rPr lang="en-US" altLang="zh-TW" dirty="0"/>
              <a:t>The assurance results from the effort of the entire team.</a:t>
            </a:r>
          </a:p>
          <a:p>
            <a:r>
              <a:rPr lang="en-US" altLang="zh-TW" dirty="0"/>
              <a:t>Never be the gatekeeper! (L. 12)</a:t>
            </a:r>
          </a:p>
          <a:p>
            <a:pPr lvl="1"/>
            <a:r>
              <a:rPr lang="en-US" altLang="zh-TW" dirty="0"/>
              <a:t>It is the responsibility of the people who control the project.</a:t>
            </a:r>
          </a:p>
          <a:p>
            <a:r>
              <a:rPr lang="en-US" altLang="zh-TW" dirty="0"/>
              <a:t>Beware of the not-my-job theory of testing. (L. 13)</a:t>
            </a:r>
          </a:p>
          <a:p>
            <a:pPr lvl="1"/>
            <a:r>
              <a:rPr lang="en-US" altLang="zh-TW" dirty="0"/>
              <a:t>Take a more expansive view (be helpful).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Black-box vs. white-box testing</a:t>
            </a:r>
          </a:p>
          <a:p>
            <a:pPr lvl="1"/>
            <a:r>
              <a:rPr lang="en-US" altLang="zh-TW" dirty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/>
              <a:t>In white-box (or clear-box) testing, the tester has access to the program’s code.</a:t>
            </a:r>
          </a:p>
          <a:p>
            <a:r>
              <a:rPr lang="en-US" altLang="zh-TW" dirty="0"/>
              <a:t>Static vs. dynamic testing (analysis)</a:t>
            </a:r>
          </a:p>
          <a:p>
            <a:pPr lvl="1"/>
            <a:r>
              <a:rPr lang="en-US" altLang="zh-TW" dirty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Testing/Examining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 is a static black-box testing (why?)</a:t>
            </a:r>
          </a:p>
          <a:p>
            <a:pPr marL="344487" lvl="1" indent="0">
              <a:buNone/>
            </a:pPr>
            <a:r>
              <a:rPr lang="en-US" altLang="zh-TW" dirty="0"/>
              <a:t>(what if your project doesn’t have a spec?)</a:t>
            </a:r>
          </a:p>
          <a:p>
            <a:r>
              <a:rPr lang="en-US" altLang="zh-TW" dirty="0"/>
              <a:t>High-level techniques:</a:t>
            </a:r>
          </a:p>
          <a:p>
            <a:pPr lvl="1"/>
            <a:r>
              <a:rPr lang="en-US" altLang="zh-TW" dirty="0"/>
              <a:t>Pretend to be the customer</a:t>
            </a:r>
          </a:p>
          <a:p>
            <a:pPr lvl="1"/>
            <a:r>
              <a:rPr lang="en-US" altLang="zh-TW" dirty="0"/>
              <a:t>Research existing standards and guidelines</a:t>
            </a:r>
          </a:p>
          <a:p>
            <a:pPr lvl="1"/>
            <a:r>
              <a:rPr lang="en-US" altLang="zh-TW" dirty="0"/>
              <a:t>Review and test similar software</a:t>
            </a:r>
          </a:p>
          <a:p>
            <a:r>
              <a:rPr lang="en-US" altLang="zh-TW" dirty="0"/>
              <a:t>Low-level techniques:</a:t>
            </a:r>
          </a:p>
          <a:p>
            <a:pPr lvl="1"/>
            <a:r>
              <a:rPr lang="en-US" altLang="zh-TW" dirty="0"/>
              <a:t>Specification attributes checklist</a:t>
            </a:r>
          </a:p>
          <a:p>
            <a:pPr lvl="1"/>
            <a:r>
              <a:rPr lang="en-US" altLang="zh-TW" dirty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Complete</a:t>
            </a:r>
          </a:p>
          <a:p>
            <a:r>
              <a:rPr lang="en-US" altLang="zh-TW" dirty="0"/>
              <a:t>Accurate</a:t>
            </a:r>
          </a:p>
          <a:p>
            <a:r>
              <a:rPr lang="en-US" altLang="zh-TW" dirty="0"/>
              <a:t>Precise, unambiguous, and clear</a:t>
            </a:r>
          </a:p>
          <a:p>
            <a:r>
              <a:rPr lang="en-US" altLang="zh-TW" dirty="0"/>
              <a:t>Consistent</a:t>
            </a:r>
          </a:p>
          <a:p>
            <a:r>
              <a:rPr lang="en-US" altLang="zh-TW" dirty="0"/>
              <a:t>Relevant</a:t>
            </a:r>
          </a:p>
          <a:p>
            <a:r>
              <a:rPr lang="en-US" altLang="zh-TW" dirty="0"/>
              <a:t>Feasible</a:t>
            </a:r>
          </a:p>
          <a:p>
            <a:r>
              <a:rPr lang="en-US" altLang="zh-TW" dirty="0"/>
              <a:t>Code-free</a:t>
            </a:r>
          </a:p>
          <a:p>
            <a:pPr lvl="1"/>
            <a:r>
              <a:rPr lang="en-US" altLang="zh-TW" dirty="0"/>
              <a:t>Not constraining the underlying design, architecture, or code.</a:t>
            </a:r>
          </a:p>
          <a:p>
            <a:r>
              <a:rPr lang="en-US" altLang="zh-TW" dirty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Always, every, all, none, never</a:t>
            </a:r>
          </a:p>
          <a:p>
            <a:pPr lvl="1"/>
            <a:r>
              <a:rPr lang="en-US" altLang="zh-TW" dirty="0"/>
              <a:t>Look for exceptions</a:t>
            </a:r>
          </a:p>
          <a:p>
            <a:r>
              <a:rPr lang="en-US" altLang="zh-TW" dirty="0"/>
              <a:t>Certainly, therefore, clearly, obviously, evidently</a:t>
            </a:r>
          </a:p>
          <a:p>
            <a:pPr lvl="1"/>
            <a:r>
              <a:rPr lang="en-US" altLang="zh-TW" dirty="0"/>
              <a:t>Be aware of accepting something as a given</a:t>
            </a:r>
          </a:p>
          <a:p>
            <a:r>
              <a:rPr lang="en-US" altLang="zh-TW" dirty="0"/>
              <a:t>Some, sometime, often, usually, ordinarily, customarily, most, mostly</a:t>
            </a:r>
          </a:p>
          <a:p>
            <a:pPr lvl="1"/>
            <a:r>
              <a:rPr lang="en-US" altLang="zh-TW" dirty="0"/>
              <a:t>Too vague to test</a:t>
            </a:r>
          </a:p>
          <a:p>
            <a:r>
              <a:rPr lang="en-US" altLang="zh-TW" dirty="0"/>
              <a:t>Etc., and so forth, and so on, such as</a:t>
            </a:r>
          </a:p>
          <a:p>
            <a:pPr lvl="1"/>
            <a:r>
              <a:rPr lang="en-US" altLang="zh-TW" dirty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Good, fast, cheap, efficient, small, stable</a:t>
            </a:r>
          </a:p>
          <a:p>
            <a:pPr lvl="1"/>
            <a:r>
              <a:rPr lang="en-US" altLang="zh-TW" dirty="0"/>
              <a:t>Unquantifiable terms and not testable</a:t>
            </a:r>
          </a:p>
          <a:p>
            <a:r>
              <a:rPr lang="en-US" altLang="zh-TW" dirty="0"/>
              <a:t>Handled, processed, rejected, skipped, eliminated</a:t>
            </a:r>
          </a:p>
          <a:p>
            <a:pPr lvl="1"/>
            <a:r>
              <a:rPr lang="en-US" altLang="zh-TW" dirty="0"/>
              <a:t>Hidden functionalities</a:t>
            </a:r>
          </a:p>
          <a:p>
            <a:r>
              <a:rPr lang="en-US" altLang="zh-TW" dirty="0"/>
              <a:t>If … then … (but missing else)</a:t>
            </a:r>
          </a:p>
          <a:p>
            <a:pPr lvl="1"/>
            <a:r>
              <a:rPr lang="en-US" altLang="zh-TW" dirty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To do black-box testing effectively requires some definition of what the software does.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Test cases</a:t>
            </a:r>
            <a:r>
              <a:rPr lang="en-US" altLang="zh-TW" dirty="0"/>
              <a:t> are the specific inputs that you will try and the procedures that you will follow.</a:t>
            </a:r>
          </a:p>
          <a:p>
            <a:r>
              <a:rPr lang="en-US" altLang="zh-TW" dirty="0"/>
              <a:t>A mechanism for determining whether a test has passed or failed is usually called a </a:t>
            </a:r>
            <a:r>
              <a:rPr lang="en-US" altLang="zh-TW" dirty="0">
                <a:solidFill>
                  <a:srgbClr val="0070C0"/>
                </a:solidFill>
              </a:rPr>
              <a:t>test oracle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Selecting test cases is the single most important task that software testers do.</a:t>
            </a:r>
          </a:p>
          <a:p>
            <a:r>
              <a:rPr lang="en-US" altLang="zh-TW" dirty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Levels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Unit testing</a:t>
            </a:r>
          </a:p>
          <a:p>
            <a:pPr lvl="1"/>
            <a:r>
              <a:rPr lang="en-US" altLang="zh-TW" dirty="0"/>
              <a:t>To verify the functionality of a specific section of code</a:t>
            </a:r>
          </a:p>
          <a:p>
            <a:r>
              <a:rPr lang="en-US" altLang="zh-TW" dirty="0"/>
              <a:t>Integration testing</a:t>
            </a:r>
          </a:p>
          <a:p>
            <a:pPr lvl="1"/>
            <a:r>
              <a:rPr lang="en-US" altLang="zh-TW" dirty="0"/>
              <a:t>To verify the interfaces between components against a software design</a:t>
            </a:r>
          </a:p>
          <a:p>
            <a:r>
              <a:rPr lang="en-US" altLang="zh-TW" dirty="0"/>
              <a:t>System testing</a:t>
            </a:r>
          </a:p>
          <a:p>
            <a:pPr lvl="1"/>
            <a:r>
              <a:rPr lang="en-US" altLang="zh-TW" dirty="0"/>
              <a:t>Testing a completely integrated system to verify that the system meets its requirements</a:t>
            </a:r>
          </a:p>
          <a:p>
            <a:r>
              <a:rPr lang="en-US" altLang="zh-TW" dirty="0"/>
              <a:t>Acceptance testing  (user acceptance testing)</a:t>
            </a:r>
          </a:p>
          <a:p>
            <a:pPr lvl="1"/>
            <a:r>
              <a:rPr lang="en-US" altLang="zh-TW" dirty="0"/>
              <a:t>To determine if the requirements of a specification/contract are met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03816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Test-to-pass (smoke/sanity testing)</a:t>
            </a:r>
          </a:p>
          <a:p>
            <a:pPr lvl="1"/>
            <a:r>
              <a:rPr lang="en-US" altLang="zh-TW" dirty="0"/>
              <a:t>Assure only that the software minimally works.</a:t>
            </a:r>
          </a:p>
          <a:p>
            <a:pPr lvl="1"/>
            <a:r>
              <a:rPr lang="en-US" altLang="zh-TW" dirty="0"/>
              <a:t>You don’t push its capabilities.</a:t>
            </a:r>
          </a:p>
          <a:p>
            <a:r>
              <a:rPr lang="en-US" altLang="zh-TW" dirty="0"/>
              <a:t>Test-to-fail (destructive testing)</a:t>
            </a:r>
          </a:p>
          <a:p>
            <a:pPr lvl="1"/>
            <a:r>
              <a:rPr lang="en-US" altLang="zh-TW" dirty="0"/>
              <a:t>Design and run test cases with the sole purpose of breaking the software.</a:t>
            </a:r>
          </a:p>
          <a:p>
            <a:pPr lvl="1"/>
            <a:r>
              <a:rPr lang="en-US" altLang="zh-TW" dirty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Equivalence Partitioning</a:t>
            </a:r>
          </a:p>
          <a:p>
            <a:pPr lvl="1"/>
            <a:r>
              <a:rPr lang="en-US" altLang="zh-TW" dirty="0"/>
              <a:t>To systematically get a smaller, but equally effective, set of test cases</a:t>
            </a:r>
          </a:p>
          <a:p>
            <a:pPr lvl="1"/>
            <a:r>
              <a:rPr lang="en-US" altLang="zh-TW" dirty="0"/>
              <a:t>Examples:</a:t>
            </a:r>
          </a:p>
          <a:p>
            <a:pPr lvl="2"/>
            <a:r>
              <a:rPr lang="en-US" altLang="zh-TW" dirty="0"/>
              <a:t>Addition of small numbers vs. large numbers</a:t>
            </a:r>
          </a:p>
          <a:p>
            <a:pPr lvl="2"/>
            <a:r>
              <a:rPr lang="en-US" altLang="zh-TW" dirty="0"/>
              <a:t>Filenames with valid characters vs. invalid characters</a:t>
            </a:r>
          </a:p>
          <a:p>
            <a:pPr lvl="2"/>
            <a:r>
              <a:rPr lang="en-US" altLang="zh-TW" dirty="0"/>
              <a:t>Short vs. long filenames</a:t>
            </a:r>
          </a:p>
          <a:p>
            <a:r>
              <a:rPr lang="en-US" altLang="zh-TW" dirty="0"/>
              <a:t>Divide test work along the two parts of software</a:t>
            </a:r>
          </a:p>
          <a:p>
            <a:pPr lvl="1"/>
            <a:r>
              <a:rPr lang="en-US" altLang="zh-TW" dirty="0"/>
              <a:t>The data</a:t>
            </a:r>
          </a:p>
          <a:p>
            <a:pPr lvl="1"/>
            <a:r>
              <a:rPr lang="en-US" altLang="zh-TW" dirty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Boundary conditions</a:t>
            </a:r>
          </a:p>
          <a:p>
            <a:pPr lvl="1"/>
            <a:r>
              <a:rPr lang="en-US" altLang="zh-TW" dirty="0"/>
              <a:t>The first element of an array</a:t>
            </a:r>
          </a:p>
          <a:p>
            <a:r>
              <a:rPr lang="en-US" altLang="zh-TW" dirty="0"/>
              <a:t>Sub-boundary (or internal boundary) conditions</a:t>
            </a:r>
          </a:p>
          <a:p>
            <a:pPr lvl="1"/>
            <a:r>
              <a:rPr lang="en-US" altLang="zh-TW" dirty="0"/>
              <a:t>“Neighbors” of boundary values, e.g., in powers of two or the ASCII table</a:t>
            </a:r>
          </a:p>
          <a:p>
            <a:r>
              <a:rPr lang="en-US" altLang="zh-TW" dirty="0"/>
              <a:t>Default, Empty, Blank, Null, Zero, and None</a:t>
            </a:r>
          </a:p>
          <a:p>
            <a:r>
              <a:rPr lang="en-US" altLang="zh-TW" dirty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Testing the software’s logic flow</a:t>
            </a:r>
          </a:p>
          <a:p>
            <a:pPr lvl="1"/>
            <a:r>
              <a:rPr lang="en-US" altLang="zh-TW" dirty="0"/>
              <a:t>Create a state transition map</a:t>
            </a:r>
          </a:p>
          <a:p>
            <a:pPr lvl="1"/>
            <a:r>
              <a:rPr lang="en-US" altLang="zh-TW" dirty="0"/>
              <a:t>Reduce the number of states and transitions to test</a:t>
            </a:r>
          </a:p>
          <a:p>
            <a:r>
              <a:rPr lang="en-US" altLang="zh-TW" dirty="0"/>
              <a:t>Testing the states to fail</a:t>
            </a:r>
          </a:p>
          <a:p>
            <a:pPr lvl="1"/>
            <a:r>
              <a:rPr lang="en-US" altLang="zh-TW" dirty="0"/>
              <a:t>Race condition (bad timing)</a:t>
            </a:r>
          </a:p>
          <a:p>
            <a:pPr lvl="1"/>
            <a:r>
              <a:rPr lang="en-US" altLang="zh-TW" dirty="0"/>
              <a:t>Repetition testing (same operation again and again)</a:t>
            </a:r>
          </a:p>
          <a:p>
            <a:pPr lvl="1"/>
            <a:r>
              <a:rPr lang="en-US" altLang="zh-TW" dirty="0"/>
              <a:t>Stress testing (under less-than-ideal conditions)</a:t>
            </a:r>
          </a:p>
          <a:p>
            <a:pPr lvl="1"/>
            <a:r>
              <a:rPr lang="en-US" altLang="zh-TW" dirty="0"/>
              <a:t>Load testing (with largest possible data sets)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Code Coverage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technique for white-box testing</a:t>
            </a:r>
          </a:p>
          <a:p>
            <a:r>
              <a:rPr lang="en-US" altLang="zh-TW" dirty="0"/>
              <a:t>A percentage measure of the degree to which the source code of a program is executed when a particular test suite is run.</a:t>
            </a:r>
          </a:p>
          <a:p>
            <a:r>
              <a:rPr lang="en-US" altLang="zh-TW" dirty="0"/>
              <a:t>Criteria:</a:t>
            </a:r>
          </a:p>
          <a:p>
            <a:pPr lvl="1"/>
            <a:r>
              <a:rPr lang="en-US" altLang="zh-TW" dirty="0"/>
              <a:t>Function coverage</a:t>
            </a:r>
          </a:p>
          <a:p>
            <a:pPr lvl="1"/>
            <a:r>
              <a:rPr lang="en-US" altLang="zh-TW" dirty="0"/>
              <a:t>Statement coverage</a:t>
            </a:r>
          </a:p>
          <a:p>
            <a:pPr lvl="1"/>
            <a:r>
              <a:rPr lang="en-US" altLang="zh-TW" dirty="0"/>
              <a:t>Branch coverage: each control branch</a:t>
            </a:r>
          </a:p>
          <a:p>
            <a:pPr lvl="1"/>
            <a:r>
              <a:rPr lang="en-US" altLang="zh-TW" dirty="0"/>
              <a:t>Condition coverage: both values of each Boolean sub-expression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68398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People-based techniques focus on who does the testing. (L.49)</a:t>
            </a:r>
          </a:p>
          <a:p>
            <a:pPr lvl="1"/>
            <a:r>
              <a:rPr lang="en-US" altLang="zh-TW" sz="2200" dirty="0"/>
              <a:t>alpha testing, beta testing, eat your own </a:t>
            </a:r>
            <a:r>
              <a:rPr lang="en-US" altLang="zh-TW" sz="2200" dirty="0" err="1"/>
              <a:t>dogfood</a:t>
            </a:r>
            <a:r>
              <a:rPr lang="en-US" altLang="zh-TW" sz="2200" dirty="0"/>
              <a:t>, …</a:t>
            </a:r>
          </a:p>
          <a:p>
            <a:r>
              <a:rPr lang="en-US" altLang="zh-TW" sz="2600" dirty="0"/>
              <a:t>Coverage-based techniques focus on what gets tested. (L. 50)</a:t>
            </a:r>
          </a:p>
          <a:p>
            <a:r>
              <a:rPr lang="en-US" altLang="zh-TW" sz="2600" dirty="0"/>
              <a:t>Problems-based techniques focus on why you’re testing (the risks you’re testing for). (L. 51)</a:t>
            </a:r>
          </a:p>
          <a:p>
            <a:r>
              <a:rPr lang="en-US" altLang="zh-TW" sz="2600" dirty="0"/>
              <a:t>Activity-based techniques focus on how you test. (L. 52)</a:t>
            </a:r>
          </a:p>
          <a:p>
            <a:pPr lvl="1"/>
            <a:r>
              <a:rPr lang="en-US" altLang="zh-TW" sz="2200" dirty="0"/>
              <a:t>regression testing, exploratory testing, …</a:t>
            </a:r>
          </a:p>
          <a:p>
            <a:r>
              <a:rPr lang="en-US" altLang="zh-TW" sz="2600" dirty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</a:p>
          <a:p>
            <a:r>
              <a:rPr lang="en-US" altLang="zh-TW" dirty="0"/>
              <a:t>Compatibility Testing</a:t>
            </a:r>
          </a:p>
          <a:p>
            <a:r>
              <a:rPr lang="en-US" altLang="zh-TW" dirty="0"/>
              <a:t>Foreign-Language (Internationalization) Testing</a:t>
            </a:r>
          </a:p>
          <a:p>
            <a:r>
              <a:rPr lang="en-US" altLang="zh-TW" dirty="0"/>
              <a:t>Usability Testing</a:t>
            </a:r>
          </a:p>
          <a:p>
            <a:r>
              <a:rPr lang="en-US" altLang="zh-TW" dirty="0"/>
              <a:t>Testing the Documentation</a:t>
            </a:r>
          </a:p>
          <a:p>
            <a:r>
              <a:rPr lang="en-US" altLang="zh-TW" dirty="0"/>
              <a:t>Testing for Software Security (discussed earlier)</a:t>
            </a:r>
          </a:p>
          <a:p>
            <a:r>
              <a:rPr lang="en-US" altLang="zh-TW" dirty="0"/>
              <a:t>Website Testing (discussed earlier)</a:t>
            </a:r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Configuration testing </a:t>
            </a:r>
            <a:r>
              <a:rPr lang="en-US" altLang="zh-TW" dirty="0"/>
              <a:t>is the process of checking the operation of the software with various types of hardware.</a:t>
            </a:r>
          </a:p>
          <a:p>
            <a:pPr lvl="1"/>
            <a:r>
              <a:rPr lang="en-US" altLang="zh-TW" dirty="0"/>
              <a:t>System boards + BIOS, input/output cards, peripherals, device drivers, etc.</a:t>
            </a:r>
          </a:p>
          <a:p>
            <a:r>
              <a:rPr lang="en-US" altLang="zh-TW" dirty="0"/>
              <a:t>Be prepared that standards aren’t always followed.</a:t>
            </a:r>
          </a:p>
          <a:p>
            <a:r>
              <a:rPr lang="en-US" altLang="zh-TW" dirty="0"/>
              <a:t>Apply equivalence partitioning to reduce the usually very large set of possible configurations.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7591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Compatibility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Software compatibility testing means checking that your software interacts with and shares information correctly with other software.</a:t>
            </a:r>
          </a:p>
          <a:p>
            <a:r>
              <a:rPr lang="en-US" altLang="zh-TW" dirty="0"/>
              <a:t>Issues:</a:t>
            </a:r>
          </a:p>
          <a:p>
            <a:pPr lvl="1"/>
            <a:r>
              <a:rPr lang="en-US" altLang="zh-TW" dirty="0"/>
              <a:t>Platform and application versions</a:t>
            </a:r>
          </a:p>
          <a:p>
            <a:pPr lvl="2"/>
            <a:r>
              <a:rPr lang="en-US" altLang="zh-TW" dirty="0"/>
              <a:t>Backward compatibility and forward compatibility</a:t>
            </a:r>
          </a:p>
          <a:p>
            <a:pPr lvl="1"/>
            <a:r>
              <a:rPr lang="en-US" altLang="zh-TW" dirty="0"/>
              <a:t>Compatibility standards and guidelines</a:t>
            </a:r>
          </a:p>
          <a:p>
            <a:pPr lvl="1"/>
            <a:r>
              <a:rPr lang="en-US" altLang="zh-TW" dirty="0"/>
              <a:t>Data Sharing</a:t>
            </a:r>
          </a:p>
          <a:p>
            <a:pPr lvl="2"/>
            <a:r>
              <a:rPr lang="en-US" altLang="zh-TW" dirty="0"/>
              <a:t>File save and file load</a:t>
            </a:r>
          </a:p>
          <a:p>
            <a:pPr lvl="2"/>
            <a:r>
              <a:rPr lang="en-US" altLang="zh-TW" dirty="0"/>
              <a:t>File export and file import</a:t>
            </a:r>
          </a:p>
          <a:p>
            <a:pPr lvl="2"/>
            <a:r>
              <a:rPr lang="en-US" altLang="zh-TW" dirty="0"/>
              <a:t>Cut, copy, and paste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144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Usability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Usability is how appropriate, functional, and effective the interaction between the software and its end user is.</a:t>
            </a:r>
          </a:p>
          <a:p>
            <a:r>
              <a:rPr lang="en-US" altLang="zh-TW" dirty="0"/>
              <a:t>What makes a good user interface (UI)?</a:t>
            </a:r>
          </a:p>
          <a:p>
            <a:pPr lvl="1"/>
            <a:r>
              <a:rPr lang="en-US" altLang="zh-TW" dirty="0"/>
              <a:t>Follows standards and guidelines, Intuitive, Consistent, Flexible, Comfortable, Correct, Useful</a:t>
            </a:r>
          </a:p>
          <a:p>
            <a:r>
              <a:rPr lang="en-US" altLang="zh-TW" dirty="0"/>
              <a:t>Usability testing includes accessibility testing (or testing for the disabled).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8074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the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Assuring that the documentation is correct is the tester’s job, too.</a:t>
            </a:r>
          </a:p>
          <a:p>
            <a:pPr lvl="1"/>
            <a:r>
              <a:rPr lang="en-US" altLang="zh-TW" dirty="0"/>
              <a:t>Packaging text and graphics</a:t>
            </a:r>
          </a:p>
          <a:p>
            <a:pPr lvl="1"/>
            <a:r>
              <a:rPr lang="en-US" altLang="zh-TW" dirty="0"/>
              <a:t>Marketing material, ads, and other inserts</a:t>
            </a:r>
          </a:p>
          <a:p>
            <a:pPr lvl="1"/>
            <a:r>
              <a:rPr lang="en-US" altLang="zh-TW" dirty="0"/>
              <a:t>Warranty/registration</a:t>
            </a:r>
          </a:p>
          <a:p>
            <a:pPr lvl="1"/>
            <a:r>
              <a:rPr lang="en-US" altLang="zh-TW" dirty="0"/>
              <a:t>EULA (End User License Agreement)</a:t>
            </a:r>
          </a:p>
          <a:p>
            <a:pPr lvl="1"/>
            <a:r>
              <a:rPr lang="en-US" altLang="zh-TW" dirty="0"/>
              <a:t>Labels and stickers</a:t>
            </a:r>
          </a:p>
          <a:p>
            <a:pPr lvl="1"/>
            <a:r>
              <a:rPr lang="en-US" altLang="zh-TW" dirty="0"/>
              <a:t>Installation and setup instructions</a:t>
            </a:r>
          </a:p>
          <a:p>
            <a:pPr lvl="1"/>
            <a:r>
              <a:rPr lang="en-US" altLang="zh-TW" dirty="0"/>
              <a:t>User’s manual, etc.</a:t>
            </a:r>
          </a:p>
          <a:p>
            <a:r>
              <a:rPr lang="en-US" altLang="zh-TW" dirty="0"/>
              <a:t>Good software documentation improves usability and reliability and lowers support costs.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971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Benefits of Automation and Tools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Speed</a:t>
            </a:r>
          </a:p>
          <a:p>
            <a:r>
              <a:rPr lang="en-US" altLang="zh-TW" dirty="0"/>
              <a:t>Efficiency</a:t>
            </a:r>
          </a:p>
          <a:p>
            <a:pPr lvl="1"/>
            <a:r>
              <a:rPr lang="en-US" altLang="zh-TW" dirty="0"/>
              <a:t>More time for test planning and designing new tests</a:t>
            </a:r>
          </a:p>
          <a:p>
            <a:r>
              <a:rPr lang="en-US" altLang="zh-TW" dirty="0"/>
              <a:t>Accuracy and precision</a:t>
            </a:r>
          </a:p>
          <a:p>
            <a:r>
              <a:rPr lang="en-US" altLang="zh-TW" dirty="0"/>
              <a:t>Resource reduction</a:t>
            </a:r>
          </a:p>
          <a:p>
            <a:r>
              <a:rPr lang="en-US" altLang="zh-TW" dirty="0"/>
              <a:t>Simulation and emulation</a:t>
            </a:r>
          </a:p>
          <a:p>
            <a:r>
              <a:rPr lang="en-US" altLang="zh-TW" dirty="0"/>
              <a:t>Relentlessness</a:t>
            </a:r>
          </a:p>
          <a:p>
            <a:pPr lvl="1"/>
            <a:r>
              <a:rPr lang="en-US" altLang="zh-TW" dirty="0"/>
              <a:t>Tools never tire or give up</a:t>
            </a:r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/>
              <a:t>Tools for Web app.: Chrome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, Selenium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err="1"/>
              <a:t>Yih-Kuen</a:t>
            </a:r>
            <a:r>
              <a:rPr lang="en-US" altLang="zh-TW" dirty="0"/>
              <a:t> </a:t>
            </a:r>
            <a:r>
              <a:rPr lang="en-US" altLang="zh-TW" dirty="0" err="1"/>
              <a:t>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SDM 2022: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7804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 case specification documents the actual values used for the input along with the anticipated outputs.</a:t>
            </a:r>
          </a:p>
          <a:p>
            <a:r>
              <a:rPr lang="en-US" altLang="zh-TW" dirty="0"/>
              <a:t>That is, the details of a test case should explain exactly what values or conditions will be sent to the software and what result is expected.</a:t>
            </a:r>
          </a:p>
          <a:p>
            <a:r>
              <a:rPr lang="en-US" altLang="zh-TW" dirty="0"/>
              <a:t>Other important information:</a:t>
            </a:r>
          </a:p>
          <a:p>
            <a:pPr lvl="1"/>
            <a:r>
              <a:rPr lang="en-US" altLang="zh-TW" dirty="0"/>
              <a:t>Test item</a:t>
            </a:r>
          </a:p>
          <a:p>
            <a:pPr lvl="1"/>
            <a:r>
              <a:rPr lang="en-US" altLang="zh-TW" dirty="0"/>
              <a:t>Environmental needs</a:t>
            </a:r>
          </a:p>
          <a:p>
            <a:pPr lvl="1"/>
            <a:r>
              <a:rPr lang="en-US" altLang="zh-TW" dirty="0" err="1"/>
              <a:t>Intercase</a:t>
            </a:r>
            <a:r>
              <a:rPr lang="en-US" altLang="zh-TW" dirty="0"/>
              <a:t> dependencies</a:t>
            </a:r>
          </a:p>
          <a:p>
            <a:pPr lvl="1"/>
            <a:r>
              <a:rPr lang="en-US" altLang="zh-TW" dirty="0"/>
              <a:t>Etc.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2022: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53591542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12257</TotalTime>
  <Words>1967</Words>
  <Application>Microsoft Macintosh PowerPoint</Application>
  <PresentationFormat>如螢幕大小 (4:3)</PresentationFormat>
  <Paragraphs>316</Paragraphs>
  <Slides>28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28</vt:i4>
      </vt:variant>
    </vt:vector>
  </HeadingPairs>
  <TitlesOfParts>
    <vt:vector size="34" baseType="lpstr">
      <vt:lpstr>新細明體</vt:lpstr>
      <vt:lpstr>Arial</vt:lpstr>
      <vt:lpstr>Calibri</vt:lpstr>
      <vt:lpstr>Wingdings</vt:lpstr>
      <vt:lpstr>1_Edge</vt:lpstr>
      <vt:lpstr>Office 佈景主題</vt:lpstr>
      <vt:lpstr>Software Testing: An Overview</vt:lpstr>
      <vt:lpstr>Infamous Software Error Cases</vt:lpstr>
      <vt:lpstr>What Is a Software Bug/Error?</vt:lpstr>
      <vt:lpstr>Real Causes of Software Bugs</vt:lpstr>
      <vt:lpstr>What Does a Software Tester Do?</vt:lpstr>
      <vt:lpstr>Traits of Good Software Testers</vt:lpstr>
      <vt:lpstr>Realities of Software Testing</vt:lpstr>
      <vt:lpstr>Lessons Learned: The Role of the Tester </vt:lpstr>
      <vt:lpstr>Testing Fundamentals</vt:lpstr>
      <vt:lpstr>Testing/Examining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Testing Levels</vt:lpstr>
      <vt:lpstr>Two Fundamental Approaches</vt:lpstr>
      <vt:lpstr>Testing Techniques</vt:lpstr>
      <vt:lpstr>Data Testing</vt:lpstr>
      <vt:lpstr>Program State Testing</vt:lpstr>
      <vt:lpstr>Code Coverage</vt:lpstr>
      <vt:lpstr>Lessons Learned: Testing Techniques</vt:lpstr>
      <vt:lpstr>Applying Your Testing Techniques</vt:lpstr>
      <vt:lpstr>Configuration Testing</vt:lpstr>
      <vt:lpstr>Compatibility Testing</vt:lpstr>
      <vt:lpstr>Usability Testing</vt:lpstr>
      <vt:lpstr>Testing the Document</vt:lpstr>
      <vt:lpstr>Benefits of Automation and Tools</vt:lpstr>
      <vt:lpstr>Test Case Specification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Microsoft Office User</cp:lastModifiedBy>
  <cp:revision>629</cp:revision>
  <dcterms:created xsi:type="dcterms:W3CDTF">2009-06-21T02:54:00Z</dcterms:created>
  <dcterms:modified xsi:type="dcterms:W3CDTF">2022-05-03T17:36:03Z</dcterms:modified>
</cp:coreProperties>
</file>