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44" r:id="rId1"/>
  </p:sldMasterIdLst>
  <p:notesMasterIdLst>
    <p:notesMasterId r:id="rId67"/>
  </p:notesMasterIdLst>
  <p:sldIdLst>
    <p:sldId id="256" r:id="rId2"/>
    <p:sldId id="368" r:id="rId3"/>
    <p:sldId id="280" r:id="rId4"/>
    <p:sldId id="322" r:id="rId5"/>
    <p:sldId id="323" r:id="rId6"/>
    <p:sldId id="272" r:id="rId7"/>
    <p:sldId id="385" r:id="rId8"/>
    <p:sldId id="303" r:id="rId9"/>
    <p:sldId id="304" r:id="rId10"/>
    <p:sldId id="305" r:id="rId11"/>
    <p:sldId id="336" r:id="rId12"/>
    <p:sldId id="338" r:id="rId13"/>
    <p:sldId id="339" r:id="rId14"/>
    <p:sldId id="340" r:id="rId15"/>
    <p:sldId id="341" r:id="rId16"/>
    <p:sldId id="342" r:id="rId17"/>
    <p:sldId id="401" r:id="rId18"/>
    <p:sldId id="402" r:id="rId19"/>
    <p:sldId id="343" r:id="rId20"/>
    <p:sldId id="327" r:id="rId21"/>
    <p:sldId id="328" r:id="rId22"/>
    <p:sldId id="364" r:id="rId23"/>
    <p:sldId id="365" r:id="rId24"/>
    <p:sldId id="366" r:id="rId25"/>
    <p:sldId id="353" r:id="rId26"/>
    <p:sldId id="329" r:id="rId27"/>
    <p:sldId id="347" r:id="rId28"/>
    <p:sldId id="348" r:id="rId29"/>
    <p:sldId id="349" r:id="rId30"/>
    <p:sldId id="330" r:id="rId31"/>
    <p:sldId id="331" r:id="rId32"/>
    <p:sldId id="332" r:id="rId33"/>
    <p:sldId id="350" r:id="rId34"/>
    <p:sldId id="367" r:id="rId35"/>
    <p:sldId id="351" r:id="rId36"/>
    <p:sldId id="352" r:id="rId37"/>
    <p:sldId id="357" r:id="rId38"/>
    <p:sldId id="356" r:id="rId39"/>
    <p:sldId id="358" r:id="rId40"/>
    <p:sldId id="359" r:id="rId41"/>
    <p:sldId id="333" r:id="rId42"/>
    <p:sldId id="355" r:id="rId43"/>
    <p:sldId id="334" r:id="rId44"/>
    <p:sldId id="335" r:id="rId45"/>
    <p:sldId id="299" r:id="rId46"/>
    <p:sldId id="300" r:id="rId47"/>
    <p:sldId id="302" r:id="rId48"/>
    <p:sldId id="317" r:id="rId49"/>
    <p:sldId id="373" r:id="rId50"/>
    <p:sldId id="372" r:id="rId51"/>
    <p:sldId id="386" r:id="rId52"/>
    <p:sldId id="396" r:id="rId53"/>
    <p:sldId id="400" r:id="rId54"/>
    <p:sldId id="397" r:id="rId55"/>
    <p:sldId id="398" r:id="rId56"/>
    <p:sldId id="399" r:id="rId57"/>
    <p:sldId id="269" r:id="rId58"/>
    <p:sldId id="378" r:id="rId59"/>
    <p:sldId id="379" r:id="rId60"/>
    <p:sldId id="380" r:id="rId61"/>
    <p:sldId id="382" r:id="rId62"/>
    <p:sldId id="381" r:id="rId63"/>
    <p:sldId id="383" r:id="rId64"/>
    <p:sldId id="384" r:id="rId65"/>
    <p:sldId id="346" r:id="rId6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ACED2-4B85-4587-AE33-2B5F55D5E94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9F86A-5363-468A-B894-B8EC1C999A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9291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http://www.quoteyard.com/the-real-voyage-of-discovery-consists-not-in-seeking-new-landscapes-but-in-having-new-eyes/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9F86A-5363-468A-B894-B8EC1C999AB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http://www.impossiblemachine.com/newton.html</a:t>
            </a:r>
          </a:p>
          <a:p>
            <a:r>
              <a:rPr lang="en-US" dirty="0" smtClean="0"/>
              <a:t>http://io9.com/the-first-image-ever-of-a-hydrogen-atoms-orbital-struc-509684901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9F86A-5363-468A-B894-B8EC1C999AB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Hay: </a:t>
            </a:r>
            <a:r>
              <a:rPr lang="en-US" dirty="0" err="1" smtClean="0"/>
              <a:t>CoT</a:t>
            </a:r>
            <a:r>
              <a:rPr lang="en-US" dirty="0" smtClean="0"/>
              <a:t> (p.235)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9F86A-5363-468A-B894-B8EC1C999AB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3091"/>
            <a:ext cx="5487013" cy="41172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05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以下介紹在介紹</a:t>
            </a:r>
            <a:r>
              <a:rPr lang="en-US" altLang="zh-TW">
                <a:latin typeface="Calibri" charset="0"/>
                <a:ea typeface="新細明體" charset="0"/>
              </a:rPr>
              <a:t>Domain Model</a:t>
            </a:r>
            <a:r>
              <a:rPr lang="zh-TW" altLang="en-US">
                <a:latin typeface="Calibri" charset="0"/>
                <a:ea typeface="新細明體" charset="0"/>
              </a:rPr>
              <a:t>時常見的一些表示法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這些表示法大致上是差不多，學員只要知道即可</a:t>
            </a:r>
            <a:endParaRPr lang="en-US" altLang="zh-TW">
              <a:latin typeface="Calibri" charset="0"/>
              <a:ea typeface="新細明體" charset="0"/>
            </a:endParaRP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上課時將會視講解需要而交叉運用不同表示法，一方面也讓大家可以習慣看到各種不同的表示法</a:t>
            </a: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5D0A24A0-5153-0A46-A975-0772248AA79D}" type="slidenum">
              <a:rPr kumimoji="0" lang="zh-TW" altLang="en-US">
                <a:latin typeface="Calibri" charset="0"/>
              </a:rPr>
              <a:pPr eaLnBrk="1" hangingPunct="1"/>
              <a:t>12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>
              <a:latin typeface="Calibri" charset="0"/>
              <a:ea typeface="新細明體" charset="0"/>
            </a:endParaRP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我們以大家容易理解的例子來說</a:t>
            </a:r>
          </a:p>
          <a:p>
            <a:pPr eaLnBrk="1" hangingPunct="1"/>
            <a:r>
              <a:rPr lang="en-US" altLang="zh-TW">
                <a:latin typeface="Calibri" charset="0"/>
                <a:ea typeface="新細明體" charset="0"/>
              </a:rPr>
              <a:t>Party</a:t>
            </a:r>
            <a:r>
              <a:rPr lang="zh-TW" altLang="en-US">
                <a:latin typeface="Calibri" charset="0"/>
                <a:ea typeface="新細明體" charset="0"/>
              </a:rPr>
              <a:t>是指人或組織，會下採購訂單，每個訂單有細項品名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第一種表示法是</a:t>
            </a:r>
            <a:r>
              <a:rPr lang="en-US" altLang="zh-TW">
                <a:latin typeface="Calibri" charset="0"/>
                <a:ea typeface="新細明體" charset="0"/>
              </a:rPr>
              <a:t>Information Engineering 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這個蠻容易懂的，我們從右邊往左邊看過去，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一個</a:t>
            </a:r>
            <a:r>
              <a:rPr lang="en-US" altLang="zh-TW">
                <a:latin typeface="Calibri" charset="0"/>
                <a:ea typeface="新細明體" charset="0"/>
              </a:rPr>
              <a:t>Party</a:t>
            </a:r>
            <a:r>
              <a:rPr lang="zh-TW" altLang="en-US">
                <a:latin typeface="Calibri" charset="0"/>
                <a:ea typeface="新細明體" charset="0"/>
              </a:rPr>
              <a:t>可以下０到多個訂單（不是每個人或組織都會下訂單，也會有人或組織可能下多張訂單）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但每張訂單都必須來自一個且只有一個</a:t>
            </a:r>
            <a:r>
              <a:rPr lang="en-US" altLang="zh-TW">
                <a:latin typeface="Calibri" charset="0"/>
                <a:ea typeface="新細明體" charset="0"/>
              </a:rPr>
              <a:t>Partty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每張訂單會有至少一個細項，也會有多個細項，而每個細項則是歸屬於一張且只有一張訂單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同樣的例子我們用另一個表示法：</a:t>
            </a:r>
            <a:r>
              <a:rPr lang="en-US" altLang="zh-TW">
                <a:latin typeface="Calibri" charset="0"/>
                <a:ea typeface="新細明體" charset="0"/>
              </a:rPr>
              <a:t>IDEF1X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學員可以看一下兩個的對照關係</a:t>
            </a:r>
          </a:p>
          <a:p>
            <a:pPr eaLnBrk="1" hangingPunct="1">
              <a:spcBef>
                <a:spcPct val="0"/>
              </a:spcBef>
            </a:pPr>
            <a:endParaRPr lang="en-US" altLang="zh-TW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BD68ABD7-BDD9-4E49-9C95-3ECF658D605E}" type="slidenum">
              <a:rPr kumimoji="0" lang="zh-TW" altLang="en-US">
                <a:latin typeface="Calibri" charset="0"/>
              </a:rPr>
              <a:pPr eaLnBrk="1" hangingPunct="1"/>
              <a:t>13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>
              <a:latin typeface="Calibri" charset="0"/>
              <a:ea typeface="新細明體" charset="0"/>
            </a:endParaRP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我們以大家容易理解的例子來說</a:t>
            </a:r>
          </a:p>
          <a:p>
            <a:pPr eaLnBrk="1" hangingPunct="1"/>
            <a:r>
              <a:rPr lang="en-US" altLang="zh-TW">
                <a:latin typeface="Calibri" charset="0"/>
                <a:ea typeface="新細明體" charset="0"/>
              </a:rPr>
              <a:t>Party</a:t>
            </a:r>
            <a:r>
              <a:rPr lang="zh-TW" altLang="en-US">
                <a:latin typeface="Calibri" charset="0"/>
                <a:ea typeface="新細明體" charset="0"/>
              </a:rPr>
              <a:t>是指人或組織，會下採購訂單，每個訂單有細項品名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第一種表示法是</a:t>
            </a:r>
            <a:r>
              <a:rPr lang="en-US" altLang="zh-TW">
                <a:latin typeface="Calibri" charset="0"/>
                <a:ea typeface="新細明體" charset="0"/>
              </a:rPr>
              <a:t>Information Engineering 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這個蠻容易懂的，我們從右邊往左邊看過去，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一個</a:t>
            </a:r>
            <a:r>
              <a:rPr lang="en-US" altLang="zh-TW">
                <a:latin typeface="Calibri" charset="0"/>
                <a:ea typeface="新細明體" charset="0"/>
              </a:rPr>
              <a:t>Party</a:t>
            </a:r>
            <a:r>
              <a:rPr lang="zh-TW" altLang="en-US">
                <a:latin typeface="Calibri" charset="0"/>
                <a:ea typeface="新細明體" charset="0"/>
              </a:rPr>
              <a:t>可以下０到多個訂單（不是每個人或組織都會下訂單，也會有人或組織可能下多張訂單）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但每張訂單都必須來自一個且只有一個</a:t>
            </a:r>
            <a:r>
              <a:rPr lang="en-US" altLang="zh-TW">
                <a:latin typeface="Calibri" charset="0"/>
                <a:ea typeface="新細明體" charset="0"/>
              </a:rPr>
              <a:t>Partty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每張訂單會有至少一個細項，也會有多個細項，而每個細項則是歸屬於一張且只有一張訂單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同樣的例子我們用另一個表示法：</a:t>
            </a:r>
            <a:r>
              <a:rPr lang="en-US" altLang="zh-TW">
                <a:latin typeface="Calibri" charset="0"/>
                <a:ea typeface="新細明體" charset="0"/>
              </a:rPr>
              <a:t>IDEF1X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學員可以看一下兩個的對照關係</a:t>
            </a:r>
          </a:p>
          <a:p>
            <a:pPr eaLnBrk="1" hangingPunct="1">
              <a:spcBef>
                <a:spcPct val="0"/>
              </a:spcBef>
            </a:pPr>
            <a:endParaRPr lang="en-US" altLang="zh-TW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C8DDA830-43ED-F044-947F-366B6368D54D}" type="slidenum">
              <a:rPr kumimoji="0" lang="zh-TW" altLang="en-US">
                <a:latin typeface="Calibri" charset="0"/>
              </a:rPr>
              <a:pPr eaLnBrk="1" hangingPunct="1"/>
              <a:t>14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366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（講師看圖說故事）第三種表示法則是直接用數字表示</a:t>
            </a:r>
          </a:p>
          <a:p>
            <a:pPr eaLnBrk="1" hangingPunct="1"/>
            <a:endParaRPr lang="en-US" altLang="zh-TW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8C80D6E3-5835-E94C-B118-50D08DA8E509}" type="slidenum">
              <a:rPr kumimoji="0" lang="zh-TW" altLang="en-US">
                <a:latin typeface="Calibri" charset="0"/>
              </a:rPr>
              <a:pPr eaLnBrk="1" hangingPunct="1"/>
              <a:t>15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46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（講師看圖說故事）第四種方式是所謂的</a:t>
            </a:r>
            <a:r>
              <a:rPr lang="en-US" altLang="zh-TW">
                <a:latin typeface="Calibri" charset="0"/>
                <a:ea typeface="新細明體" charset="0"/>
              </a:rPr>
              <a:t>Oracle/Barker/SSADM 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這是在去年的</a:t>
            </a:r>
            <a:r>
              <a:rPr lang="en-US" altLang="zh-TW">
                <a:latin typeface="Calibri" charset="0"/>
                <a:ea typeface="新細明體" charset="0"/>
              </a:rPr>
              <a:t>SA</a:t>
            </a:r>
            <a:r>
              <a:rPr lang="zh-TW" altLang="en-US">
                <a:latin typeface="Calibri" charset="0"/>
                <a:ea typeface="新細明體" charset="0"/>
              </a:rPr>
              <a:t>讀書會中我們選擇的參考書 </a:t>
            </a:r>
            <a:r>
              <a:rPr lang="en-US" altLang="zh-TW">
                <a:latin typeface="Calibri" charset="0"/>
                <a:ea typeface="新細明體" charset="0"/>
              </a:rPr>
              <a:t>The Data Model Resource Book </a:t>
            </a:r>
            <a:r>
              <a:rPr lang="zh-TW" altLang="en-US">
                <a:latin typeface="Calibri" charset="0"/>
                <a:ea typeface="新細明體" charset="0"/>
              </a:rPr>
              <a:t>中所用的表示法</a:t>
            </a:r>
          </a:p>
          <a:p>
            <a:pPr eaLnBrk="1" hangingPunct="1"/>
            <a:endParaRPr lang="en-US" altLang="zh-TW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2FCBC05D-04AC-5A4B-8490-5EDBE3C454DA}" type="slidenum">
              <a:rPr kumimoji="0" lang="zh-TW" altLang="en-US">
                <a:latin typeface="Calibri" charset="0"/>
              </a:rPr>
              <a:pPr eaLnBrk="1" hangingPunct="1"/>
              <a:t>16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571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在這次的簡報中，主要是以</a:t>
            </a:r>
            <a:r>
              <a:rPr lang="en-US" altLang="zh-TW">
                <a:latin typeface="Calibri" charset="0"/>
                <a:ea typeface="新細明體" charset="0"/>
              </a:rPr>
              <a:t>Oracle/Barker</a:t>
            </a:r>
            <a:r>
              <a:rPr lang="zh-TW" altLang="en-US">
                <a:latin typeface="Calibri" charset="0"/>
                <a:ea typeface="新細明體" charset="0"/>
              </a:rPr>
              <a:t>的表示法來說明，用 </a:t>
            </a:r>
            <a:r>
              <a:rPr lang="en-US" altLang="zh-TW">
                <a:latin typeface="Calibri" charset="0"/>
                <a:ea typeface="新細明體" charset="0"/>
              </a:rPr>
              <a:t>UML </a:t>
            </a:r>
            <a:r>
              <a:rPr lang="zh-TW" altLang="en-US">
                <a:latin typeface="Calibri" charset="0"/>
                <a:ea typeface="新細明體" charset="0"/>
              </a:rPr>
              <a:t>的工具也可以畫出 </a:t>
            </a:r>
            <a:r>
              <a:rPr lang="en-US" altLang="zh-TW">
                <a:latin typeface="Calibri" charset="0"/>
                <a:ea typeface="新細明體" charset="0"/>
              </a:rPr>
              <a:t>Oracle/Barker </a:t>
            </a:r>
            <a:r>
              <a:rPr lang="zh-TW" altLang="en-US">
                <a:latin typeface="Calibri" charset="0"/>
                <a:ea typeface="新細明體" charset="0"/>
              </a:rPr>
              <a:t>的圖</a:t>
            </a:r>
          </a:p>
          <a:p>
            <a:pPr eaLnBrk="1" hangingPunct="1"/>
            <a:r>
              <a:rPr lang="zh-TW" altLang="en-US">
                <a:latin typeface="Calibri" charset="0"/>
                <a:ea typeface="新細明體" charset="0"/>
              </a:rPr>
              <a:t>但在使用工具時可以採用</a:t>
            </a:r>
            <a:r>
              <a:rPr lang="en-US" altLang="zh-TW">
                <a:latin typeface="Calibri" charset="0"/>
                <a:ea typeface="新細明體" charset="0"/>
              </a:rPr>
              <a:t>UML </a:t>
            </a:r>
            <a:r>
              <a:rPr lang="zh-TW" altLang="en-US">
                <a:latin typeface="Calibri" charset="0"/>
                <a:ea typeface="新細明體" charset="0"/>
              </a:rPr>
              <a:t>的方式會比較直覺</a:t>
            </a:r>
            <a:r>
              <a:rPr lang="en-US" altLang="zh-TW">
                <a:latin typeface="Calibri" charset="0"/>
                <a:ea typeface="新細明體" charset="0"/>
              </a:rPr>
              <a:t>(</a:t>
            </a:r>
            <a:r>
              <a:rPr lang="zh-TW" altLang="en-US">
                <a:latin typeface="Calibri" charset="0"/>
                <a:ea typeface="新細明體" charset="0"/>
              </a:rPr>
              <a:t>考試時可用</a:t>
            </a:r>
            <a:r>
              <a:rPr lang="en-US" altLang="zh-TW">
                <a:latin typeface="Calibri" charset="0"/>
                <a:ea typeface="新細明體" charset="0"/>
              </a:rPr>
              <a:t>UML</a:t>
            </a:r>
            <a:r>
              <a:rPr lang="zh-TW" altLang="en-US">
                <a:latin typeface="Calibri" charset="0"/>
                <a:ea typeface="新細明體" charset="0"/>
              </a:rPr>
              <a:t>表示法</a:t>
            </a:r>
            <a:r>
              <a:rPr lang="en-US" altLang="zh-TW">
                <a:latin typeface="Calibri" charset="0"/>
                <a:ea typeface="新細明體" charset="0"/>
              </a:rPr>
              <a:t>)</a:t>
            </a:r>
          </a:p>
          <a:p>
            <a:pPr eaLnBrk="1" hangingPunct="1"/>
            <a:endParaRPr lang="en-US" altLang="zh-TW">
              <a:latin typeface="Calibri" charset="0"/>
              <a:ea typeface="新細明體" charset="0"/>
            </a:endParaRP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522368" indent="-200911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2pPr>
            <a:lvl3pPr marL="803643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3pPr>
            <a:lvl4pPr marL="1125101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4pPr>
            <a:lvl5pPr marL="1446558" indent="-160729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5pPr>
            <a:lvl6pPr marL="1768015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6pPr>
            <a:lvl7pPr marL="2089473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7pPr>
            <a:lvl8pPr marL="2410930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8pPr>
            <a:lvl9pPr marL="2732387" indent="-16072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9pPr>
          </a:lstStyle>
          <a:p>
            <a:pPr eaLnBrk="1" hangingPunct="1"/>
            <a:fld id="{020889F1-18E1-6F4B-9E23-8C70EBF19CA8}" type="slidenum">
              <a:rPr kumimoji="0" lang="zh-TW" altLang="en-US">
                <a:latin typeface="Calibri" charset="0"/>
              </a:rPr>
              <a:pPr eaLnBrk="1" hangingPunct="1"/>
              <a:t>19</a:t>
            </a:fld>
            <a:endParaRPr kumimoji="0" lang="en-US" altLang="zh-TW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091"/>
            <a:ext cx="5030018" cy="4115728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mtClean="0"/>
              <a:t>接下來介紹表示法元素</a:t>
            </a:r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6605E7-1DDD-49D0-A627-382F42BE7051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B5EA74-44B5-40CD-A074-20889E325DA9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C0602D-E80B-4091-930E-84E836AF323C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6387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C8A666-807B-484B-B6EF-989A4FDDCFDE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charset="0"/>
                <a:ea typeface="新細明體" charset="-120"/>
              </a:rPr>
              <a:t>http://psrcentre.org/images/extraimages/1211187.pdf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13592-AEAD-432A-A62A-C57D21C18B28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charset="0"/>
                <a:ea typeface="新細明體" charset="-120"/>
              </a:rPr>
              <a:t>http://www.thespot4sap.com/Articles/Corporate%20Overview.asp</a:t>
            </a:r>
          </a:p>
          <a:p>
            <a:endParaRPr lang="en-US" dirty="0" smtClean="0">
              <a:latin typeface="Times New Roman" charset="0"/>
              <a:ea typeface="新細明體" charset="-12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E19A9-5056-4C7D-82CC-222D9388C7F9}" type="slidenum">
              <a:rPr lang="en-US" altLang="zh-TW" smtClean="0"/>
              <a:pPr/>
              <a:t>59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charset="0"/>
                <a:ea typeface="新細明體" charset="-120"/>
              </a:rPr>
              <a:t>http://www.thespot4sap.com/Articles/Corporate%20Overview.asp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2D7D6-AC60-4717-9037-87C4E9BEEE5F}" type="slidenum">
              <a:rPr lang="en-US" altLang="zh-TW" smtClean="0"/>
              <a:pPr/>
              <a:t>62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5E91AD9-C3D5-401A-B96B-CF981ED1A849}" type="slidenum">
              <a:rPr lang="en-US"/>
              <a:pPr/>
              <a:t>63</a:t>
            </a:fld>
            <a:endParaRPr lang="en-US"/>
          </a:p>
        </p:txBody>
      </p:sp>
      <p:sp>
        <p:nvSpPr>
          <p:cNvPr id="491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91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C83D-1067-4854-BAEF-32A2002880CF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0C802-94D4-42E4-915B-E6D99465C10E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CB005-0EF7-468D-8BB6-76F98E58178F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1239-1705-4B87-912C-0FDD630D973E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2A1C-8AFA-4002-A0BC-0120AE0E9676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D77A-6670-4860-9673-F166D3CCB2A8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C41B4-FD13-4BDD-AB71-242DE5485182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D936-3A7E-4524-BEE3-CD690F76CE8A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6A2A8-614C-44D4-9769-073D1BED4BC5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2D9D-A0BB-4A0B-9B8F-166CACFE11E4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09E-611B-4789-9DF9-960F884F884A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 cstate="print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 cstate="print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26A3-413C-4882-8C86-B79F380241B1}" type="datetime1">
              <a:rPr lang="zh-TW" altLang="en-US" smtClean="0"/>
              <a:pPr/>
              <a:t>2013/10/23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jpe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Enterprise Data Modeling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Wen-Chun Ni</a:t>
            </a:r>
          </a:p>
          <a:p>
            <a:r>
              <a:rPr lang="en-US" dirty="0" smtClean="0"/>
              <a:t>Galaxy Software Services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Wen-Chun</a:t>
            </a:r>
            <a:r>
              <a:rPr lang="zh-TW" altLang="en-US" dirty="0" smtClean="0"/>
              <a:t> </a:t>
            </a:r>
            <a:r>
              <a:rPr lang="en-US" altLang="zh-TW" dirty="0" smtClean="0"/>
              <a:t>Ni</a:t>
            </a:r>
            <a:r>
              <a:rPr lang="zh-TW" altLang="en-US" dirty="0" smtClean="0"/>
              <a:t> </a:t>
            </a:r>
            <a:r>
              <a:rPr lang="en-US" altLang="zh-TW" dirty="0" smtClean="0"/>
              <a:t>(</a:t>
            </a:r>
            <a:r>
              <a:rPr lang="zh-TW" altLang="en-US" dirty="0" smtClean="0"/>
              <a:t>倪文君</a:t>
            </a:r>
            <a:r>
              <a:rPr lang="en-US" altLang="zh-TW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台大資訊工程學系</a:t>
            </a:r>
            <a:r>
              <a:rPr lang="en-US" altLang="zh-TW" dirty="0" smtClean="0"/>
              <a:t> (class</a:t>
            </a:r>
            <a:r>
              <a:rPr lang="zh-TW" altLang="en-US" dirty="0" smtClean="0"/>
              <a:t> </a:t>
            </a:r>
            <a:r>
              <a:rPr lang="en-US" altLang="zh-TW" dirty="0" smtClean="0"/>
              <a:t>1985)</a:t>
            </a:r>
          </a:p>
          <a:p>
            <a:r>
              <a:rPr lang="zh-TW" altLang="en-US" dirty="0" smtClean="0"/>
              <a:t>叡揚資訊 </a:t>
            </a:r>
            <a:r>
              <a:rPr lang="en-US" altLang="zh-TW" dirty="0" smtClean="0"/>
              <a:t>(Galaxy</a:t>
            </a:r>
            <a:r>
              <a:rPr lang="zh-TW" altLang="en-US" dirty="0" smtClean="0"/>
              <a:t> </a:t>
            </a:r>
            <a:r>
              <a:rPr lang="en-US" altLang="zh-TW" dirty="0" smtClean="0"/>
              <a:t>Software</a:t>
            </a:r>
            <a:r>
              <a:rPr lang="zh-TW" altLang="en-US" dirty="0" smtClean="0"/>
              <a:t> </a:t>
            </a:r>
            <a:r>
              <a:rPr lang="en-US" altLang="zh-TW" dirty="0" smtClean="0"/>
              <a:t>Services)</a:t>
            </a:r>
          </a:p>
          <a:p>
            <a:pPr lvl="1"/>
            <a:r>
              <a:rPr lang="zh-TW" altLang="en-US" dirty="0" smtClean="0"/>
              <a:t>技術開發暨服務處 </a:t>
            </a:r>
            <a:r>
              <a:rPr lang="en-US" altLang="zh-TW" dirty="0" smtClean="0"/>
              <a:t>(TDS)</a:t>
            </a:r>
          </a:p>
          <a:p>
            <a:pPr lvl="1"/>
            <a:r>
              <a:rPr lang="zh-TW" altLang="en-US" dirty="0" smtClean="0"/>
              <a:t>架構辦公室 </a:t>
            </a:r>
            <a:r>
              <a:rPr lang="en-US" altLang="zh-TW" dirty="0" smtClean="0"/>
              <a:t>(CAO)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8055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95536" y="620688"/>
            <a:ext cx="806489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“The real voyage of discovery consists not in seeking new landscapes, but in having </a:t>
            </a:r>
            <a:r>
              <a:rPr lang="en-US" sz="3600" dirty="0" smtClean="0">
                <a:solidFill>
                  <a:srgbClr val="FF0000"/>
                </a:solidFill>
              </a:rPr>
              <a:t>new eyes</a:t>
            </a:r>
            <a:r>
              <a:rPr lang="en-US" sz="3600" dirty="0" smtClean="0"/>
              <a:t>.”  -- Marcel Proust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4427984" y="4725144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Marcel Proust</a:t>
            </a:r>
            <a:endParaRPr lang="en-US" sz="3200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87042" name="Picture 2" descr="http://www.veryimportantpotheads.com/images/Marcel-Proust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501008"/>
            <a:ext cx="4381500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vs. Reality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4" name="圖片 3" descr="Newtonian_Model_At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772816"/>
            <a:ext cx="2743200" cy="2743200"/>
          </a:xfrm>
          <a:prstGeom prst="rect">
            <a:avLst/>
          </a:prstGeom>
        </p:spPr>
      </p:pic>
      <p:pic>
        <p:nvPicPr>
          <p:cNvPr id="5" name="圖片 4" descr="ku-bigpi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1844824"/>
            <a:ext cx="4716016" cy="265458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211960" y="5013177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First ever image of hydrogen  atom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vs. Reality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4" name="圖片 3" descr="obama_cartoon_photo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3377952" cy="3377952"/>
          </a:xfrm>
          <a:prstGeom prst="rect">
            <a:avLst/>
          </a:prstGeom>
        </p:spPr>
      </p:pic>
      <p:pic>
        <p:nvPicPr>
          <p:cNvPr id="5" name="圖片 4" descr="barack-obama-laugh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1" y="1821805"/>
            <a:ext cx="4932040" cy="3274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Special about Enterprise?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complex;</a:t>
            </a:r>
          </a:p>
          <a:p>
            <a:r>
              <a:rPr lang="en-US" dirty="0" smtClean="0"/>
              <a:t>It changes a lot;</a:t>
            </a:r>
          </a:p>
          <a:p>
            <a:r>
              <a:rPr lang="en-US" dirty="0" smtClean="0"/>
              <a:t>Every user may have </a:t>
            </a:r>
            <a:r>
              <a:rPr lang="en-US" dirty="0" smtClean="0"/>
              <a:t>their special </a:t>
            </a:r>
            <a:r>
              <a:rPr lang="en-US" dirty="0" smtClean="0"/>
              <a:t>needs.</a:t>
            </a:r>
          </a:p>
          <a:p>
            <a:r>
              <a:rPr lang="en-US" dirty="0" smtClean="0"/>
              <a:t>Every business has its own special needs.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6811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Modeling </a:t>
            </a:r>
            <a:r>
              <a:rPr lang="en-US" dirty="0"/>
              <a:t>I</a:t>
            </a:r>
            <a:r>
              <a:rPr lang="en-US" dirty="0" smtClean="0"/>
              <a:t>mportant?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systems simpler and easier</a:t>
            </a:r>
          </a:p>
          <a:p>
            <a:r>
              <a:rPr lang="en-US" dirty="0" smtClean="0"/>
              <a:t>Make changes cheaper and easier</a:t>
            </a:r>
          </a:p>
          <a:p>
            <a:r>
              <a:rPr lang="en-US" dirty="0" smtClean="0"/>
              <a:t>Make business more agile and adaptive</a:t>
            </a:r>
          </a:p>
          <a:p>
            <a:r>
              <a:rPr lang="en-US" dirty="0" smtClean="0"/>
              <a:t>Data models are only a </a:t>
            </a:r>
            <a:r>
              <a:rPr lang="en-US" dirty="0" smtClean="0">
                <a:solidFill>
                  <a:srgbClr val="FF0000"/>
                </a:solidFill>
              </a:rPr>
              <a:t>small part </a:t>
            </a:r>
            <a:r>
              <a:rPr lang="en-US" dirty="0" smtClean="0"/>
              <a:t>of the system with </a:t>
            </a:r>
            <a:r>
              <a:rPr lang="en-US" dirty="0" smtClean="0">
                <a:solidFill>
                  <a:srgbClr val="FF0000"/>
                </a:solidFill>
              </a:rPr>
              <a:t>high impact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Calibri" charset="0"/>
              </a:rPr>
              <a:t>Zachman</a:t>
            </a:r>
            <a:r>
              <a:rPr lang="en-US" dirty="0" smtClean="0">
                <a:latin typeface="Calibri" charset="0"/>
              </a:rPr>
              <a:t> Architecture Framework</a:t>
            </a:r>
            <a:endParaRPr lang="en-US" dirty="0">
              <a:latin typeface="Calibri" charset="0"/>
            </a:endParaRPr>
          </a:p>
        </p:txBody>
      </p:sp>
      <p:sp>
        <p:nvSpPr>
          <p:cNvPr id="59" name="投影片編號版面配置區 5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grpSp>
        <p:nvGrpSpPr>
          <p:cNvPr id="61" name="群組 60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119812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119813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19814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19815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19816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19817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119818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19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0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1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2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3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4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5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6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7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8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29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119830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119831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119832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119833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119834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119835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119836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119837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119838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119839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119840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119841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119842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119843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119844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119845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119846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119847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119848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19849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19850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19851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19852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19853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19854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19855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19856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19857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19858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19859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19860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9861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9862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19863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9864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19865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19866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2693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59"/>
          <p:cNvSpPr>
            <a:spLocks noChangeArrowheads="1"/>
          </p:cNvSpPr>
          <p:nvPr/>
        </p:nvSpPr>
        <p:spPr bwMode="auto">
          <a:xfrm>
            <a:off x="2339752" y="2564904"/>
            <a:ext cx="943841" cy="18367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61" tIns="48331" rIns="96661" bIns="48331" anchor="ctr"/>
          <a:lstStyle/>
          <a:p>
            <a:pPr defTabSz="966788"/>
            <a:endParaRPr lang="en-US"/>
          </a:p>
        </p:txBody>
      </p:sp>
      <p:sp>
        <p:nvSpPr>
          <p:cNvPr id="60" name="投影片編號版面配置區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1894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1432" tIns="45716" rIns="91432" bIns="45716"/>
          <a:lstStyle/>
          <a:p>
            <a:pPr defTabSz="865188"/>
            <a:r>
              <a:rPr lang="en-US" dirty="0" smtClean="0">
                <a:latin typeface="Calibri" charset="0"/>
              </a:rPr>
              <a:t>ZAF: Data</a:t>
            </a:r>
            <a:endParaRPr lang="en-US" dirty="0">
              <a:latin typeface="Calibri" charset="0"/>
            </a:endParaRPr>
          </a:p>
        </p:txBody>
      </p:sp>
      <p:sp>
        <p:nvSpPr>
          <p:cNvPr id="25659" name="Oval 58"/>
          <p:cNvSpPr>
            <a:spLocks noChangeArrowheads="1"/>
          </p:cNvSpPr>
          <p:nvPr/>
        </p:nvSpPr>
        <p:spPr bwMode="auto">
          <a:xfrm>
            <a:off x="1928091" y="1168400"/>
            <a:ext cx="1720273" cy="467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6661" tIns="48331" rIns="96661" bIns="48331" anchor="ctr"/>
          <a:lstStyle/>
          <a:p>
            <a:pPr algn="ctr"/>
            <a:endParaRPr lang="en-US"/>
          </a:p>
        </p:txBody>
      </p:sp>
      <p:grpSp>
        <p:nvGrpSpPr>
          <p:cNvPr id="118" name="群組 117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119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120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21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122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23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124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125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6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7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8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9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0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1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2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3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4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5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36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137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138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139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141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142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143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144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145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146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147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148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149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150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151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152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153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154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155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56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57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58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59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60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61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62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63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64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65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66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67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8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69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0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71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2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3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8128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256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Oval 2"/>
          <p:cNvSpPr>
            <a:spLocks noChangeArrowheads="1"/>
          </p:cNvSpPr>
          <p:nvPr/>
        </p:nvSpPr>
        <p:spPr bwMode="auto">
          <a:xfrm>
            <a:off x="5436096" y="5877272"/>
            <a:ext cx="884670" cy="230187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5436096" y="5361333"/>
            <a:ext cx="884670" cy="654050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5436096" y="5259733"/>
            <a:ext cx="884670" cy="230188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5447641" y="5753447"/>
            <a:ext cx="870238" cy="282575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4" name="Oval 6"/>
          <p:cNvSpPr>
            <a:spLocks noChangeArrowheads="1"/>
          </p:cNvSpPr>
          <p:nvPr/>
        </p:nvSpPr>
        <p:spPr bwMode="auto">
          <a:xfrm>
            <a:off x="6483846" y="6028083"/>
            <a:ext cx="884670" cy="173038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6492504" y="5916959"/>
            <a:ext cx="871682" cy="212725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6483846" y="5494684"/>
            <a:ext cx="884670" cy="600075"/>
          </a:xfrm>
          <a:prstGeom prst="rect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7" name="Oval 9"/>
          <p:cNvSpPr>
            <a:spLocks noChangeArrowheads="1"/>
          </p:cNvSpPr>
          <p:nvPr/>
        </p:nvSpPr>
        <p:spPr bwMode="auto">
          <a:xfrm>
            <a:off x="6483846" y="5412133"/>
            <a:ext cx="884670" cy="171450"/>
          </a:xfrm>
          <a:prstGeom prst="ellipse">
            <a:avLst/>
          </a:prstGeom>
          <a:gradFill rotWithShape="1">
            <a:gsLst>
              <a:gs pos="0">
                <a:srgbClr val="339966">
                  <a:gamma/>
                  <a:shade val="46275"/>
                  <a:invGamma/>
                </a:srgbClr>
              </a:gs>
              <a:gs pos="5000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8" name="Rectangle 10"/>
          <p:cNvSpPr>
            <a:spLocks noChangeArrowheads="1"/>
          </p:cNvSpPr>
          <p:nvPr/>
        </p:nvSpPr>
        <p:spPr bwMode="auto">
          <a:xfrm>
            <a:off x="5541024" y="5523259"/>
            <a:ext cx="663268" cy="40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Physical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6617638" y="5647084"/>
            <a:ext cx="663268" cy="40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Physical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</a:p>
        </p:txBody>
      </p:sp>
      <p:sp>
        <p:nvSpPr>
          <p:cNvPr id="61" name="標題 6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terms of </a:t>
            </a:r>
            <a:r>
              <a:rPr lang="en-US" dirty="0" smtClean="0"/>
              <a:t>ZAF Data </a:t>
            </a:r>
            <a:endParaRPr lang="en-US" dirty="0"/>
          </a:p>
        </p:txBody>
      </p:sp>
      <p:sp>
        <p:nvSpPr>
          <p:cNvPr id="60" name="投影片編號版面配置區 5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1799210" y="1985440"/>
            <a:ext cx="997305" cy="3306763"/>
            <a:chOff x="2535604" y="1941514"/>
            <a:chExt cx="997305" cy="3306763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2535604" y="1941514"/>
              <a:ext cx="943310" cy="595313"/>
              <a:chOff x="1584" y="1223"/>
              <a:chExt cx="594" cy="375"/>
            </a:xfrm>
          </p:grpSpPr>
          <p:sp>
            <p:nvSpPr>
              <p:cNvPr id="99343" name="Rectangle 15"/>
              <p:cNvSpPr>
                <a:spLocks noChangeArrowheads="1"/>
              </p:cNvSpPr>
              <p:nvPr/>
            </p:nvSpPr>
            <p:spPr bwMode="auto">
              <a:xfrm>
                <a:off x="1620" y="1259"/>
                <a:ext cx="558" cy="33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4" name="Rectangle 16"/>
              <p:cNvSpPr>
                <a:spLocks noChangeArrowheads="1"/>
              </p:cNvSpPr>
              <p:nvPr/>
            </p:nvSpPr>
            <p:spPr bwMode="auto">
              <a:xfrm>
                <a:off x="1584" y="1223"/>
                <a:ext cx="558" cy="339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50000">
                    <a:srgbClr val="FFFF00">
                      <a:gamma/>
                      <a:tint val="0"/>
                      <a:invGamma/>
                    </a:srgbClr>
                  </a:gs>
                  <a:gs pos="100000">
                    <a:srgbClr val="FFFF00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5" name="Rectangle 17"/>
              <p:cNvSpPr>
                <a:spLocks noChangeArrowheads="1"/>
              </p:cNvSpPr>
              <p:nvPr/>
            </p:nvSpPr>
            <p:spPr bwMode="auto">
              <a:xfrm>
                <a:off x="1606" y="1268"/>
                <a:ext cx="484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r>
                  <a:rPr lang="en-US" sz="1200" i="0">
                    <a:latin typeface="Comic Sans MS" charset="0"/>
                  </a:rPr>
                  <a:t>External</a:t>
                </a:r>
              </a:p>
              <a:p>
                <a:r>
                  <a:rPr lang="en-US" sz="1200" i="0">
                    <a:latin typeface="Comic Sans MS" charset="0"/>
                  </a:rPr>
                  <a:t>Schema 1</a:t>
                </a:r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600715" y="3373439"/>
              <a:ext cx="932194" cy="595313"/>
              <a:chOff x="1625" y="2125"/>
              <a:chExt cx="587" cy="375"/>
            </a:xfrm>
          </p:grpSpPr>
          <p:sp>
            <p:nvSpPr>
              <p:cNvPr id="99347" name="Rectangle 19"/>
              <p:cNvSpPr>
                <a:spLocks noChangeArrowheads="1"/>
              </p:cNvSpPr>
              <p:nvPr/>
            </p:nvSpPr>
            <p:spPr bwMode="auto">
              <a:xfrm>
                <a:off x="1655" y="2161"/>
                <a:ext cx="557" cy="33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8" name="Rectangle 20"/>
              <p:cNvSpPr>
                <a:spLocks noChangeArrowheads="1"/>
              </p:cNvSpPr>
              <p:nvPr/>
            </p:nvSpPr>
            <p:spPr bwMode="auto">
              <a:xfrm>
                <a:off x="1625" y="2125"/>
                <a:ext cx="557" cy="339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50000">
                    <a:srgbClr val="FFFF00">
                      <a:gamma/>
                      <a:tint val="0"/>
                      <a:invGamma/>
                    </a:srgbClr>
                  </a:gs>
                  <a:gs pos="100000">
                    <a:srgbClr val="FFFF00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9" name="Rectangle 21"/>
              <p:cNvSpPr>
                <a:spLocks noChangeArrowheads="1"/>
              </p:cNvSpPr>
              <p:nvPr/>
            </p:nvSpPr>
            <p:spPr bwMode="auto">
              <a:xfrm>
                <a:off x="1644" y="2157"/>
                <a:ext cx="500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pPr algn="ctr"/>
                <a:r>
                  <a:rPr lang="en-US" sz="1200" i="0">
                    <a:latin typeface="Comic Sans MS" charset="0"/>
                  </a:rPr>
                  <a:t>External</a:t>
                </a:r>
              </a:p>
              <a:p>
                <a:pPr algn="ctr"/>
                <a:r>
                  <a:rPr lang="en-US" sz="1200" i="0">
                    <a:latin typeface="Comic Sans MS" charset="0"/>
                  </a:rPr>
                  <a:t>Schema 2</a:t>
                </a:r>
                <a:endParaRPr lang="en-US" sz="1200" i="0">
                  <a:latin typeface="Helvetica" charset="0"/>
                </a:endParaRPr>
              </a:p>
            </p:txBody>
          </p:sp>
        </p:grp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584834" y="4652964"/>
              <a:ext cx="932194" cy="595313"/>
              <a:chOff x="1615" y="2931"/>
              <a:chExt cx="587" cy="375"/>
            </a:xfrm>
          </p:grpSpPr>
          <p:sp>
            <p:nvSpPr>
              <p:cNvPr id="99354" name="Rectangle 26"/>
              <p:cNvSpPr>
                <a:spLocks noChangeArrowheads="1"/>
              </p:cNvSpPr>
              <p:nvPr/>
            </p:nvSpPr>
            <p:spPr bwMode="auto">
              <a:xfrm>
                <a:off x="1645" y="2967"/>
                <a:ext cx="557" cy="33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55" name="Rectangle 27"/>
              <p:cNvSpPr>
                <a:spLocks noChangeArrowheads="1"/>
              </p:cNvSpPr>
              <p:nvPr/>
            </p:nvSpPr>
            <p:spPr bwMode="auto">
              <a:xfrm>
                <a:off x="1615" y="2931"/>
                <a:ext cx="557" cy="339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50000">
                    <a:srgbClr val="FFFF00">
                      <a:gamma/>
                      <a:tint val="0"/>
                      <a:invGamma/>
                    </a:srgbClr>
                  </a:gs>
                  <a:gs pos="100000">
                    <a:srgbClr val="FFFF00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56" name="Rectangle 28"/>
              <p:cNvSpPr>
                <a:spLocks noChangeArrowheads="1"/>
              </p:cNvSpPr>
              <p:nvPr/>
            </p:nvSpPr>
            <p:spPr bwMode="auto">
              <a:xfrm>
                <a:off x="1627" y="2965"/>
                <a:ext cx="500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pPr algn="ctr"/>
                <a:r>
                  <a:rPr lang="en-US" sz="1200" i="0">
                    <a:latin typeface="Comic Sans MS" charset="0"/>
                  </a:rPr>
                  <a:t>External </a:t>
                </a:r>
              </a:p>
              <a:p>
                <a:pPr algn="ctr"/>
                <a:r>
                  <a:rPr lang="en-US" sz="1200" i="0">
                    <a:latin typeface="Comic Sans MS" charset="0"/>
                  </a:rPr>
                  <a:t>Schema </a:t>
                </a:r>
                <a:r>
                  <a:rPr lang="en-US" sz="1200" i="0">
                    <a:solidFill>
                      <a:schemeClr val="bg2"/>
                    </a:solidFill>
                    <a:latin typeface="Comic Sans MS" charset="0"/>
                  </a:rPr>
                  <a:t>3</a:t>
                </a:r>
              </a:p>
            </p:txBody>
          </p:sp>
        </p:grp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2813833" y="2599084"/>
            <a:ext cx="1813070" cy="2011363"/>
            <a:chOff x="2236" y="1594"/>
            <a:chExt cx="1142" cy="1267"/>
          </a:xfrm>
        </p:grpSpPr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2830" y="2016"/>
              <a:ext cx="548" cy="327"/>
              <a:chOff x="2830" y="2016"/>
              <a:chExt cx="548" cy="327"/>
            </a:xfrm>
          </p:grpSpPr>
          <p:sp>
            <p:nvSpPr>
              <p:cNvPr id="99359" name="Rectangle 31"/>
              <p:cNvSpPr>
                <a:spLocks noChangeArrowheads="1"/>
              </p:cNvSpPr>
              <p:nvPr/>
            </p:nvSpPr>
            <p:spPr bwMode="auto">
              <a:xfrm>
                <a:off x="2831" y="2016"/>
                <a:ext cx="544" cy="327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50000">
                    <a:srgbClr val="FF0000">
                      <a:gamma/>
                      <a:tint val="23529"/>
                      <a:invGamma/>
                    </a:srgbClr>
                  </a:gs>
                  <a:gs pos="100000">
                    <a:srgbClr val="FF0000"/>
                  </a:gs>
                </a:gsLst>
                <a:lin ang="2700000" scaled="1"/>
              </a:gradFill>
              <a:ln w="38100" cmpd="dbl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0" name="Rectangle 32"/>
              <p:cNvSpPr>
                <a:spLocks noChangeArrowheads="1"/>
              </p:cNvSpPr>
              <p:nvPr/>
            </p:nvSpPr>
            <p:spPr bwMode="auto">
              <a:xfrm>
                <a:off x="2830" y="2053"/>
                <a:ext cx="54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47625" tIns="19050" rIns="47625" bIns="19050">
                <a:spAutoFit/>
              </a:bodyPr>
              <a:lstStyle/>
              <a:p>
                <a:pPr algn="ctr"/>
                <a:r>
                  <a:rPr lang="en-US" sz="1200" i="0">
                    <a:latin typeface="Comic Sans MS" charset="0"/>
                  </a:rPr>
                  <a:t>Conceptual</a:t>
                </a:r>
              </a:p>
              <a:p>
                <a:pPr algn="ctr"/>
                <a:r>
                  <a:rPr lang="en-US" sz="1200" i="0">
                    <a:latin typeface="Comic Sans MS" charset="0"/>
                  </a:rPr>
                  <a:t>Schema</a:t>
                </a:r>
              </a:p>
            </p:txBody>
          </p:sp>
        </p:grpSp>
        <p:pic>
          <p:nvPicPr>
            <p:cNvPr id="99361" name="Picture 3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4544" t="29419" r="62389" b="56816"/>
            <a:stretch>
              <a:fillRect/>
            </a:stretch>
          </p:blipFill>
          <p:spPr bwMode="auto">
            <a:xfrm>
              <a:off x="2236" y="1594"/>
              <a:ext cx="523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9362" name="Picture 34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341" t="50777" r="64447" b="37872"/>
            <a:stretch>
              <a:fillRect/>
            </a:stretch>
          </p:blipFill>
          <p:spPr bwMode="auto">
            <a:xfrm>
              <a:off x="2246" y="2122"/>
              <a:ext cx="513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9363" name="Picture 35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4554" t="58681" r="62610" b="26532"/>
            <a:stretch>
              <a:fillRect/>
            </a:stretch>
          </p:blipFill>
          <p:spPr bwMode="auto">
            <a:xfrm>
              <a:off x="2316" y="2534"/>
              <a:ext cx="4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99364" name="Freeform 36"/>
          <p:cNvSpPr>
            <a:spLocks/>
          </p:cNvSpPr>
          <p:nvPr/>
        </p:nvSpPr>
        <p:spPr bwMode="auto">
          <a:xfrm flipH="1">
            <a:off x="4789549" y="2956271"/>
            <a:ext cx="750455" cy="393700"/>
          </a:xfrm>
          <a:custGeom>
            <a:avLst/>
            <a:gdLst>
              <a:gd name="T0" fmla="*/ 1553 w 1688"/>
              <a:gd name="T1" fmla="*/ 932 h 932"/>
              <a:gd name="T2" fmla="*/ 473 w 1688"/>
              <a:gd name="T3" fmla="*/ 389 h 932"/>
              <a:gd name="T4" fmla="*/ 405 w 1688"/>
              <a:gd name="T5" fmla="*/ 506 h 932"/>
              <a:gd name="T6" fmla="*/ 0 w 1688"/>
              <a:gd name="T7" fmla="*/ 0 h 932"/>
              <a:gd name="T8" fmla="*/ 675 w 1688"/>
              <a:gd name="T9" fmla="*/ 39 h 932"/>
              <a:gd name="T10" fmla="*/ 609 w 1688"/>
              <a:gd name="T11" fmla="*/ 156 h 932"/>
              <a:gd name="T12" fmla="*/ 1688 w 1688"/>
              <a:gd name="T13" fmla="*/ 700 h 932"/>
              <a:gd name="T14" fmla="*/ 1553 w 1688"/>
              <a:gd name="T15" fmla="*/ 932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8" h="932">
                <a:moveTo>
                  <a:pt x="1553" y="932"/>
                </a:moveTo>
                <a:lnTo>
                  <a:pt x="473" y="389"/>
                </a:lnTo>
                <a:lnTo>
                  <a:pt x="405" y="506"/>
                </a:lnTo>
                <a:lnTo>
                  <a:pt x="0" y="0"/>
                </a:lnTo>
                <a:lnTo>
                  <a:pt x="675" y="39"/>
                </a:lnTo>
                <a:lnTo>
                  <a:pt x="609" y="156"/>
                </a:lnTo>
                <a:lnTo>
                  <a:pt x="1688" y="700"/>
                </a:lnTo>
                <a:lnTo>
                  <a:pt x="1553" y="932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5" name="Freeform 37"/>
          <p:cNvSpPr>
            <a:spLocks/>
          </p:cNvSpPr>
          <p:nvPr/>
        </p:nvSpPr>
        <p:spPr bwMode="auto">
          <a:xfrm flipH="1">
            <a:off x="5362492" y="2948333"/>
            <a:ext cx="180398" cy="300038"/>
          </a:xfrm>
          <a:custGeom>
            <a:avLst/>
            <a:gdLst>
              <a:gd name="T0" fmla="*/ 0 w 405"/>
              <a:gd name="T1" fmla="*/ 0 h 708"/>
              <a:gd name="T2" fmla="*/ 405 w 405"/>
              <a:gd name="T3" fmla="*/ 506 h 708"/>
              <a:gd name="T4" fmla="*/ 405 w 405"/>
              <a:gd name="T5" fmla="*/ 708 h 708"/>
              <a:gd name="T6" fmla="*/ 0 w 405"/>
              <a:gd name="T7" fmla="*/ 204 h 708"/>
              <a:gd name="T8" fmla="*/ 0 w 405"/>
              <a:gd name="T9" fmla="*/ 0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5" h="708">
                <a:moveTo>
                  <a:pt x="0" y="0"/>
                </a:moveTo>
                <a:lnTo>
                  <a:pt x="405" y="506"/>
                </a:lnTo>
                <a:lnTo>
                  <a:pt x="405" y="708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6" name="Freeform 38"/>
          <p:cNvSpPr>
            <a:spLocks/>
          </p:cNvSpPr>
          <p:nvPr/>
        </p:nvSpPr>
        <p:spPr bwMode="auto">
          <a:xfrm flipH="1">
            <a:off x="5244152" y="2972147"/>
            <a:ext cx="119785" cy="282575"/>
          </a:xfrm>
          <a:custGeom>
            <a:avLst/>
            <a:gdLst>
              <a:gd name="T0" fmla="*/ 270 w 270"/>
              <a:gd name="T1" fmla="*/ 0 h 669"/>
              <a:gd name="T2" fmla="*/ 0 w 270"/>
              <a:gd name="T3" fmla="*/ 467 h 669"/>
              <a:gd name="T4" fmla="*/ 0 w 270"/>
              <a:gd name="T5" fmla="*/ 669 h 669"/>
              <a:gd name="T6" fmla="*/ 270 w 270"/>
              <a:gd name="T7" fmla="*/ 209 h 669"/>
              <a:gd name="T8" fmla="*/ 270 w 270"/>
              <a:gd name="T9" fmla="*/ 0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0" h="669">
                <a:moveTo>
                  <a:pt x="270" y="0"/>
                </a:moveTo>
                <a:lnTo>
                  <a:pt x="0" y="467"/>
                </a:lnTo>
                <a:lnTo>
                  <a:pt x="0" y="669"/>
                </a:lnTo>
                <a:lnTo>
                  <a:pt x="270" y="209"/>
                </a:lnTo>
                <a:lnTo>
                  <a:pt x="270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7" name="Freeform 39"/>
          <p:cNvSpPr>
            <a:spLocks/>
          </p:cNvSpPr>
          <p:nvPr/>
        </p:nvSpPr>
        <p:spPr bwMode="auto">
          <a:xfrm flipH="1">
            <a:off x="4853050" y="3121371"/>
            <a:ext cx="479136" cy="315912"/>
          </a:xfrm>
          <a:custGeom>
            <a:avLst/>
            <a:gdLst>
              <a:gd name="T0" fmla="*/ 0 w 1080"/>
              <a:gd name="T1" fmla="*/ 0 h 746"/>
              <a:gd name="T2" fmla="*/ 1080 w 1080"/>
              <a:gd name="T3" fmla="*/ 543 h 746"/>
              <a:gd name="T4" fmla="*/ 1080 w 1080"/>
              <a:gd name="T5" fmla="*/ 746 h 746"/>
              <a:gd name="T6" fmla="*/ 0 w 1080"/>
              <a:gd name="T7" fmla="*/ 203 h 746"/>
              <a:gd name="T8" fmla="*/ 0 w 1080"/>
              <a:gd name="T9" fmla="*/ 0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0" h="746">
                <a:moveTo>
                  <a:pt x="0" y="0"/>
                </a:moveTo>
                <a:lnTo>
                  <a:pt x="1080" y="543"/>
                </a:lnTo>
                <a:lnTo>
                  <a:pt x="1080" y="746"/>
                </a:lnTo>
                <a:lnTo>
                  <a:pt x="0" y="203"/>
                </a:lnTo>
                <a:lnTo>
                  <a:pt x="0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68" name="Rectangle 40"/>
          <p:cNvSpPr>
            <a:spLocks noChangeArrowheads="1"/>
          </p:cNvSpPr>
          <p:nvPr/>
        </p:nvSpPr>
        <p:spPr bwMode="auto">
          <a:xfrm>
            <a:off x="5679992" y="2326034"/>
            <a:ext cx="965489" cy="64452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69" name="Rectangle 41"/>
          <p:cNvSpPr>
            <a:spLocks noChangeArrowheads="1"/>
          </p:cNvSpPr>
          <p:nvPr/>
        </p:nvSpPr>
        <p:spPr bwMode="auto">
          <a:xfrm>
            <a:off x="5623709" y="2268884"/>
            <a:ext cx="964045" cy="644525"/>
          </a:xfrm>
          <a:prstGeom prst="rect">
            <a:avLst/>
          </a:prstGeom>
          <a:gradFill rotWithShape="0">
            <a:gsLst>
              <a:gs pos="0">
                <a:srgbClr val="33CCCC"/>
              </a:gs>
              <a:gs pos="50000">
                <a:srgbClr val="33CCCC">
                  <a:gamma/>
                  <a:tint val="27451"/>
                  <a:invGamma/>
                </a:srgbClr>
              </a:gs>
              <a:gs pos="100000">
                <a:srgbClr val="33CCCC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70" name="Rectangle 42"/>
          <p:cNvSpPr>
            <a:spLocks noChangeArrowheads="1"/>
          </p:cNvSpPr>
          <p:nvPr/>
        </p:nvSpPr>
        <p:spPr bwMode="auto">
          <a:xfrm>
            <a:off x="5794173" y="2294283"/>
            <a:ext cx="653424" cy="59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Logical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  <a:br>
              <a:rPr lang="en-US" sz="1200" i="0">
                <a:latin typeface="Comic Sans MS" charset="0"/>
              </a:rPr>
            </a:br>
            <a:r>
              <a:rPr lang="en-US" sz="1200" i="0">
                <a:latin typeface="Comic Sans MS" charset="0"/>
              </a:rPr>
              <a:t>(Relnl.)</a:t>
            </a:r>
          </a:p>
        </p:txBody>
      </p:sp>
      <p:pic>
        <p:nvPicPr>
          <p:cNvPr id="99371" name="Picture 43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386" t="46979" r="35272" b="16154"/>
          <a:stretch>
            <a:fillRect/>
          </a:stretch>
        </p:blipFill>
        <p:spPr bwMode="auto">
          <a:xfrm>
            <a:off x="5770913" y="4224683"/>
            <a:ext cx="391102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1387970" y="1421159"/>
            <a:ext cx="1886239" cy="5057775"/>
            <a:chOff x="1338" y="852"/>
            <a:chExt cx="1188" cy="3186"/>
          </a:xfrm>
        </p:grpSpPr>
        <p:sp>
          <p:nvSpPr>
            <p:cNvPr id="99373" name="Oval 45"/>
            <p:cNvSpPr>
              <a:spLocks noChangeArrowheads="1"/>
            </p:cNvSpPr>
            <p:nvPr/>
          </p:nvSpPr>
          <p:spPr bwMode="auto">
            <a:xfrm>
              <a:off x="1446" y="852"/>
              <a:ext cx="918" cy="2784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4" name="Text Box 46"/>
            <p:cNvSpPr txBox="1">
              <a:spLocks noChangeArrowheads="1"/>
            </p:cNvSpPr>
            <p:nvPr/>
          </p:nvSpPr>
          <p:spPr bwMode="auto">
            <a:xfrm>
              <a:off x="1338" y="3672"/>
              <a:ext cx="118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Semantic Model</a:t>
              </a:r>
              <a:br>
                <a:rPr lang="en-US" sz="1600">
                  <a:latin typeface="Comic Sans MS" charset="0"/>
                </a:rPr>
              </a:br>
              <a:r>
                <a:rPr lang="en-US" sz="1600">
                  <a:latin typeface="Comic Sans MS" charset="0"/>
                </a:rPr>
                <a:t>(Row 2)</a:t>
              </a:r>
            </a:p>
          </p:txBody>
        </p:sp>
      </p:grpSp>
      <p:grpSp>
        <p:nvGrpSpPr>
          <p:cNvPr id="9" name="Group 63"/>
          <p:cNvGrpSpPr>
            <a:grpSpLocks/>
          </p:cNvGrpSpPr>
          <p:nvPr/>
        </p:nvGrpSpPr>
        <p:grpSpPr bwMode="auto">
          <a:xfrm>
            <a:off x="3223697" y="1262408"/>
            <a:ext cx="1915103" cy="3875088"/>
            <a:chOff x="2744" y="752"/>
            <a:chExt cx="1327" cy="2441"/>
          </a:xfrm>
        </p:grpSpPr>
        <p:sp>
          <p:nvSpPr>
            <p:cNvPr id="99376" name="Oval 48"/>
            <p:cNvSpPr>
              <a:spLocks noChangeArrowheads="1"/>
            </p:cNvSpPr>
            <p:nvPr/>
          </p:nvSpPr>
          <p:spPr bwMode="auto">
            <a:xfrm>
              <a:off x="2909" y="1175"/>
              <a:ext cx="1010" cy="2018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7" name="Text Box 49"/>
            <p:cNvSpPr txBox="1">
              <a:spLocks noChangeArrowheads="1"/>
            </p:cNvSpPr>
            <p:nvPr/>
          </p:nvSpPr>
          <p:spPr bwMode="auto">
            <a:xfrm>
              <a:off x="2744" y="752"/>
              <a:ext cx="132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Architectural Model (Row 3)</a:t>
              </a:r>
            </a:p>
          </p:txBody>
        </p:sp>
      </p:grpSp>
      <p:sp>
        <p:nvSpPr>
          <p:cNvPr id="99378" name="Freeform 50"/>
          <p:cNvSpPr>
            <a:spLocks/>
          </p:cNvSpPr>
          <p:nvPr/>
        </p:nvSpPr>
        <p:spPr bwMode="auto">
          <a:xfrm flipH="1">
            <a:off x="5560209" y="3721447"/>
            <a:ext cx="402647" cy="155575"/>
          </a:xfrm>
          <a:custGeom>
            <a:avLst/>
            <a:gdLst>
              <a:gd name="T0" fmla="*/ 0 w 786"/>
              <a:gd name="T1" fmla="*/ 0 h 371"/>
              <a:gd name="T2" fmla="*/ 786 w 786"/>
              <a:gd name="T3" fmla="*/ 167 h 371"/>
              <a:gd name="T4" fmla="*/ 786 w 786"/>
              <a:gd name="T5" fmla="*/ 371 h 371"/>
              <a:gd name="T6" fmla="*/ 0 w 786"/>
              <a:gd name="T7" fmla="*/ 203 h 371"/>
              <a:gd name="T8" fmla="*/ 0 w 786"/>
              <a:gd name="T9" fmla="*/ 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6" h="371">
                <a:moveTo>
                  <a:pt x="0" y="0"/>
                </a:moveTo>
                <a:lnTo>
                  <a:pt x="786" y="167"/>
                </a:lnTo>
                <a:lnTo>
                  <a:pt x="786" y="371"/>
                </a:lnTo>
                <a:lnTo>
                  <a:pt x="0" y="203"/>
                </a:lnTo>
                <a:lnTo>
                  <a:pt x="0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79" name="Freeform 51"/>
          <p:cNvSpPr>
            <a:spLocks/>
          </p:cNvSpPr>
          <p:nvPr/>
        </p:nvSpPr>
        <p:spPr bwMode="auto">
          <a:xfrm flipH="1">
            <a:off x="4831402" y="3654771"/>
            <a:ext cx="747568" cy="165100"/>
          </a:xfrm>
          <a:custGeom>
            <a:avLst/>
            <a:gdLst>
              <a:gd name="T0" fmla="*/ 1455 w 1455"/>
              <a:gd name="T1" fmla="*/ 0 h 391"/>
              <a:gd name="T2" fmla="*/ 1455 w 1455"/>
              <a:gd name="T3" fmla="*/ 203 h 391"/>
              <a:gd name="T4" fmla="*/ 0 w 1455"/>
              <a:gd name="T5" fmla="*/ 391 h 391"/>
              <a:gd name="T6" fmla="*/ 0 w 1455"/>
              <a:gd name="T7" fmla="*/ 188 h 391"/>
              <a:gd name="T8" fmla="*/ 1455 w 1455"/>
              <a:gd name="T9" fmla="*/ 0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5" h="391">
                <a:moveTo>
                  <a:pt x="1455" y="0"/>
                </a:moveTo>
                <a:lnTo>
                  <a:pt x="1455" y="203"/>
                </a:lnTo>
                <a:lnTo>
                  <a:pt x="0" y="391"/>
                </a:lnTo>
                <a:lnTo>
                  <a:pt x="0" y="188"/>
                </a:lnTo>
                <a:lnTo>
                  <a:pt x="1455" y="0"/>
                </a:lnTo>
                <a:close/>
              </a:path>
            </a:pathLst>
          </a:custGeom>
          <a:solidFill>
            <a:srgbClr val="67676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9380" name="Picture 5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386" t="46979" r="35272" b="16154"/>
          <a:stretch>
            <a:fillRect/>
          </a:stretch>
        </p:blipFill>
        <p:spPr bwMode="auto">
          <a:xfrm>
            <a:off x="6785470" y="4269133"/>
            <a:ext cx="392545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9381" name="Rectangle 53"/>
          <p:cNvSpPr>
            <a:spLocks noChangeArrowheads="1"/>
          </p:cNvSpPr>
          <p:nvPr/>
        </p:nvSpPr>
        <p:spPr bwMode="auto">
          <a:xfrm>
            <a:off x="6522811" y="3422996"/>
            <a:ext cx="968375" cy="639762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82" name="Rectangle 54"/>
          <p:cNvSpPr>
            <a:spLocks noChangeArrowheads="1"/>
          </p:cNvSpPr>
          <p:nvPr/>
        </p:nvSpPr>
        <p:spPr bwMode="auto">
          <a:xfrm>
            <a:off x="6456425" y="3365846"/>
            <a:ext cx="968375" cy="639762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50000">
                <a:srgbClr val="FF9900">
                  <a:gamma/>
                  <a:tint val="27451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83" name="Rectangle 55"/>
          <p:cNvSpPr>
            <a:spLocks noChangeArrowheads="1"/>
          </p:cNvSpPr>
          <p:nvPr/>
        </p:nvSpPr>
        <p:spPr bwMode="auto">
          <a:xfrm>
            <a:off x="6615344" y="3376958"/>
            <a:ext cx="653424" cy="59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7625" tIns="19050" rIns="47625" bIns="19050">
            <a:spAutoFit/>
          </a:bodyPr>
          <a:lstStyle/>
          <a:p>
            <a:pPr algn="ctr"/>
            <a:r>
              <a:rPr lang="en-US" sz="1200" i="0">
                <a:latin typeface="Comic Sans MS" charset="0"/>
              </a:rPr>
              <a:t>Logical</a:t>
            </a:r>
          </a:p>
          <a:p>
            <a:pPr algn="ctr"/>
            <a:r>
              <a:rPr lang="en-US" sz="1200" i="0">
                <a:latin typeface="Comic Sans MS" charset="0"/>
              </a:rPr>
              <a:t>Schema</a:t>
            </a:r>
            <a:br>
              <a:rPr lang="en-US" sz="1200" i="0">
                <a:latin typeface="Comic Sans MS" charset="0"/>
              </a:rPr>
            </a:br>
            <a:r>
              <a:rPr lang="en-US" sz="1200" i="0">
                <a:latin typeface="Comic Sans MS" charset="0"/>
              </a:rPr>
              <a:t>(XML)</a:t>
            </a:r>
          </a:p>
        </p:txBody>
      </p:sp>
      <p:sp>
        <p:nvSpPr>
          <p:cNvPr id="99384" name="Freeform 56"/>
          <p:cNvSpPr>
            <a:spLocks/>
          </p:cNvSpPr>
          <p:nvPr/>
        </p:nvSpPr>
        <p:spPr bwMode="auto">
          <a:xfrm flipH="1">
            <a:off x="4824186" y="3546822"/>
            <a:ext cx="1135784" cy="244475"/>
          </a:xfrm>
          <a:custGeom>
            <a:avLst/>
            <a:gdLst>
              <a:gd name="T0" fmla="*/ 2213 w 2213"/>
              <a:gd name="T1" fmla="*/ 261 h 580"/>
              <a:gd name="T2" fmla="*/ 758 w 2213"/>
              <a:gd name="T3" fmla="*/ 449 h 580"/>
              <a:gd name="T4" fmla="*/ 786 w 2213"/>
              <a:gd name="T5" fmla="*/ 580 h 580"/>
              <a:gd name="T6" fmla="*/ 0 w 2213"/>
              <a:gd name="T7" fmla="*/ 413 h 580"/>
              <a:gd name="T8" fmla="*/ 673 w 2213"/>
              <a:gd name="T9" fmla="*/ 58 h 580"/>
              <a:gd name="T10" fmla="*/ 701 w 2213"/>
              <a:gd name="T11" fmla="*/ 189 h 580"/>
              <a:gd name="T12" fmla="*/ 2158 w 2213"/>
              <a:gd name="T13" fmla="*/ 0 h 580"/>
              <a:gd name="T14" fmla="*/ 2213 w 2213"/>
              <a:gd name="T15" fmla="*/ 26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13" h="580">
                <a:moveTo>
                  <a:pt x="2213" y="261"/>
                </a:moveTo>
                <a:lnTo>
                  <a:pt x="758" y="449"/>
                </a:lnTo>
                <a:lnTo>
                  <a:pt x="786" y="580"/>
                </a:lnTo>
                <a:lnTo>
                  <a:pt x="0" y="413"/>
                </a:lnTo>
                <a:lnTo>
                  <a:pt x="673" y="58"/>
                </a:lnTo>
                <a:lnTo>
                  <a:pt x="701" y="189"/>
                </a:lnTo>
                <a:lnTo>
                  <a:pt x="2158" y="0"/>
                </a:lnTo>
                <a:lnTo>
                  <a:pt x="2213" y="261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" name="Group 65"/>
          <p:cNvGrpSpPr>
            <a:grpSpLocks/>
          </p:cNvGrpSpPr>
          <p:nvPr/>
        </p:nvGrpSpPr>
        <p:grpSpPr bwMode="auto">
          <a:xfrm>
            <a:off x="5154674" y="1141758"/>
            <a:ext cx="2726171" cy="3295650"/>
            <a:chOff x="4082" y="676"/>
            <a:chExt cx="1889" cy="2076"/>
          </a:xfrm>
        </p:grpSpPr>
        <p:sp>
          <p:nvSpPr>
            <p:cNvPr id="99386" name="Text Box 58"/>
            <p:cNvSpPr txBox="1">
              <a:spLocks noChangeArrowheads="1"/>
            </p:cNvSpPr>
            <p:nvPr/>
          </p:nvSpPr>
          <p:spPr bwMode="auto">
            <a:xfrm>
              <a:off x="4250" y="676"/>
              <a:ext cx="1341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Logical Model </a:t>
              </a:r>
              <a:br>
                <a:rPr lang="en-US" sz="1600">
                  <a:latin typeface="Comic Sans MS" charset="0"/>
                </a:rPr>
              </a:br>
              <a:r>
                <a:rPr lang="en-US" sz="1600">
                  <a:latin typeface="Comic Sans MS" charset="0"/>
                </a:rPr>
                <a:t>(Row 4)</a:t>
              </a:r>
            </a:p>
          </p:txBody>
        </p:sp>
        <p:sp>
          <p:nvSpPr>
            <p:cNvPr id="99387" name="Oval 59"/>
            <p:cNvSpPr>
              <a:spLocks noChangeArrowheads="1"/>
            </p:cNvSpPr>
            <p:nvPr/>
          </p:nvSpPr>
          <p:spPr bwMode="auto">
            <a:xfrm>
              <a:off x="4082" y="1076"/>
              <a:ext cx="1889" cy="1676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3542641" y="4059583"/>
            <a:ext cx="4250170" cy="2482850"/>
            <a:chOff x="2965" y="2514"/>
            <a:chExt cx="2945" cy="1564"/>
          </a:xfrm>
        </p:grpSpPr>
        <p:sp>
          <p:nvSpPr>
            <p:cNvPr id="99389" name="Text Box 61"/>
            <p:cNvSpPr txBox="1">
              <a:spLocks noChangeArrowheads="1"/>
            </p:cNvSpPr>
            <p:nvPr/>
          </p:nvSpPr>
          <p:spPr bwMode="auto">
            <a:xfrm>
              <a:off x="2965" y="3538"/>
              <a:ext cx="130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Comic Sans MS" charset="0"/>
                </a:rPr>
                <a:t>Physical Model</a:t>
              </a:r>
              <a:br>
                <a:rPr lang="en-US" sz="1600">
                  <a:latin typeface="Comic Sans MS" charset="0"/>
                </a:rPr>
              </a:br>
              <a:r>
                <a:rPr lang="en-US" sz="1600">
                  <a:latin typeface="Comic Sans MS" charset="0"/>
                </a:rPr>
                <a:t>(Row 5)</a:t>
              </a:r>
            </a:p>
          </p:txBody>
        </p:sp>
        <p:sp>
          <p:nvSpPr>
            <p:cNvPr id="99390" name="Oval 62"/>
            <p:cNvSpPr>
              <a:spLocks noChangeArrowheads="1"/>
            </p:cNvSpPr>
            <p:nvPr/>
          </p:nvSpPr>
          <p:spPr bwMode="auto">
            <a:xfrm>
              <a:off x="4069" y="2514"/>
              <a:ext cx="1841" cy="1564"/>
            </a:xfrm>
            <a:prstGeom prst="ellips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97950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Notations</a:t>
            </a:r>
            <a:endParaRPr 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5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7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>
              <a:latin typeface="+mn-lt"/>
            </a:endParaRPr>
          </a:p>
        </p:txBody>
      </p:sp>
      <p:sp>
        <p:nvSpPr>
          <p:cNvPr id="18441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EC8BF5FB-F8F2-3147-BEFA-12BB5C6DBF86}" type="slidenum">
              <a:rPr lang="en-US" altLang="zh-TW">
                <a:solidFill>
                  <a:srgbClr val="FFFFFF"/>
                </a:solidFill>
              </a:rPr>
              <a:pPr/>
              <a:t>12</a:t>
            </a:fld>
            <a:endParaRPr lang="zh-TW" altLang="en-US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326058" y="1509117"/>
            <a:ext cx="6728520" cy="2616398"/>
          </a:xfrm>
          <a:prstGeom prst="rect">
            <a:avLst/>
          </a:prstGeom>
          <a:gradFill rotWithShape="1">
            <a:gsLst>
              <a:gs pos="0">
                <a:srgbClr val="A3C4FF"/>
              </a:gs>
              <a:gs pos="35001">
                <a:srgbClr val="BFD5FF"/>
              </a:gs>
              <a:gs pos="100000">
                <a:srgbClr val="E5EEFF"/>
              </a:gs>
            </a:gsLst>
            <a:lin ang="162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lIns="64284" tIns="32142" rIns="64284" bIns="32142" anchor="ctr"/>
          <a:lstStyle/>
          <a:p>
            <a:pPr marL="401780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en-US" altLang="zh-TW" sz="2500" dirty="0" smtClean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Common Notations</a:t>
            </a:r>
            <a:endParaRPr lang="en-US" altLang="zh-TW" sz="2500" dirty="0">
              <a:solidFill>
                <a:schemeClr val="dk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Information Engineering</a:t>
            </a: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IDEF1X</a:t>
            </a: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Unified Modeling Language (UML)</a:t>
            </a:r>
          </a:p>
          <a:p>
            <a:pPr marL="723205" lvl="1" indent="-401780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p"/>
              <a:defRPr/>
            </a:pPr>
            <a:r>
              <a:rPr lang="en-US" altLang="zh-TW" sz="2500" dirty="0">
                <a:solidFill>
                  <a:schemeClr val="dk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Barker/Oracle/SSADM</a:t>
            </a:r>
          </a:p>
        </p:txBody>
      </p:sp>
      <p:sp>
        <p:nvSpPr>
          <p:cNvPr id="18443" name="object 70"/>
          <p:cNvSpPr txBox="1">
            <a:spLocks noChangeArrowheads="1"/>
          </p:cNvSpPr>
          <p:nvPr/>
        </p:nvSpPr>
        <p:spPr bwMode="auto">
          <a:xfrm>
            <a:off x="1318245" y="847206"/>
            <a:ext cx="6736333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r>
              <a:rPr lang="en-US" altLang="zh-TW" sz="3400" dirty="0" smtClean="0">
                <a:latin typeface="+mn-lt"/>
                <a:ea typeface="標楷體" charset="0"/>
                <a:cs typeface="標楷體" charset="0"/>
              </a:rPr>
              <a:t>Syntax</a:t>
            </a:r>
            <a:endParaRPr lang="zh-TW" altLang="en-US" dirty="0">
              <a:latin typeface="+mn-lt"/>
              <a:ea typeface="標楷體" charset="0"/>
              <a:cs typeface="標楷體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0532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59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1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/>
          </a:p>
        </p:txBody>
      </p:sp>
      <p:sp>
        <p:nvSpPr>
          <p:cNvPr id="38" name="標題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Engineering</a:t>
            </a:r>
            <a:endParaRPr lang="en-US" dirty="0"/>
          </a:p>
        </p:txBody>
      </p:sp>
      <p:sp>
        <p:nvSpPr>
          <p:cNvPr id="19465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AC345812-D43B-494B-861B-9BAFAB9A9F4A}" type="slidenum">
              <a:rPr lang="en-US" altLang="zh-TW">
                <a:solidFill>
                  <a:srgbClr val="FFFFFF"/>
                </a:solidFill>
              </a:rPr>
              <a:pPr/>
              <a:t>13</a:t>
            </a:fld>
            <a:endParaRPr lang="zh-TW" altLang="en-US"/>
          </a:p>
        </p:txBody>
      </p:sp>
      <p:sp>
        <p:nvSpPr>
          <p:cNvPr id="19466" name="object 70"/>
          <p:cNvSpPr txBox="1">
            <a:spLocks noChangeArrowheads="1"/>
          </p:cNvSpPr>
          <p:nvPr/>
        </p:nvSpPr>
        <p:spPr bwMode="auto">
          <a:xfrm>
            <a:off x="1318245" y="847206"/>
            <a:ext cx="6736333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dirty="0">
              <a:latin typeface="Times New Roman" charset="0"/>
              <a:ea typeface="標楷體" charset="0"/>
              <a:cs typeface="Times New Roman" charset="0"/>
            </a:endParaRPr>
          </a:p>
        </p:txBody>
      </p:sp>
      <p:graphicFrame>
        <p:nvGraphicFramePr>
          <p:cNvPr id="19479" name="Object 55"/>
          <p:cNvGraphicFramePr>
            <a:graphicFrameLocks noChangeAspect="1"/>
          </p:cNvGraphicFramePr>
          <p:nvPr/>
        </p:nvGraphicFramePr>
        <p:xfrm>
          <a:off x="971600" y="4288702"/>
          <a:ext cx="7560840" cy="1228530"/>
        </p:xfrm>
        <a:graphic>
          <a:graphicData uri="http://schemas.openxmlformats.org/presentationml/2006/ole">
            <p:oleObj spid="_x0000_s68623" name="VISIO" r:id="rId4" imgW="6653160" imgH="907920" progId="">
              <p:embed/>
            </p:oleObj>
          </a:graphicData>
        </a:graphic>
      </p:graphicFrame>
      <p:sp>
        <p:nvSpPr>
          <p:cNvPr id="63" name="Text Box 56"/>
          <p:cNvSpPr txBox="1">
            <a:spLocks noChangeArrowheads="1"/>
          </p:cNvSpPr>
          <p:nvPr/>
        </p:nvSpPr>
        <p:spPr bwMode="auto">
          <a:xfrm>
            <a:off x="2660184" y="4932383"/>
            <a:ext cx="927123" cy="54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700" i="1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has</a:t>
            </a:r>
            <a:endParaRPr lang="en-US" altLang="zh-TW" sz="42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sp>
        <p:nvSpPr>
          <p:cNvPr id="64" name="Text Box 57"/>
          <p:cNvSpPr txBox="1">
            <a:spLocks noChangeArrowheads="1"/>
          </p:cNvSpPr>
          <p:nvPr/>
        </p:nvSpPr>
        <p:spPr bwMode="auto">
          <a:xfrm>
            <a:off x="5626101" y="4932383"/>
            <a:ext cx="1166894" cy="54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700" i="1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sells in</a:t>
            </a:r>
            <a:endParaRPr lang="en-US" altLang="zh-TW" sz="42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91761" y="3029170"/>
            <a:ext cx="2187882" cy="1718068"/>
            <a:chOff x="3900" y="707"/>
            <a:chExt cx="1161" cy="1021"/>
          </a:xfrm>
        </p:grpSpPr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3900" y="1099"/>
              <a:ext cx="754" cy="629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sz="1600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4332" y="707"/>
              <a:ext cx="729" cy="299"/>
              <a:chOff x="3799" y="1097"/>
              <a:chExt cx="1591" cy="290"/>
            </a:xfrm>
          </p:grpSpPr>
          <p:sp>
            <p:nvSpPr>
              <p:cNvPr id="45" name="Rectangle 37"/>
              <p:cNvSpPr>
                <a:spLocks noChangeArrowheads="1"/>
              </p:cNvSpPr>
              <p:nvPr/>
            </p:nvSpPr>
            <p:spPr bwMode="auto">
              <a:xfrm>
                <a:off x="3799" y="1097"/>
                <a:ext cx="1539" cy="290"/>
              </a:xfrm>
              <a:prstGeom prst="rect">
                <a:avLst/>
              </a:prstGeom>
              <a:solidFill>
                <a:srgbClr val="B2B2B2"/>
              </a:solidFill>
              <a:ln w="19050">
                <a:solidFill>
                  <a:srgbClr val="40458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6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43" name="Text Box 38"/>
              <p:cNvSpPr txBox="1">
                <a:spLocks noChangeArrowheads="1"/>
              </p:cNvSpPr>
              <p:nvPr/>
            </p:nvSpPr>
            <p:spPr bwMode="auto">
              <a:xfrm>
                <a:off x="3841" y="1116"/>
                <a:ext cx="154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sz="2000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(may be)</a:t>
                </a:r>
              </a:p>
            </p:txBody>
          </p:sp>
        </p:grp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1055884" y="2871569"/>
            <a:ext cx="1604299" cy="1629965"/>
            <a:chOff x="1644" y="867"/>
            <a:chExt cx="834" cy="837"/>
          </a:xfrm>
        </p:grpSpPr>
        <p:sp>
          <p:nvSpPr>
            <p:cNvPr id="47" name="Line 40"/>
            <p:cNvSpPr>
              <a:spLocks noChangeShapeType="1"/>
            </p:cNvSpPr>
            <p:nvPr/>
          </p:nvSpPr>
          <p:spPr bwMode="auto">
            <a:xfrm>
              <a:off x="2328" y="1068"/>
              <a:ext cx="105" cy="63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1644" y="867"/>
              <a:ext cx="834" cy="300"/>
              <a:chOff x="1608" y="798"/>
              <a:chExt cx="834" cy="300"/>
            </a:xfrm>
          </p:grpSpPr>
          <p:grpSp>
            <p:nvGrpSpPr>
              <p:cNvPr id="6" name="Group 42"/>
              <p:cNvGrpSpPr>
                <a:grpSpLocks/>
              </p:cNvGrpSpPr>
              <p:nvPr/>
            </p:nvGrpSpPr>
            <p:grpSpPr bwMode="auto">
              <a:xfrm>
                <a:off x="1608" y="798"/>
                <a:ext cx="834" cy="300"/>
                <a:chOff x="637" y="3234"/>
                <a:chExt cx="1715" cy="300"/>
              </a:xfrm>
            </p:grpSpPr>
            <p:sp>
              <p:nvSpPr>
                <p:cNvPr id="51" name="Rectangle 43"/>
                <p:cNvSpPr>
                  <a:spLocks noChangeArrowheads="1"/>
                </p:cNvSpPr>
                <p:nvPr/>
              </p:nvSpPr>
              <p:spPr bwMode="auto">
                <a:xfrm>
                  <a:off x="1098" y="3252"/>
                  <a:ext cx="1254" cy="265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TW" altLang="en-US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  <p:sp>
              <p:nvSpPr>
                <p:cNvPr id="52" name="Rectangle 44"/>
                <p:cNvSpPr>
                  <a:spLocks noChangeArrowheads="1"/>
                </p:cNvSpPr>
                <p:nvPr/>
              </p:nvSpPr>
              <p:spPr bwMode="auto">
                <a:xfrm>
                  <a:off x="637" y="3234"/>
                  <a:ext cx="1692" cy="300"/>
                </a:xfrm>
                <a:prstGeom prst="rect">
                  <a:avLst/>
                </a:prstGeom>
                <a:solidFill>
                  <a:srgbClr val="B2B2B2"/>
                </a:solidFill>
                <a:ln w="19050">
                  <a:solidFill>
                    <a:srgbClr val="40458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</p:grpSp>
          <p:sp>
            <p:nvSpPr>
              <p:cNvPr id="50" name="Text Box 45"/>
              <p:cNvSpPr txBox="1">
                <a:spLocks noChangeArrowheads="1"/>
              </p:cNvSpPr>
              <p:nvPr/>
            </p:nvSpPr>
            <p:spPr bwMode="auto">
              <a:xfrm>
                <a:off x="1608" y="822"/>
                <a:ext cx="816" cy="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(must be)</a:t>
                </a:r>
              </a:p>
            </p:txBody>
          </p:sp>
        </p:grpSp>
      </p:grp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2933379" y="2708920"/>
            <a:ext cx="2098377" cy="1782232"/>
            <a:chOff x="2473" y="874"/>
            <a:chExt cx="1022" cy="831"/>
          </a:xfrm>
        </p:grpSpPr>
        <p:sp>
          <p:nvSpPr>
            <p:cNvPr id="54" name="Line 47"/>
            <p:cNvSpPr>
              <a:spLocks noChangeShapeType="1"/>
            </p:cNvSpPr>
            <p:nvPr/>
          </p:nvSpPr>
          <p:spPr bwMode="auto">
            <a:xfrm>
              <a:off x="2742" y="1128"/>
              <a:ext cx="42" cy="577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sz="1600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8" name="Group 48"/>
            <p:cNvGrpSpPr>
              <a:grpSpLocks/>
            </p:cNvGrpSpPr>
            <p:nvPr/>
          </p:nvGrpSpPr>
          <p:grpSpPr bwMode="auto">
            <a:xfrm>
              <a:off x="2473" y="874"/>
              <a:ext cx="1022" cy="252"/>
              <a:chOff x="2059" y="1231"/>
              <a:chExt cx="1608" cy="252"/>
            </a:xfrm>
          </p:grpSpPr>
          <p:sp>
            <p:nvSpPr>
              <p:cNvPr id="59" name="Rectangle 51"/>
              <p:cNvSpPr>
                <a:spLocks noChangeArrowheads="1"/>
              </p:cNvSpPr>
              <p:nvPr/>
            </p:nvSpPr>
            <p:spPr bwMode="auto">
              <a:xfrm>
                <a:off x="2059" y="1231"/>
                <a:ext cx="1608" cy="252"/>
              </a:xfrm>
              <a:prstGeom prst="rect">
                <a:avLst/>
              </a:prstGeom>
              <a:solidFill>
                <a:srgbClr val="B2B2B2"/>
              </a:solidFill>
              <a:ln w="19050">
                <a:solidFill>
                  <a:srgbClr val="40458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6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7" name="Text Box 52"/>
              <p:cNvSpPr txBox="1">
                <a:spLocks noChangeArrowheads="1"/>
              </p:cNvSpPr>
              <p:nvPr/>
            </p:nvSpPr>
            <p:spPr bwMode="auto">
              <a:xfrm>
                <a:off x="2160" y="1248"/>
                <a:ext cx="1507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sz="2000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(one exactly.)</a:t>
                </a:r>
              </a:p>
            </p:txBody>
          </p:sp>
        </p:grpSp>
      </p:grpSp>
      <p:grpSp>
        <p:nvGrpSpPr>
          <p:cNvPr id="10" name="Group 64"/>
          <p:cNvGrpSpPr>
            <a:grpSpLocks/>
          </p:cNvGrpSpPr>
          <p:nvPr/>
        </p:nvGrpSpPr>
        <p:grpSpPr bwMode="auto">
          <a:xfrm>
            <a:off x="4536226" y="3420082"/>
            <a:ext cx="1966137" cy="1124710"/>
            <a:chOff x="3402" y="867"/>
            <a:chExt cx="1072" cy="765"/>
          </a:xfrm>
        </p:grpSpPr>
        <p:sp>
          <p:nvSpPr>
            <p:cNvPr id="72" name="Line 65"/>
            <p:cNvSpPr>
              <a:spLocks noChangeShapeType="1"/>
            </p:cNvSpPr>
            <p:nvPr/>
          </p:nvSpPr>
          <p:spPr bwMode="auto">
            <a:xfrm flipH="1">
              <a:off x="4002" y="1122"/>
              <a:ext cx="0" cy="51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TW" altLang="en-US" sz="1600" kern="0">
                <a:solidFill>
                  <a:srgbClr val="40458C"/>
                </a:solidFill>
                <a:latin typeface="Times New Roman" pitchFamily="18" charset="0"/>
                <a:ea typeface="標楷體" pitchFamily="65" charset="-120"/>
              </a:endParaRPr>
            </a:p>
          </p:txBody>
        </p:sp>
        <p:grpSp>
          <p:nvGrpSpPr>
            <p:cNvPr id="11" name="Group 66"/>
            <p:cNvGrpSpPr>
              <a:grpSpLocks/>
            </p:cNvGrpSpPr>
            <p:nvPr/>
          </p:nvGrpSpPr>
          <p:grpSpPr bwMode="auto">
            <a:xfrm>
              <a:off x="3402" y="867"/>
              <a:ext cx="1072" cy="332"/>
              <a:chOff x="3402" y="984"/>
              <a:chExt cx="1072" cy="332"/>
            </a:xfrm>
          </p:grpSpPr>
          <p:grpSp>
            <p:nvGrpSpPr>
              <p:cNvPr id="12" name="Group 67"/>
              <p:cNvGrpSpPr>
                <a:grpSpLocks/>
              </p:cNvGrpSpPr>
              <p:nvPr/>
            </p:nvGrpSpPr>
            <p:grpSpPr bwMode="auto">
              <a:xfrm>
                <a:off x="3412" y="984"/>
                <a:ext cx="1062" cy="332"/>
                <a:chOff x="1056" y="3234"/>
                <a:chExt cx="1670" cy="332"/>
              </a:xfrm>
            </p:grpSpPr>
            <p:sp>
              <p:nvSpPr>
                <p:cNvPr id="76" name="Rectangle 68"/>
                <p:cNvSpPr>
                  <a:spLocks noChangeArrowheads="1"/>
                </p:cNvSpPr>
                <p:nvPr/>
              </p:nvSpPr>
              <p:spPr bwMode="auto">
                <a:xfrm>
                  <a:off x="1100" y="3252"/>
                  <a:ext cx="1252" cy="265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TW" altLang="en-US" sz="16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  <p:sp>
              <p:nvSpPr>
                <p:cNvPr id="77" name="Rectangle 69"/>
                <p:cNvSpPr>
                  <a:spLocks noChangeArrowheads="1"/>
                </p:cNvSpPr>
                <p:nvPr/>
              </p:nvSpPr>
              <p:spPr bwMode="auto">
                <a:xfrm>
                  <a:off x="1056" y="3234"/>
                  <a:ext cx="1670" cy="332"/>
                </a:xfrm>
                <a:prstGeom prst="rect">
                  <a:avLst/>
                </a:prstGeom>
                <a:solidFill>
                  <a:srgbClr val="B2B2B2"/>
                </a:solidFill>
                <a:ln w="19050">
                  <a:solidFill>
                    <a:srgbClr val="40458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 sz="16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</p:grpSp>
          <p:sp>
            <p:nvSpPr>
              <p:cNvPr id="75" name="Text Box 70"/>
              <p:cNvSpPr txBox="1">
                <a:spLocks noChangeArrowheads="1"/>
              </p:cNvSpPr>
              <p:nvPr/>
            </p:nvSpPr>
            <p:spPr bwMode="auto">
              <a:xfrm>
                <a:off x="3402" y="984"/>
                <a:ext cx="1053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kumimoji="0" lang="en-US" altLang="zh-TW" sz="2000" kern="0" dirty="0" smtClean="0">
                    <a:solidFill>
                      <a:srgbClr val="40458C"/>
                    </a:solidFill>
                    <a:ea typeface="新細明體" pitchFamily="18" charset="-120"/>
                    <a:cs typeface="+mn-cs"/>
                  </a:rPr>
                  <a:t>(one or more)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7438215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3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5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/>
          </a:p>
        </p:txBody>
      </p:sp>
      <p:sp>
        <p:nvSpPr>
          <p:cNvPr id="43" name="標題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IDEF1X</a:t>
            </a:r>
            <a:endParaRPr lang="en-US" dirty="0"/>
          </a:p>
        </p:txBody>
      </p:sp>
      <p:sp>
        <p:nvSpPr>
          <p:cNvPr id="20489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6D61AFE2-FA3E-6E4D-B317-594F639F7F2C}" type="slidenum">
              <a:rPr lang="en-US" altLang="zh-TW">
                <a:solidFill>
                  <a:srgbClr val="FFFFFF"/>
                </a:solidFill>
              </a:rPr>
              <a:pPr/>
              <a:t>14</a:t>
            </a:fld>
            <a:endParaRPr lang="zh-TW" altLang="en-US"/>
          </a:p>
        </p:txBody>
      </p:sp>
      <p:sp>
        <p:nvSpPr>
          <p:cNvPr id="20490" name="object 70"/>
          <p:cNvSpPr txBox="1">
            <a:spLocks noChangeArrowheads="1"/>
          </p:cNvSpPr>
          <p:nvPr/>
        </p:nvSpPr>
        <p:spPr bwMode="auto">
          <a:xfrm>
            <a:off x="1318245" y="847206"/>
            <a:ext cx="6736333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dirty="0">
              <a:latin typeface="Times New Roman" charset="0"/>
              <a:ea typeface="標楷體" charset="0"/>
              <a:cs typeface="Times New Roman" charset="0"/>
            </a:endParaRPr>
          </a:p>
        </p:txBody>
      </p:sp>
      <p:graphicFrame>
        <p:nvGraphicFramePr>
          <p:cNvPr id="20525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1863145" y="2535950"/>
          <a:ext cx="5708114" cy="1325025"/>
        </p:xfrm>
        <a:graphic>
          <a:graphicData uri="http://schemas.openxmlformats.org/presentationml/2006/ole">
            <p:oleObj spid="_x0000_s69647" name="Designer 3.1 Drawing" r:id="rId4" imgW="6102350" imgH="1016000" progId="">
              <p:embed/>
            </p:oleObj>
          </a:graphicData>
        </a:graphic>
      </p:graphicFrame>
      <p:sp>
        <p:nvSpPr>
          <p:cNvPr id="16" name="Line 9"/>
          <p:cNvSpPr>
            <a:spLocks noChangeShapeType="1"/>
          </p:cNvSpPr>
          <p:nvPr/>
        </p:nvSpPr>
        <p:spPr bwMode="auto">
          <a:xfrm flipV="1">
            <a:off x="1754956" y="3509299"/>
            <a:ext cx="612860" cy="79639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611560" y="4345055"/>
            <a:ext cx="1655637" cy="674378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632903" y="4396224"/>
            <a:ext cx="15550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US" altLang="zh-TW" sz="18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Must be more than one</a:t>
            </a:r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 flipH="1" flipV="1">
            <a:off x="4579492" y="3612914"/>
            <a:ext cx="225627" cy="85304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7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4252333" y="4427741"/>
            <a:ext cx="1372566" cy="504490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4222249" y="4493478"/>
            <a:ext cx="1466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Foreign key</a:t>
            </a:r>
          </a:p>
        </p:txBody>
      </p:sp>
      <p:sp>
        <p:nvSpPr>
          <p:cNvPr id="28" name="Line 21"/>
          <p:cNvSpPr>
            <a:spLocks noChangeShapeType="1"/>
          </p:cNvSpPr>
          <p:nvPr/>
        </p:nvSpPr>
        <p:spPr bwMode="auto">
          <a:xfrm flipH="1" flipV="1">
            <a:off x="3167691" y="3442608"/>
            <a:ext cx="336971" cy="81135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6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2488086" y="4477787"/>
            <a:ext cx="1699012" cy="671467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2420126" y="4424776"/>
            <a:ext cx="1699012" cy="671467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2267215" y="4424776"/>
            <a:ext cx="19028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Identifying relationship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 flipV="1">
            <a:off x="5520350" y="3440222"/>
            <a:ext cx="537610" cy="1408337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7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6161816" y="4707160"/>
            <a:ext cx="1747231" cy="688615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7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6239199" y="4707160"/>
            <a:ext cx="17513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8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Non-identifying relationship</a:t>
            </a:r>
          </a:p>
        </p:txBody>
      </p:sp>
      <p:sp>
        <p:nvSpPr>
          <p:cNvPr id="66" name="Line 59"/>
          <p:cNvSpPr>
            <a:spLocks noChangeShapeType="1"/>
          </p:cNvSpPr>
          <p:nvPr/>
        </p:nvSpPr>
        <p:spPr bwMode="auto">
          <a:xfrm flipH="1" flipV="1">
            <a:off x="5943354" y="3379487"/>
            <a:ext cx="853686" cy="702872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7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68" name="Rectangle 61"/>
          <p:cNvSpPr>
            <a:spLocks noChangeArrowheads="1"/>
          </p:cNvSpPr>
          <p:nvPr/>
        </p:nvSpPr>
        <p:spPr bwMode="auto">
          <a:xfrm>
            <a:off x="6200815" y="4039760"/>
            <a:ext cx="1510888" cy="532479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69" name="Rectangle 62"/>
          <p:cNvSpPr>
            <a:spLocks noChangeArrowheads="1"/>
          </p:cNvSpPr>
          <p:nvPr/>
        </p:nvSpPr>
        <p:spPr bwMode="auto">
          <a:xfrm>
            <a:off x="6160163" y="3997162"/>
            <a:ext cx="2231327" cy="592827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70" name="Text Box 63"/>
          <p:cNvSpPr txBox="1">
            <a:spLocks noChangeArrowheads="1"/>
          </p:cNvSpPr>
          <p:nvPr/>
        </p:nvSpPr>
        <p:spPr bwMode="auto">
          <a:xfrm>
            <a:off x="6200815" y="4123182"/>
            <a:ext cx="23035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Must be exactly one</a:t>
            </a:r>
          </a:p>
        </p:txBody>
      </p:sp>
      <p:sp>
        <p:nvSpPr>
          <p:cNvPr id="79" name="Line 72"/>
          <p:cNvSpPr>
            <a:spLocks noChangeShapeType="1"/>
          </p:cNvSpPr>
          <p:nvPr/>
        </p:nvSpPr>
        <p:spPr bwMode="auto">
          <a:xfrm flipH="1">
            <a:off x="4880567" y="2085321"/>
            <a:ext cx="1140774" cy="1120285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6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81" name="Rectangle 74"/>
          <p:cNvSpPr>
            <a:spLocks noChangeArrowheads="1"/>
          </p:cNvSpPr>
          <p:nvPr/>
        </p:nvSpPr>
        <p:spPr bwMode="auto">
          <a:xfrm>
            <a:off x="4943943" y="1685219"/>
            <a:ext cx="2210250" cy="500127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82" name="Rectangle 75"/>
          <p:cNvSpPr>
            <a:spLocks noChangeArrowheads="1"/>
          </p:cNvSpPr>
          <p:nvPr/>
        </p:nvSpPr>
        <p:spPr bwMode="auto">
          <a:xfrm>
            <a:off x="5004048" y="1628800"/>
            <a:ext cx="2667527" cy="559655"/>
          </a:xfrm>
          <a:prstGeom prst="rect">
            <a:avLst/>
          </a:prstGeom>
          <a:solidFill>
            <a:srgbClr val="B2B2B2"/>
          </a:solidFill>
          <a:ln w="1270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6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83" name="Text Box 76"/>
          <p:cNvSpPr txBox="1">
            <a:spLocks noChangeArrowheads="1"/>
          </p:cNvSpPr>
          <p:nvPr/>
        </p:nvSpPr>
        <p:spPr bwMode="auto">
          <a:xfrm>
            <a:off x="4848879" y="1625204"/>
            <a:ext cx="27474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2000" kern="0" dirty="0" smtClean="0">
                <a:solidFill>
                  <a:srgbClr val="40458C"/>
                </a:solidFill>
                <a:ea typeface="新細明體" pitchFamily="18" charset="-120"/>
                <a:cs typeface="+mn-cs"/>
              </a:rPr>
              <a:t>May be more than one</a:t>
            </a:r>
          </a:p>
        </p:txBody>
      </p:sp>
    </p:spTree>
    <p:extLst>
      <p:ext uri="{BB962C8B-B14F-4D97-AF65-F5344CB8AC3E}">
        <p14:creationId xmlns="" xmlns:p14="http://schemas.microsoft.com/office/powerpoint/2010/main" val="17302458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7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9" name="object 7"/>
          <p:cNvSpPr txBox="1">
            <a:spLocks noChangeArrowheads="1"/>
          </p:cNvSpPr>
          <p:nvPr/>
        </p:nvSpPr>
        <p:spPr bwMode="auto">
          <a:xfrm>
            <a:off x="1320478" y="847206"/>
            <a:ext cx="5876850" cy="5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endParaRPr lang="zh-TW" altLang="en-US" sz="3100"/>
          </a:p>
        </p:txBody>
      </p:sp>
      <p:sp>
        <p:nvSpPr>
          <p:cNvPr id="58" name="標題 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UML</a:t>
            </a:r>
            <a:endParaRPr lang="en-US" dirty="0"/>
          </a:p>
        </p:txBody>
      </p:sp>
      <p:sp>
        <p:nvSpPr>
          <p:cNvPr id="21513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40BC8480-64E8-4744-AF2E-96768423E797}" type="slidenum">
              <a:rPr lang="en-US" altLang="zh-TW">
                <a:solidFill>
                  <a:srgbClr val="FFFFFF"/>
                </a:solidFill>
              </a:rPr>
              <a:pPr/>
              <a:t>15</a:t>
            </a:fld>
            <a:endParaRPr lang="zh-TW" altLang="en-US"/>
          </a:p>
        </p:txBody>
      </p:sp>
      <p:sp>
        <p:nvSpPr>
          <p:cNvPr id="141" name="Line 6"/>
          <p:cNvSpPr>
            <a:spLocks noChangeShapeType="1"/>
          </p:cNvSpPr>
          <p:nvPr/>
        </p:nvSpPr>
        <p:spPr bwMode="auto">
          <a:xfrm>
            <a:off x="3012299" y="3939701"/>
            <a:ext cx="1247452" cy="0"/>
          </a:xfrm>
          <a:prstGeom prst="line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42" name="Line 7"/>
          <p:cNvSpPr>
            <a:spLocks noChangeShapeType="1"/>
          </p:cNvSpPr>
          <p:nvPr/>
        </p:nvSpPr>
        <p:spPr bwMode="auto">
          <a:xfrm>
            <a:off x="5410569" y="3938192"/>
            <a:ext cx="1247452" cy="0"/>
          </a:xfrm>
          <a:prstGeom prst="line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43" name="Rectangle 8"/>
          <p:cNvSpPr>
            <a:spLocks noChangeArrowheads="1"/>
          </p:cNvSpPr>
          <p:nvPr/>
        </p:nvSpPr>
        <p:spPr bwMode="auto">
          <a:xfrm>
            <a:off x="6658021" y="3121316"/>
            <a:ext cx="1203528" cy="1685089"/>
          </a:xfrm>
          <a:prstGeom prst="rect">
            <a:avLst/>
          </a:prstGeom>
          <a:solidFill>
            <a:srgbClr val="FFFFFF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44" name="Text Box 9"/>
          <p:cNvSpPr txBox="1">
            <a:spLocks noChangeArrowheads="1"/>
          </p:cNvSpPr>
          <p:nvPr/>
        </p:nvSpPr>
        <p:spPr bwMode="auto">
          <a:xfrm>
            <a:off x="6807364" y="3148495"/>
            <a:ext cx="922412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Party</a:t>
            </a:r>
          </a:p>
        </p:txBody>
      </p:sp>
      <p:sp>
        <p:nvSpPr>
          <p:cNvPr id="145" name="Text Box 10"/>
          <p:cNvSpPr txBox="1">
            <a:spLocks noChangeArrowheads="1"/>
          </p:cNvSpPr>
          <p:nvPr/>
        </p:nvSpPr>
        <p:spPr bwMode="auto">
          <a:xfrm>
            <a:off x="6723907" y="3510879"/>
            <a:ext cx="1005868" cy="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+name:String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+partyType:String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endParaRPr lang="en-US" altLang="zh-TW" sz="10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sp>
        <p:nvSpPr>
          <p:cNvPr id="146" name="Rectangle 11"/>
          <p:cNvSpPr>
            <a:spLocks noChangeArrowheads="1"/>
          </p:cNvSpPr>
          <p:nvPr/>
        </p:nvSpPr>
        <p:spPr bwMode="auto">
          <a:xfrm>
            <a:off x="4255358" y="3094137"/>
            <a:ext cx="1204992" cy="1685089"/>
          </a:xfrm>
          <a:prstGeom prst="rect">
            <a:avLst/>
          </a:prstGeom>
          <a:solidFill>
            <a:srgbClr val="FFFFFF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47" name="Text Box 12"/>
          <p:cNvSpPr txBox="1">
            <a:spLocks noChangeArrowheads="1"/>
          </p:cNvSpPr>
          <p:nvPr/>
        </p:nvSpPr>
        <p:spPr bwMode="auto">
          <a:xfrm>
            <a:off x="4255358" y="3116786"/>
            <a:ext cx="1300161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purchaseOrder</a:t>
            </a:r>
          </a:p>
        </p:txBody>
      </p:sp>
      <p:sp>
        <p:nvSpPr>
          <p:cNvPr id="148" name="Text Box 13"/>
          <p:cNvSpPr txBox="1">
            <a:spLocks noChangeArrowheads="1"/>
          </p:cNvSpPr>
          <p:nvPr/>
        </p:nvSpPr>
        <p:spPr bwMode="auto">
          <a:xfrm>
            <a:off x="4268535" y="3483701"/>
            <a:ext cx="1212312" cy="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+PO_number:Integer</a:t>
            </a:r>
            <a:b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</a:b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+PO_Date:Date</a:t>
            </a:r>
            <a:b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</a:b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+Terms:String</a:t>
            </a:r>
          </a:p>
        </p:txBody>
      </p:sp>
      <p:sp>
        <p:nvSpPr>
          <p:cNvPr id="149" name="Rectangle 14"/>
          <p:cNvSpPr>
            <a:spLocks noChangeArrowheads="1"/>
          </p:cNvSpPr>
          <p:nvPr/>
        </p:nvSpPr>
        <p:spPr bwMode="auto">
          <a:xfrm>
            <a:off x="1839518" y="3112256"/>
            <a:ext cx="1203528" cy="1685089"/>
          </a:xfrm>
          <a:prstGeom prst="rect">
            <a:avLst/>
          </a:prstGeom>
          <a:solidFill>
            <a:srgbClr val="FFFFFF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50" name="Text Box 15"/>
          <p:cNvSpPr txBox="1">
            <a:spLocks noChangeArrowheads="1"/>
          </p:cNvSpPr>
          <p:nvPr/>
        </p:nvSpPr>
        <p:spPr bwMode="auto">
          <a:xfrm>
            <a:off x="2006431" y="3116786"/>
            <a:ext cx="922412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lineItem</a:t>
            </a:r>
          </a:p>
        </p:txBody>
      </p:sp>
      <p:sp>
        <p:nvSpPr>
          <p:cNvPr id="151" name="Text Box 16"/>
          <p:cNvSpPr txBox="1">
            <a:spLocks noChangeArrowheads="1"/>
          </p:cNvSpPr>
          <p:nvPr/>
        </p:nvSpPr>
        <p:spPr bwMode="auto">
          <a:xfrm>
            <a:off x="1914189" y="3501820"/>
            <a:ext cx="1133249" cy="10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+productType:String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+Quantity:Number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  <a:t>+Price:Money</a:t>
            </a:r>
            <a:br>
              <a:rPr lang="en-US" altLang="zh-TW" sz="10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rPr>
            </a:br>
            <a:endParaRPr lang="en-US" altLang="zh-TW" sz="1000">
              <a:solidFill>
                <a:srgbClr val="40458C"/>
              </a:solidFill>
              <a:latin typeface="Times New Roman" charset="0"/>
              <a:ea typeface="新細明體" charset="0"/>
              <a:cs typeface="新細明體" charset="0"/>
            </a:endParaRPr>
          </a:p>
        </p:txBody>
      </p:sp>
      <p:sp>
        <p:nvSpPr>
          <p:cNvPr id="152" name="Text Box 17"/>
          <p:cNvSpPr txBox="1">
            <a:spLocks noChangeArrowheads="1"/>
          </p:cNvSpPr>
          <p:nvPr/>
        </p:nvSpPr>
        <p:spPr bwMode="auto">
          <a:xfrm>
            <a:off x="6350550" y="3710191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1..1</a:t>
            </a:r>
          </a:p>
        </p:txBody>
      </p:sp>
      <p:sp>
        <p:nvSpPr>
          <p:cNvPr id="153" name="Text Box 18"/>
          <p:cNvSpPr txBox="1">
            <a:spLocks noChangeArrowheads="1"/>
          </p:cNvSpPr>
          <p:nvPr/>
        </p:nvSpPr>
        <p:spPr bwMode="auto">
          <a:xfrm>
            <a:off x="5406177" y="3732840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0..*</a:t>
            </a:r>
          </a:p>
        </p:txBody>
      </p:sp>
      <p:sp>
        <p:nvSpPr>
          <p:cNvPr id="154" name="Text Box 19"/>
          <p:cNvSpPr txBox="1">
            <a:spLocks noChangeArrowheads="1"/>
          </p:cNvSpPr>
          <p:nvPr/>
        </p:nvSpPr>
        <p:spPr bwMode="auto">
          <a:xfrm>
            <a:off x="3930318" y="3732840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1..1</a:t>
            </a:r>
          </a:p>
        </p:txBody>
      </p:sp>
      <p:sp>
        <p:nvSpPr>
          <p:cNvPr id="155" name="Text Box 20"/>
          <p:cNvSpPr txBox="1">
            <a:spLocks noChangeArrowheads="1"/>
          </p:cNvSpPr>
          <p:nvPr/>
        </p:nvSpPr>
        <p:spPr bwMode="auto">
          <a:xfrm>
            <a:off x="3034261" y="3732840"/>
            <a:ext cx="40849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kern="0">
                <a:solidFill>
                  <a:srgbClr val="40458C"/>
                </a:solidFill>
                <a:ea typeface="新細明體" pitchFamily="18" charset="-120"/>
              </a:rPr>
              <a:t>1..*</a:t>
            </a:r>
          </a:p>
        </p:txBody>
      </p:sp>
      <p:sp>
        <p:nvSpPr>
          <p:cNvPr id="156" name="Line 21"/>
          <p:cNvSpPr>
            <a:spLocks noChangeShapeType="1"/>
          </p:cNvSpPr>
          <p:nvPr/>
        </p:nvSpPr>
        <p:spPr bwMode="auto">
          <a:xfrm>
            <a:off x="6662413" y="3402164"/>
            <a:ext cx="1203528" cy="0"/>
          </a:xfrm>
          <a:prstGeom prst="line">
            <a:avLst/>
          </a:prstGeom>
          <a:noFill/>
          <a:ln w="9525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57" name="Text Box 22"/>
          <p:cNvSpPr txBox="1">
            <a:spLocks noChangeArrowheads="1"/>
          </p:cNvSpPr>
          <p:nvPr/>
        </p:nvSpPr>
        <p:spPr bwMode="auto">
          <a:xfrm>
            <a:off x="3416403" y="3972920"/>
            <a:ext cx="535877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i="1" kern="0" dirty="0">
                <a:solidFill>
                  <a:srgbClr val="40458C"/>
                </a:solidFill>
                <a:ea typeface="新細明體" pitchFamily="18" charset="-120"/>
              </a:rPr>
              <a:t>has</a:t>
            </a:r>
          </a:p>
        </p:txBody>
      </p:sp>
      <p:sp>
        <p:nvSpPr>
          <p:cNvPr id="158" name="Text Box 23"/>
          <p:cNvSpPr txBox="1">
            <a:spLocks noChangeArrowheads="1"/>
          </p:cNvSpPr>
          <p:nvPr/>
        </p:nvSpPr>
        <p:spPr bwMode="auto">
          <a:xfrm>
            <a:off x="5638976" y="3918562"/>
            <a:ext cx="904842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00" i="1" kern="0" dirty="0">
                <a:solidFill>
                  <a:srgbClr val="40458C"/>
                </a:solidFill>
                <a:ea typeface="新細明體" pitchFamily="18" charset="-120"/>
              </a:rPr>
              <a:t>Is vendor in</a:t>
            </a:r>
          </a:p>
        </p:txBody>
      </p:sp>
      <p:sp>
        <p:nvSpPr>
          <p:cNvPr id="159" name="Line 24"/>
          <p:cNvSpPr>
            <a:spLocks noChangeShapeType="1"/>
          </p:cNvSpPr>
          <p:nvPr/>
        </p:nvSpPr>
        <p:spPr bwMode="auto">
          <a:xfrm>
            <a:off x="1842446" y="3388575"/>
            <a:ext cx="1203528" cy="0"/>
          </a:xfrm>
          <a:prstGeom prst="line">
            <a:avLst/>
          </a:prstGeom>
          <a:noFill/>
          <a:ln w="9525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60" name="Line 25"/>
          <p:cNvSpPr>
            <a:spLocks noChangeShapeType="1"/>
          </p:cNvSpPr>
          <p:nvPr/>
        </p:nvSpPr>
        <p:spPr bwMode="auto">
          <a:xfrm>
            <a:off x="4253894" y="3397634"/>
            <a:ext cx="1203528" cy="0"/>
          </a:xfrm>
          <a:prstGeom prst="line">
            <a:avLst/>
          </a:prstGeom>
          <a:noFill/>
          <a:ln w="9525">
            <a:solidFill>
              <a:srgbClr val="40458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62" name="Oval 27"/>
          <p:cNvSpPr>
            <a:spLocks noChangeArrowheads="1"/>
          </p:cNvSpPr>
          <p:nvPr/>
        </p:nvSpPr>
        <p:spPr bwMode="auto">
          <a:xfrm>
            <a:off x="6714347" y="3510484"/>
            <a:ext cx="186070" cy="396171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63" name="Line 28"/>
          <p:cNvSpPr>
            <a:spLocks noChangeShapeType="1"/>
          </p:cNvSpPr>
          <p:nvPr/>
        </p:nvSpPr>
        <p:spPr bwMode="auto">
          <a:xfrm flipV="1">
            <a:off x="5877033" y="3937570"/>
            <a:ext cx="881012" cy="1228587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66" name="Rectangle 31"/>
          <p:cNvSpPr>
            <a:spLocks noChangeArrowheads="1"/>
          </p:cNvSpPr>
          <p:nvPr/>
        </p:nvSpPr>
        <p:spPr bwMode="auto">
          <a:xfrm>
            <a:off x="5146850" y="5119212"/>
            <a:ext cx="1575955" cy="699596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67" name="Text Box 32"/>
          <p:cNvSpPr txBox="1">
            <a:spLocks noChangeArrowheads="1"/>
          </p:cNvSpPr>
          <p:nvPr/>
        </p:nvSpPr>
        <p:spPr bwMode="auto">
          <a:xfrm>
            <a:off x="5206054" y="5147837"/>
            <a:ext cx="1456137" cy="70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(Visibility is shown.)</a:t>
            </a:r>
          </a:p>
        </p:txBody>
      </p:sp>
      <p:sp>
        <p:nvSpPr>
          <p:cNvPr id="169" name="Line 34"/>
          <p:cNvSpPr>
            <a:spLocks noChangeShapeType="1"/>
          </p:cNvSpPr>
          <p:nvPr/>
        </p:nvSpPr>
        <p:spPr bwMode="auto">
          <a:xfrm flipH="1">
            <a:off x="5569893" y="3094140"/>
            <a:ext cx="780026" cy="615032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74" name="Rectangle 38"/>
          <p:cNvSpPr>
            <a:spLocks noChangeArrowheads="1"/>
          </p:cNvSpPr>
          <p:nvPr/>
        </p:nvSpPr>
        <p:spPr bwMode="auto">
          <a:xfrm>
            <a:off x="5732741" y="2370835"/>
            <a:ext cx="1732478" cy="66414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72" name="Text Box 39"/>
          <p:cNvSpPr txBox="1">
            <a:spLocks noChangeArrowheads="1"/>
          </p:cNvSpPr>
          <p:nvPr/>
        </p:nvSpPr>
        <p:spPr bwMode="auto">
          <a:xfrm>
            <a:off x="5724530" y="2404321"/>
            <a:ext cx="1632580" cy="70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(may be one or more.)</a:t>
            </a:r>
          </a:p>
        </p:txBody>
      </p:sp>
      <p:sp>
        <p:nvSpPr>
          <p:cNvPr id="181" name="Rectangle 44"/>
          <p:cNvSpPr>
            <a:spLocks noChangeArrowheads="1"/>
          </p:cNvSpPr>
          <p:nvPr/>
        </p:nvSpPr>
        <p:spPr bwMode="auto">
          <a:xfrm>
            <a:off x="2035936" y="2337346"/>
            <a:ext cx="1348179" cy="641822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79" name="Text Box 45"/>
          <p:cNvSpPr txBox="1">
            <a:spLocks noChangeArrowheads="1"/>
          </p:cNvSpPr>
          <p:nvPr/>
        </p:nvSpPr>
        <p:spPr bwMode="auto">
          <a:xfrm>
            <a:off x="2005831" y="2322835"/>
            <a:ext cx="1607344" cy="70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(must be one or more.)</a:t>
            </a:r>
          </a:p>
        </p:txBody>
      </p:sp>
      <p:sp>
        <p:nvSpPr>
          <p:cNvPr id="177" name="Line 46"/>
          <p:cNvSpPr>
            <a:spLocks noChangeShapeType="1"/>
          </p:cNvSpPr>
          <p:nvPr/>
        </p:nvSpPr>
        <p:spPr bwMode="auto">
          <a:xfrm flipH="1">
            <a:off x="3280711" y="2979167"/>
            <a:ext cx="15707" cy="75121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87" name="Rectangle 50"/>
          <p:cNvSpPr>
            <a:spLocks noChangeArrowheads="1"/>
          </p:cNvSpPr>
          <p:nvPr/>
        </p:nvSpPr>
        <p:spPr bwMode="auto">
          <a:xfrm>
            <a:off x="3920731" y="2370834"/>
            <a:ext cx="1649163" cy="29468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88" name="Rectangle 51"/>
          <p:cNvSpPr>
            <a:spLocks noChangeArrowheads="1"/>
          </p:cNvSpPr>
          <p:nvPr/>
        </p:nvSpPr>
        <p:spPr bwMode="auto">
          <a:xfrm>
            <a:off x="3875282" y="2350742"/>
            <a:ext cx="1694612" cy="697632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86" name="Text Box 52"/>
          <p:cNvSpPr txBox="1">
            <a:spLocks noChangeArrowheads="1"/>
          </p:cNvSpPr>
          <p:nvPr/>
        </p:nvSpPr>
        <p:spPr bwMode="auto">
          <a:xfrm>
            <a:off x="3868789" y="2377531"/>
            <a:ext cx="1614535" cy="70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(must be one exactly.)</a:t>
            </a:r>
          </a:p>
        </p:txBody>
      </p:sp>
      <p:sp>
        <p:nvSpPr>
          <p:cNvPr id="184" name="Line 53"/>
          <p:cNvSpPr>
            <a:spLocks noChangeShapeType="1"/>
          </p:cNvSpPr>
          <p:nvPr/>
        </p:nvSpPr>
        <p:spPr bwMode="auto">
          <a:xfrm flipH="1">
            <a:off x="4147978" y="2979169"/>
            <a:ext cx="0" cy="611684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90" name="Oval 55"/>
          <p:cNvSpPr>
            <a:spLocks noChangeArrowheads="1"/>
          </p:cNvSpPr>
          <p:nvPr/>
        </p:nvSpPr>
        <p:spPr bwMode="auto">
          <a:xfrm>
            <a:off x="2584863" y="3551785"/>
            <a:ext cx="471555" cy="175774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91" name="Line 56"/>
          <p:cNvSpPr>
            <a:spLocks noChangeShapeType="1"/>
          </p:cNvSpPr>
          <p:nvPr/>
        </p:nvSpPr>
        <p:spPr bwMode="auto">
          <a:xfrm flipH="1" flipV="1">
            <a:off x="3043557" y="3742792"/>
            <a:ext cx="271501" cy="1481186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20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94" name="Rectangle 59"/>
          <p:cNvSpPr>
            <a:spLocks noChangeArrowheads="1"/>
          </p:cNvSpPr>
          <p:nvPr/>
        </p:nvSpPr>
        <p:spPr bwMode="auto">
          <a:xfrm>
            <a:off x="2371949" y="5181792"/>
            <a:ext cx="1881932" cy="698408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20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95" name="Text Box 60"/>
          <p:cNvSpPr txBox="1">
            <a:spLocks noChangeArrowheads="1"/>
          </p:cNvSpPr>
          <p:nvPr/>
        </p:nvSpPr>
        <p:spPr bwMode="auto">
          <a:xfrm>
            <a:off x="2431965" y="5209916"/>
            <a:ext cx="1703313" cy="70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2000" kern="0" dirty="0">
                <a:solidFill>
                  <a:srgbClr val="40458C"/>
                </a:solidFill>
                <a:ea typeface="新細明體" pitchFamily="18" charset="-120"/>
              </a:rPr>
              <a:t>(Data type is shown.)</a:t>
            </a:r>
          </a:p>
        </p:txBody>
      </p:sp>
    </p:spTree>
    <p:extLst>
      <p:ext uri="{BB962C8B-B14F-4D97-AF65-F5344CB8AC3E}">
        <p14:creationId xmlns="" xmlns:p14="http://schemas.microsoft.com/office/powerpoint/2010/main" val="13536409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1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標題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Barker/Oracle/SSADM</a:t>
            </a:r>
            <a:endParaRPr lang="en-US" dirty="0"/>
          </a:p>
        </p:txBody>
      </p:sp>
      <p:sp>
        <p:nvSpPr>
          <p:cNvPr id="22537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4A6D6427-89BD-C94E-94DC-43819C323D89}" type="slidenum">
              <a:rPr lang="en-US" altLang="zh-TW">
                <a:solidFill>
                  <a:srgbClr val="FFFFFF"/>
                </a:solidFill>
              </a:rPr>
              <a:pPr/>
              <a:t>16</a:t>
            </a:fld>
            <a:endParaRPr lang="zh-TW" altLang="en-US"/>
          </a:p>
        </p:txBody>
      </p:sp>
      <p:pic>
        <p:nvPicPr>
          <p:cNvPr id="2254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818" y="3603129"/>
            <a:ext cx="6642571" cy="108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Line 7"/>
          <p:cNvSpPr>
            <a:spLocks noChangeShapeType="1"/>
          </p:cNvSpPr>
          <p:nvPr/>
        </p:nvSpPr>
        <p:spPr bwMode="auto">
          <a:xfrm>
            <a:off x="2800966" y="3241479"/>
            <a:ext cx="47848" cy="765721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04" name="Rectangle 11"/>
          <p:cNvSpPr>
            <a:spLocks noChangeArrowheads="1"/>
          </p:cNvSpPr>
          <p:nvPr/>
        </p:nvSpPr>
        <p:spPr bwMode="auto">
          <a:xfrm>
            <a:off x="1742995" y="2942335"/>
            <a:ext cx="1222780" cy="28128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02" name="Text Box 12"/>
          <p:cNvSpPr txBox="1">
            <a:spLocks noChangeArrowheads="1"/>
          </p:cNvSpPr>
          <p:nvPr/>
        </p:nvSpPr>
        <p:spPr bwMode="auto">
          <a:xfrm>
            <a:off x="1732362" y="2942335"/>
            <a:ext cx="1233413" cy="30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(one or more.)</a:t>
            </a:r>
          </a:p>
        </p:txBody>
      </p:sp>
      <p:sp>
        <p:nvSpPr>
          <p:cNvPr id="106" name="Line 14"/>
          <p:cNvSpPr>
            <a:spLocks noChangeShapeType="1"/>
          </p:cNvSpPr>
          <p:nvPr/>
        </p:nvSpPr>
        <p:spPr bwMode="auto">
          <a:xfrm>
            <a:off x="3716275" y="3231431"/>
            <a:ext cx="320377" cy="842739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11" name="Rectangle 18"/>
          <p:cNvSpPr>
            <a:spLocks noChangeArrowheads="1"/>
          </p:cNvSpPr>
          <p:nvPr/>
        </p:nvSpPr>
        <p:spPr bwMode="auto">
          <a:xfrm>
            <a:off x="3501572" y="2942332"/>
            <a:ext cx="1524726" cy="28128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09" name="Text Box 19"/>
          <p:cNvSpPr txBox="1">
            <a:spLocks noChangeArrowheads="1"/>
          </p:cNvSpPr>
          <p:nvPr/>
        </p:nvSpPr>
        <p:spPr bwMode="auto">
          <a:xfrm>
            <a:off x="3491508" y="2982516"/>
            <a:ext cx="1534790" cy="30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(one and only one)</a:t>
            </a:r>
          </a:p>
        </p:txBody>
      </p:sp>
      <p:sp>
        <p:nvSpPr>
          <p:cNvPr id="113" name="Line 21"/>
          <p:cNvSpPr>
            <a:spLocks noChangeShapeType="1"/>
          </p:cNvSpPr>
          <p:nvPr/>
        </p:nvSpPr>
        <p:spPr bwMode="auto">
          <a:xfrm flipH="1">
            <a:off x="6699209" y="3232547"/>
            <a:ext cx="0" cy="841623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18" name="Rectangle 25"/>
          <p:cNvSpPr>
            <a:spLocks noChangeArrowheads="1"/>
          </p:cNvSpPr>
          <p:nvPr/>
        </p:nvSpPr>
        <p:spPr bwMode="auto">
          <a:xfrm>
            <a:off x="6199437" y="2942332"/>
            <a:ext cx="1670935" cy="281285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16" name="Text Box 26"/>
          <p:cNvSpPr txBox="1">
            <a:spLocks noChangeArrowheads="1"/>
          </p:cNvSpPr>
          <p:nvPr/>
        </p:nvSpPr>
        <p:spPr bwMode="auto">
          <a:xfrm>
            <a:off x="6274874" y="2951262"/>
            <a:ext cx="1735057" cy="30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(opposite may be)</a:t>
            </a:r>
          </a:p>
        </p:txBody>
      </p:sp>
      <p:sp>
        <p:nvSpPr>
          <p:cNvPr id="120" name="Line 28"/>
          <p:cNvSpPr>
            <a:spLocks noChangeShapeType="1"/>
          </p:cNvSpPr>
          <p:nvPr/>
        </p:nvSpPr>
        <p:spPr bwMode="auto">
          <a:xfrm>
            <a:off x="5563195" y="2471293"/>
            <a:ext cx="358304" cy="1602879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 sz="1400" kern="0">
              <a:solidFill>
                <a:srgbClr val="40458C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24" name="Rectangle 31"/>
          <p:cNvSpPr>
            <a:spLocks noChangeArrowheads="1"/>
          </p:cNvSpPr>
          <p:nvPr/>
        </p:nvSpPr>
        <p:spPr bwMode="auto">
          <a:xfrm>
            <a:off x="5218126" y="2270375"/>
            <a:ext cx="1095009" cy="29468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25" name="Rectangle 32"/>
          <p:cNvSpPr>
            <a:spLocks noChangeArrowheads="1"/>
          </p:cNvSpPr>
          <p:nvPr/>
        </p:nvSpPr>
        <p:spPr bwMode="auto">
          <a:xfrm>
            <a:off x="5181451" y="2250283"/>
            <a:ext cx="1480096" cy="314772"/>
          </a:xfrm>
          <a:prstGeom prst="rect">
            <a:avLst/>
          </a:prstGeom>
          <a:solidFill>
            <a:srgbClr val="B2B2B2"/>
          </a:solidFill>
          <a:ln w="19050">
            <a:solidFill>
              <a:srgbClr val="40458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1400">
              <a:solidFill>
                <a:srgbClr val="40458C"/>
              </a:solidFill>
              <a:latin typeface="Times New Roman" charset="0"/>
              <a:ea typeface="標楷體" charset="0"/>
              <a:cs typeface="標楷體" charset="0"/>
            </a:endParaRPr>
          </a:p>
        </p:txBody>
      </p:sp>
      <p:sp>
        <p:nvSpPr>
          <p:cNvPr id="123" name="Text Box 33"/>
          <p:cNvSpPr txBox="1">
            <a:spLocks noChangeArrowheads="1"/>
          </p:cNvSpPr>
          <p:nvPr/>
        </p:nvSpPr>
        <p:spPr bwMode="auto">
          <a:xfrm>
            <a:off x="5147965" y="2283769"/>
            <a:ext cx="1513582" cy="3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kern="0" dirty="0">
                <a:solidFill>
                  <a:srgbClr val="40458C"/>
                </a:solidFill>
                <a:ea typeface="新細明體" pitchFamily="18" charset="-120"/>
              </a:rPr>
              <a:t>(opposite must be)</a:t>
            </a:r>
          </a:p>
        </p:txBody>
      </p:sp>
    </p:spTree>
    <p:extLst>
      <p:ext uri="{BB962C8B-B14F-4D97-AF65-F5344CB8AC3E}">
        <p14:creationId xmlns="" xmlns:p14="http://schemas.microsoft.com/office/powerpoint/2010/main" val="3918374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Methods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28800"/>
            <a:ext cx="5832648" cy="15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字方塊 4"/>
          <p:cNvSpPr txBox="1"/>
          <p:nvPr/>
        </p:nvSpPr>
        <p:spPr>
          <a:xfrm>
            <a:off x="1763688" y="4149080"/>
            <a:ext cx="5256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PurchaseOrder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extends Order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String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poNumber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Date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purchaseDate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List&lt;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LineItem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 items;</a:t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Methods</a:t>
            </a:r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18</a:t>
            </a:fld>
            <a:endParaRPr lang="zh-TW" altLang="en-US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28800"/>
            <a:ext cx="5544145" cy="237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字方塊 3"/>
          <p:cNvSpPr txBox="1"/>
          <p:nvPr/>
        </p:nvSpPr>
        <p:spPr>
          <a:xfrm>
            <a:off x="1763688" y="4149080"/>
            <a:ext cx="525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Order {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List&lt;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LineItem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&gt; items;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Party buyer;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Party seller;</a:t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5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" name="標題 8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3561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857">
              <a:defRPr>
                <a:solidFill>
                  <a:schemeClr val="tx1"/>
                </a:solidFill>
                <a:latin typeface="微軟正黑體" charset="0"/>
                <a:ea typeface="微軟正黑體" charset="0"/>
                <a:cs typeface="微軟正黑體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2pPr>
            <a:lvl3pPr>
              <a:defRPr sz="17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4pPr>
            <a:lvl5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5pPr>
            <a:lvl6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6pPr>
            <a:lvl7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7pPr>
            <a:lvl8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8pPr>
            <a:lvl9pPr>
              <a:defRPr sz="1400">
                <a:solidFill>
                  <a:schemeClr val="tx1"/>
                </a:solidFill>
                <a:latin typeface="Arial" charset="0"/>
                <a:ea typeface="微軟正黑體" charset="0"/>
                <a:cs typeface="微軟正黑體" charset="0"/>
              </a:defRPr>
            </a:lvl9pPr>
          </a:lstStyle>
          <a:p>
            <a:fld id="{78FAC997-E761-8542-9E4A-047675005C8B}" type="slidenum">
              <a:rPr lang="en-US" altLang="zh-TW">
                <a:solidFill>
                  <a:srgbClr val="FFFFFF"/>
                </a:solidFill>
              </a:rPr>
              <a:pPr/>
              <a:t>19</a:t>
            </a:fld>
            <a:endParaRPr lang="zh-TW" alt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54685" y="4547444"/>
            <a:ext cx="2749228" cy="825285"/>
            <a:chOff x="804" y="2471"/>
            <a:chExt cx="1688" cy="555"/>
          </a:xfrm>
        </p:grpSpPr>
        <p:sp>
          <p:nvSpPr>
            <p:cNvPr id="42" name="Text Box 6"/>
            <p:cNvSpPr txBox="1">
              <a:spLocks noChangeArrowheads="1"/>
            </p:cNvSpPr>
            <p:nvPr/>
          </p:nvSpPr>
          <p:spPr bwMode="auto">
            <a:xfrm>
              <a:off x="804" y="2860"/>
              <a:ext cx="1688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UML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969" y="2471"/>
              <a:ext cx="1404" cy="404"/>
              <a:chOff x="969" y="2471"/>
              <a:chExt cx="1404" cy="404"/>
            </a:xfrm>
          </p:grpSpPr>
          <p:sp>
            <p:nvSpPr>
              <p:cNvPr id="44" name="Rectangle 8"/>
              <p:cNvSpPr>
                <a:spLocks noChangeArrowheads="1"/>
              </p:cNvSpPr>
              <p:nvPr/>
            </p:nvSpPr>
            <p:spPr bwMode="auto">
              <a:xfrm>
                <a:off x="989" y="2499"/>
                <a:ext cx="1384" cy="37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45" name="Rectangle 9"/>
              <p:cNvSpPr>
                <a:spLocks noChangeArrowheads="1"/>
              </p:cNvSpPr>
              <p:nvPr/>
            </p:nvSpPr>
            <p:spPr bwMode="auto">
              <a:xfrm>
                <a:off x="969" y="2471"/>
                <a:ext cx="1375" cy="376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46" name="Text Box 10"/>
              <p:cNvSpPr txBox="1">
                <a:spLocks noChangeArrowheads="1"/>
              </p:cNvSpPr>
              <p:nvPr/>
            </p:nvSpPr>
            <p:spPr bwMode="auto">
              <a:xfrm>
                <a:off x="1420" y="2554"/>
                <a:ext cx="327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微軟正黑體" charset="0"/>
                    <a:ea typeface="微軟正黑體" charset="0"/>
                    <a:cs typeface="微軟正黑體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5pPr>
                <a:lvl6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6pPr>
                <a:lvl7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7pPr>
                <a:lvl8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8pPr>
                <a:lvl9pPr>
                  <a:defRPr sz="2000">
                    <a:solidFill>
                      <a:schemeClr val="tx1"/>
                    </a:solidFill>
                    <a:latin typeface="Arial" charset="0"/>
                    <a:ea typeface="微軟正黑體" charset="0"/>
                    <a:cs typeface="微軟正黑體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600">
                    <a:solidFill>
                      <a:srgbClr val="40458C"/>
                    </a:solidFill>
                    <a:latin typeface="Times New Roman" charset="0"/>
                    <a:ea typeface="新細明體" charset="0"/>
                    <a:cs typeface="新細明體" charset="0"/>
                  </a:rPr>
                  <a:t>0..*</a:t>
                </a:r>
                <a:endParaRPr lang="en-US" altLang="zh-TW" sz="17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endParaRPr>
              </a:p>
            </p:txBody>
          </p:sp>
          <p:sp>
            <p:nvSpPr>
              <p:cNvPr id="47" name="Text Box 11"/>
              <p:cNvSpPr txBox="1">
                <a:spLocks noChangeArrowheads="1"/>
              </p:cNvSpPr>
              <p:nvPr/>
            </p:nvSpPr>
            <p:spPr bwMode="auto">
              <a:xfrm>
                <a:off x="1725" y="2555"/>
                <a:ext cx="273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lang="en-US" altLang="zh-TW" sz="600" kern="0">
                    <a:solidFill>
                      <a:srgbClr val="40458C"/>
                    </a:solidFill>
                    <a:ea typeface="新細明體" pitchFamily="18" charset="-120"/>
                  </a:rPr>
                  <a:t>1..1</a:t>
                </a:r>
              </a:p>
            </p:txBody>
          </p:sp>
          <p:sp>
            <p:nvSpPr>
              <p:cNvPr id="48" name="Line 12"/>
              <p:cNvSpPr>
                <a:spLocks noChangeShapeType="1"/>
              </p:cNvSpPr>
              <p:nvPr/>
            </p:nvSpPr>
            <p:spPr bwMode="auto">
              <a:xfrm>
                <a:off x="1431" y="2667"/>
                <a:ext cx="515" cy="0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49" name="AutoShape 13"/>
              <p:cNvSpPr>
                <a:spLocks noChangeArrowheads="1"/>
              </p:cNvSpPr>
              <p:nvPr/>
            </p:nvSpPr>
            <p:spPr bwMode="auto">
              <a:xfrm>
                <a:off x="1039" y="2562"/>
                <a:ext cx="413" cy="210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0" name="AutoShape 14"/>
              <p:cNvSpPr>
                <a:spLocks noChangeArrowheads="1"/>
              </p:cNvSpPr>
              <p:nvPr/>
            </p:nvSpPr>
            <p:spPr bwMode="auto">
              <a:xfrm>
                <a:off x="1926" y="2562"/>
                <a:ext cx="341" cy="210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1" name="Line 15"/>
              <p:cNvSpPr>
                <a:spLocks noChangeShapeType="1"/>
              </p:cNvSpPr>
              <p:nvPr/>
            </p:nvSpPr>
            <p:spPr bwMode="auto">
              <a:xfrm>
                <a:off x="1926" y="2643"/>
                <a:ext cx="344" cy="0"/>
              </a:xfrm>
              <a:prstGeom prst="line">
                <a:avLst/>
              </a:prstGeom>
              <a:noFill/>
              <a:ln w="9525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52" name="Line 16"/>
              <p:cNvSpPr>
                <a:spLocks noChangeShapeType="1"/>
              </p:cNvSpPr>
              <p:nvPr/>
            </p:nvSpPr>
            <p:spPr bwMode="auto">
              <a:xfrm>
                <a:off x="1038" y="2644"/>
                <a:ext cx="411" cy="0"/>
              </a:xfrm>
              <a:prstGeom prst="line">
                <a:avLst/>
              </a:prstGeom>
              <a:noFill/>
              <a:ln w="9525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</p:grp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22315" y="2645424"/>
            <a:ext cx="2749227" cy="801829"/>
            <a:chOff x="804" y="1436"/>
            <a:chExt cx="1688" cy="539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024" y="1436"/>
              <a:ext cx="1345" cy="377"/>
              <a:chOff x="1024" y="1436"/>
              <a:chExt cx="1345" cy="377"/>
            </a:xfrm>
          </p:grpSpPr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1048" y="1468"/>
                <a:ext cx="1321" cy="344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1024" y="1436"/>
                <a:ext cx="1321" cy="344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189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grpSp>
            <p:nvGrpSpPr>
              <p:cNvPr id="6" name="Group 21"/>
              <p:cNvGrpSpPr>
                <a:grpSpLocks/>
              </p:cNvGrpSpPr>
              <p:nvPr/>
            </p:nvGrpSpPr>
            <p:grpSpPr bwMode="auto">
              <a:xfrm>
                <a:off x="1092" y="1512"/>
                <a:ext cx="1178" cy="193"/>
                <a:chOff x="616" y="1812"/>
                <a:chExt cx="1926" cy="384"/>
              </a:xfrm>
            </p:grpSpPr>
            <p:grpSp>
              <p:nvGrpSpPr>
                <p:cNvPr id="7" name="Group 22"/>
                <p:cNvGrpSpPr>
                  <a:grpSpLocks/>
                </p:cNvGrpSpPr>
                <p:nvPr/>
              </p:nvGrpSpPr>
              <p:grpSpPr bwMode="auto">
                <a:xfrm>
                  <a:off x="1218" y="2002"/>
                  <a:ext cx="628" cy="2"/>
                  <a:chOff x="1442" y="3393"/>
                  <a:chExt cx="628" cy="2"/>
                </a:xfrm>
              </p:grpSpPr>
              <p:sp>
                <p:nvSpPr>
                  <p:cNvPr id="65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764" y="3395"/>
                    <a:ext cx="30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  <p:sp>
                <p:nvSpPr>
                  <p:cNvPr id="66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447" y="3376"/>
                    <a:ext cx="29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</p:grpSp>
            <p:grpSp>
              <p:nvGrpSpPr>
                <p:cNvPr id="8" name="Group 25"/>
                <p:cNvGrpSpPr>
                  <a:grpSpLocks/>
                </p:cNvGrpSpPr>
                <p:nvPr/>
              </p:nvGrpSpPr>
              <p:grpSpPr bwMode="auto">
                <a:xfrm>
                  <a:off x="1247" y="1933"/>
                  <a:ext cx="88" cy="139"/>
                  <a:chOff x="1471" y="3324"/>
                  <a:chExt cx="88" cy="139"/>
                </a:xfrm>
              </p:grpSpPr>
              <p:sp>
                <p:nvSpPr>
                  <p:cNvPr id="63" name="Line 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78" y="3322"/>
                    <a:ext cx="81" cy="66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  <p:sp>
                <p:nvSpPr>
                  <p:cNvPr id="64" name="Line 2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6" y="3395"/>
                    <a:ext cx="78" cy="66"/>
                  </a:xfrm>
                  <a:prstGeom prst="line">
                    <a:avLst/>
                  </a:prstGeom>
                  <a:noFill/>
                  <a:ln w="19050">
                    <a:solidFill>
                      <a:srgbClr val="40458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TW" altLang="en-US" sz="1700" kern="0">
                      <a:solidFill>
                        <a:srgbClr val="40458C"/>
                      </a:solidFill>
                      <a:latin typeface="Times New Roman" pitchFamily="18" charset="0"/>
                      <a:ea typeface="標楷體" pitchFamily="65" charset="-120"/>
                    </a:endParaRPr>
                  </a:p>
                </p:txBody>
              </p:sp>
            </p:grpSp>
            <p:sp>
              <p:nvSpPr>
                <p:cNvPr id="61" name="AutoShape 28"/>
                <p:cNvSpPr>
                  <a:spLocks noChangeArrowheads="1"/>
                </p:cNvSpPr>
                <p:nvPr/>
              </p:nvSpPr>
              <p:spPr bwMode="auto">
                <a:xfrm>
                  <a:off x="616" y="1812"/>
                  <a:ext cx="650" cy="384"/>
                </a:xfrm>
                <a:prstGeom prst="roundRect">
                  <a:avLst>
                    <a:gd name="adj" fmla="val 11458"/>
                  </a:avLst>
                </a:prstGeom>
                <a:solidFill>
                  <a:srgbClr val="FFFFFF"/>
                </a:solidFill>
                <a:ln w="19050">
                  <a:solidFill>
                    <a:srgbClr val="40458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 sz="17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  <p:sp>
              <p:nvSpPr>
                <p:cNvPr id="62" name="AutoShape 29"/>
                <p:cNvSpPr>
                  <a:spLocks noChangeArrowheads="1"/>
                </p:cNvSpPr>
                <p:nvPr/>
              </p:nvSpPr>
              <p:spPr bwMode="auto">
                <a:xfrm>
                  <a:off x="1799" y="1812"/>
                  <a:ext cx="750" cy="384"/>
                </a:xfrm>
                <a:prstGeom prst="roundRect">
                  <a:avLst>
                    <a:gd name="adj" fmla="val 11458"/>
                  </a:avLst>
                </a:prstGeom>
                <a:solidFill>
                  <a:srgbClr val="FFFFFF"/>
                </a:solidFill>
                <a:ln w="19050">
                  <a:solidFill>
                    <a:srgbClr val="40458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 sz="1700">
                    <a:solidFill>
                      <a:srgbClr val="40458C"/>
                    </a:solidFill>
                    <a:latin typeface="Times New Roman" charset="0"/>
                    <a:ea typeface="標楷體" charset="0"/>
                    <a:cs typeface="標楷體" charset="0"/>
                  </a:endParaRPr>
                </a:p>
              </p:txBody>
            </p:sp>
          </p:grpSp>
        </p:grpSp>
        <p:sp>
          <p:nvSpPr>
            <p:cNvPr id="55" name="Text Box 30"/>
            <p:cNvSpPr txBox="1">
              <a:spLocks noChangeArrowheads="1"/>
            </p:cNvSpPr>
            <p:nvPr/>
          </p:nvSpPr>
          <p:spPr bwMode="auto">
            <a:xfrm>
              <a:off x="804" y="1809"/>
              <a:ext cx="1688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Oracle / Barker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4976069" y="2643190"/>
            <a:ext cx="3346400" cy="766111"/>
            <a:chOff x="3115" y="1432"/>
            <a:chExt cx="2055" cy="515"/>
          </a:xfrm>
        </p:grpSpPr>
        <p:grpSp>
          <p:nvGrpSpPr>
            <p:cNvPr id="10" name="Group 32"/>
            <p:cNvGrpSpPr>
              <a:grpSpLocks/>
            </p:cNvGrpSpPr>
            <p:nvPr/>
          </p:nvGrpSpPr>
          <p:grpSpPr bwMode="auto">
            <a:xfrm>
              <a:off x="3441" y="1432"/>
              <a:ext cx="1408" cy="373"/>
              <a:chOff x="3441" y="1432"/>
              <a:chExt cx="1408" cy="373"/>
            </a:xfrm>
          </p:grpSpPr>
          <p:sp>
            <p:nvSpPr>
              <p:cNvPr id="70" name="Rectangle 33"/>
              <p:cNvSpPr>
                <a:spLocks noChangeArrowheads="1"/>
              </p:cNvSpPr>
              <p:nvPr/>
            </p:nvSpPr>
            <p:spPr bwMode="auto">
              <a:xfrm>
                <a:off x="3473" y="1460"/>
                <a:ext cx="1376" cy="345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1" name="Rectangle 34"/>
              <p:cNvSpPr>
                <a:spLocks noChangeArrowheads="1"/>
              </p:cNvSpPr>
              <p:nvPr/>
            </p:nvSpPr>
            <p:spPr bwMode="auto">
              <a:xfrm>
                <a:off x="3441" y="1432"/>
                <a:ext cx="1376" cy="345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189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grpSp>
            <p:nvGrpSpPr>
              <p:cNvPr id="11" name="Group 35"/>
              <p:cNvGrpSpPr>
                <a:grpSpLocks/>
              </p:cNvGrpSpPr>
              <p:nvPr/>
            </p:nvGrpSpPr>
            <p:grpSpPr bwMode="auto">
              <a:xfrm flipH="1">
                <a:off x="3926" y="1569"/>
                <a:ext cx="57" cy="70"/>
                <a:chOff x="4220" y="1573"/>
                <a:chExt cx="57" cy="70"/>
              </a:xfrm>
            </p:grpSpPr>
            <p:sp>
              <p:nvSpPr>
                <p:cNvPr id="78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4220" y="1573"/>
                  <a:ext cx="52" cy="34"/>
                </a:xfrm>
                <a:prstGeom prst="line">
                  <a:avLst/>
                </a:prstGeom>
                <a:noFill/>
                <a:ln w="19050">
                  <a:solidFill>
                    <a:srgbClr val="40458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TW" altLang="en-US" sz="1700" kern="0">
                    <a:solidFill>
                      <a:srgbClr val="40458C"/>
                    </a:solidFill>
                    <a:latin typeface="Times New Roman" pitchFamily="18" charset="0"/>
                    <a:ea typeface="標楷體" pitchFamily="65" charset="-120"/>
                  </a:endParaRPr>
                </a:p>
              </p:txBody>
            </p:sp>
            <p:sp>
              <p:nvSpPr>
                <p:cNvPr id="79" name="Line 37"/>
                <p:cNvSpPr>
                  <a:spLocks noChangeShapeType="1"/>
                </p:cNvSpPr>
                <p:nvPr/>
              </p:nvSpPr>
              <p:spPr bwMode="auto">
                <a:xfrm>
                  <a:off x="4224" y="1609"/>
                  <a:ext cx="52" cy="34"/>
                </a:xfrm>
                <a:prstGeom prst="line">
                  <a:avLst/>
                </a:prstGeom>
                <a:noFill/>
                <a:ln w="19050">
                  <a:solidFill>
                    <a:srgbClr val="40458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TW" altLang="en-US" sz="1700" kern="0">
                    <a:solidFill>
                      <a:srgbClr val="40458C"/>
                    </a:solidFill>
                    <a:latin typeface="Times New Roman" pitchFamily="18" charset="0"/>
                    <a:ea typeface="標楷體" pitchFamily="65" charset="-120"/>
                  </a:endParaRPr>
                </a:p>
              </p:txBody>
            </p:sp>
          </p:grpSp>
          <p:sp>
            <p:nvSpPr>
              <p:cNvPr id="73" name="Oval 38"/>
              <p:cNvSpPr>
                <a:spLocks noChangeArrowheads="1"/>
              </p:cNvSpPr>
              <p:nvPr/>
            </p:nvSpPr>
            <p:spPr bwMode="auto">
              <a:xfrm flipH="1">
                <a:off x="4005" y="1583"/>
                <a:ext cx="54" cy="42"/>
              </a:xfrm>
              <a:prstGeom prst="ellips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4" name="Line 39"/>
              <p:cNvSpPr>
                <a:spLocks noChangeShapeType="1"/>
              </p:cNvSpPr>
              <p:nvPr/>
            </p:nvSpPr>
            <p:spPr bwMode="auto">
              <a:xfrm flipH="1">
                <a:off x="3908" y="1605"/>
                <a:ext cx="368" cy="0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75" name="AutoShape 40"/>
              <p:cNvSpPr>
                <a:spLocks noChangeArrowheads="1"/>
              </p:cNvSpPr>
              <p:nvPr/>
            </p:nvSpPr>
            <p:spPr bwMode="auto">
              <a:xfrm>
                <a:off x="3516" y="1508"/>
                <a:ext cx="413" cy="193"/>
              </a:xfrm>
              <a:prstGeom prst="roundRect">
                <a:avLst>
                  <a:gd name="adj" fmla="val 11458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6" name="AutoShape 41"/>
              <p:cNvSpPr>
                <a:spLocks noChangeArrowheads="1"/>
              </p:cNvSpPr>
              <p:nvPr/>
            </p:nvSpPr>
            <p:spPr bwMode="auto">
              <a:xfrm>
                <a:off x="4269" y="1508"/>
                <a:ext cx="474" cy="193"/>
              </a:xfrm>
              <a:prstGeom prst="roundRect">
                <a:avLst>
                  <a:gd name="adj" fmla="val 11458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77" name="Line 42"/>
              <p:cNvSpPr>
                <a:spLocks noChangeShapeType="1"/>
              </p:cNvSpPr>
              <p:nvPr/>
            </p:nvSpPr>
            <p:spPr bwMode="auto">
              <a:xfrm>
                <a:off x="4220" y="1562"/>
                <a:ext cx="0" cy="85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</p:grpSp>
        <p:sp>
          <p:nvSpPr>
            <p:cNvPr id="69" name="Text Box 43"/>
            <p:cNvSpPr txBox="1">
              <a:spLocks noChangeArrowheads="1"/>
            </p:cNvSpPr>
            <p:nvPr/>
          </p:nvSpPr>
          <p:spPr bwMode="auto">
            <a:xfrm>
              <a:off x="3115" y="1781"/>
              <a:ext cx="205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Information Engineering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5251774" y="4547434"/>
            <a:ext cx="2749227" cy="824151"/>
            <a:chOff x="877" y="3507"/>
            <a:chExt cx="1688" cy="554"/>
          </a:xfrm>
        </p:grpSpPr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969" y="3507"/>
              <a:ext cx="1400" cy="395"/>
              <a:chOff x="969" y="3507"/>
              <a:chExt cx="1400" cy="395"/>
            </a:xfrm>
          </p:grpSpPr>
          <p:sp>
            <p:nvSpPr>
              <p:cNvPr id="83" name="Rectangle 62"/>
              <p:cNvSpPr>
                <a:spLocks noChangeArrowheads="1"/>
              </p:cNvSpPr>
              <p:nvPr/>
            </p:nvSpPr>
            <p:spPr bwMode="auto">
              <a:xfrm>
                <a:off x="993" y="3527"/>
                <a:ext cx="1376" cy="374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4" name="Rectangle 63"/>
              <p:cNvSpPr>
                <a:spLocks noChangeArrowheads="1"/>
              </p:cNvSpPr>
              <p:nvPr/>
            </p:nvSpPr>
            <p:spPr bwMode="auto">
              <a:xfrm>
                <a:off x="969" y="3507"/>
                <a:ext cx="1376" cy="374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B2B2B2"/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solidFill>
                  <a:srgbClr val="40458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5" name="Line 64"/>
              <p:cNvSpPr>
                <a:spLocks noChangeShapeType="1"/>
              </p:cNvSpPr>
              <p:nvPr/>
            </p:nvSpPr>
            <p:spPr bwMode="auto">
              <a:xfrm>
                <a:off x="1357" y="3707"/>
                <a:ext cx="557" cy="0"/>
              </a:xfrm>
              <a:prstGeom prst="line">
                <a:avLst/>
              </a:prstGeom>
              <a:noFill/>
              <a:ln w="19050">
                <a:solidFill>
                  <a:srgbClr val="40458C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1700" kern="0">
                  <a:solidFill>
                    <a:srgbClr val="40458C"/>
                  </a:solidFill>
                  <a:latin typeface="Times New Roman" pitchFamily="18" charset="0"/>
                  <a:ea typeface="標楷體" pitchFamily="65" charset="-120"/>
                </a:endParaRPr>
              </a:p>
            </p:txBody>
          </p:sp>
          <p:sp>
            <p:nvSpPr>
              <p:cNvPr id="86" name="Oval 65"/>
              <p:cNvSpPr>
                <a:spLocks noChangeArrowheads="1"/>
              </p:cNvSpPr>
              <p:nvPr/>
            </p:nvSpPr>
            <p:spPr bwMode="auto">
              <a:xfrm>
                <a:off x="1407" y="3680"/>
                <a:ext cx="45" cy="44"/>
              </a:xfrm>
              <a:prstGeom prst="ellipse">
                <a:avLst/>
              </a:prstGeom>
              <a:solidFill>
                <a:srgbClr val="40458C"/>
              </a:solidFill>
              <a:ln w="9525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7" name="AutoShape 66"/>
              <p:cNvSpPr>
                <a:spLocks noChangeArrowheads="1"/>
              </p:cNvSpPr>
              <p:nvPr/>
            </p:nvSpPr>
            <p:spPr bwMode="auto">
              <a:xfrm>
                <a:off x="1901" y="3593"/>
                <a:ext cx="339" cy="209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  <p:sp>
            <p:nvSpPr>
              <p:cNvPr id="88" name="AutoShape 67"/>
              <p:cNvSpPr>
                <a:spLocks noChangeArrowheads="1"/>
              </p:cNvSpPr>
              <p:nvPr/>
            </p:nvSpPr>
            <p:spPr bwMode="auto">
              <a:xfrm>
                <a:off x="1058" y="3593"/>
                <a:ext cx="339" cy="209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19050">
                <a:solidFill>
                  <a:srgbClr val="40458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1700">
                  <a:solidFill>
                    <a:srgbClr val="40458C"/>
                  </a:solidFill>
                  <a:latin typeface="Times New Roman" charset="0"/>
                  <a:ea typeface="標楷體" charset="0"/>
                  <a:cs typeface="標楷體" charset="0"/>
                </a:endParaRPr>
              </a:p>
            </p:txBody>
          </p:sp>
        </p:grpSp>
        <p:sp>
          <p:nvSpPr>
            <p:cNvPr id="82" name="Text Box 68"/>
            <p:cNvSpPr txBox="1">
              <a:spLocks noChangeArrowheads="1"/>
            </p:cNvSpPr>
            <p:nvPr/>
          </p:nvSpPr>
          <p:spPr bwMode="auto">
            <a:xfrm>
              <a:off x="877" y="3895"/>
              <a:ext cx="1688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en-US" altLang="zh-TW" sz="1000">
                  <a:solidFill>
                    <a:srgbClr val="40458C"/>
                  </a:solidFill>
                  <a:latin typeface="Times New Roman" charset="0"/>
                  <a:ea typeface="新細明體" charset="0"/>
                  <a:cs typeface="新細明體" charset="0"/>
                </a:rPr>
                <a:t>IDEF1X</a:t>
              </a:r>
              <a:endParaRPr lang="en-US" altLang="zh-TW" sz="1700">
                <a:solidFill>
                  <a:srgbClr val="40458C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4" name="Group 69"/>
          <p:cNvGrpSpPr>
            <a:grpSpLocks/>
          </p:cNvGrpSpPr>
          <p:nvPr/>
        </p:nvGrpSpPr>
        <p:grpSpPr bwMode="auto">
          <a:xfrm>
            <a:off x="3418955" y="2321718"/>
            <a:ext cx="956592" cy="442084"/>
            <a:chOff x="1817" y="1136"/>
            <a:chExt cx="592" cy="474"/>
          </a:xfrm>
        </p:grpSpPr>
        <p:sp>
          <p:nvSpPr>
            <p:cNvPr id="23595" name="Line 70"/>
            <p:cNvSpPr>
              <a:spLocks noChangeShapeType="1"/>
            </p:cNvSpPr>
            <p:nvPr/>
          </p:nvSpPr>
          <p:spPr bwMode="auto">
            <a:xfrm flipH="1">
              <a:off x="1817" y="1314"/>
              <a:ext cx="253" cy="296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Text Box 71"/>
            <p:cNvSpPr txBox="1">
              <a:spLocks noChangeArrowheads="1"/>
            </p:cNvSpPr>
            <p:nvPr/>
          </p:nvSpPr>
          <p:spPr bwMode="auto">
            <a:xfrm>
              <a:off x="2014" y="1136"/>
              <a:ext cx="395" cy="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one</a:t>
              </a:r>
            </a:p>
          </p:txBody>
        </p:sp>
      </p:grpSp>
      <p:grpSp>
        <p:nvGrpSpPr>
          <p:cNvPr id="15" name="Group 72"/>
          <p:cNvGrpSpPr>
            <a:grpSpLocks/>
          </p:cNvGrpSpPr>
          <p:nvPr/>
        </p:nvGrpSpPr>
        <p:grpSpPr bwMode="auto">
          <a:xfrm>
            <a:off x="1862957" y="2215679"/>
            <a:ext cx="971104" cy="581546"/>
            <a:chOff x="615" y="1086"/>
            <a:chExt cx="870" cy="521"/>
          </a:xfrm>
        </p:grpSpPr>
        <p:sp>
          <p:nvSpPr>
            <p:cNvPr id="23593" name="Line 73"/>
            <p:cNvSpPr>
              <a:spLocks noChangeShapeType="1"/>
            </p:cNvSpPr>
            <p:nvPr/>
          </p:nvSpPr>
          <p:spPr bwMode="auto">
            <a:xfrm>
              <a:off x="1178" y="1310"/>
              <a:ext cx="307" cy="297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Text Box 74"/>
            <p:cNvSpPr txBox="1">
              <a:spLocks noChangeArrowheads="1"/>
            </p:cNvSpPr>
            <p:nvPr/>
          </p:nvSpPr>
          <p:spPr bwMode="auto">
            <a:xfrm>
              <a:off x="615" y="1086"/>
              <a:ext cx="64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many</a:t>
              </a:r>
              <a:endParaRPr lang="en-US" altLang="zh-TW" sz="1700">
                <a:solidFill>
                  <a:srgbClr val="990033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6" name="Group 75"/>
          <p:cNvGrpSpPr>
            <a:grpSpLocks/>
          </p:cNvGrpSpPr>
          <p:nvPr/>
        </p:nvGrpSpPr>
        <p:grpSpPr bwMode="auto">
          <a:xfrm>
            <a:off x="839391" y="1534793"/>
            <a:ext cx="2169914" cy="1274713"/>
            <a:chOff x="864" y="900"/>
            <a:chExt cx="911" cy="1142"/>
          </a:xfrm>
        </p:grpSpPr>
        <p:sp>
          <p:nvSpPr>
            <p:cNvPr id="23591" name="Text Box 76"/>
            <p:cNvSpPr txBox="1">
              <a:spLocks noChangeArrowheads="1"/>
            </p:cNvSpPr>
            <p:nvPr/>
          </p:nvSpPr>
          <p:spPr bwMode="auto">
            <a:xfrm>
              <a:off x="864" y="900"/>
              <a:ext cx="911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Opposite side is mandatory</a:t>
              </a:r>
              <a:endParaRPr lang="en-US" altLang="zh-TW" sz="1700">
                <a:solidFill>
                  <a:srgbClr val="990033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  <p:sp>
          <p:nvSpPr>
            <p:cNvPr id="23592" name="Line 77"/>
            <p:cNvSpPr>
              <a:spLocks noChangeShapeType="1"/>
            </p:cNvSpPr>
            <p:nvPr/>
          </p:nvSpPr>
          <p:spPr bwMode="auto">
            <a:xfrm>
              <a:off x="1652" y="1535"/>
              <a:ext cx="93" cy="507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8"/>
          <p:cNvGrpSpPr>
            <a:grpSpLocks/>
          </p:cNvGrpSpPr>
          <p:nvPr/>
        </p:nvGrpSpPr>
        <p:grpSpPr bwMode="auto">
          <a:xfrm>
            <a:off x="3290590" y="1544836"/>
            <a:ext cx="1495723" cy="1291456"/>
            <a:chOff x="1619" y="1085"/>
            <a:chExt cx="1340" cy="1157"/>
          </a:xfrm>
        </p:grpSpPr>
        <p:sp>
          <p:nvSpPr>
            <p:cNvPr id="23589" name="Text Box 79"/>
            <p:cNvSpPr txBox="1">
              <a:spLocks noChangeArrowheads="1"/>
            </p:cNvSpPr>
            <p:nvPr/>
          </p:nvSpPr>
          <p:spPr bwMode="auto">
            <a:xfrm>
              <a:off x="1734" y="1085"/>
              <a:ext cx="1225" cy="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Opposite side is optional</a:t>
              </a:r>
            </a:p>
          </p:txBody>
        </p:sp>
        <p:sp>
          <p:nvSpPr>
            <p:cNvPr id="23590" name="Line 80"/>
            <p:cNvSpPr>
              <a:spLocks noChangeShapeType="1"/>
            </p:cNvSpPr>
            <p:nvPr/>
          </p:nvSpPr>
          <p:spPr bwMode="auto">
            <a:xfrm flipH="1">
              <a:off x="1619" y="1518"/>
              <a:ext cx="161" cy="72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6777633" y="2044901"/>
            <a:ext cx="1576090" cy="690935"/>
            <a:chOff x="4204" y="935"/>
            <a:chExt cx="862" cy="619"/>
          </a:xfrm>
        </p:grpSpPr>
        <p:sp>
          <p:nvSpPr>
            <p:cNvPr id="23587" name="Line 82"/>
            <p:cNvSpPr>
              <a:spLocks noChangeShapeType="1"/>
            </p:cNvSpPr>
            <p:nvPr/>
          </p:nvSpPr>
          <p:spPr bwMode="auto">
            <a:xfrm flipH="1">
              <a:off x="4233" y="1290"/>
              <a:ext cx="128" cy="26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Text Box 83"/>
            <p:cNvSpPr txBox="1">
              <a:spLocks noChangeArrowheads="1"/>
            </p:cNvSpPr>
            <p:nvPr/>
          </p:nvSpPr>
          <p:spPr bwMode="auto">
            <a:xfrm>
              <a:off x="4204" y="935"/>
              <a:ext cx="862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mandatory, one</a:t>
              </a:r>
            </a:p>
          </p:txBody>
        </p:sp>
      </p:grpSp>
      <p:grpSp>
        <p:nvGrpSpPr>
          <p:cNvPr id="19" name="Group 84"/>
          <p:cNvGrpSpPr>
            <a:grpSpLocks/>
          </p:cNvGrpSpPr>
          <p:nvPr/>
        </p:nvGrpSpPr>
        <p:grpSpPr bwMode="auto">
          <a:xfrm>
            <a:off x="4884539" y="2100711"/>
            <a:ext cx="1697757" cy="657449"/>
            <a:chOff x="3185" y="981"/>
            <a:chExt cx="969" cy="589"/>
          </a:xfrm>
        </p:grpSpPr>
        <p:sp>
          <p:nvSpPr>
            <p:cNvPr id="23585" name="Text Box 85"/>
            <p:cNvSpPr txBox="1">
              <a:spLocks noChangeArrowheads="1"/>
            </p:cNvSpPr>
            <p:nvPr/>
          </p:nvSpPr>
          <p:spPr bwMode="auto">
            <a:xfrm>
              <a:off x="3185" y="981"/>
              <a:ext cx="969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optional, many</a:t>
              </a:r>
            </a:p>
          </p:txBody>
        </p:sp>
        <p:sp>
          <p:nvSpPr>
            <p:cNvPr id="23586" name="Line 86"/>
            <p:cNvSpPr>
              <a:spLocks noChangeShapeType="1"/>
            </p:cNvSpPr>
            <p:nvPr/>
          </p:nvSpPr>
          <p:spPr bwMode="auto">
            <a:xfrm>
              <a:off x="3849" y="1296"/>
              <a:ext cx="144" cy="27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87"/>
          <p:cNvGrpSpPr>
            <a:grpSpLocks/>
          </p:cNvGrpSpPr>
          <p:nvPr/>
        </p:nvGrpSpPr>
        <p:grpSpPr bwMode="auto">
          <a:xfrm>
            <a:off x="3368725" y="3853163"/>
            <a:ext cx="1217786" cy="841623"/>
            <a:chOff x="1785" y="1901"/>
            <a:chExt cx="910" cy="754"/>
          </a:xfrm>
        </p:grpSpPr>
        <p:sp>
          <p:nvSpPr>
            <p:cNvPr id="23583" name="Text Box 88"/>
            <p:cNvSpPr txBox="1">
              <a:spLocks noChangeArrowheads="1"/>
            </p:cNvSpPr>
            <p:nvPr/>
          </p:nvSpPr>
          <p:spPr bwMode="auto">
            <a:xfrm>
              <a:off x="1785" y="1901"/>
              <a:ext cx="91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mandatory, one</a:t>
              </a:r>
            </a:p>
          </p:txBody>
        </p:sp>
        <p:sp>
          <p:nvSpPr>
            <p:cNvPr id="23584" name="Line 89"/>
            <p:cNvSpPr>
              <a:spLocks noChangeShapeType="1"/>
            </p:cNvSpPr>
            <p:nvPr/>
          </p:nvSpPr>
          <p:spPr bwMode="auto">
            <a:xfrm flipH="1">
              <a:off x="1823" y="2391"/>
              <a:ext cx="0" cy="264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90"/>
          <p:cNvGrpSpPr>
            <a:grpSpLocks/>
          </p:cNvGrpSpPr>
          <p:nvPr/>
        </p:nvGrpSpPr>
        <p:grpSpPr bwMode="auto">
          <a:xfrm>
            <a:off x="1567162" y="3916784"/>
            <a:ext cx="1293689" cy="757907"/>
            <a:chOff x="619" y="2274"/>
            <a:chExt cx="1159" cy="804"/>
          </a:xfrm>
        </p:grpSpPr>
        <p:sp>
          <p:nvSpPr>
            <p:cNvPr id="23581" name="Text Box 91"/>
            <p:cNvSpPr txBox="1">
              <a:spLocks noChangeArrowheads="1"/>
            </p:cNvSpPr>
            <p:nvPr/>
          </p:nvSpPr>
          <p:spPr bwMode="auto">
            <a:xfrm>
              <a:off x="619" y="2274"/>
              <a:ext cx="1029" cy="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optional, many</a:t>
              </a:r>
              <a:endParaRPr lang="en-US" altLang="zh-TW" sz="1700">
                <a:solidFill>
                  <a:srgbClr val="990033"/>
                </a:solidFill>
                <a:latin typeface="Times New Roman" charset="0"/>
                <a:ea typeface="新細明體" charset="0"/>
                <a:cs typeface="新細明體" charset="0"/>
              </a:endParaRPr>
            </a:p>
          </p:txBody>
        </p:sp>
        <p:sp>
          <p:nvSpPr>
            <p:cNvPr id="23582" name="Line 92"/>
            <p:cNvSpPr>
              <a:spLocks noChangeShapeType="1"/>
            </p:cNvSpPr>
            <p:nvPr/>
          </p:nvSpPr>
          <p:spPr bwMode="auto">
            <a:xfrm flipH="1">
              <a:off x="1778" y="2728"/>
              <a:ext cx="0" cy="350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93"/>
          <p:cNvGrpSpPr>
            <a:grpSpLocks/>
          </p:cNvGrpSpPr>
          <p:nvPr/>
        </p:nvGrpSpPr>
        <p:grpSpPr bwMode="auto">
          <a:xfrm>
            <a:off x="4576465" y="3871020"/>
            <a:ext cx="1689943" cy="811486"/>
            <a:chOff x="840" y="3197"/>
            <a:chExt cx="896" cy="1129"/>
          </a:xfrm>
        </p:grpSpPr>
        <p:sp>
          <p:nvSpPr>
            <p:cNvPr id="23579" name="Text Box 94"/>
            <p:cNvSpPr txBox="1">
              <a:spLocks noChangeArrowheads="1"/>
            </p:cNvSpPr>
            <p:nvPr/>
          </p:nvSpPr>
          <p:spPr bwMode="auto">
            <a:xfrm>
              <a:off x="840" y="3197"/>
              <a:ext cx="741" cy="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optional </a:t>
              </a:r>
              <a:b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</a:b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+ many</a:t>
              </a:r>
            </a:p>
          </p:txBody>
        </p:sp>
        <p:sp>
          <p:nvSpPr>
            <p:cNvPr id="23580" name="Line 95"/>
            <p:cNvSpPr>
              <a:spLocks noChangeShapeType="1"/>
            </p:cNvSpPr>
            <p:nvPr/>
          </p:nvSpPr>
          <p:spPr bwMode="auto">
            <a:xfrm>
              <a:off x="1581" y="3995"/>
              <a:ext cx="155" cy="331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96"/>
          <p:cNvGrpSpPr>
            <a:grpSpLocks/>
          </p:cNvGrpSpPr>
          <p:nvPr/>
        </p:nvGrpSpPr>
        <p:grpSpPr bwMode="auto">
          <a:xfrm>
            <a:off x="6691685" y="3826372"/>
            <a:ext cx="1237878" cy="928688"/>
            <a:chOff x="1732" y="3411"/>
            <a:chExt cx="644" cy="832"/>
          </a:xfrm>
        </p:grpSpPr>
        <p:sp>
          <p:nvSpPr>
            <p:cNvPr id="23577" name="Text Box 97"/>
            <p:cNvSpPr txBox="1">
              <a:spLocks noChangeArrowheads="1"/>
            </p:cNvSpPr>
            <p:nvPr/>
          </p:nvSpPr>
          <p:spPr bwMode="auto">
            <a:xfrm>
              <a:off x="1732" y="3411"/>
              <a:ext cx="644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軟正黑體" charset="0"/>
                  <a:ea typeface="微軟正黑體" charset="0"/>
                  <a:cs typeface="微軟正黑體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charset="0"/>
                  <a:ea typeface="微軟正黑體" charset="0"/>
                  <a:cs typeface="微軟正黑體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US" altLang="zh-TW" sz="1700" b="1">
                  <a:solidFill>
                    <a:srgbClr val="990033"/>
                  </a:solidFill>
                  <a:latin typeface="Times New Roman" charset="0"/>
                  <a:ea typeface="新細明體" charset="0"/>
                  <a:cs typeface="新細明體" charset="0"/>
                </a:rPr>
                <a:t>mandatory + one</a:t>
              </a:r>
            </a:p>
          </p:txBody>
        </p:sp>
        <p:sp>
          <p:nvSpPr>
            <p:cNvPr id="23578" name="Line 98"/>
            <p:cNvSpPr>
              <a:spLocks noChangeShapeType="1"/>
            </p:cNvSpPr>
            <p:nvPr/>
          </p:nvSpPr>
          <p:spPr bwMode="auto">
            <a:xfrm flipH="1">
              <a:off x="1767" y="3898"/>
              <a:ext cx="84" cy="345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5758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Party: Increasing Insight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5364088" y="2564904"/>
            <a:ext cx="943841" cy="18367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61" tIns="48331" rIns="96661" bIns="48331" anchor="ctr"/>
          <a:lstStyle/>
          <a:p>
            <a:pPr defTabSz="966788"/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ZAF: People</a:t>
            </a:r>
            <a:endParaRPr lang="en-US" dirty="0">
              <a:latin typeface="Calibri" charset="0"/>
            </a:endParaRPr>
          </a:p>
        </p:txBody>
      </p:sp>
      <p:sp>
        <p:nvSpPr>
          <p:cNvPr id="59" name="投影片編號版面配置區 5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>
            <a:off x="5076056" y="980728"/>
            <a:ext cx="1720273" cy="467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6661" tIns="48331" rIns="96661" bIns="48331" anchor="ctr"/>
          <a:lstStyle/>
          <a:p>
            <a:pPr algn="ctr"/>
            <a:endParaRPr lang="en-US"/>
          </a:p>
        </p:txBody>
      </p:sp>
      <p:grpSp>
        <p:nvGrpSpPr>
          <p:cNvPr id="62" name="群組 61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63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64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5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6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7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8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69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0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1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2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3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4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5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6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7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8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9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80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81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82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83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84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85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86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87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88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89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90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92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93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94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95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96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97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98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99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00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01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02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03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04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05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06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07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08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09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10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11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2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3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69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70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1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2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2693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22</a:t>
            </a:fld>
            <a:endParaRPr lang="zh-TW" altLang="en-US"/>
          </a:p>
        </p:txBody>
      </p:sp>
      <p:pic>
        <p:nvPicPr>
          <p:cNvPr id="3" name="Picture 2" descr="Screen Shot 2013-10-21 at 8.54.47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0"/>
            <a:ext cx="7062556" cy="6858000"/>
          </a:xfrm>
          <a:prstGeom prst="rect">
            <a:avLst/>
          </a:prstGeom>
        </p:spPr>
      </p:pic>
      <p:sp>
        <p:nvSpPr>
          <p:cNvPr id="4" name="圓角矩形 3"/>
          <p:cNvSpPr/>
          <p:nvPr/>
        </p:nvSpPr>
        <p:spPr>
          <a:xfrm>
            <a:off x="1475656" y="908720"/>
            <a:ext cx="4680520" cy="9361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圓角矩形 4"/>
          <p:cNvSpPr/>
          <p:nvPr/>
        </p:nvSpPr>
        <p:spPr>
          <a:xfrm>
            <a:off x="1547664" y="4797152"/>
            <a:ext cx="5400600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圓角矩形 5"/>
          <p:cNvSpPr/>
          <p:nvPr/>
        </p:nvSpPr>
        <p:spPr>
          <a:xfrm>
            <a:off x="1475656" y="3356992"/>
            <a:ext cx="5400600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圓角矩形 6"/>
          <p:cNvSpPr/>
          <p:nvPr/>
        </p:nvSpPr>
        <p:spPr>
          <a:xfrm>
            <a:off x="1331640" y="908720"/>
            <a:ext cx="5904656" cy="1872208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584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Describe A Person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Intrinsic (or snapshot)</a:t>
            </a:r>
          </a:p>
          <a:p>
            <a:pPr lvl="1"/>
            <a:r>
              <a:rPr lang="en-US" dirty="0" smtClean="0"/>
              <a:t>Birth Date</a:t>
            </a:r>
          </a:p>
          <a:p>
            <a:pPr lvl="1"/>
            <a:r>
              <a:rPr lang="en-US" dirty="0" smtClean="0"/>
              <a:t>Mother’s Maiden Name</a:t>
            </a:r>
          </a:p>
          <a:p>
            <a:pPr lvl="1"/>
            <a:r>
              <a:rPr lang="en-US" dirty="0" smtClean="0"/>
              <a:t>SOC No</a:t>
            </a:r>
          </a:p>
          <a:p>
            <a:pPr lvl="1"/>
            <a:r>
              <a:rPr lang="en-US" dirty="0" smtClean="0"/>
              <a:t>Total Work Experience</a:t>
            </a:r>
          </a:p>
          <a:p>
            <a:r>
              <a:rPr lang="en-US" dirty="0" smtClean="0"/>
              <a:t>Extrinsic (changeable)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Marital Status</a:t>
            </a:r>
          </a:p>
          <a:p>
            <a:pPr lvl="1"/>
            <a:r>
              <a:rPr lang="en-US" dirty="0" smtClean="0"/>
              <a:t>Passport Status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Gender</a:t>
            </a:r>
          </a:p>
          <a:p>
            <a:pPr lvl="1"/>
            <a:r>
              <a:rPr lang="en-US" dirty="0" smtClean="0"/>
              <a:t>Physical Characteristics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1077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24</a:t>
            </a:fld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1259632" y="404664"/>
            <a:ext cx="5472608" cy="5996163"/>
            <a:chOff x="1619672" y="908719"/>
            <a:chExt cx="5472608" cy="5996163"/>
          </a:xfrm>
        </p:grpSpPr>
        <p:pic>
          <p:nvPicPr>
            <p:cNvPr id="5" name="圖片 4" descr="role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7704" y="908719"/>
              <a:ext cx="4968552" cy="5996163"/>
            </a:xfrm>
            <a:prstGeom prst="rect">
              <a:avLst/>
            </a:prstGeom>
          </p:spPr>
        </p:pic>
        <p:sp>
          <p:nvSpPr>
            <p:cNvPr id="6" name="圓角矩形 5"/>
            <p:cNvSpPr/>
            <p:nvPr/>
          </p:nvSpPr>
          <p:spPr>
            <a:xfrm>
              <a:off x="1619672" y="908720"/>
              <a:ext cx="2088232" cy="7200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圓角矩形 6"/>
            <p:cNvSpPr/>
            <p:nvPr/>
          </p:nvSpPr>
          <p:spPr>
            <a:xfrm>
              <a:off x="2123728" y="1772816"/>
              <a:ext cx="2088232" cy="7200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2771800" y="2636912"/>
              <a:ext cx="1728192" cy="79208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3851920" y="3501008"/>
              <a:ext cx="1800200" cy="23762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5364088" y="6065912"/>
              <a:ext cx="1728192" cy="79208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516216" y="3573016"/>
            <a:ext cx="187220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Considering Changes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>
            <a:normAutofit/>
          </a:bodyPr>
          <a:lstStyle/>
          <a:p>
            <a:r>
              <a:rPr lang="en-US" dirty="0" smtClean="0"/>
              <a:t>Organization: </a:t>
            </a:r>
            <a:r>
              <a:rPr lang="en-US" dirty="0" err="1" smtClean="0"/>
              <a:t>subtyping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25</a:t>
            </a:fld>
            <a:endParaRPr lang="zh-TW" altLang="en-US"/>
          </a:p>
        </p:txBody>
      </p:sp>
      <p:pic>
        <p:nvPicPr>
          <p:cNvPr id="5" name="Picture 4" descr="Screen Shot 2013-10-21 at 8.51.11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21437"/>
            <a:ext cx="6807897" cy="59365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655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Models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26</a:t>
            </a:fld>
            <a:endParaRPr lang="zh-TW" altLang="en-US"/>
          </a:p>
        </p:txBody>
      </p:sp>
      <p:pic>
        <p:nvPicPr>
          <p:cNvPr id="4" name="圖片 3" descr="or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861047"/>
            <a:ext cx="6912768" cy="2458041"/>
          </a:xfrm>
          <a:prstGeom prst="rect">
            <a:avLst/>
          </a:prstGeom>
        </p:spPr>
      </p:pic>
      <p:pic>
        <p:nvPicPr>
          <p:cNvPr id="5" name="圖片 4" descr="or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628800"/>
            <a:ext cx="6840760" cy="1758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27</a:t>
            </a:fld>
            <a:endParaRPr lang="zh-TW" altLang="en-US"/>
          </a:p>
        </p:txBody>
      </p:sp>
      <p:pic>
        <p:nvPicPr>
          <p:cNvPr id="4" name="圖片 3" descr="org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5256584" cy="6284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Organizations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28</a:t>
            </a:fld>
            <a:endParaRPr lang="zh-TW" altLang="en-US"/>
          </a:p>
        </p:txBody>
      </p:sp>
      <p:pic>
        <p:nvPicPr>
          <p:cNvPr id="4" name="圖片 3" descr="org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916832"/>
            <a:ext cx="8586511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Generalize Reporting Hierarchy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29</a:t>
            </a:fld>
            <a:endParaRPr lang="zh-TW" altLang="en-US"/>
          </a:p>
        </p:txBody>
      </p:sp>
      <p:pic>
        <p:nvPicPr>
          <p:cNvPr id="3" name="圖片 2" descr="org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844824"/>
            <a:ext cx="6786754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30</a:t>
            </a:fld>
            <a:endParaRPr lang="zh-TW" altLang="en-US"/>
          </a:p>
        </p:txBody>
      </p:sp>
      <p:pic>
        <p:nvPicPr>
          <p:cNvPr id="4" name="圖片 3" descr="org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844824"/>
            <a:ext cx="8067478" cy="4392488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5580112" y="3717032"/>
            <a:ext cx="2232248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Pattern!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31</a:t>
            </a:fld>
            <a:endParaRPr lang="zh-TW" altLang="en-US"/>
          </a:p>
        </p:txBody>
      </p:sp>
      <p:pic>
        <p:nvPicPr>
          <p:cNvPr id="3" name="圖片 2" descr="org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628800"/>
            <a:ext cx="7029461" cy="4536504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4644008" y="2060848"/>
            <a:ext cx="2232248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Knowledge Operation Separation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32</a:t>
            </a:fld>
            <a:endParaRPr lang="zh-TW" altLang="en-US"/>
          </a:p>
        </p:txBody>
      </p:sp>
      <p:pic>
        <p:nvPicPr>
          <p:cNvPr id="4" name="圖片 3" descr="org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421864"/>
            <a:ext cx="6703279" cy="5436136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899592" y="1628800"/>
            <a:ext cx="6480720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611560" y="3429000"/>
            <a:ext cx="7776864" cy="3429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Accountability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33</a:t>
            </a:fld>
            <a:endParaRPr lang="zh-TW" altLang="en-US"/>
          </a:p>
        </p:txBody>
      </p:sp>
      <p:pic>
        <p:nvPicPr>
          <p:cNvPr id="4" name="圖片 3" descr="org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7776864" cy="4794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Objects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34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716016" y="2132856"/>
            <a:ext cx="1872208" cy="936104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Sales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75656" y="2132856"/>
            <a:ext cx="1872208" cy="936104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New England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7864" y="4581128"/>
            <a:ext cx="1872208" cy="936104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BostonSales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8" name="直線接點 7"/>
          <p:cNvCxnSpPr>
            <a:stCxn id="5" idx="2"/>
          </p:cNvCxnSpPr>
          <p:nvPr/>
        </p:nvCxnSpPr>
        <p:spPr>
          <a:xfrm>
            <a:off x="2411760" y="3068960"/>
            <a:ext cx="1224136" cy="1512168"/>
          </a:xfrm>
          <a:prstGeom prst="line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>
            <a:stCxn id="4" idx="2"/>
          </p:cNvCxnSpPr>
          <p:nvPr/>
        </p:nvCxnSpPr>
        <p:spPr>
          <a:xfrm flipH="1">
            <a:off x="4860032" y="3068960"/>
            <a:ext cx="792088" cy="1512168"/>
          </a:xfrm>
          <a:prstGeom prst="line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5220072" y="4221088"/>
            <a:ext cx="1728192" cy="36933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b="1" dirty="0" err="1" smtClean="0"/>
              <a:t>reportTo</a:t>
            </a:r>
            <a:endParaRPr lang="en-US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1619672" y="4221088"/>
            <a:ext cx="1728192" cy="36933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b="1" dirty="0" err="1" smtClean="0"/>
              <a:t>reportTo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Type, Connections, Periods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35</a:t>
            </a:fld>
            <a:endParaRPr lang="zh-TW" altLang="en-US"/>
          </a:p>
        </p:txBody>
      </p:sp>
      <p:pic>
        <p:nvPicPr>
          <p:cNvPr id="4" name="圖片 3" descr="or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484713"/>
            <a:ext cx="5760640" cy="537328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763688" y="3933056"/>
            <a:ext cx="2520280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4788024" y="1700808"/>
            <a:ext cx="2448272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36</a:t>
            </a:fld>
            <a:endParaRPr lang="zh-TW" altLang="en-US"/>
          </a:p>
        </p:txBody>
      </p:sp>
      <p:pic>
        <p:nvPicPr>
          <p:cNvPr id="4" name="圖片 3" descr="or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60465"/>
            <a:ext cx="6624736" cy="6304921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3563888" y="2204864"/>
            <a:ext cx="122413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3563888" y="5373216"/>
            <a:ext cx="122413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</a:t>
            </a:r>
            <a:endParaRPr 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Employee?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38</a:t>
            </a:fld>
            <a:endParaRPr lang="zh-TW" altLang="en-US"/>
          </a:p>
        </p:txBody>
      </p:sp>
      <p:pic>
        <p:nvPicPr>
          <p:cNvPr id="5" name="圖片 4" descr="rol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2232248" cy="5779928"/>
          </a:xfrm>
          <a:prstGeom prst="rect">
            <a:avLst/>
          </a:prstGeom>
        </p:spPr>
      </p:pic>
      <p:pic>
        <p:nvPicPr>
          <p:cNvPr id="6" name="圖片 5" descr="rol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412776"/>
            <a:ext cx="2520280" cy="5050216"/>
          </a:xfrm>
          <a:prstGeom prst="rect">
            <a:avLst/>
          </a:prstGeom>
        </p:spPr>
      </p:pic>
      <p:sp>
        <p:nvSpPr>
          <p:cNvPr id="7" name="向右箭號 6"/>
          <p:cNvSpPr/>
          <p:nvPr/>
        </p:nvSpPr>
        <p:spPr>
          <a:xfrm>
            <a:off x="3563888" y="3212976"/>
            <a:ext cx="1440160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Actually, Employment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39</a:t>
            </a:fld>
            <a:endParaRPr lang="zh-TW" altLang="en-US"/>
          </a:p>
        </p:txBody>
      </p:sp>
      <p:pic>
        <p:nvPicPr>
          <p:cNvPr id="3" name="圖片 2" descr="rol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509451"/>
            <a:ext cx="5328592" cy="5348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Generalization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40</a:t>
            </a:fld>
            <a:endParaRPr lang="zh-TW" altLang="en-US"/>
          </a:p>
        </p:txBody>
      </p:sp>
      <p:pic>
        <p:nvPicPr>
          <p:cNvPr id="4" name="圖片 3" descr="rol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412775"/>
            <a:ext cx="5040560" cy="5274169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403648" y="5301208"/>
            <a:ext cx="3384376" cy="15567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1763688" y="1196752"/>
            <a:ext cx="2448272" cy="34563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Complexity of An Address</a:t>
            </a:r>
            <a:endParaRPr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Location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4355976" y="2492896"/>
            <a:ext cx="943841" cy="18367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61" tIns="48331" rIns="96661" bIns="48331" anchor="ctr"/>
          <a:lstStyle/>
          <a:p>
            <a:pPr defTabSz="966788"/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ZAF: Location</a:t>
            </a:r>
            <a:endParaRPr lang="en-US" dirty="0">
              <a:latin typeface="Calibri" charset="0"/>
            </a:endParaRPr>
          </a:p>
        </p:txBody>
      </p:sp>
      <p:sp>
        <p:nvSpPr>
          <p:cNvPr id="59" name="投影片編號版面配置區 5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42</a:t>
            </a:fld>
            <a:endParaRPr lang="zh-TW" altLang="en-US"/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>
            <a:off x="3923928" y="908720"/>
            <a:ext cx="1720273" cy="467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6661" tIns="48331" rIns="96661" bIns="48331" anchor="ctr"/>
          <a:lstStyle/>
          <a:p>
            <a:pPr algn="ctr"/>
            <a:endParaRPr lang="en-US"/>
          </a:p>
        </p:txBody>
      </p:sp>
      <p:grpSp>
        <p:nvGrpSpPr>
          <p:cNvPr id="62" name="群組 61"/>
          <p:cNvGrpSpPr/>
          <p:nvPr/>
        </p:nvGrpSpPr>
        <p:grpSpPr>
          <a:xfrm>
            <a:off x="647989" y="1074739"/>
            <a:ext cx="7918738" cy="4554537"/>
            <a:chOff x="647989" y="1074739"/>
            <a:chExt cx="7918738" cy="4554537"/>
          </a:xfrm>
        </p:grpSpPr>
        <p:sp>
          <p:nvSpPr>
            <p:cNvPr id="63" name="Rectangle 4"/>
            <p:cNvSpPr>
              <a:spLocks noChangeArrowheads="1"/>
            </p:cNvSpPr>
            <p:nvPr/>
          </p:nvSpPr>
          <p:spPr bwMode="auto">
            <a:xfrm>
              <a:off x="667040" y="195421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Objectives/ Scope</a:t>
              </a:r>
              <a:endParaRPr lang="en-US" sz="1200" b="1">
                <a:solidFill>
                  <a:srgbClr val="800000"/>
                </a:solidFill>
              </a:endParaRPr>
            </a:p>
          </p:txBody>
        </p:sp>
        <p:sp>
          <p:nvSpPr>
            <p:cNvPr id="64" name="Rectangle 5"/>
            <p:cNvSpPr>
              <a:spLocks noChangeArrowheads="1"/>
            </p:cNvSpPr>
            <p:nvPr/>
          </p:nvSpPr>
          <p:spPr bwMode="auto">
            <a:xfrm>
              <a:off x="647989" y="2554289"/>
              <a:ext cx="158279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800000"/>
                  </a:solidFill>
                </a:rPr>
                <a:t>Business 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Owner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5" name="Rectangle 6"/>
            <p:cNvSpPr>
              <a:spLocks noChangeArrowheads="1"/>
            </p:cNvSpPr>
            <p:nvPr/>
          </p:nvSpPr>
          <p:spPr bwMode="auto">
            <a:xfrm>
              <a:off x="676565" y="3286126"/>
              <a:ext cx="167487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Architect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  <a:endParaRPr lang="en-US" sz="1200" b="1" dirty="0">
                <a:solidFill>
                  <a:srgbClr val="800000"/>
                </a:solidFill>
              </a:endParaRPr>
            </a:p>
          </p:txBody>
        </p:sp>
        <p:sp>
          <p:nvSpPr>
            <p:cNvPr id="66" name="Rectangle 7"/>
            <p:cNvSpPr>
              <a:spLocks noChangeArrowheads="1"/>
            </p:cNvSpPr>
            <p:nvPr/>
          </p:nvSpPr>
          <p:spPr bwMode="auto">
            <a:xfrm>
              <a:off x="662277" y="3759201"/>
              <a:ext cx="1370062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Designer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7" name="Rectangle 8"/>
            <p:cNvSpPr>
              <a:spLocks noChangeArrowheads="1"/>
            </p:cNvSpPr>
            <p:nvPr/>
          </p:nvSpPr>
          <p:spPr bwMode="auto">
            <a:xfrm>
              <a:off x="647989" y="4559301"/>
              <a:ext cx="1755839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800000"/>
                  </a:solidFill>
                </a:rPr>
                <a:t>Builder</a:t>
              </a:r>
              <a:r>
                <a:rPr lang="en-US" sz="1400" b="1" dirty="0" smtClean="0">
                  <a:solidFill>
                    <a:srgbClr val="800000"/>
                  </a:solidFill>
                  <a:latin typeface="Arial"/>
                </a:rPr>
                <a:t>’</a:t>
              </a:r>
              <a:r>
                <a:rPr lang="en-US" sz="1400" b="1" dirty="0" smtClean="0">
                  <a:solidFill>
                    <a:srgbClr val="800000"/>
                  </a:solidFill>
                </a:rPr>
                <a:t>s </a:t>
              </a:r>
              <a:r>
                <a:rPr lang="en-US" sz="1400" b="1" dirty="0">
                  <a:solidFill>
                    <a:srgbClr val="800000"/>
                  </a:solidFill>
                </a:rPr>
                <a:t>View</a:t>
              </a:r>
            </a:p>
          </p:txBody>
        </p:sp>
        <p:sp>
          <p:nvSpPr>
            <p:cNvPr id="68" name="Rectangle 9"/>
            <p:cNvSpPr>
              <a:spLocks noChangeArrowheads="1"/>
            </p:cNvSpPr>
            <p:nvPr/>
          </p:nvSpPr>
          <p:spPr bwMode="auto">
            <a:xfrm>
              <a:off x="647989" y="5110164"/>
              <a:ext cx="162407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800000"/>
                  </a:solidFill>
                </a:rPr>
                <a:t>Functioning System</a:t>
              </a:r>
            </a:p>
          </p:txBody>
        </p:sp>
        <p:sp>
          <p:nvSpPr>
            <p:cNvPr id="69" name="Line 10"/>
            <p:cNvSpPr>
              <a:spLocks noChangeShapeType="1"/>
            </p:cNvSpPr>
            <p:nvPr/>
          </p:nvSpPr>
          <p:spPr bwMode="auto">
            <a:xfrm>
              <a:off x="708316" y="313848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0" name="Line 11"/>
            <p:cNvSpPr>
              <a:spLocks noChangeShapeType="1"/>
            </p:cNvSpPr>
            <p:nvPr/>
          </p:nvSpPr>
          <p:spPr bwMode="auto">
            <a:xfrm>
              <a:off x="732130" y="370681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1" name="Line 12"/>
            <p:cNvSpPr>
              <a:spLocks noChangeShapeType="1"/>
            </p:cNvSpPr>
            <p:nvPr/>
          </p:nvSpPr>
          <p:spPr bwMode="auto">
            <a:xfrm>
              <a:off x="700378" y="4376739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2" name="Line 13"/>
            <p:cNvSpPr>
              <a:spLocks noChangeShapeType="1"/>
            </p:cNvSpPr>
            <p:nvPr/>
          </p:nvSpPr>
          <p:spPr bwMode="auto">
            <a:xfrm>
              <a:off x="714666" y="5048251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3" name="Line 14"/>
            <p:cNvSpPr>
              <a:spLocks noChangeShapeType="1"/>
            </p:cNvSpPr>
            <p:nvPr/>
          </p:nvSpPr>
          <p:spPr bwMode="auto">
            <a:xfrm>
              <a:off x="717842" y="2519364"/>
              <a:ext cx="77853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4" name="Line 15"/>
            <p:cNvSpPr>
              <a:spLocks noChangeShapeType="1"/>
            </p:cNvSpPr>
            <p:nvPr/>
          </p:nvSpPr>
          <p:spPr bwMode="auto">
            <a:xfrm>
              <a:off x="2275236" y="1393826"/>
              <a:ext cx="0" cy="423545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5" name="Line 16"/>
            <p:cNvSpPr>
              <a:spLocks noChangeShapeType="1"/>
            </p:cNvSpPr>
            <p:nvPr/>
          </p:nvSpPr>
          <p:spPr bwMode="auto">
            <a:xfrm>
              <a:off x="3262697" y="1397001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6" name="Line 17"/>
            <p:cNvSpPr>
              <a:spLocks noChangeShapeType="1"/>
            </p:cNvSpPr>
            <p:nvPr/>
          </p:nvSpPr>
          <p:spPr bwMode="auto">
            <a:xfrm>
              <a:off x="4326360" y="1382714"/>
              <a:ext cx="0" cy="3660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7" name="Line 18"/>
            <p:cNvSpPr>
              <a:spLocks noChangeShapeType="1"/>
            </p:cNvSpPr>
            <p:nvPr/>
          </p:nvSpPr>
          <p:spPr bwMode="auto">
            <a:xfrm>
              <a:off x="5375736" y="1370014"/>
              <a:ext cx="0" cy="3676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8" name="Line 19"/>
            <p:cNvSpPr>
              <a:spLocks noChangeShapeType="1"/>
            </p:cNvSpPr>
            <p:nvPr/>
          </p:nvSpPr>
          <p:spPr bwMode="auto">
            <a:xfrm>
              <a:off x="6229842" y="1384301"/>
              <a:ext cx="4763" cy="3663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79" name="Line 20"/>
            <p:cNvSpPr>
              <a:spLocks noChangeShapeType="1"/>
            </p:cNvSpPr>
            <p:nvPr/>
          </p:nvSpPr>
          <p:spPr bwMode="auto">
            <a:xfrm>
              <a:off x="7228416" y="1374776"/>
              <a:ext cx="1588" cy="36544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80" name="Rectangle 21"/>
            <p:cNvSpPr>
              <a:spLocks noChangeArrowheads="1"/>
            </p:cNvSpPr>
            <p:nvPr/>
          </p:nvSpPr>
          <p:spPr bwMode="auto">
            <a:xfrm>
              <a:off x="2202208" y="1938339"/>
              <a:ext cx="1036675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List of Important Things</a:t>
              </a:r>
            </a:p>
          </p:txBody>
        </p:sp>
        <p:sp>
          <p:nvSpPr>
            <p:cNvPr id="81" name="Rectangle 22"/>
            <p:cNvSpPr>
              <a:spLocks noChangeArrowheads="1"/>
            </p:cNvSpPr>
            <p:nvPr/>
          </p:nvSpPr>
          <p:spPr bwMode="auto">
            <a:xfrm>
              <a:off x="2264123" y="2614614"/>
              <a:ext cx="968410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Terms, Definitions</a:t>
              </a:r>
            </a:p>
          </p:txBody>
        </p:sp>
        <p:sp>
          <p:nvSpPr>
            <p:cNvPr id="82" name="Rectangle 23"/>
            <p:cNvSpPr>
              <a:spLocks noChangeArrowheads="1"/>
            </p:cNvSpPr>
            <p:nvPr/>
          </p:nvSpPr>
          <p:spPr bwMode="auto">
            <a:xfrm>
              <a:off x="2289524" y="3154364"/>
              <a:ext cx="101444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Entity/ Relationship Diagram</a:t>
              </a:r>
            </a:p>
          </p:txBody>
        </p:sp>
        <p:sp>
          <p:nvSpPr>
            <p:cNvPr id="83" name="Rectangle 24"/>
            <p:cNvSpPr>
              <a:spLocks noChangeArrowheads="1"/>
            </p:cNvSpPr>
            <p:nvPr/>
          </p:nvSpPr>
          <p:spPr bwMode="auto">
            <a:xfrm>
              <a:off x="2172044" y="3819526"/>
              <a:ext cx="117320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Tables, </a:t>
              </a:r>
              <a:br>
                <a:rPr lang="en-US" sz="1050" b="1"/>
              </a:br>
              <a:r>
                <a:rPr lang="en-US" sz="1050" b="1"/>
                <a:t>Classes</a:t>
              </a:r>
            </a:p>
          </p:txBody>
        </p:sp>
        <p:sp>
          <p:nvSpPr>
            <p:cNvPr id="84" name="Rectangle 25"/>
            <p:cNvSpPr>
              <a:spLocks noChangeArrowheads="1"/>
            </p:cNvSpPr>
            <p:nvPr/>
          </p:nvSpPr>
          <p:spPr bwMode="auto">
            <a:xfrm>
              <a:off x="2254597" y="4360864"/>
              <a:ext cx="100174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Data, physical storage design</a:t>
              </a:r>
            </a:p>
          </p:txBody>
        </p:sp>
        <p:sp>
          <p:nvSpPr>
            <p:cNvPr id="85" name="Rectangle 26"/>
            <p:cNvSpPr>
              <a:spLocks noChangeArrowheads="1"/>
            </p:cNvSpPr>
            <p:nvPr/>
          </p:nvSpPr>
          <p:spPr bwMode="auto">
            <a:xfrm>
              <a:off x="3321436" y="2014539"/>
              <a:ext cx="930309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 List of Processes</a:t>
              </a:r>
            </a:p>
          </p:txBody>
        </p:sp>
        <p:sp>
          <p:nvSpPr>
            <p:cNvPr id="86" name="Rectangle 27"/>
            <p:cNvSpPr>
              <a:spLocks noChangeArrowheads="1"/>
            </p:cNvSpPr>
            <p:nvPr/>
          </p:nvSpPr>
          <p:spPr bwMode="auto">
            <a:xfrm>
              <a:off x="3310323" y="2538414"/>
              <a:ext cx="91443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Business Process Model</a:t>
              </a:r>
            </a:p>
          </p:txBody>
        </p:sp>
        <p:sp>
          <p:nvSpPr>
            <p:cNvPr id="87" name="Rectangle 28"/>
            <p:cNvSpPr>
              <a:spLocks noChangeArrowheads="1"/>
            </p:cNvSpPr>
            <p:nvPr/>
          </p:nvSpPr>
          <p:spPr bwMode="auto">
            <a:xfrm>
              <a:off x="3334137" y="324008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050" b="1"/>
                <a:t>Essential Functions</a:t>
              </a:r>
            </a:p>
          </p:txBody>
        </p:sp>
        <p:sp>
          <p:nvSpPr>
            <p:cNvPr id="88" name="Rectangle 29"/>
            <p:cNvSpPr>
              <a:spLocks noChangeArrowheads="1"/>
            </p:cNvSpPr>
            <p:nvPr/>
          </p:nvSpPr>
          <p:spPr bwMode="auto">
            <a:xfrm>
              <a:off x="3318261" y="3819526"/>
              <a:ext cx="927134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System Design</a:t>
              </a:r>
            </a:p>
          </p:txBody>
        </p:sp>
        <p:sp>
          <p:nvSpPr>
            <p:cNvPr id="89" name="Rectangle 30"/>
            <p:cNvSpPr>
              <a:spLocks noChangeArrowheads="1"/>
            </p:cNvSpPr>
            <p:nvPr/>
          </p:nvSpPr>
          <p:spPr bwMode="auto">
            <a:xfrm>
              <a:off x="3302386" y="4437064"/>
              <a:ext cx="93030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Detailed Program Design</a:t>
              </a:r>
            </a:p>
          </p:txBody>
        </p:sp>
        <p:sp>
          <p:nvSpPr>
            <p:cNvPr id="90" name="Rectangle 31"/>
            <p:cNvSpPr>
              <a:spLocks noChangeArrowheads="1"/>
            </p:cNvSpPr>
            <p:nvPr/>
          </p:nvSpPr>
          <p:spPr bwMode="auto">
            <a:xfrm>
              <a:off x="4407326" y="2014539"/>
              <a:ext cx="94777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Locations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auto">
            <a:xfrm>
              <a:off x="4362874" y="2538414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Operations</a:t>
              </a:r>
              <a:br>
                <a:rPr lang="en-US" sz="1050" b="1"/>
              </a:br>
              <a:r>
                <a:rPr lang="en-US" sz="1050" b="1"/>
                <a:t>by Business Location</a:t>
              </a:r>
            </a:p>
          </p:txBody>
        </p:sp>
        <p:sp>
          <p:nvSpPr>
            <p:cNvPr id="92" name="Rectangle 33"/>
            <p:cNvSpPr>
              <a:spLocks noChangeArrowheads="1"/>
            </p:cNvSpPr>
            <p:nvPr/>
          </p:nvSpPr>
          <p:spPr bwMode="auto">
            <a:xfrm>
              <a:off x="4294609" y="3163889"/>
              <a:ext cx="116209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Data Links, Processing Locations </a:t>
              </a:r>
            </a:p>
          </p:txBody>
        </p:sp>
        <p:sp>
          <p:nvSpPr>
            <p:cNvPr id="93" name="Rectangle 34"/>
            <p:cNvSpPr>
              <a:spLocks noChangeArrowheads="1"/>
            </p:cNvSpPr>
            <p:nvPr/>
          </p:nvSpPr>
          <p:spPr bwMode="auto">
            <a:xfrm>
              <a:off x="4305722" y="3743326"/>
              <a:ext cx="1120816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Architecture (h/w, s/w types)</a:t>
              </a:r>
            </a:p>
          </p:txBody>
        </p:sp>
        <p:sp>
          <p:nvSpPr>
            <p:cNvPr id="94" name="Rectangle 35"/>
            <p:cNvSpPr>
              <a:spLocks noChangeArrowheads="1"/>
            </p:cNvSpPr>
            <p:nvPr/>
          </p:nvSpPr>
          <p:spPr bwMode="auto">
            <a:xfrm>
              <a:off x="4332711" y="4513264"/>
              <a:ext cx="1057313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Network Construction</a:t>
              </a:r>
            </a:p>
          </p:txBody>
        </p:sp>
        <p:sp>
          <p:nvSpPr>
            <p:cNvPr id="95" name="Rectangle 36"/>
            <p:cNvSpPr>
              <a:spLocks noChangeArrowheads="1"/>
            </p:cNvSpPr>
            <p:nvPr/>
          </p:nvSpPr>
          <p:spPr bwMode="auto">
            <a:xfrm>
              <a:off x="5334459" y="1938339"/>
              <a:ext cx="989048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Organi- zational Units</a:t>
              </a:r>
            </a:p>
          </p:txBody>
        </p:sp>
        <p:sp>
          <p:nvSpPr>
            <p:cNvPr id="96" name="Rectangle 37"/>
            <p:cNvSpPr>
              <a:spLocks noChangeArrowheads="1"/>
            </p:cNvSpPr>
            <p:nvPr/>
          </p:nvSpPr>
          <p:spPr bwMode="auto">
            <a:xfrm>
              <a:off x="5424950" y="2538414"/>
              <a:ext cx="777903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Org. Chart, Roles</a:t>
              </a:r>
            </a:p>
          </p:txBody>
        </p:sp>
        <p:sp>
          <p:nvSpPr>
            <p:cNvPr id="97" name="Rectangle 38"/>
            <p:cNvSpPr>
              <a:spLocks noChangeArrowheads="1"/>
            </p:cNvSpPr>
            <p:nvPr/>
          </p:nvSpPr>
          <p:spPr bwMode="auto">
            <a:xfrm>
              <a:off x="5334459" y="3165476"/>
              <a:ext cx="88744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Roles+Data </a:t>
              </a:r>
              <a:br>
                <a:rPr lang="en-US" sz="1050" b="1"/>
              </a:br>
              <a:r>
                <a:rPr lang="en-US" sz="1050" b="1"/>
                <a:t>(Use Cases)</a:t>
              </a:r>
            </a:p>
          </p:txBody>
        </p:sp>
        <p:sp>
          <p:nvSpPr>
            <p:cNvPr id="98" name="Rectangle 39"/>
            <p:cNvSpPr>
              <a:spLocks noChangeArrowheads="1"/>
            </p:cNvSpPr>
            <p:nvPr/>
          </p:nvSpPr>
          <p:spPr bwMode="auto">
            <a:xfrm>
              <a:off x="5347160" y="3743326"/>
              <a:ext cx="963648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User Interface, Security</a:t>
              </a:r>
            </a:p>
          </p:txBody>
        </p:sp>
        <p:sp>
          <p:nvSpPr>
            <p:cNvPr id="99" name="Rectangle 40"/>
            <p:cNvSpPr>
              <a:spLocks noChangeArrowheads="1"/>
            </p:cNvSpPr>
            <p:nvPr/>
          </p:nvSpPr>
          <p:spPr bwMode="auto">
            <a:xfrm>
              <a:off x="5331284" y="4437064"/>
              <a:ext cx="995399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Screens, Security Design</a:t>
              </a:r>
            </a:p>
          </p:txBody>
        </p:sp>
        <p:sp>
          <p:nvSpPr>
            <p:cNvPr id="100" name="Rectangle 41"/>
            <p:cNvSpPr>
              <a:spLocks noChangeArrowheads="1"/>
            </p:cNvSpPr>
            <p:nvPr/>
          </p:nvSpPr>
          <p:spPr bwMode="auto">
            <a:xfrm>
              <a:off x="6255243" y="1938339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Events, Cycles</a:t>
              </a:r>
            </a:p>
          </p:txBody>
        </p:sp>
        <p:sp>
          <p:nvSpPr>
            <p:cNvPr id="101" name="Rectangle 42"/>
            <p:cNvSpPr>
              <a:spLocks noChangeArrowheads="1"/>
            </p:cNvSpPr>
            <p:nvPr/>
          </p:nvSpPr>
          <p:spPr bwMode="auto">
            <a:xfrm>
              <a:off x="6236192" y="2538414"/>
              <a:ext cx="947772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Master Business Schedule</a:t>
              </a:r>
            </a:p>
          </p:txBody>
        </p:sp>
        <p:sp>
          <p:nvSpPr>
            <p:cNvPr id="102" name="Rectangle 43"/>
            <p:cNvSpPr>
              <a:spLocks noChangeArrowheads="1"/>
            </p:cNvSpPr>
            <p:nvPr/>
          </p:nvSpPr>
          <p:spPr bwMode="auto">
            <a:xfrm>
              <a:off x="6155227" y="3163889"/>
              <a:ext cx="1052551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State/ transactions, ELH</a:t>
              </a:r>
            </a:p>
          </p:txBody>
        </p:sp>
        <p:sp>
          <p:nvSpPr>
            <p:cNvPr id="103" name="Rectangle 44"/>
            <p:cNvSpPr>
              <a:spLocks noChangeArrowheads="1"/>
            </p:cNvSpPr>
            <p:nvPr/>
          </p:nvSpPr>
          <p:spPr bwMode="auto">
            <a:xfrm>
              <a:off x="6225079" y="3743326"/>
              <a:ext cx="998574" cy="574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ja-JP" altLang="en-US" sz="1050" b="1">
                  <a:latin typeface="Arial"/>
                </a:rPr>
                <a:t>“</a:t>
              </a:r>
              <a:r>
                <a:rPr lang="en-US" sz="1050" b="1"/>
                <a:t>Control Flow</a:t>
              </a:r>
              <a:r>
                <a:rPr lang="ja-JP" altLang="en-US" sz="1050" b="1">
                  <a:latin typeface="Arial"/>
                </a:rPr>
                <a:t>”</a:t>
              </a:r>
              <a:r>
                <a:rPr lang="en-US" sz="1050" b="1"/>
                <a:t> diagrams</a:t>
              </a:r>
            </a:p>
          </p:txBody>
        </p:sp>
        <p:sp>
          <p:nvSpPr>
            <p:cNvPr id="104" name="Rectangle 45"/>
            <p:cNvSpPr>
              <a:spLocks noChangeArrowheads="1"/>
            </p:cNvSpPr>
            <p:nvPr/>
          </p:nvSpPr>
          <p:spPr bwMode="auto">
            <a:xfrm>
              <a:off x="6198091" y="4513264"/>
              <a:ext cx="1023975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Timing Definitions</a:t>
              </a:r>
            </a:p>
          </p:txBody>
        </p:sp>
        <p:sp>
          <p:nvSpPr>
            <p:cNvPr id="105" name="Rectangle 46"/>
            <p:cNvSpPr>
              <a:spLocks noChangeArrowheads="1"/>
            </p:cNvSpPr>
            <p:nvPr/>
          </p:nvSpPr>
          <p:spPr bwMode="auto">
            <a:xfrm>
              <a:off x="7190314" y="2014539"/>
              <a:ext cx="1285922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Vision and Mission</a:t>
              </a:r>
            </a:p>
          </p:txBody>
        </p:sp>
        <p:sp>
          <p:nvSpPr>
            <p:cNvPr id="106" name="Rectangle 47"/>
            <p:cNvSpPr>
              <a:spLocks noChangeArrowheads="1"/>
            </p:cNvSpPr>
            <p:nvPr/>
          </p:nvSpPr>
          <p:spPr bwMode="auto">
            <a:xfrm>
              <a:off x="7233178" y="2538414"/>
              <a:ext cx="120178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Policies and Rules</a:t>
              </a:r>
            </a:p>
          </p:txBody>
        </p:sp>
        <p:sp>
          <p:nvSpPr>
            <p:cNvPr id="107" name="Rectangle 48"/>
            <p:cNvSpPr>
              <a:spLocks noChangeArrowheads="1"/>
            </p:cNvSpPr>
            <p:nvPr/>
          </p:nvSpPr>
          <p:spPr bwMode="auto">
            <a:xfrm>
              <a:off x="7301443" y="3240089"/>
              <a:ext cx="1065251" cy="41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Business Rule Model</a:t>
              </a:r>
            </a:p>
          </p:txBody>
        </p:sp>
        <p:sp>
          <p:nvSpPr>
            <p:cNvPr id="108" name="Rectangle 49"/>
            <p:cNvSpPr>
              <a:spLocks noChangeArrowheads="1"/>
            </p:cNvSpPr>
            <p:nvPr/>
          </p:nvSpPr>
          <p:spPr bwMode="auto">
            <a:xfrm>
              <a:off x="7164914" y="3895726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Rule Design</a:t>
              </a:r>
            </a:p>
          </p:txBody>
        </p:sp>
        <p:sp>
          <p:nvSpPr>
            <p:cNvPr id="109" name="Rectangle 50"/>
            <p:cNvSpPr>
              <a:spLocks noChangeArrowheads="1"/>
            </p:cNvSpPr>
            <p:nvPr/>
          </p:nvSpPr>
          <p:spPr bwMode="auto">
            <a:xfrm>
              <a:off x="7164914" y="4513264"/>
              <a:ext cx="1336724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4300" lvl="1" algn="ctr">
                <a:spcBef>
                  <a:spcPct val="50000"/>
                </a:spcBef>
              </a:pPr>
              <a:r>
                <a:rPr lang="en-US" sz="1050" b="1"/>
                <a:t>Rule Specification</a:t>
              </a:r>
            </a:p>
          </p:txBody>
        </p:sp>
        <p:sp>
          <p:nvSpPr>
            <p:cNvPr id="110" name="Rectangle 51"/>
            <p:cNvSpPr>
              <a:spLocks noChangeArrowheads="1"/>
            </p:cNvSpPr>
            <p:nvPr/>
          </p:nvSpPr>
          <p:spPr bwMode="auto">
            <a:xfrm>
              <a:off x="3646886" y="5110164"/>
              <a:ext cx="3492627" cy="251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50" b="1"/>
                <a:t>Working System</a:t>
              </a:r>
            </a:p>
          </p:txBody>
        </p:sp>
        <p:sp>
          <p:nvSpPr>
            <p:cNvPr id="111" name="Line 52"/>
            <p:cNvSpPr>
              <a:spLocks noChangeShapeType="1"/>
            </p:cNvSpPr>
            <p:nvPr/>
          </p:nvSpPr>
          <p:spPr bwMode="auto">
            <a:xfrm>
              <a:off x="759118" y="1919289"/>
              <a:ext cx="775998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12" name="Rectangle 53"/>
            <p:cNvSpPr>
              <a:spLocks noChangeArrowheads="1"/>
            </p:cNvSpPr>
            <p:nvPr/>
          </p:nvSpPr>
          <p:spPr bwMode="auto">
            <a:xfrm>
              <a:off x="4008849" y="1363664"/>
              <a:ext cx="1725675" cy="52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CC3300"/>
                  </a:solidFill>
                </a:rPr>
                <a:t>Location</a:t>
              </a:r>
              <a:r>
                <a:rPr lang="en-US" sz="1400" b="1" dirty="0">
                  <a:solidFill>
                    <a:srgbClr val="CC3300"/>
                  </a:solidFill>
                </a:rPr>
                <a:t/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(Where)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13" name="Rectangle 54"/>
            <p:cNvSpPr>
              <a:spLocks noChangeArrowheads="1"/>
            </p:cNvSpPr>
            <p:nvPr/>
          </p:nvSpPr>
          <p:spPr bwMode="auto">
            <a:xfrm>
              <a:off x="2075203" y="1074739"/>
              <a:ext cx="1319260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Data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(What)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69" name="Rectangle 55"/>
            <p:cNvSpPr>
              <a:spLocks noChangeArrowheads="1"/>
            </p:cNvSpPr>
            <p:nvPr/>
          </p:nvSpPr>
          <p:spPr bwMode="auto">
            <a:xfrm>
              <a:off x="3154743" y="1074739"/>
              <a:ext cx="1244645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 dirty="0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CC3300"/>
                  </a:solidFill>
                </a:rPr>
                <a:t>Activities</a:t>
              </a:r>
              <a:br>
                <a:rPr lang="en-US" sz="1400" b="1" dirty="0">
                  <a:solidFill>
                    <a:srgbClr val="CC3300"/>
                  </a:solidFill>
                </a:rPr>
              </a:br>
              <a:r>
                <a:rPr lang="en-US" sz="1400" b="1" dirty="0">
                  <a:solidFill>
                    <a:srgbClr val="CC3300"/>
                  </a:solidFill>
                </a:rPr>
                <a:t>(How)</a:t>
              </a:r>
              <a:endParaRPr lang="en-US" sz="1200" b="1" dirty="0">
                <a:solidFill>
                  <a:srgbClr val="CC3300"/>
                </a:solidFill>
              </a:endParaRPr>
            </a:p>
          </p:txBody>
        </p:sp>
        <p:sp>
          <p:nvSpPr>
            <p:cNvPr id="170" name="Rectangle 56"/>
            <p:cNvSpPr>
              <a:spLocks noChangeArrowheads="1"/>
            </p:cNvSpPr>
            <p:nvPr/>
          </p:nvSpPr>
          <p:spPr bwMode="auto">
            <a:xfrm>
              <a:off x="5266194" y="1074739"/>
              <a:ext cx="1116053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People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(Who)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1" name="Rectangle 57"/>
            <p:cNvSpPr>
              <a:spLocks noChangeArrowheads="1"/>
            </p:cNvSpPr>
            <p:nvPr/>
          </p:nvSpPr>
          <p:spPr bwMode="auto">
            <a:xfrm>
              <a:off x="6110775" y="1074739"/>
              <a:ext cx="121765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Timing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(When)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  <p:sp>
          <p:nvSpPr>
            <p:cNvPr id="172" name="Rectangle 58"/>
            <p:cNvSpPr>
              <a:spLocks noChangeArrowheads="1"/>
            </p:cNvSpPr>
            <p:nvPr/>
          </p:nvSpPr>
          <p:spPr bwMode="auto">
            <a:xfrm>
              <a:off x="7069660" y="1074739"/>
              <a:ext cx="1497067" cy="81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>
                <a:solidFill>
                  <a:srgbClr val="CC33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CC3300"/>
                  </a:solidFill>
                </a:rPr>
                <a:t>Motiva-</a:t>
              </a:r>
              <a:br>
                <a:rPr lang="en-US" sz="1400" b="1">
                  <a:solidFill>
                    <a:srgbClr val="CC3300"/>
                  </a:solidFill>
                </a:rPr>
              </a:br>
              <a:r>
                <a:rPr lang="en-US" sz="1400" b="1">
                  <a:solidFill>
                    <a:srgbClr val="CC3300"/>
                  </a:solidFill>
                </a:rPr>
                <a:t>tion (Why)</a:t>
              </a:r>
              <a:endParaRPr lang="en-US" sz="1200" b="1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2693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ddres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7505690" cy="5688632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43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1115616" y="2348880"/>
            <a:ext cx="2736304" cy="27363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44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1115616" y="2060849"/>
            <a:ext cx="6552728" cy="1569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Question: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Given an address, find the ZIP code.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ddres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124744"/>
            <a:ext cx="7377423" cy="540060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45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899592" y="4437112"/>
            <a:ext cx="2736304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橢圓 4"/>
          <p:cNvSpPr/>
          <p:nvPr/>
        </p:nvSpPr>
        <p:spPr>
          <a:xfrm>
            <a:off x="827584" y="980728"/>
            <a:ext cx="2592288" cy="280831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ddress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908720"/>
            <a:ext cx="5976664" cy="5578219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46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1907704" y="5085184"/>
            <a:ext cx="2016224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47</a:t>
            </a:fld>
            <a:endParaRPr lang="zh-TW" altLang="en-US"/>
          </a:p>
        </p:txBody>
      </p:sp>
      <p:pic>
        <p:nvPicPr>
          <p:cNvPr id="3" name="圖片 2" descr="locati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88640"/>
            <a:ext cx="6264696" cy="6406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48</a:t>
            </a:fld>
            <a:endParaRPr lang="zh-TW" altLang="en-US"/>
          </a:p>
        </p:txBody>
      </p:sp>
      <p:pic>
        <p:nvPicPr>
          <p:cNvPr id="3" name="Picture 2" descr="Screen Shot 2013-10-21 at 8.42.04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0"/>
            <a:ext cx="8111847" cy="6858000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3563888" y="1196752"/>
            <a:ext cx="4104456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橢圓 4"/>
          <p:cNvSpPr/>
          <p:nvPr/>
        </p:nvSpPr>
        <p:spPr>
          <a:xfrm>
            <a:off x="827584" y="1556792"/>
            <a:ext cx="2376264" cy="216024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62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Patterns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Roles</a:t>
            </a:r>
          </a:p>
          <a:p>
            <a:pPr lvl="1"/>
            <a:r>
              <a:rPr lang="en-US" dirty="0" smtClean="0"/>
              <a:t>Declarative roles</a:t>
            </a:r>
          </a:p>
          <a:p>
            <a:pPr lvl="1"/>
            <a:r>
              <a:rPr lang="en-US" dirty="0" smtClean="0"/>
              <a:t>Contextual roles</a:t>
            </a:r>
          </a:p>
          <a:p>
            <a:r>
              <a:rPr lang="en-US" dirty="0" smtClean="0"/>
              <a:t>Classification: types and categories</a:t>
            </a:r>
          </a:p>
          <a:p>
            <a:r>
              <a:rPr lang="en-US" dirty="0" smtClean="0"/>
              <a:t>Involvement: roles</a:t>
            </a:r>
          </a:p>
          <a:p>
            <a:r>
              <a:rPr lang="en-US" dirty="0" smtClean="0"/>
              <a:t>States of data: status</a:t>
            </a:r>
          </a:p>
          <a:p>
            <a:r>
              <a:rPr lang="en-US" dirty="0" smtClean="0"/>
              <a:t>Data organization:</a:t>
            </a:r>
          </a:p>
          <a:p>
            <a:pPr lvl="1"/>
            <a:r>
              <a:rPr lang="en-US" dirty="0" smtClean="0"/>
              <a:t>Hierarchies</a:t>
            </a:r>
          </a:p>
          <a:p>
            <a:pPr lvl="1"/>
            <a:r>
              <a:rPr lang="en-US" dirty="0" smtClean="0"/>
              <a:t>Aggregates</a:t>
            </a:r>
          </a:p>
          <a:p>
            <a:r>
              <a:rPr lang="en-US" dirty="0" smtClean="0"/>
              <a:t>Contact Mechanisms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Things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Products and Product Types</a:t>
            </a:r>
          </a:p>
          <a:p>
            <a:r>
              <a:rPr lang="en-US" dirty="0" smtClean="0"/>
              <a:t>Activities and Structures</a:t>
            </a:r>
          </a:p>
          <a:p>
            <a:r>
              <a:rPr lang="en-US" dirty="0" smtClean="0"/>
              <a:t>Data and Structures</a:t>
            </a:r>
          </a:p>
          <a:p>
            <a:r>
              <a:rPr lang="en-US" dirty="0" smtClean="0"/>
              <a:t>Contracts and Commitments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39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1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標題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65545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276B0EEC-6DFE-4656-A16E-BF48BCA11A67}" type="slidenum">
              <a:rPr lang="en-US" altLang="zh-TW" smtClean="0"/>
              <a:pPr marL="17859"/>
              <a:t>52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65546" name="object 70"/>
          <p:cNvSpPr txBox="1">
            <a:spLocks noChangeArrowheads="1"/>
          </p:cNvSpPr>
          <p:nvPr/>
        </p:nvSpPr>
        <p:spPr bwMode="auto">
          <a:xfrm>
            <a:off x="1318245" y="847205"/>
            <a:ext cx="6736333" cy="113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2" name="Picture 3" descr="Datamod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571" t="7639" r="14143" b="2431"/>
          <a:stretch>
            <a:fillRect/>
          </a:stretch>
        </p:blipFill>
        <p:spPr bwMode="auto">
          <a:xfrm>
            <a:off x="660797" y="2433340"/>
            <a:ext cx="2304976" cy="3441279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4031" y="2433340"/>
            <a:ext cx="2515939" cy="3113113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25766" y="2433340"/>
            <a:ext cx="2474640" cy="3113113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53</a:t>
            </a:fld>
            <a:endParaRPr lang="zh-TW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3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5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689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FA95EDBF-7E87-4D88-BCA6-18DE84F32F43}" type="slidenum">
              <a:rPr lang="en-US" altLang="zh-TW" smtClean="0"/>
              <a:pPr marL="17859"/>
              <a:t>54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6058" y="1509117"/>
            <a:ext cx="6728520" cy="4491633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4291" tIns="32146" rIns="64291" bIns="32146" anchor="ctr"/>
          <a:lstStyle/>
          <a:p>
            <a:pPr>
              <a:spcBef>
                <a:spcPts val="422"/>
              </a:spcBef>
              <a:spcAft>
                <a:spcPts val="422"/>
              </a:spcAft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有個網路公司提出一個訂便當／飲料平台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合作廠商可以刊登產品及可搭配的選擇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飲料可選擇是否冰度、甜度（不加價）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飲料可選擇加珍珠或其它配料（要加價）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廠商為回饋客戶，有買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N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杯送一杯的活動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客戶上網勾選後，系統自動算出總金額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訂購單完成後可直接將項目、數量傳給廠商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每月分析熱銷商品、常客、大戶等資訊，隨同帳單寄給客廠商</a:t>
            </a:r>
          </a:p>
        </p:txBody>
      </p:sp>
      <p:sp>
        <p:nvSpPr>
          <p:cNvPr id="71691" name="object 70"/>
          <p:cNvSpPr txBox="1">
            <a:spLocks noChangeArrowheads="1"/>
          </p:cNvSpPr>
          <p:nvPr/>
        </p:nvSpPr>
        <p:spPr bwMode="auto">
          <a:xfrm>
            <a:off x="1318246" y="847205"/>
            <a:ext cx="4154537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zh-TW" altLang="en-US" sz="3400" dirty="0">
                <a:latin typeface="標楷體" pitchFamily="65" charset="-120"/>
                <a:ea typeface="標楷體" pitchFamily="65" charset="-120"/>
              </a:rPr>
              <a:t>訂便當／飲料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7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9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2713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27513AB5-D185-451B-9AA0-DE0166479C5D}" type="slidenum">
              <a:rPr lang="en-US" altLang="zh-TW" smtClean="0"/>
              <a:pPr marL="17859"/>
              <a:t>55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6058" y="1509117"/>
            <a:ext cx="6728520" cy="4759523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4291" tIns="32146" rIns="64291" bIns="32146" anchor="ctr"/>
          <a:lstStyle/>
          <a:p>
            <a:pPr>
              <a:spcBef>
                <a:spcPts val="422"/>
              </a:spcBef>
              <a:spcAft>
                <a:spcPts val="422"/>
              </a:spcAft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學校要建置一套選課系統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學校有日間部、夜間部、社區大學等學制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社區大學一年四個學期，其它則是一年兩個學期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學期開始時會安排教師與教室，並將課表公布在網路上，開放學生線上選課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有些日間部博、碩士班學生會在社區大學裡教電腦、網頁設計等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課程有擋修限制，必須上過某些課才可以修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有些課程在轉系時可以和另一堂課抵減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學期結束要列印成績單，並由學生對講師做教學評量</a:t>
            </a:r>
          </a:p>
        </p:txBody>
      </p:sp>
      <p:sp>
        <p:nvSpPr>
          <p:cNvPr id="72715" name="object 70"/>
          <p:cNvSpPr txBox="1">
            <a:spLocks noChangeArrowheads="1"/>
          </p:cNvSpPr>
          <p:nvPr/>
        </p:nvSpPr>
        <p:spPr bwMode="auto">
          <a:xfrm>
            <a:off x="1318246" y="847205"/>
            <a:ext cx="4154537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zh-TW" altLang="en-US" sz="3400" dirty="0">
                <a:latin typeface="標楷體" pitchFamily="65" charset="-120"/>
                <a:ea typeface="標楷體" pitchFamily="65" charset="-120"/>
              </a:rPr>
              <a:t>選課系統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object 2"/>
          <p:cNvSpPr>
            <a:spLocks/>
          </p:cNvSpPr>
          <p:nvPr/>
        </p:nvSpPr>
        <p:spPr bwMode="auto">
          <a:xfrm>
            <a:off x="4465" y="0"/>
            <a:ext cx="9144000" cy="6858000"/>
          </a:xfrm>
          <a:custGeom>
            <a:avLst/>
            <a:gdLst>
              <a:gd name="T0" fmla="*/ 0 w 13004800"/>
              <a:gd name="T1" fmla="*/ 9753600 h 9753600"/>
              <a:gd name="T2" fmla="*/ 13004801 w 13004800"/>
              <a:gd name="T3" fmla="*/ 9753600 h 9753600"/>
              <a:gd name="T4" fmla="*/ 13004801 w 13004800"/>
              <a:gd name="T5" fmla="*/ 0 h 9753600"/>
              <a:gd name="T6" fmla="*/ 0 w 13004800"/>
              <a:gd name="T7" fmla="*/ 0 h 9753600"/>
              <a:gd name="T8" fmla="*/ 0 w 13004800"/>
              <a:gd name="T9" fmla="*/ 975360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04800"/>
              <a:gd name="T16" fmla="*/ 0 h 9753600"/>
              <a:gd name="T17" fmla="*/ 13004800 w 13004800"/>
              <a:gd name="T18" fmla="*/ 9753600 h 975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1" name="object 3"/>
          <p:cNvSpPr>
            <a:spLocks/>
          </p:cNvSpPr>
          <p:nvPr/>
        </p:nvSpPr>
        <p:spPr bwMode="auto">
          <a:xfrm>
            <a:off x="0" y="1150814"/>
            <a:ext cx="9144000" cy="3655590"/>
          </a:xfrm>
          <a:custGeom>
            <a:avLst/>
            <a:gdLst>
              <a:gd name="T0" fmla="*/ 0 w 13004799"/>
              <a:gd name="T1" fmla="*/ 5183536 h 5199738"/>
              <a:gd name="T2" fmla="*/ 1153022 w 13004799"/>
              <a:gd name="T3" fmla="*/ 4482479 h 5199738"/>
              <a:gd name="T4" fmla="*/ 2017042 w 13004799"/>
              <a:gd name="T5" fmla="*/ 4937920 h 5199738"/>
              <a:gd name="T6" fmla="*/ 3106622 w 13004799"/>
              <a:gd name="T7" fmla="*/ 4138863 h 5199738"/>
              <a:gd name="T8" fmla="*/ 4057636 w 13004799"/>
              <a:gd name="T9" fmla="*/ 4709432 h 5199738"/>
              <a:gd name="T10" fmla="*/ 5006584 w 13004799"/>
              <a:gd name="T11" fmla="*/ 3684251 h 5199738"/>
              <a:gd name="T12" fmla="*/ 6328132 w 13004799"/>
              <a:gd name="T13" fmla="*/ 3739326 h 5199738"/>
              <a:gd name="T14" fmla="*/ 13004887 w 13004799"/>
              <a:gd name="T15" fmla="*/ 0 h 51997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004799"/>
              <a:gd name="T25" fmla="*/ 0 h 5199738"/>
              <a:gd name="T26" fmla="*/ 13004799 w 13004799"/>
              <a:gd name="T27" fmla="*/ 5199738 h 51997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004799" h="5199738">
                <a:moveTo>
                  <a:pt x="0" y="5199738"/>
                </a:moveTo>
                <a:lnTo>
                  <a:pt x="1153013" y="4496484"/>
                </a:lnTo>
                <a:lnTo>
                  <a:pt x="2017033" y="4953354"/>
                </a:lnTo>
                <a:lnTo>
                  <a:pt x="3106604" y="4151793"/>
                </a:lnTo>
                <a:lnTo>
                  <a:pt x="4057618" y="4724132"/>
                </a:lnTo>
                <a:lnTo>
                  <a:pt x="5006549" y="3695762"/>
                </a:lnTo>
                <a:lnTo>
                  <a:pt x="6328098" y="3751007"/>
                </a:lnTo>
                <a:lnTo>
                  <a:pt x="13004800" y="0"/>
                </a:lnTo>
              </a:path>
            </a:pathLst>
          </a:custGeom>
          <a:noFill/>
          <a:ln w="2032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3" name="object 7"/>
          <p:cNvSpPr txBox="1">
            <a:spLocks noChangeArrowheads="1"/>
          </p:cNvSpPr>
          <p:nvPr/>
        </p:nvSpPr>
        <p:spPr bwMode="auto">
          <a:xfrm>
            <a:off x="1320478" y="847205"/>
            <a:ext cx="5876850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zh-TW" altLang="en-US" sz="31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3737" name="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859"/>
            <a:fld id="{D6DAFDDB-DC1E-4336-8C17-C3D536D86AC0}" type="slidenum">
              <a:rPr lang="en-US" altLang="zh-TW" smtClean="0"/>
              <a:pPr marL="17859"/>
              <a:t>56</a:t>
            </a:fld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6058" y="1509117"/>
            <a:ext cx="6728520" cy="5134570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4291" tIns="32146" rIns="64291" bIns="32146" anchor="ctr"/>
          <a:lstStyle/>
          <a:p>
            <a:pPr>
              <a:spcBef>
                <a:spcPts val="422"/>
              </a:spcBef>
              <a:spcAft>
                <a:spcPts val="422"/>
              </a:spcAft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學校希望建置圖書管理系統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圖書泛指書籍、光碟片、錄影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音帶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有些書是單冊，有些書是一套多本，學生不見得整套一起借走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每本書可能一次購買多冊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學生可於線上查到哪些書什麼時候被借走，預計何時歸還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要借的書若都被借走可排候補，只要有人還書就依登記先後順序借閱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逾期未歸還者會收到催還通知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1822" indent="-401822">
              <a:spcBef>
                <a:spcPts val="422"/>
              </a:spcBef>
              <a:spcAft>
                <a:spcPts val="422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定期統計借閱率最高、候補時間最長、員工借書排行榜</a:t>
            </a:r>
          </a:p>
        </p:txBody>
      </p:sp>
      <p:sp>
        <p:nvSpPr>
          <p:cNvPr id="73739" name="object 70"/>
          <p:cNvSpPr txBox="1">
            <a:spLocks noChangeArrowheads="1"/>
          </p:cNvSpPr>
          <p:nvPr/>
        </p:nvSpPr>
        <p:spPr bwMode="auto">
          <a:xfrm>
            <a:off x="1318246" y="847205"/>
            <a:ext cx="4154537" cy="5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zh-TW" altLang="en-US" sz="3400" dirty="0">
                <a:latin typeface="標楷體" pitchFamily="65" charset="-120"/>
                <a:ea typeface="標楷體" pitchFamily="65" charset="-120"/>
              </a:rPr>
              <a:t>圖書管理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Scalability Dilemma</a:t>
            </a:r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57</a:t>
            </a:fld>
            <a:endParaRPr lang="zh-TW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Microsoft Dynamics AX</a:t>
            </a:r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380CD7D-ED17-FC4B-9F6D-241ACA29178D}" type="slidenum">
              <a:rPr lang="en-US" altLang="ko-KR" smtClean="0"/>
              <a:pPr/>
              <a:t>58</a:t>
            </a:fld>
            <a:endParaRPr lang="en-US" altLang="ko-KR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39552" y="1268760"/>
          <a:ext cx="7776864" cy="4464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7099"/>
                <a:gridCol w="1999765"/>
              </a:tblGrid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7,871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122,729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Field (of</a:t>
                      </a:r>
                      <a:r>
                        <a:rPr lang="en-US" baseline="0" dirty="0" smtClean="0"/>
                        <a:t> Table)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59,393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Menu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6,280</a:t>
                      </a:r>
                      <a:endParaRPr lang="en-US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US" dirty="0" smtClean="0"/>
                        <a:t>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4,795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3361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ERP Complexity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Complex, rigid, expensive</a:t>
            </a:r>
          </a:p>
          <a:p>
            <a:r>
              <a:rPr lang="en-US" altLang="zh-TW" dirty="0" smtClean="0"/>
              <a:t>Full</a:t>
            </a:r>
            <a:r>
              <a:rPr lang="zh-TW" altLang="en-US" dirty="0" smtClean="0"/>
              <a:t> </a:t>
            </a:r>
            <a:r>
              <a:rPr lang="en-US" altLang="zh-TW" dirty="0" smtClean="0"/>
              <a:t>SAP</a:t>
            </a:r>
            <a:r>
              <a:rPr lang="zh-TW" altLang="en-US" dirty="0" smtClean="0"/>
              <a:t> </a:t>
            </a:r>
            <a:r>
              <a:rPr lang="en-US" altLang="zh-TW" dirty="0" smtClean="0"/>
              <a:t>implementation:</a:t>
            </a:r>
            <a:r>
              <a:rPr lang="zh-TW" altLang="en-US" dirty="0" smtClean="0"/>
              <a:t> </a:t>
            </a:r>
            <a:r>
              <a:rPr lang="en-US" altLang="zh-TW" dirty="0" smtClean="0"/>
              <a:t>&gt; </a:t>
            </a:r>
            <a:r>
              <a:rPr lang="en-US" altLang="zh-TW" dirty="0" smtClean="0">
                <a:solidFill>
                  <a:srgbClr val="FF0000"/>
                </a:solidFill>
              </a:rPr>
              <a:t>10,000</a:t>
            </a:r>
            <a:r>
              <a:rPr lang="zh-TW" altLang="en-US" dirty="0" smtClean="0"/>
              <a:t> </a:t>
            </a:r>
            <a:r>
              <a:rPr lang="en-US" altLang="zh-TW" dirty="0" smtClean="0"/>
              <a:t>tables</a:t>
            </a:r>
          </a:p>
          <a:p>
            <a:pPr lvl="1"/>
            <a:endParaRPr lang="en-US" altLang="zh-TW" dirty="0" smtClean="0"/>
          </a:p>
          <a:p>
            <a:r>
              <a:rPr lang="en-US" dirty="0" smtClean="0"/>
              <a:t>workday.com: &lt; 10 tables (and flexible)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15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Reducing Complexity</a:t>
            </a:r>
          </a:p>
        </p:txBody>
      </p:sp>
      <p:sp>
        <p:nvSpPr>
          <p:cNvPr id="717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REA </a:t>
            </a:r>
            <a:r>
              <a:rPr lang="en-US" smtClean="0">
                <a:solidFill>
                  <a:srgbClr val="FF0000"/>
                </a:solidFill>
              </a:rPr>
              <a:t>triple </a:t>
            </a:r>
            <a:r>
              <a:rPr lang="en-US" smtClean="0"/>
              <a:t>model (McCarthy 1982)</a:t>
            </a:r>
          </a:p>
          <a:p>
            <a:pPr lvl="1"/>
            <a:r>
              <a:rPr lang="en-US" b="1" smtClean="0"/>
              <a:t>R</a:t>
            </a:r>
            <a:r>
              <a:rPr lang="en-US" smtClean="0"/>
              <a:t>esource </a:t>
            </a:r>
          </a:p>
          <a:p>
            <a:pPr lvl="1"/>
            <a:r>
              <a:rPr lang="en-US" b="1" smtClean="0"/>
              <a:t>E</a:t>
            </a:r>
            <a:r>
              <a:rPr lang="en-US" smtClean="0"/>
              <a:t>vent</a:t>
            </a:r>
          </a:p>
          <a:p>
            <a:pPr lvl="1"/>
            <a:r>
              <a:rPr lang="en-US" b="1" smtClean="0"/>
              <a:t>A</a:t>
            </a:r>
            <a:r>
              <a:rPr lang="en-US" smtClean="0"/>
              <a:t>gent</a:t>
            </a:r>
          </a:p>
          <a:p>
            <a:r>
              <a:rPr lang="en-US" smtClean="0"/>
              <a:t>Accounting is </a:t>
            </a:r>
            <a:r>
              <a:rPr lang="en-US" i="1" smtClean="0"/>
              <a:t>not</a:t>
            </a:r>
            <a:r>
              <a:rPr lang="en-US" smtClean="0"/>
              <a:t> about credit and debit</a:t>
            </a:r>
          </a:p>
          <a:p>
            <a:pPr lvl="1"/>
            <a:r>
              <a:rPr lang="en-US" smtClean="0"/>
              <a:t>It’s about recording </a:t>
            </a:r>
            <a:r>
              <a:rPr lang="en-US" smtClean="0">
                <a:solidFill>
                  <a:srgbClr val="FF0000"/>
                </a:solidFill>
              </a:rPr>
              <a:t>business events</a:t>
            </a:r>
          </a:p>
          <a:p>
            <a:r>
              <a:rPr lang="en-US" smtClean="0"/>
              <a:t>Future enterprise system: </a:t>
            </a:r>
          </a:p>
          <a:p>
            <a:pPr lvl="1"/>
            <a:r>
              <a:rPr lang="en-US" smtClean="0"/>
              <a:t>Recording </a:t>
            </a:r>
            <a:r>
              <a:rPr lang="en-US" smtClean="0">
                <a:solidFill>
                  <a:srgbClr val="FF0000"/>
                </a:solidFill>
              </a:rPr>
              <a:t>what happened</a:t>
            </a:r>
          </a:p>
        </p:txBody>
      </p:sp>
    </p:spTree>
    <p:extLst>
      <p:ext uri="{BB962C8B-B14F-4D97-AF65-F5344CB8AC3E}">
        <p14:creationId xmlns:p14="http://schemas.microsoft.com/office/powerpoint/2010/main" xmlns="" val="31284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Imag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529658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61</a:t>
            </a:fld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23528" y="3717032"/>
            <a:ext cx="2088232" cy="17555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橢圓 5"/>
          <p:cNvSpPr/>
          <p:nvPr/>
        </p:nvSpPr>
        <p:spPr>
          <a:xfrm>
            <a:off x="3419872" y="3789040"/>
            <a:ext cx="2088232" cy="17555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橢圓 6"/>
          <p:cNvSpPr/>
          <p:nvPr/>
        </p:nvSpPr>
        <p:spPr>
          <a:xfrm>
            <a:off x="6732240" y="3717032"/>
            <a:ext cx="2088232" cy="17555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Scalability:</a:t>
            </a:r>
            <a:r>
              <a:rPr lang="zh-TW" altLang="en-US" smtClean="0"/>
              <a:t> </a:t>
            </a:r>
            <a:r>
              <a:rPr lang="en-US" altLang="zh-TW" smtClean="0"/>
              <a:t>Requirements</a:t>
            </a:r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Triple in </a:t>
            </a:r>
            <a:r>
              <a:rPr lang="en-US" altLang="zh-TW" dirty="0" err="1" smtClean="0"/>
              <a:t>workday.com</a:t>
            </a:r>
            <a:r>
              <a:rPr lang="en-US" altLang="zh-TW" dirty="0" smtClean="0"/>
              <a:t>:</a:t>
            </a:r>
          </a:p>
          <a:p>
            <a:pPr lvl="1"/>
            <a:r>
              <a:rPr lang="en-US" altLang="zh-TW" dirty="0" smtClean="0"/>
              <a:t>Attribute</a:t>
            </a:r>
          </a:p>
          <a:p>
            <a:pPr lvl="1"/>
            <a:r>
              <a:rPr lang="en-US" altLang="zh-TW" dirty="0" smtClean="0"/>
              <a:t>Relationship</a:t>
            </a:r>
          </a:p>
          <a:p>
            <a:pPr lvl="1"/>
            <a:r>
              <a:rPr lang="en-US" altLang="zh-TW" dirty="0" smtClean="0"/>
              <a:t>Instance</a:t>
            </a:r>
          </a:p>
          <a:p>
            <a:r>
              <a:rPr lang="en-US" altLang="zh-TW" i="1" dirty="0" smtClean="0">
                <a:solidFill>
                  <a:srgbClr val="FF0000"/>
                </a:solidFill>
              </a:rPr>
              <a:t>In-memory</a:t>
            </a:r>
            <a:r>
              <a:rPr lang="en-US" altLang="zh-TW" dirty="0" smtClean="0"/>
              <a:t> object store (SAP wants it too -- Hana)</a:t>
            </a:r>
          </a:p>
          <a:p>
            <a:r>
              <a:rPr lang="en-US" dirty="0" smtClean="0"/>
              <a:t>Abandoning relational </a:t>
            </a:r>
            <a:r>
              <a:rPr lang="en-US" i="1" dirty="0" smtClean="0"/>
              <a:t>data</a:t>
            </a:r>
            <a:r>
              <a:rPr lang="en-US" dirty="0" smtClean="0"/>
              <a:t> model</a:t>
            </a:r>
          </a:p>
          <a:p>
            <a:r>
              <a:rPr lang="en-US" dirty="0" smtClean="0"/>
              <a:t>Metadata-driven</a:t>
            </a:r>
          </a:p>
          <a:p>
            <a:pPr lvl="1"/>
            <a:r>
              <a:rPr lang="en-US" dirty="0" smtClean="0"/>
              <a:t>modify the data, not the code</a:t>
            </a:r>
          </a:p>
        </p:txBody>
      </p:sp>
    </p:spTree>
    <p:extLst>
      <p:ext uri="{BB962C8B-B14F-4D97-AF65-F5344CB8AC3E}">
        <p14:creationId xmlns:p14="http://schemas.microsoft.com/office/powerpoint/2010/main" xmlns="" val="100273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utoShape 1"/>
          <p:cNvSpPr>
            <a:spLocks noChangeArrowheads="1"/>
          </p:cNvSpPr>
          <p:nvPr/>
        </p:nvSpPr>
        <p:spPr bwMode="auto">
          <a:xfrm>
            <a:off x="1055688" y="2406650"/>
            <a:ext cx="1771650" cy="1030288"/>
          </a:xfrm>
          <a:prstGeom prst="roundRect">
            <a:avLst>
              <a:gd name="adj" fmla="val 15051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1054100" y="3790950"/>
            <a:ext cx="1771650" cy="1030288"/>
          </a:xfrm>
          <a:prstGeom prst="roundRect">
            <a:avLst>
              <a:gd name="adj" fmla="val 15051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1">
                <a:solidFill>
                  <a:srgbClr val="5D87A1"/>
                </a:solidFill>
              </a:rPr>
              <a:t>Workday Architecture Overview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429125" y="1924050"/>
            <a:ext cx="3716338" cy="3902075"/>
          </a:xfrm>
          <a:prstGeom prst="roundRect">
            <a:avLst>
              <a:gd name="adj" fmla="val 5287"/>
            </a:avLst>
          </a:prstGeom>
          <a:solidFill>
            <a:srgbClr val="FFFFFF"/>
          </a:solidFill>
          <a:ln w="1908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581525" y="2601913"/>
            <a:ext cx="939800" cy="655637"/>
          </a:xfrm>
          <a:prstGeom prst="roundRect">
            <a:avLst>
              <a:gd name="adj" fmla="val 11287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>
                <a:solidFill>
                  <a:srgbClr val="1F497D"/>
                </a:solidFill>
              </a:rPr>
              <a:t>UI</a:t>
            </a:r>
          </a:p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>
                <a:solidFill>
                  <a:srgbClr val="1F497D"/>
                </a:solidFill>
              </a:rPr>
              <a:t>Server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6259513" y="2492375"/>
            <a:ext cx="1614487" cy="2243138"/>
          </a:xfrm>
          <a:prstGeom prst="roundRect">
            <a:avLst>
              <a:gd name="adj" fmla="val 6468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 b="1">
                <a:solidFill>
                  <a:srgbClr val="1F497D"/>
                </a:solidFill>
              </a:rPr>
              <a:t>Object</a:t>
            </a:r>
            <a:r>
              <a:rPr lang="en-US" b="1">
                <a:solidFill>
                  <a:srgbClr val="1F497D"/>
                </a:solidFill>
              </a:rPr>
              <a:t> </a:t>
            </a:r>
            <a:r>
              <a:rPr lang="en-US" sz="1600" b="1">
                <a:solidFill>
                  <a:srgbClr val="1F497D"/>
                </a:solidFill>
              </a:rPr>
              <a:t>Management</a:t>
            </a:r>
          </a:p>
          <a:p>
            <a:pPr algn="ctr"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 b="1">
                <a:solidFill>
                  <a:srgbClr val="1F497D"/>
                </a:solidFill>
              </a:rPr>
              <a:t>Server</a:t>
            </a:r>
          </a:p>
          <a:p>
            <a:pPr algn="ctr"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b="1">
                <a:solidFill>
                  <a:srgbClr val="1F497D"/>
                </a:solidFill>
              </a:rPr>
              <a:t>(OMS)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4581525" y="4000500"/>
            <a:ext cx="939800" cy="655638"/>
          </a:xfrm>
          <a:prstGeom prst="roundRect">
            <a:avLst>
              <a:gd name="adj" fmla="val 11287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>
                <a:solidFill>
                  <a:srgbClr val="1F497D"/>
                </a:solidFill>
              </a:rPr>
              <a:t>Integration</a:t>
            </a:r>
            <a:r>
              <a:rPr lang="en-US" sz="1400" b="1">
                <a:solidFill>
                  <a:srgbClr val="1F497D"/>
                </a:solidFill>
              </a:rPr>
              <a:t/>
            </a:r>
            <a:br>
              <a:rPr lang="en-US" sz="1400" b="1">
                <a:solidFill>
                  <a:srgbClr val="1F497D"/>
                </a:solidFill>
              </a:rPr>
            </a:br>
            <a:r>
              <a:rPr lang="en-US" sz="1200" b="1">
                <a:solidFill>
                  <a:srgbClr val="1F497D"/>
                </a:solidFill>
              </a:rPr>
              <a:t>Server</a:t>
            </a: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6259513" y="5168900"/>
            <a:ext cx="1614487" cy="398463"/>
          </a:xfrm>
          <a:prstGeom prst="roundRect">
            <a:avLst>
              <a:gd name="adj" fmla="val 11287"/>
            </a:avLst>
          </a:prstGeom>
          <a:gradFill rotWithShape="0">
            <a:gsLst>
              <a:gs pos="0">
                <a:srgbClr val="E8F5F7"/>
              </a:gs>
              <a:gs pos="100000">
                <a:srgbClr val="A9D8E1"/>
              </a:gs>
            </a:gsLst>
            <a:lin ang="16200000" scaled="1"/>
          </a:gradFill>
          <a:ln w="9360">
            <a:solidFill>
              <a:srgbClr val="007B85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lIns="0" tIns="46800" rIns="0" bIns="46800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1">
                <a:solidFill>
                  <a:srgbClr val="1F497D"/>
                </a:solidFill>
              </a:rPr>
              <a:t>Persistent</a:t>
            </a:r>
            <a:r>
              <a:rPr lang="en-US" sz="1500" b="1">
                <a:solidFill>
                  <a:srgbClr val="1F497D"/>
                </a:solidFill>
              </a:rPr>
              <a:t/>
            </a:r>
            <a:br>
              <a:rPr lang="en-US" sz="1500" b="1">
                <a:solidFill>
                  <a:srgbClr val="1F497D"/>
                </a:solidFill>
              </a:rPr>
            </a:br>
            <a:r>
              <a:rPr lang="en-US" sz="1400" b="1">
                <a:solidFill>
                  <a:srgbClr val="1F497D"/>
                </a:solidFill>
              </a:rPr>
              <a:t>Store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602288" y="4157663"/>
            <a:ext cx="565150" cy="357187"/>
            <a:chOff x="3529" y="2619"/>
            <a:chExt cx="356" cy="225"/>
          </a:xfrm>
        </p:grpSpPr>
        <p:pic>
          <p:nvPicPr>
            <p:cNvPr id="20525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29" y="2619"/>
              <a:ext cx="357" cy="2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6" name="Text Box 11"/>
            <p:cNvSpPr txBox="1">
              <a:spLocks noChangeArrowheads="1"/>
            </p:cNvSpPr>
            <p:nvPr/>
          </p:nvSpPr>
          <p:spPr bwMode="auto">
            <a:xfrm>
              <a:off x="3603" y="2660"/>
              <a:ext cx="210" cy="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</a:t>
              </a:r>
            </a:p>
          </p:txBody>
        </p:sp>
      </p:grpSp>
      <p:pic>
        <p:nvPicPr>
          <p:cNvPr id="2049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0413" y="5013325"/>
            <a:ext cx="1155700" cy="660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92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5650" y="1066800"/>
            <a:ext cx="352425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4502150" y="1966913"/>
            <a:ext cx="3554413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1F497D"/>
                </a:solidFill>
              </a:rPr>
              <a:t>Workday</a:t>
            </a:r>
            <a:r>
              <a:rPr lang="en-US" sz="2000" b="1">
                <a:solidFill>
                  <a:srgbClr val="1F497D"/>
                </a:solidFill>
              </a:rPr>
              <a:t> </a:t>
            </a:r>
            <a:r>
              <a:rPr lang="en-US" b="1">
                <a:solidFill>
                  <a:srgbClr val="1F497D"/>
                </a:solidFill>
              </a:rPr>
              <a:t>Services</a:t>
            </a:r>
            <a:r>
              <a:rPr lang="en-US" sz="2000" b="1">
                <a:solidFill>
                  <a:srgbClr val="1F497D"/>
                </a:solidFill>
              </a:rPr>
              <a:t> </a:t>
            </a:r>
            <a:r>
              <a:rPr lang="en-US" b="1">
                <a:solidFill>
                  <a:srgbClr val="1F497D"/>
                </a:solidFill>
              </a:rPr>
              <a:t>Architecture</a:t>
            </a:r>
          </a:p>
        </p:txBody>
      </p:sp>
      <p:pic>
        <p:nvPicPr>
          <p:cNvPr id="20494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92475" y="1395413"/>
            <a:ext cx="573088" cy="451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20" name="AutoShape 16"/>
          <p:cNvSpPr>
            <a:spLocks noChangeArrowheads="1"/>
          </p:cNvSpPr>
          <p:nvPr/>
        </p:nvSpPr>
        <p:spPr bwMode="auto">
          <a:xfrm>
            <a:off x="1647825" y="2843213"/>
            <a:ext cx="1050925" cy="441325"/>
          </a:xfrm>
          <a:prstGeom prst="roundRect">
            <a:avLst>
              <a:gd name="adj" fmla="val 11287"/>
            </a:avLst>
          </a:prstGeom>
          <a:solidFill>
            <a:srgbClr val="DFE7EC"/>
          </a:solidFill>
          <a:ln w="9360">
            <a:solidFill>
              <a:srgbClr val="59849F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wrap="none"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500" b="1">
                <a:solidFill>
                  <a:srgbClr val="1F497D"/>
                </a:solidFill>
              </a:rPr>
              <a:t>Internet</a:t>
            </a:r>
          </a:p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500" b="1">
                <a:solidFill>
                  <a:srgbClr val="1F497D"/>
                </a:solidFill>
              </a:rPr>
              <a:t>Browser</a:t>
            </a: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1412875" y="2400300"/>
            <a:ext cx="108585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234950" indent="-233363" algn="ctr">
              <a:lnSpc>
                <a:spcPct val="90000"/>
              </a:lnSpc>
              <a:spcBef>
                <a:spcPts val="1250"/>
              </a:spcBef>
              <a:buClrTx/>
              <a:buFontTx/>
              <a:buNone/>
              <a:tabLst>
                <a:tab pos="234950" algn="l"/>
                <a:tab pos="1149350" algn="l"/>
                <a:tab pos="2063750" algn="l"/>
                <a:tab pos="2978150" algn="l"/>
                <a:tab pos="3892550" algn="l"/>
                <a:tab pos="4806950" algn="l"/>
                <a:tab pos="5721350" algn="l"/>
                <a:tab pos="6635750" algn="l"/>
                <a:tab pos="7550150" algn="l"/>
                <a:tab pos="8464550" algn="l"/>
                <a:tab pos="9378950" algn="l"/>
                <a:tab pos="10293350" algn="l"/>
              </a:tabLst>
            </a:pPr>
            <a:r>
              <a:rPr lang="en-US" sz="2000" b="1">
                <a:solidFill>
                  <a:srgbClr val="1F497D"/>
                </a:solidFill>
              </a:rPr>
              <a:t>Users</a:t>
            </a:r>
          </a:p>
        </p:txBody>
      </p:sp>
      <p:sp>
        <p:nvSpPr>
          <p:cNvPr id="21522" name="AutoShape 18"/>
          <p:cNvSpPr>
            <a:spLocks noChangeArrowheads="1"/>
          </p:cNvSpPr>
          <p:nvPr/>
        </p:nvSpPr>
        <p:spPr bwMode="auto">
          <a:xfrm>
            <a:off x="1647825" y="4224338"/>
            <a:ext cx="1050925" cy="442912"/>
          </a:xfrm>
          <a:prstGeom prst="roundRect">
            <a:avLst>
              <a:gd name="adj" fmla="val 11287"/>
            </a:avLst>
          </a:prstGeom>
          <a:solidFill>
            <a:srgbClr val="DFE7EC"/>
          </a:solidFill>
          <a:ln w="9360">
            <a:solidFill>
              <a:srgbClr val="59849F"/>
            </a:solidFill>
            <a:miter lim="800000"/>
            <a:headEnd/>
            <a:tailEnd/>
          </a:ln>
          <a:effectLst>
            <a:outerShdw dist="38184" dir="8100000" algn="ctr" rotWithShape="0">
              <a:srgbClr val="000000">
                <a:alpha val="40033"/>
              </a:srgbClr>
            </a:outerShdw>
          </a:effectLst>
        </p:spPr>
        <p:txBody>
          <a:bodyPr wrap="none" lIns="0" tIns="46800" rIns="0" bIns="46800" anchor="ctr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500" b="1">
                <a:solidFill>
                  <a:srgbClr val="1F497D"/>
                </a:solidFill>
              </a:rPr>
              <a:t>Data</a:t>
            </a:r>
            <a:br>
              <a:rPr lang="en-US" sz="1500" b="1">
                <a:solidFill>
                  <a:srgbClr val="1F497D"/>
                </a:solidFill>
              </a:rPr>
            </a:br>
            <a:r>
              <a:rPr lang="en-US" sz="1500" b="1">
                <a:solidFill>
                  <a:srgbClr val="1F497D"/>
                </a:solidFill>
              </a:rPr>
              <a:t>Services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3028950" y="2755900"/>
            <a:ext cx="1084263" cy="382588"/>
            <a:chOff x="1908" y="1736"/>
            <a:chExt cx="683" cy="241"/>
          </a:xfrm>
        </p:grpSpPr>
        <p:pic>
          <p:nvPicPr>
            <p:cNvPr id="20523" name="Picture 2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08" y="1736"/>
              <a:ext cx="684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4" name="Text Box 21"/>
            <p:cNvSpPr txBox="1">
              <a:spLocks noChangeArrowheads="1"/>
            </p:cNvSpPr>
            <p:nvPr/>
          </p:nvSpPr>
          <p:spPr bwMode="auto">
            <a:xfrm>
              <a:off x="1977" y="1780"/>
              <a:ext cx="584" cy="1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3028950" y="4151313"/>
            <a:ext cx="1084263" cy="382587"/>
            <a:chOff x="1908" y="2615"/>
            <a:chExt cx="683" cy="241"/>
          </a:xfrm>
        </p:grpSpPr>
        <p:pic>
          <p:nvPicPr>
            <p:cNvPr id="20521" name="Picture 2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08" y="2615"/>
              <a:ext cx="684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2" name="Text Box 24"/>
            <p:cNvSpPr txBox="1">
              <a:spLocks noChangeArrowheads="1"/>
            </p:cNvSpPr>
            <p:nvPr/>
          </p:nvSpPr>
          <p:spPr bwMode="auto">
            <a:xfrm>
              <a:off x="1977" y="2660"/>
              <a:ext cx="584" cy="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 / Files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602288" y="2762250"/>
            <a:ext cx="571500" cy="357188"/>
            <a:chOff x="3529" y="1740"/>
            <a:chExt cx="360" cy="225"/>
          </a:xfrm>
        </p:grpSpPr>
        <p:pic>
          <p:nvPicPr>
            <p:cNvPr id="20519" name="Picture 2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529" y="1740"/>
              <a:ext cx="361" cy="2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0520" name="Text Box 27"/>
            <p:cNvSpPr txBox="1">
              <a:spLocks noChangeArrowheads="1"/>
            </p:cNvSpPr>
            <p:nvPr/>
          </p:nvSpPr>
          <p:spPr bwMode="auto">
            <a:xfrm>
              <a:off x="3606" y="1780"/>
              <a:ext cx="210" cy="1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46800" rIns="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>
                  <a:solidFill>
                    <a:srgbClr val="FFFFFF"/>
                  </a:solidFill>
                </a:rPr>
                <a:t>XML</a:t>
              </a:r>
            </a:p>
          </p:txBody>
        </p:sp>
      </p:grpSp>
      <p:sp>
        <p:nvSpPr>
          <p:cNvPr id="20501" name="Text Box 28"/>
          <p:cNvSpPr txBox="1">
            <a:spLocks noChangeArrowheads="1"/>
          </p:cNvSpPr>
          <p:nvPr/>
        </p:nvSpPr>
        <p:spPr bwMode="auto">
          <a:xfrm>
            <a:off x="1412875" y="3783013"/>
            <a:ext cx="125412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234950" indent="-233363" algn="ctr">
              <a:lnSpc>
                <a:spcPct val="90000"/>
              </a:lnSpc>
              <a:spcBef>
                <a:spcPts val="1250"/>
              </a:spcBef>
              <a:buClrTx/>
              <a:buFontTx/>
              <a:buNone/>
              <a:tabLst>
                <a:tab pos="234950" algn="l"/>
                <a:tab pos="1149350" algn="l"/>
                <a:tab pos="2063750" algn="l"/>
                <a:tab pos="2978150" algn="l"/>
                <a:tab pos="3892550" algn="l"/>
                <a:tab pos="4806950" algn="l"/>
                <a:tab pos="5721350" algn="l"/>
                <a:tab pos="6635750" algn="l"/>
                <a:tab pos="7550150" algn="l"/>
                <a:tab pos="8464550" algn="l"/>
                <a:tab pos="9378950" algn="l"/>
                <a:tab pos="10293350" algn="l"/>
              </a:tabLst>
            </a:pPr>
            <a:r>
              <a:rPr lang="en-US" sz="2000" b="1">
                <a:solidFill>
                  <a:srgbClr val="1F497D"/>
                </a:solidFill>
              </a:rPr>
              <a:t>Systems</a:t>
            </a:r>
          </a:p>
        </p:txBody>
      </p:sp>
      <p:sp>
        <p:nvSpPr>
          <p:cNvPr id="20502" name="Text Box 29"/>
          <p:cNvSpPr txBox="1">
            <a:spLocks noChangeArrowheads="1"/>
          </p:cNvSpPr>
          <p:nvPr/>
        </p:nvSpPr>
        <p:spPr bwMode="auto">
          <a:xfrm>
            <a:off x="373063" y="1136650"/>
            <a:ext cx="3149600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234950" indent="-233363" algn="ctr">
              <a:lnSpc>
                <a:spcPct val="90000"/>
              </a:lnSpc>
              <a:spcBef>
                <a:spcPts val="1500"/>
              </a:spcBef>
              <a:buClrTx/>
              <a:buFontTx/>
              <a:buNone/>
              <a:tabLst>
                <a:tab pos="234950" algn="l"/>
                <a:tab pos="1149350" algn="l"/>
                <a:tab pos="2063750" algn="l"/>
                <a:tab pos="2978150" algn="l"/>
                <a:tab pos="3892550" algn="l"/>
                <a:tab pos="4806950" algn="l"/>
                <a:tab pos="5721350" algn="l"/>
                <a:tab pos="6635750" algn="l"/>
                <a:tab pos="7550150" algn="l"/>
                <a:tab pos="8464550" algn="l"/>
                <a:tab pos="9378950" algn="l"/>
                <a:tab pos="10293350" algn="l"/>
              </a:tabLst>
            </a:pPr>
            <a:r>
              <a:rPr lang="en-US" sz="2400" b="1" dirty="0">
                <a:solidFill>
                  <a:srgbClr val="1F497D"/>
                </a:solidFill>
              </a:rPr>
              <a:t>Customer Site</a:t>
            </a:r>
          </a:p>
        </p:txBody>
      </p:sp>
      <p:pic>
        <p:nvPicPr>
          <p:cNvPr id="20503" name="Picture 3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2263" y="2838450"/>
            <a:ext cx="127000" cy="182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4" name="Picture 3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35288" y="2838450"/>
            <a:ext cx="127000" cy="182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5" name="Picture 3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10288" y="4248150"/>
            <a:ext cx="109537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6" name="Picture 3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56250" y="4248150"/>
            <a:ext cx="111125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7" name="Picture 3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36650" y="2747963"/>
            <a:ext cx="6302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8" name="Picture 3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6650" y="4130675"/>
            <a:ext cx="6302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09" name="Picture 3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58888" y="4259263"/>
            <a:ext cx="373062" cy="374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0" name="Picture 3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22738" y="4237038"/>
            <a:ext cx="128587" cy="182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1" name="Picture 3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27350" y="4237038"/>
            <a:ext cx="127000" cy="182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2" name="Picture 3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11875" y="2851150"/>
            <a:ext cx="109538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3" name="Picture 4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57838" y="2851150"/>
            <a:ext cx="111125" cy="15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4" name="Picture 4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980238" y="4821238"/>
            <a:ext cx="195262" cy="293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46" name="AutoShape 42"/>
          <p:cNvSpPr>
            <a:spLocks noChangeArrowheads="1"/>
          </p:cNvSpPr>
          <p:nvPr/>
        </p:nvSpPr>
        <p:spPr bwMode="auto">
          <a:xfrm>
            <a:off x="2828925" y="1098550"/>
            <a:ext cx="2027238" cy="906463"/>
          </a:xfrm>
          <a:prstGeom prst="wedgeRoundRectCallout">
            <a:avLst>
              <a:gd name="adj1" fmla="val 45560"/>
              <a:gd name="adj2" fmla="val 122912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200" b="1">
                <a:solidFill>
                  <a:srgbClr val="000000"/>
                </a:solidFill>
              </a:rPr>
              <a:t>UI Server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Entry point for end users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Flash / FLEX based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Wide browser support</a:t>
            </a:r>
          </a:p>
          <a:p>
            <a:pPr marL="111125" indent="-109538">
              <a:buFont typeface="Arial" charset="0"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21547" name="AutoShape 43"/>
          <p:cNvSpPr>
            <a:spLocks noChangeArrowheads="1"/>
          </p:cNvSpPr>
          <p:nvPr/>
        </p:nvSpPr>
        <p:spPr bwMode="auto">
          <a:xfrm>
            <a:off x="2019300" y="5110163"/>
            <a:ext cx="2195513" cy="904875"/>
          </a:xfrm>
          <a:prstGeom prst="wedgeRoundRectCallout">
            <a:avLst>
              <a:gd name="adj1" fmla="val 81727"/>
              <a:gd name="adj2" fmla="val -107773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200" b="1">
                <a:solidFill>
                  <a:srgbClr val="000000"/>
                </a:solidFill>
              </a:rPr>
              <a:t>Integration Server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Entry point for data requests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Transformation capabilities</a:t>
            </a:r>
          </a:p>
          <a:p>
            <a:pPr marL="111125" indent="-109538">
              <a:lnSpc>
                <a:spcPts val="1288"/>
              </a:lnSpc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200">
              <a:solidFill>
                <a:srgbClr val="000000"/>
              </a:solidFill>
            </a:endParaRPr>
          </a:p>
          <a:p>
            <a:pPr marL="111125" indent="-109538">
              <a:buFont typeface="Arial" charset="0"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1548" name="AutoShape 44"/>
          <p:cNvSpPr>
            <a:spLocks noChangeArrowheads="1"/>
          </p:cNvSpPr>
          <p:nvPr/>
        </p:nvSpPr>
        <p:spPr bwMode="auto">
          <a:xfrm>
            <a:off x="6673850" y="893763"/>
            <a:ext cx="2078038" cy="906462"/>
          </a:xfrm>
          <a:prstGeom prst="wedgeRoundRectCallout">
            <a:avLst>
              <a:gd name="adj1" fmla="val 472"/>
              <a:gd name="adj2" fmla="val 181690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200" b="1">
                <a:solidFill>
                  <a:srgbClr val="000000"/>
                </a:solidFill>
              </a:rPr>
              <a:t>OMS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Processing Engine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r>
              <a:rPr lang="en-US" sz="1100">
                <a:solidFill>
                  <a:srgbClr val="000000"/>
                </a:solidFill>
              </a:rPr>
              <a:t>Services UI &amp; data requests</a:t>
            </a:r>
          </a:p>
          <a:p>
            <a:pPr marL="111125" indent="-109538">
              <a:buFont typeface="Arial" charset="0"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21549" name="AutoShape 45"/>
          <p:cNvSpPr>
            <a:spLocks noChangeArrowheads="1"/>
          </p:cNvSpPr>
          <p:nvPr/>
        </p:nvSpPr>
        <p:spPr bwMode="auto">
          <a:xfrm>
            <a:off x="6843713" y="5708650"/>
            <a:ext cx="2139950" cy="722313"/>
          </a:xfrm>
          <a:prstGeom prst="wedgeRoundRectCallout">
            <a:avLst>
              <a:gd name="adj1" fmla="val -22815"/>
              <a:gd name="adj2" fmla="val -80046"/>
              <a:gd name="adj3" fmla="val 16667"/>
            </a:avLst>
          </a:prstGeom>
          <a:gradFill rotWithShape="0">
            <a:gsLst>
              <a:gs pos="0">
                <a:srgbClr val="EDEDED"/>
              </a:gs>
              <a:gs pos="100000">
                <a:srgbClr val="BCBCBC"/>
              </a:gs>
            </a:gsLst>
            <a:lin ang="162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/>
          <a:lstStyle/>
          <a:p>
            <a:pPr marL="111125" indent="-109538" algn="ctr">
              <a:buClrTx/>
              <a:buFontTx/>
              <a:buNone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  <a:defRPr/>
            </a:pPr>
            <a:r>
              <a:rPr lang="en-US" sz="1200" b="1">
                <a:solidFill>
                  <a:srgbClr val="000000"/>
                </a:solidFill>
              </a:rPr>
              <a:t>Persistent Store</a:t>
            </a:r>
          </a:p>
          <a:p>
            <a:pPr marL="111125" indent="-109538">
              <a:lnSpc>
                <a:spcPts val="1288"/>
              </a:lnSpc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  <a:defRPr/>
            </a:pPr>
            <a:r>
              <a:rPr lang="en-US" sz="1100" i="1">
                <a:solidFill>
                  <a:srgbClr val="000000"/>
                </a:solidFill>
              </a:rPr>
              <a:t>Captures all app changes</a:t>
            </a:r>
          </a:p>
          <a:p>
            <a:pPr marL="111125" indent="-109538">
              <a:buFont typeface="Arial" charset="0"/>
              <a:buChar char="•"/>
              <a:tabLst>
                <a:tab pos="111125" algn="l"/>
                <a:tab pos="1025525" algn="l"/>
                <a:tab pos="1939925" algn="l"/>
                <a:tab pos="2854325" algn="l"/>
                <a:tab pos="3768725" algn="l"/>
                <a:tab pos="4683125" algn="l"/>
                <a:tab pos="5597525" algn="l"/>
                <a:tab pos="6511925" algn="l"/>
                <a:tab pos="7426325" algn="l"/>
                <a:tab pos="8340725" algn="l"/>
                <a:tab pos="9255125" algn="l"/>
                <a:tab pos="10169525" algn="l"/>
              </a:tabLst>
              <a:defRPr/>
            </a:pPr>
            <a:r>
              <a:rPr lang="en-US" sz="1100">
                <a:solidFill>
                  <a:srgbClr val="000000"/>
                </a:solidFill>
              </a:rPr>
              <a:t>Replication &amp; backups</a:t>
            </a:r>
          </a:p>
        </p:txBody>
      </p:sp>
      <p:sp>
        <p:nvSpPr>
          <p:cNvPr id="47" name="橢圓 46"/>
          <p:cNvSpPr/>
          <p:nvPr/>
        </p:nvSpPr>
        <p:spPr>
          <a:xfrm>
            <a:off x="5796136" y="2276872"/>
            <a:ext cx="2952328" cy="2664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7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2" dur="5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7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2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Force.com Basics</a:t>
            </a:r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3DA0BB7-265A-403C-9275-D587AB510EDC}" type="slidenum">
              <a:rPr lang="zh-TW" altLang="en-US" smtClean="0"/>
              <a:pPr/>
              <a:t>64</a:t>
            </a:fld>
            <a:endParaRPr lang="zh-TW" altLang="en-US"/>
          </a:p>
        </p:txBody>
      </p:sp>
      <p:pic>
        <p:nvPicPr>
          <p:cNvPr id="3" name="圖片 2" descr="forc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376545"/>
            <a:ext cx="6264696" cy="5214034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547664" y="4193704"/>
            <a:ext cx="2952328" cy="2664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65</a:t>
            </a:fld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907704" y="2204864"/>
            <a:ext cx="532859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/>
              <a:t>Q &amp; A</a:t>
            </a:r>
            <a:endParaRPr lang="en-US" sz="115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6805</TotalTime>
  <Words>2082</Words>
  <Application>Microsoft Office PowerPoint</Application>
  <PresentationFormat>如螢幕大小 (4:3)</PresentationFormat>
  <Paragraphs>577</Paragraphs>
  <Slides>65</Slides>
  <Notes>22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65</vt:i4>
      </vt:variant>
    </vt:vector>
  </HeadingPairs>
  <TitlesOfParts>
    <vt:vector size="68" baseType="lpstr">
      <vt:lpstr>龍騰四海</vt:lpstr>
      <vt:lpstr>VISIO</vt:lpstr>
      <vt:lpstr>Designer 3.1 Drawing</vt:lpstr>
      <vt:lpstr>Enterprise Data Modeling</vt:lpstr>
      <vt:lpstr>Wen-Chun Ni (倪文君)</vt:lpstr>
      <vt:lpstr>投影片 3</vt:lpstr>
      <vt:lpstr>Model vs. Reality</vt:lpstr>
      <vt:lpstr>Model vs. Reality</vt:lpstr>
      <vt:lpstr>What’s Special about Enterprise?</vt:lpstr>
      <vt:lpstr>Why is Modeling Important?</vt:lpstr>
      <vt:lpstr>Zachman Architecture Framework</vt:lpstr>
      <vt:lpstr>ZAF: Data</vt:lpstr>
      <vt:lpstr>In terms of ZAF Data </vt:lpstr>
      <vt:lpstr>Notations</vt:lpstr>
      <vt:lpstr>投影片 12</vt:lpstr>
      <vt:lpstr>Information Engineering</vt:lpstr>
      <vt:lpstr>IDEF1X</vt:lpstr>
      <vt:lpstr>UML</vt:lpstr>
      <vt:lpstr>Barker/Oracle/SSADM</vt:lpstr>
      <vt:lpstr>Extracting Methods</vt:lpstr>
      <vt:lpstr>Extracting Methods</vt:lpstr>
      <vt:lpstr>Summary</vt:lpstr>
      <vt:lpstr>Party: Increasing Insight </vt:lpstr>
      <vt:lpstr>ZAF: People</vt:lpstr>
      <vt:lpstr>投影片 22</vt:lpstr>
      <vt:lpstr>How To Describe A Person</vt:lpstr>
      <vt:lpstr>投影片 24</vt:lpstr>
      <vt:lpstr>Organization: subtyping</vt:lpstr>
      <vt:lpstr>Initial Models</vt:lpstr>
      <vt:lpstr>投影片 27</vt:lpstr>
      <vt:lpstr>Matrix Organizations</vt:lpstr>
      <vt:lpstr>Generalize Reporting Hierarchy</vt:lpstr>
      <vt:lpstr>投影片 30</vt:lpstr>
      <vt:lpstr>Composite Pattern!</vt:lpstr>
      <vt:lpstr>Knowledge Operation Separation</vt:lpstr>
      <vt:lpstr>Example of Accountability</vt:lpstr>
      <vt:lpstr>Real Objects</vt:lpstr>
      <vt:lpstr>With Type, Connections, Periods</vt:lpstr>
      <vt:lpstr>投影片 36</vt:lpstr>
      <vt:lpstr>Relationships</vt:lpstr>
      <vt:lpstr>Employee?</vt:lpstr>
      <vt:lpstr>Actually, Employment</vt:lpstr>
      <vt:lpstr>Generalization</vt:lpstr>
      <vt:lpstr>The Complexity of An Address</vt:lpstr>
      <vt:lpstr>ZAF: Location</vt:lpstr>
      <vt:lpstr>投影片 43</vt:lpstr>
      <vt:lpstr>投影片 44</vt:lpstr>
      <vt:lpstr>投影片 45</vt:lpstr>
      <vt:lpstr>投影片 46</vt:lpstr>
      <vt:lpstr>投影片 47</vt:lpstr>
      <vt:lpstr>投影片 48</vt:lpstr>
      <vt:lpstr>Topics</vt:lpstr>
      <vt:lpstr>Fundamental Patterns</vt:lpstr>
      <vt:lpstr>Common Things</vt:lpstr>
      <vt:lpstr>References</vt:lpstr>
      <vt:lpstr>Exercises</vt:lpstr>
      <vt:lpstr>投影片 54</vt:lpstr>
      <vt:lpstr>投影片 55</vt:lpstr>
      <vt:lpstr>投影片 56</vt:lpstr>
      <vt:lpstr>The Future</vt:lpstr>
      <vt:lpstr>Microsoft Dynamics AX</vt:lpstr>
      <vt:lpstr>ERP Complexity</vt:lpstr>
      <vt:lpstr>Reducing Complexity</vt:lpstr>
      <vt:lpstr>投影片 61</vt:lpstr>
      <vt:lpstr>Scalability: Requirements</vt:lpstr>
      <vt:lpstr>投影片 63</vt:lpstr>
      <vt:lpstr>Force.com Basics</vt:lpstr>
      <vt:lpstr>投影片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Data Model</dc:title>
  <cp:lastModifiedBy>wenchun_ni</cp:lastModifiedBy>
  <cp:revision>315</cp:revision>
  <dcterms:modified xsi:type="dcterms:W3CDTF">2013-10-23T05:59:37Z</dcterms:modified>
</cp:coreProperties>
</file>