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50"/>
  </p:notesMasterIdLst>
  <p:handoutMasterIdLst>
    <p:handoutMasterId r:id="rId51"/>
  </p:handoutMasterIdLst>
  <p:sldIdLst>
    <p:sldId id="377" r:id="rId3"/>
    <p:sldId id="464" r:id="rId4"/>
    <p:sldId id="426" r:id="rId5"/>
    <p:sldId id="425" r:id="rId6"/>
    <p:sldId id="427" r:id="rId7"/>
    <p:sldId id="461" r:id="rId8"/>
    <p:sldId id="462" r:id="rId9"/>
    <p:sldId id="463" r:id="rId10"/>
    <p:sldId id="460" r:id="rId11"/>
    <p:sldId id="446" r:id="rId12"/>
    <p:sldId id="447" r:id="rId13"/>
    <p:sldId id="448" r:id="rId14"/>
    <p:sldId id="428" r:id="rId15"/>
    <p:sldId id="465" r:id="rId16"/>
    <p:sldId id="466" r:id="rId17"/>
    <p:sldId id="429" r:id="rId18"/>
    <p:sldId id="430" r:id="rId19"/>
    <p:sldId id="431" r:id="rId20"/>
    <p:sldId id="450" r:id="rId21"/>
    <p:sldId id="449" r:id="rId22"/>
    <p:sldId id="434" r:id="rId23"/>
    <p:sldId id="433" r:id="rId24"/>
    <p:sldId id="435" r:id="rId25"/>
    <p:sldId id="436" r:id="rId26"/>
    <p:sldId id="467" r:id="rId27"/>
    <p:sldId id="437" r:id="rId28"/>
    <p:sldId id="468" r:id="rId29"/>
    <p:sldId id="451" r:id="rId30"/>
    <p:sldId id="452" r:id="rId31"/>
    <p:sldId id="453" r:id="rId32"/>
    <p:sldId id="469" r:id="rId33"/>
    <p:sldId id="438" r:id="rId34"/>
    <p:sldId id="439" r:id="rId35"/>
    <p:sldId id="440" r:id="rId36"/>
    <p:sldId id="470" r:id="rId37"/>
    <p:sldId id="454" r:id="rId38"/>
    <p:sldId id="455" r:id="rId39"/>
    <p:sldId id="456" r:id="rId40"/>
    <p:sldId id="457" r:id="rId41"/>
    <p:sldId id="471" r:id="rId42"/>
    <p:sldId id="441" r:id="rId43"/>
    <p:sldId id="442" r:id="rId44"/>
    <p:sldId id="443" r:id="rId45"/>
    <p:sldId id="444" r:id="rId46"/>
    <p:sldId id="445" r:id="rId47"/>
    <p:sldId id="458" r:id="rId48"/>
    <p:sldId id="459" r:id="rId49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30" autoAdjust="0"/>
  </p:normalViewPr>
  <p:slideViewPr>
    <p:cSldViewPr>
      <p:cViewPr varScale="1">
        <p:scale>
          <a:sx n="93" d="100"/>
          <a:sy n="93" d="100"/>
        </p:scale>
        <p:origin x="351" y="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2017/12/4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2017/12/4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47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Heaps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Heaps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Heaps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Heaps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Heaps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Heaps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Heaps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Heaps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Heaps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Heaps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Heaps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47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2017: Heaps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en-US" altLang="zh-TW" sz="4800" dirty="0" smtClean="0"/>
              <a:t>Heaps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We are about to study a special kind of complete binary tree, called heap.</a:t>
            </a:r>
          </a:p>
          <a:p>
            <a:r>
              <a:rPr lang="en-US" altLang="zh-TW" dirty="0" smtClean="0"/>
              <a:t>A heap provides an efficient implementation of the ADT priority queue.</a:t>
            </a:r>
          </a:p>
          <a:p>
            <a:r>
              <a:rPr lang="en-US" altLang="zh-TW" dirty="0" smtClean="0"/>
              <a:t>It is also useful for sorting.</a:t>
            </a:r>
          </a:p>
          <a:p>
            <a:r>
              <a:rPr lang="en-US" altLang="zh-TW" dirty="0" smtClean="0"/>
              <a:t>Do not confuse such a heap with the heap in the execution environment of a program, which contains the collection of memory cells available for dynamic allocation.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Heap (1/6)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 </a:t>
            </a:r>
            <a:r>
              <a:rPr lang="en-US" altLang="zh-TW" b="1" dirty="0" smtClean="0">
                <a:solidFill>
                  <a:srgbClr val="0070C0"/>
                </a:solidFill>
                <a:ea typeface="新細明體" charset="-120"/>
              </a:rPr>
              <a:t>heap</a:t>
            </a:r>
            <a:r>
              <a:rPr lang="en-US" altLang="zh-TW" dirty="0" smtClean="0">
                <a:ea typeface="新細明體" charset="-120"/>
              </a:rPr>
              <a:t> is a </a:t>
            </a:r>
            <a:r>
              <a:rPr lang="en-US" altLang="zh-TW" i="1" dirty="0" smtClean="0">
                <a:ea typeface="新細明體" charset="-120"/>
              </a:rPr>
              <a:t>complete binary tree</a:t>
            </a:r>
            <a:r>
              <a:rPr lang="en-US" altLang="zh-TW" dirty="0" smtClean="0">
                <a:ea typeface="新細明體" charset="-120"/>
              </a:rPr>
              <a:t> that either is </a:t>
            </a:r>
            <a:r>
              <a:rPr lang="en-US" altLang="zh-TW" i="1" dirty="0" smtClean="0">
                <a:ea typeface="新細明體" charset="-120"/>
              </a:rPr>
              <a:t>empty</a:t>
            </a:r>
            <a:r>
              <a:rPr lang="en-US" altLang="zh-TW" dirty="0" smtClean="0">
                <a:ea typeface="新細明體" charset="-120"/>
              </a:rPr>
              <a:t> or </a:t>
            </a:r>
            <a:r>
              <a:rPr lang="en-US" altLang="zh-TW" i="1" dirty="0" smtClean="0">
                <a:ea typeface="新細明體" charset="-120"/>
              </a:rPr>
              <a:t>whose root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contains a value </a:t>
            </a:r>
            <a:r>
              <a:rPr lang="en-US" altLang="zh-TW" i="1" dirty="0" smtClean="0">
                <a:ea typeface="新細明體" charset="-120"/>
              </a:rPr>
              <a:t>greater</a:t>
            </a:r>
            <a:r>
              <a:rPr lang="en-US" altLang="zh-TW" dirty="0" smtClean="0">
                <a:ea typeface="新細明體" charset="-120"/>
              </a:rPr>
              <a:t> than or equal to the value in each of its children, and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has heaps as its </a:t>
            </a:r>
            <a:r>
              <a:rPr lang="en-US" altLang="zh-TW" dirty="0" err="1" smtClean="0">
                <a:ea typeface="新細明體" charset="-120"/>
              </a:rPr>
              <a:t>subtrees</a:t>
            </a:r>
            <a:r>
              <a:rPr lang="en-US" altLang="zh-TW" dirty="0" smtClean="0">
                <a:ea typeface="新細明體" charset="-120"/>
              </a:rPr>
              <a:t>.</a:t>
            </a:r>
          </a:p>
          <a:p>
            <a:r>
              <a:rPr lang="en-US" altLang="zh-TW" dirty="0" smtClean="0">
                <a:ea typeface="新細明體" charset="-120"/>
              </a:rPr>
              <a:t>A heap so defined is often called a </a:t>
            </a:r>
            <a:r>
              <a:rPr lang="en-US" altLang="zh-TW" b="1" dirty="0" err="1" smtClean="0">
                <a:solidFill>
                  <a:srgbClr val="0070C0"/>
                </a:solidFill>
                <a:ea typeface="新細明體" charset="-120"/>
              </a:rPr>
              <a:t>maxheap</a:t>
            </a:r>
            <a:r>
              <a:rPr lang="en-US" altLang="zh-TW" dirty="0" smtClean="0">
                <a:ea typeface="新細明體" charset="-120"/>
              </a:rPr>
              <a:t>, as the root contains the item with the largest value.</a:t>
            </a:r>
          </a:p>
          <a:p>
            <a:r>
              <a:rPr lang="en-US" altLang="zh-TW" dirty="0" smtClean="0">
                <a:ea typeface="新細明體" charset="-120"/>
              </a:rPr>
              <a:t>If we would replace “greater” with “less” in the definition, the root would contain the item with the smallest value.</a:t>
            </a:r>
          </a:p>
          <a:p>
            <a:r>
              <a:rPr lang="en-US" altLang="zh-TW" dirty="0" smtClean="0">
                <a:ea typeface="新細明體" charset="-120"/>
              </a:rPr>
              <a:t>Such a heap is called a </a:t>
            </a:r>
            <a:r>
              <a:rPr lang="en-US" altLang="zh-TW" b="1" dirty="0" err="1" smtClean="0">
                <a:solidFill>
                  <a:srgbClr val="0070C0"/>
                </a:solidFill>
                <a:ea typeface="新細明體" charset="-120"/>
              </a:rPr>
              <a:t>minheap</a:t>
            </a:r>
            <a:r>
              <a:rPr lang="en-US" altLang="zh-TW" dirty="0" smtClean="0">
                <a:ea typeface="新細明體" charset="-120"/>
              </a:rPr>
              <a:t>.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Heap (2/6)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835528" y="5085184"/>
            <a:ext cx="324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(a) a </a:t>
            </a:r>
            <a:r>
              <a:rPr lang="en-US" altLang="zh-TW" dirty="0" err="1" smtClean="0"/>
              <a:t>maxheap</a:t>
            </a:r>
            <a:r>
              <a:rPr lang="en-US" altLang="zh-TW" dirty="0" smtClean="0"/>
              <a:t>; (b) a </a:t>
            </a:r>
            <a:r>
              <a:rPr lang="en-US" altLang="zh-TW" dirty="0" err="1" smtClean="0"/>
              <a:t>minheap</a:t>
            </a:r>
            <a:r>
              <a:rPr lang="en-US" altLang="zh-TW" dirty="0" smtClean="0"/>
              <a:t> 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809668"/>
            <a:ext cx="9144001" cy="2981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Heap (3/6)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17-2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691512" y="5291916"/>
            <a:ext cx="3689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UML diagram for the class Heap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6737" y="1728788"/>
            <a:ext cx="5743575" cy="34004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Heap (4/6)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Data</a:t>
            </a:r>
          </a:p>
          <a:p>
            <a:pPr lvl="1" eaLnBrk="1" hangingPunct="1"/>
            <a:r>
              <a:rPr lang="en-US" altLang="zh-TW" sz="2400" dirty="0" smtClean="0"/>
              <a:t>A finite number of objects in hierarchical order.</a:t>
            </a:r>
          </a:p>
          <a:p>
            <a:pPr eaLnBrk="1" hangingPunct="1"/>
            <a:r>
              <a:rPr lang="en-US" altLang="zh-TW" sz="2800" dirty="0" smtClean="0"/>
              <a:t>Operations</a:t>
            </a:r>
            <a:endParaRPr lang="en-US" altLang="zh-TW" sz="1900" dirty="0" smtClean="0"/>
          </a:p>
          <a:p>
            <a:pPr lvl="1" eaLnBrk="1" hangingPunct="1"/>
            <a:r>
              <a:rPr lang="en-US" altLang="zh-TW" sz="2400" dirty="0" err="1" smtClean="0">
                <a:latin typeface="Courier New" pitchFamily="49" charset="0"/>
              </a:rPr>
              <a:t>isEmpty</a:t>
            </a:r>
            <a:r>
              <a:rPr lang="en-US" altLang="zh-TW" sz="2400" dirty="0" smtClean="0">
                <a:latin typeface="Courier New" pitchFamily="49" charset="0"/>
              </a:rPr>
              <a:t>()</a:t>
            </a:r>
          </a:p>
          <a:p>
            <a:pPr lvl="2" eaLnBrk="1" hangingPunct="1"/>
            <a:r>
              <a:rPr lang="en-US" altLang="zh-TW" dirty="0" smtClean="0"/>
              <a:t>Task: Determines whether this heap is empty.</a:t>
            </a:r>
          </a:p>
          <a:p>
            <a:pPr lvl="2" eaLnBrk="1" hangingPunct="1"/>
            <a:r>
              <a:rPr lang="en-US" altLang="zh-TW" dirty="0" smtClean="0"/>
              <a:t>Input: None.</a:t>
            </a:r>
          </a:p>
          <a:p>
            <a:pPr lvl="2" eaLnBrk="1" hangingPunct="1"/>
            <a:r>
              <a:rPr lang="en-US" altLang="zh-TW" dirty="0" smtClean="0"/>
              <a:t>Output: True if the heap is empty; false, otherwise.</a:t>
            </a:r>
            <a:endParaRPr lang="en-US" altLang="zh-TW" sz="1500" dirty="0" smtClean="0"/>
          </a:p>
          <a:p>
            <a:pPr lvl="1" eaLnBrk="1" hangingPunct="1"/>
            <a:r>
              <a:rPr lang="en-US" altLang="zh-TW" sz="2400" dirty="0" err="1" smtClean="0">
                <a:latin typeface="Courier New" pitchFamily="49" charset="0"/>
              </a:rPr>
              <a:t>getNumberOfNodes</a:t>
            </a:r>
            <a:r>
              <a:rPr lang="en-US" altLang="zh-TW" sz="2400" dirty="0" smtClean="0">
                <a:latin typeface="Courier New" pitchFamily="49" charset="0"/>
              </a:rPr>
              <a:t>()</a:t>
            </a:r>
          </a:p>
          <a:p>
            <a:pPr lvl="2" eaLnBrk="1" hangingPunct="1"/>
            <a:r>
              <a:rPr lang="en-US" altLang="zh-TW" dirty="0" smtClean="0"/>
              <a:t>Task: Gets the number of nodes in this heap.</a:t>
            </a:r>
          </a:p>
          <a:p>
            <a:pPr lvl="2" eaLnBrk="1" hangingPunct="1"/>
            <a:r>
              <a:rPr lang="en-US" altLang="zh-TW" dirty="0" smtClean="0"/>
              <a:t>Input: None.</a:t>
            </a:r>
          </a:p>
          <a:p>
            <a:pPr lvl="2" eaLnBrk="1" hangingPunct="1"/>
            <a:r>
              <a:rPr lang="en-US" altLang="zh-TW" dirty="0" smtClean="0"/>
              <a:t>Output: The number of nodes in this heap.</a:t>
            </a:r>
            <a:endParaRPr lang="en-US" altLang="zh-TW" sz="15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Heap (5/6)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226050"/>
          </a:xfrm>
        </p:spPr>
        <p:txBody>
          <a:bodyPr/>
          <a:lstStyle/>
          <a:p>
            <a:pPr eaLnBrk="1" hangingPunct="1"/>
            <a:r>
              <a:rPr lang="en-US" altLang="zh-TW" sz="2800" dirty="0" smtClean="0"/>
              <a:t>Operations (cont’d)</a:t>
            </a:r>
            <a:endParaRPr lang="en-US" altLang="zh-TW" sz="1900" dirty="0" smtClean="0"/>
          </a:p>
          <a:p>
            <a:pPr lvl="1" eaLnBrk="1" hangingPunct="1"/>
            <a:r>
              <a:rPr lang="en-US" altLang="zh-TW" sz="2400" dirty="0" err="1" smtClean="0">
                <a:latin typeface="Courier New" pitchFamily="49" charset="0"/>
              </a:rPr>
              <a:t>getHeigt</a:t>
            </a:r>
            <a:r>
              <a:rPr lang="en-US" altLang="zh-TW" sz="2400" dirty="0" smtClean="0">
                <a:latin typeface="Courier New" pitchFamily="49" charset="0"/>
              </a:rPr>
              <a:t>()</a:t>
            </a:r>
          </a:p>
          <a:p>
            <a:pPr lvl="2" eaLnBrk="1" hangingPunct="1"/>
            <a:r>
              <a:rPr lang="en-US" altLang="zh-TW" dirty="0" smtClean="0"/>
              <a:t>Task: Gets the height of this heap.</a:t>
            </a:r>
          </a:p>
          <a:p>
            <a:pPr lvl="2" eaLnBrk="1" hangingPunct="1"/>
            <a:r>
              <a:rPr lang="en-US" altLang="zh-TW" dirty="0" smtClean="0"/>
              <a:t>Input: None.</a:t>
            </a:r>
          </a:p>
          <a:p>
            <a:pPr lvl="2" eaLnBrk="1" hangingPunct="1"/>
            <a:r>
              <a:rPr lang="en-US" altLang="zh-TW" dirty="0" smtClean="0"/>
              <a:t>Output: The height of this heap.</a:t>
            </a:r>
            <a:endParaRPr lang="en-US" altLang="zh-TW" sz="1500" dirty="0" smtClean="0"/>
          </a:p>
          <a:p>
            <a:pPr lvl="1" eaLnBrk="1" hangingPunct="1"/>
            <a:r>
              <a:rPr lang="en-US" altLang="zh-TW" sz="2400" dirty="0" err="1" smtClean="0">
                <a:latin typeface="Courier New" pitchFamily="49" charset="0"/>
              </a:rPr>
              <a:t>peekTop</a:t>
            </a:r>
            <a:r>
              <a:rPr lang="en-US" altLang="zh-TW" sz="2400" dirty="0" smtClean="0">
                <a:latin typeface="Courier New" pitchFamily="49" charset="0"/>
              </a:rPr>
              <a:t>()</a:t>
            </a:r>
          </a:p>
          <a:p>
            <a:pPr lvl="2" eaLnBrk="1" hangingPunct="1"/>
            <a:r>
              <a:rPr lang="en-US" altLang="zh-TW" dirty="0" smtClean="0"/>
              <a:t>Task: Gets the data in the root (top) of this heap.</a:t>
            </a:r>
          </a:p>
          <a:p>
            <a:pPr lvl="2" eaLnBrk="1" hangingPunct="1"/>
            <a:r>
              <a:rPr lang="en-US" altLang="zh-TW" dirty="0" smtClean="0"/>
              <a:t>Input: None. Assumes the heap is not empty.</a:t>
            </a:r>
          </a:p>
          <a:p>
            <a:pPr lvl="2" eaLnBrk="1" hangingPunct="1"/>
            <a:r>
              <a:rPr lang="en-US" altLang="zh-TW" dirty="0" smtClean="0"/>
              <a:t>Output: The item in the root of the heap.</a:t>
            </a:r>
          </a:p>
          <a:p>
            <a:pPr lvl="1" eaLnBrk="1" hangingPunct="1"/>
            <a:r>
              <a:rPr lang="en-US" altLang="zh-TW" sz="2400" dirty="0" smtClean="0">
                <a:latin typeface="Courier New" pitchFamily="49" charset="0"/>
              </a:rPr>
              <a:t>add(</a:t>
            </a:r>
            <a:r>
              <a:rPr lang="en-US" altLang="zh-TW" sz="2400" dirty="0" err="1" smtClean="0">
                <a:latin typeface="Courier New" pitchFamily="49" charset="0"/>
              </a:rPr>
              <a:t>newData</a:t>
            </a:r>
            <a:r>
              <a:rPr lang="en-US" altLang="zh-TW" sz="2400" dirty="0" smtClean="0">
                <a:latin typeface="Courier New" pitchFamily="49" charset="0"/>
              </a:rPr>
              <a:t>)</a:t>
            </a:r>
          </a:p>
          <a:p>
            <a:pPr lvl="2" eaLnBrk="1" hangingPunct="1"/>
            <a:r>
              <a:rPr lang="en-US" altLang="zh-TW" dirty="0" smtClean="0"/>
              <a:t>Task: Inserts </a:t>
            </a:r>
            <a:r>
              <a:rPr lang="en-US" altLang="zh-TW" dirty="0" err="1" smtClean="0">
                <a:latin typeface="Courier New" pitchFamily="49" charset="0"/>
              </a:rPr>
              <a:t>newData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dirty="0" smtClean="0"/>
              <a:t>into this heap.</a:t>
            </a:r>
          </a:p>
          <a:p>
            <a:pPr lvl="2" eaLnBrk="1" hangingPunct="1"/>
            <a:r>
              <a:rPr lang="en-US" altLang="zh-TW" dirty="0" smtClean="0"/>
              <a:t>Input: </a:t>
            </a:r>
            <a:r>
              <a:rPr lang="en-US" altLang="zh-TW" dirty="0" err="1" smtClean="0">
                <a:latin typeface="Courier New" pitchFamily="49" charset="0"/>
              </a:rPr>
              <a:t>newData</a:t>
            </a:r>
            <a:r>
              <a:rPr lang="en-US" altLang="zh-TW" dirty="0" smtClean="0"/>
              <a:t> is the data item to be inserted.</a:t>
            </a:r>
          </a:p>
          <a:p>
            <a:pPr lvl="2" eaLnBrk="1" hangingPunct="1"/>
            <a:r>
              <a:rPr lang="en-US" altLang="zh-TW" dirty="0" smtClean="0"/>
              <a:t>Output: True if the insertion is successful; false, otherwise</a:t>
            </a:r>
            <a:endParaRPr lang="en-US" altLang="zh-TW" sz="1500" dirty="0" smtClean="0"/>
          </a:p>
          <a:p>
            <a:pPr lvl="2" eaLnBrk="1" hangingPunct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Heap (6/6)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Operations (cont’d)</a:t>
            </a:r>
            <a:endParaRPr lang="en-US" altLang="zh-TW" sz="1900" dirty="0" smtClean="0"/>
          </a:p>
          <a:p>
            <a:pPr lvl="1" eaLnBrk="1" hangingPunct="1"/>
            <a:r>
              <a:rPr lang="en-US" altLang="zh-TW" sz="2400" dirty="0" smtClean="0">
                <a:latin typeface="Courier New" pitchFamily="49" charset="0"/>
              </a:rPr>
              <a:t>remove()</a:t>
            </a:r>
          </a:p>
          <a:p>
            <a:pPr lvl="2" eaLnBrk="1" hangingPunct="1"/>
            <a:r>
              <a:rPr lang="en-US" altLang="zh-TW" dirty="0" smtClean="0"/>
              <a:t>Task: Removes the item in the root of this heap.</a:t>
            </a:r>
          </a:p>
          <a:p>
            <a:pPr lvl="2" eaLnBrk="1" hangingPunct="1"/>
            <a:r>
              <a:rPr lang="en-US" altLang="zh-TW" dirty="0" smtClean="0"/>
              <a:t>Input: None.</a:t>
            </a:r>
          </a:p>
          <a:p>
            <a:pPr lvl="2" eaLnBrk="1" hangingPunct="1"/>
            <a:r>
              <a:rPr lang="en-US" altLang="zh-TW" dirty="0" smtClean="0"/>
              <a:t>Output: </a:t>
            </a:r>
            <a:r>
              <a:rPr lang="en-US" altLang="zh-TW" sz="1600" dirty="0" smtClean="0"/>
              <a:t> </a:t>
            </a:r>
            <a:r>
              <a:rPr lang="en-US" altLang="zh-TW" dirty="0" smtClean="0"/>
              <a:t>True if the removal is successful; false, otherwise</a:t>
            </a:r>
          </a:p>
          <a:p>
            <a:pPr lvl="1" eaLnBrk="1" hangingPunct="1"/>
            <a:r>
              <a:rPr lang="en-US" altLang="zh-TW" sz="2400" dirty="0" smtClean="0">
                <a:latin typeface="Courier New" pitchFamily="49" charset="0"/>
              </a:rPr>
              <a:t>clear()</a:t>
            </a:r>
          </a:p>
          <a:p>
            <a:pPr lvl="2" eaLnBrk="1" hangingPunct="1"/>
            <a:r>
              <a:rPr lang="en-US" altLang="zh-TW" dirty="0" smtClean="0"/>
              <a:t>Task: Removes all nodes from this heap.</a:t>
            </a:r>
          </a:p>
          <a:p>
            <a:pPr lvl="2" eaLnBrk="1" hangingPunct="1"/>
            <a:r>
              <a:rPr lang="en-US" altLang="zh-TW" dirty="0" smtClean="0"/>
              <a:t>Input: None.</a:t>
            </a:r>
          </a:p>
          <a:p>
            <a:pPr lvl="2" eaLnBrk="1" hangingPunct="1"/>
            <a:r>
              <a:rPr lang="en-US" altLang="zh-TW" dirty="0" smtClean="0"/>
              <a:t>Output: The heap is empty.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Heaps vs. Binary Search Trees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Both are binary trees.</a:t>
            </a:r>
          </a:p>
          <a:p>
            <a:r>
              <a:rPr lang="en-US" altLang="zh-TW" dirty="0" smtClean="0"/>
              <a:t>While a binary search tree can be seen as sorted, a heap is ordered in a much weaker sense (but still very useful).</a:t>
            </a:r>
          </a:p>
          <a:p>
            <a:r>
              <a:rPr lang="en-US" altLang="zh-TW" dirty="0" smtClean="0"/>
              <a:t>While binary search trees come in many different shapes, heaps are always complete binary trees (and hence balanced without overhead).</a:t>
            </a:r>
          </a:p>
          <a:p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10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A C++ Interface for the ADT Heap (1/3)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823913"/>
            <a:ext cx="8735888" cy="36933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Interface for the ADT heap.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HeapInterface.h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*/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ifndef</a:t>
            </a:r>
            <a:r>
              <a:rPr lang="en-US" altLang="zh-TW" dirty="0" smtClean="0">
                <a:latin typeface="Lucida Sans Typewriter" pitchFamily="49" charset="0"/>
              </a:rPr>
              <a:t> _HEAP_INTERFACE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#define _HEAP_INTERFACE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HeapInterface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Sees whether this heap is empty.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 True if the heap is empty, or false if not. */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= 0;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11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A C++ Interface for the ADT Heap (2/3)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2008" y="1375023"/>
            <a:ext cx="8964488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Gets the number of nodes in this heap.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The number of nodes in the heap.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getNumberOfNodes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= 0;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Gets the height of this heap.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The height of the heap.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getHeight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= 0;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Gets the data that is in the root (top) of this heap.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For a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maxheap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, the data is the largest value in the heap;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for a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minheap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, the data is the smallest value in the heap.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@pre  The heap is not empty.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@post  The roots data has been returned, and the heap is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  unchanged.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The data in the root of the heap.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peekTop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= 0;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12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A C++ Interface for the ADT Heap (3/3)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Adds a new node containing the given data to this heap.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newData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The data for the new node.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@post The heap contains a new node.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True if the addition is successful, or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   false if not.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add(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newData</a:t>
            </a:r>
            <a:r>
              <a:rPr lang="en-US" altLang="zh-TW" dirty="0" smtClean="0">
                <a:latin typeface="Lucida Sans Typewriter" pitchFamily="49" charset="0"/>
              </a:rPr>
              <a:t>) = 0;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Removes the root node from this heap.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True if the removal is successful, or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   false if not.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remove() = 0;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Removes all nodes from this heap.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clear() = 0;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HeapInterface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endif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Complete Binary Trees in an Array (1/2)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17-3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331640" y="5291916"/>
            <a:ext cx="6763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level-by-level numbering; (b) an array-based implementation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50667"/>
            <a:ext cx="9144000" cy="3799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Complete Binary Trees in an Array (2/2)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tree nodes are numbered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altLang="zh-TW" dirty="0" smtClean="0"/>
              <a:t> through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altLang="zh-TW" dirty="0" smtClean="0"/>
              <a:t> level-by-level, i.e., from top to bottom and left to right.</a:t>
            </a:r>
          </a:p>
          <a:p>
            <a:r>
              <a:rPr lang="en-US" altLang="zh-TW" dirty="0" smtClean="0"/>
              <a:t>Place the tree nodes in an array according to the numeric order, i.e.,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items[</a:t>
            </a:r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] </a:t>
            </a:r>
            <a:r>
              <a:rPr lang="en-US" altLang="zh-TW" dirty="0" smtClean="0">
                <a:cs typeface="Courier New" pitchFamily="49" charset="0"/>
              </a:rPr>
              <a:t>contains node numbered </a:t>
            </a:r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dirty="0" smtClean="0">
                <a:cs typeface="Courier New" pitchFamily="49" charset="0"/>
              </a:rPr>
              <a:t>.</a:t>
            </a:r>
            <a:endParaRPr lang="en-US" altLang="zh-TW" dirty="0" smtClean="0"/>
          </a:p>
          <a:p>
            <a:r>
              <a:rPr lang="en-US" altLang="zh-TW" dirty="0" smtClean="0"/>
              <a:t>Given any node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items[</a:t>
            </a:r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]</a:t>
            </a:r>
            <a:r>
              <a:rPr lang="en-US" altLang="zh-TW" dirty="0" smtClean="0"/>
              <a:t>, one can easily locate both of its children and its parent:</a:t>
            </a:r>
          </a:p>
          <a:p>
            <a:pPr lvl="1"/>
            <a:r>
              <a:rPr lang="en-US" altLang="zh-TW" dirty="0" smtClean="0"/>
              <a:t>Left child (if it exists):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items[2*i+1]</a:t>
            </a:r>
            <a:endParaRPr lang="en-US" altLang="zh-TW" dirty="0" smtClean="0">
              <a:cs typeface="Courier New" pitchFamily="49" charset="0"/>
            </a:endParaRPr>
          </a:p>
          <a:p>
            <a:pPr lvl="1"/>
            <a:r>
              <a:rPr lang="en-US" altLang="zh-TW" dirty="0" smtClean="0">
                <a:cs typeface="Courier New" pitchFamily="49" charset="0"/>
              </a:rPr>
              <a:t>Right child </a:t>
            </a:r>
            <a:r>
              <a:rPr lang="en-US" altLang="zh-TW" dirty="0" smtClean="0"/>
              <a:t>(if it exists)</a:t>
            </a:r>
            <a:r>
              <a:rPr lang="en-US" altLang="zh-TW" dirty="0" smtClean="0">
                <a:cs typeface="Courier New" pitchFamily="49" charset="0"/>
              </a:rPr>
              <a:t>: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items[2*i+2]</a:t>
            </a:r>
            <a:endParaRPr lang="en-US" altLang="zh-TW" dirty="0" smtClean="0">
              <a:cs typeface="Courier New" pitchFamily="49" charset="0"/>
            </a:endParaRPr>
          </a:p>
          <a:p>
            <a:pPr lvl="1"/>
            <a:r>
              <a:rPr lang="en-US" altLang="zh-TW" dirty="0" smtClean="0">
                <a:cs typeface="Courier New" pitchFamily="49" charset="0"/>
              </a:rPr>
              <a:t>Parent </a:t>
            </a:r>
            <a:r>
              <a:rPr lang="en-US" altLang="zh-TW" dirty="0" smtClean="0"/>
              <a:t>(if it exists)</a:t>
            </a:r>
            <a:r>
              <a:rPr lang="en-US" altLang="zh-TW" dirty="0" smtClean="0">
                <a:cs typeface="Courier New" pitchFamily="49" charset="0"/>
              </a:rPr>
              <a:t>: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items[(i-1)/2]</a:t>
            </a:r>
            <a:endParaRPr lang="en-US" altLang="zh-TW" dirty="0" smtClean="0">
              <a:cs typeface="Courier New" pitchFamily="49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An Array-Based Implementation (1/10)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Private data members:</a:t>
            </a:r>
          </a:p>
          <a:p>
            <a:pPr lvl="1"/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items</a:t>
            </a:r>
            <a:r>
              <a:rPr lang="en-US" altLang="zh-TW" dirty="0" smtClean="0"/>
              <a:t>: an array of heap items</a:t>
            </a:r>
          </a:p>
          <a:p>
            <a:pPr lvl="1"/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itemcount</a:t>
            </a:r>
            <a:r>
              <a:rPr lang="en-US" altLang="zh-TW" dirty="0" smtClean="0"/>
              <a:t>: the number of items in the heap</a:t>
            </a:r>
          </a:p>
          <a:p>
            <a:pPr lvl="1"/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maxItems</a:t>
            </a:r>
            <a:r>
              <a:rPr lang="en-US" altLang="zh-TW" dirty="0" smtClean="0"/>
              <a:t>: the maximum capacity of the heap</a:t>
            </a:r>
          </a:p>
          <a:p>
            <a:r>
              <a:rPr lang="en-US" altLang="zh-TW" dirty="0" smtClean="0"/>
              <a:t>Operations</a:t>
            </a:r>
          </a:p>
          <a:p>
            <a:pPr lvl="1"/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peektop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 lvl="2"/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return items[0]</a:t>
            </a:r>
            <a:r>
              <a:rPr lang="en-US" altLang="zh-TW" dirty="0" smtClean="0">
                <a:cs typeface="Courier New" pitchFamily="49" charset="0"/>
              </a:rPr>
              <a:t> (if the heap is not empty)</a:t>
            </a:r>
            <a:endParaRPr lang="en-US" altLang="zh-TW" dirty="0" smtClean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remove()</a:t>
            </a:r>
          </a:p>
          <a:p>
            <a:pPr lvl="2"/>
            <a:r>
              <a:rPr lang="en-US" altLang="zh-TW" dirty="0" smtClean="0">
                <a:cs typeface="Courier New" pitchFamily="49" charset="0"/>
              </a:rPr>
              <a:t>removing the root of a heap would leave two disjoint heaps</a:t>
            </a:r>
          </a:p>
          <a:p>
            <a:pPr lvl="2"/>
            <a:r>
              <a:rPr lang="en-US" altLang="zh-TW" dirty="0" smtClean="0">
                <a:cs typeface="Courier New" pitchFamily="49" charset="0"/>
              </a:rPr>
              <a:t>replace the root with the last item, resulting in a </a:t>
            </a:r>
            <a:r>
              <a:rPr lang="en-US" altLang="zh-TW" dirty="0" err="1" smtClean="0">
                <a:solidFill>
                  <a:srgbClr val="0070C0"/>
                </a:solidFill>
                <a:cs typeface="Courier New" pitchFamily="49" charset="0"/>
              </a:rPr>
              <a:t>semiheap</a:t>
            </a:r>
            <a:endParaRPr lang="en-US" altLang="zh-TW" dirty="0" smtClean="0">
              <a:solidFill>
                <a:srgbClr val="0070C0"/>
              </a:solidFill>
              <a:cs typeface="Courier New" pitchFamily="49" charset="0"/>
            </a:endParaRPr>
          </a:p>
          <a:p>
            <a:pPr lvl="2"/>
            <a:r>
              <a:rPr lang="en-US" altLang="zh-TW" dirty="0" smtClean="0">
                <a:cs typeface="Courier New" pitchFamily="49" charset="0"/>
              </a:rPr>
              <a:t>trickle the new root down the tree, getting a new heap </a:t>
            </a:r>
          </a:p>
          <a:p>
            <a:pPr lvl="2"/>
            <a:endParaRPr lang="en-US" altLang="zh-TW" dirty="0" smtClean="0">
              <a:cs typeface="Courier New" pitchFamily="49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Converting a </a:t>
            </a:r>
            <a:r>
              <a:rPr lang="en-US" altLang="zh-TW" sz="3800" dirty="0" err="1" smtClean="0"/>
              <a:t>Semiheap</a:t>
            </a:r>
            <a:r>
              <a:rPr lang="en-US" altLang="zh-TW" sz="3800" dirty="0" smtClean="0"/>
              <a:t> into a Heap (1/9)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17-4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991400" y="5291916"/>
            <a:ext cx="3236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Disjoint heaps after a removal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6838" y="2157413"/>
            <a:ext cx="641032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Converting a </a:t>
            </a:r>
            <a:r>
              <a:rPr lang="en-US" altLang="zh-TW" sz="3800" dirty="0" err="1" smtClean="0"/>
              <a:t>Semiheap</a:t>
            </a:r>
            <a:r>
              <a:rPr lang="en-US" altLang="zh-TW" sz="3800" dirty="0" smtClean="0"/>
              <a:t> into a Heap (2/9)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17-4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901891" y="5291916"/>
            <a:ext cx="1390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</a:t>
            </a:r>
            <a:r>
              <a:rPr lang="en-US" altLang="zh-TW" dirty="0" err="1" smtClean="0"/>
              <a:t>semiheap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4888" y="2190750"/>
            <a:ext cx="7134225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Converting a </a:t>
            </a:r>
            <a:r>
              <a:rPr lang="en-US" altLang="zh-TW" sz="3800" dirty="0" err="1" smtClean="0"/>
              <a:t>Semiheap</a:t>
            </a:r>
            <a:r>
              <a:rPr lang="en-US" altLang="zh-TW" sz="3800" dirty="0" smtClean="0"/>
              <a:t> into a Heap (3/9)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17-4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582323" y="5291916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The restored heap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6650" y="2117725"/>
            <a:ext cx="7048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19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Converting a </a:t>
            </a:r>
            <a:r>
              <a:rPr lang="en-US" altLang="zh-TW" sz="3800" dirty="0" err="1" smtClean="0"/>
              <a:t>Semiheap</a:t>
            </a:r>
            <a:r>
              <a:rPr lang="en-US" altLang="zh-TW" sz="3800" dirty="0" smtClean="0"/>
              <a:t> into a Heap (4/9)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196752"/>
            <a:ext cx="8735888" cy="5355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Converts a </a:t>
            </a:r>
            <a:r>
              <a:rPr lang="en-US" altLang="zh-TW" i="1" dirty="0" err="1" smtClean="0">
                <a:solidFill>
                  <a:srgbClr val="00B0F0"/>
                </a:solidFill>
                <a:latin typeface="Lucida Sans Typewriter" pitchFamily="49" charset="0"/>
              </a:rPr>
              <a:t>semiheap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rooted at index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root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into a heap.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heapRebuild</a:t>
            </a:r>
            <a:r>
              <a:rPr lang="en-US" altLang="zh-TW" dirty="0" smtClean="0">
                <a:latin typeface="Lucida Sans Typewriter" pitchFamily="49" charset="0"/>
              </a:rPr>
              <a:t>(root: integer, items: </a:t>
            </a:r>
            <a:r>
              <a:rPr lang="en-US" altLang="zh-TW" dirty="0" err="1" smtClean="0">
                <a:latin typeface="Lucida Sans Typewriter" pitchFamily="49" charset="0"/>
              </a:rPr>
              <a:t>ArrayType</a:t>
            </a:r>
            <a:r>
              <a:rPr lang="en-US" altLang="zh-TW" dirty="0" smtClean="0">
                <a:latin typeface="Lucida Sans Typewriter" pitchFamily="49" charset="0"/>
              </a:rPr>
              <a:t>,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</a:t>
            </a:r>
            <a:r>
              <a:rPr lang="en-US" altLang="zh-TW" dirty="0" err="1" smtClean="0">
                <a:latin typeface="Lucida Sans Typewriter" pitchFamily="49" charset="0"/>
              </a:rPr>
              <a:t>itemCount</a:t>
            </a:r>
            <a:r>
              <a:rPr lang="en-US" altLang="zh-TW" dirty="0" smtClean="0">
                <a:latin typeface="Lucida Sans Typewriter" pitchFamily="49" charset="0"/>
              </a:rPr>
              <a:t>: integer)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Recursively trickle the item at index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root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down to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its proper position by swapping it with its larger child,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if the child is larger than the item.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If the item is at a leaf, nothing needs to be done.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if (root</a:t>
            </a:r>
            <a:r>
              <a:rPr lang="en-US" altLang="zh-TW" i="1" dirty="0" smtClean="0">
                <a:latin typeface="Lucida Sans Typewriter" pitchFamily="49" charset="0"/>
              </a:rPr>
              <a:t> is not a leaf</a:t>
            </a:r>
            <a:r>
              <a:rPr lang="en-US" altLang="zh-TW" dirty="0" smtClean="0">
                <a:latin typeface="Lucida Sans Typewriter" pitchFamily="49" charset="0"/>
              </a:rPr>
              <a:t>) {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root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must have a left child; assume it is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the larger child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largerChildIndex</a:t>
            </a:r>
            <a:r>
              <a:rPr lang="en-US" altLang="zh-TW" dirty="0" smtClean="0">
                <a:latin typeface="Lucida Sans Typewriter" pitchFamily="49" charset="0"/>
              </a:rPr>
              <a:t> = 2 * </a:t>
            </a:r>
            <a:r>
              <a:rPr lang="en-US" altLang="zh-TW" dirty="0" err="1" smtClean="0">
                <a:latin typeface="Lucida Sans Typewriter" pitchFamily="49" charset="0"/>
              </a:rPr>
              <a:t>rootIndex</a:t>
            </a:r>
            <a:r>
              <a:rPr lang="en-US" altLang="zh-TW" dirty="0" smtClean="0">
                <a:latin typeface="Lucida Sans Typewriter" pitchFamily="49" charset="0"/>
              </a:rPr>
              <a:t> + 1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Left child index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if (root </a:t>
            </a:r>
            <a:r>
              <a:rPr lang="en-US" altLang="zh-TW" i="1" dirty="0" smtClean="0">
                <a:latin typeface="Lucida Sans Typewriter" pitchFamily="49" charset="0"/>
              </a:rPr>
              <a:t>has a right child</a:t>
            </a:r>
            <a:r>
              <a:rPr lang="en-US" altLang="zh-TW" dirty="0" smtClean="0">
                <a:latin typeface="Lucida Sans Typewriter" pitchFamily="49" charset="0"/>
              </a:rPr>
              <a:t>) 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latin typeface="Lucida Sans Typewriter" pitchFamily="49" charset="0"/>
              </a:rPr>
              <a:t>rightChildIndex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largerChildIndex</a:t>
            </a:r>
            <a:r>
              <a:rPr lang="en-US" altLang="zh-TW" dirty="0" smtClean="0">
                <a:latin typeface="Lucida Sans Typewriter" pitchFamily="49" charset="0"/>
              </a:rPr>
              <a:t> + 1 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                  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Right child index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if (items[</a:t>
            </a:r>
            <a:r>
              <a:rPr lang="en-US" altLang="zh-TW" dirty="0" err="1" smtClean="0">
                <a:latin typeface="Lucida Sans Typewriter" pitchFamily="49" charset="0"/>
              </a:rPr>
              <a:t>rightChildIndex</a:t>
            </a:r>
            <a:r>
              <a:rPr lang="en-US" altLang="zh-TW" dirty="0" smtClean="0">
                <a:latin typeface="Lucida Sans Typewriter" pitchFamily="49" charset="0"/>
              </a:rPr>
              <a:t>] &gt; items[</a:t>
            </a:r>
            <a:r>
              <a:rPr lang="en-US" altLang="zh-TW" dirty="0" err="1" smtClean="0">
                <a:latin typeface="Lucida Sans Typewriter" pitchFamily="49" charset="0"/>
              </a:rPr>
              <a:t>largerChildIndex</a:t>
            </a:r>
            <a:r>
              <a:rPr lang="en-US" altLang="zh-TW" dirty="0" smtClean="0">
                <a:latin typeface="Lucida Sans Typewriter" pitchFamily="49" charset="0"/>
              </a:rPr>
              <a:t>])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</a:t>
            </a:r>
            <a:r>
              <a:rPr lang="en-US" altLang="zh-TW" dirty="0" err="1" smtClean="0">
                <a:latin typeface="Lucida Sans Typewriter" pitchFamily="49" charset="0"/>
              </a:rPr>
              <a:t>largerChildIndex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rightChildIndex</a:t>
            </a:r>
            <a:r>
              <a:rPr lang="en-US" altLang="zh-TW" dirty="0" smtClean="0">
                <a:latin typeface="Lucida Sans Typewriter" pitchFamily="49" charset="0"/>
              </a:rPr>
              <a:t> 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                  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Larger child index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}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20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Converting a </a:t>
            </a:r>
            <a:r>
              <a:rPr lang="en-US" altLang="zh-TW" sz="3800" dirty="0" err="1" smtClean="0"/>
              <a:t>Semiheap</a:t>
            </a:r>
            <a:r>
              <a:rPr lang="en-US" altLang="zh-TW" sz="3800" dirty="0" smtClean="0"/>
              <a:t> into a Heap (5/9)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13932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If the item in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root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is smaller than the item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in the larger child, swap items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if (items[</a:t>
            </a:r>
            <a:r>
              <a:rPr lang="en-US" altLang="zh-TW" dirty="0" err="1" smtClean="0">
                <a:latin typeface="Lucida Sans Typewriter" pitchFamily="49" charset="0"/>
              </a:rPr>
              <a:t>rootIndex</a:t>
            </a:r>
            <a:r>
              <a:rPr lang="en-US" altLang="zh-TW" dirty="0" smtClean="0">
                <a:latin typeface="Lucida Sans Typewriter" pitchFamily="49" charset="0"/>
              </a:rPr>
              <a:t>] &lt; items[</a:t>
            </a:r>
            <a:r>
              <a:rPr lang="en-US" altLang="zh-TW" dirty="0" err="1" smtClean="0">
                <a:latin typeface="Lucida Sans Typewriter" pitchFamily="49" charset="0"/>
              </a:rPr>
              <a:t>largerChildIndex</a:t>
            </a:r>
            <a:r>
              <a:rPr lang="en-US" altLang="zh-TW" dirty="0" smtClean="0">
                <a:latin typeface="Lucida Sans Typewriter" pitchFamily="49" charset="0"/>
              </a:rPr>
              <a:t>]) {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i="1" dirty="0" smtClean="0">
                <a:latin typeface="Lucida Sans Typewriter" pitchFamily="49" charset="0"/>
              </a:rPr>
              <a:t>Swap</a:t>
            </a:r>
            <a:r>
              <a:rPr lang="en-US" altLang="zh-TW" dirty="0" smtClean="0">
                <a:latin typeface="Lucida Sans Typewriter" pitchFamily="49" charset="0"/>
              </a:rPr>
              <a:t> items[</a:t>
            </a:r>
            <a:r>
              <a:rPr lang="en-US" altLang="zh-TW" dirty="0" err="1" smtClean="0">
                <a:latin typeface="Lucida Sans Typewriter" pitchFamily="49" charset="0"/>
              </a:rPr>
              <a:t>rootIndex</a:t>
            </a:r>
            <a:r>
              <a:rPr lang="en-US" altLang="zh-TW" dirty="0" smtClean="0">
                <a:latin typeface="Lucida Sans Typewriter" pitchFamily="49" charset="0"/>
              </a:rPr>
              <a:t>] </a:t>
            </a:r>
            <a:r>
              <a:rPr lang="en-US" altLang="zh-TW" i="1" dirty="0" smtClean="0">
                <a:latin typeface="Lucida Sans Typewriter" pitchFamily="49" charset="0"/>
              </a:rPr>
              <a:t>and</a:t>
            </a:r>
            <a:r>
              <a:rPr lang="en-US" altLang="zh-TW" dirty="0" smtClean="0">
                <a:latin typeface="Lucida Sans Typewriter" pitchFamily="49" charset="0"/>
              </a:rPr>
              <a:t> items[</a:t>
            </a:r>
            <a:r>
              <a:rPr lang="en-US" altLang="zh-TW" dirty="0" err="1" smtClean="0">
                <a:latin typeface="Lucida Sans Typewriter" pitchFamily="49" charset="0"/>
              </a:rPr>
              <a:t>largerChildIndex</a:t>
            </a:r>
            <a:r>
              <a:rPr lang="en-US" altLang="zh-TW" dirty="0" smtClean="0">
                <a:latin typeface="Lucida Sans Typewriter" pitchFamily="49" charset="0"/>
              </a:rPr>
              <a:t>]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Transform the </a:t>
            </a:r>
            <a:r>
              <a:rPr lang="en-US" altLang="zh-TW" i="1" dirty="0" err="1" smtClean="0">
                <a:solidFill>
                  <a:srgbClr val="00B0F0"/>
                </a:solidFill>
                <a:latin typeface="Lucida Sans Typewriter" pitchFamily="49" charset="0"/>
              </a:rPr>
              <a:t>semiheap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rooted at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largerChildIndex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into a heap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heapRebuild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largerChildIndex</a:t>
            </a:r>
            <a:r>
              <a:rPr lang="en-US" altLang="zh-TW" dirty="0" smtClean="0">
                <a:latin typeface="Lucida Sans Typewriter" pitchFamily="49" charset="0"/>
              </a:rPr>
              <a:t>, items, </a:t>
            </a:r>
            <a:r>
              <a:rPr lang="en-US" altLang="zh-TW" dirty="0" err="1" smtClean="0">
                <a:latin typeface="Lucida Sans Typewriter" pitchFamily="49" charset="0"/>
              </a:rPr>
              <a:t>itemCount</a:t>
            </a:r>
            <a:r>
              <a:rPr lang="en-US" altLang="zh-TW" dirty="0" smtClean="0">
                <a:latin typeface="Lucida Sans Typewriter" pitchFamily="49" charset="0"/>
              </a:rPr>
              <a:t>)}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}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Else root is a leaf, so you are done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Converting a </a:t>
            </a:r>
            <a:r>
              <a:rPr lang="en-US" altLang="zh-TW" sz="3800" dirty="0" err="1" smtClean="0"/>
              <a:t>Semiheap</a:t>
            </a:r>
            <a:r>
              <a:rPr lang="en-US" altLang="zh-TW" sz="3800" dirty="0" smtClean="0"/>
              <a:t> into a Heap (6/9)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TW" dirty="0" smtClean="0"/>
              <a:t>Array representation of a heap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E6BE2-BF97-414A-A987-278B92ABFCCF}" type="slidenum">
              <a:rPr lang="en-US" altLang="zh-TW" smtClean="0"/>
              <a:pPr>
                <a:defRPr/>
              </a:pPr>
              <a:t>21</a:t>
            </a:fld>
            <a:endParaRPr lang="en-US" altLang="zh-TW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20831" y="980728"/>
            <a:ext cx="2686582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17-5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Converting a </a:t>
            </a:r>
            <a:r>
              <a:rPr lang="en-US" altLang="zh-TW" sz="3800" dirty="0" err="1" smtClean="0"/>
              <a:t>Semiheap</a:t>
            </a:r>
            <a:r>
              <a:rPr lang="en-US" altLang="zh-TW" sz="3800" dirty="0" smtClean="0"/>
              <a:t> into a Heap (7/9)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TW" dirty="0" smtClean="0"/>
              <a:t>Array representation of a </a:t>
            </a:r>
            <a:r>
              <a:rPr lang="en-US" altLang="zh-TW" dirty="0" err="1" smtClean="0"/>
              <a:t>semiheap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E6BE2-BF97-414A-A987-278B92ABFCCF}" type="slidenum">
              <a:rPr lang="en-US" altLang="zh-TW" smtClean="0"/>
              <a:pPr>
                <a:defRPr/>
              </a:pPr>
              <a:t>22</a:t>
            </a:fld>
            <a:endParaRPr lang="en-US" altLang="zh-TW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917755"/>
            <a:ext cx="3217727" cy="5967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17-5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Converting a </a:t>
            </a:r>
            <a:r>
              <a:rPr lang="en-US" altLang="zh-TW" sz="3800" dirty="0" err="1" smtClean="0"/>
              <a:t>Semiheap</a:t>
            </a:r>
            <a:r>
              <a:rPr lang="en-US" altLang="zh-TW" sz="3800" dirty="0" smtClean="0"/>
              <a:t> into a Heap (8/9)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TW" dirty="0" smtClean="0"/>
              <a:t>Array representation of a restored heap (from a </a:t>
            </a:r>
            <a:r>
              <a:rPr lang="en-US" altLang="zh-TW" dirty="0" err="1" smtClean="0"/>
              <a:t>semiheap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E6BE2-BF97-414A-A987-278B92ABFCCF}" type="slidenum">
              <a:rPr lang="en-US" altLang="zh-TW" smtClean="0"/>
              <a:pPr>
                <a:defRPr/>
              </a:pPr>
              <a:t>23</a:t>
            </a:fld>
            <a:endParaRPr lang="en-US" altLang="zh-TW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848755"/>
            <a:ext cx="3168353" cy="5964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17-5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Converting a </a:t>
            </a:r>
            <a:r>
              <a:rPr lang="en-US" altLang="zh-TW" sz="3800" dirty="0" err="1" smtClean="0"/>
              <a:t>Semiheap</a:t>
            </a:r>
            <a:r>
              <a:rPr lang="en-US" altLang="zh-TW" sz="3800" dirty="0" smtClean="0"/>
              <a:t> into a Heap (9/9)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17-6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915816" y="5507940"/>
            <a:ext cx="3352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Recursive calls to </a:t>
            </a:r>
            <a:r>
              <a:rPr lang="en-US" altLang="zh-TW" dirty="0" err="1" smtClean="0"/>
              <a:t>heapRebuild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6931" y="1715602"/>
            <a:ext cx="7763501" cy="3513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An Array-Based Implementation (2/10)</a:t>
            </a:r>
            <a:endParaRPr lang="zh-TW" alt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Complexity of </a:t>
                </a:r>
                <a:r>
                  <a:rPr lang="en-US" altLang="zh-TW" dirty="0" smtClean="0">
                    <a:latin typeface="Courier New" pitchFamily="49" charset="0"/>
                    <a:cs typeface="Courier New" pitchFamily="49" charset="0"/>
                  </a:rPr>
                  <a:t>remove()</a:t>
                </a:r>
              </a:p>
              <a:p>
                <a:pPr lvl="1"/>
                <a:r>
                  <a:rPr lang="en-US" altLang="zh-TW" dirty="0" smtClean="0"/>
                  <a:t>Trickling down by one level takes constant time.</a:t>
                </a:r>
              </a:p>
              <a:p>
                <a:pPr lvl="1"/>
                <a:r>
                  <a:rPr lang="en-US" altLang="zh-TW" dirty="0" smtClean="0"/>
                  <a:t>A heap with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dirty="0" smtClean="0"/>
                  <a:t> nodes has</a:t>
                </a:r>
                <a:r>
                  <a:rPr lang="zh-TW" altLang="en-US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𝑛</m:t>
                            </m:r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+1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zh-TW" dirty="0" smtClean="0"/>
                  <a:t> levels.</a:t>
                </a:r>
              </a:p>
              <a:p>
                <a:pPr lvl="1"/>
                <a:r>
                  <a:rPr lang="en-US" altLang="zh-TW" dirty="0" smtClean="0"/>
                  <a:t>So, the complexity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O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altLang="zh-TW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log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Operations (cont’d)</a:t>
                </a:r>
              </a:p>
              <a:p>
                <a:pPr lvl="1"/>
                <a:r>
                  <a:rPr lang="en-US" altLang="zh-TW" dirty="0" smtClean="0">
                    <a:latin typeface="Courier New" pitchFamily="49" charset="0"/>
                    <a:cs typeface="Courier New" pitchFamily="49" charset="0"/>
                  </a:rPr>
                  <a:t>add(</a:t>
                </a:r>
                <a:r>
                  <a:rPr lang="en-US" altLang="zh-TW" dirty="0" err="1" smtClean="0">
                    <a:latin typeface="Courier New" pitchFamily="49" charset="0"/>
                    <a:cs typeface="Courier New" pitchFamily="49" charset="0"/>
                  </a:rPr>
                  <a:t>newData</a:t>
                </a:r>
                <a:r>
                  <a:rPr lang="en-US" altLang="zh-TW" dirty="0" smtClean="0">
                    <a:latin typeface="Courier New" pitchFamily="49" charset="0"/>
                    <a:cs typeface="Courier New" pitchFamily="49" charset="0"/>
                  </a:rPr>
                  <a:t>)</a:t>
                </a:r>
              </a:p>
              <a:p>
                <a:pPr lvl="2"/>
                <a:r>
                  <a:rPr lang="en-US" altLang="zh-TW" dirty="0" smtClean="0">
                    <a:cs typeface="Courier New" pitchFamily="49" charset="0"/>
                  </a:rPr>
                  <a:t>It is the opposite of </a:t>
                </a:r>
                <a:r>
                  <a:rPr lang="en-US" altLang="zh-TW" dirty="0" smtClean="0">
                    <a:latin typeface="Courier New" pitchFamily="49" charset="0"/>
                    <a:cs typeface="Courier New" pitchFamily="49" charset="0"/>
                  </a:rPr>
                  <a:t>remove</a:t>
                </a:r>
                <a:r>
                  <a:rPr lang="en-US" altLang="zh-TW" dirty="0" smtClean="0">
                    <a:cs typeface="Courier New" pitchFamily="49" charset="0"/>
                  </a:rPr>
                  <a:t>.</a:t>
                </a:r>
              </a:p>
              <a:p>
                <a:pPr lvl="2"/>
                <a:r>
                  <a:rPr lang="en-US" altLang="zh-TW" dirty="0" smtClean="0">
                    <a:cs typeface="Courier New" pitchFamily="49" charset="0"/>
                  </a:rPr>
                  <a:t>Place the new entry as the new last item</a:t>
                </a:r>
              </a:p>
              <a:p>
                <a:pPr lvl="2"/>
                <a:r>
                  <a:rPr lang="en-US" altLang="zh-TW" dirty="0" smtClean="0">
                    <a:cs typeface="Courier New" pitchFamily="49" charset="0"/>
                  </a:rPr>
                  <a:t>Trickle the new last item up the tree</a:t>
                </a:r>
              </a:p>
              <a:p>
                <a:pPr lvl="2"/>
                <a:endParaRPr lang="en-US" altLang="zh-TW" dirty="0" smtClean="0">
                  <a:cs typeface="Courier New" pitchFamily="49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93" t="-174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Insertion into a Heap 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17-7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563888" y="5301208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Insertion into a heap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016" y="2481071"/>
            <a:ext cx="9180512" cy="2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27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Insertion into a Heap (2/2)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Insert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newData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into the bottom of the tree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items[</a:t>
            </a:r>
            <a:r>
              <a:rPr lang="en-US" altLang="zh-TW" dirty="0" err="1" smtClean="0">
                <a:latin typeface="Lucida Sans Typewriter" pitchFamily="49" charset="0"/>
              </a:rPr>
              <a:t>itemCount</a:t>
            </a:r>
            <a:r>
              <a:rPr lang="en-US" altLang="zh-TW" dirty="0" smtClean="0">
                <a:latin typeface="Lucida Sans Typewriter" pitchFamily="49" charset="0"/>
              </a:rPr>
              <a:t>] = </a:t>
            </a:r>
            <a:r>
              <a:rPr lang="en-US" altLang="zh-TW" dirty="0" err="1" smtClean="0">
                <a:latin typeface="Lucida Sans Typewriter" pitchFamily="49" charset="0"/>
              </a:rPr>
              <a:t>newData</a:t>
            </a: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Trickle new item up to the appropriate spot in the tree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newDataIndex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itemCount</a:t>
            </a: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inPlace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b="1" dirty="0" smtClean="0">
                <a:latin typeface="Lucida Sans Typewriter" pitchFamily="49" charset="0"/>
              </a:rPr>
              <a:t>false</a:t>
            </a:r>
          </a:p>
          <a:p>
            <a:pPr>
              <a:defRPr/>
            </a:pPr>
            <a:endParaRPr lang="en-US" altLang="zh-TW" b="1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latin typeface="Lucida Sans Typewriter" pitchFamily="49" charset="0"/>
              </a:rPr>
              <a:t>while</a:t>
            </a:r>
            <a:r>
              <a:rPr lang="en-US" altLang="zh-TW" dirty="0" smtClean="0">
                <a:latin typeface="Lucida Sans Typewriter" pitchFamily="49" charset="0"/>
              </a:rPr>
              <a:t> ((</a:t>
            </a:r>
            <a:r>
              <a:rPr lang="en-US" altLang="zh-TW" dirty="0" err="1" smtClean="0">
                <a:latin typeface="Lucida Sans Typewriter" pitchFamily="49" charset="0"/>
              </a:rPr>
              <a:t>newDataIndex</a:t>
            </a:r>
            <a:r>
              <a:rPr lang="en-US" altLang="zh-TW" dirty="0" smtClean="0">
                <a:latin typeface="Lucida Sans Typewriter" pitchFamily="49" charset="0"/>
              </a:rPr>
              <a:t> &gt;= 0) </a:t>
            </a:r>
            <a:r>
              <a:rPr lang="en-US" altLang="zh-TW" i="1" dirty="0" smtClean="0">
                <a:latin typeface="Lucida Sans Typewriter" pitchFamily="49" charset="0"/>
              </a:rPr>
              <a:t>and</a:t>
            </a:r>
            <a:r>
              <a:rPr lang="en-US" altLang="zh-TW" dirty="0" smtClean="0">
                <a:latin typeface="Lucida Sans Typewriter" pitchFamily="49" charset="0"/>
              </a:rPr>
              <a:t> !</a:t>
            </a:r>
            <a:r>
              <a:rPr lang="en-US" altLang="zh-TW" dirty="0" err="1" smtClean="0">
                <a:latin typeface="Lucida Sans Typewriter" pitchFamily="49" charset="0"/>
              </a:rPr>
              <a:t>inPlace</a:t>
            </a:r>
            <a:r>
              <a:rPr lang="en-US" altLang="zh-TW" dirty="0" smtClean="0">
                <a:latin typeface="Lucida Sans Typewriter" pitchFamily="49" charset="0"/>
              </a:rPr>
              <a:t>) {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parentIndex</a:t>
            </a:r>
            <a:r>
              <a:rPr lang="en-US" altLang="zh-TW" dirty="0" smtClean="0">
                <a:latin typeface="Lucida Sans Typewriter" pitchFamily="49" charset="0"/>
              </a:rPr>
              <a:t> = (</a:t>
            </a:r>
            <a:r>
              <a:rPr lang="en-US" altLang="zh-TW" dirty="0" err="1" smtClean="0">
                <a:latin typeface="Lucida Sans Typewriter" pitchFamily="49" charset="0"/>
              </a:rPr>
              <a:t>newDataIndex</a:t>
            </a:r>
            <a:r>
              <a:rPr lang="en-US" altLang="zh-TW" dirty="0" smtClean="0">
                <a:latin typeface="Lucida Sans Typewriter" pitchFamily="49" charset="0"/>
              </a:rPr>
              <a:t> – 1) / 2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(items[</a:t>
            </a:r>
            <a:r>
              <a:rPr lang="en-US" altLang="zh-TW" dirty="0" err="1" smtClean="0">
                <a:latin typeface="Lucida Sans Typewriter" pitchFamily="49" charset="0"/>
              </a:rPr>
              <a:t>newDataIndex</a:t>
            </a:r>
            <a:r>
              <a:rPr lang="en-US" altLang="zh-TW" dirty="0" smtClean="0">
                <a:latin typeface="Lucida Sans Typewriter" pitchFamily="49" charset="0"/>
              </a:rPr>
              <a:t>] &lt; items[</a:t>
            </a:r>
            <a:r>
              <a:rPr lang="en-US" altLang="zh-TW" dirty="0" err="1" smtClean="0">
                <a:latin typeface="Lucida Sans Typewriter" pitchFamily="49" charset="0"/>
              </a:rPr>
              <a:t>parentIndex</a:t>
            </a:r>
            <a:r>
              <a:rPr lang="en-US" altLang="zh-TW" dirty="0" smtClean="0">
                <a:latin typeface="Lucida Sans Typewriter" pitchFamily="49" charset="0"/>
              </a:rPr>
              <a:t>])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inPlace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b="1" dirty="0" smtClean="0">
                <a:latin typeface="Lucida Sans Typewriter" pitchFamily="49" charset="0"/>
              </a:rPr>
              <a:t>true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latin typeface="Lucida Sans Typewriter" pitchFamily="49" charset="0"/>
              </a:rPr>
              <a:t>else</a:t>
            </a:r>
            <a:r>
              <a:rPr lang="en-US" altLang="zh-TW" dirty="0" smtClean="0">
                <a:latin typeface="Lucida Sans Typewriter" pitchFamily="49" charset="0"/>
              </a:rPr>
              <a:t> {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i="1" dirty="0" smtClean="0">
                <a:latin typeface="Lucida Sans Typewriter" pitchFamily="49" charset="0"/>
              </a:rPr>
              <a:t>Swap</a:t>
            </a:r>
            <a:r>
              <a:rPr lang="en-US" altLang="zh-TW" dirty="0" smtClean="0">
                <a:latin typeface="Lucida Sans Typewriter" pitchFamily="49" charset="0"/>
              </a:rPr>
              <a:t> items[</a:t>
            </a:r>
            <a:r>
              <a:rPr lang="en-US" altLang="zh-TW" dirty="0" err="1" smtClean="0">
                <a:latin typeface="Lucida Sans Typewriter" pitchFamily="49" charset="0"/>
              </a:rPr>
              <a:t>newDataIndex</a:t>
            </a:r>
            <a:r>
              <a:rPr lang="en-US" altLang="zh-TW" dirty="0" smtClean="0">
                <a:latin typeface="Lucida Sans Typewriter" pitchFamily="49" charset="0"/>
              </a:rPr>
              <a:t>] </a:t>
            </a:r>
            <a:r>
              <a:rPr lang="en-US" altLang="zh-TW" i="1" dirty="0" smtClean="0">
                <a:latin typeface="Lucida Sans Typewriter" pitchFamily="49" charset="0"/>
              </a:rPr>
              <a:t>and</a:t>
            </a:r>
            <a:r>
              <a:rPr lang="en-US" altLang="zh-TW" dirty="0" smtClean="0">
                <a:latin typeface="Lucida Sans Typewriter" pitchFamily="49" charset="0"/>
              </a:rPr>
              <a:t> items[</a:t>
            </a:r>
            <a:r>
              <a:rPr lang="en-US" altLang="zh-TW" dirty="0" err="1" smtClean="0">
                <a:latin typeface="Lucida Sans Typewriter" pitchFamily="49" charset="0"/>
              </a:rPr>
              <a:t>parentIndex</a:t>
            </a:r>
            <a:r>
              <a:rPr lang="en-US" altLang="zh-TW" dirty="0" smtClean="0">
                <a:latin typeface="Lucida Sans Typewriter" pitchFamily="49" charset="0"/>
              </a:rPr>
              <a:t>]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newDataIndex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parentIndex</a:t>
            </a: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}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itemCount</a:t>
            </a:r>
            <a:r>
              <a:rPr lang="en-US" altLang="zh-TW" dirty="0" smtClean="0">
                <a:latin typeface="Lucida Sans Typewriter" pitchFamily="49" charset="0"/>
              </a:rPr>
              <a:t>++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28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(3/10)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507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Array-based implementation of the ADT heap.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ArrayMaxHeap.h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ifndef</a:t>
            </a:r>
            <a:r>
              <a:rPr lang="en-US" altLang="zh-TW" dirty="0" smtClean="0">
                <a:latin typeface="Lucida Sans Typewriter" pitchFamily="49" charset="0"/>
              </a:rPr>
              <a:t> _ARRAY_MAX_HEAP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#define _ARRAY_MAX_HEAP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HeapInterface.h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PrecondViolatedExcep.h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HeapInterface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private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static const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ROOT_INDEX = 0;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Helps with readability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static const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DEFAULT_CAPACITY = 21;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Small capacity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             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to test for a full heap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* items;   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Array of heap items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itemCount</a:t>
            </a:r>
            <a:r>
              <a:rPr lang="en-US" altLang="zh-TW" dirty="0" smtClean="0">
                <a:latin typeface="Lucida Sans Typewriter" pitchFamily="49" charset="0"/>
              </a:rPr>
              <a:t>;     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Current count of heap items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maxItems</a:t>
            </a:r>
            <a:r>
              <a:rPr lang="en-US" altLang="zh-TW" dirty="0" smtClean="0">
                <a:latin typeface="Lucida Sans Typewriter" pitchFamily="49" charset="0"/>
              </a:rPr>
              <a:t>;      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Maximum capacity of the heap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29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(4/10)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196752"/>
            <a:ext cx="8735888" cy="5355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--------------------------------------------------------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Most of the private utility methods use an array index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as a parameter and in calculations. This should be safe,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even though the array is an implementation detail, since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the methods are private.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--------------------------------------------------------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Returns the array index of the left child (if it exists).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getLeftChildIndex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nodeIndex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Returns the array index of the right child (if it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exists).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getRightChildIndex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nodeIndex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Returns the array index of the parent node.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getParentIndex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nodeIndex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Tests whether this node is a leaf.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isLeaf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nodeIndex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Converts a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semiheap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to a heap.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heapRebuild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subTreeRootIndex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Creates a heap from an unordered array.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heapCreate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30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(5/10)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someArray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arraySize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~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HeapInterface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Public Methods: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getNumberOfNodes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getHeight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peekTop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 throw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);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add(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newData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remove();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clear();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"ArrayMaxHeap.cpp"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endif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31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(6/10)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someArray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arraySize</a:t>
            </a:r>
            <a:r>
              <a:rPr lang="en-US" altLang="zh-TW" dirty="0" smtClean="0">
                <a:latin typeface="Lucida Sans Typewriter" pitchFamily="49" charset="0"/>
              </a:rPr>
              <a:t>):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</a:t>
            </a:r>
            <a:r>
              <a:rPr lang="en-US" altLang="zh-TW" dirty="0" err="1" smtClean="0">
                <a:latin typeface="Lucida Sans Typewriter" pitchFamily="49" charset="0"/>
              </a:rPr>
              <a:t>itemCount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arraySize</a:t>
            </a:r>
            <a:r>
              <a:rPr lang="en-US" altLang="zh-TW" dirty="0" smtClean="0">
                <a:latin typeface="Lucida Sans Typewriter" pitchFamily="49" charset="0"/>
              </a:rPr>
              <a:t>), </a:t>
            </a:r>
            <a:r>
              <a:rPr lang="en-US" altLang="zh-TW" dirty="0" err="1" smtClean="0">
                <a:latin typeface="Lucida Sans Typewriter" pitchFamily="49" charset="0"/>
              </a:rPr>
              <a:t>maxItems</a:t>
            </a:r>
            <a:r>
              <a:rPr lang="en-US" altLang="zh-TW" dirty="0" smtClean="0">
                <a:latin typeface="Lucida Sans Typewriter" pitchFamily="49" charset="0"/>
              </a:rPr>
              <a:t>(2*</a:t>
            </a:r>
            <a:r>
              <a:rPr lang="en-US" altLang="zh-TW" dirty="0" err="1" smtClean="0">
                <a:latin typeface="Lucida Sans Typewriter" pitchFamily="49" charset="0"/>
              </a:rPr>
              <a:t>arraySize</a:t>
            </a:r>
            <a:r>
              <a:rPr lang="en-US" altLang="zh-TW" dirty="0" smtClean="0">
                <a:latin typeface="Lucida Sans Typewriter" pitchFamily="49" charset="0"/>
              </a:rPr>
              <a:t>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Allocate the array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items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new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[2*</a:t>
            </a:r>
            <a:r>
              <a:rPr lang="en-US" altLang="zh-TW" dirty="0" err="1" smtClean="0">
                <a:latin typeface="Lucida Sans Typewriter" pitchFamily="49" charset="0"/>
              </a:rPr>
              <a:t>arraySize</a:t>
            </a:r>
            <a:r>
              <a:rPr lang="en-US" altLang="zh-TW" dirty="0" smtClean="0">
                <a:latin typeface="Lucida Sans Typewriter" pitchFamily="49" charset="0"/>
              </a:rPr>
              <a:t>]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Copy given values into the array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</a:t>
            </a:r>
            <a:r>
              <a:rPr lang="en-US" altLang="zh-TW" dirty="0" smtClean="0">
                <a:latin typeface="Lucida Sans Typewriter" pitchFamily="49" charset="0"/>
              </a:rPr>
              <a:t> = 0; </a:t>
            </a:r>
            <a:r>
              <a:rPr lang="en-US" altLang="zh-TW" dirty="0" err="1" smtClean="0">
                <a:latin typeface="Lucida Sans Typewriter" pitchFamily="49" charset="0"/>
              </a:rPr>
              <a:t>i</a:t>
            </a:r>
            <a:r>
              <a:rPr lang="en-US" altLang="zh-TW" dirty="0" smtClean="0">
                <a:latin typeface="Lucida Sans Typewriter" pitchFamily="49" charset="0"/>
              </a:rPr>
              <a:t> &lt; </a:t>
            </a:r>
            <a:r>
              <a:rPr lang="en-US" altLang="zh-TW" dirty="0" err="1" smtClean="0">
                <a:latin typeface="Lucida Sans Typewriter" pitchFamily="49" charset="0"/>
              </a:rPr>
              <a:t>itemCount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  <a:r>
              <a:rPr lang="en-US" altLang="zh-TW" dirty="0" err="1" smtClean="0">
                <a:latin typeface="Lucida Sans Typewriter" pitchFamily="49" charset="0"/>
              </a:rPr>
              <a:t>i</a:t>
            </a:r>
            <a:r>
              <a:rPr lang="en-US" altLang="zh-TW" dirty="0" smtClean="0">
                <a:latin typeface="Lucida Sans Typewriter" pitchFamily="49" charset="0"/>
              </a:rPr>
              <a:t>++)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items[</a:t>
            </a:r>
            <a:r>
              <a:rPr lang="en-US" altLang="zh-TW" dirty="0" err="1" smtClean="0">
                <a:latin typeface="Lucida Sans Typewriter" pitchFamily="49" charset="0"/>
              </a:rPr>
              <a:t>i</a:t>
            </a:r>
            <a:r>
              <a:rPr lang="en-US" altLang="zh-TW" dirty="0" smtClean="0">
                <a:latin typeface="Lucida Sans Typewriter" pitchFamily="49" charset="0"/>
              </a:rPr>
              <a:t>] = </a:t>
            </a:r>
            <a:r>
              <a:rPr lang="en-US" altLang="zh-TW" dirty="0" err="1" smtClean="0">
                <a:latin typeface="Lucida Sans Typewriter" pitchFamily="49" charset="0"/>
              </a:rPr>
              <a:t>someArray</a:t>
            </a:r>
            <a:r>
              <a:rPr lang="en-US" altLang="zh-TW" dirty="0" smtClean="0"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latin typeface="Lucida Sans Typewriter" pitchFamily="49" charset="0"/>
              </a:rPr>
              <a:t>i</a:t>
            </a:r>
            <a:r>
              <a:rPr lang="en-US" altLang="zh-TW" dirty="0" smtClean="0">
                <a:latin typeface="Lucida Sans Typewriter" pitchFamily="49" charset="0"/>
              </a:rPr>
              <a:t>];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Reorganize the array into a heap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heapCreate</a:t>
            </a:r>
            <a:r>
              <a:rPr lang="en-US" altLang="zh-TW" dirty="0" smtClean="0">
                <a:latin typeface="Lucida Sans Typewriter" pitchFamily="49" charset="0"/>
              </a:rPr>
              <a:t>();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constructor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An Array-Based Implementation (7/10)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17-8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115616" y="5301208"/>
            <a:ext cx="7045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contents of an array; (b) the corresponding complete binary tree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90700"/>
            <a:ext cx="7912745" cy="3106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An Array-Based Implementation (8/10)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17-9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915816" y="5507940"/>
            <a:ext cx="3651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Transforming an array into a heap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l="2110" r="1678"/>
          <a:stretch>
            <a:fillRect/>
          </a:stretch>
        </p:blipFill>
        <p:spPr bwMode="auto">
          <a:xfrm>
            <a:off x="0" y="1268580"/>
            <a:ext cx="9144000" cy="4032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An Array-Based Implementation (9/10)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17-9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915816" y="5507940"/>
            <a:ext cx="3651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Transforming an array into a heap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2959"/>
          <a:stretch>
            <a:fillRect/>
          </a:stretch>
        </p:blipFill>
        <p:spPr bwMode="auto">
          <a:xfrm>
            <a:off x="1" y="1328533"/>
            <a:ext cx="9144000" cy="4044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35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An Array-Based Implementation (10/10)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2322746"/>
            <a:ext cx="8735888" cy="175432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heapCreate</a:t>
            </a:r>
            <a:r>
              <a:rPr lang="en-US" altLang="zh-TW" dirty="0" smtClean="0">
                <a:latin typeface="Lucida Sans Typewriter" pitchFamily="49" charset="0"/>
              </a:rPr>
              <a:t>()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 for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index = </a:t>
            </a:r>
            <a:r>
              <a:rPr lang="en-US" altLang="zh-TW" dirty="0" err="1" smtClean="0">
                <a:latin typeface="Lucida Sans Typewriter" pitchFamily="49" charset="0"/>
              </a:rPr>
              <a:t>itemCount</a:t>
            </a:r>
            <a:r>
              <a:rPr lang="en-US" altLang="zh-TW" dirty="0" smtClean="0">
                <a:latin typeface="Lucida Sans Typewriter" pitchFamily="49" charset="0"/>
              </a:rPr>
              <a:t> / 2; index &gt;= 0; index--)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heapRebuild</a:t>
            </a:r>
            <a:r>
              <a:rPr lang="en-US" altLang="zh-TW" dirty="0" smtClean="0">
                <a:latin typeface="Lucida Sans Typewriter" pitchFamily="49" charset="0"/>
              </a:rPr>
              <a:t>(index</a:t>
            </a:r>
            <a:r>
              <a:rPr lang="en-US" altLang="zh-TW" dirty="0" smtClean="0">
                <a:latin typeface="Lucida Sans Typewriter" pitchFamily="49" charset="0"/>
              </a:rPr>
              <a:t>);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heapCreate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36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Implementation of Priority Queue (1/5)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895921"/>
            <a:ext cx="8735888" cy="36933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ADT priority queue: Heap-based implementation.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Heap_PriorityQueue.h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ifndef</a:t>
            </a:r>
            <a:r>
              <a:rPr lang="en-US" altLang="zh-TW" dirty="0" smtClean="0">
                <a:latin typeface="Lucida Sans Typewriter" pitchFamily="49" charset="0"/>
              </a:rPr>
              <a:t> _HEAP_PRIORITY_QUEUE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#define _HEAP_PRIORITY_QUEUE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ArrayMaxHeap.h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PriorityQueueInterface.h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Heap_PriorityQueue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PriorityQueueInterface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&gt;,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private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37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Implementation of Priority Queue (2/5)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2028904"/>
            <a:ext cx="8735888" cy="34163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Heap_PriorityQueue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add(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remove();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@pre The priority queue is not empty.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peek()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 throw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Heap_PriorityQueue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"Heap_PriorityQueue.cpp"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endif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38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Implementation of Priority Queue (3/5)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5355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Heap-based implementation of the ADT priority queue.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Heap_PriorityQueue.cpp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Heap_PriorityQueue.h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Heap_PriorityQueue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Heap_PriorityQueue</a:t>
            </a:r>
            <a:r>
              <a:rPr lang="en-US" altLang="zh-TW" dirty="0" smtClean="0">
                <a:latin typeface="Lucida Sans Typewriter" pitchFamily="49" charset="0"/>
              </a:rPr>
              <a:t>() 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constructor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Heap_PriorityQueue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isEmpty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Heap_PriorityQueue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&gt;::add(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                         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&gt;::add(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add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39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Implementation of Priority Queue (4/5)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507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Heap_PriorityQueue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&gt;::remove()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&gt;::remove();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remove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Heap_PriorityQueue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&gt;::peek()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throw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try</a:t>
            </a:r>
            <a:r>
              <a:rPr lang="en-US" altLang="zh-TW" dirty="0" smtClean="0">
                <a:latin typeface="Lucida Sans Typewriter" pitchFamily="49" charset="0"/>
              </a:rPr>
              <a:t> 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peekTop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}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catch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 e) 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throw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("Attempted peek into an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empty priority queue.");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try/catch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peek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363272" cy="839787"/>
          </a:xfrm>
        </p:spPr>
        <p:txBody>
          <a:bodyPr/>
          <a:lstStyle/>
          <a:p>
            <a:r>
              <a:rPr lang="en-US" altLang="zh-TW" sz="4000" dirty="0" smtClean="0"/>
              <a:t>Implementation of Priority Queue (5/5)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i="1" dirty="0" smtClean="0"/>
              <a:t>If the maximum number of items is known</a:t>
            </a:r>
            <a:r>
              <a:rPr lang="en-US" altLang="zh-TW" dirty="0" smtClean="0"/>
              <a:t>, the heap is better (than a binary search tree)</a:t>
            </a:r>
          </a:p>
          <a:p>
            <a:pPr lvl="1"/>
            <a:r>
              <a:rPr lang="en-US" altLang="zh-TW" dirty="0" smtClean="0"/>
              <a:t>A heap is complete, and hence always balanced</a:t>
            </a:r>
          </a:p>
          <a:p>
            <a:pPr lvl="1"/>
            <a:r>
              <a:rPr lang="en-US" altLang="zh-TW" dirty="0" smtClean="0"/>
              <a:t>An overhead is required to keep a search tree balanced.</a:t>
            </a:r>
          </a:p>
          <a:p>
            <a:r>
              <a:rPr lang="en-US" altLang="zh-TW" dirty="0" smtClean="0"/>
              <a:t>We will soon study how to keep a search tree balanced.</a:t>
            </a:r>
          </a:p>
          <a:p>
            <a:r>
              <a:rPr lang="en-US" altLang="zh-TW" dirty="0" smtClean="0"/>
              <a:t>When there are many items, but a few distinct priority values,</a:t>
            </a:r>
          </a:p>
          <a:p>
            <a:pPr lvl="1"/>
            <a:r>
              <a:rPr lang="en-US" altLang="zh-TW" dirty="0" smtClean="0"/>
              <a:t>Associate a queue with each priority value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Heap Sort (1/7)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41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17-10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411760" y="4941168"/>
            <a:ext cx="4775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Heap sort partitions an array into two regions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601" y="2420888"/>
            <a:ext cx="9191601" cy="1922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Heap Sort (2/7)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42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17-11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538850" y="5507940"/>
            <a:ext cx="2185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trace of heap sort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r="2074"/>
          <a:stretch>
            <a:fillRect/>
          </a:stretch>
        </p:blipFill>
        <p:spPr bwMode="auto">
          <a:xfrm>
            <a:off x="0" y="1339106"/>
            <a:ext cx="9144000" cy="3956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Heap Sort (3/7)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17-11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538850" y="5579948"/>
            <a:ext cx="2185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trace of heap sort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4630" r="3188"/>
          <a:stretch>
            <a:fillRect/>
          </a:stretch>
        </p:blipFill>
        <p:spPr bwMode="auto">
          <a:xfrm>
            <a:off x="0" y="1225647"/>
            <a:ext cx="9144000" cy="4314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Heap Sort (4/7)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17-11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538850" y="5507940"/>
            <a:ext cx="2185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trace of heap sort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l="6718" r="2010"/>
          <a:stretch>
            <a:fillRect/>
          </a:stretch>
        </p:blipFill>
        <p:spPr bwMode="auto">
          <a:xfrm>
            <a:off x="0" y="1798637"/>
            <a:ext cx="9143999" cy="3422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Heap Sort (5/7)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17-11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538850" y="5507940"/>
            <a:ext cx="2185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trace of heap sort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l="6117" r="2014"/>
          <a:stretch>
            <a:fillRect/>
          </a:stretch>
        </p:blipFill>
        <p:spPr bwMode="auto">
          <a:xfrm>
            <a:off x="0" y="1439530"/>
            <a:ext cx="9144000" cy="3841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46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Heap Sort (6/7)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2089879"/>
            <a:ext cx="8735888" cy="313932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Sorts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anArray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[0..n-1].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heapSort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anArray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  <a:r>
              <a:rPr lang="en-US" altLang="zh-TW" dirty="0" err="1" smtClean="0">
                <a:latin typeface="Lucida Sans Typewriter" pitchFamily="49" charset="0"/>
              </a:rPr>
              <a:t>ArrayType</a:t>
            </a:r>
            <a:r>
              <a:rPr lang="en-US" altLang="zh-TW" dirty="0" smtClean="0">
                <a:latin typeface="Lucida Sans Typewriter" pitchFamily="49" charset="0"/>
              </a:rPr>
              <a:t>, n:integer)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Build initial heap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latin typeface="Lucida Sans Typewriter" pitchFamily="49" charset="0"/>
              </a:rPr>
              <a:t> (index = n / 2 </a:t>
            </a:r>
            <a:r>
              <a:rPr lang="en-US" altLang="zh-TW" i="1" dirty="0" smtClean="0">
                <a:latin typeface="Lucida Sans Typewriter" pitchFamily="49" charset="0"/>
              </a:rPr>
              <a:t>down to</a:t>
            </a:r>
            <a:r>
              <a:rPr lang="en-US" altLang="zh-TW" dirty="0" smtClean="0">
                <a:latin typeface="Lucida Sans Typewriter" pitchFamily="49" charset="0"/>
              </a:rPr>
              <a:t> 0) 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Assertion: The tree rooted at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index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is a </a:t>
            </a:r>
            <a:r>
              <a:rPr lang="en-US" altLang="zh-TW" i="1" dirty="0" err="1" smtClean="0">
                <a:solidFill>
                  <a:srgbClr val="00B0F0"/>
                </a:solidFill>
                <a:latin typeface="Lucida Sans Typewriter" pitchFamily="49" charset="0"/>
              </a:rPr>
              <a:t>semiheap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heapRebuild</a:t>
            </a:r>
            <a:r>
              <a:rPr lang="en-US" altLang="zh-TW" dirty="0" smtClean="0">
                <a:latin typeface="Lucida Sans Typewriter" pitchFamily="49" charset="0"/>
              </a:rPr>
              <a:t>(index, </a:t>
            </a:r>
            <a:r>
              <a:rPr lang="en-US" altLang="zh-TW" dirty="0" err="1" smtClean="0">
                <a:latin typeface="Lucida Sans Typewriter" pitchFamily="49" charset="0"/>
              </a:rPr>
              <a:t>anArray</a:t>
            </a:r>
            <a:r>
              <a:rPr lang="en-US" altLang="zh-TW" dirty="0" smtClean="0">
                <a:latin typeface="Lucida Sans Typewriter" pitchFamily="49" charset="0"/>
              </a:rPr>
              <a:t>, n)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Assertion: The tree rooted at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index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is a heap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}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Assertion: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anArray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[0]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is the largest item in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heap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anArray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[0..n-1] 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47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Heap Sort (7/7)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Move the largest item in the Heap region--the root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anArray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[0]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--to the beginning of the Sorted region by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swapping items and adjusting the size of the regions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i="1" dirty="0" smtClean="0">
                <a:latin typeface="Lucida Sans Typewriter" pitchFamily="49" charset="0"/>
              </a:rPr>
              <a:t>Swap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anArray</a:t>
            </a:r>
            <a:r>
              <a:rPr lang="en-US" altLang="zh-TW" dirty="0" smtClean="0">
                <a:latin typeface="Lucida Sans Typewriter" pitchFamily="49" charset="0"/>
              </a:rPr>
              <a:t>[0] </a:t>
            </a:r>
            <a:r>
              <a:rPr lang="en-US" altLang="zh-TW" i="1" dirty="0" smtClean="0">
                <a:latin typeface="Lucida Sans Typewriter" pitchFamily="49" charset="0"/>
              </a:rPr>
              <a:t>and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anArray</a:t>
            </a:r>
            <a:r>
              <a:rPr lang="en-US" altLang="zh-TW" dirty="0" smtClean="0">
                <a:latin typeface="Lucida Sans Typewriter" pitchFamily="49" charset="0"/>
              </a:rPr>
              <a:t>[n - 1]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heapSize</a:t>
            </a:r>
            <a:r>
              <a:rPr lang="en-US" altLang="zh-TW" dirty="0" smtClean="0">
                <a:latin typeface="Lucida Sans Typewriter" pitchFamily="49" charset="0"/>
              </a:rPr>
              <a:t> = n - 1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Decrease the size of the Heap region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,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expand the Sorted region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while (</a:t>
            </a:r>
            <a:r>
              <a:rPr lang="en-US" altLang="zh-TW" dirty="0" err="1" smtClean="0">
                <a:latin typeface="Lucida Sans Typewriter" pitchFamily="49" charset="0"/>
              </a:rPr>
              <a:t>heapSize</a:t>
            </a:r>
            <a:r>
              <a:rPr lang="en-US" altLang="zh-TW" dirty="0" smtClean="0">
                <a:latin typeface="Lucida Sans Typewriter" pitchFamily="49" charset="0"/>
              </a:rPr>
              <a:t> &gt; 1) 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Make the Heap region a heap again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heapRebuild</a:t>
            </a:r>
            <a:r>
              <a:rPr lang="en-US" altLang="zh-TW" dirty="0" smtClean="0">
                <a:latin typeface="Lucida Sans Typewriter" pitchFamily="49" charset="0"/>
              </a:rPr>
              <a:t>(0, </a:t>
            </a:r>
            <a:r>
              <a:rPr lang="en-US" altLang="zh-TW" dirty="0" err="1" smtClean="0">
                <a:latin typeface="Lucida Sans Typewriter" pitchFamily="49" charset="0"/>
              </a:rPr>
              <a:t>anArray</a:t>
            </a:r>
            <a:r>
              <a:rPr lang="en-US" altLang="zh-TW" dirty="0" smtClean="0">
                <a:latin typeface="Lucida Sans Typewriter" pitchFamily="49" charset="0"/>
              </a:rPr>
              <a:t>, </a:t>
            </a:r>
            <a:r>
              <a:rPr lang="en-US" altLang="zh-TW" dirty="0" err="1" smtClean="0">
                <a:latin typeface="Lucida Sans Typewriter" pitchFamily="49" charset="0"/>
              </a:rPr>
              <a:t>heapSize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Move the largest item in the Heap region--the root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anArray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[0]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--to the beginning of the Sorted region by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swapping items and adjusting the size of the regions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i="1" dirty="0" smtClean="0">
                <a:latin typeface="Lucida Sans Typewriter" pitchFamily="49" charset="0"/>
              </a:rPr>
              <a:t>Swap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anArray</a:t>
            </a:r>
            <a:r>
              <a:rPr lang="en-US" altLang="zh-TW" dirty="0" smtClean="0">
                <a:latin typeface="Lucida Sans Typewriter" pitchFamily="49" charset="0"/>
              </a:rPr>
              <a:t>[0] </a:t>
            </a:r>
            <a:r>
              <a:rPr lang="en-US" altLang="zh-TW" i="1" dirty="0" smtClean="0">
                <a:latin typeface="Lucida Sans Typewriter" pitchFamily="49" charset="0"/>
              </a:rPr>
              <a:t>and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anArray</a:t>
            </a:r>
            <a:r>
              <a:rPr lang="en-US" altLang="zh-TW" dirty="0" smtClean="0"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latin typeface="Lucida Sans Typewriter" pitchFamily="49" charset="0"/>
              </a:rPr>
              <a:t>heapSize</a:t>
            </a:r>
            <a:r>
              <a:rPr lang="en-US" altLang="zh-TW" dirty="0" smtClean="0">
                <a:latin typeface="Lucida Sans Typewriter" pitchFamily="49" charset="0"/>
              </a:rPr>
              <a:t> - 1]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heapSize</a:t>
            </a:r>
            <a:r>
              <a:rPr lang="en-US" altLang="zh-TW" dirty="0" smtClean="0">
                <a:latin typeface="Lucida Sans Typewriter" pitchFamily="49" charset="0"/>
              </a:rPr>
              <a:t>--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Decrease the size of the Heap region,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expand the Sorted region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16723</TotalTime>
  <Words>3272</Words>
  <Application>Microsoft Office PowerPoint</Application>
  <PresentationFormat>如螢幕大小 (4:3)</PresentationFormat>
  <Paragraphs>564</Paragraphs>
  <Slides>47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47</vt:i4>
      </vt:variant>
    </vt:vector>
  </HeadingPairs>
  <TitlesOfParts>
    <vt:vector size="58" baseType="lpstr">
      <vt:lpstr>新細明體</vt:lpstr>
      <vt:lpstr>Arial</vt:lpstr>
      <vt:lpstr>Calibri</vt:lpstr>
      <vt:lpstr>Cambria Math</vt:lpstr>
      <vt:lpstr>Courier New</vt:lpstr>
      <vt:lpstr>Lucida Sans Typewriter</vt:lpstr>
      <vt:lpstr>Symbol</vt:lpstr>
      <vt:lpstr>Verdana</vt:lpstr>
      <vt:lpstr>Wingdings</vt:lpstr>
      <vt:lpstr>1_Edge</vt:lpstr>
      <vt:lpstr>Office 佈景主題</vt:lpstr>
      <vt:lpstr> Heaps </vt:lpstr>
      <vt:lpstr>Introduction</vt:lpstr>
      <vt:lpstr>The ADT Heap (1/6)</vt:lpstr>
      <vt:lpstr>The ADT Heap (2/6)</vt:lpstr>
      <vt:lpstr>The ADT Heap (3/6)</vt:lpstr>
      <vt:lpstr>The ADT Heap (4/6)</vt:lpstr>
      <vt:lpstr>The ADT Heap (5/6)</vt:lpstr>
      <vt:lpstr>The ADT Heap (6/6)</vt:lpstr>
      <vt:lpstr>Heaps vs. Binary Search Trees</vt:lpstr>
      <vt:lpstr>A C++ Interface for the ADT Heap (1/3)</vt:lpstr>
      <vt:lpstr>A C++ Interface for the ADT Heap (2/3)</vt:lpstr>
      <vt:lpstr>A C++ Interface for the ADT Heap (3/3)</vt:lpstr>
      <vt:lpstr>Complete Binary Trees in an Array (1/2)</vt:lpstr>
      <vt:lpstr>Complete Binary Trees in an Array (2/2)</vt:lpstr>
      <vt:lpstr>An Array-Based Implementation (1/10)</vt:lpstr>
      <vt:lpstr>Converting a Semiheap into a Heap (1/9)</vt:lpstr>
      <vt:lpstr>Converting a Semiheap into a Heap (2/9)</vt:lpstr>
      <vt:lpstr>Converting a Semiheap into a Heap (3/9)</vt:lpstr>
      <vt:lpstr>Converting a Semiheap into a Heap (4/9)</vt:lpstr>
      <vt:lpstr>Converting a Semiheap into a Heap (5/9)</vt:lpstr>
      <vt:lpstr>Converting a Semiheap into a Heap (6/9)</vt:lpstr>
      <vt:lpstr>Converting a Semiheap into a Heap (7/9)</vt:lpstr>
      <vt:lpstr>Converting a Semiheap into a Heap (8/9)</vt:lpstr>
      <vt:lpstr>Converting a Semiheap into a Heap (9/9)</vt:lpstr>
      <vt:lpstr>An Array-Based Implementation (2/10)</vt:lpstr>
      <vt:lpstr>Insertion into a Heap (1/2)</vt:lpstr>
      <vt:lpstr>Insertion into a Heap (2/2)</vt:lpstr>
      <vt:lpstr>An Array-Based Implementation (3/10)</vt:lpstr>
      <vt:lpstr>An Array-Based Implementation (4/10)</vt:lpstr>
      <vt:lpstr>An Array-Based Implementation (5/10)</vt:lpstr>
      <vt:lpstr>An Array-Based Implementation (6/10)</vt:lpstr>
      <vt:lpstr>An Array-Based Implementation (7/10)</vt:lpstr>
      <vt:lpstr>An Array-Based Implementation (8/10)</vt:lpstr>
      <vt:lpstr>An Array-Based Implementation (9/10)</vt:lpstr>
      <vt:lpstr>An Array-Based Implementation (10/10)</vt:lpstr>
      <vt:lpstr>Implementation of Priority Queue (1/5)</vt:lpstr>
      <vt:lpstr>Implementation of Priority Queue (2/5)</vt:lpstr>
      <vt:lpstr>Implementation of Priority Queue (3/5)</vt:lpstr>
      <vt:lpstr>Implementation of Priority Queue (4/5)</vt:lpstr>
      <vt:lpstr>Implementation of Priority Queue (5/5)</vt:lpstr>
      <vt:lpstr>Heap Sort (1/7)</vt:lpstr>
      <vt:lpstr>Heap Sort (2/7)</vt:lpstr>
      <vt:lpstr>Heap Sort (3/7)</vt:lpstr>
      <vt:lpstr>Heap Sort (4/7)</vt:lpstr>
      <vt:lpstr>Heap Sort (5/7)</vt:lpstr>
      <vt:lpstr>Heap Sort (6/7)</vt:lpstr>
      <vt:lpstr>Heap Sort (7/7)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614</cp:revision>
  <dcterms:created xsi:type="dcterms:W3CDTF">2009-06-21T02:54:00Z</dcterms:created>
  <dcterms:modified xsi:type="dcterms:W3CDTF">2017-12-04T04:56:11Z</dcterms:modified>
</cp:coreProperties>
</file>