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90" r:id="rId3"/>
    <p:sldId id="304" r:id="rId4"/>
    <p:sldId id="306" r:id="rId5"/>
    <p:sldId id="307" r:id="rId6"/>
    <p:sldId id="308" r:id="rId7"/>
    <p:sldId id="311" r:id="rId8"/>
    <p:sldId id="310" r:id="rId9"/>
    <p:sldId id="305" r:id="rId10"/>
    <p:sldId id="309" r:id="rId11"/>
    <p:sldId id="257" r:id="rId12"/>
    <p:sldId id="280" r:id="rId13"/>
    <p:sldId id="286" r:id="rId14"/>
    <p:sldId id="281" r:id="rId15"/>
    <p:sldId id="283" r:id="rId16"/>
    <p:sldId id="284" r:id="rId17"/>
    <p:sldId id="285" r:id="rId18"/>
    <p:sldId id="259" r:id="rId19"/>
    <p:sldId id="275" r:id="rId20"/>
    <p:sldId id="276" r:id="rId21"/>
    <p:sldId id="277" r:id="rId22"/>
    <p:sldId id="278" r:id="rId23"/>
    <p:sldId id="261" r:id="rId24"/>
    <p:sldId id="272" r:id="rId25"/>
    <p:sldId id="287" r:id="rId26"/>
    <p:sldId id="288" r:id="rId27"/>
    <p:sldId id="289" r:id="rId28"/>
    <p:sldId id="262" r:id="rId29"/>
    <p:sldId id="298" r:id="rId30"/>
    <p:sldId id="299" r:id="rId31"/>
    <p:sldId id="300" r:id="rId32"/>
    <p:sldId id="303" r:id="rId33"/>
    <p:sldId id="302" r:id="rId34"/>
    <p:sldId id="301" r:id="rId35"/>
    <p:sldId id="294" r:id="rId36"/>
    <p:sldId id="295" r:id="rId37"/>
    <p:sldId id="296" r:id="rId38"/>
    <p:sldId id="297" r:id="rId39"/>
    <p:sldId id="274" r:id="rId4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140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2018/1/2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133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2018/1/2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428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2018/1/2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600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2018/1/2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9081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2018/1/2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782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2018/1/2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1213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2018/1/2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4284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2018/1/2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481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2018/1/2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8995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2018/1/2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5696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2018/1/2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7143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2018/1/2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5534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2018/1/2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31881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2018/1/2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8631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2018/1/2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1192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2018/1/2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548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4D6E-FD2D-46B2-9E45-DC53066189C9}" type="datetimeFigureOut">
              <a:rPr lang="zh-TW" altLang="en-US" smtClean="0"/>
              <a:pPr/>
              <a:t>2018/1/2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9463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2F64D6E-FD2D-46B2-9E45-DC53066189C9}" type="datetimeFigureOut">
              <a:rPr lang="zh-TW" altLang="en-US" smtClean="0"/>
              <a:pPr/>
              <a:t>2018/1/2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4035B5D-D417-4238-A8E2-249734BB0D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0091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Data Structures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mtClean="0"/>
              <a:t>Suggested Homework </a:t>
            </a:r>
            <a:r>
              <a:rPr lang="en-US" altLang="zh-TW" dirty="0" smtClean="0"/>
              <a:t>#9 Solution</a:t>
            </a:r>
          </a:p>
          <a:p>
            <a:r>
              <a:rPr lang="en-US" altLang="zh-TW" dirty="0" smtClean="0"/>
              <a:t>By Carlos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59929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Q1 exercise 18.10</a:t>
            </a:r>
            <a:endParaRPr lang="zh-TW" altLang="en-US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382" y="3858783"/>
            <a:ext cx="6743700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421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code – </a:t>
            </a:r>
            <a:r>
              <a:rPr lang="en-US" altLang="zh-TW" dirty="0" err="1" smtClean="0"/>
              <a:t>removeByID</a:t>
            </a:r>
            <a:r>
              <a:rPr lang="en-US" altLang="zh-TW" dirty="0" smtClean="0"/>
              <a:t>(1)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removeByID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BinarySearchTree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bstree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ID){ 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Node *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prevPtr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null;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Node *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bstree.getRootPtr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bool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deletable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false;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while(true){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if(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== null){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break;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}else if(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curPtr.key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== ID){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deletable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true;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break;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endParaRPr lang="zh-TW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113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code – </a:t>
            </a:r>
            <a:r>
              <a:rPr lang="en-US" altLang="zh-TW" dirty="0" err="1" smtClean="0"/>
              <a:t>removeByID</a:t>
            </a:r>
            <a:r>
              <a:rPr lang="en-US" altLang="zh-TW" dirty="0" smtClean="0"/>
              <a:t>(2)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}else if(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curPtr.key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&lt; ID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prevPtr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curPtr.leftChildPtr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else if(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curPtr.key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&gt; ID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prevPtr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curPtr.rightChildPtr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if(!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deletable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false;</a:t>
            </a:r>
          </a:p>
        </p:txBody>
      </p:sp>
    </p:spTree>
    <p:extLst>
      <p:ext uri="{BB962C8B-B14F-4D97-AF65-F5344CB8AC3E}">
        <p14:creationId xmlns:p14="http://schemas.microsoft.com/office/powerpoint/2010/main" val="606939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code – </a:t>
            </a:r>
            <a:r>
              <a:rPr lang="en-US" altLang="zh-TW" dirty="0" err="1" smtClean="0"/>
              <a:t>removeByID</a:t>
            </a:r>
            <a:r>
              <a:rPr lang="en-US" altLang="zh-TW" dirty="0" smtClean="0"/>
              <a:t>(3)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}else if(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deletable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&amp;&amp;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!=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bstree.getRootPtr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()){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if(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curPtr.leftChildPtr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!=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null &amp;&amp;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curPtr.rightChildPtr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== null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if(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prev.leftChildPtr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prev.leftChildPtr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curPtr.leftChildPtr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}else{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prev.rightChildPtr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curPtr.leftChildPtr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}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}else if(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curPtr.leftChildPtr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==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null &amp;&amp;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curPtr.rightChildPtr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!=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if(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prev.leftChildPtr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==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		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prev.leftChildPtr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curPtr.rightChildPtr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	}else{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		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prev.rightChildPtr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curPtr.rightChildPtr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872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code – </a:t>
            </a:r>
            <a:r>
              <a:rPr lang="en-US" altLang="zh-TW" dirty="0" err="1" smtClean="0"/>
              <a:t>removeByID</a:t>
            </a:r>
            <a:r>
              <a:rPr lang="en-US" altLang="zh-TW" dirty="0" smtClean="0"/>
              <a:t>(4)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}else if(</a:t>
            </a:r>
            <a:r>
              <a:rPr lang="en-US" altLang="zh-TW" sz="11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curPtr.leftChildPtr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!= null &amp;&amp; </a:t>
            </a:r>
            <a:r>
              <a:rPr lang="en-US" altLang="zh-TW" sz="11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curPtr.rightChildPtr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!= 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Node *</a:t>
            </a:r>
            <a:r>
              <a:rPr lang="en-US" altLang="zh-TW" sz="11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isPtr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zh-TW" sz="11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curPtr.rightChildPtr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Node *</a:t>
            </a:r>
            <a:r>
              <a:rPr lang="en-US" altLang="zh-TW" sz="11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tempPtr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while(</a:t>
            </a:r>
            <a:r>
              <a:rPr lang="en-US" altLang="zh-TW" sz="11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isPtr.leftChildPtr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!= null){</a:t>
            </a:r>
          </a:p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n-US" altLang="zh-TW" sz="11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isPtr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zh-TW" sz="11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isPtr.leftChildPtr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}</a:t>
            </a:r>
          </a:p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*</a:t>
            </a:r>
            <a:r>
              <a:rPr lang="en-US" altLang="zh-TW" sz="11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*</a:t>
            </a:r>
            <a:r>
              <a:rPr lang="en-US" altLang="zh-TW" sz="11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isPtr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1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zh-TW" sz="11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isPtr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delete *</a:t>
            </a:r>
            <a:r>
              <a:rPr lang="en-US" altLang="zh-TW" sz="11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return true;</a:t>
            </a:r>
          </a:p>
        </p:txBody>
      </p:sp>
    </p:spTree>
    <p:extLst>
      <p:ext uri="{BB962C8B-B14F-4D97-AF65-F5344CB8AC3E}">
        <p14:creationId xmlns:p14="http://schemas.microsoft.com/office/powerpoint/2010/main" val="698484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code – </a:t>
            </a:r>
            <a:r>
              <a:rPr lang="en-US" altLang="zh-TW" dirty="0" err="1" smtClean="0"/>
              <a:t>removeByID</a:t>
            </a:r>
            <a:r>
              <a:rPr lang="en-US" altLang="zh-TW" dirty="0" smtClean="0"/>
              <a:t>(5)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}else if (</a:t>
            </a:r>
            <a:r>
              <a:rPr lang="en-US" altLang="zh-TW" sz="11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deletable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&amp;&amp; </a:t>
            </a:r>
            <a:r>
              <a:rPr lang="en-US" altLang="zh-TW" sz="11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== </a:t>
            </a:r>
            <a:r>
              <a:rPr lang="en-US" altLang="zh-TW" sz="11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bstree.getRootPtr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()){</a:t>
            </a:r>
          </a:p>
          <a:p>
            <a:pPr marL="36900" indent="0">
              <a:buNone/>
            </a:pP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if(</a:t>
            </a:r>
            <a:r>
              <a:rPr lang="en-US" altLang="zh-TW" sz="11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curPtr.leftChildPtr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 != null &amp;&amp; </a:t>
            </a:r>
            <a:r>
              <a:rPr lang="en-US" altLang="zh-TW" sz="11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curPtr.rightChildPtr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 == null){</a:t>
            </a:r>
          </a:p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n-US" altLang="zh-TW" sz="11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bstree.setRootPtr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1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curPtr.leftChild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	}else if(</a:t>
            </a:r>
            <a:r>
              <a:rPr lang="en-US" altLang="zh-TW" sz="11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curPtr.leftChildPtr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 == null &amp;&amp; </a:t>
            </a:r>
            <a:r>
              <a:rPr lang="en-US" altLang="zh-TW" sz="11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curPtr.rightChildPtr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 != null){</a:t>
            </a:r>
          </a:p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n-US" altLang="zh-TW" sz="11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bstree.setRootPtr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1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curPtr.rightChild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}else if (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if(</a:t>
            </a:r>
            <a:r>
              <a:rPr lang="en-US" altLang="zh-TW" sz="11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curPtr.leftChildPtr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 != null &amp;&amp; </a:t>
            </a:r>
            <a:r>
              <a:rPr lang="en-US" altLang="zh-TW" sz="11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curPtr.rightChildPtr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 != null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Node *</a:t>
            </a:r>
            <a:r>
              <a:rPr lang="en-US" altLang="zh-TW" sz="1100" dirty="0" err="1">
                <a:latin typeface="Consolas" panose="020B0609020204030204" pitchFamily="49" charset="0"/>
                <a:cs typeface="Consolas" panose="020B0609020204030204" pitchFamily="49" charset="0"/>
              </a:rPr>
              <a:t>isPtr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zh-TW" sz="11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curPtr.rightChildPtr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		Node *</a:t>
            </a:r>
            <a:r>
              <a:rPr lang="en-US" altLang="zh-TW" sz="1100" dirty="0" err="1">
                <a:latin typeface="Consolas" panose="020B0609020204030204" pitchFamily="49" charset="0"/>
                <a:cs typeface="Consolas" panose="020B0609020204030204" pitchFamily="49" charset="0"/>
              </a:rPr>
              <a:t>tempPtr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altLang="zh-TW" sz="11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64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code – </a:t>
            </a:r>
            <a:r>
              <a:rPr lang="en-US" altLang="zh-TW" dirty="0" err="1" smtClean="0"/>
              <a:t>removeByID</a:t>
            </a:r>
            <a:r>
              <a:rPr lang="en-US" altLang="zh-TW" dirty="0" smtClean="0"/>
              <a:t>(6)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		while(</a:t>
            </a:r>
            <a:r>
              <a:rPr lang="en-US" altLang="zh-TW" sz="1100" dirty="0" err="1">
                <a:latin typeface="Consolas" panose="020B0609020204030204" pitchFamily="49" charset="0"/>
                <a:cs typeface="Consolas" panose="020B0609020204030204" pitchFamily="49" charset="0"/>
              </a:rPr>
              <a:t>isPtr.leftChildPtr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 != null){</a:t>
            </a:r>
          </a:p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			</a:t>
            </a:r>
            <a:r>
              <a:rPr lang="en-US" altLang="zh-TW" sz="1100" dirty="0" err="1">
                <a:latin typeface="Consolas" panose="020B0609020204030204" pitchFamily="49" charset="0"/>
                <a:cs typeface="Consolas" panose="020B0609020204030204" pitchFamily="49" charset="0"/>
              </a:rPr>
              <a:t>isPtr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zh-TW" sz="1100" dirty="0" err="1">
                <a:latin typeface="Consolas" panose="020B0609020204030204" pitchFamily="49" charset="0"/>
                <a:cs typeface="Consolas" panose="020B0609020204030204" pitchFamily="49" charset="0"/>
              </a:rPr>
              <a:t>isPtr.leftChildPtr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		}</a:t>
            </a:r>
          </a:p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		*</a:t>
            </a:r>
            <a:r>
              <a:rPr lang="en-US" altLang="zh-TW" sz="11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 = *</a:t>
            </a:r>
            <a:r>
              <a:rPr lang="en-US" altLang="zh-TW" sz="1100" dirty="0" err="1">
                <a:latin typeface="Consolas" panose="020B0609020204030204" pitchFamily="49" charset="0"/>
                <a:cs typeface="Consolas" panose="020B0609020204030204" pitchFamily="49" charset="0"/>
              </a:rPr>
              <a:t>isPtr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n-US" altLang="zh-TW" sz="11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zh-TW" sz="1100" dirty="0" err="1">
                <a:latin typeface="Consolas" panose="020B0609020204030204" pitchFamily="49" charset="0"/>
                <a:cs typeface="Consolas" panose="020B0609020204030204" pitchFamily="49" charset="0"/>
              </a:rPr>
              <a:t>isPtr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altLang="zh-TW" sz="11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}</a:t>
            </a:r>
          </a:p>
          <a:p>
            <a:pPr marL="36900" indent="0">
              <a:buNone/>
            </a:pP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delete *</a:t>
            </a:r>
            <a:r>
              <a:rPr lang="en-US" altLang="zh-TW" sz="11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altLang="zh-TW" sz="1100" dirty="0">
                <a:latin typeface="Consolas" panose="020B0609020204030204" pitchFamily="49" charset="0"/>
                <a:cs typeface="Consolas" panose="020B0609020204030204" pitchFamily="49" charset="0"/>
              </a:rPr>
              <a:t>true;</a:t>
            </a:r>
          </a:p>
          <a:p>
            <a:pPr marL="36900" indent="0">
              <a:buNone/>
            </a:pP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36900" indent="0">
              <a:buNone/>
            </a:pPr>
            <a:r>
              <a:rPr lang="en-US" altLang="zh-TW" sz="1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sz="11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081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code – </a:t>
            </a:r>
            <a:r>
              <a:rPr lang="en-US" altLang="zh-TW" dirty="0" err="1" smtClean="0"/>
              <a:t>removeByName</a:t>
            </a:r>
            <a:r>
              <a:rPr lang="en-US" altLang="zh-TW" dirty="0" smtClean="0"/>
              <a:t>(1)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removeByName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(Node *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headPtr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string Name){ 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Node *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prevPtr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= null;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Node *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headPtr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bool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deletable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= false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while(true){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curPtr.key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== Name){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deletable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true;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break;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}else if(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curPtr.key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&gt; Name){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break;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break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altLang="zh-TW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}else{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prevPtr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curPtr.nextPtr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27566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code – </a:t>
            </a:r>
            <a:r>
              <a:rPr lang="en-US" altLang="zh-TW" dirty="0" err="1" smtClean="0"/>
              <a:t>removeByName</a:t>
            </a:r>
            <a:r>
              <a:rPr lang="en-US" altLang="zh-TW" dirty="0" smtClean="0"/>
              <a:t>(2)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if(!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deletable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false;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}else{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headPtr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headPtr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curPtr.nextPtr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}else{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prevPtr.nextPtr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curPtr.nextPtr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}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delete *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curPtr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013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Q2 exercise 18.12</a:t>
            </a:r>
            <a:endParaRPr lang="zh-TW" altLang="en-US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332" y="3811287"/>
            <a:ext cx="6781800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896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– add(1)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Add(</a:t>
            </a:r>
            <a:r>
              <a:rPr lang="en-US" altLang="zh-TW" sz="1600" b="1" i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item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:ItemType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: void throw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hashtableFullException</a:t>
            </a:r>
            <a:endParaRPr lang="en-US" altLang="zh-TW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the array index that the address calculator gives you by given </a:t>
            </a:r>
            <a:r>
              <a:rPr lang="en-US" altLang="zh-TW" sz="1600" b="1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item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if(table[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 is empty){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put item into table[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 else 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set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originI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as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altLang="zh-TW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add 1 to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altLang="zh-TW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endParaRPr lang="zh-TW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499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– add(2)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187882" y="2324882"/>
            <a:ext cx="6798736" cy="3444997"/>
          </a:xfrm>
        </p:spPr>
        <p:txBody>
          <a:bodyPr>
            <a:noAutofit/>
          </a:bodyPr>
          <a:lstStyle/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while(table[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 is occupied and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not equals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originI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if(table[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 is empty){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put item into table[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return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} 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add 1 to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altLang="zh-TW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if(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reaches the size of table)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set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as 0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throw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hashtableFullException</a:t>
            </a:r>
            <a:endParaRPr lang="en-US" altLang="zh-TW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6900" indent="0">
              <a:buNone/>
            </a:pPr>
            <a:endParaRPr lang="zh-TW" alt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499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– remove(1)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remove(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searchKey:keyType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: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boolean</a:t>
            </a:r>
            <a:endParaRPr lang="en-US" altLang="zh-TW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the array index that the address calculator gives you for an item whose search key equals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searchKey</a:t>
            </a:r>
            <a:endParaRPr lang="en-US" altLang="zh-TW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if(table[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getKey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searchkey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remove the item from table[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true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 else 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set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originI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as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altLang="zh-TW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add 1 to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altLang="zh-TW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499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– remove(2)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176865" y="2490135"/>
            <a:ext cx="6798736" cy="3910665"/>
          </a:xfrm>
        </p:spPr>
        <p:txBody>
          <a:bodyPr>
            <a:noAutofit/>
          </a:bodyPr>
          <a:lstStyle/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while(table[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 is occupied and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not equals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originI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if(table[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getKey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==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searchkey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remove the item from table[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return true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} 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add 1 to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altLang="zh-TW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if(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reaches the size of table)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set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as 0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false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499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– </a:t>
            </a:r>
            <a:r>
              <a:rPr lang="en-US" altLang="zh-TW" dirty="0" err="1" smtClean="0"/>
              <a:t>getItem</a:t>
            </a:r>
            <a:r>
              <a:rPr lang="en-US" altLang="zh-TW" dirty="0" smtClean="0"/>
              <a:t>(1)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getItem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searchKey:keyType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: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ItemType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throw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NotFoundException</a:t>
            </a:r>
            <a:endParaRPr lang="en-US" altLang="zh-TW" sz="15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the array index that the address calculator gives you for an item whose search key equals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searchKey</a:t>
            </a:r>
            <a:endParaRPr lang="en-US" altLang="zh-TW" sz="15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if(table[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getKey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==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searchkey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table[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 {</a:t>
            </a: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set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originI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as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altLang="zh-TW" sz="15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add 1 to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altLang="zh-TW" sz="15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499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– </a:t>
            </a:r>
            <a:r>
              <a:rPr lang="en-US" altLang="zh-TW" dirty="0" err="1" smtClean="0"/>
              <a:t>getItem</a:t>
            </a:r>
            <a:r>
              <a:rPr lang="en-US" altLang="zh-TW" dirty="0" smtClean="0"/>
              <a:t>(2)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176865" y="2490135"/>
            <a:ext cx="6798736" cy="3910665"/>
          </a:xfrm>
        </p:spPr>
        <p:txBody>
          <a:bodyPr>
            <a:noAutofit/>
          </a:bodyPr>
          <a:lstStyle/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while(table[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 is occupied and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not equals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originI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if(table[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getKey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==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searchkey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return table[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add 1 to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altLang="zh-TW" sz="15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if(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reaches the size of table)</a:t>
            </a: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set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as 0</a:t>
            </a: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altLang="zh-TW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NotFoundException</a:t>
            </a:r>
            <a:endParaRPr lang="en-US" altLang="zh-TW" sz="15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15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499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270227" y="776439"/>
            <a:ext cx="6595534" cy="1258307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Q3 exercise 19.1(b)</a:t>
            </a:r>
            <a:br>
              <a:rPr lang="en-US" altLang="zh-TW" dirty="0" smtClean="0"/>
            </a:br>
            <a:r>
              <a:rPr lang="en-US" altLang="zh-TW" sz="2200" dirty="0"/>
              <a:t>draw also the tree after “Insert 70” and that after “Insert 20”</a:t>
            </a:r>
            <a:endParaRPr lang="zh-TW" altLang="en-US" sz="2200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344" y="2404388"/>
            <a:ext cx="506730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874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/>
          <p:cNvSpPr/>
          <p:nvPr/>
        </p:nvSpPr>
        <p:spPr>
          <a:xfrm>
            <a:off x="859316" y="1762699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10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" name="橢圓 2"/>
          <p:cNvSpPr/>
          <p:nvPr/>
        </p:nvSpPr>
        <p:spPr>
          <a:xfrm>
            <a:off x="6520152" y="1077816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30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4" name="向右箭號 3"/>
          <p:cNvSpPr/>
          <p:nvPr/>
        </p:nvSpPr>
        <p:spPr>
          <a:xfrm>
            <a:off x="1663547" y="1729646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5" name="圓角矩形 4"/>
          <p:cNvSpPr/>
          <p:nvPr/>
        </p:nvSpPr>
        <p:spPr>
          <a:xfrm>
            <a:off x="2864386" y="1707613"/>
            <a:ext cx="1377107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10</a:t>
            </a:r>
            <a:r>
              <a:rPr lang="zh-TW" altLang="en-US" dirty="0" smtClean="0">
                <a:solidFill>
                  <a:schemeClr val="tx1"/>
                </a:solidFill>
              </a:rPr>
              <a:t>     </a:t>
            </a:r>
            <a:r>
              <a:rPr lang="en-US" altLang="zh-TW" dirty="0" smtClean="0">
                <a:solidFill>
                  <a:schemeClr val="tx1"/>
                </a:solidFill>
              </a:rPr>
              <a:t>100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6" name="向右箭號 5"/>
          <p:cNvSpPr/>
          <p:nvPr/>
        </p:nvSpPr>
        <p:spPr>
          <a:xfrm>
            <a:off x="4570164" y="1738826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橢圓 6"/>
          <p:cNvSpPr/>
          <p:nvPr/>
        </p:nvSpPr>
        <p:spPr>
          <a:xfrm>
            <a:off x="7223395" y="1968347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</a:rPr>
              <a:t>100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8" name="橢圓 7"/>
          <p:cNvSpPr/>
          <p:nvPr/>
        </p:nvSpPr>
        <p:spPr>
          <a:xfrm>
            <a:off x="5767332" y="1999561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10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10" name="直線接點 9"/>
          <p:cNvCxnSpPr>
            <a:stCxn id="3" idx="3"/>
            <a:endCxn id="8" idx="7"/>
          </p:cNvCxnSpPr>
          <p:nvPr/>
        </p:nvCxnSpPr>
        <p:spPr>
          <a:xfrm flipH="1">
            <a:off x="6284524" y="1588232"/>
            <a:ext cx="324364" cy="4989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>
            <a:stCxn id="3" idx="5"/>
            <a:endCxn id="7" idx="1"/>
          </p:cNvCxnSpPr>
          <p:nvPr/>
        </p:nvCxnSpPr>
        <p:spPr>
          <a:xfrm>
            <a:off x="7037344" y="1588232"/>
            <a:ext cx="274787" cy="4676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向右箭號 17"/>
          <p:cNvSpPr/>
          <p:nvPr/>
        </p:nvSpPr>
        <p:spPr>
          <a:xfrm rot="5400000">
            <a:off x="6386110" y="2860711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9" name="橢圓 18"/>
          <p:cNvSpPr/>
          <p:nvPr/>
        </p:nvSpPr>
        <p:spPr>
          <a:xfrm>
            <a:off x="6584417" y="4006466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30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1" name="橢圓 20"/>
          <p:cNvSpPr/>
          <p:nvPr/>
        </p:nvSpPr>
        <p:spPr>
          <a:xfrm>
            <a:off x="5831597" y="4928211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10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22" name="直線接點 21"/>
          <p:cNvCxnSpPr>
            <a:stCxn id="19" idx="3"/>
            <a:endCxn id="21" idx="7"/>
          </p:cNvCxnSpPr>
          <p:nvPr/>
        </p:nvCxnSpPr>
        <p:spPr>
          <a:xfrm flipH="1">
            <a:off x="6348789" y="4516882"/>
            <a:ext cx="324364" cy="4989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/>
          <p:cNvCxnSpPr>
            <a:stCxn id="19" idx="5"/>
            <a:endCxn id="24" idx="0"/>
          </p:cNvCxnSpPr>
          <p:nvPr/>
        </p:nvCxnSpPr>
        <p:spPr>
          <a:xfrm>
            <a:off x="7101609" y="4516882"/>
            <a:ext cx="448618" cy="4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/>
        </p:nvSpPr>
        <p:spPr>
          <a:xfrm>
            <a:off x="6861673" y="4988803"/>
            <a:ext cx="1377107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80</a:t>
            </a:r>
            <a:r>
              <a:rPr lang="zh-TW" altLang="en-US" dirty="0" smtClean="0">
                <a:solidFill>
                  <a:schemeClr val="tx1"/>
                </a:solidFill>
              </a:rPr>
              <a:t>     </a:t>
            </a:r>
            <a:r>
              <a:rPr lang="en-US" altLang="zh-TW" dirty="0" smtClean="0">
                <a:solidFill>
                  <a:schemeClr val="tx1"/>
                </a:solidFill>
              </a:rPr>
              <a:t>100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8" name="向右箭號 27"/>
          <p:cNvSpPr/>
          <p:nvPr/>
        </p:nvSpPr>
        <p:spPr>
          <a:xfrm rot="10800000">
            <a:off x="4524261" y="4436123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0" name="橢圓 29"/>
          <p:cNvSpPr/>
          <p:nvPr/>
        </p:nvSpPr>
        <p:spPr>
          <a:xfrm>
            <a:off x="1378947" y="4364515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10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31" name="直線接點 30"/>
          <p:cNvCxnSpPr>
            <a:endCxn id="30" idx="7"/>
          </p:cNvCxnSpPr>
          <p:nvPr/>
        </p:nvCxnSpPr>
        <p:spPr>
          <a:xfrm flipH="1">
            <a:off x="1896139" y="3931153"/>
            <a:ext cx="258263" cy="52093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接點 31"/>
          <p:cNvCxnSpPr>
            <a:endCxn id="36" idx="0"/>
          </p:cNvCxnSpPr>
          <p:nvPr/>
        </p:nvCxnSpPr>
        <p:spPr>
          <a:xfrm>
            <a:off x="3298954" y="3920135"/>
            <a:ext cx="479834" cy="5141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圓角矩形 33"/>
          <p:cNvSpPr/>
          <p:nvPr/>
        </p:nvSpPr>
        <p:spPr>
          <a:xfrm>
            <a:off x="1994055" y="3310567"/>
            <a:ext cx="1503802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30</a:t>
            </a:r>
            <a:r>
              <a:rPr lang="zh-TW" altLang="en-US" dirty="0" smtClean="0">
                <a:solidFill>
                  <a:schemeClr val="tx1"/>
                </a:solidFill>
              </a:rPr>
              <a:t>     </a:t>
            </a:r>
            <a:r>
              <a:rPr lang="en-US" altLang="zh-TW" dirty="0" smtClean="0">
                <a:solidFill>
                  <a:schemeClr val="tx1"/>
                </a:solidFill>
              </a:rPr>
              <a:t>80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6" name="橢圓 35"/>
          <p:cNvSpPr/>
          <p:nvPr/>
        </p:nvSpPr>
        <p:spPr>
          <a:xfrm>
            <a:off x="3475824" y="4434289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</a:rPr>
              <a:t>100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38" name="直線接點 37"/>
          <p:cNvCxnSpPr>
            <a:stCxn id="34" idx="2"/>
            <a:endCxn id="39" idx="0"/>
          </p:cNvCxnSpPr>
          <p:nvPr/>
        </p:nvCxnSpPr>
        <p:spPr>
          <a:xfrm>
            <a:off x="2745956" y="3927512"/>
            <a:ext cx="28461" cy="4718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橢圓 38"/>
          <p:cNvSpPr/>
          <p:nvPr/>
        </p:nvSpPr>
        <p:spPr>
          <a:xfrm>
            <a:off x="2471453" y="4399402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50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2" name="向右箭號 41"/>
          <p:cNvSpPr/>
          <p:nvPr/>
        </p:nvSpPr>
        <p:spPr>
          <a:xfrm rot="5400000">
            <a:off x="2230916" y="5304620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線接點 26"/>
          <p:cNvCxnSpPr>
            <a:stCxn id="37" idx="5"/>
            <a:endCxn id="33" idx="0"/>
          </p:cNvCxnSpPr>
          <p:nvPr/>
        </p:nvCxnSpPr>
        <p:spPr>
          <a:xfrm>
            <a:off x="2470851" y="1373403"/>
            <a:ext cx="646925" cy="4609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圓角矩形 28"/>
          <p:cNvSpPr/>
          <p:nvPr/>
        </p:nvSpPr>
        <p:spPr>
          <a:xfrm>
            <a:off x="760164" y="1834307"/>
            <a:ext cx="1503802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30</a:t>
            </a:r>
            <a:r>
              <a:rPr lang="zh-TW" altLang="en-US" dirty="0" smtClean="0">
                <a:solidFill>
                  <a:schemeClr val="tx1"/>
                </a:solidFill>
              </a:rPr>
              <a:t>     </a:t>
            </a:r>
            <a:r>
              <a:rPr lang="en-US" altLang="zh-TW" dirty="0" smtClean="0">
                <a:solidFill>
                  <a:schemeClr val="tx1"/>
                </a:solidFill>
              </a:rPr>
              <a:t>50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3" name="橢圓 32"/>
          <p:cNvSpPr/>
          <p:nvPr/>
        </p:nvSpPr>
        <p:spPr>
          <a:xfrm>
            <a:off x="2814812" y="1834308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</a:rPr>
              <a:t>100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35" name="直線接點 34"/>
          <p:cNvCxnSpPr>
            <a:stCxn id="29" idx="0"/>
            <a:endCxn id="37" idx="3"/>
          </p:cNvCxnSpPr>
          <p:nvPr/>
        </p:nvCxnSpPr>
        <p:spPr>
          <a:xfrm flipV="1">
            <a:off x="1512065" y="1373403"/>
            <a:ext cx="530330" cy="4609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橢圓 36"/>
          <p:cNvSpPr/>
          <p:nvPr/>
        </p:nvSpPr>
        <p:spPr>
          <a:xfrm>
            <a:off x="1953659" y="862987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80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2" name="向右箭號 51"/>
          <p:cNvSpPr/>
          <p:nvPr/>
        </p:nvSpPr>
        <p:spPr>
          <a:xfrm>
            <a:off x="3910988" y="1410157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53" name="直線接點 52"/>
          <p:cNvCxnSpPr>
            <a:endCxn id="55" idx="0"/>
          </p:cNvCxnSpPr>
          <p:nvPr/>
        </p:nvCxnSpPr>
        <p:spPr>
          <a:xfrm>
            <a:off x="6974914" y="1415634"/>
            <a:ext cx="646925" cy="4609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橢圓 54"/>
          <p:cNvSpPr/>
          <p:nvPr/>
        </p:nvSpPr>
        <p:spPr>
          <a:xfrm>
            <a:off x="7318875" y="1876539"/>
            <a:ext cx="605928" cy="597989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</a:rPr>
              <a:t>100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56" name="直線接點 55"/>
          <p:cNvCxnSpPr>
            <a:stCxn id="60" idx="0"/>
          </p:cNvCxnSpPr>
          <p:nvPr/>
        </p:nvCxnSpPr>
        <p:spPr>
          <a:xfrm flipV="1">
            <a:off x="5580045" y="1388125"/>
            <a:ext cx="611435" cy="517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圓角矩形 57"/>
          <p:cNvSpPr/>
          <p:nvPr/>
        </p:nvSpPr>
        <p:spPr>
          <a:xfrm>
            <a:off x="5956453" y="784033"/>
            <a:ext cx="1503802" cy="616945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50</a:t>
            </a:r>
            <a:r>
              <a:rPr lang="zh-TW" altLang="en-US" dirty="0" smtClean="0">
                <a:solidFill>
                  <a:schemeClr val="tx1"/>
                </a:solidFill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</a:rPr>
              <a:t>80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59" name="橢圓 58"/>
          <p:cNvSpPr/>
          <p:nvPr/>
        </p:nvSpPr>
        <p:spPr>
          <a:xfrm>
            <a:off x="6312666" y="1905916"/>
            <a:ext cx="605928" cy="597989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60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0" name="橢圓 59"/>
          <p:cNvSpPr/>
          <p:nvPr/>
        </p:nvSpPr>
        <p:spPr>
          <a:xfrm>
            <a:off x="5277081" y="1905916"/>
            <a:ext cx="605928" cy="597989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30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61" name="直線接點 60"/>
          <p:cNvCxnSpPr>
            <a:stCxn id="59" idx="0"/>
            <a:endCxn id="58" idx="2"/>
          </p:cNvCxnSpPr>
          <p:nvPr/>
        </p:nvCxnSpPr>
        <p:spPr>
          <a:xfrm flipV="1">
            <a:off x="6615630" y="1400978"/>
            <a:ext cx="92724" cy="5049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接點 69"/>
          <p:cNvCxnSpPr/>
          <p:nvPr/>
        </p:nvCxnSpPr>
        <p:spPr>
          <a:xfrm>
            <a:off x="7501888" y="4652757"/>
            <a:ext cx="646925" cy="46090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橢圓 70"/>
          <p:cNvSpPr/>
          <p:nvPr/>
        </p:nvSpPr>
        <p:spPr>
          <a:xfrm>
            <a:off x="7878900" y="5113662"/>
            <a:ext cx="605928" cy="5979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</a:rPr>
              <a:t>100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72" name="直線接點 71"/>
          <p:cNvCxnSpPr>
            <a:stCxn id="75" idx="0"/>
          </p:cNvCxnSpPr>
          <p:nvPr/>
        </p:nvCxnSpPr>
        <p:spPr>
          <a:xfrm flipV="1">
            <a:off x="5622277" y="4638101"/>
            <a:ext cx="756489" cy="46087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圓角矩形 72"/>
          <p:cNvSpPr/>
          <p:nvPr/>
        </p:nvSpPr>
        <p:spPr>
          <a:xfrm>
            <a:off x="6174955" y="4021156"/>
            <a:ext cx="1503802" cy="6169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50</a:t>
            </a:r>
            <a:r>
              <a:rPr lang="zh-TW" altLang="en-US" dirty="0" smtClean="0">
                <a:solidFill>
                  <a:schemeClr val="tx1"/>
                </a:solidFill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</a:rPr>
              <a:t>80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75" name="橢圓 74"/>
          <p:cNvSpPr/>
          <p:nvPr/>
        </p:nvSpPr>
        <p:spPr>
          <a:xfrm>
            <a:off x="5319313" y="5098972"/>
            <a:ext cx="605928" cy="5979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30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76" name="直線接點 75"/>
          <p:cNvCxnSpPr>
            <a:stCxn id="80" idx="0"/>
            <a:endCxn id="73" idx="2"/>
          </p:cNvCxnSpPr>
          <p:nvPr/>
        </p:nvCxnSpPr>
        <p:spPr>
          <a:xfrm flipV="1">
            <a:off x="6925020" y="4638101"/>
            <a:ext cx="1836" cy="48290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向右箭號 76"/>
          <p:cNvSpPr/>
          <p:nvPr/>
        </p:nvSpPr>
        <p:spPr>
          <a:xfrm rot="5400000">
            <a:off x="6531167" y="3016784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0" name="圓角矩形 79"/>
          <p:cNvSpPr/>
          <p:nvPr/>
        </p:nvSpPr>
        <p:spPr>
          <a:xfrm>
            <a:off x="6173119" y="5121006"/>
            <a:ext cx="1503802" cy="6169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60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70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82" name="向右箭號 81"/>
          <p:cNvSpPr/>
          <p:nvPr/>
        </p:nvSpPr>
        <p:spPr>
          <a:xfrm rot="12167805">
            <a:off x="4392058" y="4546294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83" name="直線接點 82"/>
          <p:cNvCxnSpPr/>
          <p:nvPr/>
        </p:nvCxnSpPr>
        <p:spPr>
          <a:xfrm>
            <a:off x="3368726" y="3956859"/>
            <a:ext cx="646925" cy="4609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橢圓 83"/>
          <p:cNvSpPr/>
          <p:nvPr/>
        </p:nvSpPr>
        <p:spPr>
          <a:xfrm>
            <a:off x="3745738" y="4417764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</a:rPr>
              <a:t>100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85" name="直線接點 84"/>
          <p:cNvCxnSpPr/>
          <p:nvPr/>
        </p:nvCxnSpPr>
        <p:spPr>
          <a:xfrm flipV="1">
            <a:off x="1489115" y="3942203"/>
            <a:ext cx="756489" cy="4608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圓角矩形 85"/>
          <p:cNvSpPr/>
          <p:nvPr/>
        </p:nvSpPr>
        <p:spPr>
          <a:xfrm>
            <a:off x="2041793" y="3325258"/>
            <a:ext cx="1503802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50</a:t>
            </a:r>
            <a:r>
              <a:rPr lang="zh-TW" altLang="en-US" dirty="0" smtClean="0">
                <a:solidFill>
                  <a:schemeClr val="tx1"/>
                </a:solidFill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</a:rPr>
              <a:t>80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88" name="直線接點 87"/>
          <p:cNvCxnSpPr>
            <a:stCxn id="89" idx="0"/>
            <a:endCxn id="86" idx="2"/>
          </p:cNvCxnSpPr>
          <p:nvPr/>
        </p:nvCxnSpPr>
        <p:spPr>
          <a:xfrm flipH="1" flipV="1">
            <a:off x="2793694" y="3942203"/>
            <a:ext cx="19279" cy="4829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圓角矩形 88"/>
          <p:cNvSpPr/>
          <p:nvPr/>
        </p:nvSpPr>
        <p:spPr>
          <a:xfrm>
            <a:off x="2082187" y="4425108"/>
            <a:ext cx="1461571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60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70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90" name="圓角矩形 89"/>
          <p:cNvSpPr/>
          <p:nvPr/>
        </p:nvSpPr>
        <p:spPr>
          <a:xfrm>
            <a:off x="605927" y="4423272"/>
            <a:ext cx="1371599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30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40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92" name="向右箭號 91"/>
          <p:cNvSpPr/>
          <p:nvPr/>
        </p:nvSpPr>
        <p:spPr>
          <a:xfrm rot="5400000">
            <a:off x="1900410" y="5348690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向右箭號 81"/>
          <p:cNvSpPr/>
          <p:nvPr/>
        </p:nvSpPr>
        <p:spPr>
          <a:xfrm>
            <a:off x="3940368" y="1318351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83" name="直線接點 82"/>
          <p:cNvCxnSpPr>
            <a:endCxn id="41" idx="0"/>
          </p:cNvCxnSpPr>
          <p:nvPr/>
        </p:nvCxnSpPr>
        <p:spPr>
          <a:xfrm>
            <a:off x="3007606" y="1421176"/>
            <a:ext cx="499435" cy="5269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橢圓 83"/>
          <p:cNvSpPr/>
          <p:nvPr/>
        </p:nvSpPr>
        <p:spPr>
          <a:xfrm>
            <a:off x="2368630" y="1938969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60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85" name="直線接點 84"/>
          <p:cNvCxnSpPr/>
          <p:nvPr/>
        </p:nvCxnSpPr>
        <p:spPr>
          <a:xfrm flipV="1">
            <a:off x="1588267" y="1443210"/>
            <a:ext cx="350702" cy="4149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圓角矩形 85"/>
          <p:cNvSpPr/>
          <p:nvPr/>
        </p:nvSpPr>
        <p:spPr>
          <a:xfrm>
            <a:off x="1755355" y="780362"/>
            <a:ext cx="1503802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50</a:t>
            </a:r>
            <a:r>
              <a:rPr lang="zh-TW" altLang="en-US" dirty="0" smtClean="0">
                <a:solidFill>
                  <a:schemeClr val="tx1"/>
                </a:solidFill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</a:rPr>
              <a:t>70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88" name="直線接點 87"/>
          <p:cNvCxnSpPr>
            <a:stCxn id="84" idx="0"/>
            <a:endCxn id="86" idx="2"/>
          </p:cNvCxnSpPr>
          <p:nvPr/>
        </p:nvCxnSpPr>
        <p:spPr>
          <a:xfrm flipH="1" flipV="1">
            <a:off x="2507256" y="1397307"/>
            <a:ext cx="164338" cy="5416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圓角矩形 89"/>
          <p:cNvSpPr/>
          <p:nvPr/>
        </p:nvSpPr>
        <p:spPr>
          <a:xfrm>
            <a:off x="705079" y="1878376"/>
            <a:ext cx="1371599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30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40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41" name="橢圓 40"/>
          <p:cNvSpPr/>
          <p:nvPr/>
        </p:nvSpPr>
        <p:spPr>
          <a:xfrm>
            <a:off x="3204077" y="1948149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</a:rPr>
              <a:t>100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50" name="直線接點 49"/>
          <p:cNvCxnSpPr/>
          <p:nvPr/>
        </p:nvCxnSpPr>
        <p:spPr>
          <a:xfrm>
            <a:off x="7148113" y="1606626"/>
            <a:ext cx="499435" cy="52697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橢圓 50"/>
          <p:cNvSpPr/>
          <p:nvPr/>
        </p:nvSpPr>
        <p:spPr>
          <a:xfrm>
            <a:off x="6509137" y="2124419"/>
            <a:ext cx="605928" cy="597989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60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54" name="直線接點 53"/>
          <p:cNvCxnSpPr/>
          <p:nvPr/>
        </p:nvCxnSpPr>
        <p:spPr>
          <a:xfrm flipV="1">
            <a:off x="5728774" y="1628660"/>
            <a:ext cx="350702" cy="4149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圓角矩形 56"/>
          <p:cNvSpPr/>
          <p:nvPr/>
        </p:nvSpPr>
        <p:spPr>
          <a:xfrm>
            <a:off x="5895862" y="965812"/>
            <a:ext cx="1503802" cy="616945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50</a:t>
            </a:r>
            <a:r>
              <a:rPr lang="zh-TW" altLang="en-US" dirty="0" smtClean="0">
                <a:solidFill>
                  <a:schemeClr val="tx1"/>
                </a:solidFill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</a:rPr>
              <a:t>70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62" name="直線接點 61"/>
          <p:cNvCxnSpPr>
            <a:stCxn id="51" idx="0"/>
            <a:endCxn id="57" idx="2"/>
          </p:cNvCxnSpPr>
          <p:nvPr/>
        </p:nvCxnSpPr>
        <p:spPr>
          <a:xfrm flipH="1" flipV="1">
            <a:off x="6647763" y="1582757"/>
            <a:ext cx="164338" cy="54166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圓角矩形 62"/>
          <p:cNvSpPr/>
          <p:nvPr/>
        </p:nvSpPr>
        <p:spPr>
          <a:xfrm>
            <a:off x="4845586" y="2063826"/>
            <a:ext cx="1371599" cy="616945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30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40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65" name="圓角矩形 64"/>
          <p:cNvSpPr/>
          <p:nvPr/>
        </p:nvSpPr>
        <p:spPr>
          <a:xfrm>
            <a:off x="7278477" y="2150124"/>
            <a:ext cx="1371599" cy="616945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90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100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81" name="橢圓 80"/>
          <p:cNvSpPr/>
          <p:nvPr/>
        </p:nvSpPr>
        <p:spPr>
          <a:xfrm>
            <a:off x="5969309" y="3501528"/>
            <a:ext cx="605928" cy="5979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50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91" name="橢圓 90"/>
          <p:cNvSpPr/>
          <p:nvPr/>
        </p:nvSpPr>
        <p:spPr>
          <a:xfrm>
            <a:off x="4823555" y="4217624"/>
            <a:ext cx="605928" cy="5979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30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92" name="橢圓 91"/>
          <p:cNvSpPr/>
          <p:nvPr/>
        </p:nvSpPr>
        <p:spPr>
          <a:xfrm>
            <a:off x="6947974" y="4193753"/>
            <a:ext cx="605928" cy="5979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70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93" name="直線接點 92"/>
          <p:cNvCxnSpPr>
            <a:stCxn id="81" idx="3"/>
            <a:endCxn id="91" idx="7"/>
          </p:cNvCxnSpPr>
          <p:nvPr/>
        </p:nvCxnSpPr>
        <p:spPr>
          <a:xfrm flipH="1">
            <a:off x="5340747" y="4011944"/>
            <a:ext cx="717298" cy="2932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接點 93"/>
          <p:cNvCxnSpPr>
            <a:stCxn id="81" idx="5"/>
            <a:endCxn id="92" idx="1"/>
          </p:cNvCxnSpPr>
          <p:nvPr/>
        </p:nvCxnSpPr>
        <p:spPr>
          <a:xfrm>
            <a:off x="6486501" y="4011944"/>
            <a:ext cx="550209" cy="2693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線接點 106"/>
          <p:cNvCxnSpPr>
            <a:stCxn id="92" idx="5"/>
            <a:endCxn id="110" idx="0"/>
          </p:cNvCxnSpPr>
          <p:nvPr/>
        </p:nvCxnSpPr>
        <p:spPr>
          <a:xfrm>
            <a:off x="7465166" y="4704169"/>
            <a:ext cx="409140" cy="4957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橢圓 107"/>
          <p:cNvSpPr/>
          <p:nvPr/>
        </p:nvSpPr>
        <p:spPr>
          <a:xfrm>
            <a:off x="6364081" y="5163238"/>
            <a:ext cx="605928" cy="5979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60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109" name="直線接點 108"/>
          <p:cNvCxnSpPr>
            <a:stCxn id="108" idx="0"/>
            <a:endCxn id="92" idx="3"/>
          </p:cNvCxnSpPr>
          <p:nvPr/>
        </p:nvCxnSpPr>
        <p:spPr>
          <a:xfrm flipV="1">
            <a:off x="6667045" y="4704169"/>
            <a:ext cx="369665" cy="4590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圓角矩形 109"/>
          <p:cNvSpPr/>
          <p:nvPr/>
        </p:nvSpPr>
        <p:spPr>
          <a:xfrm>
            <a:off x="7188506" y="5199961"/>
            <a:ext cx="1371599" cy="6169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90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100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19" name="橢圓 118"/>
          <p:cNvSpPr/>
          <p:nvPr/>
        </p:nvSpPr>
        <p:spPr>
          <a:xfrm>
            <a:off x="5449679" y="5207304"/>
            <a:ext cx="605928" cy="5979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40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120" name="橢圓 119"/>
          <p:cNvSpPr/>
          <p:nvPr/>
        </p:nvSpPr>
        <p:spPr>
          <a:xfrm>
            <a:off x="4059716" y="5161400"/>
            <a:ext cx="605928" cy="5979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20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121" name="直線接點 120"/>
          <p:cNvCxnSpPr>
            <a:stCxn id="91" idx="3"/>
            <a:endCxn id="120" idx="7"/>
          </p:cNvCxnSpPr>
          <p:nvPr/>
        </p:nvCxnSpPr>
        <p:spPr>
          <a:xfrm flipH="1">
            <a:off x="4576908" y="4728040"/>
            <a:ext cx="335383" cy="52093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線接點 121"/>
          <p:cNvCxnSpPr>
            <a:stCxn id="91" idx="5"/>
            <a:endCxn id="119" idx="1"/>
          </p:cNvCxnSpPr>
          <p:nvPr/>
        </p:nvCxnSpPr>
        <p:spPr>
          <a:xfrm>
            <a:off x="5340747" y="4728040"/>
            <a:ext cx="197668" cy="5668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向右箭號 137"/>
          <p:cNvSpPr/>
          <p:nvPr/>
        </p:nvSpPr>
        <p:spPr>
          <a:xfrm rot="5400000">
            <a:off x="6692749" y="3101247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39" name="向右箭號 138"/>
          <p:cNvSpPr/>
          <p:nvPr/>
        </p:nvSpPr>
        <p:spPr>
          <a:xfrm rot="8025993">
            <a:off x="2868060" y="5434987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線接點 14"/>
          <p:cNvCxnSpPr/>
          <p:nvPr/>
        </p:nvCxnSpPr>
        <p:spPr>
          <a:xfrm>
            <a:off x="3016787" y="1540524"/>
            <a:ext cx="499435" cy="5269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橢圓 15"/>
          <p:cNvSpPr/>
          <p:nvPr/>
        </p:nvSpPr>
        <p:spPr>
          <a:xfrm>
            <a:off x="2377811" y="2058317"/>
            <a:ext cx="605928" cy="597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60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17" name="直線接點 16"/>
          <p:cNvCxnSpPr/>
          <p:nvPr/>
        </p:nvCxnSpPr>
        <p:spPr>
          <a:xfrm flipV="1">
            <a:off x="1597448" y="1562558"/>
            <a:ext cx="350702" cy="4149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圓角矩形 17"/>
          <p:cNvSpPr/>
          <p:nvPr/>
        </p:nvSpPr>
        <p:spPr>
          <a:xfrm>
            <a:off x="1764536" y="899710"/>
            <a:ext cx="1503802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50</a:t>
            </a:r>
            <a:r>
              <a:rPr lang="zh-TW" altLang="en-US" dirty="0" smtClean="0">
                <a:solidFill>
                  <a:schemeClr val="tx1"/>
                </a:solidFill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</a:rPr>
              <a:t>70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19" name="直線接點 18"/>
          <p:cNvCxnSpPr>
            <a:stCxn id="16" idx="0"/>
            <a:endCxn id="18" idx="2"/>
          </p:cNvCxnSpPr>
          <p:nvPr/>
        </p:nvCxnSpPr>
        <p:spPr>
          <a:xfrm flipH="1" flipV="1">
            <a:off x="2516437" y="1516655"/>
            <a:ext cx="164338" cy="5416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圓角矩形 19"/>
          <p:cNvSpPr/>
          <p:nvPr/>
        </p:nvSpPr>
        <p:spPr>
          <a:xfrm>
            <a:off x="714260" y="1997724"/>
            <a:ext cx="1371599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20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40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1" name="圓角矩形 20"/>
          <p:cNvSpPr/>
          <p:nvPr/>
        </p:nvSpPr>
        <p:spPr>
          <a:xfrm>
            <a:off x="3147151" y="2084022"/>
            <a:ext cx="1371599" cy="616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90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100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3" name="向右箭號 22"/>
          <p:cNvSpPr/>
          <p:nvPr/>
        </p:nvSpPr>
        <p:spPr>
          <a:xfrm rot="5400000">
            <a:off x="1887559" y="3121445"/>
            <a:ext cx="969484" cy="59491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24" name="直線接點 23"/>
          <p:cNvCxnSpPr>
            <a:endCxn id="31" idx="0"/>
          </p:cNvCxnSpPr>
          <p:nvPr/>
        </p:nvCxnSpPr>
        <p:spPr>
          <a:xfrm>
            <a:off x="3172858" y="4836405"/>
            <a:ext cx="543503" cy="5490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橢圓 24"/>
          <p:cNvSpPr/>
          <p:nvPr/>
        </p:nvSpPr>
        <p:spPr>
          <a:xfrm>
            <a:off x="2486144" y="5372558"/>
            <a:ext cx="605928" cy="5979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60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26" name="直線接點 25"/>
          <p:cNvCxnSpPr/>
          <p:nvPr/>
        </p:nvCxnSpPr>
        <p:spPr>
          <a:xfrm flipV="1">
            <a:off x="1705781" y="4814371"/>
            <a:ext cx="365390" cy="4773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圓角矩形 26"/>
          <p:cNvSpPr/>
          <p:nvPr/>
        </p:nvSpPr>
        <p:spPr>
          <a:xfrm>
            <a:off x="1872869" y="4213951"/>
            <a:ext cx="1503802" cy="6169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50</a:t>
            </a:r>
            <a:r>
              <a:rPr lang="zh-TW" altLang="en-US" dirty="0" smtClean="0">
                <a:solidFill>
                  <a:schemeClr val="tx1"/>
                </a:solidFill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</a:rPr>
              <a:t>90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28" name="直線接點 27"/>
          <p:cNvCxnSpPr>
            <a:stCxn id="25" idx="0"/>
            <a:endCxn id="27" idx="2"/>
          </p:cNvCxnSpPr>
          <p:nvPr/>
        </p:nvCxnSpPr>
        <p:spPr>
          <a:xfrm flipH="1" flipV="1">
            <a:off x="2624770" y="4830896"/>
            <a:ext cx="164338" cy="5416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圓角矩形 28"/>
          <p:cNvSpPr/>
          <p:nvPr/>
        </p:nvSpPr>
        <p:spPr>
          <a:xfrm>
            <a:off x="822593" y="5311965"/>
            <a:ext cx="1371599" cy="6169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20</a:t>
            </a:r>
            <a:r>
              <a:rPr lang="zh-TW" altLang="en-US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</a:rPr>
              <a:t>40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1" name="橢圓 30"/>
          <p:cNvSpPr/>
          <p:nvPr/>
        </p:nvSpPr>
        <p:spPr>
          <a:xfrm>
            <a:off x="3413397" y="5385412"/>
            <a:ext cx="605928" cy="5979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</a:rPr>
              <a:t>100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Q4 exercise 19.3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432" y="3765850"/>
            <a:ext cx="670560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065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pseudocode(1)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(23tree:TwoThreeTree,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lb:ItemType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ub:ItemType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Let r be the root node of 23 tree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if(r equals null)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</a:t>
            </a:r>
          </a:p>
        </p:txBody>
      </p:sp>
    </p:spTree>
    <p:extLst>
      <p:ext uri="{BB962C8B-B14F-4D97-AF65-F5344CB8AC3E}">
        <p14:creationId xmlns:p14="http://schemas.microsoft.com/office/powerpoint/2010/main" val="4994999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pseudocode(2)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if(r has one item){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if(item is between lb and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visit item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leftsubtree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rightsubtree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if(item is larger than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leftsubtree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if(item is smaller than lb)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rightsubtree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4999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pseudocode(3)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if(r has two items){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if(the left item is between lb and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and the right on is larger than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leftsubtree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	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visit the left item		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middlesubtree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if(the left item is smaller than lb and the right on is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bwtewwn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lb and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middlesubtree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visit the right item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rightsubtree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endParaRPr lang="en-US" altLang="zh-TW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4999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pseudocode(4)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if(two items are both between the lb and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	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leftsubtree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visit the left item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middlesubtree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visit the right item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leftsubtree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if(two items are both larger than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leftsubtree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if(two items are both smaller than lb)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rangeQuery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rightsubtree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or r, lb, </a:t>
            </a:r>
            <a:r>
              <a:rPr lang="en-US" altLang="zh-TW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</a:t>
            </a: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4999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Q5 exercise 19.8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844" y="3803821"/>
            <a:ext cx="6200775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0656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– insert(1)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insert(234tree:TwoThreeFourtree,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item:ItemType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: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Let r be the root node of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234tree(r is a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QuadNode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while(r is not a leaf node){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if(item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&lt;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r.smallItem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r 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r.leftChildPtr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endParaRPr lang="en-US" altLang="zh-TW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}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 if(item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&lt;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r.middleItem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r 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r.leftmidChildPtr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 else if(item &lt;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r.largeItem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r 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r.rightmidChildPtr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} else if(item &gt;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r.largeItem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r =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r.rightChildPtr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320238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– insert(2)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} else 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throw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DuplicatedItemException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if(r is 4-node){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split r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Insert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item into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</a:p>
          <a:p>
            <a:pPr marL="36900" indent="0">
              <a:buNone/>
            </a:pP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376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– remove(1)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176865" y="2490135"/>
            <a:ext cx="6798736" cy="3763520"/>
          </a:xfrm>
        </p:spPr>
        <p:txBody>
          <a:bodyPr>
            <a:normAutofit fontScale="77500" lnSpcReduction="20000"/>
          </a:bodyPr>
          <a:lstStyle/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remove(234tree:TwoThreeFourtree,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item:ItemType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: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Let r be the root node of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234tree(r is a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QuadNode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while(true){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 (r == nul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throw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NotFoundException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 else if(item &lt;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r.smallItem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r =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r.leftmidChildPtr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 else if(item ==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r.smallItem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if(r is not a leaf node) 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let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t be r</a:t>
            </a:r>
            <a:endParaRPr lang="en-US" altLang="zh-TW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	let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 be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the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leftest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leaf node of the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leftmid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subtree of r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break</a:t>
            </a:r>
          </a:p>
        </p:txBody>
      </p:sp>
    </p:spTree>
    <p:extLst>
      <p:ext uri="{BB962C8B-B14F-4D97-AF65-F5344CB8AC3E}">
        <p14:creationId xmlns:p14="http://schemas.microsoft.com/office/powerpoint/2010/main" val="5475351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– remove(2)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176865" y="2490135"/>
            <a:ext cx="6798736" cy="3763520"/>
          </a:xfrm>
        </p:spPr>
        <p:txBody>
          <a:bodyPr>
            <a:normAutofit lnSpcReduction="10000"/>
          </a:bodyPr>
          <a:lstStyle/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} else if(item &lt;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r.middleItem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r =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r.leftmidChildPtr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} else if(item ==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r.middleItem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 if(r is not a leaf node) 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let t be r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	let r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be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the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leftest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leaf node of the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rightmid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subtree of r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}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break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} else if(item &lt;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r.largeItem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r =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r.rightmidChildPtr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386943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– remove(3)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176865" y="2490135"/>
            <a:ext cx="6798736" cy="3763520"/>
          </a:xfrm>
        </p:spPr>
        <p:txBody>
          <a:bodyPr>
            <a:normAutofit fontScale="77500" lnSpcReduction="20000"/>
          </a:bodyPr>
          <a:lstStyle/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} else if(item ==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r.largeItem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if(r is not a leaf node) 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let t be r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let r be the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leftest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leaf node of the right subtree of r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}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break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 else if(item &gt;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r.largeItem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r =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r.rightChildPtr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(t exists){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swap the smallest value in r and item in t.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9772254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– remove(4)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176865" y="2490135"/>
            <a:ext cx="6798736" cy="3763520"/>
          </a:xfrm>
        </p:spPr>
        <p:txBody>
          <a:bodyPr>
            <a:normAutofit fontScale="92500" lnSpcReduction="10000"/>
          </a:bodyPr>
          <a:lstStyle/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If(r is 2-node){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if(if there is a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3-node or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4-node sibling){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 an element into r by rotating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with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that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sibling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}else if(the parent is a 2-node){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combine all three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elements into r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}else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no sibling is a 3-node or a 4-node and parent node is 3-node or a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4-node){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endParaRPr lang="en-US" altLang="zh-TW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combine one sibling and the key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seperating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r and the sibling into r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Remove item from r</a:t>
            </a:r>
            <a:endParaRPr lang="zh-TW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3783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– retrieve(1)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retrieve(234tree:TwoThreeFourtree,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item:ItemType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: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Let r be the root node of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234tree(r is a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QuadNode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 (r == nul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throws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NotFoundException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 else if(item &lt;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r.smallItem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retrieve(left subtree of r, item)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 else if(item ==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r.smallItem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smallItem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} else if(item &lt;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r.middleItem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retrieve(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leftmid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subtree of r,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item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0172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– retrieve(2)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} else if(item ==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r.middleItem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middleItem</a:t>
            </a:r>
            <a:endParaRPr lang="en-US" altLang="zh-TW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else if(item &lt;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r.largeItem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retrieve(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rightmid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subtree of r,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item)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} else if(item ==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r.largeItem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largeItem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} else 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retrieve(right subtree of r,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item)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endParaRPr lang="zh-TW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endParaRPr lang="zh-TW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6965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</a:t>
            </a:r>
            <a:r>
              <a:rPr lang="en-US" altLang="zh-TW" dirty="0"/>
              <a:t>– traverse(1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traverse(234tree:TwoThreeFourtree) :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Let r be the root node of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234tree(r is a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QuadNode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 (r == nul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traverse(left subtree of r)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if(r has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smallItem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visit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smallItem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320545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 </a:t>
            </a:r>
            <a:r>
              <a:rPr lang="en-US" altLang="zh-TW" dirty="0"/>
              <a:t>– traverse(2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traverse(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leftmid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subtree of r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6900" indent="0">
              <a:buNone/>
            </a:pP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if(r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has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middleItem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visit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middleItem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traverse(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rightmid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subtree of r)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if(r has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largeItem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visit </a:t>
            </a:r>
            <a:r>
              <a:rPr lang="en-US" altLang="zh-TW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largeItem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690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traverse(right subtree of r)</a:t>
            </a:r>
          </a:p>
          <a:p>
            <a:pPr marL="36900" indent="0">
              <a:buNone/>
            </a:pPr>
            <a:endParaRPr lang="zh-TW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900" indent="0">
              <a:buNone/>
            </a:pPr>
            <a:endParaRPr lang="zh-TW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9764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 end~</a:t>
            </a:r>
            <a:endParaRPr lang="zh-TW" alt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74866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有機">
  <a:themeElements>
    <a:clrScheme name="有機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有機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有機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1118</TotalTime>
  <Words>470</Words>
  <Application>Microsoft Office PowerPoint</Application>
  <PresentationFormat>如螢幕大小 (4:3)</PresentationFormat>
  <Paragraphs>367</Paragraphs>
  <Slides>39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39</vt:i4>
      </vt:variant>
    </vt:vector>
  </HeadingPairs>
  <TitlesOfParts>
    <vt:vector size="45" baseType="lpstr">
      <vt:lpstr>微軟正黑體</vt:lpstr>
      <vt:lpstr>新細明體</vt:lpstr>
      <vt:lpstr>Arial</vt:lpstr>
      <vt:lpstr>Consolas</vt:lpstr>
      <vt:lpstr>Garamond</vt:lpstr>
      <vt:lpstr>有機</vt:lpstr>
      <vt:lpstr>Data Structures</vt:lpstr>
      <vt:lpstr>Q1 exercise 18.10</vt:lpstr>
      <vt:lpstr>The code – removeByID(1)</vt:lpstr>
      <vt:lpstr>The code – removeByID(2)</vt:lpstr>
      <vt:lpstr>The code – removeByID(3)</vt:lpstr>
      <vt:lpstr>The code – removeByID(4)</vt:lpstr>
      <vt:lpstr>The code – removeByID(5)</vt:lpstr>
      <vt:lpstr>The code – removeByID(6)</vt:lpstr>
      <vt:lpstr>The code – removeByName(1)</vt:lpstr>
      <vt:lpstr>The code – removeByName(2)</vt:lpstr>
      <vt:lpstr>Q2 exercise 18.12</vt:lpstr>
      <vt:lpstr>The pseudocode – add(1)</vt:lpstr>
      <vt:lpstr>The pseudocode – add(2)</vt:lpstr>
      <vt:lpstr>The pseudocode – remove(1)</vt:lpstr>
      <vt:lpstr>The pseudocode – remove(2)</vt:lpstr>
      <vt:lpstr>The pseudocode – getItem(1)</vt:lpstr>
      <vt:lpstr>The pseudocode – getItem(2)</vt:lpstr>
      <vt:lpstr>Q3 exercise 19.1(b) draw also the tree after “Insert 70” and that after “Insert 20”</vt:lpstr>
      <vt:lpstr>PowerPoint 簡報</vt:lpstr>
      <vt:lpstr>PowerPoint 簡報</vt:lpstr>
      <vt:lpstr>PowerPoint 簡報</vt:lpstr>
      <vt:lpstr>PowerPoint 簡報</vt:lpstr>
      <vt:lpstr>Q4 exercise 19.3</vt:lpstr>
      <vt:lpstr>The pseudocode(1)</vt:lpstr>
      <vt:lpstr>The pseudocode(2)</vt:lpstr>
      <vt:lpstr>The pseudocode(3)</vt:lpstr>
      <vt:lpstr>The pseudocode(4)</vt:lpstr>
      <vt:lpstr>Q5 exercise 19.8</vt:lpstr>
      <vt:lpstr>The pseudocode – insert(1)</vt:lpstr>
      <vt:lpstr>The pseudocode – insert(2)</vt:lpstr>
      <vt:lpstr>The pseudocode – remove(1)</vt:lpstr>
      <vt:lpstr>The pseudocode – remove(2)</vt:lpstr>
      <vt:lpstr>The pseudocode – remove(3)</vt:lpstr>
      <vt:lpstr>The pseudocode – remove(4)</vt:lpstr>
      <vt:lpstr>The pseudocode – retrieve(1)</vt:lpstr>
      <vt:lpstr>The pseudocode – retrieve(2)</vt:lpstr>
      <vt:lpstr>The pseudocode – traverse(1)</vt:lpstr>
      <vt:lpstr>The pseudocode – traverse(2)</vt:lpstr>
      <vt:lpstr>The end~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簡伯銓</dc:creator>
  <cp:lastModifiedBy>Windows 使用者</cp:lastModifiedBy>
  <cp:revision>191</cp:revision>
  <dcterms:created xsi:type="dcterms:W3CDTF">2016-01-09T13:36:41Z</dcterms:created>
  <dcterms:modified xsi:type="dcterms:W3CDTF">2018-01-02T14:33:55Z</dcterms:modified>
</cp:coreProperties>
</file>