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7" r:id="rId2"/>
    <p:sldId id="260" r:id="rId3"/>
    <p:sldId id="259" r:id="rId4"/>
    <p:sldId id="267" r:id="rId5"/>
    <p:sldId id="264" r:id="rId6"/>
    <p:sldId id="268" r:id="rId7"/>
    <p:sldId id="262" r:id="rId8"/>
    <p:sldId id="263" r:id="rId9"/>
    <p:sldId id="269" r:id="rId10"/>
    <p:sldId id="270" r:id="rId11"/>
    <p:sldId id="258" r:id="rId12"/>
    <p:sldId id="261" r:id="rId13"/>
    <p:sldId id="273" r:id="rId14"/>
    <p:sldId id="274" r:id="rId15"/>
    <p:sldId id="275" r:id="rId16"/>
    <p:sldId id="276" r:id="rId17"/>
    <p:sldId id="277" r:id="rId18"/>
    <p:sldId id="271" r:id="rId19"/>
    <p:sldId id="272" r:id="rId20"/>
    <p:sldId id="285" r:id="rId21"/>
    <p:sldId id="278" r:id="rId22"/>
    <p:sldId id="281" r:id="rId23"/>
    <p:sldId id="283" r:id="rId24"/>
    <p:sldId id="282" r:id="rId25"/>
    <p:sldId id="279" r:id="rId26"/>
    <p:sldId id="284" r:id="rId27"/>
    <p:sldId id="280" r:id="rId2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D00"/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83044" autoAdjust="0"/>
  </p:normalViewPr>
  <p:slideViewPr>
    <p:cSldViewPr>
      <p:cViewPr varScale="1">
        <p:scale>
          <a:sx n="109" d="100"/>
          <a:sy n="109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2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ED50B-88C5-4B3A-B3E9-4550778AE660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1CF8A-3C1D-4C00-915E-D9D287E5B94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37732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EB4F4-20B6-42B5-99AB-99879D527FD9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04C45-3CA1-45FA-8CF1-CFF64149F06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755576" y="1916832"/>
            <a:ext cx="5974432" cy="14700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投影片標題</a:t>
            </a:r>
            <a:endParaRPr lang="zh-TW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99592" y="3284984"/>
            <a:ext cx="4712568" cy="838944"/>
          </a:xfrm>
        </p:spPr>
        <p:txBody>
          <a:bodyPr>
            <a:normAutofit/>
          </a:bodyPr>
          <a:lstStyle>
            <a:lvl1pPr marL="216000" indent="-457200" algn="l">
              <a:buSzPct val="180000"/>
              <a:buFontTx/>
              <a:buBlip>
                <a:blip r:embed="rId3"/>
              </a:buBlip>
              <a:defRPr sz="2800" b="1" baseline="20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TW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  <a:ea typeface="MS UI Gothic" pitchFamily="34" charset="-128"/>
              </a:rPr>
              <a:t>投影片作者</a:t>
            </a:r>
            <a:endParaRPr lang="zh-TW" altLang="en-US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  <a:ea typeface="MS UI Gothic" pitchFamily="34" charset="-128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4442207" cy="70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4205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286000"/>
            <a:ext cx="8229600" cy="1143000"/>
          </a:xfrm>
        </p:spPr>
        <p:txBody>
          <a:bodyPr>
            <a:normAutofit/>
          </a:bodyPr>
          <a:lstStyle>
            <a:lvl1pPr marL="742950" indent="-742950">
              <a:buSzPct val="200000"/>
              <a:buFontTx/>
              <a:buBlip>
                <a:blip r:embed="rId3"/>
              </a:buBlip>
              <a:defRPr sz="5400" baseline="3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521074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833747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82780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85360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148466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18780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458516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61391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259062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475521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92552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01608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五大項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版面配置區 1"/>
          <p:cNvSpPr>
            <a:spLocks noGrp="1"/>
          </p:cNvSpPr>
          <p:nvPr>
            <p:ph type="title"/>
          </p:nvPr>
        </p:nvSpPr>
        <p:spPr>
          <a:xfrm>
            <a:off x="457200" y="134620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7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6867556" y="6429397"/>
            <a:ext cx="2133600" cy="214314"/>
          </a:xfrm>
          <a:prstGeom prst="rect">
            <a:avLst/>
          </a:prstGeom>
        </p:spPr>
        <p:txBody>
          <a:bodyPr/>
          <a:lstStyle/>
          <a:p>
            <a:fld id="{77379F3F-C843-42C4-9F5C-B1BEFF9A06B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13" name="文字版面配置區 20"/>
          <p:cNvSpPr>
            <a:spLocks noGrp="1"/>
          </p:cNvSpPr>
          <p:nvPr>
            <p:ph type="body" sz="quarter" idx="12"/>
          </p:nvPr>
        </p:nvSpPr>
        <p:spPr>
          <a:xfrm>
            <a:off x="457200" y="2276872"/>
            <a:ext cx="8143903" cy="9144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 kumimoji="0" lang="zh-TW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ea"/>
              </a:defRPr>
            </a:lvl2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按一下以編輯母片文字樣式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第二層</a:t>
            </a:r>
          </a:p>
        </p:txBody>
      </p:sp>
      <p:sp>
        <p:nvSpPr>
          <p:cNvPr id="14" name="文字版面配置區 20"/>
          <p:cNvSpPr>
            <a:spLocks noGrp="1"/>
          </p:cNvSpPr>
          <p:nvPr>
            <p:ph type="body" sz="quarter" idx="14"/>
          </p:nvPr>
        </p:nvSpPr>
        <p:spPr>
          <a:xfrm>
            <a:off x="457200" y="4005064"/>
            <a:ext cx="8143903" cy="9144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 kumimoji="0" lang="zh-TW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ea"/>
              </a:defRPr>
            </a:lvl2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按一下以編輯母片文字樣式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第二層</a:t>
            </a:r>
          </a:p>
        </p:txBody>
      </p:sp>
      <p:sp>
        <p:nvSpPr>
          <p:cNvPr id="15" name="文字版面配置區 20"/>
          <p:cNvSpPr>
            <a:spLocks noGrp="1"/>
          </p:cNvSpPr>
          <p:nvPr>
            <p:ph type="body" sz="quarter" idx="13"/>
          </p:nvPr>
        </p:nvSpPr>
        <p:spPr>
          <a:xfrm>
            <a:off x="457200" y="3140968"/>
            <a:ext cx="8143903" cy="9144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 kumimoji="0" lang="zh-TW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ea"/>
              </a:defRPr>
            </a:lvl2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按一下以編輯母片文字樣式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第二層</a:t>
            </a:r>
          </a:p>
        </p:txBody>
      </p:sp>
      <p:sp>
        <p:nvSpPr>
          <p:cNvPr id="9" name="文字版面配置區 20"/>
          <p:cNvSpPr>
            <a:spLocks noGrp="1"/>
          </p:cNvSpPr>
          <p:nvPr>
            <p:ph type="body" sz="quarter" idx="15"/>
          </p:nvPr>
        </p:nvSpPr>
        <p:spPr>
          <a:xfrm>
            <a:off x="460545" y="4818856"/>
            <a:ext cx="8143903" cy="9144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 kumimoji="0" lang="zh-TW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ea"/>
              </a:defRPr>
            </a:lvl2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按一下以編輯母片文字樣式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第二層</a:t>
            </a:r>
          </a:p>
        </p:txBody>
      </p:sp>
      <p:sp>
        <p:nvSpPr>
          <p:cNvPr id="10" name="文字版面配置區 20"/>
          <p:cNvSpPr>
            <a:spLocks noGrp="1"/>
          </p:cNvSpPr>
          <p:nvPr>
            <p:ph type="body" sz="quarter" idx="16"/>
          </p:nvPr>
        </p:nvSpPr>
        <p:spPr>
          <a:xfrm>
            <a:off x="467544" y="5682952"/>
            <a:ext cx="8143903" cy="9144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 kumimoji="0" lang="zh-TW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ea"/>
              </a:defRPr>
            </a:lvl2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按一下以編輯母片文字樣式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buFont typeface="Wingdings" pitchFamily="2" charset="2"/>
              <a:buChar char="l"/>
              <a:tabLst/>
              <a:defRPr/>
            </a:pPr>
            <a:r>
              <a:rPr kumimoji="0" lang="zh-TW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第二層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中央標題及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83568" y="2777805"/>
            <a:ext cx="8229600" cy="582594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TW" altLang="en-US" dirty="0" smtClean="0"/>
              <a:t>按一下以編輯標題</a:t>
            </a:r>
            <a:endParaRPr lang="zh-TW" altLang="en-US" dirty="0"/>
          </a:p>
        </p:txBody>
      </p:sp>
      <p:sp>
        <p:nvSpPr>
          <p:cNvPr id="4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6867556" y="6429397"/>
            <a:ext cx="2133600" cy="214314"/>
          </a:xfrm>
          <a:prstGeom prst="rect">
            <a:avLst/>
          </a:prstGeom>
        </p:spPr>
        <p:txBody>
          <a:bodyPr/>
          <a:lstStyle/>
          <a:p>
            <a:fld id="{77379F3F-C843-42C4-9F5C-B1BEFF9A06B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3284984"/>
            <a:ext cx="4392488" cy="720725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rgbClr val="0070C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TW" altLang="en-US" dirty="0" smtClean="0"/>
              <a:t>按一下以編輯副標題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一大項目及細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79F3F-C843-42C4-9F5C-B1BEFF9A06B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9144000" cy="3140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2425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52736"/>
            <a:ext cx="3028950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6785992"/>
            <a:ext cx="9144000" cy="72008"/>
          </a:xfrm>
          <a:prstGeom prst="rect">
            <a:avLst/>
          </a:prstGeom>
          <a:solidFill>
            <a:srgbClr val="ED6D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66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2376264" cy="37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88232"/>
            <a:ext cx="8229600" cy="4133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49457-8DE5-4F1B-8A80-DF88F0CBC3A7}" type="datetimeFigureOut">
              <a:rPr lang="zh-TW" altLang="en-US" smtClean="0"/>
              <a:pPr/>
              <a:t>2013/10/16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A02E1-1679-48A6-99F6-F962DD06C7C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10737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55" r:id="rId3"/>
    <p:sldLayoutId id="2147483652" r:id="rId4"/>
    <p:sldLayoutId id="2147483649" r:id="rId5"/>
    <p:sldLayoutId id="2147483650" r:id="rId6"/>
    <p:sldLayoutId id="2147483651" r:id="rId7"/>
    <p:sldLayoutId id="2147483653" r:id="rId8"/>
    <p:sldLayoutId id="2147483654" r:id="rId9"/>
    <p:sldLayoutId id="2147483656" r:id="rId10"/>
    <p:sldLayoutId id="2147483657" r:id="rId11"/>
    <p:sldLayoutId id="2147483658" r:id="rId12"/>
    <p:sldLayoutId id="2147483659" r:id="rId13"/>
    <p:sldLayoutId id="2147483664" r:id="rId14"/>
    <p:sldLayoutId id="2147483665" r:id="rId15"/>
    <p:sldLayoutId id="2147483666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75000"/>
              <a:lumOff val="25000"/>
            </a:schemeClr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>
              <a:lumMod val="75000"/>
              <a:lumOff val="25000"/>
            </a:schemeClr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wall.com/images/wallpapers/36659-1920x1080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ontinuous_integration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ist_of_revision_control_software" TargetMode="External"/><Relationship Id="rId2" Type="http://schemas.openxmlformats.org/officeDocument/2006/relationships/hyperlink" Target="http://en.wikipedia.org/wiki/Comparison_of_issue-tracking_systems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shelly@ikala.tv" TargetMode="Externa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play.google.com/store/apps/details?id=com.ikala.app&amp;feature=search_result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IndieTattoo" TargetMode="External"/><Relationship Id="rId2" Type="http://schemas.openxmlformats.org/officeDocument/2006/relationships/hyperlink" Target="https://www.facebook.com/tw.livehouse.in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acebook.com/ikala.t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Code Management</a:t>
            </a:r>
            <a:endParaRPr lang="zh-TW" altLang="en-US" dirty="0">
              <a:latin typeface="+mj-lt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3200" dirty="0" smtClean="0">
                <a:latin typeface="+mj-lt"/>
              </a:rPr>
              <a:t>Sega Cheng (</a:t>
            </a:r>
            <a:r>
              <a:rPr lang="zh-TW" altLang="en-US" sz="3200" dirty="0" smtClean="0">
                <a:latin typeface="+mj-lt"/>
              </a:rPr>
              <a:t>程世嘉</a:t>
            </a:r>
            <a:r>
              <a:rPr lang="en-US" altLang="zh-TW" sz="3200" dirty="0" smtClean="0">
                <a:latin typeface="+mj-lt"/>
              </a:rPr>
              <a:t>)</a:t>
            </a:r>
          </a:p>
          <a:p>
            <a:pPr>
              <a:buNone/>
            </a:pPr>
            <a:r>
              <a:rPr lang="en-US" altLang="zh-TW" sz="3200" dirty="0" smtClean="0">
                <a:latin typeface="+mj-lt"/>
              </a:rPr>
              <a:t>CEO, </a:t>
            </a:r>
            <a:r>
              <a:rPr lang="en-US" altLang="zh-TW" sz="3200" dirty="0" err="1" smtClean="0">
                <a:latin typeface="+mj-lt"/>
              </a:rPr>
              <a:t>iKala</a:t>
            </a:r>
            <a:endParaRPr lang="zh-TW" altLang="en-US" sz="32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28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About Me</a:t>
            </a:r>
            <a:endParaRPr lang="zh-TW" altLang="en-US" dirty="0">
              <a:latin typeface="+mj-lt"/>
            </a:endParaRP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CEO, </a:t>
            </a:r>
            <a:r>
              <a:rPr lang="en-US" altLang="zh-TW" dirty="0" err="1" smtClean="0">
                <a:latin typeface="+mj-lt"/>
              </a:rPr>
              <a:t>LiveHouse.in</a:t>
            </a:r>
            <a:r>
              <a:rPr lang="en-US" altLang="zh-TW" dirty="0" smtClean="0">
                <a:latin typeface="+mj-lt"/>
              </a:rPr>
              <a:t> &amp; </a:t>
            </a:r>
            <a:r>
              <a:rPr lang="en-US" altLang="zh-TW" dirty="0" err="1" smtClean="0">
                <a:latin typeface="+mj-lt"/>
              </a:rPr>
              <a:t>iKala</a:t>
            </a:r>
            <a:r>
              <a:rPr lang="en-US" altLang="zh-TW" dirty="0" smtClean="0">
                <a:latin typeface="+mj-lt"/>
              </a:rPr>
              <a:t> (2012 - Present)</a:t>
            </a:r>
            <a:endParaRPr lang="zh-TW" altLang="en-US" dirty="0">
              <a:latin typeface="+mj-lt"/>
            </a:endParaRPr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Google Software Engineer  (2006 – 2012)</a:t>
            </a:r>
            <a:endParaRPr lang="zh-TW" altLang="en-US" dirty="0">
              <a:latin typeface="+mj-lt"/>
            </a:endParaRPr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Supervisor, Gamania (2012 - Present)</a:t>
            </a:r>
            <a:endParaRPr lang="zh-TW" altLang="en-US" dirty="0">
              <a:latin typeface="+mj-lt"/>
            </a:endParaRPr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Stanford Computer Science Master (2005 – 2007)</a:t>
            </a:r>
            <a:endParaRPr lang="zh-TW" altLang="en-US" dirty="0">
              <a:latin typeface="+mj-lt"/>
            </a:endParaRPr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NTU Information Management (1999 - 2003)</a:t>
            </a:r>
            <a:endParaRPr lang="zh-TW" altLang="en-US" dirty="0">
              <a:latin typeface="+mj-lt"/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79F3F-C843-42C4-9F5C-B1BEFF9A06BC}" type="slidenum">
              <a:rPr lang="zh-TW" altLang="en-US" smtClean="0"/>
              <a:pPr/>
              <a:t>2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cod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71582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1"/>
                </a:solidFill>
                <a:latin typeface="+mj-lt"/>
              </a:rPr>
              <a:t>Today</a:t>
            </a:r>
            <a:endParaRPr lang="zh-TW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1285852" y="3962416"/>
            <a:ext cx="6643734" cy="1752600"/>
          </a:xfrm>
        </p:spPr>
        <p:txBody>
          <a:bodyPr/>
          <a:lstStyle/>
          <a:p>
            <a:r>
              <a:rPr lang="en-US" altLang="zh-TW" b="1" dirty="0" smtClean="0">
                <a:solidFill>
                  <a:schemeClr val="bg1"/>
                </a:solidFill>
                <a:latin typeface="+mj-lt"/>
              </a:rPr>
              <a:t>How does </a:t>
            </a:r>
            <a:r>
              <a:rPr lang="en-US" altLang="zh-TW" b="1" dirty="0" err="1" smtClean="0">
                <a:solidFill>
                  <a:schemeClr val="bg1"/>
                </a:solidFill>
                <a:latin typeface="+mj-lt"/>
              </a:rPr>
              <a:t>iKala</a:t>
            </a:r>
            <a:r>
              <a:rPr lang="en-US" altLang="zh-TW" b="1" dirty="0" smtClean="0">
                <a:solidFill>
                  <a:schemeClr val="bg1"/>
                </a:solidFill>
                <a:latin typeface="+mj-lt"/>
              </a:rPr>
              <a:t> do code management?</a:t>
            </a:r>
            <a:endParaRPr lang="zh-TW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1406" y="6417254"/>
            <a:ext cx="5079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/>
              <a:t>Source: </a:t>
            </a:r>
            <a:r>
              <a:rPr lang="en-US" altLang="zh-TW" sz="1200" b="1" dirty="0" smtClean="0">
                <a:hlinkClick r:id="rId3"/>
              </a:rPr>
              <a:t>http://www.socwall.com/images/wallpapers/36659-1920x1080.jpg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>
                <a:latin typeface="+mj-lt"/>
              </a:rPr>
              <a:t>Why Code Management?</a:t>
            </a:r>
            <a:endParaRPr lang="zh-TW" altLang="en-US" sz="3800" dirty="0">
              <a:latin typeface="+mj-lt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+mj-lt"/>
              </a:rPr>
              <a:t>Produce high-quality software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>
                <a:latin typeface="+mj-lt"/>
              </a:rPr>
              <a:t>Our Code Management Principles</a:t>
            </a:r>
            <a:endParaRPr lang="zh-TW" altLang="en-US" sz="3800" dirty="0">
              <a:latin typeface="+mj-lt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+mj-lt"/>
              </a:rPr>
              <a:t>As lightweight as possible</a:t>
            </a:r>
          </a:p>
          <a:p>
            <a:pPr lvl="1"/>
            <a:r>
              <a:rPr lang="en-US" altLang="zh-TW" b="1" dirty="0" smtClean="0">
                <a:latin typeface="+mj-lt"/>
              </a:rPr>
              <a:t>Easy to maintain, minimum human interventions</a:t>
            </a:r>
          </a:p>
          <a:p>
            <a:r>
              <a:rPr lang="en-US" altLang="zh-TW" b="1" dirty="0" smtClean="0">
                <a:latin typeface="+mj-lt"/>
              </a:rPr>
              <a:t>Productivity over formalism</a:t>
            </a:r>
          </a:p>
          <a:p>
            <a:pPr lvl="1"/>
            <a:r>
              <a:rPr lang="en-US" altLang="zh-TW" b="1" dirty="0" smtClean="0">
                <a:latin typeface="+mj-lt"/>
              </a:rPr>
              <a:t>It’s really about the balance among “speed”, “quality”, and “cost”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cost speed quality venn diagram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785794"/>
            <a:ext cx="5857916" cy="5748165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858016" y="642918"/>
            <a:ext cx="1928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It’s possible that you improve all of them at the same time!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Step 0: LDAP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latin typeface="+mj-lt"/>
              </a:rPr>
              <a:t>LDAP</a:t>
            </a:r>
            <a:br>
              <a:rPr lang="en-US" altLang="zh-TW" dirty="0" smtClean="0">
                <a:latin typeface="+mj-lt"/>
              </a:rPr>
            </a:br>
            <a:r>
              <a:rPr lang="en-US" altLang="zh-TW" dirty="0" smtClean="0">
                <a:latin typeface="+mj-lt"/>
              </a:rPr>
              <a:t>(Lightweight Directory Access Protocol)</a:t>
            </a:r>
            <a:endParaRPr lang="zh-TW" altLang="en-US" dirty="0">
              <a:latin typeface="+mj-lt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idx="1"/>
          </p:nvPr>
        </p:nvSpPr>
        <p:spPr>
          <a:xfrm>
            <a:off x="457200" y="2367778"/>
            <a:ext cx="8229600" cy="4133056"/>
          </a:xfrm>
        </p:spPr>
        <p:txBody>
          <a:bodyPr>
            <a:normAutofit/>
          </a:bodyPr>
          <a:lstStyle/>
          <a:p>
            <a:r>
              <a:rPr lang="en-US" altLang="zh-TW" b="1" dirty="0" smtClean="0">
                <a:latin typeface="+mj-lt"/>
              </a:rPr>
              <a:t>Establish universal identities and a single point of authentication for all of your team members. This will facilitate future deployment of new internal systems.</a:t>
            </a:r>
            <a:endParaRPr lang="zh-TW" altLang="en-US" b="1" dirty="0">
              <a:latin typeface="+mj-lt"/>
            </a:endParaRPr>
          </a:p>
        </p:txBody>
      </p:sp>
      <p:pic>
        <p:nvPicPr>
          <p:cNvPr id="5" name="圖片 4" descr="LDAPwor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9437" y="4293096"/>
            <a:ext cx="2905125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None/>
            </a:pPr>
            <a:r>
              <a:rPr lang="en-US" altLang="zh-TW" dirty="0" smtClean="0"/>
              <a:t>Redmine (Issue Tracking &amp; Project Management)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Redmine</a:t>
            </a:r>
            <a:endParaRPr lang="zh-TW" altLang="en-US" dirty="0">
              <a:latin typeface="+mj-lt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+mj-lt"/>
              </a:rPr>
              <a:t>A popular issue tracking system based on Ruby on Rails. Easy to set up, extend, and integrate w/ other systems</a:t>
            </a:r>
            <a:endParaRPr lang="zh-TW" altLang="en-US" b="1" dirty="0">
              <a:latin typeface="+mj-lt"/>
            </a:endParaRPr>
          </a:p>
        </p:txBody>
      </p:sp>
      <p:pic>
        <p:nvPicPr>
          <p:cNvPr id="6" name="圖片 5" descr="Redmine_logo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6566" y="3002508"/>
            <a:ext cx="3810868" cy="381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err="1" smtClean="0"/>
              <a:t>Git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+mj-lt"/>
              </a:rPr>
              <a:t>Git</a:t>
            </a:r>
            <a:endParaRPr lang="zh-TW" altLang="en-US" dirty="0">
              <a:latin typeface="+mj-lt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+mj-lt"/>
              </a:rPr>
              <a:t>A distributed revision control system that can be easily integrated w/ other tools</a:t>
            </a:r>
            <a:endParaRPr lang="zh-TW" altLang="en-US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err="1" smtClean="0"/>
              <a:t>Git</a:t>
            </a:r>
            <a:r>
              <a:rPr lang="en-US" altLang="zh-TW" dirty="0" smtClean="0"/>
              <a:t> → </a:t>
            </a:r>
            <a:r>
              <a:rPr lang="en-US" altLang="zh-TW" dirty="0" err="1" smtClean="0"/>
              <a:t>GitLab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gitla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2891" y="3388752"/>
            <a:ext cx="4380811" cy="2826330"/>
          </a:xfrm>
          <a:prstGeom prst="rect">
            <a:avLst/>
          </a:prstGeom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+mj-lt"/>
              </a:rPr>
              <a:t>GitLab</a:t>
            </a:r>
            <a:endParaRPr lang="zh-TW" altLang="en-US" dirty="0">
              <a:latin typeface="+mj-lt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+mj-lt"/>
              </a:rPr>
              <a:t>GitLab</a:t>
            </a:r>
            <a:r>
              <a:rPr lang="en-US" b="1" dirty="0" smtClean="0">
                <a:latin typeface="+mj-lt"/>
              </a:rPr>
              <a:t> is open source software to collaborate on code. Create projects and repositories, manage access and do 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code reviews</a:t>
            </a:r>
            <a:endParaRPr lang="zh-TW" altLang="en-US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Continuous Integration (Jenkins)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What is Continuous Integration (CI)?</a:t>
            </a:r>
            <a:endParaRPr lang="zh-TW" altLang="en-US" dirty="0">
              <a:latin typeface="+mj-lt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+mj-lt"/>
              </a:rPr>
              <a:t>Automate the build</a:t>
            </a:r>
          </a:p>
          <a:p>
            <a:r>
              <a:rPr lang="en-US" altLang="zh-TW" b="1" dirty="0" smtClean="0">
                <a:latin typeface="+mj-lt"/>
              </a:rPr>
              <a:t>Make the build self-testing</a:t>
            </a:r>
          </a:p>
          <a:p>
            <a:r>
              <a:rPr lang="en-US" altLang="zh-TW" b="1" dirty="0" smtClean="0">
                <a:latin typeface="+mj-lt"/>
              </a:rPr>
              <a:t>Automate the deployment</a:t>
            </a:r>
            <a:endParaRPr lang="zh-TW" altLang="en-US" b="1" dirty="0">
              <a:latin typeface="+mj-lt"/>
            </a:endParaRPr>
          </a:p>
        </p:txBody>
      </p:sp>
      <p:pic>
        <p:nvPicPr>
          <p:cNvPr id="5" name="圖片 4" descr="jenkins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1785926"/>
            <a:ext cx="3415344" cy="4714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Principles of CI</a:t>
            </a:r>
            <a:endParaRPr lang="zh-TW" altLang="en-US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+mj-lt"/>
              </a:rPr>
              <a:t>Everyone commits to the baseline every day</a:t>
            </a:r>
          </a:p>
          <a:p>
            <a:r>
              <a:rPr lang="en-US" b="1" dirty="0" smtClean="0">
                <a:latin typeface="+mj-lt"/>
              </a:rPr>
              <a:t>Every commit (to baseline) should be built</a:t>
            </a:r>
          </a:p>
          <a:p>
            <a:r>
              <a:rPr lang="en-US" b="1" dirty="0" smtClean="0">
                <a:latin typeface="+mj-lt"/>
              </a:rPr>
              <a:t>Keep the build fast</a:t>
            </a:r>
          </a:p>
          <a:p>
            <a:r>
              <a:rPr lang="en-US" b="1" dirty="0" smtClean="0">
                <a:latin typeface="+mj-lt"/>
              </a:rPr>
              <a:t>Test in a clone of the production environment</a:t>
            </a:r>
          </a:p>
          <a:p>
            <a:r>
              <a:rPr lang="en-US" b="1" dirty="0" smtClean="0">
                <a:latin typeface="+mj-lt"/>
              </a:rPr>
              <a:t>Make it easy to get the latest deliverables</a:t>
            </a:r>
          </a:p>
          <a:p>
            <a:r>
              <a:rPr lang="en-US" b="1" dirty="0" smtClean="0">
                <a:latin typeface="+mj-lt"/>
              </a:rPr>
              <a:t>Everyone can see the results of the latest build</a:t>
            </a:r>
          </a:p>
          <a:p>
            <a:endParaRPr lang="zh-TW" altLang="en-US" dirty="0">
              <a:latin typeface="+mj-lt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42844" y="6509587"/>
            <a:ext cx="41569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/>
              <a:t>Source: </a:t>
            </a:r>
            <a:r>
              <a:rPr lang="en-US" altLang="zh-TW" sz="1200" b="1" dirty="0" smtClean="0">
                <a:hlinkClick r:id="rId2"/>
              </a:rPr>
              <a:t>http://en.wikipedia.org/wiki/Continuous_integration</a:t>
            </a:r>
            <a:r>
              <a:rPr lang="en-US" altLang="zh-TW" sz="1200" b="1" dirty="0" smtClean="0"/>
              <a:t> </a:t>
            </a:r>
            <a:endParaRPr lang="zh-TW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+mj-lt"/>
              </a:rPr>
              <a:t>They are all free!</a:t>
            </a:r>
            <a:endParaRPr lang="zh-TW" altLang="en-US" dirty="0">
              <a:latin typeface="+mj-lt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b="1" dirty="0" smtClean="0">
                <a:latin typeface="+mj-lt"/>
              </a:rPr>
              <a:t>Tons of open-sourced alternatives out there</a:t>
            </a:r>
          </a:p>
          <a:p>
            <a:pPr lvl="1"/>
            <a:r>
              <a:rPr lang="en-US" altLang="zh-TW" b="1" dirty="0" smtClean="0">
                <a:latin typeface="+mj-lt"/>
              </a:rPr>
              <a:t>Issue tracking: </a:t>
            </a:r>
            <a:r>
              <a:rPr lang="en-US" altLang="zh-TW" b="1" dirty="0" smtClean="0">
                <a:latin typeface="+mj-lt"/>
                <a:hlinkClick r:id="rId2"/>
              </a:rPr>
              <a:t>http://en.wikipedia.org/wiki/Comparison_of_issue-tracking_systems</a:t>
            </a:r>
            <a:endParaRPr lang="en-US" altLang="zh-TW" b="1" dirty="0" smtClean="0">
              <a:latin typeface="+mj-lt"/>
            </a:endParaRPr>
          </a:p>
          <a:p>
            <a:pPr lvl="1"/>
            <a:r>
              <a:rPr lang="en-US" altLang="zh-TW" b="1" dirty="0" smtClean="0">
                <a:latin typeface="+mj-lt"/>
              </a:rPr>
              <a:t>Revision control: </a:t>
            </a:r>
            <a:r>
              <a:rPr lang="en-US" altLang="zh-TW" b="1" dirty="0" smtClean="0">
                <a:latin typeface="+mj-lt"/>
                <a:hlinkClick r:id="rId3"/>
              </a:rPr>
              <a:t>http://en.wikipedia.org/wiki/List_of_revision_control_software</a:t>
            </a:r>
            <a:endParaRPr lang="en-US" altLang="zh-TW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圓角矩形 12"/>
          <p:cNvSpPr/>
          <p:nvPr/>
        </p:nvSpPr>
        <p:spPr>
          <a:xfrm>
            <a:off x="71406" y="2000240"/>
            <a:ext cx="2286016" cy="26432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Putting them all together</a:t>
            </a:r>
            <a:endParaRPr lang="zh-TW" altLang="en-US" dirty="0">
              <a:latin typeface="+mj-lt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5214942" y="3000372"/>
            <a:ext cx="1500198" cy="1285884"/>
            <a:chOff x="4857752" y="3286124"/>
            <a:chExt cx="1500198" cy="1285884"/>
          </a:xfrm>
        </p:grpSpPr>
        <p:sp>
          <p:nvSpPr>
            <p:cNvPr id="5" name="圓角矩形 4"/>
            <p:cNvSpPr/>
            <p:nvPr/>
          </p:nvSpPr>
          <p:spPr>
            <a:xfrm>
              <a:off x="4929190" y="3286124"/>
              <a:ext cx="1285884" cy="64294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/>
                <a:t>Jenkins</a:t>
              </a: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4857752" y="3925677"/>
              <a:ext cx="1500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 smtClean="0"/>
                <a:t>Continuous Integration</a:t>
              </a:r>
              <a:endParaRPr lang="zh-TW" altLang="en-US" b="1" dirty="0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3357554" y="3000372"/>
            <a:ext cx="1500198" cy="1285884"/>
            <a:chOff x="2571736" y="3286124"/>
            <a:chExt cx="1500198" cy="1285884"/>
          </a:xfrm>
        </p:grpSpPr>
        <p:sp>
          <p:nvSpPr>
            <p:cNvPr id="4" name="圓角矩形 3"/>
            <p:cNvSpPr/>
            <p:nvPr/>
          </p:nvSpPr>
          <p:spPr>
            <a:xfrm>
              <a:off x="2643174" y="3286124"/>
              <a:ext cx="1285884" cy="64294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err="1" smtClean="0"/>
                <a:t>GitLab</a:t>
              </a:r>
              <a:endParaRPr lang="en-US" altLang="zh-TW" b="1" dirty="0" smtClean="0"/>
            </a:p>
            <a:p>
              <a:pPr algn="ctr"/>
              <a:r>
                <a:rPr lang="en-US" altLang="zh-TW" b="1" dirty="0" smtClean="0"/>
                <a:t>(</a:t>
              </a:r>
              <a:r>
                <a:rPr lang="en-US" altLang="zh-TW" b="1" dirty="0" err="1" smtClean="0"/>
                <a:t>Git</a:t>
              </a:r>
              <a:r>
                <a:rPr lang="en-US" altLang="zh-TW" b="1" dirty="0" smtClean="0"/>
                <a:t>)</a:t>
              </a: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2571736" y="3925677"/>
              <a:ext cx="1500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 smtClean="0"/>
                <a:t>Revision Control</a:t>
              </a:r>
              <a:endParaRPr lang="zh-TW" altLang="en-US" b="1" dirty="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142844" y="3420247"/>
            <a:ext cx="1500198" cy="1008885"/>
            <a:chOff x="2571736" y="3286124"/>
            <a:chExt cx="1500198" cy="1008885"/>
          </a:xfrm>
        </p:grpSpPr>
        <p:sp>
          <p:nvSpPr>
            <p:cNvPr id="11" name="圓角矩形 10"/>
            <p:cNvSpPr/>
            <p:nvPr/>
          </p:nvSpPr>
          <p:spPr>
            <a:xfrm>
              <a:off x="2643174" y="3286124"/>
              <a:ext cx="1285884" cy="64294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/>
                <a:t>Redmine</a:t>
              </a:r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2571736" y="3925677"/>
              <a:ext cx="1500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 smtClean="0"/>
                <a:t>Issue Tracking</a:t>
              </a:r>
              <a:endParaRPr lang="zh-TW" altLang="en-US" b="1" dirty="0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3315415" y="5286388"/>
            <a:ext cx="1613775" cy="1217835"/>
            <a:chOff x="3714744" y="5286388"/>
            <a:chExt cx="1613775" cy="1217835"/>
          </a:xfrm>
        </p:grpSpPr>
        <p:sp>
          <p:nvSpPr>
            <p:cNvPr id="14" name="圓角矩形 13"/>
            <p:cNvSpPr/>
            <p:nvPr/>
          </p:nvSpPr>
          <p:spPr>
            <a:xfrm>
              <a:off x="3786182" y="5286388"/>
              <a:ext cx="1428760" cy="57150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/>
                <a:t>LDAP</a:t>
              </a:r>
              <a:endParaRPr lang="zh-TW" altLang="en-US" b="1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3714744" y="5857892"/>
              <a:ext cx="16137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b="1" dirty="0" smtClean="0"/>
                <a:t>Authentication</a:t>
              </a:r>
            </a:p>
            <a:p>
              <a:pPr algn="ctr"/>
              <a:r>
                <a:rPr lang="en-US" altLang="zh-TW" b="1" dirty="0" smtClean="0"/>
                <a:t>Access Control</a:t>
              </a:r>
              <a:endParaRPr lang="zh-TW" altLang="en-US" b="1" dirty="0"/>
            </a:p>
          </p:txBody>
        </p:sp>
      </p:grpSp>
      <p:cxnSp>
        <p:nvCxnSpPr>
          <p:cNvPr id="23" name="直線單箭頭接點 22"/>
          <p:cNvCxnSpPr>
            <a:stCxn id="4" idx="1"/>
            <a:endCxn id="34" idx="6"/>
          </p:cNvCxnSpPr>
          <p:nvPr/>
        </p:nvCxnSpPr>
        <p:spPr>
          <a:xfrm rot="10800000">
            <a:off x="2428860" y="3286125"/>
            <a:ext cx="1000132" cy="3571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>
            <a:stCxn id="14" idx="3"/>
            <a:endCxn id="6" idx="2"/>
          </p:cNvCxnSpPr>
          <p:nvPr/>
        </p:nvCxnSpPr>
        <p:spPr>
          <a:xfrm flipV="1">
            <a:off x="4815613" y="4286256"/>
            <a:ext cx="1149428" cy="128588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14" idx="1"/>
            <a:endCxn id="12" idx="2"/>
          </p:cNvCxnSpPr>
          <p:nvPr/>
        </p:nvCxnSpPr>
        <p:spPr>
          <a:xfrm rot="10800000">
            <a:off x="892943" y="4429132"/>
            <a:ext cx="2493910" cy="11430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笑臉 32"/>
          <p:cNvSpPr/>
          <p:nvPr/>
        </p:nvSpPr>
        <p:spPr>
          <a:xfrm>
            <a:off x="1643042" y="2143116"/>
            <a:ext cx="785818" cy="714380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Dev</a:t>
            </a:r>
            <a:endParaRPr lang="zh-TW" altLang="en-US" b="1" dirty="0"/>
          </a:p>
        </p:txBody>
      </p:sp>
      <p:sp>
        <p:nvSpPr>
          <p:cNvPr id="34" name="笑臉 33"/>
          <p:cNvSpPr/>
          <p:nvPr/>
        </p:nvSpPr>
        <p:spPr>
          <a:xfrm>
            <a:off x="1643042" y="2928934"/>
            <a:ext cx="785818" cy="714380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Dev</a:t>
            </a:r>
            <a:endParaRPr lang="zh-TW" altLang="en-US" b="1" dirty="0"/>
          </a:p>
        </p:txBody>
      </p:sp>
      <p:sp>
        <p:nvSpPr>
          <p:cNvPr id="35" name="笑臉 34"/>
          <p:cNvSpPr/>
          <p:nvPr/>
        </p:nvSpPr>
        <p:spPr>
          <a:xfrm>
            <a:off x="1643042" y="3714752"/>
            <a:ext cx="785818" cy="714380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Dev</a:t>
            </a:r>
            <a:endParaRPr lang="zh-TW" altLang="en-US" b="1" dirty="0"/>
          </a:p>
        </p:txBody>
      </p:sp>
      <p:cxnSp>
        <p:nvCxnSpPr>
          <p:cNvPr id="36" name="直線單箭頭接點 35"/>
          <p:cNvCxnSpPr>
            <a:stCxn id="4" idx="1"/>
            <a:endCxn id="35" idx="6"/>
          </p:cNvCxnSpPr>
          <p:nvPr/>
        </p:nvCxnSpPr>
        <p:spPr>
          <a:xfrm rot="10800000" flipV="1">
            <a:off x="2428860" y="3321842"/>
            <a:ext cx="1000132" cy="75009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4" idx="0"/>
            <a:endCxn id="7" idx="2"/>
          </p:cNvCxnSpPr>
          <p:nvPr/>
        </p:nvCxnSpPr>
        <p:spPr>
          <a:xfrm rot="5400000" flipH="1" flipV="1">
            <a:off x="3604377" y="4783112"/>
            <a:ext cx="1000132" cy="64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8" name="直線單箭頭接點 37"/>
          <p:cNvCxnSpPr>
            <a:stCxn id="4" idx="1"/>
            <a:endCxn id="33" idx="6"/>
          </p:cNvCxnSpPr>
          <p:nvPr/>
        </p:nvCxnSpPr>
        <p:spPr>
          <a:xfrm rot="10800000">
            <a:off x="2428860" y="2500307"/>
            <a:ext cx="1000132" cy="8215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0" name="直線單箭頭接點 49"/>
          <p:cNvCxnSpPr>
            <a:stCxn id="5" idx="1"/>
            <a:endCxn id="4" idx="3"/>
          </p:cNvCxnSpPr>
          <p:nvPr/>
        </p:nvCxnSpPr>
        <p:spPr>
          <a:xfrm rot="10800000">
            <a:off x="4714876" y="3321843"/>
            <a:ext cx="571504" cy="158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3" name="文字方塊 52"/>
          <p:cNvSpPr txBox="1"/>
          <p:nvPr/>
        </p:nvSpPr>
        <p:spPr>
          <a:xfrm>
            <a:off x="4696154" y="3000372"/>
            <a:ext cx="5902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b="1" dirty="0" smtClean="0"/>
              <a:t>Build</a:t>
            </a:r>
            <a:endParaRPr lang="zh-TW" altLang="en-US" sz="1500" b="1" dirty="0"/>
          </a:p>
        </p:txBody>
      </p:sp>
      <p:sp>
        <p:nvSpPr>
          <p:cNvPr id="54" name="文字方塊 53"/>
          <p:cNvSpPr txBox="1"/>
          <p:nvPr/>
        </p:nvSpPr>
        <p:spPr>
          <a:xfrm>
            <a:off x="2524305" y="3017878"/>
            <a:ext cx="7618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500" b="1" dirty="0" smtClean="0"/>
              <a:t>Code</a:t>
            </a:r>
          </a:p>
          <a:p>
            <a:pPr algn="ctr"/>
            <a:r>
              <a:rPr lang="en-US" altLang="zh-TW" sz="1500" b="1" dirty="0" smtClean="0"/>
              <a:t>Review</a:t>
            </a:r>
            <a:endParaRPr lang="zh-TW" altLang="en-US" sz="1500" b="1" dirty="0"/>
          </a:p>
        </p:txBody>
      </p:sp>
      <p:sp>
        <p:nvSpPr>
          <p:cNvPr id="55" name="圓角矩形 54"/>
          <p:cNvSpPr/>
          <p:nvPr/>
        </p:nvSpPr>
        <p:spPr>
          <a:xfrm>
            <a:off x="7358082" y="2285992"/>
            <a:ext cx="1714512" cy="2071702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/>
              <a:t>Staging &amp; Production Environment</a:t>
            </a:r>
          </a:p>
          <a:p>
            <a:pPr algn="ctr"/>
            <a:r>
              <a:rPr lang="en-US" altLang="zh-TW" b="1" dirty="0" smtClean="0"/>
              <a:t>(AWS, IDC …)</a:t>
            </a:r>
            <a:endParaRPr lang="zh-TW" altLang="en-US" b="1" dirty="0"/>
          </a:p>
        </p:txBody>
      </p:sp>
      <p:sp>
        <p:nvSpPr>
          <p:cNvPr id="58" name="圓角矩形 57"/>
          <p:cNvSpPr/>
          <p:nvPr/>
        </p:nvSpPr>
        <p:spPr>
          <a:xfrm>
            <a:off x="214282" y="2428868"/>
            <a:ext cx="1285884" cy="64294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 smtClean="0"/>
              <a:t>Collaboration Tools</a:t>
            </a:r>
          </a:p>
        </p:txBody>
      </p:sp>
      <p:cxnSp>
        <p:nvCxnSpPr>
          <p:cNvPr id="60" name="直線單箭頭接點 59"/>
          <p:cNvCxnSpPr>
            <a:stCxn id="55" idx="1"/>
            <a:endCxn id="5" idx="3"/>
          </p:cNvCxnSpPr>
          <p:nvPr/>
        </p:nvCxnSpPr>
        <p:spPr>
          <a:xfrm rot="10800000">
            <a:off x="6572264" y="3321843"/>
            <a:ext cx="785818" cy="158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5" name="文字方塊 64"/>
          <p:cNvSpPr txBox="1"/>
          <p:nvPr/>
        </p:nvSpPr>
        <p:spPr>
          <a:xfrm>
            <a:off x="6540478" y="3000372"/>
            <a:ext cx="746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b="1" dirty="0" smtClean="0"/>
              <a:t>Deploy</a:t>
            </a:r>
            <a:endParaRPr lang="zh-TW" altLang="en-US" sz="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Final Words for Code Management</a:t>
            </a:r>
            <a:endParaRPr lang="zh-TW" altLang="en-US" dirty="0">
              <a:latin typeface="+mj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b="1" dirty="0" smtClean="0">
                <a:latin typeface="+mj-lt"/>
              </a:rPr>
              <a:t>Avoid not-invented-here complex: Excellent free open source tools are out there at your service</a:t>
            </a:r>
          </a:p>
          <a:p>
            <a:r>
              <a:rPr lang="en-US" altLang="zh-TW" b="1" dirty="0" smtClean="0">
                <a:latin typeface="+mj-lt"/>
              </a:rPr>
              <a:t>Manage complexities of internal tools and let them grow organically: Do not over-engineer at any time. Remember your goal: improve productivity</a:t>
            </a:r>
          </a:p>
          <a:p>
            <a:r>
              <a:rPr lang="en-US" altLang="zh-TW" b="1" dirty="0" smtClean="0">
                <a:latin typeface="+mj-lt"/>
              </a:rPr>
              <a:t>It is painful at the beginning, but your team will benefit in the long run. Just do it.</a:t>
            </a:r>
          </a:p>
          <a:p>
            <a:r>
              <a:rPr lang="en-US" altLang="zh-TW" b="1" dirty="0" smtClean="0">
                <a:latin typeface="+mj-lt"/>
              </a:rPr>
              <a:t>Training and education are necessary: it’s all about the engineering culture we are talking about. Your culture is critical to your success, handle it with care</a:t>
            </a:r>
          </a:p>
          <a:p>
            <a:r>
              <a:rPr lang="en-US" altLang="zh-TW" b="1" dirty="0" smtClean="0">
                <a:latin typeface="+mj-lt"/>
              </a:rPr>
              <a:t>Your team is unique: find your own best practices and combinations. Anything you learn today is just a reference</a:t>
            </a:r>
            <a:endParaRPr lang="zh-TW" altLang="en-US" b="1" dirty="0"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99592" y="980728"/>
            <a:ext cx="756084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b="1" dirty="0" smtClean="0">
                <a:latin typeface="+mj-lt"/>
                <a:ea typeface="微軟正黑體" pitchFamily="34" charset="-120"/>
              </a:rPr>
              <a:t>■ 上下班免打卡，可在家工作</a:t>
            </a:r>
            <a:br>
              <a:rPr lang="zh-TW" altLang="en-US" sz="2200" b="1" dirty="0" smtClean="0">
                <a:latin typeface="+mj-lt"/>
                <a:ea typeface="微軟正黑體" pitchFamily="34" charset="-120"/>
              </a:rPr>
            </a:br>
            <a:r>
              <a:rPr lang="zh-TW" altLang="en-US" sz="2200" b="1" dirty="0" smtClean="0">
                <a:latin typeface="+mj-lt"/>
                <a:ea typeface="微軟正黑體" pitchFamily="34" charset="-120"/>
              </a:rPr>
              <a:t>■ 開放的文化，找到你的熱情</a:t>
            </a:r>
            <a:endParaRPr lang="en-US" altLang="zh-TW" sz="2200" b="1" dirty="0" smtClean="0">
              <a:latin typeface="+mj-lt"/>
              <a:ea typeface="微軟正黑體" pitchFamily="34" charset="-120"/>
            </a:endParaRPr>
          </a:p>
          <a:p>
            <a:r>
              <a:rPr lang="zh-TW" altLang="en-US" sz="2200" b="1" dirty="0" smtClean="0">
                <a:latin typeface="+mj-lt"/>
                <a:ea typeface="微軟正黑體" pitchFamily="34" charset="-120"/>
              </a:rPr>
              <a:t>■ 與一流的團隊一起工作</a:t>
            </a:r>
            <a:r>
              <a:rPr lang="en-US" altLang="zh-TW" sz="2600" dirty="0" smtClean="0">
                <a:latin typeface="+mj-lt"/>
                <a:ea typeface="微軟正黑體" pitchFamily="34" charset="-120"/>
              </a:rPr>
              <a:t/>
            </a:r>
            <a:br>
              <a:rPr lang="en-US" altLang="zh-TW" sz="2600" dirty="0" smtClean="0">
                <a:latin typeface="+mj-lt"/>
                <a:ea typeface="微軟正黑體" pitchFamily="34" charset="-120"/>
              </a:rPr>
            </a:br>
            <a:r>
              <a:rPr lang="zh-TW" altLang="en-US" sz="2600" dirty="0" smtClean="0">
                <a:latin typeface="+mj-lt"/>
                <a:ea typeface="微軟正黑體" pitchFamily="34" charset="-120"/>
              </a:rPr>
              <a:t/>
            </a:r>
            <a:br>
              <a:rPr lang="zh-TW" altLang="en-US" sz="2600" dirty="0" smtClean="0">
                <a:latin typeface="+mj-lt"/>
                <a:ea typeface="微軟正黑體" pitchFamily="34" charset="-120"/>
              </a:rPr>
            </a:br>
            <a:endParaRPr lang="en-US" altLang="zh-TW" sz="2600" dirty="0" smtClean="0">
              <a:latin typeface="+mj-lt"/>
              <a:ea typeface="微軟正黑體" pitchFamily="34" charset="-120"/>
            </a:endParaRPr>
          </a:p>
          <a:p>
            <a:endParaRPr lang="en-US" altLang="zh-TW" sz="2600" dirty="0" smtClean="0">
              <a:latin typeface="+mj-lt"/>
              <a:ea typeface="微軟正黑體" pitchFamily="34" charset="-120"/>
            </a:endParaRPr>
          </a:p>
          <a:p>
            <a:endParaRPr lang="en-US" altLang="zh-TW" sz="2600" dirty="0" smtClean="0">
              <a:latin typeface="+mj-lt"/>
              <a:ea typeface="微軟正黑體" pitchFamily="34" charset="-120"/>
            </a:endParaRPr>
          </a:p>
          <a:p>
            <a:endParaRPr lang="en-US" altLang="zh-TW" sz="2600" dirty="0" smtClean="0">
              <a:latin typeface="+mj-lt"/>
              <a:ea typeface="微軟正黑體" pitchFamily="34" charset="-120"/>
            </a:endParaRPr>
          </a:p>
          <a:p>
            <a:endParaRPr lang="en-US" altLang="zh-TW" sz="2200" b="1" dirty="0" smtClean="0">
              <a:latin typeface="+mj-lt"/>
              <a:ea typeface="微軟正黑體" pitchFamily="34" charset="-120"/>
            </a:endParaRPr>
          </a:p>
          <a:p>
            <a:r>
              <a:rPr lang="zh-TW" altLang="en-US" sz="2200" b="1" dirty="0" smtClean="0">
                <a:latin typeface="+mj-lt"/>
                <a:ea typeface="微軟正黑體" pitchFamily="34" charset="-120"/>
              </a:rPr>
              <a:t>■ 勞、健保及退休金提撥</a:t>
            </a:r>
            <a:endParaRPr lang="en-US" altLang="zh-TW" sz="2200" b="1" dirty="0" smtClean="0">
              <a:latin typeface="+mj-lt"/>
              <a:ea typeface="微軟正黑體" pitchFamily="34" charset="-120"/>
            </a:endParaRPr>
          </a:p>
          <a:p>
            <a:r>
              <a:rPr lang="zh-TW" altLang="en-US" sz="2200" b="1" dirty="0" smtClean="0">
                <a:latin typeface="+mj-lt"/>
                <a:ea typeface="微軟正黑體" pitchFamily="34" charset="-120"/>
              </a:rPr>
              <a:t>■ 節慶禮金：端午節禮金、中秋節禮金</a:t>
            </a:r>
            <a:br>
              <a:rPr lang="zh-TW" altLang="en-US" sz="2200" b="1" dirty="0" smtClean="0">
                <a:latin typeface="+mj-lt"/>
                <a:ea typeface="微軟正黑體" pitchFamily="34" charset="-120"/>
              </a:rPr>
            </a:br>
            <a:r>
              <a:rPr lang="zh-TW" altLang="en-US" sz="2200" b="1" dirty="0" smtClean="0">
                <a:latin typeface="+mj-lt"/>
                <a:ea typeface="微軟正黑體" pitchFamily="34" charset="-120"/>
              </a:rPr>
              <a:t>■ 績效獎金：員工推薦獎金、專案獎金及年終獎金</a:t>
            </a:r>
            <a:br>
              <a:rPr lang="zh-TW" altLang="en-US" sz="2200" b="1" dirty="0" smtClean="0">
                <a:latin typeface="+mj-lt"/>
                <a:ea typeface="微軟正黑體" pitchFamily="34" charset="-120"/>
              </a:rPr>
            </a:br>
            <a:r>
              <a:rPr lang="zh-TW" altLang="en-US" sz="2200" b="1" dirty="0" smtClean="0">
                <a:latin typeface="+mj-lt"/>
                <a:ea typeface="微軟正黑體" pitchFamily="34" charset="-120"/>
              </a:rPr>
              <a:t>■ 其它福利：月會早餐、下午茶、部門聚餐、慶生會、電影欣賞、員工旅遊、員工教育訓練補助</a:t>
            </a:r>
            <a:endParaRPr lang="en-US" altLang="zh-TW" sz="2200" b="1" dirty="0" smtClean="0">
              <a:latin typeface="+mj-lt"/>
              <a:ea typeface="微軟正黑體" pitchFamily="34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46856" y="2558931"/>
            <a:ext cx="8229600" cy="122725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6000" dirty="0" err="1" smtClean="0">
                <a:solidFill>
                  <a:srgbClr val="FF0000"/>
                </a:solidFill>
                <a:latin typeface="+mj-lt"/>
              </a:rPr>
              <a:t>iKala</a:t>
            </a:r>
            <a:r>
              <a:rPr lang="en-US" altLang="zh-TW" sz="60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zh-TW" altLang="en-US" sz="6000" dirty="0" smtClean="0">
                <a:solidFill>
                  <a:srgbClr val="FF0000"/>
                </a:solidFill>
                <a:latin typeface="+mj-lt"/>
              </a:rPr>
              <a:t>徵才中</a:t>
            </a:r>
            <a:r>
              <a:rPr lang="en-US" altLang="zh-TW" sz="6000" dirty="0" smtClean="0">
                <a:solidFill>
                  <a:srgbClr val="FF0000"/>
                </a:solidFill>
                <a:latin typeface="+mj-lt"/>
              </a:rPr>
              <a:t>!</a:t>
            </a:r>
            <a:br>
              <a:rPr lang="en-US" altLang="zh-TW" sz="6000" dirty="0" smtClean="0">
                <a:solidFill>
                  <a:srgbClr val="FF0000"/>
                </a:solidFill>
                <a:latin typeface="+mj-lt"/>
              </a:rPr>
            </a:br>
            <a:r>
              <a:rPr lang="zh-TW" altLang="en-US" sz="3300" dirty="0" smtClean="0">
                <a:solidFill>
                  <a:srgbClr val="FF0000"/>
                </a:solidFill>
                <a:latin typeface="+mj-lt"/>
              </a:rPr>
              <a:t>履歷請寄朱佩霜小姐 </a:t>
            </a:r>
            <a:r>
              <a:rPr lang="en-US" altLang="zh-TW" sz="3300" dirty="0" smtClean="0">
                <a:solidFill>
                  <a:srgbClr val="FF0000"/>
                </a:solidFill>
                <a:latin typeface="+mj-lt"/>
                <a:hlinkClick r:id="rId2"/>
              </a:rPr>
              <a:t>shelly@ikala.tv</a:t>
            </a:r>
            <a:r>
              <a:rPr lang="en-US" altLang="zh-TW" sz="3300" dirty="0" smtClean="0">
                <a:solidFill>
                  <a:srgbClr val="FF0000"/>
                </a:solidFill>
                <a:latin typeface="+mj-lt"/>
              </a:rPr>
              <a:t> </a:t>
            </a:r>
            <a:endParaRPr lang="zh-TW" altLang="en-US" sz="33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79F3F-C843-42C4-9F5C-B1BEFF9A06BC}" type="slidenum">
              <a:rPr lang="zh-TW" altLang="en-US" smtClean="0">
                <a:latin typeface="+mj-lt"/>
                <a:ea typeface="微軟正黑體" pitchFamily="34" charset="-120"/>
              </a:rPr>
              <a:pPr/>
              <a:t>21</a:t>
            </a:fld>
            <a:endParaRPr lang="zh-TW" altLang="en-US" dirty="0">
              <a:latin typeface="+mj-lt"/>
              <a:ea typeface="微軟正黑體" pitchFamily="34" charset="-120"/>
            </a:endParaRPr>
          </a:p>
        </p:txBody>
      </p:sp>
      <p:sp>
        <p:nvSpPr>
          <p:cNvPr id="8" name="圓角矩形圖說文字 7"/>
          <p:cNvSpPr/>
          <p:nvPr/>
        </p:nvSpPr>
        <p:spPr>
          <a:xfrm rot="638913">
            <a:off x="5413220" y="1009079"/>
            <a:ext cx="2791410" cy="1571294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+mj-lt"/>
                <a:ea typeface="微軟正黑體" pitchFamily="34" charset="-120"/>
              </a:rPr>
              <a:t>Software Engineer (interns welcome!)</a:t>
            </a:r>
            <a:endParaRPr lang="zh-TW" altLang="en-US" sz="2400" b="1" dirty="0">
              <a:latin typeface="+mj-lt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Cool Projects @ iKala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52303">
            <a:off x="2801869" y="1930063"/>
            <a:ext cx="1824038" cy="32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902">
            <a:off x="4458131" y="1852784"/>
            <a:ext cx="1892304" cy="3359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群組 10"/>
          <p:cNvGrpSpPr/>
          <p:nvPr/>
        </p:nvGrpSpPr>
        <p:grpSpPr>
          <a:xfrm rot="20700000">
            <a:off x="814629" y="2233194"/>
            <a:ext cx="1819024" cy="3477975"/>
            <a:chOff x="289219" y="908720"/>
            <a:chExt cx="2577164" cy="4927538"/>
          </a:xfrm>
        </p:grpSpPr>
        <p:pic>
          <p:nvPicPr>
            <p:cNvPr id="21" name="Picture 2" descr="C:\Users\reha\Desktop\1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219" y="908720"/>
              <a:ext cx="2577164" cy="49275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reha\Desktop\open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393" y="1393321"/>
              <a:ext cx="2145258" cy="3808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79F3F-C843-42C4-9F5C-B1BEFF9A06BC}" type="slidenum">
              <a:rPr lang="zh-TW" altLang="en-US" smtClean="0"/>
              <a:pPr/>
              <a:t>23</a:t>
            </a:fld>
            <a:endParaRPr lang="zh-TW" alt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65100">
            <a:off x="6218485" y="2345787"/>
            <a:ext cx="1833563" cy="3252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1677" y="4668224"/>
            <a:ext cx="3270839" cy="1832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圖片 15" descr="android-app-on-google-play-01.png">
            <a:hlinkClick r:id="rId8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11917" y="142852"/>
            <a:ext cx="1479963" cy="500066"/>
          </a:xfrm>
          <a:prstGeom prst="rect">
            <a:avLst/>
          </a:prstGeom>
        </p:spPr>
      </p:pic>
      <p:pic>
        <p:nvPicPr>
          <p:cNvPr id="78852" name="Picture 4" descr="http://www.panipurisoft.com/images/download_on_the_app_store_badge_us-uk_242x7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142852"/>
            <a:ext cx="1687723" cy="500066"/>
          </a:xfrm>
          <a:prstGeom prst="rect">
            <a:avLst/>
          </a:prstGeom>
          <a:noFill/>
        </p:spPr>
      </p:pic>
      <p:sp>
        <p:nvSpPr>
          <p:cNvPr id="14" name="文字方塊 13"/>
          <p:cNvSpPr txBox="1"/>
          <p:nvPr/>
        </p:nvSpPr>
        <p:spPr>
          <a:xfrm>
            <a:off x="1945105" y="910461"/>
            <a:ext cx="5363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cs typeface="Calibri" pitchFamily="34" charset="0"/>
              </a:rPr>
              <a:t>iKala app – mobile Karaoke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56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app-ic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1562100" cy="1562100"/>
          </a:xfrm>
          <a:prstGeom prst="rect">
            <a:avLst/>
          </a:prstGeom>
        </p:spPr>
      </p:pic>
      <p:pic>
        <p:nvPicPr>
          <p:cNvPr id="4" name="圖片 3" descr="devi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980728"/>
            <a:ext cx="4101952" cy="554317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907704" y="260648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 smtClean="0">
                <a:solidFill>
                  <a:schemeClr val="bg1"/>
                </a:solidFill>
              </a:rPr>
              <a:t>indie Tattoo</a:t>
            </a:r>
          </a:p>
          <a:p>
            <a:r>
              <a:rPr lang="zh-TW" altLang="en-US" sz="4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解搖滾的渴</a:t>
            </a:r>
            <a:endParaRPr lang="zh-TW" altLang="en-US" sz="4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 descr="download-androi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3140968"/>
            <a:ext cx="180975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分類標題</a:t>
            </a:r>
            <a:endParaRPr lang="zh-TW" altLang="en-US" dirty="0"/>
          </a:p>
        </p:txBody>
      </p:sp>
      <p:pic>
        <p:nvPicPr>
          <p:cNvPr id="3" name="Picture 2" descr="C:\Users\Seesgame\Google 雲端硬碟\iKala\Marketing\投影片版型 &amp; 素材\LiveHouse Logo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56" y="1785926"/>
            <a:ext cx="8715362" cy="1989809"/>
          </a:xfrm>
          <a:prstGeom prst="rect">
            <a:avLst/>
          </a:prstGeom>
          <a:noFill/>
        </p:spPr>
      </p:pic>
      <p:sp>
        <p:nvSpPr>
          <p:cNvPr id="4" name="文字方塊 3"/>
          <p:cNvSpPr txBox="1"/>
          <p:nvPr/>
        </p:nvSpPr>
        <p:spPr>
          <a:xfrm>
            <a:off x="1571604" y="4337809"/>
            <a:ext cx="5827236" cy="132343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tabLst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嶄新直播平台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90000"/>
              <a:tabLst/>
            </a:pPr>
            <a:r>
              <a:rPr lang="zh-TW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免下載、免安裝、免設定</a:t>
            </a:r>
            <a:endParaRPr kumimoji="0" lang="zh-TW" alt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70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0100" y="2643190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buNone/>
            </a:pPr>
            <a:r>
              <a:rPr lang="en-US" altLang="zh-TW" dirty="0" smtClean="0"/>
              <a:t>And more secret projects!</a:t>
            </a:r>
            <a:br>
              <a:rPr lang="en-US" altLang="zh-TW" dirty="0" smtClean="0"/>
            </a:br>
            <a:r>
              <a:rPr lang="en-US" altLang="zh-TW" dirty="0" smtClean="0"/>
              <a:t>Come talk to us and learn more!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3"/>
          <p:cNvSpPr txBox="1">
            <a:spLocks/>
          </p:cNvSpPr>
          <p:nvPr/>
        </p:nvSpPr>
        <p:spPr>
          <a:xfrm>
            <a:off x="755576" y="1340768"/>
            <a:ext cx="7848872" cy="46085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00000"/>
              <a:tabLst/>
              <a:defRPr/>
            </a:pPr>
            <a:r>
              <a:rPr lang="en-US" altLang="zh-TW" sz="7000" b="1" baseline="38000" dirty="0" smtClean="0">
                <a:ea typeface="微軟正黑體" pitchFamily="34" charset="-120"/>
                <a:cs typeface="+mj-cs"/>
              </a:rPr>
              <a:t>Follow us on f</a:t>
            </a:r>
            <a:r>
              <a:rPr kumimoji="0" lang="en-US" altLang="zh-TW" sz="7000" b="1" i="0" u="none" strike="noStrike" kern="1200" cap="none" spc="0" normalizeH="0" baseline="38000" noProof="0" dirty="0" err="1" smtClean="0">
                <a:ln>
                  <a:noFill/>
                </a:ln>
                <a:uLnTx/>
                <a:uFillTx/>
                <a:ea typeface="微軟正黑體" pitchFamily="34" charset="-120"/>
                <a:cs typeface="+mj-cs"/>
              </a:rPr>
              <a:t>acebook</a:t>
            </a:r>
            <a:endParaRPr kumimoji="0" lang="en-US" altLang="zh-TW" sz="7000" b="1" i="0" u="none" strike="noStrike" kern="1200" cap="none" spc="0" normalizeH="0" baseline="38000" noProof="0" dirty="0" smtClean="0">
              <a:ln>
                <a:noFill/>
              </a:ln>
              <a:uLnTx/>
              <a:uFillTx/>
              <a:ea typeface="微軟正黑體" pitchFamily="34" charset="-120"/>
              <a:cs typeface="+mj-cs"/>
            </a:endParaRP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00000"/>
              <a:tabLst/>
              <a:defRPr/>
            </a:pPr>
            <a:endParaRPr kumimoji="0" lang="en-US" altLang="zh-TW" sz="7000" b="1" i="0" u="none" strike="noStrike" kern="1200" cap="none" spc="0" normalizeH="0" baseline="38000" noProof="0" dirty="0" smtClean="0">
              <a:ln>
                <a:noFill/>
              </a:ln>
              <a:solidFill>
                <a:srgbClr val="0070C0"/>
              </a:solidFill>
              <a:uLnTx/>
              <a:uFillTx/>
              <a:ea typeface="微軟正黑體" pitchFamily="34" charset="-120"/>
              <a:cs typeface="+mj-cs"/>
            </a:endParaRP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00000"/>
              <a:tabLst/>
              <a:defRPr/>
            </a:pPr>
            <a:r>
              <a:rPr kumimoji="0" lang="zh-TW" altLang="en-US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</a:rPr>
              <a:t>「</a:t>
            </a:r>
            <a:r>
              <a:rPr kumimoji="0" lang="en-US" altLang="zh-TW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  <a:hlinkClick r:id="rId2"/>
              </a:rPr>
              <a:t>LiveHouse.in </a:t>
            </a:r>
            <a:r>
              <a:rPr kumimoji="0" lang="zh-TW" altLang="en-US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  <a:hlinkClick r:id="rId2"/>
              </a:rPr>
              <a:t>台灣粉絲團</a:t>
            </a:r>
            <a:r>
              <a:rPr kumimoji="0" lang="zh-TW" altLang="en-US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</a:rPr>
              <a:t>」</a:t>
            </a:r>
            <a:endParaRPr kumimoji="0" lang="en-US" altLang="zh-TW" sz="7000" b="1" i="0" u="none" strike="noStrike" kern="1200" cap="none" spc="0" normalizeH="0" baseline="38000" noProof="0" dirty="0" smtClean="0">
              <a:ln>
                <a:noFill/>
              </a:ln>
              <a:solidFill>
                <a:srgbClr val="0070C0"/>
              </a:solidFill>
              <a:uLnTx/>
              <a:uFillTx/>
              <a:ea typeface="微軟正黑體" pitchFamily="34" charset="-120"/>
              <a:cs typeface="+mj-cs"/>
            </a:endParaRP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00000"/>
              <a:tabLst/>
              <a:defRPr/>
            </a:pPr>
            <a:r>
              <a:rPr kumimoji="0" lang="zh-TW" altLang="en-US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</a:rPr>
              <a:t>「</a:t>
            </a:r>
            <a:r>
              <a:rPr kumimoji="0" lang="en-US" altLang="zh-TW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  <a:hlinkClick r:id="rId3"/>
              </a:rPr>
              <a:t>indie Tattoo </a:t>
            </a:r>
            <a:r>
              <a:rPr kumimoji="0" lang="zh-TW" altLang="en-US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  <a:hlinkClick r:id="rId3"/>
              </a:rPr>
              <a:t>解搖滾的渴</a:t>
            </a:r>
            <a:r>
              <a:rPr kumimoji="0" lang="zh-TW" altLang="en-US" sz="7000" b="1" i="0" u="none" strike="noStrike" kern="1200" cap="none" spc="0" normalizeH="0" baseline="3800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ea typeface="微軟正黑體" pitchFamily="34" charset="-120"/>
                <a:cs typeface="+mj-cs"/>
              </a:rPr>
              <a:t>」</a:t>
            </a:r>
            <a:endParaRPr kumimoji="0" lang="en-US" altLang="zh-TW" sz="7000" b="1" i="0" u="none" strike="noStrike" kern="1200" cap="none" spc="0" normalizeH="0" baseline="38000" noProof="0" dirty="0" smtClean="0">
              <a:ln>
                <a:noFill/>
              </a:ln>
              <a:solidFill>
                <a:srgbClr val="0070C0"/>
              </a:solidFill>
              <a:uLnTx/>
              <a:uFillTx/>
              <a:ea typeface="微軟正黑體" pitchFamily="34" charset="-120"/>
              <a:cs typeface="+mj-cs"/>
            </a:endParaRPr>
          </a:p>
          <a:p>
            <a:pPr marL="742950" indent="-742950">
              <a:spcBef>
                <a:spcPct val="0"/>
              </a:spcBef>
              <a:buSzPct val="200000"/>
              <a:defRPr/>
            </a:pPr>
            <a:r>
              <a:rPr lang="zh-TW" altLang="en-US" sz="7000" b="1" baseline="38000" dirty="0" smtClean="0">
                <a:solidFill>
                  <a:srgbClr val="0070C0"/>
                </a:solidFill>
                <a:ea typeface="微軟正黑體" pitchFamily="34" charset="-120"/>
              </a:rPr>
              <a:t>「</a:t>
            </a:r>
            <a:r>
              <a:rPr lang="zh-TW" altLang="en-US" sz="7000" b="1" baseline="38000" dirty="0" smtClean="0">
                <a:solidFill>
                  <a:srgbClr val="0070C0"/>
                </a:solidFill>
                <a:ea typeface="微軟正黑體" pitchFamily="34" charset="-120"/>
                <a:hlinkClick r:id="rId4"/>
              </a:rPr>
              <a:t>愛卡拉全球在線</a:t>
            </a:r>
            <a:r>
              <a:rPr lang="zh-TW" altLang="en-US" sz="7000" b="1" baseline="38000" dirty="0" smtClean="0">
                <a:solidFill>
                  <a:srgbClr val="0070C0"/>
                </a:solidFill>
                <a:ea typeface="微軟正黑體" pitchFamily="34" charset="-120"/>
              </a:rPr>
              <a:t>」</a:t>
            </a:r>
            <a:endParaRPr lang="en-US" altLang="zh-TW" sz="7000" b="1" baseline="38000" dirty="0" smtClean="0">
              <a:solidFill>
                <a:srgbClr val="0070C0"/>
              </a:solidFill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70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580</Words>
  <Application>Microsoft Office PowerPoint</Application>
  <PresentationFormat>如螢幕大小 (4:3)</PresentationFormat>
  <Paragraphs>102</Paragraphs>
  <Slides>27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Office 佈景主題</vt:lpstr>
      <vt:lpstr>Code Management</vt:lpstr>
      <vt:lpstr>About Me</vt:lpstr>
      <vt:lpstr>Today</vt:lpstr>
      <vt:lpstr>Why Code Management?</vt:lpstr>
      <vt:lpstr>Our Code Management Principles</vt:lpstr>
      <vt:lpstr>投影片 6</vt:lpstr>
      <vt:lpstr>Step 0: LDAP</vt:lpstr>
      <vt:lpstr>LDAP (Lightweight Directory Access Protocol)</vt:lpstr>
      <vt:lpstr>Redmine (Issue Tracking &amp; Project Management)</vt:lpstr>
      <vt:lpstr>Redmine</vt:lpstr>
      <vt:lpstr>Git</vt:lpstr>
      <vt:lpstr>Git</vt:lpstr>
      <vt:lpstr>Git → GitLab</vt:lpstr>
      <vt:lpstr>GitLab</vt:lpstr>
      <vt:lpstr>Continuous Integration (Jenkins)</vt:lpstr>
      <vt:lpstr>What is Continuous Integration (CI)?</vt:lpstr>
      <vt:lpstr>Principles of CI</vt:lpstr>
      <vt:lpstr>They are all free!</vt:lpstr>
      <vt:lpstr>Putting them all together</vt:lpstr>
      <vt:lpstr>Final Words for Code Management</vt:lpstr>
      <vt:lpstr>iKala 徵才中! 履歷請寄朱佩霜小姐 shelly@ikala.tv </vt:lpstr>
      <vt:lpstr>Cool Projects @ iKala</vt:lpstr>
      <vt:lpstr>投影片 23</vt:lpstr>
      <vt:lpstr>投影片 24</vt:lpstr>
      <vt:lpstr>分類標題</vt:lpstr>
      <vt:lpstr>And more secret projects! Come talk to us and learn more!</vt:lpstr>
      <vt:lpstr>投影片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Sega</dc:creator>
  <cp:lastModifiedBy>Seesgame</cp:lastModifiedBy>
  <cp:revision>292</cp:revision>
  <dcterms:created xsi:type="dcterms:W3CDTF">2013-07-10T06:26:07Z</dcterms:created>
  <dcterms:modified xsi:type="dcterms:W3CDTF">2013-10-16T05:34:54Z</dcterms:modified>
</cp:coreProperties>
</file>