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25"/>
  </p:notesMasterIdLst>
  <p:handoutMasterIdLst>
    <p:handoutMasterId r:id="rId26"/>
  </p:handoutMasterIdLst>
  <p:sldIdLst>
    <p:sldId id="256" r:id="rId2"/>
    <p:sldId id="257" r:id="rId3"/>
    <p:sldId id="296" r:id="rId4"/>
    <p:sldId id="297" r:id="rId5"/>
    <p:sldId id="298" r:id="rId6"/>
    <p:sldId id="299" r:id="rId7"/>
    <p:sldId id="300" r:id="rId8"/>
    <p:sldId id="301" r:id="rId9"/>
    <p:sldId id="302" r:id="rId10"/>
    <p:sldId id="303" r:id="rId11"/>
    <p:sldId id="304" r:id="rId12"/>
    <p:sldId id="305" r:id="rId13"/>
    <p:sldId id="306" r:id="rId14"/>
    <p:sldId id="307" r:id="rId15"/>
    <p:sldId id="308" r:id="rId16"/>
    <p:sldId id="309" r:id="rId17"/>
    <p:sldId id="310" r:id="rId18"/>
    <p:sldId id="311" r:id="rId19"/>
    <p:sldId id="312" r:id="rId20"/>
    <p:sldId id="313" r:id="rId21"/>
    <p:sldId id="314" r:id="rId22"/>
    <p:sldId id="295" r:id="rId23"/>
    <p:sldId id="315" r:id="rId2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新細明體" pitchFamily="18" charset="-120"/>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新細明體" pitchFamily="18" charset="-120"/>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新細明體" pitchFamily="18" charset="-120"/>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新細明體" pitchFamily="18" charset="-120"/>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新細明體" pitchFamily="18" charset="-120"/>
        <a:cs typeface="+mn-cs"/>
      </a:defRPr>
    </a:lvl5pPr>
    <a:lvl6pPr marL="2286000" algn="l" defTabSz="914400" rtl="0" eaLnBrk="1" latinLnBrk="0" hangingPunct="1">
      <a:defRPr sz="2400" kern="1200">
        <a:solidFill>
          <a:schemeClr val="tx1"/>
        </a:solidFill>
        <a:latin typeface="Times New Roman" pitchFamily="18" charset="0"/>
        <a:ea typeface="新細明體" pitchFamily="18" charset="-120"/>
        <a:cs typeface="+mn-cs"/>
      </a:defRPr>
    </a:lvl6pPr>
    <a:lvl7pPr marL="2743200" algn="l" defTabSz="914400" rtl="0" eaLnBrk="1" latinLnBrk="0" hangingPunct="1">
      <a:defRPr sz="2400" kern="1200">
        <a:solidFill>
          <a:schemeClr val="tx1"/>
        </a:solidFill>
        <a:latin typeface="Times New Roman" pitchFamily="18" charset="0"/>
        <a:ea typeface="新細明體" pitchFamily="18" charset="-120"/>
        <a:cs typeface="+mn-cs"/>
      </a:defRPr>
    </a:lvl7pPr>
    <a:lvl8pPr marL="3200400" algn="l" defTabSz="914400" rtl="0" eaLnBrk="1" latinLnBrk="0" hangingPunct="1">
      <a:defRPr sz="2400" kern="1200">
        <a:solidFill>
          <a:schemeClr val="tx1"/>
        </a:solidFill>
        <a:latin typeface="Times New Roman" pitchFamily="18" charset="0"/>
        <a:ea typeface="新細明體" pitchFamily="18" charset="-120"/>
        <a:cs typeface="+mn-cs"/>
      </a:defRPr>
    </a:lvl8pPr>
    <a:lvl9pPr marL="3657600" algn="l" defTabSz="914400" rtl="0" eaLnBrk="1" latinLnBrk="0" hangingPunct="1">
      <a:defRPr sz="2400" kern="1200">
        <a:solidFill>
          <a:schemeClr val="tx1"/>
        </a:solidFill>
        <a:latin typeface="Times New Roman" pitchFamily="18" charset="0"/>
        <a:ea typeface="新細明體" pitchFamily="18" charset="-12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101" autoAdjust="0"/>
  </p:normalViewPr>
  <p:slideViewPr>
    <p:cSldViewPr>
      <p:cViewPr>
        <p:scale>
          <a:sx n="50" d="100"/>
          <a:sy n="50" d="100"/>
        </p:scale>
        <p:origin x="-1196" y="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33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kumimoji="1" sz="1200">
                <a:latin typeface="Times New Roman" charset="0"/>
                <a:ea typeface="新細明體" charset="-120"/>
              </a:defRPr>
            </a:lvl1pPr>
          </a:lstStyle>
          <a:p>
            <a:pPr>
              <a:defRPr/>
            </a:pPr>
            <a:endParaRPr lang="en-US" altLang="zh-TW"/>
          </a:p>
        </p:txBody>
      </p:sp>
      <p:sp>
        <p:nvSpPr>
          <p:cNvPr id="3075"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kumimoji="1" sz="1200">
                <a:latin typeface="Times New Roman" charset="0"/>
                <a:ea typeface="新細明體" charset="-120"/>
              </a:defRPr>
            </a:lvl1pPr>
          </a:lstStyle>
          <a:p>
            <a:pPr>
              <a:defRPr/>
            </a:pPr>
            <a:endParaRPr lang="en-US" altLang="zh-TW"/>
          </a:p>
        </p:txBody>
      </p:sp>
      <p:sp>
        <p:nvSpPr>
          <p:cNvPr id="3076"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kumimoji="1" sz="1200">
                <a:latin typeface="Times New Roman" charset="0"/>
                <a:ea typeface="新細明體" charset="-120"/>
              </a:defRPr>
            </a:lvl1pPr>
          </a:lstStyle>
          <a:p>
            <a:pPr>
              <a:defRPr/>
            </a:pPr>
            <a:endParaRPr lang="en-US" altLang="zh-TW"/>
          </a:p>
        </p:txBody>
      </p:sp>
      <p:sp>
        <p:nvSpPr>
          <p:cNvPr id="3077"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kumimoji="1" sz="1200">
                <a:latin typeface="Times New Roman" charset="0"/>
                <a:ea typeface="新細明體" charset="-120"/>
              </a:defRPr>
            </a:lvl1pPr>
          </a:lstStyle>
          <a:p>
            <a:pPr>
              <a:defRPr/>
            </a:pPr>
            <a:fld id="{4DEADF83-0691-4559-AF20-EB0412B7E8AB}" type="slidenum">
              <a:rPr lang="zh-TW" altLang="en-US"/>
              <a:pPr>
                <a:defRPr/>
              </a:pPr>
              <a:t>‹#›</a:t>
            </a:fld>
            <a:endParaRPr lang="en-US" altLang="zh-TW"/>
          </a:p>
        </p:txBody>
      </p:sp>
    </p:spTree>
    <p:extLst>
      <p:ext uri="{BB962C8B-B14F-4D97-AF65-F5344CB8AC3E}">
        <p14:creationId xmlns:p14="http://schemas.microsoft.com/office/powerpoint/2010/main" val="8907584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kumimoji="1" sz="1200">
                <a:latin typeface="Times New Roman" charset="0"/>
                <a:ea typeface="新細明體" charset="-120"/>
              </a:defRPr>
            </a:lvl1pPr>
          </a:lstStyle>
          <a:p>
            <a:pPr>
              <a:defRPr/>
            </a:pPr>
            <a:endParaRPr lang="en-US" altLang="zh-TW"/>
          </a:p>
        </p:txBody>
      </p:sp>
      <p:sp>
        <p:nvSpPr>
          <p:cNvPr id="5123"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kumimoji="1" sz="1200">
                <a:latin typeface="Times New Roman" charset="0"/>
                <a:ea typeface="新細明體" charset="-120"/>
              </a:defRPr>
            </a:lvl1pPr>
          </a:lstStyle>
          <a:p>
            <a:pPr>
              <a:defRPr/>
            </a:pPr>
            <a:endParaRPr lang="en-US" altLang="zh-TW"/>
          </a:p>
        </p:txBody>
      </p:sp>
      <p:sp>
        <p:nvSpPr>
          <p:cNvPr id="25604" name="Rectangle 4"/>
          <p:cNvSpPr>
            <a:spLocks noGrp="1" noRot="1" noChangeAspect="1" noChangeArrowheads="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TW" altLang="en-US" noProof="0" smtClean="0"/>
              <a:t>按一下以編輯母片文字樣式</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kumimoji="1" sz="1200">
                <a:latin typeface="Times New Roman" charset="0"/>
                <a:ea typeface="新細明體" charset="-120"/>
              </a:defRPr>
            </a:lvl1pPr>
          </a:lstStyle>
          <a:p>
            <a:pPr>
              <a:defRPr/>
            </a:pPr>
            <a:endParaRPr lang="en-US" altLang="zh-TW"/>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kumimoji="1" sz="1200">
                <a:latin typeface="Times New Roman" charset="0"/>
                <a:ea typeface="新細明體" charset="-120"/>
              </a:defRPr>
            </a:lvl1pPr>
          </a:lstStyle>
          <a:p>
            <a:pPr>
              <a:defRPr/>
            </a:pPr>
            <a:fld id="{2B2F0226-BF9D-42BD-AB9E-B18F5846EC59}" type="slidenum">
              <a:rPr lang="zh-TW" altLang="en-US"/>
              <a:pPr>
                <a:defRPr/>
              </a:pPr>
              <a:t>‹#›</a:t>
            </a:fld>
            <a:endParaRPr lang="en-US" altLang="zh-TW"/>
          </a:p>
        </p:txBody>
      </p:sp>
    </p:spTree>
    <p:extLst>
      <p:ext uri="{BB962C8B-B14F-4D97-AF65-F5344CB8AC3E}">
        <p14:creationId xmlns:p14="http://schemas.microsoft.com/office/powerpoint/2010/main" val="29115144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新細明體" charset="-120"/>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新細明體" charset="-120"/>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新細明體" charset="-120"/>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新細明體" charset="-120"/>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新細明體"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fld id="{9483ACE2-23A3-4E8A-BBCE-DA18E6AF3423}" type="slidenum">
              <a:rPr lang="en-AU" altLang="zh-TW" sz="1200" smtClean="0">
                <a:latin typeface="Arial" pitchFamily="34" charset="0"/>
                <a:ea typeface="ＭＳ Ｐゴシック" pitchFamily="34" charset="-128"/>
              </a:rPr>
              <a:pPr/>
              <a:t>3</a:t>
            </a:fld>
            <a:endParaRPr lang="en-AU" altLang="zh-TW" sz="1200" smtClean="0">
              <a:latin typeface="Arial" pitchFamily="34" charset="0"/>
              <a:ea typeface="ＭＳ Ｐゴシック" pitchFamily="34" charset="-128"/>
            </a:endParaRPr>
          </a:p>
        </p:txBody>
      </p:sp>
      <p:sp>
        <p:nvSpPr>
          <p:cNvPr id="26627" name="Rectangle 1026"/>
          <p:cNvSpPr>
            <a:spLocks noGrp="1" noRot="1" noChangeAspect="1" noChangeArrowheads="1" noTextEdit="1"/>
          </p:cNvSpPr>
          <p:nvPr>
            <p:ph type="sldImg"/>
          </p:nvPr>
        </p:nvSpPr>
        <p:spPr>
          <a:ln/>
        </p:spPr>
      </p:sp>
      <p:sp>
        <p:nvSpPr>
          <p:cNvPr id="26628"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latin typeface="Arial" pitchFamily="34" charset="0"/>
                <a:ea typeface="ＭＳ Ｐゴシック" pitchFamily="34" charset="-128"/>
                <a:cs typeface="Arial" pitchFamily="34" charset="0"/>
              </a:rPr>
              <a:t>The most important development from the work on public-key cryptography is the digital signature. Message authentication protects two parties who exchange messages from any third party. However, it does not protect the two parties against each other either fraudulently creating, or denying creation, of a message. A digital signature is analogous to the handwritten signature, and provides a set of security capabilities that would be difficult to implement in any other way. It must have the following properties: </a:t>
            </a:r>
          </a:p>
          <a:p>
            <a:pPr eaLnBrk="1" hangingPunct="1"/>
            <a:r>
              <a:rPr lang="en-US" altLang="zh-TW" smtClean="0">
                <a:latin typeface="Arial" pitchFamily="34" charset="0"/>
                <a:ea typeface="ＭＳ Ｐゴシック" pitchFamily="34" charset="-128"/>
                <a:cs typeface="Arial" pitchFamily="34" charset="0"/>
              </a:rPr>
              <a:t>• It must verify the author and the date and time of the signature</a:t>
            </a:r>
          </a:p>
          <a:p>
            <a:pPr eaLnBrk="1" hangingPunct="1"/>
            <a:r>
              <a:rPr lang="en-US" altLang="zh-TW" smtClean="0">
                <a:latin typeface="Arial" pitchFamily="34" charset="0"/>
                <a:ea typeface="ＭＳ Ｐゴシック" pitchFamily="34" charset="-128"/>
                <a:cs typeface="Arial" pitchFamily="34" charset="0"/>
              </a:rPr>
              <a:t>• It must to authenticate the contents at the time of the signature</a:t>
            </a:r>
          </a:p>
          <a:p>
            <a:pPr eaLnBrk="1" hangingPunct="1"/>
            <a:r>
              <a:rPr lang="en-US" altLang="zh-TW" smtClean="0">
                <a:latin typeface="Arial" pitchFamily="34" charset="0"/>
                <a:ea typeface="ＭＳ Ｐゴシック" pitchFamily="34" charset="-128"/>
                <a:cs typeface="Arial" pitchFamily="34" charset="0"/>
              </a:rPr>
              <a:t>• It must be verifiable by third parties, to resolve disputes</a:t>
            </a:r>
          </a:p>
          <a:p>
            <a:pPr eaLnBrk="1" hangingPunct="1"/>
            <a:r>
              <a:rPr lang="en-US" altLang="zh-TW" smtClean="0">
                <a:latin typeface="Arial" pitchFamily="34" charset="0"/>
                <a:ea typeface="ＭＳ Ｐゴシック" pitchFamily="34" charset="-128"/>
                <a:cs typeface="Arial" pitchFamily="34" charset="0"/>
              </a:rPr>
              <a:t>Thus, the digital signature function includes the authentication function.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latin typeface="Arial" pitchFamily="34" charset="0"/>
                <a:ea typeface="ＭＳ Ｐゴシック" pitchFamily="34" charset="-128"/>
              </a:rPr>
              <a:t>Stallings Figure 13.1 is a generic model of the process of making and using digital signatures. Bob can sign a message using a digital signature generation algorithm. The inputs to the algorithm are the message and Bob's private key. Any other user, say Alice, can verify the signature using a verification algorithm, whose inputs are the message, the signature, and Bob's public key. </a:t>
            </a:r>
          </a:p>
        </p:txBody>
      </p:sp>
      <p:sp>
        <p:nvSpPr>
          <p:cNvPr id="2765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fld id="{40AC3FCF-0C7A-4963-988B-17C3C4A029A1}" type="slidenum">
              <a:rPr lang="en-AU" altLang="zh-TW" sz="1200" smtClean="0">
                <a:latin typeface="Arial" pitchFamily="34" charset="0"/>
                <a:ea typeface="ＭＳ Ｐゴシック" pitchFamily="34" charset="-128"/>
              </a:rPr>
              <a:pPr/>
              <a:t>4</a:t>
            </a:fld>
            <a:endParaRPr lang="en-AU" altLang="zh-TW" sz="1200" smtClean="0">
              <a:latin typeface="Arial" pitchFamily="34" charset="0"/>
              <a:ea typeface="ＭＳ Ｐゴシック"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latin typeface="Arial" pitchFamily="34" charset="0"/>
                <a:ea typeface="ＭＳ Ｐゴシック" pitchFamily="34" charset="-128"/>
              </a:rPr>
              <a:t>In simplified terms, the essence of the digital signature mechanism is shown in Stallings Figure 13.2. This repeats the logic shown in Figure 11.3. On example, using RSA, is available at this book's Web site. </a:t>
            </a:r>
          </a:p>
          <a:p>
            <a:pPr eaLnBrk="1" hangingPunct="1"/>
            <a:r>
              <a:rPr lang="en-US" altLang="zh-TW" smtClean="0">
                <a:latin typeface="Arial" pitchFamily="34" charset="0"/>
                <a:ea typeface="ＭＳ Ｐゴシック" pitchFamily="34" charset="-128"/>
              </a:rPr>
              <a:t>We begin this chapter with an overview of digital signatures. Then, we introduce the Digital Signature Standard (DSS). </a:t>
            </a:r>
          </a:p>
        </p:txBody>
      </p:sp>
      <p:sp>
        <p:nvSpPr>
          <p:cNvPr id="28676"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fld id="{D62FE586-00E2-4137-9C6D-6B8CE9098E65}" type="slidenum">
              <a:rPr lang="en-AU" altLang="zh-TW" sz="1200" smtClean="0">
                <a:latin typeface="Arial" pitchFamily="34" charset="0"/>
                <a:ea typeface="ＭＳ Ｐゴシック" pitchFamily="34" charset="-128"/>
              </a:rPr>
              <a:pPr/>
              <a:t>5</a:t>
            </a:fld>
            <a:endParaRPr lang="en-AU" altLang="zh-TW" sz="1200" smtClean="0">
              <a:latin typeface="Arial" pitchFamily="34" charset="0"/>
              <a:ea typeface="ＭＳ Ｐゴシック"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z="1100" dirty="0" smtClean="0">
                <a:latin typeface="Arial" pitchFamily="34" charset="0"/>
                <a:ea typeface="ＭＳ Ｐゴシック" pitchFamily="34" charset="-128"/>
              </a:rPr>
              <a:t>[GOLD88] lists the following types of attacks, in order of increasing severity. Here A denotes the user whose signature is being attacked and C denotes the attacker. </a:t>
            </a:r>
          </a:p>
          <a:p>
            <a:pPr eaLnBrk="1" hangingPunct="1"/>
            <a:r>
              <a:rPr lang="en-US" altLang="zh-TW" sz="1100" dirty="0" smtClean="0">
                <a:latin typeface="Arial" pitchFamily="34" charset="0"/>
                <a:ea typeface="ＭＳ Ｐゴシック" pitchFamily="34" charset="-128"/>
              </a:rPr>
              <a:t>• </a:t>
            </a:r>
            <a:r>
              <a:rPr lang="en-US" altLang="zh-TW" sz="1100" b="1" dirty="0" smtClean="0">
                <a:latin typeface="Arial" pitchFamily="34" charset="0"/>
                <a:ea typeface="ＭＳ Ｐゴシック" pitchFamily="34" charset="-128"/>
              </a:rPr>
              <a:t>Key-only attack</a:t>
            </a:r>
            <a:r>
              <a:rPr lang="en-US" altLang="zh-TW" sz="1100" dirty="0" smtClean="0">
                <a:latin typeface="Arial" pitchFamily="34" charset="0"/>
                <a:ea typeface="ＭＳ Ｐゴシック" pitchFamily="34" charset="-128"/>
              </a:rPr>
              <a:t>: C only knows A's public key. </a:t>
            </a:r>
          </a:p>
          <a:p>
            <a:pPr eaLnBrk="1" hangingPunct="1"/>
            <a:r>
              <a:rPr lang="en-US" altLang="zh-TW" sz="1100" dirty="0" smtClean="0">
                <a:latin typeface="Arial" pitchFamily="34" charset="0"/>
                <a:ea typeface="ＭＳ Ｐゴシック" pitchFamily="34" charset="-128"/>
              </a:rPr>
              <a:t>• </a:t>
            </a:r>
            <a:r>
              <a:rPr lang="en-US" altLang="zh-TW" sz="1100" b="1" dirty="0" smtClean="0">
                <a:latin typeface="Arial" pitchFamily="34" charset="0"/>
                <a:ea typeface="ＭＳ Ｐゴシック" pitchFamily="34" charset="-128"/>
              </a:rPr>
              <a:t>Known message attack</a:t>
            </a:r>
            <a:r>
              <a:rPr lang="en-US" altLang="zh-TW" sz="1100" dirty="0" smtClean="0">
                <a:latin typeface="Arial" pitchFamily="34" charset="0"/>
                <a:ea typeface="ＭＳ Ｐゴシック" pitchFamily="34" charset="-128"/>
              </a:rPr>
              <a:t>: C is given access to a set of messages and signatures.</a:t>
            </a:r>
          </a:p>
          <a:p>
            <a:pPr eaLnBrk="1" hangingPunct="1"/>
            <a:r>
              <a:rPr lang="en-US" altLang="zh-TW" sz="1100" dirty="0" smtClean="0">
                <a:latin typeface="Arial" pitchFamily="34" charset="0"/>
                <a:ea typeface="ＭＳ Ｐゴシック" pitchFamily="34" charset="-128"/>
              </a:rPr>
              <a:t>• </a:t>
            </a:r>
            <a:r>
              <a:rPr lang="en-US" altLang="zh-TW" sz="1100" b="1" dirty="0" smtClean="0">
                <a:latin typeface="Arial" pitchFamily="34" charset="0"/>
                <a:ea typeface="ＭＳ Ｐゴシック" pitchFamily="34" charset="-128"/>
              </a:rPr>
              <a:t>Generic chosen message attack</a:t>
            </a:r>
            <a:r>
              <a:rPr lang="en-US" altLang="zh-TW" sz="1100" dirty="0" smtClean="0">
                <a:latin typeface="Arial" pitchFamily="34" charset="0"/>
                <a:ea typeface="ＭＳ Ｐゴシック" pitchFamily="34" charset="-128"/>
              </a:rPr>
              <a:t>: C chooses a list of messages before attempting to break A's signature scheme, independent of A's public key. C then obtains from A valid signatures for the chosen messages. The attack is generic because it does not depend on A's public key; the same attack is used against everyone. </a:t>
            </a:r>
          </a:p>
          <a:p>
            <a:pPr eaLnBrk="1" hangingPunct="1"/>
            <a:r>
              <a:rPr lang="en-US" altLang="zh-TW" sz="1100" dirty="0" smtClean="0">
                <a:latin typeface="Arial" pitchFamily="34" charset="0"/>
                <a:ea typeface="ＭＳ Ｐゴシック" pitchFamily="34" charset="-128"/>
              </a:rPr>
              <a:t>• </a:t>
            </a:r>
            <a:r>
              <a:rPr lang="en-US" altLang="zh-TW" sz="1100" b="1" dirty="0" smtClean="0">
                <a:latin typeface="Arial" pitchFamily="34" charset="0"/>
                <a:ea typeface="ＭＳ Ｐゴシック" pitchFamily="34" charset="-128"/>
              </a:rPr>
              <a:t>Directed chosen message attack</a:t>
            </a:r>
            <a:r>
              <a:rPr lang="en-US" altLang="zh-TW" sz="1100" dirty="0" smtClean="0">
                <a:latin typeface="Arial" pitchFamily="34" charset="0"/>
                <a:ea typeface="ＭＳ Ｐゴシック" pitchFamily="34" charset="-128"/>
              </a:rPr>
              <a:t>: Similar to the generic attack, except that the list of messages is chosen after C knows A's public key but before signatures are seen. </a:t>
            </a:r>
          </a:p>
          <a:p>
            <a:pPr eaLnBrk="1" hangingPunct="1"/>
            <a:r>
              <a:rPr lang="en-US" altLang="zh-TW" sz="1100" dirty="0" smtClean="0">
                <a:latin typeface="Arial" pitchFamily="34" charset="0"/>
                <a:ea typeface="ＭＳ Ｐゴシック" pitchFamily="34" charset="-128"/>
              </a:rPr>
              <a:t>• </a:t>
            </a:r>
            <a:r>
              <a:rPr lang="en-US" altLang="zh-TW" sz="1100" b="1" dirty="0" smtClean="0">
                <a:latin typeface="Arial" pitchFamily="34" charset="0"/>
                <a:ea typeface="ＭＳ Ｐゴシック" pitchFamily="34" charset="-128"/>
              </a:rPr>
              <a:t>Adaptive chosen message attack</a:t>
            </a:r>
            <a:r>
              <a:rPr lang="en-US" altLang="zh-TW" sz="1100" dirty="0" smtClean="0">
                <a:latin typeface="Arial" pitchFamily="34" charset="0"/>
                <a:ea typeface="ＭＳ Ｐゴシック" pitchFamily="34" charset="-128"/>
              </a:rPr>
              <a:t>: C is allowed to use A as an "oracle." This means the A may request signatures of messages that depend on previously obtained message-signature pairs.   </a:t>
            </a:r>
          </a:p>
          <a:p>
            <a:pPr eaLnBrk="1" hangingPunct="1"/>
            <a:r>
              <a:rPr lang="en-US" altLang="zh-TW" sz="1100" dirty="0" smtClean="0">
                <a:latin typeface="Arial" pitchFamily="34" charset="0"/>
                <a:ea typeface="ＭＳ Ｐゴシック" pitchFamily="34" charset="-128"/>
              </a:rPr>
              <a:t>[GOLD88] then defines success as breaking a signature scheme as an outcome in which C can do any of the following with a non-negligible probability:  </a:t>
            </a:r>
          </a:p>
          <a:p>
            <a:pPr eaLnBrk="1" hangingPunct="1"/>
            <a:r>
              <a:rPr lang="en-US" altLang="zh-TW" sz="1100" dirty="0" smtClean="0">
                <a:latin typeface="Arial" pitchFamily="34" charset="0"/>
                <a:ea typeface="ＭＳ Ｐゴシック" pitchFamily="34" charset="-128"/>
              </a:rPr>
              <a:t>• </a:t>
            </a:r>
            <a:r>
              <a:rPr lang="en-US" altLang="zh-TW" sz="1100" b="1" dirty="0" smtClean="0">
                <a:latin typeface="Arial" pitchFamily="34" charset="0"/>
                <a:ea typeface="ＭＳ Ｐゴシック" pitchFamily="34" charset="-128"/>
              </a:rPr>
              <a:t>Total break</a:t>
            </a:r>
            <a:r>
              <a:rPr lang="en-US" altLang="zh-TW" sz="1100" dirty="0" smtClean="0">
                <a:latin typeface="Arial" pitchFamily="34" charset="0"/>
                <a:ea typeface="ＭＳ Ｐゴシック" pitchFamily="34" charset="-128"/>
              </a:rPr>
              <a:t>: C determines A's private key. </a:t>
            </a:r>
          </a:p>
          <a:p>
            <a:pPr eaLnBrk="1" hangingPunct="1"/>
            <a:r>
              <a:rPr lang="en-US" altLang="zh-TW" sz="1100" dirty="0" smtClean="0">
                <a:latin typeface="Arial" pitchFamily="34" charset="0"/>
                <a:ea typeface="ＭＳ Ｐゴシック" pitchFamily="34" charset="-128"/>
              </a:rPr>
              <a:t>• </a:t>
            </a:r>
            <a:r>
              <a:rPr lang="en-US" altLang="zh-TW" sz="1100" b="1" dirty="0" smtClean="0">
                <a:latin typeface="Arial" pitchFamily="34" charset="0"/>
                <a:ea typeface="ＭＳ Ｐゴシック" pitchFamily="34" charset="-128"/>
              </a:rPr>
              <a:t>Universal forgery</a:t>
            </a:r>
            <a:r>
              <a:rPr lang="en-US" altLang="zh-TW" sz="1100" dirty="0" smtClean="0">
                <a:latin typeface="Arial" pitchFamily="34" charset="0"/>
                <a:ea typeface="ＭＳ Ｐゴシック" pitchFamily="34" charset="-128"/>
              </a:rPr>
              <a:t>: C finds an efficient signing algorithm that provides an equivalent way of constructing signatures on arbitrary messages. </a:t>
            </a:r>
          </a:p>
          <a:p>
            <a:pPr eaLnBrk="1" hangingPunct="1"/>
            <a:r>
              <a:rPr lang="en-US" altLang="zh-TW" sz="1100" dirty="0" smtClean="0">
                <a:latin typeface="Arial" pitchFamily="34" charset="0"/>
                <a:ea typeface="ＭＳ Ｐゴシック" pitchFamily="34" charset="-128"/>
              </a:rPr>
              <a:t>• </a:t>
            </a:r>
            <a:r>
              <a:rPr lang="en-US" altLang="zh-TW" sz="1100" b="1" dirty="0" smtClean="0">
                <a:latin typeface="Arial" pitchFamily="34" charset="0"/>
                <a:ea typeface="ＭＳ Ｐゴシック" pitchFamily="34" charset="-128"/>
              </a:rPr>
              <a:t>Selective forgery</a:t>
            </a:r>
            <a:r>
              <a:rPr lang="en-US" altLang="zh-TW" sz="1100" dirty="0" smtClean="0">
                <a:latin typeface="Arial" pitchFamily="34" charset="0"/>
                <a:ea typeface="ＭＳ Ｐゴシック" pitchFamily="34" charset="-128"/>
              </a:rPr>
              <a:t>: C forges a signature for a particular message chosen by C. </a:t>
            </a:r>
          </a:p>
          <a:p>
            <a:pPr eaLnBrk="1" hangingPunct="1"/>
            <a:r>
              <a:rPr lang="en-US" altLang="zh-TW" sz="1100" dirty="0" smtClean="0">
                <a:latin typeface="Arial" pitchFamily="34" charset="0"/>
                <a:ea typeface="ＭＳ Ｐゴシック" pitchFamily="34" charset="-128"/>
              </a:rPr>
              <a:t>• </a:t>
            </a:r>
            <a:r>
              <a:rPr lang="en-US" altLang="zh-TW" sz="1100" b="1" dirty="0" smtClean="0">
                <a:latin typeface="Arial" pitchFamily="34" charset="0"/>
                <a:ea typeface="ＭＳ Ｐゴシック" pitchFamily="34" charset="-128"/>
              </a:rPr>
              <a:t>Existential forgery</a:t>
            </a:r>
            <a:r>
              <a:rPr lang="en-US" altLang="zh-TW" sz="1100" dirty="0" smtClean="0">
                <a:latin typeface="Arial" pitchFamily="34" charset="0"/>
                <a:ea typeface="ＭＳ Ｐゴシック" pitchFamily="34" charset="-128"/>
              </a:rPr>
              <a:t>: C forges a signature for at least one message. C has no control over the message. Consequently this forgery may only be a minor nuisance to A.</a:t>
            </a:r>
          </a:p>
        </p:txBody>
      </p:sp>
      <p:sp>
        <p:nvSpPr>
          <p:cNvPr id="2970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fld id="{FF96436C-3626-4360-B4D8-CEFFD927B2C7}" type="slidenum">
              <a:rPr lang="en-AU" altLang="zh-TW" sz="1200" smtClean="0">
                <a:latin typeface="Arial" pitchFamily="34" charset="0"/>
                <a:ea typeface="ＭＳ Ｐゴシック" pitchFamily="34" charset="-128"/>
              </a:rPr>
              <a:pPr/>
              <a:t>6</a:t>
            </a:fld>
            <a:endParaRPr lang="en-AU" altLang="zh-TW" sz="1200" smtClean="0">
              <a:latin typeface="Arial" pitchFamily="34" charset="0"/>
              <a:ea typeface="ＭＳ Ｐゴシック"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fld id="{3A264A9E-596C-4C9A-AF48-5156D902D883}" type="slidenum">
              <a:rPr lang="en-AU" altLang="zh-TW" sz="1200" smtClean="0">
                <a:latin typeface="Arial" pitchFamily="34" charset="0"/>
                <a:ea typeface="ＭＳ Ｐゴシック" pitchFamily="34" charset="-128"/>
              </a:rPr>
              <a:pPr/>
              <a:t>7</a:t>
            </a:fld>
            <a:endParaRPr lang="en-AU" altLang="zh-TW" sz="1200" smtClean="0">
              <a:latin typeface="Arial" pitchFamily="34" charset="0"/>
              <a:ea typeface="ＭＳ Ｐゴシック" pitchFamily="34" charset="-128"/>
            </a:endParaRPr>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latin typeface="Arial" pitchFamily="34" charset="0"/>
                <a:ea typeface="ＭＳ Ｐゴシック" pitchFamily="34" charset="-128"/>
                <a:cs typeface="Arial" pitchFamily="34" charset="0"/>
              </a:rPr>
              <a:t>On the basis of the properties on the previous slide, we can formulate the requirements for a digital signature as shown. A variety of approaches has been proposed for the digital signature function. A secure hash function, embedded in a scheme such as that shown in Stallings Figure 13.2, provides a basis for satisfying these requirements. However care must be taken in the design of the details of the scheme. These approaches fall into two categories: direct and arbitrated.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fld id="{0F1F7501-4C82-45DA-A8C3-147F54A2D025}" type="slidenum">
              <a:rPr lang="en-AU" altLang="zh-TW" sz="1200" smtClean="0">
                <a:latin typeface="Arial" pitchFamily="34" charset="0"/>
                <a:ea typeface="ＭＳ Ｐゴシック" pitchFamily="34" charset="-128"/>
              </a:rPr>
              <a:pPr/>
              <a:t>8</a:t>
            </a:fld>
            <a:endParaRPr lang="en-AU" altLang="zh-TW" sz="1200" smtClean="0">
              <a:latin typeface="Arial" pitchFamily="34" charset="0"/>
              <a:ea typeface="ＭＳ Ｐゴシック" pitchFamily="34" charset="-128"/>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latin typeface="Arial" pitchFamily="34" charset="0"/>
                <a:ea typeface="ＭＳ Ｐゴシック" pitchFamily="34" charset="-128"/>
                <a:cs typeface="Arial" pitchFamily="34" charset="0"/>
              </a:rPr>
              <a:t>The term </a:t>
            </a:r>
            <a:r>
              <a:rPr lang="en-US" altLang="zh-TW" i="1" smtClean="0">
                <a:latin typeface="Arial" pitchFamily="34" charset="0"/>
                <a:ea typeface="ＭＳ Ｐゴシック" pitchFamily="34" charset="-128"/>
                <a:cs typeface="Arial" pitchFamily="34" charset="0"/>
              </a:rPr>
              <a:t>direct digital </a:t>
            </a:r>
            <a:r>
              <a:rPr lang="en-US" altLang="zh-TW" smtClean="0">
                <a:latin typeface="Arial" pitchFamily="34" charset="0"/>
                <a:ea typeface="ＭＳ Ｐゴシック" pitchFamily="34" charset="-128"/>
                <a:cs typeface="Arial" pitchFamily="34" charset="0"/>
              </a:rPr>
              <a:t>signature refers to a digital signature scheme that involves only the communicating parties (source, destination). It is assumed that the destination knows the public key of the source</a:t>
            </a:r>
            <a:r>
              <a:rPr lang="en-US" altLang="zh-TW" i="1" smtClean="0">
                <a:latin typeface="Arial" pitchFamily="34" charset="0"/>
                <a:ea typeface="ＭＳ Ｐゴシック" pitchFamily="34" charset="-128"/>
                <a:cs typeface="Arial" pitchFamily="34" charset="0"/>
              </a:rPr>
              <a:t>. </a:t>
            </a:r>
            <a:r>
              <a:rPr lang="en-US" altLang="zh-TW" smtClean="0">
                <a:latin typeface="Arial" pitchFamily="34" charset="0"/>
                <a:ea typeface="ＭＳ Ｐゴシック" pitchFamily="34" charset="-128"/>
                <a:cs typeface="Arial" pitchFamily="34" charset="0"/>
              </a:rPr>
              <a:t>Direct Digital Signatures involve the direct application of public-key algorithms involving only the communicating parties. A digital signature may be formed by encrypting the entire message with the sender’s private key, or by encrypting a hash code of the message with the sender’s private key. Confidentiality can be provided by further encrypting the entire message plus signature using either public or private key schemes. It is important to perform the signature function first and then an outer confidentiality function, since in case of dispute, some third party must view the message and its signature. But these approaches are dependent on the security of the sender’s private-key. Will have problems if it is lost/stolen and signatures forged. The universally accepted technique for dealing with these threats is the use of a digital certificate and certificate authorities. We defer a discussion of this topic until Chapter 14, and focus in this chapter on digital signature algorithms. Also need time-stamps and timely key revocation.</a:t>
            </a:r>
            <a:endParaRPr lang="en-AU" altLang="zh-TW"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fld id="{2C95314B-F29D-4046-AF1B-9FCC7C8CBC9D}" type="slidenum">
              <a:rPr lang="en-AU" altLang="zh-TW" sz="1200" smtClean="0">
                <a:latin typeface="Arial" pitchFamily="34" charset="0"/>
                <a:ea typeface="ＭＳ Ｐゴシック" pitchFamily="34" charset="-128"/>
              </a:rPr>
              <a:pPr/>
              <a:t>9</a:t>
            </a:fld>
            <a:endParaRPr lang="en-AU" altLang="zh-TW" sz="1200" smtClean="0">
              <a:latin typeface="Arial" pitchFamily="34" charset="0"/>
              <a:ea typeface="ＭＳ Ｐゴシック" pitchFamily="34" charset="-128"/>
            </a:endParaRPr>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zh-TW" smtClean="0">
              <a:latin typeface="Arial" pitchFamily="34" charset="0"/>
              <a:ea typeface="ＭＳ Ｐゴシック" pitchFamily="34" charset="-128"/>
            </a:endParaRPr>
          </a:p>
          <a:p>
            <a:pPr eaLnBrk="1" hangingPunct="1"/>
            <a:endParaRPr lang="en-US" altLang="zh-TW" smtClean="0">
              <a:latin typeface="Arial" pitchFamily="34" charset="0"/>
              <a:ea typeface="ＭＳ Ｐゴシック" pitchFamily="34" charset="-128"/>
            </a:endParaRPr>
          </a:p>
          <a:p>
            <a:pPr eaLnBrk="1" hangingPunct="1"/>
            <a:endParaRPr lang="en-US" altLang="zh-TW" smtClean="0">
              <a:latin typeface="Arial" pitchFamily="34" charset="0"/>
              <a:ea typeface="ＭＳ Ｐゴシック" pitchFamily="34" charset="-128"/>
            </a:endParaRPr>
          </a:p>
          <a:p>
            <a:pPr eaLnBrk="1" hangingPunct="1"/>
            <a:endParaRPr lang="en-US" altLang="zh-TW" smtClean="0">
              <a:latin typeface="Arial" pitchFamily="34" charset="0"/>
              <a:ea typeface="ＭＳ Ｐゴシック" pitchFamily="34" charset="-128"/>
            </a:endParaRPr>
          </a:p>
          <a:p>
            <a:pPr eaLnBrk="1" hangingPunct="1"/>
            <a:r>
              <a:rPr lang="en-US" altLang="zh-TW" smtClean="0">
                <a:latin typeface="Arial" pitchFamily="34" charset="0"/>
                <a:ea typeface="ＭＳ Ｐゴシック" pitchFamily="34" charset="-128"/>
              </a:rPr>
              <a:t>q is a prime number, a is a primitive root of q, private key is XA, public key is {q,a,YA}.</a:t>
            </a:r>
          </a:p>
          <a:p>
            <a:pPr eaLnBrk="1" hangingPunct="1"/>
            <a:endParaRPr lang="en-US" altLang="zh-TW" smtClean="0">
              <a:latin typeface="Arial" pitchFamily="34" charset="0"/>
              <a:ea typeface="ＭＳ Ｐゴシック" pitchFamily="34" charset="-128"/>
            </a:endParaRPr>
          </a:p>
          <a:p>
            <a:pPr eaLnBrk="1" hangingPunct="1"/>
            <a:r>
              <a:rPr lang="en-US" altLang="zh-TW" smtClean="0">
                <a:latin typeface="Arial" pitchFamily="34" charset="0"/>
                <a:ea typeface="ＭＳ Ｐゴシック" pitchFamily="34" charset="-128"/>
              </a:rPr>
              <a:t>Recall from Chapter 10, that in 1984, T. Elgamal announced a public-key scheme based on discrete logarithms, closely related to the Diffie-Hellman technique [ELGA84, ELGA85]. The ElGamal encryption scheme is designed to enable encryption by a user's public key with decryption by the user's private key. The ElGamal signature scheme involves the use of the private key for encryption and the public key for decryption. The ElGamal cryptosystem is used in some form in a number of standards including the digital signature standard (DSS) and the S/MIME email standard.  As with Diffie-Hellman, the global elements of ElGamal are a prime number </a:t>
            </a:r>
            <a:r>
              <a:rPr lang="en-US" altLang="zh-TW" i="1" smtClean="0">
                <a:latin typeface="Arial" pitchFamily="34" charset="0"/>
                <a:ea typeface="ＭＳ Ｐゴシック" pitchFamily="34" charset="-128"/>
              </a:rPr>
              <a:t>q </a:t>
            </a:r>
            <a:r>
              <a:rPr lang="en-US" altLang="zh-TW" smtClean="0">
                <a:latin typeface="Arial" pitchFamily="34" charset="0"/>
                <a:ea typeface="ＭＳ Ｐゴシック" pitchFamily="34" charset="-128"/>
              </a:rPr>
              <a:t>and </a:t>
            </a:r>
            <a:r>
              <a:rPr lang="en-US" altLang="zh-TW" i="1" smtClean="0">
                <a:latin typeface="Arial" pitchFamily="34" charset="0"/>
                <a:ea typeface="ＭＳ Ｐゴシック" pitchFamily="34" charset="-128"/>
              </a:rPr>
              <a:t>a, </a:t>
            </a:r>
            <a:r>
              <a:rPr lang="en-US" altLang="zh-TW" smtClean="0">
                <a:latin typeface="Arial" pitchFamily="34" charset="0"/>
                <a:ea typeface="ＭＳ Ｐゴシック" pitchFamily="34" charset="-128"/>
              </a:rPr>
              <a:t>which is a primitive root of </a:t>
            </a:r>
            <a:r>
              <a:rPr lang="en-US" altLang="zh-TW" i="1" smtClean="0">
                <a:latin typeface="Arial" pitchFamily="34" charset="0"/>
                <a:ea typeface="ＭＳ Ｐゴシック" pitchFamily="34" charset="-128"/>
              </a:rPr>
              <a:t>q. </a:t>
            </a:r>
            <a:r>
              <a:rPr lang="en-US" altLang="zh-TW" smtClean="0">
                <a:latin typeface="Arial" pitchFamily="34" charset="0"/>
                <a:ea typeface="ＭＳ Ｐゴシック" pitchFamily="34" charset="-128"/>
              </a:rPr>
              <a:t>User A generates a private/public key pair as shown. The security of ElGamal is based on the difficulty of computing discrete logarithms, to recover either x given y, or k given K (next slide).</a:t>
            </a:r>
            <a:endParaRPr lang="en-US" altLang="zh-TW" smtClean="0">
              <a:latin typeface="Times-Roman" charset="0"/>
              <a:ea typeface="ＭＳ Ｐゴシック"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fld id="{B039F9BB-484F-496A-B905-895C40E37CAC}" type="slidenum">
              <a:rPr lang="en-AU" altLang="zh-TW" sz="1200" smtClean="0">
                <a:latin typeface="Arial" pitchFamily="34" charset="0"/>
                <a:ea typeface="ＭＳ Ｐゴシック" pitchFamily="34" charset="-128"/>
              </a:rPr>
              <a:pPr/>
              <a:t>10</a:t>
            </a:fld>
            <a:endParaRPr lang="en-AU" altLang="zh-TW" sz="1200" smtClean="0">
              <a:latin typeface="Arial" pitchFamily="34" charset="0"/>
              <a:ea typeface="ＭＳ Ｐゴシック" pitchFamily="34" charset="-128"/>
            </a:endParaRP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latin typeface="Arial" pitchFamily="34" charset="0"/>
                <a:ea typeface="ＭＳ Ｐゴシック" pitchFamily="34" charset="-128"/>
              </a:rPr>
              <a:t>To sign a message </a:t>
            </a:r>
            <a:r>
              <a:rPr lang="en-US" altLang="zh-TW" i="1" smtClean="0">
                <a:latin typeface="Arial" pitchFamily="34" charset="0"/>
                <a:ea typeface="ＭＳ Ｐゴシック" pitchFamily="34" charset="-128"/>
              </a:rPr>
              <a:t>M, </a:t>
            </a:r>
            <a:r>
              <a:rPr lang="en-US" altLang="zh-TW" smtClean="0">
                <a:latin typeface="Arial" pitchFamily="34" charset="0"/>
                <a:ea typeface="ＭＳ Ｐゴシック" pitchFamily="34" charset="-128"/>
              </a:rPr>
              <a:t>user </a:t>
            </a:r>
            <a:r>
              <a:rPr lang="en-US" altLang="zh-TW" i="1" smtClean="0">
                <a:latin typeface="Arial" pitchFamily="34" charset="0"/>
                <a:ea typeface="ＭＳ Ｐゴシック" pitchFamily="34" charset="-128"/>
              </a:rPr>
              <a:t>A </a:t>
            </a:r>
            <a:r>
              <a:rPr lang="en-US" altLang="zh-TW" smtClean="0">
                <a:latin typeface="Arial" pitchFamily="34" charset="0"/>
                <a:ea typeface="ＭＳ Ｐゴシック" pitchFamily="34" charset="-128"/>
              </a:rPr>
              <a:t>first computes the hash </a:t>
            </a:r>
            <a:r>
              <a:rPr lang="en-US" altLang="zh-TW" i="1" smtClean="0">
                <a:latin typeface="Arial" pitchFamily="34" charset="0"/>
                <a:ea typeface="ＭＳ Ｐゴシック" pitchFamily="34" charset="-128"/>
              </a:rPr>
              <a:t>m = H(M)</a:t>
            </a:r>
            <a:r>
              <a:rPr lang="en-US" altLang="zh-TW" smtClean="0">
                <a:latin typeface="Arial" pitchFamily="34" charset="0"/>
                <a:ea typeface="ＭＳ Ｐゴシック" pitchFamily="34" charset="-128"/>
              </a:rPr>
              <a:t>, such that </a:t>
            </a:r>
            <a:r>
              <a:rPr lang="en-US" altLang="zh-TW" i="1" smtClean="0">
                <a:latin typeface="Arial" pitchFamily="34" charset="0"/>
                <a:ea typeface="ＭＳ Ｐゴシック" pitchFamily="34" charset="-128"/>
              </a:rPr>
              <a:t>m </a:t>
            </a:r>
            <a:r>
              <a:rPr lang="en-US" altLang="zh-TW" smtClean="0">
                <a:latin typeface="Arial" pitchFamily="34" charset="0"/>
                <a:ea typeface="ＭＳ Ｐゴシック" pitchFamily="34" charset="-128"/>
              </a:rPr>
              <a:t>is an integer in the range</a:t>
            </a:r>
            <a:r>
              <a:rPr lang="en-US" altLang="zh-TW" i="1" smtClean="0">
                <a:latin typeface="Arial" pitchFamily="34" charset="0"/>
                <a:ea typeface="ＭＳ Ｐゴシック" pitchFamily="34" charset="-128"/>
              </a:rPr>
              <a:t> 0 &lt;= m &lt;= q – 1. </a:t>
            </a:r>
            <a:r>
              <a:rPr lang="en-US" altLang="zh-TW" smtClean="0">
                <a:latin typeface="Arial" pitchFamily="34" charset="0"/>
                <a:ea typeface="ＭＳ Ｐゴシック" pitchFamily="34" charset="-128"/>
              </a:rPr>
              <a:t>A then forms a digital signature as shown. </a:t>
            </a:r>
          </a:p>
          <a:p>
            <a:pPr eaLnBrk="1" hangingPunct="1"/>
            <a:r>
              <a:rPr lang="en-US" altLang="zh-TW" smtClean="0">
                <a:latin typeface="Arial" pitchFamily="34" charset="0"/>
                <a:ea typeface="ＭＳ Ｐゴシック" pitchFamily="34" charset="-128"/>
              </a:rPr>
              <a:t>The basic idea with El Gamal signatures is to again choose a temporary random signing  key, protect it, then use it solve the specified equation on the hash of the message to create the signature (in 2 pieces). Verification consists of confirming the validation equation that relates the signature to the (hash of the) message (see text for proof). Again note that El Gamal encryption involves 1 modulo exponentiation and multiplications (vs 1 exponentiation for RSA).</a:t>
            </a:r>
            <a:endParaRPr lang="en-AU" altLang="zh-TW" smtClean="0">
              <a:latin typeface="Arial" pitchFamily="34" charset="0"/>
              <a:ea typeface="ＭＳ Ｐゴシック"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fld id="{2626872D-F034-47F7-A5C7-AE46641408D8}" type="slidenum">
              <a:rPr lang="en-AU" altLang="zh-TW" sz="1200" smtClean="0">
                <a:latin typeface="Arial" pitchFamily="34" charset="0"/>
                <a:ea typeface="ＭＳ Ｐゴシック" pitchFamily="34" charset="-128"/>
              </a:rPr>
              <a:pPr/>
              <a:t>11</a:t>
            </a:fld>
            <a:endParaRPr lang="en-AU" altLang="zh-TW" sz="1200" smtClean="0">
              <a:latin typeface="Arial" pitchFamily="34" charset="0"/>
              <a:ea typeface="ＭＳ Ｐゴシック" pitchFamily="34" charset="-128"/>
            </a:endParaRPr>
          </a:p>
        </p:txBody>
      </p:sp>
      <p:sp>
        <p:nvSpPr>
          <p:cNvPr id="34819" name="Rectangle 1026"/>
          <p:cNvSpPr>
            <a:spLocks noGrp="1" noRot="1" noChangeAspect="1" noChangeArrowheads="1" noTextEdit="1"/>
          </p:cNvSpPr>
          <p:nvPr>
            <p:ph type="sldImg"/>
          </p:nvPr>
        </p:nvSpPr>
        <p:spPr>
          <a:ln/>
        </p:spPr>
      </p:sp>
      <p:sp>
        <p:nvSpPr>
          <p:cNvPr id="34820"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latin typeface="Arial" pitchFamily="34" charset="0"/>
                <a:ea typeface="ＭＳ Ｐゴシック" pitchFamily="34" charset="-128"/>
                <a:cs typeface="Arial" pitchFamily="34" charset="0"/>
              </a:rPr>
              <a:t>Here is an example of creating and verifying an </a:t>
            </a:r>
            <a:r>
              <a:rPr lang="en-AU" altLang="zh-TW" smtClean="0">
                <a:latin typeface="Arial" pitchFamily="34" charset="0"/>
                <a:ea typeface="ＭＳ Ｐゴシック" pitchFamily="34" charset="-128"/>
                <a:cs typeface="Arial" pitchFamily="34" charset="0"/>
              </a:rPr>
              <a:t>ElGamal signature </a:t>
            </a:r>
            <a:r>
              <a:rPr lang="en-US" altLang="zh-TW" smtClean="0">
                <a:latin typeface="Arial" pitchFamily="34" charset="0"/>
                <a:ea typeface="ＭＳ Ｐゴシック" pitchFamily="34" charset="-128"/>
                <a:cs typeface="Arial" pitchFamily="34" charset="0"/>
              </a:rPr>
              <a:t>from the text using the prime field GF(19); that is, q = 19. It has primitive roots {2, 3, 10, 13, 14, 15}, as shown in Table 8.3. We choose a = 10. Alice generates a key pair as shown, which is = {19, 10, 4}. Alice can sign a message with hash </a:t>
            </a:r>
            <a:r>
              <a:rPr lang="en-US" altLang="zh-TW" i="1" smtClean="0">
                <a:latin typeface="Arial" pitchFamily="34" charset="0"/>
                <a:ea typeface="ＭＳ Ｐゴシック" pitchFamily="34" charset="-128"/>
                <a:cs typeface="Arial" pitchFamily="34" charset="0"/>
              </a:rPr>
              <a:t>m </a:t>
            </a:r>
            <a:r>
              <a:rPr lang="en-US" altLang="zh-TW" smtClean="0">
                <a:latin typeface="Arial" pitchFamily="34" charset="0"/>
                <a:ea typeface="ＭＳ Ｐゴシック" pitchFamily="34" charset="-128"/>
                <a:cs typeface="Arial" pitchFamily="34" charset="0"/>
              </a:rPr>
              <a:t>= 14 as shown to compute the signature pair (3,4). </a:t>
            </a:r>
            <a:r>
              <a:rPr lang="en-AU" altLang="zh-TW" smtClean="0">
                <a:latin typeface="Arial" pitchFamily="34" charset="0"/>
                <a:ea typeface="ＭＳ Ｐゴシック" pitchFamily="34" charset="-128"/>
                <a:cs typeface="Arial" pitchFamily="34" charset="0"/>
              </a:rPr>
              <a:t>Any user B can verify the signature by computing </a:t>
            </a:r>
            <a:r>
              <a:rPr lang="en-US" altLang="zh-TW" smtClean="0">
                <a:latin typeface="Arial" pitchFamily="34" charset="0"/>
                <a:ea typeface="ＭＳ Ｐゴシック" pitchFamily="34" charset="-128"/>
                <a:cs typeface="Arial" pitchFamily="34" charset="0"/>
              </a:rPr>
              <a:t>confirming the validation equation as shown.</a:t>
            </a:r>
          </a:p>
          <a:p>
            <a:pPr eaLnBrk="1" hangingPunct="1"/>
            <a:endParaRPr lang="en-AU" altLang="zh-TW" smtClean="0">
              <a:latin typeface="Arial" pitchFamily="34" charset="0"/>
              <a:ea typeface="ＭＳ Ｐゴシック" pitchFamily="34" charset="-128"/>
              <a:cs typeface="Arial" pitchFamily="34" charset="0"/>
            </a:endParaRPr>
          </a:p>
          <a:p>
            <a:pPr eaLnBrk="1" hangingPunct="1"/>
            <a:endParaRPr lang="en-US" altLang="zh-TW"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fld id="{6C00BDF5-0365-48FB-9D00-6908D7A09C43}" type="slidenum">
              <a:rPr lang="en-AU" altLang="zh-TW" sz="1200" smtClean="0">
                <a:latin typeface="Arial" pitchFamily="34" charset="0"/>
                <a:ea typeface="ＭＳ Ｐゴシック" pitchFamily="34" charset="-128"/>
              </a:rPr>
              <a:pPr/>
              <a:t>12</a:t>
            </a:fld>
            <a:endParaRPr lang="en-AU" altLang="zh-TW" sz="1200" smtClean="0">
              <a:latin typeface="Arial" pitchFamily="34" charset="0"/>
              <a:ea typeface="ＭＳ Ｐゴシック" pitchFamily="34" charset="-128"/>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latin typeface="Arial" pitchFamily="34" charset="0"/>
                <a:ea typeface="ＭＳ Ｐゴシック" pitchFamily="34" charset="-128"/>
              </a:rPr>
              <a:t>As with the ElGamal digital signature scheme, the Schnorr signature scheme is based on discrete logarithms [SCHN89, SCHN91]. The Schnorr scheme minimizes the message dependent amount of computation required to generate a signature. The main work for signature generation does not depend on the message and can be done during the idle time of the processor. The message dependent part of the signature generation requires multiplying a 2</a:t>
            </a:r>
            <a:r>
              <a:rPr lang="en-US" altLang="zh-TW" i="1" smtClean="0">
                <a:latin typeface="Arial" pitchFamily="34" charset="0"/>
                <a:ea typeface="ＭＳ Ｐゴシック" pitchFamily="34" charset="-128"/>
              </a:rPr>
              <a:t>n-bit </a:t>
            </a:r>
            <a:r>
              <a:rPr lang="en-US" altLang="zh-TW" smtClean="0">
                <a:latin typeface="Arial" pitchFamily="34" charset="0"/>
                <a:ea typeface="ＭＳ Ｐゴシック" pitchFamily="34" charset="-128"/>
              </a:rPr>
              <a:t>integer with an </a:t>
            </a:r>
            <a:r>
              <a:rPr lang="en-US" altLang="zh-TW" i="1" smtClean="0">
                <a:latin typeface="Arial" pitchFamily="34" charset="0"/>
                <a:ea typeface="ＭＳ Ｐゴシック" pitchFamily="34" charset="-128"/>
              </a:rPr>
              <a:t>n-bit </a:t>
            </a:r>
            <a:r>
              <a:rPr lang="en-US" altLang="zh-TW" smtClean="0">
                <a:latin typeface="Arial" pitchFamily="34" charset="0"/>
                <a:ea typeface="ＭＳ Ｐゴシック" pitchFamily="34" charset="-128"/>
              </a:rPr>
              <a:t>integer.  The scheme is based on using a prime modulus </a:t>
            </a:r>
            <a:r>
              <a:rPr lang="en-US" altLang="zh-TW" i="1" smtClean="0">
                <a:latin typeface="Arial" pitchFamily="34" charset="0"/>
                <a:ea typeface="ＭＳ Ｐゴシック" pitchFamily="34" charset="-128"/>
              </a:rPr>
              <a:t>p, </a:t>
            </a:r>
            <a:r>
              <a:rPr lang="en-US" altLang="zh-TW" smtClean="0">
                <a:latin typeface="Arial" pitchFamily="34" charset="0"/>
                <a:ea typeface="ＭＳ Ｐゴシック" pitchFamily="34" charset="-128"/>
              </a:rPr>
              <a:t>with </a:t>
            </a:r>
            <a:r>
              <a:rPr lang="en-US" altLang="zh-TW" i="1" smtClean="0">
                <a:latin typeface="Arial" pitchFamily="34" charset="0"/>
                <a:ea typeface="ＭＳ Ｐゴシック" pitchFamily="34" charset="-128"/>
              </a:rPr>
              <a:t>p – 1 </a:t>
            </a:r>
            <a:r>
              <a:rPr lang="en-US" altLang="zh-TW" smtClean="0">
                <a:latin typeface="Arial" pitchFamily="34" charset="0"/>
                <a:ea typeface="ＭＳ Ｐゴシック" pitchFamily="34" charset="-128"/>
              </a:rPr>
              <a:t>having a prime factor </a:t>
            </a:r>
            <a:r>
              <a:rPr lang="en-US" altLang="zh-TW" i="1" smtClean="0">
                <a:latin typeface="Arial" pitchFamily="34" charset="0"/>
                <a:ea typeface="ＭＳ Ｐゴシック" pitchFamily="34" charset="-128"/>
              </a:rPr>
              <a:t>q </a:t>
            </a:r>
            <a:r>
              <a:rPr lang="en-US" altLang="zh-TW" smtClean="0">
                <a:latin typeface="Arial" pitchFamily="34" charset="0"/>
                <a:ea typeface="ＭＳ Ｐゴシック" pitchFamily="34" charset="-128"/>
              </a:rPr>
              <a:t>of appropriate size; that is </a:t>
            </a:r>
            <a:r>
              <a:rPr lang="en-US" altLang="zh-TW" i="1" smtClean="0">
                <a:latin typeface="Arial" pitchFamily="34" charset="0"/>
                <a:ea typeface="ＭＳ Ｐゴシック" pitchFamily="34" charset="-128"/>
              </a:rPr>
              <a:t>p – 1 = 1 (mod q). </a:t>
            </a:r>
            <a:r>
              <a:rPr lang="en-US" altLang="zh-TW" smtClean="0">
                <a:latin typeface="Arial" pitchFamily="34" charset="0"/>
                <a:ea typeface="ＭＳ Ｐゴシック" pitchFamily="34" charset="-128"/>
              </a:rPr>
              <a:t>Typically, we use </a:t>
            </a:r>
            <a:r>
              <a:rPr lang="en-US" altLang="zh-TW" i="1" smtClean="0">
                <a:latin typeface="Arial" pitchFamily="34" charset="0"/>
                <a:ea typeface="ＭＳ Ｐゴシック" pitchFamily="34" charset="-128"/>
              </a:rPr>
              <a:t>p approx 2</a:t>
            </a:r>
            <a:r>
              <a:rPr lang="en-US" altLang="zh-TW" i="1" baseline="30000" smtClean="0">
                <a:latin typeface="Arial" pitchFamily="34" charset="0"/>
                <a:ea typeface="ＭＳ Ｐゴシック" pitchFamily="34" charset="-128"/>
              </a:rPr>
              <a:t>1024</a:t>
            </a:r>
            <a:r>
              <a:rPr lang="en-US" altLang="zh-TW" i="1" smtClean="0">
                <a:latin typeface="Arial" pitchFamily="34" charset="0"/>
                <a:ea typeface="ＭＳ Ｐゴシック" pitchFamily="34" charset="-128"/>
              </a:rPr>
              <a:t> </a:t>
            </a:r>
            <a:r>
              <a:rPr lang="en-US" altLang="zh-TW" smtClean="0">
                <a:latin typeface="Arial" pitchFamily="34" charset="0"/>
                <a:ea typeface="ＭＳ Ｐゴシック" pitchFamily="34" charset="-128"/>
              </a:rPr>
              <a:t>and </a:t>
            </a:r>
            <a:r>
              <a:rPr lang="en-US" altLang="zh-TW" i="1" smtClean="0">
                <a:latin typeface="Arial" pitchFamily="34" charset="0"/>
                <a:ea typeface="ＭＳ Ｐゴシック" pitchFamily="34" charset="-128"/>
              </a:rPr>
              <a:t>q approx 2</a:t>
            </a:r>
            <a:r>
              <a:rPr lang="en-US" altLang="zh-TW" i="1" baseline="30000" smtClean="0">
                <a:latin typeface="Arial" pitchFamily="34" charset="0"/>
                <a:ea typeface="ＭＳ Ｐゴシック" pitchFamily="34" charset="-128"/>
              </a:rPr>
              <a:t>160</a:t>
            </a:r>
            <a:r>
              <a:rPr lang="en-US" altLang="zh-TW" i="1" smtClean="0">
                <a:latin typeface="Arial" pitchFamily="34" charset="0"/>
                <a:ea typeface="ＭＳ Ｐゴシック" pitchFamily="34" charset="-128"/>
              </a:rPr>
              <a:t>. </a:t>
            </a:r>
            <a:r>
              <a:rPr lang="en-US" altLang="zh-TW" smtClean="0">
                <a:latin typeface="Arial" pitchFamily="34" charset="0"/>
                <a:ea typeface="ＭＳ Ｐゴシック" pitchFamily="34" charset="-128"/>
              </a:rPr>
              <a:t>Thus</a:t>
            </a:r>
            <a:r>
              <a:rPr lang="en-US" altLang="zh-TW" i="1" smtClean="0">
                <a:latin typeface="Arial" pitchFamily="34" charset="0"/>
                <a:ea typeface="ＭＳ Ｐゴシック" pitchFamily="34" charset="-128"/>
              </a:rPr>
              <a:t>, p  </a:t>
            </a:r>
            <a:r>
              <a:rPr lang="en-US" altLang="zh-TW" smtClean="0">
                <a:latin typeface="Arial" pitchFamily="34" charset="0"/>
                <a:ea typeface="ＭＳ Ｐゴシック" pitchFamily="34" charset="-128"/>
              </a:rPr>
              <a:t>is a 1024-bit number and q  is a 160-bit number, which is also the length of the SHA-1 hash value.</a:t>
            </a:r>
            <a:endParaRPr lang="en-US" altLang="zh-TW" smtClean="0">
              <a:latin typeface="Times-Roman" charset="0"/>
              <a:ea typeface="ＭＳ Ｐゴシック"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fld id="{AD380358-B9D4-4BCB-8541-FD60B1CD8C23}" type="slidenum">
              <a:rPr lang="en-AU" altLang="zh-TW" sz="1200" smtClean="0">
                <a:latin typeface="Arial" pitchFamily="34" charset="0"/>
                <a:ea typeface="ＭＳ Ｐゴシック" pitchFamily="34" charset="-128"/>
              </a:rPr>
              <a:pPr/>
              <a:t>13</a:t>
            </a:fld>
            <a:endParaRPr lang="en-AU" altLang="zh-TW" sz="1200" smtClean="0">
              <a:latin typeface="Arial" pitchFamily="34" charset="0"/>
              <a:ea typeface="ＭＳ Ｐゴシック" pitchFamily="34" charset="-128"/>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latin typeface="Arial" pitchFamily="34" charset="0"/>
                <a:ea typeface="ＭＳ Ｐゴシック" pitchFamily="34" charset="-128"/>
              </a:rPr>
              <a:t>The first part of this scheme is the generation of a private/public key pair, which consists of the following steps:   </a:t>
            </a:r>
          </a:p>
          <a:p>
            <a:pPr eaLnBrk="1" hangingPunct="1">
              <a:buFontTx/>
              <a:buAutoNum type="arabicPeriod"/>
            </a:pPr>
            <a:r>
              <a:rPr lang="en-US" altLang="zh-TW" smtClean="0">
                <a:latin typeface="Arial" pitchFamily="34" charset="0"/>
                <a:ea typeface="ＭＳ Ｐゴシック" pitchFamily="34" charset="-128"/>
              </a:rPr>
              <a:t>Choose primes p and q, such that q is a prime factor of p – 1.  </a:t>
            </a:r>
          </a:p>
          <a:p>
            <a:pPr eaLnBrk="1" hangingPunct="1">
              <a:buFontTx/>
              <a:buAutoNum type="arabicPeriod"/>
            </a:pPr>
            <a:r>
              <a:rPr lang="en-US" altLang="zh-TW" smtClean="0">
                <a:latin typeface="Arial" pitchFamily="34" charset="0"/>
                <a:ea typeface="ＭＳ Ｐゴシック" pitchFamily="34" charset="-128"/>
              </a:rPr>
              <a:t>Choose an integer a such that a</a:t>
            </a:r>
            <a:r>
              <a:rPr lang="en-US" altLang="zh-TW" baseline="30000" smtClean="0">
                <a:latin typeface="Arial" pitchFamily="34" charset="0"/>
                <a:ea typeface="ＭＳ Ｐゴシック" pitchFamily="34" charset="-128"/>
              </a:rPr>
              <a:t>q</a:t>
            </a:r>
            <a:r>
              <a:rPr lang="en-US" altLang="zh-TW" smtClean="0">
                <a:latin typeface="Arial" pitchFamily="34" charset="0"/>
                <a:ea typeface="ＭＳ Ｐゴシック" pitchFamily="34" charset="-128"/>
              </a:rPr>
              <a:t> = 1 mod p. The values a, p, and q comprise a global public key that can be common to a group of users.  </a:t>
            </a:r>
          </a:p>
          <a:p>
            <a:pPr eaLnBrk="1" hangingPunct="1">
              <a:buFontTx/>
              <a:buAutoNum type="arabicPeriod"/>
            </a:pPr>
            <a:r>
              <a:rPr lang="en-US" altLang="zh-TW" smtClean="0">
                <a:latin typeface="Arial" pitchFamily="34" charset="0"/>
                <a:ea typeface="ＭＳ Ｐゴシック" pitchFamily="34" charset="-128"/>
              </a:rPr>
              <a:t>Choose a random integer s with 0 &lt; s &lt; q. This is the user's private key.  </a:t>
            </a:r>
          </a:p>
          <a:p>
            <a:pPr eaLnBrk="1" hangingPunct="1">
              <a:buFontTx/>
              <a:buAutoNum type="arabicPeriod"/>
            </a:pPr>
            <a:r>
              <a:rPr lang="en-US" altLang="zh-TW" smtClean="0">
                <a:latin typeface="Arial" pitchFamily="34" charset="0"/>
                <a:ea typeface="ＭＳ Ｐゴシック" pitchFamily="34" charset="-128"/>
              </a:rPr>
              <a:t>Calculate v = a</a:t>
            </a:r>
            <a:r>
              <a:rPr lang="en-US" altLang="zh-TW" baseline="30000" smtClean="0">
                <a:latin typeface="Arial" pitchFamily="34" charset="0"/>
                <a:ea typeface="ＭＳ Ｐゴシック" pitchFamily="34" charset="-128"/>
              </a:rPr>
              <a:t>–s </a:t>
            </a:r>
            <a:r>
              <a:rPr lang="en-US" altLang="zh-TW" smtClean="0">
                <a:latin typeface="Arial" pitchFamily="34" charset="0"/>
                <a:ea typeface="ＭＳ Ｐゴシック" pitchFamily="34" charset="-128"/>
              </a:rPr>
              <a:t>mod p. This is the user's public key. </a:t>
            </a:r>
            <a:endParaRPr lang="en-US" altLang="zh-TW" smtClean="0">
              <a:latin typeface="Times-Roman" charset="0"/>
              <a:ea typeface="ＭＳ Ｐゴシック"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fld id="{F15CBFA3-4CA0-4F9A-8D3C-828AFD293F53}" type="slidenum">
              <a:rPr lang="en-AU" altLang="zh-TW" sz="1200" smtClean="0">
                <a:latin typeface="Arial" pitchFamily="34" charset="0"/>
                <a:ea typeface="ＭＳ Ｐゴシック" pitchFamily="34" charset="-128"/>
              </a:rPr>
              <a:pPr/>
              <a:t>14</a:t>
            </a:fld>
            <a:endParaRPr lang="en-AU" altLang="zh-TW" sz="1200" smtClean="0">
              <a:latin typeface="Arial" pitchFamily="34" charset="0"/>
              <a:ea typeface="ＭＳ Ｐゴシック" pitchFamily="34" charset="-128"/>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latin typeface="Arial" pitchFamily="34" charset="0"/>
                <a:ea typeface="ＭＳ Ｐゴシック" pitchFamily="34" charset="-128"/>
              </a:rPr>
              <a:t>A user with public key s and private key v generates a signature as follows:   </a:t>
            </a:r>
          </a:p>
          <a:p>
            <a:pPr eaLnBrk="1" hangingPunct="1">
              <a:buFontTx/>
              <a:buAutoNum type="arabicPeriod"/>
            </a:pPr>
            <a:r>
              <a:rPr lang="en-US" altLang="zh-TW" smtClean="0">
                <a:latin typeface="Arial" pitchFamily="34" charset="0"/>
                <a:ea typeface="ＭＳ Ｐゴシック" pitchFamily="34" charset="-128"/>
              </a:rPr>
              <a:t>Choose a random integer r with 0 &lt; r &lt; q and compute x = a</a:t>
            </a:r>
            <a:r>
              <a:rPr lang="en-US" altLang="zh-TW" baseline="30000" smtClean="0">
                <a:latin typeface="Arial" pitchFamily="34" charset="0"/>
                <a:ea typeface="ＭＳ Ｐゴシック" pitchFamily="34" charset="-128"/>
              </a:rPr>
              <a:t>r</a:t>
            </a:r>
            <a:r>
              <a:rPr lang="en-US" altLang="zh-TW" smtClean="0">
                <a:latin typeface="Arial" pitchFamily="34" charset="0"/>
                <a:ea typeface="ＭＳ Ｐゴシック" pitchFamily="34" charset="-128"/>
              </a:rPr>
              <a:t> mod p. This is independent of any message M, hence can be pre-computed. </a:t>
            </a:r>
          </a:p>
          <a:p>
            <a:pPr eaLnBrk="1" hangingPunct="1">
              <a:buFontTx/>
              <a:buAutoNum type="arabicPeriod"/>
            </a:pPr>
            <a:r>
              <a:rPr lang="en-US" altLang="zh-TW" smtClean="0">
                <a:latin typeface="Arial" pitchFamily="34" charset="0"/>
                <a:ea typeface="ＭＳ Ｐゴシック" pitchFamily="34" charset="-128"/>
              </a:rPr>
              <a:t>Concatenate message with x and hash result to compute: e = H(M || x)   </a:t>
            </a:r>
          </a:p>
          <a:p>
            <a:pPr eaLnBrk="1" hangingPunct="1">
              <a:buFontTx/>
              <a:buAutoNum type="arabicPeriod"/>
            </a:pPr>
            <a:r>
              <a:rPr lang="en-US" altLang="zh-TW" smtClean="0">
                <a:latin typeface="Arial" pitchFamily="34" charset="0"/>
                <a:ea typeface="ＭＳ Ｐゴシック" pitchFamily="34" charset="-128"/>
              </a:rPr>
              <a:t>Compute y = (r + se) mod q. The signature consists of the pair (e, y).  </a:t>
            </a:r>
          </a:p>
          <a:p>
            <a:pPr eaLnBrk="1" hangingPunct="1"/>
            <a:r>
              <a:rPr lang="en-US" altLang="zh-TW" smtClean="0">
                <a:latin typeface="Arial" pitchFamily="34" charset="0"/>
                <a:ea typeface="ＭＳ Ｐゴシック" pitchFamily="34" charset="-128"/>
              </a:rPr>
              <a:t>Any other user can verify the signature as follows:   </a:t>
            </a:r>
          </a:p>
          <a:p>
            <a:pPr eaLnBrk="1" hangingPunct="1">
              <a:buFontTx/>
              <a:buAutoNum type="arabicPeriod"/>
            </a:pPr>
            <a:r>
              <a:rPr lang="en-US" altLang="zh-TW" smtClean="0">
                <a:latin typeface="Arial" pitchFamily="34" charset="0"/>
                <a:ea typeface="ＭＳ Ｐゴシック" pitchFamily="34" charset="-128"/>
              </a:rPr>
              <a:t>Compute x' = a</a:t>
            </a:r>
            <a:r>
              <a:rPr lang="en-US" altLang="zh-TW" baseline="30000" smtClean="0">
                <a:latin typeface="Arial" pitchFamily="34" charset="0"/>
                <a:ea typeface="ＭＳ Ｐゴシック" pitchFamily="34" charset="-128"/>
              </a:rPr>
              <a:t>y</a:t>
            </a:r>
            <a:r>
              <a:rPr lang="en-US" altLang="zh-TW" smtClean="0">
                <a:latin typeface="Arial" pitchFamily="34" charset="0"/>
                <a:ea typeface="ＭＳ Ｐゴシック" pitchFamily="34" charset="-128"/>
              </a:rPr>
              <a:t>v</a:t>
            </a:r>
            <a:r>
              <a:rPr lang="en-US" altLang="zh-TW" baseline="30000" smtClean="0">
                <a:latin typeface="Arial" pitchFamily="34" charset="0"/>
                <a:ea typeface="ＭＳ Ｐゴシック" pitchFamily="34" charset="-128"/>
              </a:rPr>
              <a:t>e</a:t>
            </a:r>
            <a:r>
              <a:rPr lang="en-US" altLang="zh-TW" smtClean="0">
                <a:latin typeface="Arial" pitchFamily="34" charset="0"/>
                <a:ea typeface="ＭＳ Ｐゴシック" pitchFamily="34" charset="-128"/>
              </a:rPr>
              <a:t> mod p.   </a:t>
            </a:r>
          </a:p>
          <a:p>
            <a:pPr eaLnBrk="1" hangingPunct="1">
              <a:buFontTx/>
              <a:buAutoNum type="arabicPeriod"/>
            </a:pPr>
            <a:r>
              <a:rPr lang="en-US" altLang="zh-TW" smtClean="0">
                <a:latin typeface="Arial" pitchFamily="34" charset="0"/>
                <a:ea typeface="ＭＳ Ｐゴシック" pitchFamily="34" charset="-128"/>
              </a:rPr>
              <a:t>Verify that e = H(M || x').  </a:t>
            </a:r>
          </a:p>
          <a:p>
            <a:pPr eaLnBrk="1" hangingPunct="1"/>
            <a:r>
              <a:rPr lang="en-US" altLang="zh-TW" smtClean="0">
                <a:latin typeface="Arial" pitchFamily="34" charset="0"/>
                <a:ea typeface="ＭＳ Ｐゴシック" pitchFamily="34" charset="-128"/>
              </a:rPr>
              <a:t>See text for details of why the verification works.</a:t>
            </a:r>
            <a:endParaRPr lang="en-US" altLang="zh-TW" smtClean="0">
              <a:latin typeface="Times-Roman" charset="0"/>
              <a:ea typeface="ＭＳ Ｐゴシック"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fld id="{3B4753FC-1BCF-489E-8484-ACA1564388DC}" type="slidenum">
              <a:rPr lang="en-AU" altLang="zh-TW" sz="1200" smtClean="0">
                <a:latin typeface="Arial" pitchFamily="34" charset="0"/>
                <a:ea typeface="ＭＳ Ｐゴシック" pitchFamily="34" charset="-128"/>
              </a:rPr>
              <a:pPr/>
              <a:t>15</a:t>
            </a:fld>
            <a:endParaRPr lang="en-AU" altLang="zh-TW" sz="1200" smtClean="0">
              <a:latin typeface="Arial" pitchFamily="34" charset="0"/>
              <a:ea typeface="ＭＳ Ｐゴシック" pitchFamily="34" charset="-128"/>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AU" altLang="zh-TW" smtClean="0">
                <a:latin typeface="Arial" pitchFamily="34" charset="0"/>
                <a:ea typeface="ＭＳ Ｐゴシック" pitchFamily="34" charset="-128"/>
              </a:rPr>
              <a:t>DSA is the US Govt approved signature scheme, which is designed to provide strong signatures without allowing easy use for encryption.</a:t>
            </a:r>
            <a:r>
              <a:rPr lang="en-US" altLang="zh-TW" smtClean="0">
                <a:latin typeface="Arial" pitchFamily="34" charset="0"/>
                <a:ea typeface="ＭＳ Ｐゴシック" pitchFamily="34" charset="-128"/>
              </a:rPr>
              <a:t> The National Institute of Standards and Technology (NIST) published Federal Information Processing Standard FIPS 186, known as the Digital Signature Standard (DSS). The DSS makes use of the Secure Hash Algorithm (SHA) described in Chapter 12 and presents a new digital signature technique, the Digital Signature Algorithm (DSA). The DSS was originally proposed in 1991 and revised in 1993 in response to public feedback concerning the security of the scheme. There was a further minor revision in 1996. In 2000, an expanded version of the standard was issued as FIPS 186-2. This latest version also incorporates digital signature algorithms based on RSA and on elliptic curve cryptography. In this section, we discuss the original DSS algorithm. The DSS uses an algorithm that is designed to provide only the digital signature function. Unlike RSA, it cannot be used for encryption or key exchange. Nevertheless, it is a public-key technique. </a:t>
            </a:r>
            <a:endParaRPr lang="en-AU" altLang="zh-TW" smtClean="0">
              <a:latin typeface="Times-Roman" charset="0"/>
              <a:ea typeface="ＭＳ Ｐゴシック"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xfrm>
            <a:off x="685800" y="4343400"/>
            <a:ext cx="5486400" cy="43418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latin typeface="Arial" pitchFamily="34" charset="0"/>
                <a:ea typeface="ＭＳ Ｐゴシック" pitchFamily="34" charset="-128"/>
              </a:rPr>
              <a:t>Stallings Figure 13.3 contrasts the DSS approach for generating digital signatures to that used with RSA. In the RSA approach, the message to be signed is input to a hash function that produces a secure hash code of fixed length. This hash code is then encrypted using the sender's private key to form the signature. Both the message and the signature are then transmitted. The recipient takes the message and produces a hash code. The recipient also decrypts the signature using the sender's public key. If the calculated hash code matches the decrypted signature, the signature is accepted as valid. Because only the sender knows the private key, only the sender could have produced a valid signature.  The DSS approach also makes use of a hash function. The hash code is provided as input to a signature function along with a random number </a:t>
            </a:r>
            <a:r>
              <a:rPr lang="en-US" altLang="zh-TW" i="1" smtClean="0">
                <a:latin typeface="Arial" pitchFamily="34" charset="0"/>
                <a:ea typeface="ＭＳ Ｐゴシック" pitchFamily="34" charset="-128"/>
              </a:rPr>
              <a:t>k </a:t>
            </a:r>
            <a:r>
              <a:rPr lang="en-US" altLang="zh-TW" smtClean="0">
                <a:latin typeface="Arial" pitchFamily="34" charset="0"/>
                <a:ea typeface="ＭＳ Ｐゴシック" pitchFamily="34" charset="-128"/>
              </a:rPr>
              <a:t>generated for this particular signature. The signature function also depends on the sender's private key (PR </a:t>
            </a:r>
            <a:r>
              <a:rPr lang="en-US" altLang="zh-TW" baseline="-25000" smtClean="0">
                <a:latin typeface="Arial" pitchFamily="34" charset="0"/>
                <a:ea typeface="ＭＳ Ｐゴシック" pitchFamily="34" charset="-128"/>
              </a:rPr>
              <a:t>a</a:t>
            </a:r>
            <a:r>
              <a:rPr lang="en-US" altLang="zh-TW" smtClean="0">
                <a:latin typeface="Arial" pitchFamily="34" charset="0"/>
                <a:ea typeface="ＭＳ Ｐゴシック" pitchFamily="34" charset="-128"/>
              </a:rPr>
              <a:t>) and a set of parameters known to a group of communicating principals. We can consider this set to constitute a global public key (</a:t>
            </a:r>
            <a:r>
              <a:rPr lang="en-US" altLang="zh-TW" i="1" smtClean="0">
                <a:latin typeface="Arial" pitchFamily="34" charset="0"/>
                <a:ea typeface="ＭＳ Ｐゴシック" pitchFamily="34" charset="-128"/>
              </a:rPr>
              <a:t>PU</a:t>
            </a:r>
            <a:r>
              <a:rPr lang="en-US" altLang="zh-TW" i="1" baseline="-25000" smtClean="0">
                <a:latin typeface="Arial" pitchFamily="34" charset="0"/>
                <a:ea typeface="ＭＳ Ｐゴシック" pitchFamily="34" charset="-128"/>
              </a:rPr>
              <a:t>G</a:t>
            </a:r>
            <a:r>
              <a:rPr lang="en-US" altLang="zh-TW" i="1" smtClean="0">
                <a:latin typeface="Arial" pitchFamily="34" charset="0"/>
                <a:ea typeface="ＭＳ Ｐゴシック" pitchFamily="34" charset="-128"/>
              </a:rPr>
              <a:t>)</a:t>
            </a:r>
            <a:r>
              <a:rPr lang="en-US" altLang="zh-TW" smtClean="0">
                <a:latin typeface="Arial" pitchFamily="34" charset="0"/>
                <a:ea typeface="ＭＳ Ｐゴシック" pitchFamily="34" charset="-128"/>
              </a:rPr>
              <a:t>.   The result is a signature consisting of two components, labeled s and r.  At the receiving end, the hash code of the incoming message is generated. This plus the signature is input to a verification function. The verification function also depends on the global public key as well as the sender's public key (PU</a:t>
            </a:r>
            <a:r>
              <a:rPr lang="en-US" altLang="zh-TW" baseline="-25000" smtClean="0">
                <a:latin typeface="Arial" pitchFamily="34" charset="0"/>
                <a:ea typeface="ＭＳ Ｐゴシック" pitchFamily="34" charset="-128"/>
              </a:rPr>
              <a:t>a</a:t>
            </a:r>
            <a:r>
              <a:rPr lang="en-US" altLang="zh-TW" smtClean="0">
                <a:latin typeface="Arial" pitchFamily="34" charset="0"/>
                <a:ea typeface="ＭＳ Ｐゴシック" pitchFamily="34" charset="-128"/>
              </a:rPr>
              <a:t>), which is paired with the sender's private key. The output of the verification function is a value that is equal to the signature component r if the signature is valid. The signature function is such that only the sender, with knowledge of the private key, could have produced the valid signature. </a:t>
            </a:r>
          </a:p>
        </p:txBody>
      </p:sp>
      <p:sp>
        <p:nvSpPr>
          <p:cNvPr id="3994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fld id="{BA069C5D-8F4A-43A0-A5C7-726774523B28}" type="slidenum">
              <a:rPr lang="en-AU" altLang="zh-TW" sz="1200" smtClean="0">
                <a:latin typeface="Arial" pitchFamily="34" charset="0"/>
                <a:ea typeface="ＭＳ Ｐゴシック" pitchFamily="34" charset="-128"/>
              </a:rPr>
              <a:pPr/>
              <a:t>16</a:t>
            </a:fld>
            <a:endParaRPr lang="en-AU" altLang="zh-TW" sz="1200" smtClean="0">
              <a:latin typeface="Arial" pitchFamily="34" charset="0"/>
              <a:ea typeface="ＭＳ Ｐゴシック" pitchFamily="3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fld id="{4B4FE93A-4977-4F17-A149-4D7E8191182B}" type="slidenum">
              <a:rPr lang="en-AU" altLang="zh-TW" sz="1200" smtClean="0">
                <a:latin typeface="Arial" pitchFamily="34" charset="0"/>
                <a:ea typeface="ＭＳ Ｐゴシック" pitchFamily="34" charset="-128"/>
              </a:rPr>
              <a:pPr/>
              <a:t>17</a:t>
            </a:fld>
            <a:endParaRPr lang="en-AU" altLang="zh-TW" sz="1200" smtClean="0">
              <a:latin typeface="Arial" pitchFamily="34" charset="0"/>
              <a:ea typeface="ＭＳ Ｐゴシック" pitchFamily="34" charset="-128"/>
            </a:endParaRPr>
          </a:p>
        </p:txBody>
      </p:sp>
      <p:sp>
        <p:nvSpPr>
          <p:cNvPr id="40963" name="Rectangle 2"/>
          <p:cNvSpPr>
            <a:spLocks noGrp="1" noRot="1" noChangeAspect="1" noChangeArrowheads="1" noTextEdit="1"/>
          </p:cNvSpPr>
          <p:nvPr>
            <p:ph type="sldImg"/>
          </p:nvPr>
        </p:nvSpPr>
        <p:spPr>
          <a:solidFill>
            <a:srgbClr val="FFFFFF"/>
          </a:solidFill>
          <a:ln/>
        </p:spPr>
      </p:sp>
      <p:sp>
        <p:nvSpPr>
          <p:cNvPr id="40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latin typeface="Arial" pitchFamily="34" charset="0"/>
                <a:ea typeface="ＭＳ Ｐゴシック" pitchFamily="34" charset="-128"/>
                <a:cs typeface="Arial" pitchFamily="34" charset="0"/>
              </a:rPr>
              <a:t>The DSA is based on the difficulty of computing discrete logarithms (see Chapter 8) and is based on schemes originally presented by ElGamal [ELGA85] and Schnorr [SCHN91]. </a:t>
            </a:r>
            <a:r>
              <a:rPr lang="en-AU" altLang="zh-TW" smtClean="0">
                <a:latin typeface="Arial" pitchFamily="34" charset="0"/>
                <a:ea typeface="ＭＳ Ｐゴシック" pitchFamily="34" charset="-128"/>
                <a:cs typeface="Arial" pitchFamily="34" charset="0"/>
              </a:rPr>
              <a:t>The DSA signature scheme has advantages, being both smaller (320 vs 1024bit) and faster (much of the computation is done modulo a 160 bit number), over RSA. </a:t>
            </a:r>
            <a:r>
              <a:rPr lang="en-US" altLang="zh-TW" smtClean="0">
                <a:latin typeface="Arial" pitchFamily="34" charset="0"/>
                <a:ea typeface="ＭＳ Ｐゴシック" pitchFamily="34" charset="-128"/>
                <a:cs typeface="Arial" pitchFamily="34" charset="0"/>
              </a:rPr>
              <a:t>Unlike RSA, it cannot be used for encryption or key exchange. Nevertheless, it is a public-key technique</a:t>
            </a:r>
            <a:endParaRPr lang="en-AU" altLang="zh-TW"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fld id="{1DC95AD8-62A0-4493-94CD-4A993B7E3C0A}" type="slidenum">
              <a:rPr lang="en-AU" altLang="zh-TW" sz="1200" smtClean="0">
                <a:latin typeface="Arial" pitchFamily="34" charset="0"/>
                <a:ea typeface="ＭＳ Ｐゴシック" pitchFamily="34" charset="-128"/>
              </a:rPr>
              <a:pPr/>
              <a:t>18</a:t>
            </a:fld>
            <a:endParaRPr lang="en-AU" altLang="zh-TW" sz="1200" smtClean="0">
              <a:latin typeface="Arial" pitchFamily="34" charset="0"/>
              <a:ea typeface="ＭＳ Ｐゴシック" pitchFamily="34" charset="-128"/>
            </a:endParaRPr>
          </a:p>
        </p:txBody>
      </p:sp>
      <p:sp>
        <p:nvSpPr>
          <p:cNvPr id="41987" name="Rectangle 1026"/>
          <p:cNvSpPr>
            <a:spLocks noGrp="1" noRot="1" noChangeAspect="1" noChangeArrowheads="1" noTextEdit="1"/>
          </p:cNvSpPr>
          <p:nvPr>
            <p:ph type="sldImg"/>
          </p:nvPr>
        </p:nvSpPr>
        <p:spPr>
          <a:ln/>
        </p:spPr>
      </p:sp>
      <p:sp>
        <p:nvSpPr>
          <p:cNvPr id="41988"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latin typeface="Arial" pitchFamily="34" charset="0"/>
                <a:ea typeface="ＭＳ Ｐゴシック" pitchFamily="34" charset="-128"/>
                <a:cs typeface="Arial" pitchFamily="34" charset="0"/>
              </a:rPr>
              <a:t>DSA typically uses a common set of global parameters (p,q,g) for a community of clients, as shown. A 160-bit prime number q is chosen. Next, a prime number p is selected with a length between 512 and 1024 bits such that q divides (p – 1). Finally, g is chosen to be of the form h</a:t>
            </a:r>
            <a:r>
              <a:rPr lang="en-US" altLang="zh-TW" baseline="30000" smtClean="0">
                <a:latin typeface="Arial" pitchFamily="34" charset="0"/>
                <a:ea typeface="ＭＳ Ｐゴシック" pitchFamily="34" charset="-128"/>
                <a:cs typeface="Arial" pitchFamily="34" charset="0"/>
              </a:rPr>
              <a:t>(p–1)/q </a:t>
            </a:r>
            <a:r>
              <a:rPr lang="en-US" altLang="zh-TW" smtClean="0">
                <a:latin typeface="Arial" pitchFamily="34" charset="0"/>
                <a:ea typeface="ＭＳ Ｐゴシック" pitchFamily="34" charset="-128"/>
                <a:cs typeface="Arial" pitchFamily="34" charset="0"/>
              </a:rPr>
              <a:t>mod p where h is an integer between 1 and (p – 1) with the restriction that g must be greater than 1. Thus, the global public key components of DSA have the same for as in the Schnorr signature scheme. </a:t>
            </a:r>
          </a:p>
          <a:p>
            <a:pPr eaLnBrk="1" hangingPunct="1"/>
            <a:r>
              <a:rPr lang="en-US" altLang="zh-TW" smtClean="0">
                <a:latin typeface="Arial" pitchFamily="34" charset="0"/>
                <a:ea typeface="ＭＳ Ｐゴシック" pitchFamily="34" charset="-128"/>
                <a:cs typeface="Arial" pitchFamily="34" charset="0"/>
              </a:rPr>
              <a:t>Then each DSA uses chooses a random private key x, and computes their public key as shown. The calculation of the public key y given x is relatively straightforward. However, given the public key y, it is computationally infeasible to determine x, which is the discrete logarithm of y to base g, mod p.</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fld id="{EA56CBF8-48C0-43EE-9EB7-016B18EC15AF}" type="slidenum">
              <a:rPr lang="en-AU" altLang="zh-TW" sz="1200" smtClean="0">
                <a:latin typeface="Arial" pitchFamily="34" charset="0"/>
                <a:ea typeface="ＭＳ Ｐゴシック" pitchFamily="34" charset="-128"/>
              </a:rPr>
              <a:pPr/>
              <a:t>19</a:t>
            </a:fld>
            <a:endParaRPr lang="en-AU" altLang="zh-TW" sz="1200" smtClean="0">
              <a:latin typeface="Arial" pitchFamily="34" charset="0"/>
              <a:ea typeface="ＭＳ Ｐゴシック" pitchFamily="34" charset="-128"/>
            </a:endParaRPr>
          </a:p>
        </p:txBody>
      </p:sp>
      <p:sp>
        <p:nvSpPr>
          <p:cNvPr id="43011" name="Rectangle 1026"/>
          <p:cNvSpPr>
            <a:spLocks noGrp="1" noRot="1" noChangeAspect="1" noChangeArrowheads="1" noTextEdit="1"/>
          </p:cNvSpPr>
          <p:nvPr>
            <p:ph type="sldImg"/>
          </p:nvPr>
        </p:nvSpPr>
        <p:spPr>
          <a:ln/>
        </p:spPr>
      </p:sp>
      <p:sp>
        <p:nvSpPr>
          <p:cNvPr id="43012"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dirty="0" smtClean="0">
                <a:latin typeface="Arial" pitchFamily="34" charset="0"/>
                <a:ea typeface="ＭＳ Ｐゴシック" pitchFamily="34" charset="-128"/>
                <a:cs typeface="Arial" pitchFamily="34" charset="0"/>
              </a:rPr>
              <a:t>To create a signature, a user calculates two quantities, r and s, that are functions of the public key components (</a:t>
            </a:r>
            <a:r>
              <a:rPr lang="en-US" altLang="zh-TW" dirty="0" err="1" smtClean="0">
                <a:latin typeface="Arial" pitchFamily="34" charset="0"/>
                <a:ea typeface="ＭＳ Ｐゴシック" pitchFamily="34" charset="-128"/>
                <a:cs typeface="Arial" pitchFamily="34" charset="0"/>
              </a:rPr>
              <a:t>p,q,g</a:t>
            </a:r>
            <a:r>
              <a:rPr lang="en-US" altLang="zh-TW" dirty="0" smtClean="0">
                <a:latin typeface="Arial" pitchFamily="34" charset="0"/>
                <a:ea typeface="ＭＳ Ｐゴシック" pitchFamily="34" charset="-128"/>
                <a:cs typeface="Arial" pitchFamily="34" charset="0"/>
              </a:rPr>
              <a:t>), the user’s private key (x), the hash code of the message H(M), and an additional integer k that should be generated randomly or pseudo-randomly and be unique for each signing. This </a:t>
            </a:r>
            <a:r>
              <a:rPr lang="en-AU" altLang="zh-TW" dirty="0" smtClean="0">
                <a:latin typeface="Arial" pitchFamily="34" charset="0"/>
                <a:ea typeface="ＭＳ Ｐゴシック" pitchFamily="34" charset="-128"/>
                <a:cs typeface="Arial" pitchFamily="34" charset="0"/>
              </a:rPr>
              <a:t>is similar to </a:t>
            </a:r>
            <a:r>
              <a:rPr lang="en-AU" altLang="zh-TW" dirty="0" err="1" smtClean="0">
                <a:latin typeface="Arial" pitchFamily="34" charset="0"/>
                <a:ea typeface="ＭＳ Ｐゴシック" pitchFamily="34" charset="-128"/>
                <a:cs typeface="Arial" pitchFamily="34" charset="0"/>
              </a:rPr>
              <a:t>ElGamal</a:t>
            </a:r>
            <a:r>
              <a:rPr lang="en-AU" altLang="zh-TW" dirty="0" smtClean="0">
                <a:latin typeface="Arial" pitchFamily="34" charset="0"/>
                <a:ea typeface="ＭＳ Ｐゴシック" pitchFamily="34" charset="-128"/>
                <a:cs typeface="Arial" pitchFamily="34" charset="0"/>
              </a:rPr>
              <a:t> signatures, with the use of a per message temporary signature key k, but doing calculations first mod p, then mod q to reduce the size of the result. The signature (</a:t>
            </a:r>
            <a:r>
              <a:rPr lang="en-AU" altLang="zh-TW" dirty="0" err="1" smtClean="0">
                <a:latin typeface="Arial" pitchFamily="34" charset="0"/>
                <a:ea typeface="ＭＳ Ｐゴシック" pitchFamily="34" charset="-128"/>
                <a:cs typeface="Arial" pitchFamily="34" charset="0"/>
              </a:rPr>
              <a:t>r,s</a:t>
            </a:r>
            <a:r>
              <a:rPr lang="en-AU" altLang="zh-TW" dirty="0" smtClean="0">
                <a:latin typeface="Arial" pitchFamily="34" charset="0"/>
                <a:ea typeface="ＭＳ Ｐゴシック" pitchFamily="34" charset="-128"/>
                <a:cs typeface="Arial" pitchFamily="34" charset="0"/>
              </a:rPr>
              <a:t>) is then sent with the message to the recipient.</a:t>
            </a:r>
            <a:r>
              <a:rPr lang="en-US" altLang="zh-TW" dirty="0" smtClean="0">
                <a:latin typeface="Arial" pitchFamily="34" charset="0"/>
                <a:ea typeface="ＭＳ Ｐゴシック" pitchFamily="34" charset="-128"/>
                <a:cs typeface="Arial" pitchFamily="34" charset="0"/>
              </a:rPr>
              <a:t> Note that computing r only involves calculation mod p and does not depend on message, hence can be done in advance. Similarly with randomly choosing k’s and computing their inverses.</a:t>
            </a:r>
            <a:endParaRPr lang="en-AU" altLang="zh-TW" dirty="0"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fld id="{A2D98970-C50E-483E-B052-5FF35F148833}" type="slidenum">
              <a:rPr lang="en-AU" altLang="zh-TW" sz="1200" smtClean="0">
                <a:latin typeface="Arial" pitchFamily="34" charset="0"/>
                <a:ea typeface="ＭＳ Ｐゴシック" pitchFamily="34" charset="-128"/>
              </a:rPr>
              <a:pPr/>
              <a:t>20</a:t>
            </a:fld>
            <a:endParaRPr lang="en-AU" altLang="zh-TW" sz="1200" smtClean="0">
              <a:latin typeface="Arial" pitchFamily="34" charset="0"/>
              <a:ea typeface="ＭＳ Ｐゴシック" pitchFamily="34" charset="-128"/>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latin typeface="Arial" pitchFamily="34" charset="0"/>
                <a:ea typeface="ＭＳ Ｐゴシック" pitchFamily="34" charset="-128"/>
                <a:cs typeface="Arial" pitchFamily="34" charset="0"/>
              </a:rPr>
              <a:t>At the receiving end, verification is performed using the formulas shown. The receiver generates a quantity v that is a function of the public key components, the sender’s public key, and the hash of the incoming message. If this quantity matches the r component of the signature, then the signature is validated. </a:t>
            </a:r>
            <a:r>
              <a:rPr lang="en-AU" altLang="zh-TW" smtClean="0">
                <a:latin typeface="Arial" pitchFamily="34" charset="0"/>
                <a:ea typeface="ＭＳ Ｐゴシック" pitchFamily="34" charset="-128"/>
                <a:cs typeface="Arial" pitchFamily="34" charset="0"/>
              </a:rPr>
              <a:t>Note that the difficulty of computing discrete logs is why it is infeasible for an opponent to recover k from r, or x from s. Note also that nearly all the calculations are mod q, and hence are much faster save for the last step. </a:t>
            </a:r>
          </a:p>
          <a:p>
            <a:pPr eaLnBrk="1" hangingPunct="1"/>
            <a:r>
              <a:rPr lang="en-US" altLang="zh-TW" smtClean="0">
                <a:latin typeface="Arial" pitchFamily="34" charset="0"/>
                <a:ea typeface="ＭＳ Ｐゴシック" pitchFamily="34" charset="-128"/>
                <a:cs typeface="Arial" pitchFamily="34" charset="0"/>
              </a:rPr>
              <a:t>The structure of this function is such that the receiver can recover r using the incoming message and signature, the public key of the user, and the global public key. It is certainly not obvious that such a scheme would work. A proof is provided in Stallings appendix K.</a:t>
            </a:r>
            <a:endParaRPr lang="en-AU" altLang="zh-TW"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latin typeface="Arial" pitchFamily="34" charset="0"/>
                <a:ea typeface="ＭＳ Ｐゴシック" pitchFamily="34" charset="-128"/>
              </a:rPr>
              <a:t>Stallings Figure 13.5 depicts the functions of signing and verifying.  The structure of the algorithm, as revealed here is quite interesting. Note that the test at the end is on the value r, which does not depend on the message at all.  Instead, r is a function of k and the three global public-key components. The multiplicative inverse of k (mod q) is passed to a function that also has as inputs the message hash code and the user's private key. The structure of this function is such that the receiver can recover r using the incoming message and signature, the public key of the user, and the global public key.</a:t>
            </a:r>
          </a:p>
        </p:txBody>
      </p:sp>
      <p:sp>
        <p:nvSpPr>
          <p:cNvPr id="4506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fld id="{EC765B7E-AD26-471B-A2A5-C68ACED6AB39}" type="slidenum">
              <a:rPr lang="en-AU" altLang="zh-TW" sz="1200" smtClean="0">
                <a:latin typeface="Arial" pitchFamily="34" charset="0"/>
                <a:ea typeface="ＭＳ Ｐゴシック" pitchFamily="34" charset="-128"/>
              </a:rPr>
              <a:pPr/>
              <a:t>21</a:t>
            </a:fld>
            <a:endParaRPr lang="en-AU" altLang="zh-TW" sz="1200" smtClean="0">
              <a:latin typeface="Arial" pitchFamily="34" charset="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grpSp>
        <p:nvGrpSpPr>
          <p:cNvPr id="4" name="Group 2"/>
          <p:cNvGrpSpPr>
            <a:grpSpLocks/>
          </p:cNvGrpSpPr>
          <p:nvPr/>
        </p:nvGrpSpPr>
        <p:grpSpPr bwMode="auto">
          <a:xfrm>
            <a:off x="377825" y="1676400"/>
            <a:ext cx="8389938" cy="4421188"/>
            <a:chOff x="238" y="1056"/>
            <a:chExt cx="5285" cy="2785"/>
          </a:xfrm>
        </p:grpSpPr>
        <p:grpSp>
          <p:nvGrpSpPr>
            <p:cNvPr id="5" name="Group 3"/>
            <p:cNvGrpSpPr>
              <a:grpSpLocks/>
            </p:cNvGrpSpPr>
            <p:nvPr/>
          </p:nvGrpSpPr>
          <p:grpSpPr bwMode="auto">
            <a:xfrm>
              <a:off x="238" y="1056"/>
              <a:ext cx="5285" cy="1393"/>
              <a:chOff x="238" y="1056"/>
              <a:chExt cx="5285" cy="1393"/>
            </a:xfrm>
          </p:grpSpPr>
          <p:sp>
            <p:nvSpPr>
              <p:cNvPr id="14" name="Rectangle 4"/>
              <p:cNvSpPr>
                <a:spLocks noChangeArrowheads="1"/>
              </p:cNvSpPr>
              <p:nvPr/>
            </p:nvSpPr>
            <p:spPr bwMode="auto">
              <a:xfrm>
                <a:off x="243" y="1057"/>
                <a:ext cx="5272" cy="1391"/>
              </a:xfrm>
              <a:prstGeom prst="rect">
                <a:avLst/>
              </a:prstGeom>
              <a:solidFill>
                <a:srgbClr val="EAEAEA">
                  <a:alpha val="50195"/>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TW" altLang="en-US"/>
              </a:p>
            </p:txBody>
          </p:sp>
          <p:sp>
            <p:nvSpPr>
              <p:cNvPr id="15" name="Freeform 5"/>
              <p:cNvSpPr>
                <a:spLocks/>
              </p:cNvSpPr>
              <p:nvPr/>
            </p:nvSpPr>
            <p:spPr bwMode="auto">
              <a:xfrm>
                <a:off x="238" y="1056"/>
                <a:ext cx="5273" cy="1393"/>
              </a:xfrm>
              <a:custGeom>
                <a:avLst/>
                <a:gdLst>
                  <a:gd name="T0" fmla="*/ 5272 w 5273"/>
                  <a:gd name="T1" fmla="*/ 0 h 1393"/>
                  <a:gd name="T2" fmla="*/ 0 w 5273"/>
                  <a:gd name="T3" fmla="*/ 0 h 1393"/>
                  <a:gd name="T4" fmla="*/ 0 w 5273"/>
                  <a:gd name="T5" fmla="*/ 1392 h 1393"/>
                  <a:gd name="T6" fmla="*/ 0 60000 65536"/>
                  <a:gd name="T7" fmla="*/ 0 60000 65536"/>
                  <a:gd name="T8" fmla="*/ 0 60000 65536"/>
                </a:gdLst>
                <a:ahLst/>
                <a:cxnLst>
                  <a:cxn ang="T6">
                    <a:pos x="T0" y="T1"/>
                  </a:cxn>
                  <a:cxn ang="T7">
                    <a:pos x="T2" y="T3"/>
                  </a:cxn>
                  <a:cxn ang="T8">
                    <a:pos x="T4" y="T5"/>
                  </a:cxn>
                </a:cxnLst>
                <a:rect l="0" t="0" r="r" b="b"/>
                <a:pathLst>
                  <a:path w="5273" h="1393">
                    <a:moveTo>
                      <a:pt x="5272" y="0"/>
                    </a:moveTo>
                    <a:lnTo>
                      <a:pt x="0" y="0"/>
                    </a:lnTo>
                    <a:lnTo>
                      <a:pt x="0" y="1392"/>
                    </a:lnTo>
                  </a:path>
                </a:pathLst>
              </a:custGeom>
              <a:noFill/>
              <a:ln w="12700" cap="rnd" cmpd="sng">
                <a:solidFill>
                  <a:srgbClr val="B2B2B2"/>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sp>
            <p:nvSpPr>
              <p:cNvPr id="16" name="Freeform 6"/>
              <p:cNvSpPr>
                <a:spLocks/>
              </p:cNvSpPr>
              <p:nvPr/>
            </p:nvSpPr>
            <p:spPr bwMode="auto">
              <a:xfrm>
                <a:off x="250" y="1056"/>
                <a:ext cx="5273" cy="1393"/>
              </a:xfrm>
              <a:custGeom>
                <a:avLst/>
                <a:gdLst>
                  <a:gd name="T0" fmla="*/ 5272 w 5273"/>
                  <a:gd name="T1" fmla="*/ 0 h 1393"/>
                  <a:gd name="T2" fmla="*/ 5272 w 5273"/>
                  <a:gd name="T3" fmla="*/ 1392 h 1393"/>
                  <a:gd name="T4" fmla="*/ 0 w 5273"/>
                  <a:gd name="T5" fmla="*/ 1392 h 1393"/>
                  <a:gd name="T6" fmla="*/ 0 60000 65536"/>
                  <a:gd name="T7" fmla="*/ 0 60000 65536"/>
                  <a:gd name="T8" fmla="*/ 0 60000 65536"/>
                </a:gdLst>
                <a:ahLst/>
                <a:cxnLst>
                  <a:cxn ang="T6">
                    <a:pos x="T0" y="T1"/>
                  </a:cxn>
                  <a:cxn ang="T7">
                    <a:pos x="T2" y="T3"/>
                  </a:cxn>
                  <a:cxn ang="T8">
                    <a:pos x="T4" y="T5"/>
                  </a:cxn>
                </a:cxnLst>
                <a:rect l="0" t="0" r="r" b="b"/>
                <a:pathLst>
                  <a:path w="5273" h="1393">
                    <a:moveTo>
                      <a:pt x="5272" y="0"/>
                    </a:moveTo>
                    <a:lnTo>
                      <a:pt x="5272" y="1392"/>
                    </a:lnTo>
                    <a:lnTo>
                      <a:pt x="0" y="1392"/>
                    </a:lnTo>
                  </a:path>
                </a:pathLst>
              </a:custGeom>
              <a:noFill/>
              <a:ln w="12700" cap="rnd" cmpd="sng">
                <a:solidFill>
                  <a:srgbClr val="FFFFFF"/>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grpSp>
        <p:grpSp>
          <p:nvGrpSpPr>
            <p:cNvPr id="6" name="Group 7"/>
            <p:cNvGrpSpPr>
              <a:grpSpLocks/>
            </p:cNvGrpSpPr>
            <p:nvPr/>
          </p:nvGrpSpPr>
          <p:grpSpPr bwMode="auto">
            <a:xfrm>
              <a:off x="240" y="3744"/>
              <a:ext cx="5281" cy="97"/>
              <a:chOff x="240" y="3744"/>
              <a:chExt cx="5281" cy="97"/>
            </a:xfrm>
          </p:grpSpPr>
          <p:sp>
            <p:nvSpPr>
              <p:cNvPr id="11" name="Rectangle 8"/>
              <p:cNvSpPr>
                <a:spLocks noChangeArrowheads="1"/>
              </p:cNvSpPr>
              <p:nvPr/>
            </p:nvSpPr>
            <p:spPr bwMode="auto">
              <a:xfrm>
                <a:off x="240" y="3744"/>
                <a:ext cx="5280" cy="96"/>
              </a:xfrm>
              <a:prstGeom prst="rect">
                <a:avLst/>
              </a:prstGeom>
              <a:solidFill>
                <a:srgbClr val="EAEAEA">
                  <a:alpha val="50195"/>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TW" altLang="en-US"/>
              </a:p>
            </p:txBody>
          </p:sp>
          <p:sp>
            <p:nvSpPr>
              <p:cNvPr id="12" name="Freeform 9"/>
              <p:cNvSpPr>
                <a:spLocks/>
              </p:cNvSpPr>
              <p:nvPr/>
            </p:nvSpPr>
            <p:spPr bwMode="auto">
              <a:xfrm>
                <a:off x="240" y="3744"/>
                <a:ext cx="5281" cy="97"/>
              </a:xfrm>
              <a:custGeom>
                <a:avLst/>
                <a:gdLst>
                  <a:gd name="T0" fmla="*/ 5280 w 5281"/>
                  <a:gd name="T1" fmla="*/ 0 h 97"/>
                  <a:gd name="T2" fmla="*/ 0 w 5281"/>
                  <a:gd name="T3" fmla="*/ 0 h 97"/>
                  <a:gd name="T4" fmla="*/ 0 w 5281"/>
                  <a:gd name="T5" fmla="*/ 96 h 97"/>
                  <a:gd name="T6" fmla="*/ 0 60000 65536"/>
                  <a:gd name="T7" fmla="*/ 0 60000 65536"/>
                  <a:gd name="T8" fmla="*/ 0 60000 65536"/>
                </a:gdLst>
                <a:ahLst/>
                <a:cxnLst>
                  <a:cxn ang="T6">
                    <a:pos x="T0" y="T1"/>
                  </a:cxn>
                  <a:cxn ang="T7">
                    <a:pos x="T2" y="T3"/>
                  </a:cxn>
                  <a:cxn ang="T8">
                    <a:pos x="T4" y="T5"/>
                  </a:cxn>
                </a:cxnLst>
                <a:rect l="0" t="0" r="r" b="b"/>
                <a:pathLst>
                  <a:path w="5281" h="97">
                    <a:moveTo>
                      <a:pt x="5280" y="0"/>
                    </a:moveTo>
                    <a:lnTo>
                      <a:pt x="0" y="0"/>
                    </a:lnTo>
                    <a:lnTo>
                      <a:pt x="0" y="96"/>
                    </a:lnTo>
                  </a:path>
                </a:pathLst>
              </a:custGeom>
              <a:noFill/>
              <a:ln w="12700" cap="rnd" cmpd="sng">
                <a:solidFill>
                  <a:srgbClr val="B2B2B2"/>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sp>
            <p:nvSpPr>
              <p:cNvPr id="13" name="Freeform 10"/>
              <p:cNvSpPr>
                <a:spLocks/>
              </p:cNvSpPr>
              <p:nvPr/>
            </p:nvSpPr>
            <p:spPr bwMode="auto">
              <a:xfrm>
                <a:off x="240" y="3744"/>
                <a:ext cx="5281" cy="97"/>
              </a:xfrm>
              <a:custGeom>
                <a:avLst/>
                <a:gdLst>
                  <a:gd name="T0" fmla="*/ 5280 w 5281"/>
                  <a:gd name="T1" fmla="*/ 0 h 97"/>
                  <a:gd name="T2" fmla="*/ 5280 w 5281"/>
                  <a:gd name="T3" fmla="*/ 96 h 97"/>
                  <a:gd name="T4" fmla="*/ 0 w 5281"/>
                  <a:gd name="T5" fmla="*/ 96 h 97"/>
                  <a:gd name="T6" fmla="*/ 0 60000 65536"/>
                  <a:gd name="T7" fmla="*/ 0 60000 65536"/>
                  <a:gd name="T8" fmla="*/ 0 60000 65536"/>
                </a:gdLst>
                <a:ahLst/>
                <a:cxnLst>
                  <a:cxn ang="T6">
                    <a:pos x="T0" y="T1"/>
                  </a:cxn>
                  <a:cxn ang="T7">
                    <a:pos x="T2" y="T3"/>
                  </a:cxn>
                  <a:cxn ang="T8">
                    <a:pos x="T4" y="T5"/>
                  </a:cxn>
                </a:cxnLst>
                <a:rect l="0" t="0" r="r" b="b"/>
                <a:pathLst>
                  <a:path w="5281" h="97">
                    <a:moveTo>
                      <a:pt x="5280" y="0"/>
                    </a:moveTo>
                    <a:lnTo>
                      <a:pt x="5280" y="96"/>
                    </a:lnTo>
                    <a:lnTo>
                      <a:pt x="0" y="96"/>
                    </a:lnTo>
                  </a:path>
                </a:pathLst>
              </a:custGeom>
              <a:noFill/>
              <a:ln w="12700" cap="rnd" cmpd="sng">
                <a:solidFill>
                  <a:srgbClr val="FFFFFF"/>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grpSp>
        <p:grpSp>
          <p:nvGrpSpPr>
            <p:cNvPr id="7" name="Group 11"/>
            <p:cNvGrpSpPr>
              <a:grpSpLocks/>
            </p:cNvGrpSpPr>
            <p:nvPr/>
          </p:nvGrpSpPr>
          <p:grpSpPr bwMode="auto">
            <a:xfrm>
              <a:off x="338" y="1200"/>
              <a:ext cx="97" cy="1104"/>
              <a:chOff x="338" y="1200"/>
              <a:chExt cx="97" cy="1104"/>
            </a:xfrm>
          </p:grpSpPr>
          <p:sp useBgFill="1">
            <p:nvSpPr>
              <p:cNvPr id="8" name="Rectangle 12"/>
              <p:cNvSpPr>
                <a:spLocks noChangeArrowheads="1"/>
              </p:cNvSpPr>
              <p:nvPr/>
            </p:nvSpPr>
            <p:spPr bwMode="auto">
              <a:xfrm>
                <a:off x="338" y="1201"/>
                <a:ext cx="96" cy="1103"/>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TW" altLang="en-US"/>
              </a:p>
            </p:txBody>
          </p:sp>
          <p:sp>
            <p:nvSpPr>
              <p:cNvPr id="9" name="Freeform 13"/>
              <p:cNvSpPr>
                <a:spLocks/>
              </p:cNvSpPr>
              <p:nvPr/>
            </p:nvSpPr>
            <p:spPr bwMode="auto">
              <a:xfrm>
                <a:off x="338" y="1200"/>
                <a:ext cx="97" cy="1104"/>
              </a:xfrm>
              <a:custGeom>
                <a:avLst/>
                <a:gdLst>
                  <a:gd name="T0" fmla="*/ 0 w 97"/>
                  <a:gd name="T1" fmla="*/ 1103 h 1104"/>
                  <a:gd name="T2" fmla="*/ 96 w 97"/>
                  <a:gd name="T3" fmla="*/ 1103 h 1104"/>
                  <a:gd name="T4" fmla="*/ 96 w 97"/>
                  <a:gd name="T5" fmla="*/ 0 h 1104"/>
                  <a:gd name="T6" fmla="*/ 0 60000 65536"/>
                  <a:gd name="T7" fmla="*/ 0 60000 65536"/>
                  <a:gd name="T8" fmla="*/ 0 60000 65536"/>
                </a:gdLst>
                <a:ahLst/>
                <a:cxnLst>
                  <a:cxn ang="T6">
                    <a:pos x="T0" y="T1"/>
                  </a:cxn>
                  <a:cxn ang="T7">
                    <a:pos x="T2" y="T3"/>
                  </a:cxn>
                  <a:cxn ang="T8">
                    <a:pos x="T4" y="T5"/>
                  </a:cxn>
                </a:cxnLst>
                <a:rect l="0" t="0" r="r" b="b"/>
                <a:pathLst>
                  <a:path w="97" h="1104">
                    <a:moveTo>
                      <a:pt x="0" y="1103"/>
                    </a:moveTo>
                    <a:lnTo>
                      <a:pt x="96" y="1103"/>
                    </a:lnTo>
                    <a:lnTo>
                      <a:pt x="96" y="0"/>
                    </a:lnTo>
                  </a:path>
                </a:pathLst>
              </a:custGeom>
              <a:noFill/>
              <a:ln w="12700" cap="rnd" cmpd="sng">
                <a:solidFill>
                  <a:srgbClr val="B2B2B2"/>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sp>
            <p:nvSpPr>
              <p:cNvPr id="10" name="Freeform 14"/>
              <p:cNvSpPr>
                <a:spLocks/>
              </p:cNvSpPr>
              <p:nvPr/>
            </p:nvSpPr>
            <p:spPr bwMode="auto">
              <a:xfrm>
                <a:off x="338" y="1200"/>
                <a:ext cx="97" cy="1104"/>
              </a:xfrm>
              <a:custGeom>
                <a:avLst/>
                <a:gdLst>
                  <a:gd name="T0" fmla="*/ 0 w 97"/>
                  <a:gd name="T1" fmla="*/ 1103 h 1104"/>
                  <a:gd name="T2" fmla="*/ 0 w 97"/>
                  <a:gd name="T3" fmla="*/ 0 h 1104"/>
                  <a:gd name="T4" fmla="*/ 96 w 97"/>
                  <a:gd name="T5" fmla="*/ 0 h 1104"/>
                  <a:gd name="T6" fmla="*/ 0 60000 65536"/>
                  <a:gd name="T7" fmla="*/ 0 60000 65536"/>
                  <a:gd name="T8" fmla="*/ 0 60000 65536"/>
                </a:gdLst>
                <a:ahLst/>
                <a:cxnLst>
                  <a:cxn ang="T6">
                    <a:pos x="T0" y="T1"/>
                  </a:cxn>
                  <a:cxn ang="T7">
                    <a:pos x="T2" y="T3"/>
                  </a:cxn>
                  <a:cxn ang="T8">
                    <a:pos x="T4" y="T5"/>
                  </a:cxn>
                </a:cxnLst>
                <a:rect l="0" t="0" r="r" b="b"/>
                <a:pathLst>
                  <a:path w="97" h="1104">
                    <a:moveTo>
                      <a:pt x="0" y="1103"/>
                    </a:moveTo>
                    <a:lnTo>
                      <a:pt x="0" y="0"/>
                    </a:lnTo>
                    <a:lnTo>
                      <a:pt x="96" y="0"/>
                    </a:lnTo>
                  </a:path>
                </a:pathLst>
              </a:custGeom>
              <a:noFill/>
              <a:ln w="12700" cap="rnd" cmpd="sng">
                <a:solidFill>
                  <a:srgbClr val="FFFFFF"/>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grpSp>
      </p:grpSp>
      <p:sp>
        <p:nvSpPr>
          <p:cNvPr id="45071" name="Rectangle 15"/>
          <p:cNvSpPr>
            <a:spLocks noGrp="1" noChangeArrowheads="1"/>
          </p:cNvSpPr>
          <p:nvPr>
            <p:ph type="ctrTitle" sz="quarter"/>
          </p:nvPr>
        </p:nvSpPr>
        <p:spPr>
          <a:xfrm>
            <a:off x="836613" y="2133600"/>
            <a:ext cx="7772400" cy="1143000"/>
          </a:xfrm>
        </p:spPr>
        <p:txBody>
          <a:bodyPr/>
          <a:lstStyle>
            <a:lvl1pPr algn="ctr">
              <a:defRPr/>
            </a:lvl1pPr>
          </a:lstStyle>
          <a:p>
            <a:pPr lvl="0"/>
            <a:r>
              <a:rPr lang="zh-TW" altLang="en-US" noProof="0" smtClean="0"/>
              <a:t>按一下以編輯母片標題樣式</a:t>
            </a:r>
          </a:p>
        </p:txBody>
      </p:sp>
      <p:sp>
        <p:nvSpPr>
          <p:cNvPr id="45072" name="Rectangle 16"/>
          <p:cNvSpPr>
            <a:spLocks noGrp="1" noChangeArrowheads="1"/>
          </p:cNvSpPr>
          <p:nvPr>
            <p:ph type="subTitle" sz="quarter" idx="1"/>
          </p:nvPr>
        </p:nvSpPr>
        <p:spPr>
          <a:xfrm>
            <a:off x="1371600" y="4038600"/>
            <a:ext cx="6400800" cy="1752600"/>
          </a:xfrm>
        </p:spPr>
        <p:txBody>
          <a:bodyPr anchor="ctr"/>
          <a:lstStyle>
            <a:lvl1pPr marL="0" indent="0" algn="ctr">
              <a:buFont typeface="Monotype Sorts" pitchFamily="2" charset="2"/>
              <a:buNone/>
              <a:defRPr/>
            </a:lvl1pPr>
          </a:lstStyle>
          <a:p>
            <a:pPr lvl="0"/>
            <a:r>
              <a:rPr lang="zh-TW" altLang="en-US" noProof="0" smtClean="0"/>
              <a:t>按 一下以編輯母片次標題樣式</a:t>
            </a:r>
          </a:p>
        </p:txBody>
      </p:sp>
      <p:sp>
        <p:nvSpPr>
          <p:cNvPr id="17" name="Rectangle 17"/>
          <p:cNvSpPr>
            <a:spLocks noGrp="1" noChangeArrowheads="1"/>
          </p:cNvSpPr>
          <p:nvPr>
            <p:ph type="dt" sz="quarter" idx="10"/>
          </p:nvPr>
        </p:nvSpPr>
        <p:spPr bwMode="auto">
          <a:xfrm>
            <a:off x="381000" y="6324600"/>
            <a:ext cx="19050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defRPr sz="1400">
                <a:latin typeface="Times New Roman" charset="0"/>
                <a:ea typeface="新細明體" charset="-120"/>
              </a:defRPr>
            </a:lvl1pPr>
          </a:lstStyle>
          <a:p>
            <a:pPr>
              <a:defRPr/>
            </a:pPr>
            <a:endParaRPr lang="en-US" altLang="zh-TW"/>
          </a:p>
        </p:txBody>
      </p:sp>
      <p:sp>
        <p:nvSpPr>
          <p:cNvPr id="18" name="Rectangle 18"/>
          <p:cNvSpPr>
            <a:spLocks noGrp="1" noChangeArrowheads="1"/>
          </p:cNvSpPr>
          <p:nvPr>
            <p:ph type="ftr" sz="quarter" idx="11"/>
          </p:nvPr>
        </p:nvSpPr>
        <p:spPr bwMode="auto">
          <a:xfrm>
            <a:off x="3124200" y="6324600"/>
            <a:ext cx="2895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ctr">
              <a:defRPr sz="1400">
                <a:latin typeface="Times New Roman" charset="0"/>
                <a:ea typeface="新細明體" charset="-120"/>
              </a:defRPr>
            </a:lvl1pPr>
          </a:lstStyle>
          <a:p>
            <a:pPr>
              <a:defRPr/>
            </a:pPr>
            <a:endParaRPr lang="en-US" altLang="zh-TW"/>
          </a:p>
        </p:txBody>
      </p:sp>
      <p:sp>
        <p:nvSpPr>
          <p:cNvPr id="19" name="Rectangle 19"/>
          <p:cNvSpPr>
            <a:spLocks noGrp="1" noChangeArrowheads="1"/>
          </p:cNvSpPr>
          <p:nvPr>
            <p:ph type="sldNum" sz="quarter" idx="12"/>
          </p:nvPr>
        </p:nvSpPr>
        <p:spPr bwMode="auto">
          <a:xfrm>
            <a:off x="6858000" y="6324600"/>
            <a:ext cx="19050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r">
              <a:defRPr sz="1400">
                <a:latin typeface="Times New Roman" charset="0"/>
                <a:ea typeface="新細明體" charset="-120"/>
              </a:defRPr>
            </a:lvl1pPr>
          </a:lstStyle>
          <a:p>
            <a:pPr>
              <a:defRPr/>
            </a:pPr>
            <a:fld id="{05237D7A-5561-4D63-9137-877C51448B73}" type="slidenum">
              <a:rPr lang="zh-TW" altLang="en-US"/>
              <a:pPr>
                <a:defRPr/>
              </a:pPr>
              <a:t>‹#›</a:t>
            </a:fld>
            <a:endParaRPr lang="en-US" altLang="zh-TW"/>
          </a:p>
        </p:txBody>
      </p:sp>
    </p:spTree>
    <p:extLst>
      <p:ext uri="{BB962C8B-B14F-4D97-AF65-F5344CB8AC3E}">
        <p14:creationId xmlns:p14="http://schemas.microsoft.com/office/powerpoint/2010/main" val="22884817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7148856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144583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838200" y="17526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800600" y="17526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624284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156265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Tree>
    <p:extLst>
      <p:ext uri="{BB962C8B-B14F-4D97-AF65-F5344CB8AC3E}">
        <p14:creationId xmlns:p14="http://schemas.microsoft.com/office/powerpoint/2010/main" val="3868614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4927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3974458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134730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23742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67500" y="342900"/>
            <a:ext cx="1943100" cy="5524500"/>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838200" y="342900"/>
            <a:ext cx="5676900" cy="5524500"/>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2796089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381000" y="304800"/>
            <a:ext cx="8383588" cy="6022975"/>
            <a:chOff x="240" y="192"/>
            <a:chExt cx="5281" cy="3794"/>
          </a:xfrm>
        </p:grpSpPr>
        <p:grpSp>
          <p:nvGrpSpPr>
            <p:cNvPr id="1034" name="Group 3"/>
            <p:cNvGrpSpPr>
              <a:grpSpLocks/>
            </p:cNvGrpSpPr>
            <p:nvPr/>
          </p:nvGrpSpPr>
          <p:grpSpPr bwMode="auto">
            <a:xfrm>
              <a:off x="240" y="1008"/>
              <a:ext cx="5281" cy="2978"/>
              <a:chOff x="240" y="1008"/>
              <a:chExt cx="5281" cy="2978"/>
            </a:xfrm>
          </p:grpSpPr>
          <p:sp>
            <p:nvSpPr>
              <p:cNvPr id="1043" name="Rectangle 4"/>
              <p:cNvSpPr>
                <a:spLocks noChangeArrowheads="1"/>
              </p:cNvSpPr>
              <p:nvPr/>
            </p:nvSpPr>
            <p:spPr bwMode="auto">
              <a:xfrm>
                <a:off x="245" y="1010"/>
                <a:ext cx="5269" cy="2976"/>
              </a:xfrm>
              <a:prstGeom prst="rect">
                <a:avLst/>
              </a:prstGeom>
              <a:solidFill>
                <a:srgbClr val="EAEAEA">
                  <a:alpha val="50195"/>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TW" altLang="en-US"/>
              </a:p>
            </p:txBody>
          </p:sp>
          <p:sp>
            <p:nvSpPr>
              <p:cNvPr id="1044" name="Freeform 5"/>
              <p:cNvSpPr>
                <a:spLocks/>
              </p:cNvSpPr>
              <p:nvPr/>
            </p:nvSpPr>
            <p:spPr bwMode="auto">
              <a:xfrm>
                <a:off x="240" y="1008"/>
                <a:ext cx="5269" cy="2977"/>
              </a:xfrm>
              <a:custGeom>
                <a:avLst/>
                <a:gdLst>
                  <a:gd name="T0" fmla="*/ 5268 w 5269"/>
                  <a:gd name="T1" fmla="*/ 0 h 2977"/>
                  <a:gd name="T2" fmla="*/ 0 w 5269"/>
                  <a:gd name="T3" fmla="*/ 0 h 2977"/>
                  <a:gd name="T4" fmla="*/ 0 w 5269"/>
                  <a:gd name="T5" fmla="*/ 2976 h 2977"/>
                  <a:gd name="T6" fmla="*/ 0 60000 65536"/>
                  <a:gd name="T7" fmla="*/ 0 60000 65536"/>
                  <a:gd name="T8" fmla="*/ 0 60000 65536"/>
                </a:gdLst>
                <a:ahLst/>
                <a:cxnLst>
                  <a:cxn ang="T6">
                    <a:pos x="T0" y="T1"/>
                  </a:cxn>
                  <a:cxn ang="T7">
                    <a:pos x="T2" y="T3"/>
                  </a:cxn>
                  <a:cxn ang="T8">
                    <a:pos x="T4" y="T5"/>
                  </a:cxn>
                </a:cxnLst>
                <a:rect l="0" t="0" r="r" b="b"/>
                <a:pathLst>
                  <a:path w="5269" h="2977">
                    <a:moveTo>
                      <a:pt x="5268" y="0"/>
                    </a:moveTo>
                    <a:lnTo>
                      <a:pt x="0" y="0"/>
                    </a:lnTo>
                    <a:lnTo>
                      <a:pt x="0" y="2976"/>
                    </a:lnTo>
                  </a:path>
                </a:pathLst>
              </a:custGeom>
              <a:noFill/>
              <a:ln w="12700" cap="rnd" cmpd="sng">
                <a:solidFill>
                  <a:srgbClr val="B2B2B2"/>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sp>
            <p:nvSpPr>
              <p:cNvPr id="1045" name="Freeform 6"/>
              <p:cNvSpPr>
                <a:spLocks/>
              </p:cNvSpPr>
              <p:nvPr/>
            </p:nvSpPr>
            <p:spPr bwMode="auto">
              <a:xfrm>
                <a:off x="252" y="1008"/>
                <a:ext cx="5269" cy="2977"/>
              </a:xfrm>
              <a:custGeom>
                <a:avLst/>
                <a:gdLst>
                  <a:gd name="T0" fmla="*/ 5268 w 5269"/>
                  <a:gd name="T1" fmla="*/ 0 h 2977"/>
                  <a:gd name="T2" fmla="*/ 5268 w 5269"/>
                  <a:gd name="T3" fmla="*/ 2976 h 2977"/>
                  <a:gd name="T4" fmla="*/ 0 w 5269"/>
                  <a:gd name="T5" fmla="*/ 2976 h 2977"/>
                  <a:gd name="T6" fmla="*/ 0 60000 65536"/>
                  <a:gd name="T7" fmla="*/ 0 60000 65536"/>
                  <a:gd name="T8" fmla="*/ 0 60000 65536"/>
                </a:gdLst>
                <a:ahLst/>
                <a:cxnLst>
                  <a:cxn ang="T6">
                    <a:pos x="T0" y="T1"/>
                  </a:cxn>
                  <a:cxn ang="T7">
                    <a:pos x="T2" y="T3"/>
                  </a:cxn>
                  <a:cxn ang="T8">
                    <a:pos x="T4" y="T5"/>
                  </a:cxn>
                </a:cxnLst>
                <a:rect l="0" t="0" r="r" b="b"/>
                <a:pathLst>
                  <a:path w="5269" h="2977">
                    <a:moveTo>
                      <a:pt x="5268" y="0"/>
                    </a:moveTo>
                    <a:lnTo>
                      <a:pt x="5268" y="2976"/>
                    </a:lnTo>
                    <a:lnTo>
                      <a:pt x="0" y="2976"/>
                    </a:lnTo>
                  </a:path>
                </a:pathLst>
              </a:custGeom>
              <a:noFill/>
              <a:ln w="12700" cap="rnd" cmpd="sng">
                <a:solidFill>
                  <a:srgbClr val="FFFFFF"/>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grpSp>
        <p:grpSp>
          <p:nvGrpSpPr>
            <p:cNvPr id="1035" name="Group 7"/>
            <p:cNvGrpSpPr>
              <a:grpSpLocks/>
            </p:cNvGrpSpPr>
            <p:nvPr/>
          </p:nvGrpSpPr>
          <p:grpSpPr bwMode="auto">
            <a:xfrm>
              <a:off x="336" y="1103"/>
              <a:ext cx="97" cy="2785"/>
              <a:chOff x="336" y="1103"/>
              <a:chExt cx="97" cy="2785"/>
            </a:xfrm>
          </p:grpSpPr>
          <p:sp useBgFill="1">
            <p:nvSpPr>
              <p:cNvPr id="1040" name="Rectangle 8"/>
              <p:cNvSpPr>
                <a:spLocks noChangeArrowheads="1"/>
              </p:cNvSpPr>
              <p:nvPr/>
            </p:nvSpPr>
            <p:spPr bwMode="auto">
              <a:xfrm>
                <a:off x="336" y="1104"/>
                <a:ext cx="96" cy="2784"/>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TW" altLang="en-US"/>
              </a:p>
            </p:txBody>
          </p:sp>
          <p:sp>
            <p:nvSpPr>
              <p:cNvPr id="1041" name="Freeform 9"/>
              <p:cNvSpPr>
                <a:spLocks/>
              </p:cNvSpPr>
              <p:nvPr/>
            </p:nvSpPr>
            <p:spPr bwMode="auto">
              <a:xfrm>
                <a:off x="336" y="1103"/>
                <a:ext cx="97" cy="2785"/>
              </a:xfrm>
              <a:custGeom>
                <a:avLst/>
                <a:gdLst>
                  <a:gd name="T0" fmla="*/ 0 w 97"/>
                  <a:gd name="T1" fmla="*/ 2784 h 2785"/>
                  <a:gd name="T2" fmla="*/ 96 w 97"/>
                  <a:gd name="T3" fmla="*/ 2784 h 2785"/>
                  <a:gd name="T4" fmla="*/ 96 w 97"/>
                  <a:gd name="T5" fmla="*/ 0 h 2785"/>
                  <a:gd name="T6" fmla="*/ 0 60000 65536"/>
                  <a:gd name="T7" fmla="*/ 0 60000 65536"/>
                  <a:gd name="T8" fmla="*/ 0 60000 65536"/>
                </a:gdLst>
                <a:ahLst/>
                <a:cxnLst>
                  <a:cxn ang="T6">
                    <a:pos x="T0" y="T1"/>
                  </a:cxn>
                  <a:cxn ang="T7">
                    <a:pos x="T2" y="T3"/>
                  </a:cxn>
                  <a:cxn ang="T8">
                    <a:pos x="T4" y="T5"/>
                  </a:cxn>
                </a:cxnLst>
                <a:rect l="0" t="0" r="r" b="b"/>
                <a:pathLst>
                  <a:path w="97" h="2785">
                    <a:moveTo>
                      <a:pt x="0" y="2784"/>
                    </a:moveTo>
                    <a:lnTo>
                      <a:pt x="96" y="2784"/>
                    </a:lnTo>
                    <a:lnTo>
                      <a:pt x="96" y="0"/>
                    </a:lnTo>
                  </a:path>
                </a:pathLst>
              </a:custGeom>
              <a:noFill/>
              <a:ln w="12700" cap="rnd" cmpd="sng">
                <a:solidFill>
                  <a:srgbClr val="B2B2B2"/>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sp>
            <p:nvSpPr>
              <p:cNvPr id="1042" name="Freeform 10"/>
              <p:cNvSpPr>
                <a:spLocks/>
              </p:cNvSpPr>
              <p:nvPr/>
            </p:nvSpPr>
            <p:spPr bwMode="auto">
              <a:xfrm>
                <a:off x="336" y="1103"/>
                <a:ext cx="97" cy="2785"/>
              </a:xfrm>
              <a:custGeom>
                <a:avLst/>
                <a:gdLst>
                  <a:gd name="T0" fmla="*/ 0 w 97"/>
                  <a:gd name="T1" fmla="*/ 2784 h 2785"/>
                  <a:gd name="T2" fmla="*/ 0 w 97"/>
                  <a:gd name="T3" fmla="*/ 0 h 2785"/>
                  <a:gd name="T4" fmla="*/ 96 w 97"/>
                  <a:gd name="T5" fmla="*/ 0 h 2785"/>
                  <a:gd name="T6" fmla="*/ 0 60000 65536"/>
                  <a:gd name="T7" fmla="*/ 0 60000 65536"/>
                  <a:gd name="T8" fmla="*/ 0 60000 65536"/>
                </a:gdLst>
                <a:ahLst/>
                <a:cxnLst>
                  <a:cxn ang="T6">
                    <a:pos x="T0" y="T1"/>
                  </a:cxn>
                  <a:cxn ang="T7">
                    <a:pos x="T2" y="T3"/>
                  </a:cxn>
                  <a:cxn ang="T8">
                    <a:pos x="T4" y="T5"/>
                  </a:cxn>
                </a:cxnLst>
                <a:rect l="0" t="0" r="r" b="b"/>
                <a:pathLst>
                  <a:path w="97" h="2785">
                    <a:moveTo>
                      <a:pt x="0" y="2784"/>
                    </a:moveTo>
                    <a:lnTo>
                      <a:pt x="0" y="0"/>
                    </a:lnTo>
                    <a:lnTo>
                      <a:pt x="96" y="0"/>
                    </a:lnTo>
                  </a:path>
                </a:pathLst>
              </a:custGeom>
              <a:noFill/>
              <a:ln w="12700" cap="rnd" cmpd="sng">
                <a:solidFill>
                  <a:srgbClr val="FFFFFF"/>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grpSp>
        <p:grpSp>
          <p:nvGrpSpPr>
            <p:cNvPr id="1036" name="Group 11"/>
            <p:cNvGrpSpPr>
              <a:grpSpLocks/>
            </p:cNvGrpSpPr>
            <p:nvPr/>
          </p:nvGrpSpPr>
          <p:grpSpPr bwMode="auto">
            <a:xfrm>
              <a:off x="240" y="192"/>
              <a:ext cx="193" cy="721"/>
              <a:chOff x="240" y="192"/>
              <a:chExt cx="193" cy="721"/>
            </a:xfrm>
          </p:grpSpPr>
          <p:sp>
            <p:nvSpPr>
              <p:cNvPr id="1037" name="Rectangle 12"/>
              <p:cNvSpPr>
                <a:spLocks noChangeArrowheads="1"/>
              </p:cNvSpPr>
              <p:nvPr/>
            </p:nvSpPr>
            <p:spPr bwMode="auto">
              <a:xfrm>
                <a:off x="240" y="192"/>
                <a:ext cx="192" cy="720"/>
              </a:xfrm>
              <a:prstGeom prst="rect">
                <a:avLst/>
              </a:prstGeom>
              <a:solidFill>
                <a:srgbClr val="EAEAEA">
                  <a:alpha val="50195"/>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TW" altLang="en-US"/>
              </a:p>
            </p:txBody>
          </p:sp>
          <p:sp>
            <p:nvSpPr>
              <p:cNvPr id="1038" name="Freeform 13"/>
              <p:cNvSpPr>
                <a:spLocks/>
              </p:cNvSpPr>
              <p:nvPr/>
            </p:nvSpPr>
            <p:spPr bwMode="auto">
              <a:xfrm>
                <a:off x="240" y="192"/>
                <a:ext cx="193" cy="721"/>
              </a:xfrm>
              <a:custGeom>
                <a:avLst/>
                <a:gdLst>
                  <a:gd name="T0" fmla="*/ 192 w 193"/>
                  <a:gd name="T1" fmla="*/ 0 h 721"/>
                  <a:gd name="T2" fmla="*/ 0 w 193"/>
                  <a:gd name="T3" fmla="*/ 0 h 721"/>
                  <a:gd name="T4" fmla="*/ 0 w 193"/>
                  <a:gd name="T5" fmla="*/ 720 h 721"/>
                  <a:gd name="T6" fmla="*/ 0 60000 65536"/>
                  <a:gd name="T7" fmla="*/ 0 60000 65536"/>
                  <a:gd name="T8" fmla="*/ 0 60000 65536"/>
                </a:gdLst>
                <a:ahLst/>
                <a:cxnLst>
                  <a:cxn ang="T6">
                    <a:pos x="T0" y="T1"/>
                  </a:cxn>
                  <a:cxn ang="T7">
                    <a:pos x="T2" y="T3"/>
                  </a:cxn>
                  <a:cxn ang="T8">
                    <a:pos x="T4" y="T5"/>
                  </a:cxn>
                </a:cxnLst>
                <a:rect l="0" t="0" r="r" b="b"/>
                <a:pathLst>
                  <a:path w="193" h="721">
                    <a:moveTo>
                      <a:pt x="192" y="0"/>
                    </a:moveTo>
                    <a:lnTo>
                      <a:pt x="0" y="0"/>
                    </a:lnTo>
                    <a:lnTo>
                      <a:pt x="0" y="720"/>
                    </a:lnTo>
                  </a:path>
                </a:pathLst>
              </a:custGeom>
              <a:noFill/>
              <a:ln w="12700" cap="rnd" cmpd="sng">
                <a:solidFill>
                  <a:srgbClr val="B2B2B2"/>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sp>
            <p:nvSpPr>
              <p:cNvPr id="1039" name="Freeform 14"/>
              <p:cNvSpPr>
                <a:spLocks/>
              </p:cNvSpPr>
              <p:nvPr/>
            </p:nvSpPr>
            <p:spPr bwMode="auto">
              <a:xfrm>
                <a:off x="240" y="192"/>
                <a:ext cx="193" cy="721"/>
              </a:xfrm>
              <a:custGeom>
                <a:avLst/>
                <a:gdLst>
                  <a:gd name="T0" fmla="*/ 192 w 193"/>
                  <a:gd name="T1" fmla="*/ 0 h 721"/>
                  <a:gd name="T2" fmla="*/ 192 w 193"/>
                  <a:gd name="T3" fmla="*/ 720 h 721"/>
                  <a:gd name="T4" fmla="*/ 0 w 193"/>
                  <a:gd name="T5" fmla="*/ 720 h 721"/>
                  <a:gd name="T6" fmla="*/ 0 60000 65536"/>
                  <a:gd name="T7" fmla="*/ 0 60000 65536"/>
                  <a:gd name="T8" fmla="*/ 0 60000 65536"/>
                </a:gdLst>
                <a:ahLst/>
                <a:cxnLst>
                  <a:cxn ang="T6">
                    <a:pos x="T0" y="T1"/>
                  </a:cxn>
                  <a:cxn ang="T7">
                    <a:pos x="T2" y="T3"/>
                  </a:cxn>
                  <a:cxn ang="T8">
                    <a:pos x="T4" y="T5"/>
                  </a:cxn>
                </a:cxnLst>
                <a:rect l="0" t="0" r="r" b="b"/>
                <a:pathLst>
                  <a:path w="193" h="721">
                    <a:moveTo>
                      <a:pt x="192" y="0"/>
                    </a:moveTo>
                    <a:lnTo>
                      <a:pt x="192" y="720"/>
                    </a:lnTo>
                    <a:lnTo>
                      <a:pt x="0" y="720"/>
                    </a:lnTo>
                  </a:path>
                </a:pathLst>
              </a:custGeom>
              <a:noFill/>
              <a:ln w="12700" cap="rnd" cmpd="sng">
                <a:solidFill>
                  <a:srgbClr val="FFFFFF"/>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grpSp>
      </p:grpSp>
      <p:sp>
        <p:nvSpPr>
          <p:cNvPr id="1027" name="Rectangle 15"/>
          <p:cNvSpPr>
            <a:spLocks noGrp="1" noChangeArrowheads="1"/>
          </p:cNvSpPr>
          <p:nvPr>
            <p:ph type="title"/>
          </p:nvPr>
        </p:nvSpPr>
        <p:spPr bwMode="auto">
          <a:xfrm>
            <a:off x="838200" y="342900"/>
            <a:ext cx="7772400" cy="110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pPr lvl="0"/>
            <a:r>
              <a:rPr lang="zh-TW" altLang="en-US" smtClean="0"/>
              <a:t>按一下以編輯母片標題樣式</a:t>
            </a:r>
          </a:p>
        </p:txBody>
      </p:sp>
      <p:sp>
        <p:nvSpPr>
          <p:cNvPr id="1028" name="Rectangle 16"/>
          <p:cNvSpPr>
            <a:spLocks noGrp="1" noChangeArrowheads="1"/>
          </p:cNvSpPr>
          <p:nvPr>
            <p:ph type="body" idx="1"/>
          </p:nvPr>
        </p:nvSpPr>
        <p:spPr bwMode="auto">
          <a:xfrm>
            <a:off x="838200" y="17526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zh-TW" altLang="en-US" smtClean="0"/>
              <a:t>按一下以編輯母片本文樣式</a:t>
            </a:r>
          </a:p>
          <a:p>
            <a:pPr lvl="1"/>
            <a:r>
              <a:rPr lang="zh-TW" altLang="en-US" smtClean="0"/>
              <a:t>第二階層</a:t>
            </a:r>
          </a:p>
          <a:p>
            <a:pPr lvl="2"/>
            <a:r>
              <a:rPr lang="zh-TW" altLang="en-US" smtClean="0"/>
              <a:t>第三階層</a:t>
            </a:r>
          </a:p>
          <a:p>
            <a:pPr lvl="3"/>
            <a:r>
              <a:rPr lang="zh-TW" altLang="en-US" smtClean="0"/>
              <a:t>第四階層</a:t>
            </a:r>
          </a:p>
          <a:p>
            <a:pPr lvl="4"/>
            <a:r>
              <a:rPr lang="zh-TW" altLang="en-US" smtClean="0"/>
              <a:t>第五階層</a:t>
            </a:r>
          </a:p>
        </p:txBody>
      </p:sp>
      <p:sp>
        <p:nvSpPr>
          <p:cNvPr id="1029" name="Text Box 17"/>
          <p:cNvSpPr txBox="1">
            <a:spLocks noChangeArrowheads="1"/>
          </p:cNvSpPr>
          <p:nvPr/>
        </p:nvSpPr>
        <p:spPr bwMode="auto">
          <a:xfrm>
            <a:off x="5772150" y="6446838"/>
            <a:ext cx="3143250" cy="411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pPr>
              <a:lnSpc>
                <a:spcPct val="50000"/>
              </a:lnSpc>
              <a:spcBef>
                <a:spcPct val="50000"/>
              </a:spcBef>
              <a:defRPr/>
            </a:pPr>
            <a:r>
              <a:rPr lang="en-US" altLang="zh-TW" sz="1400" smtClean="0"/>
              <a:t>Anthony J.T. Lee</a:t>
            </a:r>
          </a:p>
          <a:p>
            <a:pPr>
              <a:lnSpc>
                <a:spcPct val="50000"/>
              </a:lnSpc>
              <a:spcBef>
                <a:spcPct val="50000"/>
              </a:spcBef>
              <a:defRPr/>
            </a:pPr>
            <a:r>
              <a:rPr lang="en-US" altLang="zh-TW" sz="1400" smtClean="0"/>
              <a:t>Dept. of Information Management, NTU</a:t>
            </a:r>
          </a:p>
        </p:txBody>
      </p:sp>
      <p:sp>
        <p:nvSpPr>
          <p:cNvPr id="1030" name="Text Box 18"/>
          <p:cNvSpPr txBox="1">
            <a:spLocks noChangeArrowheads="1"/>
          </p:cNvSpPr>
          <p:nvPr/>
        </p:nvSpPr>
        <p:spPr bwMode="auto">
          <a:xfrm>
            <a:off x="4238625" y="6391275"/>
            <a:ext cx="762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pPr>
              <a:spcBef>
                <a:spcPct val="50000"/>
              </a:spcBef>
              <a:defRPr/>
            </a:pPr>
            <a:r>
              <a:rPr lang="zh-TW" altLang="en-US" sz="1400" smtClean="0"/>
              <a:t>1</a:t>
            </a:r>
            <a:r>
              <a:rPr lang="en-US" altLang="zh-TW" sz="1400" smtClean="0"/>
              <a:t>3- </a:t>
            </a:r>
            <a:fld id="{5F21118C-ADB5-4878-94E0-C1F9980DA639}" type="slidenum">
              <a:rPr lang="en-US" altLang="zh-TW" sz="1400" smtClean="0"/>
              <a:pPr>
                <a:spcBef>
                  <a:spcPct val="50000"/>
                </a:spcBef>
                <a:defRPr/>
              </a:pPr>
              <a:t>‹#›</a:t>
            </a:fld>
            <a:endParaRPr lang="en-US" altLang="zh-TW" sz="1400" smtClean="0"/>
          </a:p>
        </p:txBody>
      </p:sp>
      <p:sp>
        <p:nvSpPr>
          <p:cNvPr id="1031" name="Line 19"/>
          <p:cNvSpPr>
            <a:spLocks noChangeShapeType="1"/>
          </p:cNvSpPr>
          <p:nvPr/>
        </p:nvSpPr>
        <p:spPr bwMode="auto">
          <a:xfrm>
            <a:off x="373063" y="1587500"/>
            <a:ext cx="8374062" cy="0"/>
          </a:xfrm>
          <a:prstGeom prst="line">
            <a:avLst/>
          </a:prstGeom>
          <a:noFill/>
          <a:ln w="38100" cap="sq">
            <a:solidFill>
              <a:srgbClr val="666699"/>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1032" name="Line 20"/>
          <p:cNvSpPr>
            <a:spLocks noChangeShapeType="1"/>
          </p:cNvSpPr>
          <p:nvPr/>
        </p:nvSpPr>
        <p:spPr bwMode="auto">
          <a:xfrm>
            <a:off x="400050" y="6365875"/>
            <a:ext cx="8362950" cy="0"/>
          </a:xfrm>
          <a:prstGeom prst="line">
            <a:avLst/>
          </a:prstGeom>
          <a:noFill/>
          <a:ln w="38100" cap="sq">
            <a:solidFill>
              <a:srgbClr val="666699"/>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1033" name="Text Box 21"/>
          <p:cNvSpPr txBox="1">
            <a:spLocks noChangeArrowheads="1"/>
          </p:cNvSpPr>
          <p:nvPr/>
        </p:nvSpPr>
        <p:spPr bwMode="auto">
          <a:xfrm>
            <a:off x="285750" y="6340475"/>
            <a:ext cx="24003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ea typeface="新細明體" pitchFamily="18" charset="-120"/>
              </a:defRPr>
            </a:lvl1pPr>
            <a:lvl2pPr marL="742950" indent="-285750">
              <a:defRPr sz="2400">
                <a:solidFill>
                  <a:schemeClr val="tx1"/>
                </a:solidFill>
                <a:latin typeface="Times New Roman" pitchFamily="18" charset="0"/>
                <a:ea typeface="新細明體" pitchFamily="18" charset="-120"/>
              </a:defRPr>
            </a:lvl2pPr>
            <a:lvl3pPr marL="1143000" indent="-228600">
              <a:defRPr sz="2400">
                <a:solidFill>
                  <a:schemeClr val="tx1"/>
                </a:solidFill>
                <a:latin typeface="Times New Roman" pitchFamily="18" charset="0"/>
                <a:ea typeface="新細明體" pitchFamily="18" charset="-120"/>
              </a:defRPr>
            </a:lvl3pPr>
            <a:lvl4pPr marL="1600200" indent="-228600">
              <a:defRPr sz="2400">
                <a:solidFill>
                  <a:schemeClr val="tx1"/>
                </a:solidFill>
                <a:latin typeface="Times New Roman" pitchFamily="18" charset="0"/>
                <a:ea typeface="新細明體" pitchFamily="18" charset="-120"/>
              </a:defRPr>
            </a:lvl4pPr>
            <a:lvl5pPr marL="2057400" indent="-228600">
              <a:defRPr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sz="2400">
                <a:solidFill>
                  <a:schemeClr val="tx1"/>
                </a:solidFill>
                <a:latin typeface="Times New Roman" pitchFamily="18" charset="0"/>
                <a:ea typeface="新細明體" pitchFamily="18" charset="-120"/>
              </a:defRPr>
            </a:lvl9pPr>
          </a:lstStyle>
          <a:p>
            <a:pPr eaLnBrk="1" hangingPunct="1">
              <a:spcBef>
                <a:spcPct val="50000"/>
              </a:spcBef>
              <a:defRPr/>
            </a:pPr>
            <a:r>
              <a:rPr kumimoji="1" lang="en-US" altLang="zh-TW" sz="1400" smtClean="0"/>
              <a:t>Cryptograpgy and Network Security</a:t>
            </a:r>
          </a:p>
        </p:txBody>
      </p:sp>
    </p:spTree>
  </p:cSld>
  <p:clrMap bg1="lt1" tx1="dk1" bg2="lt2" tx2="dk2" accent1="accent1" accent2="accent2" accent3="accent3" accent4="accent4" accent5="accent5" accent6="accent6" hlink="hlink" folHlink="folHlink"/>
  <p:sldLayoutIdLst>
    <p:sldLayoutId id="2147483722"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charset="0"/>
          <a:ea typeface="新細明體" charset="-120"/>
        </a:defRPr>
      </a:lvl2pPr>
      <a:lvl3pPr algn="l" rtl="0" eaLnBrk="0" fontAlgn="base" hangingPunct="0">
        <a:spcBef>
          <a:spcPct val="0"/>
        </a:spcBef>
        <a:spcAft>
          <a:spcPct val="0"/>
        </a:spcAft>
        <a:defRPr sz="4400">
          <a:solidFill>
            <a:schemeClr val="tx2"/>
          </a:solidFill>
          <a:latin typeface="Times New Roman" charset="0"/>
          <a:ea typeface="新細明體" charset="-120"/>
        </a:defRPr>
      </a:lvl3pPr>
      <a:lvl4pPr algn="l" rtl="0" eaLnBrk="0" fontAlgn="base" hangingPunct="0">
        <a:spcBef>
          <a:spcPct val="0"/>
        </a:spcBef>
        <a:spcAft>
          <a:spcPct val="0"/>
        </a:spcAft>
        <a:defRPr sz="4400">
          <a:solidFill>
            <a:schemeClr val="tx2"/>
          </a:solidFill>
          <a:latin typeface="Times New Roman" charset="0"/>
          <a:ea typeface="新細明體" charset="-120"/>
        </a:defRPr>
      </a:lvl4pPr>
      <a:lvl5pPr algn="l" rtl="0" eaLnBrk="0" fontAlgn="base" hangingPunct="0">
        <a:spcBef>
          <a:spcPct val="0"/>
        </a:spcBef>
        <a:spcAft>
          <a:spcPct val="0"/>
        </a:spcAft>
        <a:defRPr sz="4400">
          <a:solidFill>
            <a:schemeClr val="tx2"/>
          </a:solidFill>
          <a:latin typeface="Times New Roman" charset="0"/>
          <a:ea typeface="新細明體" charset="-120"/>
        </a:defRPr>
      </a:lvl5pPr>
      <a:lvl6pPr marL="457200" algn="l" rtl="0" fontAlgn="base">
        <a:spcBef>
          <a:spcPct val="0"/>
        </a:spcBef>
        <a:spcAft>
          <a:spcPct val="0"/>
        </a:spcAft>
        <a:defRPr sz="4400">
          <a:solidFill>
            <a:schemeClr val="tx2"/>
          </a:solidFill>
          <a:latin typeface="Times New Roman" charset="0"/>
          <a:ea typeface="新細明體" charset="-120"/>
        </a:defRPr>
      </a:lvl6pPr>
      <a:lvl7pPr marL="914400" algn="l" rtl="0" fontAlgn="base">
        <a:spcBef>
          <a:spcPct val="0"/>
        </a:spcBef>
        <a:spcAft>
          <a:spcPct val="0"/>
        </a:spcAft>
        <a:defRPr sz="4400">
          <a:solidFill>
            <a:schemeClr val="tx2"/>
          </a:solidFill>
          <a:latin typeface="Times New Roman" charset="0"/>
          <a:ea typeface="新細明體" charset="-120"/>
        </a:defRPr>
      </a:lvl7pPr>
      <a:lvl8pPr marL="1371600" algn="l" rtl="0" fontAlgn="base">
        <a:spcBef>
          <a:spcPct val="0"/>
        </a:spcBef>
        <a:spcAft>
          <a:spcPct val="0"/>
        </a:spcAft>
        <a:defRPr sz="4400">
          <a:solidFill>
            <a:schemeClr val="tx2"/>
          </a:solidFill>
          <a:latin typeface="Times New Roman" charset="0"/>
          <a:ea typeface="新細明體" charset="-120"/>
        </a:defRPr>
      </a:lvl8pPr>
      <a:lvl9pPr marL="1828800" algn="l" rtl="0" fontAlgn="base">
        <a:spcBef>
          <a:spcPct val="0"/>
        </a:spcBef>
        <a:spcAft>
          <a:spcPct val="0"/>
        </a:spcAft>
        <a:defRPr sz="4400">
          <a:solidFill>
            <a:schemeClr val="tx2"/>
          </a:solidFill>
          <a:latin typeface="Times New Roman" charset="0"/>
          <a:ea typeface="新細明體" charset="-120"/>
        </a:defRPr>
      </a:lvl9pPr>
    </p:titleStyle>
    <p:bodyStyle>
      <a:lvl1pPr marL="342900" indent="-342900" algn="l" rtl="0" eaLnBrk="0" fontAlgn="base" hangingPunct="0">
        <a:spcBef>
          <a:spcPct val="20000"/>
        </a:spcBef>
        <a:spcAft>
          <a:spcPct val="0"/>
        </a:spcAft>
        <a:buClr>
          <a:schemeClr val="accent2"/>
        </a:buClr>
        <a:buSzPct val="75000"/>
        <a:buFont typeface="Monotype Sorts" pitchFamily="2" charset="2"/>
        <a:buChar char="u"/>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tx1"/>
        </a:buClr>
        <a:buSzPct val="75000"/>
        <a:buChar char="»"/>
        <a:defRPr sz="28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65000"/>
        <a:buFont typeface="Monotype Sorts" pitchFamily="2" charset="2"/>
        <a:buChar char="u"/>
        <a:defRPr sz="3200">
          <a:solidFill>
            <a:schemeClr val="tx1"/>
          </a:solidFill>
          <a:latin typeface="+mn-lt"/>
          <a:ea typeface="+mn-ea"/>
        </a:defRPr>
      </a:lvl4pPr>
      <a:lvl5pPr marL="2057400" indent="-228600" algn="l" rtl="0" eaLnBrk="0" fontAlgn="base" hangingPunct="0">
        <a:spcBef>
          <a:spcPct val="20000"/>
        </a:spcBef>
        <a:spcAft>
          <a:spcPct val="0"/>
        </a:spcAft>
        <a:buClr>
          <a:schemeClr val="tx1"/>
        </a:buClr>
        <a:buSzPct val="75000"/>
        <a:buChar char="–"/>
        <a:defRPr sz="3200">
          <a:solidFill>
            <a:schemeClr val="tx1"/>
          </a:solidFill>
          <a:latin typeface="+mn-lt"/>
          <a:ea typeface="+mn-ea"/>
        </a:defRPr>
      </a:lvl5pPr>
      <a:lvl6pPr marL="2514600" indent="-228600" algn="l" rtl="0" fontAlgn="base">
        <a:spcBef>
          <a:spcPct val="20000"/>
        </a:spcBef>
        <a:spcAft>
          <a:spcPct val="0"/>
        </a:spcAft>
        <a:buClr>
          <a:schemeClr val="tx1"/>
        </a:buClr>
        <a:buSzPct val="75000"/>
        <a:buChar char="–"/>
        <a:defRPr sz="3200">
          <a:solidFill>
            <a:schemeClr val="tx1"/>
          </a:solidFill>
          <a:latin typeface="+mn-lt"/>
          <a:ea typeface="+mn-ea"/>
        </a:defRPr>
      </a:lvl6pPr>
      <a:lvl7pPr marL="2971800" indent="-228600" algn="l" rtl="0" fontAlgn="base">
        <a:spcBef>
          <a:spcPct val="20000"/>
        </a:spcBef>
        <a:spcAft>
          <a:spcPct val="0"/>
        </a:spcAft>
        <a:buClr>
          <a:schemeClr val="tx1"/>
        </a:buClr>
        <a:buSzPct val="75000"/>
        <a:buChar char="–"/>
        <a:defRPr sz="3200">
          <a:solidFill>
            <a:schemeClr val="tx1"/>
          </a:solidFill>
          <a:latin typeface="+mn-lt"/>
          <a:ea typeface="+mn-ea"/>
        </a:defRPr>
      </a:lvl7pPr>
      <a:lvl8pPr marL="3429000" indent="-228600" algn="l" rtl="0" fontAlgn="base">
        <a:spcBef>
          <a:spcPct val="20000"/>
        </a:spcBef>
        <a:spcAft>
          <a:spcPct val="0"/>
        </a:spcAft>
        <a:buClr>
          <a:schemeClr val="tx1"/>
        </a:buClr>
        <a:buSzPct val="75000"/>
        <a:buChar char="–"/>
        <a:defRPr sz="3200">
          <a:solidFill>
            <a:schemeClr val="tx1"/>
          </a:solidFill>
          <a:latin typeface="+mn-lt"/>
          <a:ea typeface="+mn-ea"/>
        </a:defRPr>
      </a:lvl8pPr>
      <a:lvl9pPr marL="3886200" indent="-228600" algn="l" rtl="0" fontAlgn="base">
        <a:spcBef>
          <a:spcPct val="20000"/>
        </a:spcBef>
        <a:spcAft>
          <a:spcPct val="0"/>
        </a:spcAft>
        <a:buClr>
          <a:schemeClr val="tx1"/>
        </a:buClr>
        <a:buSzPct val="75000"/>
        <a:buChar char="–"/>
        <a:defRPr sz="32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n-US" altLang="zh-TW" smtClean="0"/>
              <a:t>Digital Signatures (Ch. 13)</a:t>
            </a:r>
          </a:p>
        </p:txBody>
      </p:sp>
      <p:sp>
        <p:nvSpPr>
          <p:cNvPr id="3075" name="Rectangle 3"/>
          <p:cNvSpPr>
            <a:spLocks noGrp="1" noChangeArrowheads="1"/>
          </p:cNvSpPr>
          <p:nvPr>
            <p:ph type="body" idx="1"/>
          </p:nvPr>
        </p:nvSpPr>
        <p:spPr/>
        <p:txBody>
          <a:bodyPr/>
          <a:lstStyle/>
          <a:p>
            <a:pPr eaLnBrk="1" hangingPunct="1"/>
            <a:r>
              <a:rPr lang="en-US" altLang="zh-TW" smtClean="0"/>
              <a:t>Digital signatures</a:t>
            </a:r>
          </a:p>
          <a:p>
            <a:pPr eaLnBrk="1" hangingPunct="1"/>
            <a:r>
              <a:rPr lang="en-US" altLang="zh-TW" smtClean="0"/>
              <a:t>ElGamal digital signature scheme</a:t>
            </a:r>
          </a:p>
          <a:p>
            <a:pPr eaLnBrk="1" hangingPunct="1"/>
            <a:r>
              <a:rPr lang="en-US" altLang="zh-TW" smtClean="0"/>
              <a:t>Schnorr digital signature scheme</a:t>
            </a:r>
          </a:p>
          <a:p>
            <a:pPr eaLnBrk="1" hangingPunct="1"/>
            <a:r>
              <a:rPr lang="en-US" altLang="zh-TW" smtClean="0"/>
              <a:t>Digital signature standard</a:t>
            </a:r>
          </a:p>
          <a:p>
            <a:pPr eaLnBrk="1" hangingPunct="1"/>
            <a:r>
              <a:rPr lang="en-US" altLang="zh-TW" smtClean="0"/>
              <a:t>Summary</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838200" y="342900"/>
            <a:ext cx="7981950" cy="1104900"/>
          </a:xfrm>
        </p:spPr>
        <p:txBody>
          <a:bodyPr/>
          <a:lstStyle/>
          <a:p>
            <a:pPr eaLnBrk="1" hangingPunct="1"/>
            <a:r>
              <a:rPr lang="en-US" altLang="zh-TW" smtClean="0"/>
              <a:t>Requirements of digital signatures</a:t>
            </a:r>
          </a:p>
        </p:txBody>
      </p:sp>
      <p:sp>
        <p:nvSpPr>
          <p:cNvPr id="4099" name="Rectangle 3"/>
          <p:cNvSpPr>
            <a:spLocks noGrp="1" noChangeArrowheads="1"/>
          </p:cNvSpPr>
          <p:nvPr>
            <p:ph type="body" idx="1"/>
          </p:nvPr>
        </p:nvSpPr>
        <p:spPr>
          <a:xfrm>
            <a:off x="838200" y="1600200"/>
            <a:ext cx="7772400" cy="4114800"/>
          </a:xfrm>
        </p:spPr>
        <p:txBody>
          <a:bodyPr/>
          <a:lstStyle/>
          <a:p>
            <a:pPr eaLnBrk="1" hangingPunct="1">
              <a:lnSpc>
                <a:spcPct val="90000"/>
              </a:lnSpc>
              <a:spcBef>
                <a:spcPct val="0"/>
              </a:spcBef>
            </a:pPr>
            <a:r>
              <a:rPr lang="en-US" altLang="zh-TW" sz="2800" smtClean="0"/>
              <a:t>The signature must be a bit-pattern that depends on the message being signed.</a:t>
            </a:r>
          </a:p>
          <a:p>
            <a:pPr eaLnBrk="1" hangingPunct="1">
              <a:lnSpc>
                <a:spcPct val="90000"/>
              </a:lnSpc>
              <a:spcBef>
                <a:spcPct val="0"/>
              </a:spcBef>
            </a:pPr>
            <a:r>
              <a:rPr lang="en-US" altLang="zh-TW" sz="2800" smtClean="0"/>
              <a:t>The signature must use some information unique to the sender, to prevent both forgery and denial.</a:t>
            </a:r>
          </a:p>
          <a:p>
            <a:pPr eaLnBrk="1" hangingPunct="1">
              <a:lnSpc>
                <a:spcPct val="90000"/>
              </a:lnSpc>
              <a:spcBef>
                <a:spcPct val="0"/>
              </a:spcBef>
            </a:pPr>
            <a:r>
              <a:rPr lang="en-US" altLang="zh-TW" sz="2800" smtClean="0"/>
              <a:t>It must be relatively easy to produce the digital signature.</a:t>
            </a:r>
          </a:p>
          <a:p>
            <a:pPr eaLnBrk="1" hangingPunct="1">
              <a:lnSpc>
                <a:spcPct val="90000"/>
              </a:lnSpc>
              <a:spcBef>
                <a:spcPct val="0"/>
              </a:spcBef>
            </a:pPr>
            <a:r>
              <a:rPr lang="en-US" altLang="zh-TW" sz="2800" smtClean="0"/>
              <a:t>It must be relatively easy to recognize and verify the digital signature.</a:t>
            </a:r>
          </a:p>
          <a:p>
            <a:pPr eaLnBrk="1" hangingPunct="1">
              <a:lnSpc>
                <a:spcPct val="90000"/>
              </a:lnSpc>
              <a:spcBef>
                <a:spcPct val="0"/>
              </a:spcBef>
            </a:pPr>
            <a:r>
              <a:rPr lang="en-US" altLang="zh-TW" sz="2800" smtClean="0"/>
              <a:t>It must be computationally infeasible to forge a digital signature.</a:t>
            </a:r>
          </a:p>
          <a:p>
            <a:pPr eaLnBrk="1" hangingPunct="1">
              <a:lnSpc>
                <a:spcPct val="90000"/>
              </a:lnSpc>
              <a:spcBef>
                <a:spcPct val="0"/>
              </a:spcBef>
            </a:pPr>
            <a:r>
              <a:rPr lang="en-US" altLang="zh-TW" sz="2800" smtClean="0"/>
              <a:t>It must be practical to retain a copy of the digital signature in storage.</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altLang="zh-TW" smtClean="0">
                <a:ea typeface="ＭＳ Ｐゴシック" pitchFamily="34" charset="-128"/>
              </a:rPr>
              <a:t>Digital Signatures</a:t>
            </a:r>
            <a:endParaRPr lang="en-AU" altLang="zh-TW" smtClean="0">
              <a:ea typeface="ＭＳ Ｐゴシック" pitchFamily="34" charset="-128"/>
            </a:endParaRPr>
          </a:p>
        </p:txBody>
      </p:sp>
      <p:sp>
        <p:nvSpPr>
          <p:cNvPr id="5123" name="Rectangle 3"/>
          <p:cNvSpPr>
            <a:spLocks noGrp="1" noChangeArrowheads="1"/>
          </p:cNvSpPr>
          <p:nvPr>
            <p:ph type="body" idx="1"/>
          </p:nvPr>
        </p:nvSpPr>
        <p:spPr/>
        <p:txBody>
          <a:bodyPr/>
          <a:lstStyle/>
          <a:p>
            <a:pPr eaLnBrk="1" hangingPunct="1">
              <a:lnSpc>
                <a:spcPct val="90000"/>
              </a:lnSpc>
            </a:pPr>
            <a:r>
              <a:rPr lang="en-US" altLang="zh-TW" smtClean="0">
                <a:ea typeface="ＭＳ Ｐゴシック" pitchFamily="34" charset="-128"/>
              </a:rPr>
              <a:t>Have looked at </a:t>
            </a:r>
            <a:r>
              <a:rPr lang="en-AU" altLang="zh-TW" smtClean="0">
                <a:ea typeface="ＭＳ Ｐゴシック" pitchFamily="34" charset="-128"/>
              </a:rPr>
              <a:t>message authentication </a:t>
            </a:r>
          </a:p>
          <a:p>
            <a:pPr lvl="1" eaLnBrk="1" hangingPunct="1">
              <a:lnSpc>
                <a:spcPct val="90000"/>
              </a:lnSpc>
            </a:pPr>
            <a:r>
              <a:rPr lang="en-AU" altLang="zh-TW" smtClean="0">
                <a:ea typeface="ＭＳ Ｐゴシック" pitchFamily="34" charset="-128"/>
              </a:rPr>
              <a:t>but does not address issues of lack of trust</a:t>
            </a:r>
          </a:p>
          <a:p>
            <a:pPr eaLnBrk="1" hangingPunct="1">
              <a:lnSpc>
                <a:spcPct val="90000"/>
              </a:lnSpc>
            </a:pPr>
            <a:r>
              <a:rPr lang="en-AU" altLang="zh-TW" smtClean="0">
                <a:ea typeface="ＭＳ Ｐゴシック" pitchFamily="34" charset="-128"/>
              </a:rPr>
              <a:t>Digital signatures provide the ability to: </a:t>
            </a:r>
          </a:p>
          <a:p>
            <a:pPr lvl="1" eaLnBrk="1" hangingPunct="1">
              <a:lnSpc>
                <a:spcPct val="90000"/>
              </a:lnSpc>
            </a:pPr>
            <a:r>
              <a:rPr lang="en-AU" altLang="zh-TW" smtClean="0">
                <a:ea typeface="ＭＳ Ｐゴシック" pitchFamily="34" charset="-128"/>
              </a:rPr>
              <a:t>verify author, date &amp; time of signature</a:t>
            </a:r>
          </a:p>
          <a:p>
            <a:pPr lvl="1" eaLnBrk="1" hangingPunct="1">
              <a:lnSpc>
                <a:spcPct val="90000"/>
              </a:lnSpc>
            </a:pPr>
            <a:r>
              <a:rPr lang="en-AU" altLang="zh-TW" smtClean="0">
                <a:ea typeface="ＭＳ Ｐゴシック" pitchFamily="34" charset="-128"/>
              </a:rPr>
              <a:t>authenticate message contents </a:t>
            </a:r>
          </a:p>
          <a:p>
            <a:pPr lvl="1" eaLnBrk="1" hangingPunct="1">
              <a:lnSpc>
                <a:spcPct val="90000"/>
              </a:lnSpc>
            </a:pPr>
            <a:r>
              <a:rPr lang="en-AU" altLang="zh-TW" smtClean="0">
                <a:ea typeface="ＭＳ Ｐゴシック" pitchFamily="34" charset="-128"/>
              </a:rPr>
              <a:t>be verified by third parties to resolve disputes</a:t>
            </a:r>
          </a:p>
          <a:p>
            <a:pPr eaLnBrk="1" hangingPunct="1">
              <a:lnSpc>
                <a:spcPct val="90000"/>
              </a:lnSpc>
            </a:pPr>
            <a:r>
              <a:rPr lang="en-US" altLang="zh-TW" smtClean="0">
                <a:ea typeface="ＭＳ Ｐゴシック" pitchFamily="34" charset="-128"/>
              </a:rPr>
              <a:t>Hence include authentication function with additional capabilities</a:t>
            </a:r>
            <a:endParaRPr lang="en-AU" altLang="zh-TW" smtClean="0">
              <a:ea typeface="ＭＳ Ｐゴシック" pitchFamily="34" charset="-128"/>
            </a:endParaRPr>
          </a:p>
          <a:p>
            <a:pPr eaLnBrk="1" hangingPunct="1">
              <a:lnSpc>
                <a:spcPct val="90000"/>
              </a:lnSpc>
            </a:pPr>
            <a:endParaRPr lang="en-AU" altLang="zh-TW" smtClean="0">
              <a:ea typeface="ＭＳ Ｐゴシック"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Title 1"/>
          <p:cNvSpPr>
            <a:spLocks noGrp="1"/>
          </p:cNvSpPr>
          <p:nvPr>
            <p:ph type="title"/>
          </p:nvPr>
        </p:nvSpPr>
        <p:spPr>
          <a:xfrm>
            <a:off x="2725738" y="6165850"/>
            <a:ext cx="4186237" cy="776288"/>
          </a:xfrm>
        </p:spPr>
        <p:txBody>
          <a:bodyPr/>
          <a:lstStyle/>
          <a:p>
            <a:pPr eaLnBrk="1" hangingPunct="1"/>
            <a:r>
              <a:rPr lang="en-US" altLang="zh-TW" sz="3200" smtClean="0"/>
              <a:t>Digital signature model</a:t>
            </a:r>
          </a:p>
        </p:txBody>
      </p:sp>
      <p:pic>
        <p:nvPicPr>
          <p:cNvPr id="6147"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5650" y="0"/>
            <a:ext cx="7704138" cy="6308725"/>
          </a:xfrm>
          <a:prstGeom prst="rect">
            <a:avLst/>
          </a:prstGeom>
          <a:noFill/>
          <a:ln>
            <a:noFill/>
          </a:ln>
          <a:extLst>
            <a:ext uri="{909E8E84-426E-40DD-AFC4-6F175D3DCCD1}">
              <a14:hiddenFill xmlns:a14="http://schemas.microsoft.com/office/drawing/2010/main">
                <a:solidFill>
                  <a:srgbClr val="FFFFFF">
                    <a:alpha val="70195"/>
                  </a:srgbClr>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Title 1"/>
          <p:cNvSpPr>
            <a:spLocks noGrp="1"/>
          </p:cNvSpPr>
          <p:nvPr>
            <p:ph type="title"/>
          </p:nvPr>
        </p:nvSpPr>
        <p:spPr>
          <a:xfrm>
            <a:off x="2366963" y="6021388"/>
            <a:ext cx="5400675" cy="1036637"/>
          </a:xfrm>
        </p:spPr>
        <p:txBody>
          <a:bodyPr/>
          <a:lstStyle/>
          <a:p>
            <a:pPr eaLnBrk="1" hangingPunct="1"/>
            <a:r>
              <a:rPr lang="en-US" altLang="zh-TW" sz="3200" smtClean="0"/>
              <a:t>Digital signature model (Cont.)</a:t>
            </a:r>
          </a:p>
        </p:txBody>
      </p:sp>
      <p:pic>
        <p:nvPicPr>
          <p:cNvPr id="7171"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71550" y="0"/>
            <a:ext cx="7129463" cy="6237288"/>
          </a:xfrm>
          <a:prstGeom prst="rect">
            <a:avLst/>
          </a:prstGeom>
          <a:noFill/>
          <a:ln>
            <a:noFill/>
          </a:ln>
          <a:extLst>
            <a:ext uri="{909E8E84-426E-40DD-AFC4-6F175D3DCCD1}">
              <a14:hiddenFill xmlns:a14="http://schemas.microsoft.com/office/drawing/2010/main">
                <a:solidFill>
                  <a:srgbClr val="FFFFFF">
                    <a:alpha val="70195"/>
                  </a:srgbClr>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altLang="zh-TW" smtClean="0"/>
              <a:t>Attacks and forgeries</a:t>
            </a:r>
          </a:p>
        </p:txBody>
      </p:sp>
      <p:sp>
        <p:nvSpPr>
          <p:cNvPr id="8195" name="Content Placeholder 2"/>
          <p:cNvSpPr>
            <a:spLocks noGrp="1"/>
          </p:cNvSpPr>
          <p:nvPr>
            <p:ph idx="1"/>
          </p:nvPr>
        </p:nvSpPr>
        <p:spPr>
          <a:xfrm>
            <a:off x="684213" y="1671638"/>
            <a:ext cx="8229600" cy="5181600"/>
          </a:xfrm>
        </p:spPr>
        <p:txBody>
          <a:bodyPr/>
          <a:lstStyle/>
          <a:p>
            <a:pPr eaLnBrk="1" hangingPunct="1">
              <a:spcBef>
                <a:spcPct val="0"/>
              </a:spcBef>
            </a:pPr>
            <a:r>
              <a:rPr lang="en-US" altLang="zh-TW" sz="2800" smtClean="0">
                <a:ea typeface="ＭＳ Ｐゴシック" pitchFamily="34" charset="-128"/>
              </a:rPr>
              <a:t>Attacks</a:t>
            </a:r>
          </a:p>
          <a:p>
            <a:pPr lvl="1" eaLnBrk="1" hangingPunct="1">
              <a:spcBef>
                <a:spcPct val="0"/>
              </a:spcBef>
            </a:pPr>
            <a:r>
              <a:rPr lang="en-US" altLang="zh-TW" sz="2400" smtClean="0">
                <a:ea typeface="ＭＳ Ｐゴシック" pitchFamily="34" charset="-128"/>
              </a:rPr>
              <a:t>key-only attack</a:t>
            </a:r>
          </a:p>
          <a:p>
            <a:pPr lvl="1" eaLnBrk="1" hangingPunct="1">
              <a:spcBef>
                <a:spcPct val="0"/>
              </a:spcBef>
            </a:pPr>
            <a:r>
              <a:rPr lang="en-US" altLang="zh-TW" sz="2400" smtClean="0">
                <a:ea typeface="ＭＳ Ｐゴシック" pitchFamily="34" charset="-128"/>
              </a:rPr>
              <a:t>known message attack</a:t>
            </a:r>
          </a:p>
          <a:p>
            <a:pPr lvl="1" eaLnBrk="1" hangingPunct="1">
              <a:spcBef>
                <a:spcPct val="0"/>
              </a:spcBef>
            </a:pPr>
            <a:r>
              <a:rPr lang="en-US" altLang="zh-TW" sz="2400" smtClean="0">
                <a:ea typeface="ＭＳ Ｐゴシック" pitchFamily="34" charset="-128"/>
              </a:rPr>
              <a:t>generic chosen message attack</a:t>
            </a:r>
          </a:p>
          <a:p>
            <a:pPr lvl="1" eaLnBrk="1" hangingPunct="1">
              <a:spcBef>
                <a:spcPct val="0"/>
              </a:spcBef>
            </a:pPr>
            <a:r>
              <a:rPr lang="en-US" altLang="zh-TW" sz="2400" smtClean="0">
                <a:ea typeface="ＭＳ Ｐゴシック" pitchFamily="34" charset="-128"/>
              </a:rPr>
              <a:t>directed chosen message attack</a:t>
            </a:r>
          </a:p>
          <a:p>
            <a:pPr lvl="1" eaLnBrk="1" hangingPunct="1">
              <a:spcBef>
                <a:spcPct val="0"/>
              </a:spcBef>
            </a:pPr>
            <a:r>
              <a:rPr lang="en-US" altLang="zh-TW" sz="2400" smtClean="0">
                <a:ea typeface="ＭＳ Ｐゴシック" pitchFamily="34" charset="-128"/>
              </a:rPr>
              <a:t>adaptive chosen message attack</a:t>
            </a:r>
          </a:p>
          <a:p>
            <a:pPr eaLnBrk="1" hangingPunct="1">
              <a:spcBef>
                <a:spcPct val="0"/>
              </a:spcBef>
            </a:pPr>
            <a:r>
              <a:rPr lang="en-US" altLang="zh-TW" sz="2800" smtClean="0">
                <a:ea typeface="ＭＳ Ｐゴシック" pitchFamily="34" charset="-128"/>
              </a:rPr>
              <a:t>Break success levels</a:t>
            </a:r>
          </a:p>
          <a:p>
            <a:pPr lvl="1" eaLnBrk="1" hangingPunct="1">
              <a:spcBef>
                <a:spcPct val="0"/>
              </a:spcBef>
            </a:pPr>
            <a:r>
              <a:rPr lang="en-US" altLang="zh-TW" sz="2400" smtClean="0">
                <a:ea typeface="ＭＳ Ｐゴシック" pitchFamily="34" charset="-128"/>
              </a:rPr>
              <a:t>total break</a:t>
            </a:r>
          </a:p>
          <a:p>
            <a:pPr lvl="1" eaLnBrk="1" hangingPunct="1">
              <a:spcBef>
                <a:spcPct val="0"/>
              </a:spcBef>
            </a:pPr>
            <a:r>
              <a:rPr lang="en-US" altLang="zh-TW" sz="2400" smtClean="0">
                <a:ea typeface="ＭＳ Ｐゴシック" pitchFamily="34" charset="-128"/>
              </a:rPr>
              <a:t>universal forgery</a:t>
            </a:r>
          </a:p>
          <a:p>
            <a:pPr lvl="1" eaLnBrk="1" hangingPunct="1">
              <a:spcBef>
                <a:spcPct val="0"/>
              </a:spcBef>
            </a:pPr>
            <a:r>
              <a:rPr lang="en-US" altLang="zh-TW" sz="2400" smtClean="0">
                <a:ea typeface="ＭＳ Ｐゴシック" pitchFamily="34" charset="-128"/>
              </a:rPr>
              <a:t>selective forgery</a:t>
            </a:r>
          </a:p>
          <a:p>
            <a:pPr lvl="1" eaLnBrk="1" hangingPunct="1">
              <a:spcBef>
                <a:spcPct val="0"/>
              </a:spcBef>
            </a:pPr>
            <a:r>
              <a:rPr lang="en-US" altLang="zh-TW" sz="2400" smtClean="0">
                <a:ea typeface="ＭＳ Ｐゴシック" pitchFamily="34" charset="-128"/>
              </a:rPr>
              <a:t>existential forgery</a:t>
            </a:r>
          </a:p>
          <a:p>
            <a:pPr lvl="1" eaLnBrk="1" hangingPunct="1">
              <a:spcBef>
                <a:spcPct val="0"/>
              </a:spcBef>
            </a:pPr>
            <a:endParaRPr lang="en-US" altLang="zh-TW" sz="2400" smtClean="0">
              <a:ea typeface="ＭＳ Ｐゴシック"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755650" y="260350"/>
            <a:ext cx="8610600" cy="1139825"/>
          </a:xfrm>
        </p:spPr>
        <p:txBody>
          <a:bodyPr/>
          <a:lstStyle/>
          <a:p>
            <a:pPr eaLnBrk="1" hangingPunct="1"/>
            <a:r>
              <a:rPr lang="en-US" altLang="zh-TW" smtClean="0">
                <a:ea typeface="ＭＳ Ｐゴシック" pitchFamily="34" charset="-128"/>
              </a:rPr>
              <a:t>Digital signature requirements</a:t>
            </a:r>
            <a:endParaRPr lang="en-AU" altLang="zh-TW" smtClean="0">
              <a:ea typeface="ＭＳ Ｐゴシック" pitchFamily="34" charset="-128"/>
            </a:endParaRPr>
          </a:p>
        </p:txBody>
      </p:sp>
      <p:sp>
        <p:nvSpPr>
          <p:cNvPr id="9219" name="Rectangle 3"/>
          <p:cNvSpPr>
            <a:spLocks noGrp="1" noChangeArrowheads="1"/>
          </p:cNvSpPr>
          <p:nvPr>
            <p:ph type="body" idx="1"/>
          </p:nvPr>
        </p:nvSpPr>
        <p:spPr>
          <a:xfrm>
            <a:off x="684213" y="1628775"/>
            <a:ext cx="8229600" cy="5000625"/>
          </a:xfrm>
        </p:spPr>
        <p:txBody>
          <a:bodyPr/>
          <a:lstStyle/>
          <a:p>
            <a:pPr eaLnBrk="1" hangingPunct="1">
              <a:spcBef>
                <a:spcPct val="0"/>
              </a:spcBef>
              <a:buFont typeface="Wingdings" pitchFamily="2" charset="2"/>
              <a:buChar char="u"/>
            </a:pPr>
            <a:r>
              <a:rPr lang="en-AU" altLang="zh-TW" sz="2800" smtClean="0"/>
              <a:t>Must depend on the message signed</a:t>
            </a:r>
          </a:p>
          <a:p>
            <a:pPr eaLnBrk="1" hangingPunct="1">
              <a:spcBef>
                <a:spcPct val="0"/>
              </a:spcBef>
              <a:buFont typeface="Wingdings" pitchFamily="2" charset="2"/>
              <a:buChar char="u"/>
            </a:pPr>
            <a:r>
              <a:rPr lang="en-AU" altLang="zh-TW" sz="2800" smtClean="0"/>
              <a:t>Must use information unique to sender</a:t>
            </a:r>
          </a:p>
          <a:p>
            <a:pPr lvl="1" eaLnBrk="1" hangingPunct="1">
              <a:spcBef>
                <a:spcPct val="0"/>
              </a:spcBef>
              <a:buFont typeface="Wingdings" pitchFamily="2" charset="2"/>
              <a:buChar char="u"/>
            </a:pPr>
            <a:r>
              <a:rPr lang="en-AU" altLang="zh-TW" sz="2400" smtClean="0">
                <a:ea typeface="ＭＳ Ｐゴシック" pitchFamily="34" charset="-128"/>
              </a:rPr>
              <a:t>to prevent both forgery and denial</a:t>
            </a:r>
          </a:p>
          <a:p>
            <a:pPr eaLnBrk="1" hangingPunct="1">
              <a:spcBef>
                <a:spcPct val="0"/>
              </a:spcBef>
              <a:buFont typeface="Wingdings" pitchFamily="2" charset="2"/>
              <a:buChar char="u"/>
            </a:pPr>
            <a:r>
              <a:rPr lang="en-AU" altLang="zh-TW" sz="2800" smtClean="0"/>
              <a:t>Must be relatively easy to produce</a:t>
            </a:r>
          </a:p>
          <a:p>
            <a:pPr eaLnBrk="1" hangingPunct="1">
              <a:spcBef>
                <a:spcPct val="0"/>
              </a:spcBef>
              <a:buFont typeface="Wingdings" pitchFamily="2" charset="2"/>
              <a:buChar char="u"/>
            </a:pPr>
            <a:r>
              <a:rPr lang="en-AU" altLang="zh-TW" sz="2800" smtClean="0"/>
              <a:t>Must be relatively easy to recognize &amp; verify</a:t>
            </a:r>
          </a:p>
          <a:p>
            <a:pPr eaLnBrk="1" hangingPunct="1">
              <a:spcBef>
                <a:spcPct val="0"/>
              </a:spcBef>
              <a:buFont typeface="Wingdings" pitchFamily="2" charset="2"/>
              <a:buChar char="u"/>
            </a:pPr>
            <a:r>
              <a:rPr lang="en-AU" altLang="zh-TW" sz="2800" smtClean="0"/>
              <a:t>Be computationally infeasible to forge </a:t>
            </a:r>
          </a:p>
          <a:p>
            <a:pPr lvl="1" eaLnBrk="1" hangingPunct="1">
              <a:spcBef>
                <a:spcPct val="0"/>
              </a:spcBef>
              <a:buFont typeface="Wingdings" pitchFamily="2" charset="2"/>
              <a:buChar char="u"/>
            </a:pPr>
            <a:r>
              <a:rPr lang="en-AU" altLang="zh-TW" sz="2400" smtClean="0">
                <a:ea typeface="ＭＳ Ｐゴシック" pitchFamily="34" charset="-128"/>
              </a:rPr>
              <a:t>with new message for existing digital signature</a:t>
            </a:r>
          </a:p>
          <a:p>
            <a:pPr lvl="1" eaLnBrk="1" hangingPunct="1">
              <a:spcBef>
                <a:spcPct val="0"/>
              </a:spcBef>
              <a:buFont typeface="Wingdings" pitchFamily="2" charset="2"/>
              <a:buChar char="u"/>
            </a:pPr>
            <a:r>
              <a:rPr lang="en-AU" altLang="zh-TW" sz="2400" smtClean="0">
                <a:ea typeface="ＭＳ Ｐゴシック" pitchFamily="34" charset="-128"/>
              </a:rPr>
              <a:t>with fraudulent digital signature for given message</a:t>
            </a:r>
          </a:p>
          <a:p>
            <a:pPr eaLnBrk="1" hangingPunct="1">
              <a:spcBef>
                <a:spcPct val="0"/>
              </a:spcBef>
              <a:buFont typeface="Wingdings" pitchFamily="2" charset="2"/>
              <a:buChar char="u"/>
            </a:pPr>
            <a:r>
              <a:rPr lang="en-AU" altLang="zh-TW" sz="2800" smtClean="0"/>
              <a:t>Be practical save digital signature in storage</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ltLang="zh-TW" smtClean="0">
                <a:ea typeface="ＭＳ Ｐゴシック" pitchFamily="34" charset="-128"/>
              </a:rPr>
              <a:t>Direct digital signatures</a:t>
            </a:r>
            <a:endParaRPr lang="en-AU" altLang="zh-TW" smtClean="0">
              <a:ea typeface="ＭＳ Ｐゴシック" pitchFamily="34" charset="-128"/>
            </a:endParaRPr>
          </a:p>
        </p:txBody>
      </p:sp>
      <p:sp>
        <p:nvSpPr>
          <p:cNvPr id="10243" name="Rectangle 3"/>
          <p:cNvSpPr>
            <a:spLocks noGrp="1" noChangeArrowheads="1"/>
          </p:cNvSpPr>
          <p:nvPr>
            <p:ph type="body" idx="1"/>
          </p:nvPr>
        </p:nvSpPr>
        <p:spPr/>
        <p:txBody>
          <a:bodyPr/>
          <a:lstStyle/>
          <a:p>
            <a:pPr eaLnBrk="1" hangingPunct="1">
              <a:spcBef>
                <a:spcPct val="0"/>
              </a:spcBef>
            </a:pPr>
            <a:r>
              <a:rPr lang="en-US" altLang="zh-TW" smtClean="0">
                <a:ea typeface="ＭＳ Ｐゴシック" pitchFamily="34" charset="-128"/>
              </a:rPr>
              <a:t>Involve only sender &amp; receiver</a:t>
            </a:r>
          </a:p>
          <a:p>
            <a:pPr eaLnBrk="1" hangingPunct="1">
              <a:spcBef>
                <a:spcPct val="0"/>
              </a:spcBef>
            </a:pPr>
            <a:r>
              <a:rPr lang="en-US" altLang="zh-TW" smtClean="0">
                <a:ea typeface="ＭＳ Ｐゴシック" pitchFamily="34" charset="-128"/>
              </a:rPr>
              <a:t>Assumed receiver has sender’s public-key</a:t>
            </a:r>
          </a:p>
          <a:p>
            <a:pPr eaLnBrk="1" hangingPunct="1">
              <a:spcBef>
                <a:spcPct val="0"/>
              </a:spcBef>
            </a:pPr>
            <a:r>
              <a:rPr lang="en-US" altLang="zh-TW" smtClean="0">
                <a:ea typeface="ＭＳ Ｐゴシック" pitchFamily="34" charset="-128"/>
              </a:rPr>
              <a:t>Digital signature made by sender signing entire message or hash with private-key</a:t>
            </a:r>
          </a:p>
          <a:p>
            <a:pPr eaLnBrk="1" hangingPunct="1">
              <a:spcBef>
                <a:spcPct val="0"/>
              </a:spcBef>
            </a:pPr>
            <a:r>
              <a:rPr lang="en-US" altLang="zh-TW" smtClean="0">
                <a:ea typeface="ＭＳ Ｐゴシック" pitchFamily="34" charset="-128"/>
              </a:rPr>
              <a:t>Can encrypt using receivers public-key</a:t>
            </a:r>
          </a:p>
          <a:p>
            <a:pPr eaLnBrk="1" hangingPunct="1">
              <a:spcBef>
                <a:spcPct val="0"/>
              </a:spcBef>
            </a:pPr>
            <a:r>
              <a:rPr lang="en-US" altLang="zh-TW" smtClean="0">
                <a:ea typeface="ＭＳ Ｐゴシック" pitchFamily="34" charset="-128"/>
              </a:rPr>
              <a:t>Important that sign first then encrypt message &amp; signature</a:t>
            </a:r>
          </a:p>
          <a:p>
            <a:pPr eaLnBrk="1" hangingPunct="1">
              <a:spcBef>
                <a:spcPct val="0"/>
              </a:spcBef>
            </a:pPr>
            <a:r>
              <a:rPr lang="en-US" altLang="zh-TW" smtClean="0">
                <a:ea typeface="ＭＳ Ｐゴシック" pitchFamily="34" charset="-128"/>
              </a:rPr>
              <a:t>Security depends on sender’s private-key</a:t>
            </a:r>
            <a:endParaRPr lang="en-AU" altLang="zh-TW" smtClean="0">
              <a:ea typeface="ＭＳ Ｐゴシック"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AU" altLang="zh-TW" smtClean="0">
                <a:ea typeface="ＭＳ Ｐゴシック" pitchFamily="34" charset="-128"/>
              </a:rPr>
              <a:t>ElGamal </a:t>
            </a:r>
            <a:r>
              <a:rPr lang="en-US" altLang="zh-TW" smtClean="0">
                <a:ea typeface="ＭＳ Ｐゴシック" pitchFamily="34" charset="-128"/>
              </a:rPr>
              <a:t>digital signatures</a:t>
            </a:r>
            <a:endParaRPr lang="en-AU" altLang="zh-TW" smtClean="0">
              <a:ea typeface="ＭＳ Ｐゴシック" pitchFamily="34" charset="-128"/>
            </a:endParaRPr>
          </a:p>
        </p:txBody>
      </p:sp>
      <p:sp>
        <p:nvSpPr>
          <p:cNvPr id="11267" name="Rectangle 3"/>
          <p:cNvSpPr>
            <a:spLocks noGrp="1" noChangeArrowheads="1"/>
          </p:cNvSpPr>
          <p:nvPr>
            <p:ph type="body" idx="1"/>
          </p:nvPr>
        </p:nvSpPr>
        <p:spPr>
          <a:xfrm>
            <a:off x="755650" y="1628775"/>
            <a:ext cx="8137525" cy="4648200"/>
          </a:xfrm>
        </p:spPr>
        <p:txBody>
          <a:bodyPr/>
          <a:lstStyle/>
          <a:p>
            <a:pPr eaLnBrk="1" hangingPunct="1">
              <a:spcBef>
                <a:spcPct val="0"/>
              </a:spcBef>
            </a:pPr>
            <a:r>
              <a:rPr lang="en-AU" altLang="zh-TW" smtClean="0">
                <a:ea typeface="ＭＳ Ｐゴシック" pitchFamily="34" charset="-128"/>
              </a:rPr>
              <a:t>Signature variant of ElGamal</a:t>
            </a:r>
          </a:p>
          <a:p>
            <a:pPr lvl="1" eaLnBrk="1" hangingPunct="1">
              <a:spcBef>
                <a:spcPct val="0"/>
              </a:spcBef>
            </a:pPr>
            <a:r>
              <a:rPr lang="en-AU" altLang="zh-TW" smtClean="0">
                <a:ea typeface="ＭＳ Ｐゴシック" pitchFamily="34" charset="-128"/>
              </a:rPr>
              <a:t>with security based difficulty of computing discrete logarithms, as in D-H</a:t>
            </a:r>
          </a:p>
          <a:p>
            <a:pPr eaLnBrk="1" hangingPunct="1">
              <a:spcBef>
                <a:spcPct val="0"/>
              </a:spcBef>
            </a:pPr>
            <a:r>
              <a:rPr lang="en-US" altLang="zh-TW" smtClean="0">
                <a:ea typeface="ＭＳ Ｐゴシック" pitchFamily="34" charset="-128"/>
              </a:rPr>
              <a:t>Use private key for encryption (signing)</a:t>
            </a:r>
          </a:p>
          <a:p>
            <a:pPr eaLnBrk="1" hangingPunct="1">
              <a:spcBef>
                <a:spcPct val="0"/>
              </a:spcBef>
            </a:pPr>
            <a:r>
              <a:rPr lang="en-US" altLang="zh-TW" smtClean="0">
                <a:ea typeface="ＭＳ Ｐゴシック" pitchFamily="34" charset="-128"/>
              </a:rPr>
              <a:t>Uses public key for decryption (verification)</a:t>
            </a:r>
            <a:endParaRPr lang="en-AU" altLang="zh-TW" smtClean="0">
              <a:ea typeface="ＭＳ Ｐゴシック" pitchFamily="34" charset="-128"/>
            </a:endParaRPr>
          </a:p>
          <a:p>
            <a:pPr eaLnBrk="1" hangingPunct="1">
              <a:spcBef>
                <a:spcPct val="0"/>
              </a:spcBef>
            </a:pPr>
            <a:r>
              <a:rPr lang="en-US" altLang="zh-TW" smtClean="0">
                <a:ea typeface="ＭＳ Ｐゴシック" pitchFamily="34" charset="-128"/>
              </a:rPr>
              <a:t>Each user (eg. A) generates their key</a:t>
            </a:r>
          </a:p>
          <a:p>
            <a:pPr lvl="1" eaLnBrk="1" hangingPunct="1">
              <a:spcBef>
                <a:spcPct val="0"/>
              </a:spcBef>
            </a:pPr>
            <a:r>
              <a:rPr lang="en-AU" altLang="zh-TW" smtClean="0">
                <a:ea typeface="ＭＳ Ｐゴシック" pitchFamily="34" charset="-128"/>
              </a:rPr>
              <a:t>chooses a secret key (number): </a:t>
            </a:r>
            <a:r>
              <a:rPr lang="en-AU" altLang="zh-TW" smtClean="0">
                <a:latin typeface="Courier New" pitchFamily="49" charset="0"/>
                <a:ea typeface="ＭＳ Ｐゴシック" pitchFamily="34" charset="-128"/>
                <a:cs typeface="Courier New" pitchFamily="49" charset="0"/>
              </a:rPr>
              <a:t>1 &lt; </a:t>
            </a:r>
            <a:r>
              <a:rPr lang="en-AU" altLang="zh-TW" smtClean="0">
                <a:latin typeface="Courier New" pitchFamily="49" charset="0"/>
                <a:ea typeface="ＭＳ Ｐゴシック" pitchFamily="34" charset="-128"/>
              </a:rPr>
              <a:t>x</a:t>
            </a:r>
            <a:r>
              <a:rPr lang="en-AU" altLang="zh-TW" baseline="-25000" smtClean="0">
                <a:latin typeface="Courier New" pitchFamily="49" charset="0"/>
                <a:ea typeface="ＭＳ Ｐゴシック" pitchFamily="34" charset="-128"/>
              </a:rPr>
              <a:t>A</a:t>
            </a:r>
            <a:r>
              <a:rPr lang="en-AU" altLang="zh-TW" smtClean="0">
                <a:latin typeface="Courier New" pitchFamily="49" charset="0"/>
                <a:ea typeface="ＭＳ Ｐゴシック" pitchFamily="34" charset="-128"/>
              </a:rPr>
              <a:t> &lt; q-1</a:t>
            </a:r>
            <a:r>
              <a:rPr lang="en-AU" altLang="zh-TW" smtClean="0">
                <a:ea typeface="ＭＳ Ｐゴシック" pitchFamily="34" charset="-128"/>
              </a:rPr>
              <a:t> </a:t>
            </a:r>
          </a:p>
          <a:p>
            <a:pPr lvl="1" eaLnBrk="1" hangingPunct="1">
              <a:spcBef>
                <a:spcPct val="0"/>
              </a:spcBef>
            </a:pPr>
            <a:r>
              <a:rPr lang="en-AU" altLang="zh-TW" smtClean="0">
                <a:ea typeface="ＭＳ Ｐゴシック" pitchFamily="34" charset="-128"/>
              </a:rPr>
              <a:t>compute their </a:t>
            </a:r>
            <a:r>
              <a:rPr lang="en-AU" altLang="zh-TW" b="1" smtClean="0">
                <a:ea typeface="ＭＳ Ｐゴシック" pitchFamily="34" charset="-128"/>
              </a:rPr>
              <a:t>public key</a:t>
            </a:r>
            <a:r>
              <a:rPr lang="en-AU" altLang="zh-TW" smtClean="0">
                <a:ea typeface="ＭＳ Ｐゴシック" pitchFamily="34" charset="-128"/>
              </a:rPr>
              <a:t>: </a:t>
            </a:r>
            <a:r>
              <a:rPr lang="en-AU" altLang="zh-TW" smtClean="0">
                <a:latin typeface="Courier New" pitchFamily="49" charset="0"/>
                <a:ea typeface="ＭＳ Ｐゴシック" pitchFamily="34" charset="-128"/>
              </a:rPr>
              <a:t>y</a:t>
            </a:r>
            <a:r>
              <a:rPr lang="en-AU" altLang="zh-TW" baseline="-25000" smtClean="0">
                <a:latin typeface="Courier New" pitchFamily="49" charset="0"/>
                <a:ea typeface="ＭＳ Ｐゴシック" pitchFamily="34" charset="-128"/>
              </a:rPr>
              <a:t>A</a:t>
            </a:r>
            <a:r>
              <a:rPr lang="en-AU" altLang="zh-TW" smtClean="0">
                <a:latin typeface="Courier New" pitchFamily="49" charset="0"/>
                <a:ea typeface="ＭＳ Ｐゴシック" pitchFamily="34" charset="-128"/>
              </a:rPr>
              <a:t> = </a:t>
            </a:r>
            <a:r>
              <a:rPr lang="el-GR" altLang="zh-TW" smtClean="0">
                <a:latin typeface="Courier New" pitchFamily="49" charset="0"/>
                <a:ea typeface="ＭＳ Ｐゴシック" pitchFamily="34" charset="-128"/>
              </a:rPr>
              <a:t>a</a:t>
            </a:r>
            <a:r>
              <a:rPr lang="en-AU" altLang="zh-TW" baseline="60000" smtClean="0">
                <a:latin typeface="Courier New" pitchFamily="49" charset="0"/>
                <a:ea typeface="ＭＳ Ｐゴシック" pitchFamily="34" charset="-128"/>
              </a:rPr>
              <a:t>x</a:t>
            </a:r>
            <a:r>
              <a:rPr lang="en-AU" altLang="zh-TW" baseline="40000" smtClean="0">
                <a:latin typeface="Courier New" pitchFamily="49" charset="0"/>
                <a:ea typeface="ＭＳ Ｐゴシック" pitchFamily="34" charset="-128"/>
              </a:rPr>
              <a:t>A</a:t>
            </a:r>
            <a:r>
              <a:rPr lang="en-AU" altLang="zh-TW" smtClean="0">
                <a:latin typeface="Courier New" pitchFamily="49" charset="0"/>
                <a:ea typeface="ＭＳ Ｐゴシック" pitchFamily="34" charset="-128"/>
              </a:rPr>
              <a:t> mod q</a:t>
            </a:r>
          </a:p>
          <a:p>
            <a:pPr eaLnBrk="1" hangingPunct="1">
              <a:spcBef>
                <a:spcPct val="0"/>
              </a:spcBef>
            </a:pPr>
            <a:endParaRPr lang="en-AU" altLang="zh-TW" sz="2800" smtClean="0">
              <a:ea typeface="ＭＳ Ｐゴシック"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755650" y="333375"/>
            <a:ext cx="8229600" cy="1139825"/>
          </a:xfrm>
        </p:spPr>
        <p:txBody>
          <a:bodyPr/>
          <a:lstStyle/>
          <a:p>
            <a:pPr eaLnBrk="1" hangingPunct="1"/>
            <a:r>
              <a:rPr lang="en-AU" altLang="zh-TW" smtClean="0">
                <a:ea typeface="ＭＳ Ｐゴシック" pitchFamily="34" charset="-128"/>
              </a:rPr>
              <a:t>ElGamal </a:t>
            </a:r>
            <a:r>
              <a:rPr lang="en-US" altLang="zh-TW" smtClean="0">
                <a:ea typeface="ＭＳ Ｐゴシック" pitchFamily="34" charset="-128"/>
              </a:rPr>
              <a:t>digital signature (Cont.)</a:t>
            </a:r>
            <a:endParaRPr lang="en-AU" altLang="zh-TW" smtClean="0">
              <a:ea typeface="ＭＳ Ｐゴシック" pitchFamily="34" charset="-128"/>
            </a:endParaRPr>
          </a:p>
        </p:txBody>
      </p:sp>
      <p:sp>
        <p:nvSpPr>
          <p:cNvPr id="12291" name="Rectangle 3"/>
          <p:cNvSpPr>
            <a:spLocks noGrp="1" noChangeArrowheads="1"/>
          </p:cNvSpPr>
          <p:nvPr>
            <p:ph type="body" idx="1"/>
          </p:nvPr>
        </p:nvSpPr>
        <p:spPr>
          <a:xfrm>
            <a:off x="838200" y="1628775"/>
            <a:ext cx="8305800" cy="4953000"/>
          </a:xfrm>
        </p:spPr>
        <p:txBody>
          <a:bodyPr/>
          <a:lstStyle/>
          <a:p>
            <a:pPr eaLnBrk="1" hangingPunct="1">
              <a:spcBef>
                <a:spcPct val="0"/>
              </a:spcBef>
            </a:pPr>
            <a:r>
              <a:rPr lang="en-AU" altLang="zh-TW" sz="2800" smtClean="0">
                <a:ea typeface="ＭＳ Ｐゴシック" pitchFamily="34" charset="-128"/>
              </a:rPr>
              <a:t>Alice signs a message M to Bob by computing</a:t>
            </a:r>
          </a:p>
          <a:p>
            <a:pPr lvl="1" eaLnBrk="1" hangingPunct="1">
              <a:spcBef>
                <a:spcPct val="0"/>
              </a:spcBef>
            </a:pPr>
            <a:r>
              <a:rPr lang="en-US" altLang="zh-TW" sz="2400" smtClean="0">
                <a:ea typeface="ＭＳ Ｐゴシック" pitchFamily="34" charset="-128"/>
              </a:rPr>
              <a:t>the hash </a:t>
            </a:r>
            <a:r>
              <a:rPr lang="en-US" altLang="zh-TW" sz="2400" i="1" smtClean="0">
                <a:latin typeface="Courier New" pitchFamily="49" charset="0"/>
                <a:ea typeface="ＭＳ Ｐゴシック" pitchFamily="34" charset="-128"/>
                <a:cs typeface="Courier New" pitchFamily="49" charset="0"/>
              </a:rPr>
              <a:t>m = H(M)</a:t>
            </a:r>
            <a:r>
              <a:rPr lang="en-US" altLang="zh-TW" sz="2400" smtClean="0">
                <a:latin typeface="Courier New" pitchFamily="49" charset="0"/>
                <a:ea typeface="ＭＳ Ｐゴシック" pitchFamily="34" charset="-128"/>
                <a:cs typeface="Courier New" pitchFamily="49" charset="0"/>
              </a:rPr>
              <a:t>, </a:t>
            </a:r>
            <a:r>
              <a:rPr lang="en-AU" altLang="zh-TW" sz="2400" smtClean="0">
                <a:latin typeface="Courier New" pitchFamily="49" charset="0"/>
                <a:ea typeface="ＭＳ Ｐゴシック" pitchFamily="34" charset="-128"/>
                <a:cs typeface="Courier New" pitchFamily="49" charset="0"/>
              </a:rPr>
              <a:t>0 &lt;= m &lt;= (q-1)</a:t>
            </a:r>
          </a:p>
          <a:p>
            <a:pPr lvl="1" eaLnBrk="1" hangingPunct="1">
              <a:spcBef>
                <a:spcPct val="0"/>
              </a:spcBef>
            </a:pPr>
            <a:r>
              <a:rPr lang="en-AU" altLang="zh-TW" sz="2400" smtClean="0">
                <a:ea typeface="ＭＳ Ｐゴシック" pitchFamily="34" charset="-128"/>
              </a:rPr>
              <a:t>chose random integer </a:t>
            </a:r>
            <a:r>
              <a:rPr lang="en-AU" altLang="zh-TW" sz="2400" smtClean="0">
                <a:latin typeface="Courier New" pitchFamily="49" charset="0"/>
                <a:ea typeface="ＭＳ Ｐゴシック" pitchFamily="34" charset="-128"/>
              </a:rPr>
              <a:t>K </a:t>
            </a:r>
            <a:r>
              <a:rPr lang="en-AU" altLang="zh-TW" sz="2400" smtClean="0">
                <a:ea typeface="ＭＳ Ｐゴシック" pitchFamily="34" charset="-128"/>
              </a:rPr>
              <a:t>with </a:t>
            </a:r>
            <a:r>
              <a:rPr lang="en-AU" altLang="zh-TW" sz="2400" smtClean="0">
                <a:latin typeface="Courier New" pitchFamily="49" charset="0"/>
                <a:ea typeface="ＭＳ Ｐゴシック" pitchFamily="34" charset="-128"/>
              </a:rPr>
              <a:t>1 &lt;= K &lt;= (q-1) </a:t>
            </a:r>
            <a:r>
              <a:rPr lang="en-AU" altLang="zh-TW" sz="2400" smtClean="0">
                <a:cs typeface="Courier New" pitchFamily="49" charset="0"/>
              </a:rPr>
              <a:t>and </a:t>
            </a:r>
            <a:r>
              <a:rPr lang="en-AU" altLang="zh-TW" sz="2400" smtClean="0">
                <a:latin typeface="Courier New" pitchFamily="49" charset="0"/>
                <a:ea typeface="ＭＳ Ｐゴシック" pitchFamily="34" charset="-128"/>
              </a:rPr>
              <a:t>gcd(K,q-1)=1</a:t>
            </a:r>
          </a:p>
          <a:p>
            <a:pPr lvl="1" eaLnBrk="1" hangingPunct="1">
              <a:spcBef>
                <a:spcPct val="0"/>
              </a:spcBef>
            </a:pPr>
            <a:r>
              <a:rPr lang="en-AU" altLang="zh-TW" sz="2400" smtClean="0">
                <a:ea typeface="ＭＳ Ｐゴシック" pitchFamily="34" charset="-128"/>
              </a:rPr>
              <a:t>compute temporary key:  </a:t>
            </a:r>
            <a:r>
              <a:rPr lang="en-AU" altLang="zh-TW" sz="2400" smtClean="0">
                <a:latin typeface="Courier New" pitchFamily="49" charset="0"/>
                <a:ea typeface="ＭＳ Ｐゴシック" pitchFamily="34" charset="-128"/>
              </a:rPr>
              <a:t>S</a:t>
            </a:r>
            <a:r>
              <a:rPr lang="en-AU" altLang="zh-TW" sz="2400" baseline="-25000" smtClean="0">
                <a:latin typeface="Courier New" pitchFamily="49" charset="0"/>
                <a:ea typeface="ＭＳ Ｐゴシック" pitchFamily="34" charset="-128"/>
              </a:rPr>
              <a:t>1 </a:t>
            </a:r>
            <a:r>
              <a:rPr lang="en-AU" altLang="zh-TW" sz="2400" smtClean="0">
                <a:latin typeface="Courier New" pitchFamily="49" charset="0"/>
                <a:ea typeface="ＭＳ Ｐゴシック" pitchFamily="34" charset="-128"/>
              </a:rPr>
              <a:t>= </a:t>
            </a:r>
            <a:r>
              <a:rPr lang="en-AU" altLang="zh-TW" smtClean="0">
                <a:latin typeface="Courier New" pitchFamily="49" charset="0"/>
                <a:ea typeface="ＭＳ Ｐゴシック" pitchFamily="34" charset="-128"/>
              </a:rPr>
              <a:t>a</a:t>
            </a:r>
            <a:r>
              <a:rPr lang="en-AU" altLang="zh-TW" sz="2400" baseline="60000" smtClean="0">
                <a:latin typeface="Courier New" pitchFamily="49" charset="0"/>
                <a:ea typeface="ＭＳ Ｐゴシック" pitchFamily="34" charset="-128"/>
              </a:rPr>
              <a:t>k</a:t>
            </a:r>
            <a:r>
              <a:rPr lang="en-AU" altLang="zh-TW" sz="2400" smtClean="0">
                <a:latin typeface="Courier New" pitchFamily="49" charset="0"/>
                <a:ea typeface="ＭＳ Ｐゴシック" pitchFamily="34" charset="-128"/>
              </a:rPr>
              <a:t> mod q</a:t>
            </a:r>
          </a:p>
          <a:p>
            <a:pPr lvl="1" eaLnBrk="1" hangingPunct="1">
              <a:spcBef>
                <a:spcPct val="0"/>
              </a:spcBef>
            </a:pPr>
            <a:r>
              <a:rPr lang="en-AU" altLang="zh-TW" sz="2400" smtClean="0">
                <a:ea typeface="ＭＳ Ｐゴシック" pitchFamily="34" charset="-128"/>
              </a:rPr>
              <a:t>compute </a:t>
            </a:r>
            <a:r>
              <a:rPr lang="en-AU" altLang="zh-TW" sz="2400" smtClean="0">
                <a:latin typeface="Courier New" pitchFamily="49" charset="0"/>
                <a:ea typeface="ＭＳ Ｐゴシック" pitchFamily="34" charset="-128"/>
              </a:rPr>
              <a:t>K</a:t>
            </a:r>
            <a:r>
              <a:rPr lang="en-AU" altLang="zh-TW" sz="2400" baseline="30000" smtClean="0">
                <a:latin typeface="Courier New" pitchFamily="49" charset="0"/>
                <a:ea typeface="ＭＳ Ｐゴシック" pitchFamily="34" charset="-128"/>
              </a:rPr>
              <a:t>-1</a:t>
            </a:r>
            <a:r>
              <a:rPr lang="en-AU" altLang="zh-TW" sz="2400" smtClean="0">
                <a:latin typeface="Courier New" pitchFamily="49" charset="0"/>
                <a:ea typeface="ＭＳ Ｐゴシック" pitchFamily="34" charset="-128"/>
              </a:rPr>
              <a:t> </a:t>
            </a:r>
            <a:r>
              <a:rPr lang="en-AU" altLang="zh-TW" sz="2400" smtClean="0">
                <a:ea typeface="ＭＳ Ｐゴシック" pitchFamily="34" charset="-128"/>
              </a:rPr>
              <a:t>the inverse of </a:t>
            </a:r>
            <a:r>
              <a:rPr lang="en-AU" altLang="zh-TW" sz="2400" smtClean="0">
                <a:latin typeface="Courier New" pitchFamily="49" charset="0"/>
                <a:ea typeface="ＭＳ Ｐゴシック" pitchFamily="34" charset="-128"/>
              </a:rPr>
              <a:t>K mod (q-1)</a:t>
            </a:r>
          </a:p>
          <a:p>
            <a:pPr lvl="1" eaLnBrk="1" hangingPunct="1">
              <a:spcBef>
                <a:spcPct val="0"/>
              </a:spcBef>
            </a:pPr>
            <a:r>
              <a:rPr lang="en-AU" altLang="zh-TW" sz="2400" smtClean="0">
                <a:ea typeface="ＭＳ Ｐゴシック" pitchFamily="34" charset="-128"/>
              </a:rPr>
              <a:t>compute the value:  </a:t>
            </a:r>
            <a:r>
              <a:rPr lang="en-AU" altLang="zh-TW" sz="2400" smtClean="0">
                <a:latin typeface="Courier New" pitchFamily="49" charset="0"/>
                <a:ea typeface="ＭＳ Ｐゴシック" pitchFamily="34" charset="-128"/>
              </a:rPr>
              <a:t>S</a:t>
            </a:r>
            <a:r>
              <a:rPr lang="en-AU" altLang="zh-TW" sz="2400" baseline="-25000" smtClean="0">
                <a:latin typeface="Courier New" pitchFamily="49" charset="0"/>
                <a:ea typeface="ＭＳ Ｐゴシック" pitchFamily="34" charset="-128"/>
              </a:rPr>
              <a:t>2</a:t>
            </a:r>
            <a:r>
              <a:rPr lang="en-AU" altLang="zh-TW" sz="2400" smtClean="0">
                <a:latin typeface="Courier New" pitchFamily="49" charset="0"/>
                <a:ea typeface="ＭＳ Ｐゴシック" pitchFamily="34" charset="-128"/>
              </a:rPr>
              <a:t> = K</a:t>
            </a:r>
            <a:r>
              <a:rPr lang="en-AU" altLang="zh-TW" sz="2400" baseline="30000" smtClean="0">
                <a:latin typeface="Courier New" pitchFamily="49" charset="0"/>
                <a:ea typeface="ＭＳ Ｐゴシック" pitchFamily="34" charset="-128"/>
              </a:rPr>
              <a:t>-1</a:t>
            </a:r>
            <a:r>
              <a:rPr lang="en-AU" altLang="zh-TW" sz="2400" smtClean="0">
                <a:latin typeface="Courier New" pitchFamily="49" charset="0"/>
                <a:ea typeface="ＭＳ Ｐゴシック" pitchFamily="34" charset="-128"/>
              </a:rPr>
              <a:t>(m-x</a:t>
            </a:r>
            <a:r>
              <a:rPr lang="en-AU" altLang="zh-TW" sz="2400" baseline="-25000" smtClean="0">
                <a:latin typeface="Courier New" pitchFamily="49" charset="0"/>
                <a:ea typeface="ＭＳ Ｐゴシック" pitchFamily="34" charset="-128"/>
              </a:rPr>
              <a:t>A</a:t>
            </a:r>
            <a:r>
              <a:rPr lang="en-AU" altLang="zh-TW" sz="2400" smtClean="0">
                <a:latin typeface="Courier New" pitchFamily="49" charset="0"/>
                <a:ea typeface="ＭＳ Ｐゴシック" pitchFamily="34" charset="-128"/>
              </a:rPr>
              <a:t>S</a:t>
            </a:r>
            <a:r>
              <a:rPr lang="en-AU" altLang="zh-TW" sz="2400" baseline="-25000" smtClean="0">
                <a:latin typeface="Courier New" pitchFamily="49" charset="0"/>
                <a:ea typeface="ＭＳ Ｐゴシック" pitchFamily="34" charset="-128"/>
              </a:rPr>
              <a:t>1</a:t>
            </a:r>
            <a:r>
              <a:rPr lang="en-AU" altLang="zh-TW" sz="2400" smtClean="0">
                <a:latin typeface="Courier New" pitchFamily="49" charset="0"/>
                <a:ea typeface="ＭＳ Ｐゴシック" pitchFamily="34" charset="-128"/>
              </a:rPr>
              <a:t>) mod (q-1)</a:t>
            </a:r>
            <a:endParaRPr lang="en-AU" altLang="zh-TW" sz="2400" smtClean="0">
              <a:ea typeface="ＭＳ Ｐゴシック" pitchFamily="34" charset="-128"/>
            </a:endParaRPr>
          </a:p>
          <a:p>
            <a:pPr lvl="1" eaLnBrk="1" hangingPunct="1">
              <a:spcBef>
                <a:spcPct val="0"/>
              </a:spcBef>
            </a:pPr>
            <a:r>
              <a:rPr lang="en-AU" altLang="zh-TW" sz="2400" smtClean="0">
                <a:ea typeface="ＭＳ Ｐゴシック" pitchFamily="34" charset="-128"/>
              </a:rPr>
              <a:t>signature is:</a:t>
            </a:r>
            <a:r>
              <a:rPr lang="en-AU" altLang="zh-TW" sz="2400" smtClean="0">
                <a:latin typeface="Courier New" pitchFamily="49" charset="0"/>
                <a:ea typeface="ＭＳ Ｐゴシック" pitchFamily="34" charset="-128"/>
              </a:rPr>
              <a:t>(S</a:t>
            </a:r>
            <a:r>
              <a:rPr lang="en-AU" altLang="zh-TW" sz="2400" baseline="-25000" smtClean="0">
                <a:latin typeface="Courier New" pitchFamily="49" charset="0"/>
                <a:ea typeface="ＭＳ Ｐゴシック" pitchFamily="34" charset="-128"/>
              </a:rPr>
              <a:t>1</a:t>
            </a:r>
            <a:r>
              <a:rPr lang="en-AU" altLang="zh-TW" sz="2400" smtClean="0">
                <a:latin typeface="Courier New" pitchFamily="49" charset="0"/>
                <a:ea typeface="ＭＳ Ｐゴシック" pitchFamily="34" charset="-128"/>
              </a:rPr>
              <a:t>,S</a:t>
            </a:r>
            <a:r>
              <a:rPr lang="en-AU" altLang="zh-TW" sz="2400" baseline="-25000" smtClean="0">
                <a:latin typeface="Courier New" pitchFamily="49" charset="0"/>
                <a:ea typeface="ＭＳ Ｐゴシック" pitchFamily="34" charset="-128"/>
              </a:rPr>
              <a:t>2</a:t>
            </a:r>
            <a:r>
              <a:rPr lang="en-AU" altLang="zh-TW" sz="2400" smtClean="0">
                <a:latin typeface="Courier New" pitchFamily="49" charset="0"/>
                <a:ea typeface="ＭＳ Ｐゴシック" pitchFamily="34" charset="-128"/>
              </a:rPr>
              <a:t>)</a:t>
            </a:r>
            <a:endParaRPr lang="en-AU" altLang="zh-TW" sz="2400" smtClean="0">
              <a:ea typeface="ＭＳ Ｐゴシック" pitchFamily="34" charset="-128"/>
            </a:endParaRPr>
          </a:p>
          <a:p>
            <a:pPr eaLnBrk="1" hangingPunct="1">
              <a:spcBef>
                <a:spcPct val="0"/>
              </a:spcBef>
            </a:pPr>
            <a:r>
              <a:rPr lang="en-AU" altLang="zh-TW" sz="2800" smtClean="0">
                <a:ea typeface="ＭＳ Ｐゴシック" pitchFamily="34" charset="-128"/>
              </a:rPr>
              <a:t>any user B can verify the signature by computing</a:t>
            </a:r>
          </a:p>
          <a:p>
            <a:pPr lvl="1" eaLnBrk="1" hangingPunct="1">
              <a:spcBef>
                <a:spcPct val="0"/>
              </a:spcBef>
            </a:pPr>
            <a:r>
              <a:rPr lang="en-AU" altLang="zh-TW" sz="2400" smtClean="0">
                <a:latin typeface="Courier New" pitchFamily="49" charset="0"/>
                <a:ea typeface="ＭＳ Ｐゴシック" pitchFamily="34" charset="-128"/>
              </a:rPr>
              <a:t>V</a:t>
            </a:r>
            <a:r>
              <a:rPr lang="en-AU" altLang="zh-TW" sz="2400" baseline="-25000" smtClean="0">
                <a:latin typeface="Courier New" pitchFamily="49" charset="0"/>
                <a:ea typeface="ＭＳ Ｐゴシック" pitchFamily="34" charset="-128"/>
              </a:rPr>
              <a:t>1 </a:t>
            </a:r>
            <a:r>
              <a:rPr lang="en-AU" altLang="zh-TW" sz="2400" smtClean="0">
                <a:latin typeface="Courier New" pitchFamily="49" charset="0"/>
                <a:ea typeface="ＭＳ Ｐゴシック" pitchFamily="34" charset="-128"/>
              </a:rPr>
              <a:t>= </a:t>
            </a:r>
            <a:r>
              <a:rPr lang="en-AU" altLang="zh-TW" smtClean="0">
                <a:latin typeface="Courier New" pitchFamily="49" charset="0"/>
                <a:ea typeface="ＭＳ Ｐゴシック" pitchFamily="34" charset="-128"/>
              </a:rPr>
              <a:t>a</a:t>
            </a:r>
            <a:r>
              <a:rPr lang="en-AU" altLang="zh-TW" sz="2400" baseline="60000" smtClean="0">
                <a:latin typeface="Courier New" pitchFamily="49" charset="0"/>
                <a:ea typeface="ＭＳ Ｐゴシック" pitchFamily="34" charset="-128"/>
              </a:rPr>
              <a:t>m</a:t>
            </a:r>
            <a:r>
              <a:rPr lang="en-AU" altLang="zh-TW" sz="2400" smtClean="0">
                <a:latin typeface="Courier New" pitchFamily="49" charset="0"/>
                <a:ea typeface="ＭＳ Ｐゴシック" pitchFamily="34" charset="-128"/>
              </a:rPr>
              <a:t> mod q</a:t>
            </a:r>
          </a:p>
          <a:p>
            <a:pPr lvl="1" eaLnBrk="1" hangingPunct="1">
              <a:spcBef>
                <a:spcPct val="0"/>
              </a:spcBef>
            </a:pPr>
            <a:r>
              <a:rPr lang="en-AU" altLang="zh-TW" sz="2400" smtClean="0">
                <a:latin typeface="Courier New" pitchFamily="49" charset="0"/>
                <a:ea typeface="ＭＳ Ｐゴシック" pitchFamily="34" charset="-128"/>
              </a:rPr>
              <a:t>V</a:t>
            </a:r>
            <a:r>
              <a:rPr lang="en-AU" altLang="zh-TW" sz="2400" baseline="-25000" smtClean="0">
                <a:latin typeface="Courier New" pitchFamily="49" charset="0"/>
                <a:ea typeface="ＭＳ Ｐゴシック" pitchFamily="34" charset="-128"/>
              </a:rPr>
              <a:t>2 </a:t>
            </a:r>
            <a:r>
              <a:rPr lang="en-AU" altLang="zh-TW" sz="2400" smtClean="0">
                <a:latin typeface="Courier New" pitchFamily="49" charset="0"/>
                <a:ea typeface="ＭＳ Ｐゴシック" pitchFamily="34" charset="-128"/>
              </a:rPr>
              <a:t>= y</a:t>
            </a:r>
            <a:r>
              <a:rPr lang="en-AU" altLang="zh-TW" sz="2400" baseline="-25000" smtClean="0">
                <a:latin typeface="Courier New" pitchFamily="49" charset="0"/>
                <a:ea typeface="ＭＳ Ｐゴシック" pitchFamily="34" charset="-128"/>
              </a:rPr>
              <a:t>A</a:t>
            </a:r>
            <a:r>
              <a:rPr lang="en-AU" altLang="zh-TW" sz="2400" baseline="30000" smtClean="0">
                <a:latin typeface="Courier New" pitchFamily="49" charset="0"/>
                <a:ea typeface="ＭＳ Ｐゴシック" pitchFamily="34" charset="-128"/>
              </a:rPr>
              <a:t>S</a:t>
            </a:r>
            <a:r>
              <a:rPr lang="en-AU" altLang="zh-TW" sz="2000" baseline="30000" smtClean="0">
                <a:latin typeface="Courier New" pitchFamily="49" charset="0"/>
                <a:ea typeface="ＭＳ Ｐゴシック" pitchFamily="34" charset="-128"/>
              </a:rPr>
              <a:t>1</a:t>
            </a:r>
            <a:r>
              <a:rPr lang="en-AU" altLang="zh-TW" sz="2400" smtClean="0">
                <a:latin typeface="Courier New" pitchFamily="49" charset="0"/>
                <a:ea typeface="ＭＳ Ｐゴシック" pitchFamily="34" charset="-128"/>
              </a:rPr>
              <a:t> S</a:t>
            </a:r>
            <a:r>
              <a:rPr lang="en-AU" altLang="zh-TW" sz="2400" baseline="-25000" smtClean="0">
                <a:latin typeface="Courier New" pitchFamily="49" charset="0"/>
                <a:ea typeface="ＭＳ Ｐゴシック" pitchFamily="34" charset="-128"/>
              </a:rPr>
              <a:t>1</a:t>
            </a:r>
            <a:r>
              <a:rPr lang="en-AU" altLang="zh-TW" sz="2400" baseline="30000" smtClean="0">
                <a:latin typeface="Courier New" pitchFamily="49" charset="0"/>
                <a:ea typeface="ＭＳ Ｐゴシック" pitchFamily="34" charset="-128"/>
              </a:rPr>
              <a:t>S</a:t>
            </a:r>
            <a:r>
              <a:rPr lang="en-AU" altLang="zh-TW" sz="2000" baseline="30000" smtClean="0">
                <a:latin typeface="Courier New" pitchFamily="49" charset="0"/>
                <a:ea typeface="ＭＳ Ｐゴシック" pitchFamily="34" charset="-128"/>
              </a:rPr>
              <a:t>2</a:t>
            </a:r>
            <a:r>
              <a:rPr lang="en-AU" altLang="zh-TW" sz="2400" smtClean="0">
                <a:latin typeface="Courier New" pitchFamily="49" charset="0"/>
                <a:ea typeface="ＭＳ Ｐゴシック" pitchFamily="34" charset="-128"/>
              </a:rPr>
              <a:t> mod q</a:t>
            </a:r>
            <a:endParaRPr lang="en-AU" altLang="zh-TW" sz="2400" smtClean="0">
              <a:ea typeface="ＭＳ Ｐゴシック" pitchFamily="34" charset="-128"/>
            </a:endParaRPr>
          </a:p>
          <a:p>
            <a:pPr lvl="1" eaLnBrk="1" hangingPunct="1">
              <a:spcBef>
                <a:spcPct val="0"/>
              </a:spcBef>
            </a:pPr>
            <a:r>
              <a:rPr lang="en-AU" altLang="zh-TW" sz="2400" smtClean="0">
                <a:ea typeface="ＭＳ Ｐゴシック" pitchFamily="34" charset="-128"/>
              </a:rPr>
              <a:t>signature is valid if </a:t>
            </a:r>
            <a:r>
              <a:rPr lang="en-AU" altLang="zh-TW" sz="2400" smtClean="0">
                <a:latin typeface="Courier New" pitchFamily="49" charset="0"/>
                <a:ea typeface="ＭＳ Ｐゴシック" pitchFamily="34" charset="-128"/>
              </a:rPr>
              <a:t>V</a:t>
            </a:r>
            <a:r>
              <a:rPr lang="en-AU" altLang="zh-TW" sz="2400" baseline="-25000" smtClean="0">
                <a:latin typeface="Courier New" pitchFamily="49" charset="0"/>
                <a:ea typeface="ＭＳ Ｐゴシック" pitchFamily="34" charset="-128"/>
              </a:rPr>
              <a:t>1 </a:t>
            </a:r>
            <a:r>
              <a:rPr lang="en-AU" altLang="zh-TW" sz="2400" smtClean="0">
                <a:latin typeface="Courier New" pitchFamily="49" charset="0"/>
                <a:ea typeface="ＭＳ Ｐゴシック" pitchFamily="34" charset="-128"/>
              </a:rPr>
              <a:t>= V</a:t>
            </a:r>
            <a:r>
              <a:rPr lang="en-AU" altLang="zh-TW" sz="2400" baseline="-25000" smtClean="0">
                <a:latin typeface="Courier New" pitchFamily="49" charset="0"/>
                <a:ea typeface="ＭＳ Ｐゴシック" pitchFamily="34" charset="-128"/>
              </a:rPr>
              <a:t>2</a:t>
            </a:r>
            <a:endParaRPr lang="en-AU" altLang="zh-TW" sz="2400" smtClean="0">
              <a:ea typeface="ＭＳ Ｐゴシック"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AU" altLang="zh-TW" smtClean="0"/>
              <a:t>ElGamal </a:t>
            </a:r>
            <a:r>
              <a:rPr lang="en-US" altLang="zh-TW" smtClean="0"/>
              <a:t>signature </a:t>
            </a:r>
            <a:r>
              <a:rPr lang="en-AU" altLang="zh-TW" smtClean="0"/>
              <a:t>example </a:t>
            </a:r>
          </a:p>
        </p:txBody>
      </p:sp>
      <p:sp>
        <p:nvSpPr>
          <p:cNvPr id="13315" name="Rectangle 3"/>
          <p:cNvSpPr>
            <a:spLocks noGrp="1" noChangeArrowheads="1"/>
          </p:cNvSpPr>
          <p:nvPr>
            <p:ph type="body" idx="1"/>
          </p:nvPr>
        </p:nvSpPr>
        <p:spPr>
          <a:xfrm>
            <a:off x="755650" y="1633538"/>
            <a:ext cx="8534400" cy="5257800"/>
          </a:xfrm>
        </p:spPr>
        <p:txBody>
          <a:bodyPr/>
          <a:lstStyle/>
          <a:p>
            <a:pPr eaLnBrk="1" hangingPunct="1">
              <a:spcBef>
                <a:spcPct val="0"/>
              </a:spcBef>
            </a:pPr>
            <a:r>
              <a:rPr lang="en-US" altLang="zh-TW" sz="2800" dirty="0" smtClean="0">
                <a:ea typeface="ＭＳ Ｐゴシック" pitchFamily="34" charset="-128"/>
              </a:rPr>
              <a:t>Use field GF(19) </a:t>
            </a:r>
            <a:r>
              <a:rPr lang="en-US" altLang="zh-TW" sz="2800" dirty="0" smtClean="0">
                <a:latin typeface="Courier New" pitchFamily="49" charset="0"/>
                <a:ea typeface="ＭＳ Ｐゴシック" pitchFamily="34" charset="-128"/>
              </a:rPr>
              <a:t>q=19 </a:t>
            </a:r>
            <a:r>
              <a:rPr lang="en-US" altLang="zh-TW" sz="2800" dirty="0" smtClean="0">
                <a:ea typeface="ＭＳ Ｐゴシック" pitchFamily="34" charset="-128"/>
              </a:rPr>
              <a:t>and </a:t>
            </a:r>
            <a:r>
              <a:rPr lang="en-US" altLang="zh-TW" sz="2800" dirty="0">
                <a:latin typeface="Courier New" pitchFamily="49" charset="0"/>
                <a:ea typeface="ＭＳ Ｐゴシック" pitchFamily="34" charset="-128"/>
              </a:rPr>
              <a:t>a</a:t>
            </a:r>
            <a:r>
              <a:rPr lang="en-US" altLang="zh-TW" sz="2800" dirty="0" smtClean="0">
                <a:latin typeface="Courier New" pitchFamily="49" charset="0"/>
                <a:ea typeface="ＭＳ Ｐゴシック" pitchFamily="34" charset="-128"/>
                <a:cs typeface="Arial" pitchFamily="34" charset="0"/>
              </a:rPr>
              <a:t>=10</a:t>
            </a:r>
            <a:endParaRPr lang="en-US" altLang="zh-TW" sz="2800" dirty="0" smtClean="0">
              <a:latin typeface="Courier New" pitchFamily="49" charset="0"/>
              <a:ea typeface="ＭＳ Ｐゴシック" pitchFamily="34" charset="-128"/>
              <a:cs typeface="Courier New" pitchFamily="49" charset="0"/>
            </a:endParaRPr>
          </a:p>
          <a:p>
            <a:pPr eaLnBrk="1" hangingPunct="1">
              <a:spcBef>
                <a:spcPct val="0"/>
              </a:spcBef>
            </a:pPr>
            <a:r>
              <a:rPr lang="en-US" altLang="zh-TW" sz="2800" dirty="0" smtClean="0">
                <a:ea typeface="ＭＳ Ｐゴシック" pitchFamily="34" charset="-128"/>
                <a:cs typeface="Courier New" pitchFamily="49" charset="0"/>
              </a:rPr>
              <a:t>Alice computes her key:</a:t>
            </a:r>
          </a:p>
          <a:p>
            <a:pPr lvl="1" eaLnBrk="1" hangingPunct="1">
              <a:spcBef>
                <a:spcPct val="0"/>
              </a:spcBef>
            </a:pPr>
            <a:r>
              <a:rPr lang="en-AU" altLang="zh-TW" sz="2400" dirty="0" smtClean="0">
                <a:ea typeface="ＭＳ Ｐゴシック" pitchFamily="34" charset="-128"/>
                <a:cs typeface="Courier New" pitchFamily="49" charset="0"/>
              </a:rPr>
              <a:t>A chooses </a:t>
            </a:r>
            <a:r>
              <a:rPr lang="en-AU" altLang="zh-TW" sz="2400" dirty="0" err="1" smtClean="0">
                <a:latin typeface="Courier New" pitchFamily="49" charset="0"/>
                <a:ea typeface="ＭＳ Ｐゴシック" pitchFamily="34" charset="-128"/>
                <a:cs typeface="Courier New" pitchFamily="49" charset="0"/>
              </a:rPr>
              <a:t>x</a:t>
            </a:r>
            <a:r>
              <a:rPr lang="en-AU" altLang="zh-TW" sz="2400" baseline="-25000" dirty="0" err="1" smtClean="0">
                <a:latin typeface="Courier New" pitchFamily="49" charset="0"/>
                <a:ea typeface="ＭＳ Ｐゴシック" pitchFamily="34" charset="-128"/>
                <a:cs typeface="Courier New" pitchFamily="49" charset="0"/>
              </a:rPr>
              <a:t>A</a:t>
            </a:r>
            <a:r>
              <a:rPr lang="en-AU" altLang="zh-TW" sz="2400" dirty="0" smtClean="0">
                <a:latin typeface="Courier New" pitchFamily="49" charset="0"/>
                <a:ea typeface="ＭＳ Ｐゴシック" pitchFamily="34" charset="-128"/>
                <a:cs typeface="Courier New" pitchFamily="49" charset="0"/>
              </a:rPr>
              <a:t>=16 </a:t>
            </a:r>
            <a:r>
              <a:rPr lang="en-AU" altLang="zh-TW" sz="2400" dirty="0" smtClean="0">
                <a:ea typeface="ＭＳ Ｐゴシック" pitchFamily="34" charset="-128"/>
                <a:cs typeface="Courier New" pitchFamily="49" charset="0"/>
              </a:rPr>
              <a:t>&amp; computes </a:t>
            </a:r>
            <a:r>
              <a:rPr lang="en-AU" altLang="zh-TW" sz="2400" dirty="0" err="1" smtClean="0">
                <a:latin typeface="Courier New" pitchFamily="49" charset="0"/>
                <a:ea typeface="ＭＳ Ｐゴシック" pitchFamily="34" charset="-128"/>
              </a:rPr>
              <a:t>y</a:t>
            </a:r>
            <a:r>
              <a:rPr lang="en-AU" altLang="zh-TW" sz="2400" baseline="-25000" dirty="0" err="1" smtClean="0">
                <a:latin typeface="Courier New" pitchFamily="49" charset="0"/>
                <a:ea typeface="ＭＳ Ｐゴシック" pitchFamily="34" charset="-128"/>
              </a:rPr>
              <a:t>A</a:t>
            </a:r>
            <a:r>
              <a:rPr lang="en-AU" altLang="zh-TW" sz="2400" dirty="0" smtClean="0">
                <a:latin typeface="Courier New" pitchFamily="49" charset="0"/>
                <a:ea typeface="ＭＳ Ｐゴシック" pitchFamily="34" charset="-128"/>
              </a:rPr>
              <a:t>=</a:t>
            </a:r>
            <a:r>
              <a:rPr lang="en-US" altLang="zh-TW" sz="2400" dirty="0" smtClean="0">
                <a:latin typeface="Courier New" pitchFamily="49" charset="0"/>
                <a:ea typeface="ＭＳ Ｐゴシック" pitchFamily="34" charset="-128"/>
              </a:rPr>
              <a:t>10</a:t>
            </a:r>
            <a:r>
              <a:rPr lang="en-AU" altLang="zh-TW" sz="2400" baseline="60000" dirty="0" smtClean="0">
                <a:latin typeface="Courier New" pitchFamily="49" charset="0"/>
                <a:ea typeface="ＭＳ Ｐゴシック" pitchFamily="34" charset="-128"/>
              </a:rPr>
              <a:t>16 </a:t>
            </a:r>
            <a:r>
              <a:rPr lang="en-AU" altLang="zh-TW" sz="2400" dirty="0" smtClean="0">
                <a:latin typeface="Courier New" pitchFamily="49" charset="0"/>
                <a:ea typeface="ＭＳ Ｐゴシック" pitchFamily="34" charset="-128"/>
              </a:rPr>
              <a:t>mod 19 = 4</a:t>
            </a:r>
          </a:p>
          <a:p>
            <a:pPr eaLnBrk="1" hangingPunct="1">
              <a:spcBef>
                <a:spcPct val="0"/>
              </a:spcBef>
            </a:pPr>
            <a:r>
              <a:rPr lang="en-US" altLang="zh-TW" sz="2800" dirty="0" smtClean="0">
                <a:ea typeface="ＭＳ Ｐゴシック" pitchFamily="34" charset="-128"/>
              </a:rPr>
              <a:t>Alice signs message with hash </a:t>
            </a:r>
            <a:r>
              <a:rPr lang="en-US" altLang="zh-TW" sz="2800" dirty="0" smtClean="0">
                <a:latin typeface="Courier New" pitchFamily="49" charset="0"/>
                <a:ea typeface="ＭＳ Ｐゴシック" pitchFamily="34" charset="-128"/>
              </a:rPr>
              <a:t>m=14</a:t>
            </a:r>
            <a:r>
              <a:rPr lang="en-US" altLang="zh-TW" sz="2800" dirty="0" smtClean="0">
                <a:ea typeface="ＭＳ Ｐゴシック" pitchFamily="34" charset="-128"/>
              </a:rPr>
              <a:t> as </a:t>
            </a:r>
            <a:r>
              <a:rPr lang="en-US" altLang="zh-TW" sz="2800" dirty="0" smtClean="0">
                <a:latin typeface="Courier New" pitchFamily="49" charset="0"/>
                <a:ea typeface="ＭＳ Ｐゴシック" pitchFamily="34" charset="-128"/>
              </a:rPr>
              <a:t>(3,4)</a:t>
            </a:r>
            <a:r>
              <a:rPr lang="en-US" altLang="zh-TW" sz="2800" dirty="0" smtClean="0">
                <a:ea typeface="ＭＳ Ｐゴシック" pitchFamily="34" charset="-128"/>
              </a:rPr>
              <a:t>:</a:t>
            </a:r>
          </a:p>
          <a:p>
            <a:pPr lvl="1" eaLnBrk="1" hangingPunct="1">
              <a:spcBef>
                <a:spcPct val="0"/>
              </a:spcBef>
            </a:pPr>
            <a:r>
              <a:rPr lang="en-AU" altLang="zh-TW" sz="2400" dirty="0" smtClean="0">
                <a:ea typeface="ＭＳ Ｐゴシック" pitchFamily="34" charset="-128"/>
              </a:rPr>
              <a:t>choosing random </a:t>
            </a:r>
            <a:r>
              <a:rPr lang="en-AU" altLang="zh-TW" sz="2400" dirty="0" smtClean="0">
                <a:latin typeface="Courier New" pitchFamily="49" charset="0"/>
                <a:ea typeface="ＭＳ Ｐゴシック" pitchFamily="34" charset="-128"/>
              </a:rPr>
              <a:t>K=5 </a:t>
            </a:r>
            <a:r>
              <a:rPr lang="en-AU" altLang="zh-TW" sz="2400" dirty="0" smtClean="0">
                <a:ea typeface="ＭＳ Ｐゴシック" pitchFamily="34" charset="-128"/>
              </a:rPr>
              <a:t>which has </a:t>
            </a:r>
            <a:r>
              <a:rPr lang="en-AU" altLang="zh-TW" sz="2400" dirty="0" err="1" smtClean="0">
                <a:latin typeface="Courier New" pitchFamily="49" charset="0"/>
                <a:ea typeface="ＭＳ Ｐゴシック" pitchFamily="34" charset="-128"/>
              </a:rPr>
              <a:t>gcd</a:t>
            </a:r>
            <a:r>
              <a:rPr lang="en-AU" altLang="zh-TW" sz="2400" dirty="0" smtClean="0">
                <a:latin typeface="Courier New" pitchFamily="49" charset="0"/>
                <a:ea typeface="ＭＳ Ｐゴシック" pitchFamily="34" charset="-128"/>
              </a:rPr>
              <a:t>(18,5)=1</a:t>
            </a:r>
          </a:p>
          <a:p>
            <a:pPr lvl="1" eaLnBrk="1" hangingPunct="1">
              <a:spcBef>
                <a:spcPct val="0"/>
              </a:spcBef>
            </a:pPr>
            <a:r>
              <a:rPr lang="en-AU" altLang="zh-TW" sz="2400" dirty="0" smtClean="0">
                <a:ea typeface="ＭＳ Ｐゴシック" pitchFamily="34" charset="-128"/>
              </a:rPr>
              <a:t>computing </a:t>
            </a:r>
            <a:r>
              <a:rPr lang="en-AU" altLang="zh-TW" sz="2400" dirty="0" smtClean="0">
                <a:latin typeface="Courier New" pitchFamily="49" charset="0"/>
                <a:ea typeface="ＭＳ Ｐゴシック" pitchFamily="34" charset="-128"/>
              </a:rPr>
              <a:t>S</a:t>
            </a:r>
            <a:r>
              <a:rPr lang="en-AU" altLang="zh-TW" sz="2400" baseline="-25000" dirty="0" smtClean="0">
                <a:latin typeface="Courier New" pitchFamily="49" charset="0"/>
                <a:ea typeface="ＭＳ Ｐゴシック" pitchFamily="34" charset="-128"/>
              </a:rPr>
              <a:t>1 </a:t>
            </a:r>
            <a:r>
              <a:rPr lang="en-AU" altLang="zh-TW" sz="2400" dirty="0" smtClean="0">
                <a:latin typeface="Courier New" pitchFamily="49" charset="0"/>
                <a:ea typeface="ＭＳ Ｐゴシック" pitchFamily="34" charset="-128"/>
              </a:rPr>
              <a:t>= 10</a:t>
            </a:r>
            <a:r>
              <a:rPr lang="en-AU" altLang="zh-TW" sz="2400" baseline="60000" dirty="0" smtClean="0">
                <a:latin typeface="Courier New" pitchFamily="49" charset="0"/>
                <a:ea typeface="ＭＳ Ｐゴシック" pitchFamily="34" charset="-128"/>
              </a:rPr>
              <a:t>5</a:t>
            </a:r>
            <a:r>
              <a:rPr lang="en-AU" altLang="zh-TW" sz="2400" dirty="0" smtClean="0">
                <a:latin typeface="Courier New" pitchFamily="49" charset="0"/>
                <a:ea typeface="ＭＳ Ｐゴシック" pitchFamily="34" charset="-128"/>
              </a:rPr>
              <a:t> mod 19 = 3</a:t>
            </a:r>
          </a:p>
          <a:p>
            <a:pPr lvl="1" eaLnBrk="1" hangingPunct="1">
              <a:spcBef>
                <a:spcPct val="0"/>
              </a:spcBef>
            </a:pPr>
            <a:r>
              <a:rPr lang="en-AU" altLang="zh-TW" sz="2400" dirty="0" smtClean="0">
                <a:ea typeface="ＭＳ Ｐゴシック" pitchFamily="34" charset="-128"/>
              </a:rPr>
              <a:t>finding </a:t>
            </a:r>
            <a:r>
              <a:rPr lang="en-AU" altLang="zh-TW" sz="2400" dirty="0" smtClean="0">
                <a:latin typeface="Courier New" pitchFamily="49" charset="0"/>
                <a:ea typeface="ＭＳ Ｐゴシック" pitchFamily="34" charset="-128"/>
              </a:rPr>
              <a:t>K</a:t>
            </a:r>
            <a:r>
              <a:rPr lang="en-AU" altLang="zh-TW" sz="2400" baseline="30000" dirty="0" smtClean="0">
                <a:latin typeface="Courier New" pitchFamily="49" charset="0"/>
                <a:ea typeface="ＭＳ Ｐゴシック" pitchFamily="34" charset="-128"/>
              </a:rPr>
              <a:t>-1</a:t>
            </a:r>
            <a:r>
              <a:rPr lang="en-AU" altLang="zh-TW" sz="2400" dirty="0" smtClean="0">
                <a:latin typeface="Courier New" pitchFamily="49" charset="0"/>
                <a:ea typeface="ＭＳ Ｐゴシック" pitchFamily="34" charset="-128"/>
              </a:rPr>
              <a:t> mod (q-1) = 5</a:t>
            </a:r>
            <a:r>
              <a:rPr lang="en-AU" altLang="zh-TW" sz="2400" baseline="30000" dirty="0" smtClean="0">
                <a:latin typeface="Courier New" pitchFamily="49" charset="0"/>
                <a:ea typeface="ＭＳ Ｐゴシック" pitchFamily="34" charset="-128"/>
              </a:rPr>
              <a:t>-1</a:t>
            </a:r>
            <a:r>
              <a:rPr lang="en-AU" altLang="zh-TW" sz="2400" dirty="0" smtClean="0">
                <a:latin typeface="Courier New" pitchFamily="49" charset="0"/>
                <a:ea typeface="ＭＳ Ｐゴシック" pitchFamily="34" charset="-128"/>
              </a:rPr>
              <a:t> mod 18 = 11</a:t>
            </a:r>
            <a:endParaRPr lang="en-AU" altLang="zh-TW" sz="2400" dirty="0" smtClean="0">
              <a:ea typeface="ＭＳ Ｐゴシック" pitchFamily="34" charset="-128"/>
            </a:endParaRPr>
          </a:p>
          <a:p>
            <a:pPr lvl="1" eaLnBrk="1" hangingPunct="1">
              <a:spcBef>
                <a:spcPct val="0"/>
              </a:spcBef>
            </a:pPr>
            <a:r>
              <a:rPr lang="en-AU" altLang="zh-TW" sz="2400" dirty="0" smtClean="0">
                <a:ea typeface="ＭＳ Ｐゴシック" pitchFamily="34" charset="-128"/>
              </a:rPr>
              <a:t>computing </a:t>
            </a:r>
            <a:r>
              <a:rPr lang="en-AU" altLang="zh-TW" sz="2400" dirty="0" smtClean="0">
                <a:latin typeface="Courier New" pitchFamily="49" charset="0"/>
                <a:ea typeface="ＭＳ Ｐゴシック" pitchFamily="34" charset="-128"/>
              </a:rPr>
              <a:t>S</a:t>
            </a:r>
            <a:r>
              <a:rPr lang="en-AU" altLang="zh-TW" sz="2400" baseline="-25000" dirty="0" smtClean="0">
                <a:latin typeface="Courier New" pitchFamily="49" charset="0"/>
                <a:ea typeface="ＭＳ Ｐゴシック" pitchFamily="34" charset="-128"/>
              </a:rPr>
              <a:t>2</a:t>
            </a:r>
            <a:r>
              <a:rPr lang="en-AU" altLang="zh-TW" sz="2400" dirty="0" smtClean="0">
                <a:latin typeface="Courier New" pitchFamily="49" charset="0"/>
                <a:ea typeface="ＭＳ Ｐゴシック" pitchFamily="34" charset="-128"/>
              </a:rPr>
              <a:t> = 11(14-16.3) mod 18 = 4</a:t>
            </a:r>
          </a:p>
          <a:p>
            <a:pPr eaLnBrk="1" hangingPunct="1">
              <a:spcBef>
                <a:spcPct val="0"/>
              </a:spcBef>
            </a:pPr>
            <a:r>
              <a:rPr lang="en-AU" altLang="zh-TW" sz="2800" dirty="0" smtClean="0">
                <a:ea typeface="ＭＳ Ｐゴシック" pitchFamily="34" charset="-128"/>
              </a:rPr>
              <a:t>Any user B can verify the signature by computing</a:t>
            </a:r>
          </a:p>
          <a:p>
            <a:pPr lvl="1" eaLnBrk="1" hangingPunct="1">
              <a:spcBef>
                <a:spcPct val="0"/>
              </a:spcBef>
            </a:pPr>
            <a:r>
              <a:rPr lang="en-AU" altLang="zh-TW" sz="2400" dirty="0" smtClean="0">
                <a:latin typeface="Courier New" pitchFamily="49" charset="0"/>
                <a:ea typeface="ＭＳ Ｐゴシック" pitchFamily="34" charset="-128"/>
              </a:rPr>
              <a:t>V</a:t>
            </a:r>
            <a:r>
              <a:rPr lang="en-AU" altLang="zh-TW" sz="2400" baseline="-25000" dirty="0" smtClean="0">
                <a:latin typeface="Courier New" pitchFamily="49" charset="0"/>
                <a:ea typeface="ＭＳ Ｐゴシック" pitchFamily="34" charset="-128"/>
              </a:rPr>
              <a:t>1 </a:t>
            </a:r>
            <a:r>
              <a:rPr lang="en-AU" altLang="zh-TW" sz="2400" dirty="0" smtClean="0">
                <a:latin typeface="Courier New" pitchFamily="49" charset="0"/>
                <a:ea typeface="ＭＳ Ｐゴシック" pitchFamily="34" charset="-128"/>
              </a:rPr>
              <a:t>= 10</a:t>
            </a:r>
            <a:r>
              <a:rPr lang="en-AU" altLang="zh-TW" sz="2400" baseline="60000" dirty="0" smtClean="0">
                <a:latin typeface="Courier New" pitchFamily="49" charset="0"/>
                <a:ea typeface="ＭＳ Ｐゴシック" pitchFamily="34" charset="-128"/>
              </a:rPr>
              <a:t>14</a:t>
            </a:r>
            <a:r>
              <a:rPr lang="en-AU" altLang="zh-TW" sz="2400" dirty="0" smtClean="0">
                <a:latin typeface="Courier New" pitchFamily="49" charset="0"/>
                <a:ea typeface="ＭＳ Ｐゴシック" pitchFamily="34" charset="-128"/>
              </a:rPr>
              <a:t> mod 19 = 16</a:t>
            </a:r>
          </a:p>
          <a:p>
            <a:pPr lvl="1" eaLnBrk="1" hangingPunct="1">
              <a:spcBef>
                <a:spcPct val="0"/>
              </a:spcBef>
            </a:pPr>
            <a:r>
              <a:rPr lang="en-AU" altLang="zh-TW" sz="2400" dirty="0" smtClean="0">
                <a:latin typeface="Courier New" pitchFamily="49" charset="0"/>
                <a:ea typeface="ＭＳ Ｐゴシック" pitchFamily="34" charset="-128"/>
              </a:rPr>
              <a:t>V</a:t>
            </a:r>
            <a:r>
              <a:rPr lang="en-AU" altLang="zh-TW" sz="2400" baseline="-25000" dirty="0" smtClean="0">
                <a:latin typeface="Courier New" pitchFamily="49" charset="0"/>
                <a:ea typeface="ＭＳ Ｐゴシック" pitchFamily="34" charset="-128"/>
              </a:rPr>
              <a:t>2 </a:t>
            </a:r>
            <a:r>
              <a:rPr lang="en-AU" altLang="zh-TW" sz="2400" dirty="0" smtClean="0">
                <a:latin typeface="Courier New" pitchFamily="49" charset="0"/>
                <a:ea typeface="ＭＳ Ｐゴシック" pitchFamily="34" charset="-128"/>
              </a:rPr>
              <a:t>= 4</a:t>
            </a:r>
            <a:r>
              <a:rPr lang="en-AU" altLang="zh-TW" sz="2400" baseline="30000" dirty="0" smtClean="0">
                <a:latin typeface="Courier New" pitchFamily="49" charset="0"/>
                <a:ea typeface="ＭＳ Ｐゴシック" pitchFamily="34" charset="-128"/>
              </a:rPr>
              <a:t>3</a:t>
            </a:r>
            <a:r>
              <a:rPr lang="en-AU" altLang="zh-TW" sz="2400" dirty="0" smtClean="0">
                <a:latin typeface="Courier New" pitchFamily="49" charset="0"/>
                <a:ea typeface="ＭＳ Ｐゴシック" pitchFamily="34" charset="-128"/>
              </a:rPr>
              <a:t>.3</a:t>
            </a:r>
            <a:r>
              <a:rPr lang="en-AU" altLang="zh-TW" sz="2400" baseline="30000" dirty="0" smtClean="0">
                <a:latin typeface="Courier New" pitchFamily="49" charset="0"/>
                <a:ea typeface="ＭＳ Ｐゴシック" pitchFamily="34" charset="-128"/>
              </a:rPr>
              <a:t>4</a:t>
            </a:r>
            <a:r>
              <a:rPr lang="en-AU" altLang="zh-TW" sz="2400" dirty="0" smtClean="0">
                <a:latin typeface="Courier New" pitchFamily="49" charset="0"/>
                <a:ea typeface="ＭＳ Ｐゴシック" pitchFamily="34" charset="-128"/>
              </a:rPr>
              <a:t> = 5184 = 16 mod 19</a:t>
            </a:r>
            <a:endParaRPr lang="en-AU" altLang="zh-TW" sz="2400" dirty="0" smtClean="0">
              <a:ea typeface="ＭＳ Ｐゴシック" pitchFamily="34" charset="-128"/>
            </a:endParaRPr>
          </a:p>
          <a:p>
            <a:pPr lvl="1" eaLnBrk="1" hangingPunct="1">
              <a:spcBef>
                <a:spcPct val="0"/>
              </a:spcBef>
            </a:pPr>
            <a:r>
              <a:rPr lang="en-AU" altLang="zh-TW" sz="2400" dirty="0" smtClean="0">
                <a:ea typeface="ＭＳ Ｐゴシック" pitchFamily="34" charset="-128"/>
              </a:rPr>
              <a:t>since </a:t>
            </a:r>
            <a:r>
              <a:rPr lang="en-AU" altLang="zh-TW" sz="2400" dirty="0" smtClean="0">
                <a:latin typeface="Courier New" pitchFamily="49" charset="0"/>
                <a:ea typeface="ＭＳ Ｐゴシック" pitchFamily="34" charset="-128"/>
              </a:rPr>
              <a:t>16</a:t>
            </a:r>
            <a:r>
              <a:rPr lang="en-AU" altLang="zh-TW" sz="2400" baseline="-25000" dirty="0" smtClean="0">
                <a:latin typeface="Courier New" pitchFamily="49" charset="0"/>
                <a:ea typeface="ＭＳ Ｐゴシック" pitchFamily="34" charset="-128"/>
              </a:rPr>
              <a:t> </a:t>
            </a:r>
            <a:r>
              <a:rPr lang="en-AU" altLang="zh-TW" sz="2400" dirty="0" smtClean="0">
                <a:latin typeface="Courier New" pitchFamily="49" charset="0"/>
                <a:ea typeface="ＭＳ Ｐゴシック" pitchFamily="34" charset="-128"/>
              </a:rPr>
              <a:t>= 16</a:t>
            </a:r>
            <a:r>
              <a:rPr lang="en-AU" altLang="zh-TW" sz="2400" baseline="-25000" dirty="0" smtClean="0">
                <a:latin typeface="Courier New" pitchFamily="49" charset="0"/>
                <a:ea typeface="ＭＳ Ｐゴシック" pitchFamily="34" charset="-128"/>
              </a:rPr>
              <a:t> </a:t>
            </a:r>
            <a:r>
              <a:rPr lang="en-AU" altLang="zh-TW" sz="2400" dirty="0" smtClean="0">
                <a:ea typeface="ＭＳ Ｐゴシック" pitchFamily="34" charset="-128"/>
              </a:rPr>
              <a:t>signature is valid </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AU" altLang="zh-TW" smtClean="0">
                <a:ea typeface="ＭＳ Ｐゴシック" pitchFamily="34" charset="-128"/>
              </a:rPr>
              <a:t>Schnorr </a:t>
            </a:r>
            <a:r>
              <a:rPr lang="en-US" altLang="zh-TW" smtClean="0">
                <a:ea typeface="ＭＳ Ｐゴシック" pitchFamily="34" charset="-128"/>
              </a:rPr>
              <a:t>digital signatures</a:t>
            </a:r>
            <a:endParaRPr lang="en-AU" altLang="zh-TW" smtClean="0">
              <a:ea typeface="ＭＳ Ｐゴシック" pitchFamily="34" charset="-128"/>
            </a:endParaRPr>
          </a:p>
        </p:txBody>
      </p:sp>
      <p:sp>
        <p:nvSpPr>
          <p:cNvPr id="14339" name="Rectangle 3"/>
          <p:cNvSpPr>
            <a:spLocks noGrp="1" noChangeArrowheads="1"/>
          </p:cNvSpPr>
          <p:nvPr>
            <p:ph type="body" idx="1"/>
          </p:nvPr>
        </p:nvSpPr>
        <p:spPr>
          <a:xfrm>
            <a:off x="755650" y="1628775"/>
            <a:ext cx="8610600" cy="4648200"/>
          </a:xfrm>
        </p:spPr>
        <p:txBody>
          <a:bodyPr/>
          <a:lstStyle/>
          <a:p>
            <a:pPr eaLnBrk="1" hangingPunct="1">
              <a:spcBef>
                <a:spcPct val="0"/>
              </a:spcBef>
            </a:pPr>
            <a:r>
              <a:rPr lang="en-AU" altLang="zh-TW" smtClean="0">
                <a:ea typeface="ＭＳ Ｐゴシック" pitchFamily="34" charset="-128"/>
              </a:rPr>
              <a:t>Security based on discrete logarithms</a:t>
            </a:r>
          </a:p>
          <a:p>
            <a:pPr eaLnBrk="1" hangingPunct="1">
              <a:spcBef>
                <a:spcPct val="0"/>
              </a:spcBef>
            </a:pPr>
            <a:r>
              <a:rPr lang="en-US" altLang="zh-TW" smtClean="0">
                <a:ea typeface="ＭＳ Ｐゴシック" pitchFamily="34" charset="-128"/>
              </a:rPr>
              <a:t>Minimizes message dependent computation</a:t>
            </a:r>
          </a:p>
          <a:p>
            <a:pPr lvl="1" eaLnBrk="1" hangingPunct="1">
              <a:spcBef>
                <a:spcPct val="0"/>
              </a:spcBef>
            </a:pPr>
            <a:r>
              <a:rPr lang="en-US" altLang="zh-TW" smtClean="0">
                <a:ea typeface="ＭＳ Ｐゴシック" pitchFamily="34" charset="-128"/>
              </a:rPr>
              <a:t>multiplying a 2</a:t>
            </a:r>
            <a:r>
              <a:rPr lang="en-US" altLang="zh-TW" i="1" smtClean="0">
                <a:ea typeface="ＭＳ Ｐゴシック" pitchFamily="34" charset="-128"/>
              </a:rPr>
              <a:t>n-bit </a:t>
            </a:r>
            <a:r>
              <a:rPr lang="en-US" altLang="zh-TW" smtClean="0">
                <a:ea typeface="ＭＳ Ｐゴシック" pitchFamily="34" charset="-128"/>
              </a:rPr>
              <a:t>integer with an </a:t>
            </a:r>
            <a:r>
              <a:rPr lang="en-US" altLang="zh-TW" i="1" smtClean="0">
                <a:ea typeface="ＭＳ Ｐゴシック" pitchFamily="34" charset="-128"/>
              </a:rPr>
              <a:t>n-bit </a:t>
            </a:r>
            <a:r>
              <a:rPr lang="en-US" altLang="zh-TW" smtClean="0">
                <a:ea typeface="ＭＳ Ｐゴシック" pitchFamily="34" charset="-128"/>
              </a:rPr>
              <a:t>integer</a:t>
            </a:r>
          </a:p>
          <a:p>
            <a:pPr eaLnBrk="1" hangingPunct="1">
              <a:spcBef>
                <a:spcPct val="0"/>
              </a:spcBef>
            </a:pPr>
            <a:r>
              <a:rPr lang="en-US" altLang="zh-TW" smtClean="0">
                <a:ea typeface="ＭＳ Ｐゴシック" pitchFamily="34" charset="-128"/>
              </a:rPr>
              <a:t>Main work can be done in idle time</a:t>
            </a:r>
            <a:endParaRPr lang="en-AU" altLang="zh-TW" smtClean="0">
              <a:ea typeface="ＭＳ Ｐゴシック" pitchFamily="34" charset="-128"/>
            </a:endParaRPr>
          </a:p>
          <a:p>
            <a:pPr eaLnBrk="1" hangingPunct="1">
              <a:spcBef>
                <a:spcPct val="0"/>
              </a:spcBef>
            </a:pPr>
            <a:r>
              <a:rPr lang="en-US" altLang="zh-TW" smtClean="0">
                <a:ea typeface="ＭＳ Ｐゴシック" pitchFamily="34" charset="-128"/>
              </a:rPr>
              <a:t>Have using a prime modulus </a:t>
            </a:r>
            <a:r>
              <a:rPr lang="en-US" altLang="zh-TW" i="1" smtClean="0">
                <a:latin typeface="Courier New" pitchFamily="49" charset="0"/>
                <a:ea typeface="ＭＳ Ｐゴシック" pitchFamily="34" charset="-128"/>
                <a:cs typeface="Courier New" pitchFamily="49" charset="0"/>
              </a:rPr>
              <a:t>p</a:t>
            </a:r>
            <a:r>
              <a:rPr lang="en-US" altLang="zh-TW" i="1" smtClean="0">
                <a:ea typeface="ＭＳ Ｐゴシック" pitchFamily="34" charset="-128"/>
              </a:rPr>
              <a:t> </a:t>
            </a:r>
            <a:endParaRPr lang="en-US" altLang="zh-TW" smtClean="0">
              <a:ea typeface="ＭＳ Ｐゴシック" pitchFamily="34" charset="-128"/>
            </a:endParaRPr>
          </a:p>
          <a:p>
            <a:pPr lvl="1" eaLnBrk="1" hangingPunct="1">
              <a:spcBef>
                <a:spcPct val="0"/>
              </a:spcBef>
            </a:pPr>
            <a:r>
              <a:rPr lang="en-US" altLang="zh-TW" i="1" smtClean="0">
                <a:latin typeface="Courier New" pitchFamily="49" charset="0"/>
                <a:ea typeface="ＭＳ Ｐゴシック" pitchFamily="34" charset="-128"/>
              </a:rPr>
              <a:t>p–1 </a:t>
            </a:r>
            <a:r>
              <a:rPr lang="en-US" altLang="zh-TW" smtClean="0">
                <a:ea typeface="ＭＳ Ｐゴシック" pitchFamily="34" charset="-128"/>
              </a:rPr>
              <a:t>has a prime factor </a:t>
            </a:r>
            <a:r>
              <a:rPr lang="en-US" altLang="zh-TW" i="1" smtClean="0">
                <a:latin typeface="Courier New" pitchFamily="49" charset="0"/>
                <a:ea typeface="ＭＳ Ｐゴシック" pitchFamily="34" charset="-128"/>
              </a:rPr>
              <a:t>q</a:t>
            </a:r>
            <a:r>
              <a:rPr lang="en-US" altLang="zh-TW" i="1" smtClean="0">
                <a:ea typeface="ＭＳ Ｐゴシック" pitchFamily="34" charset="-128"/>
              </a:rPr>
              <a:t> </a:t>
            </a:r>
            <a:r>
              <a:rPr lang="en-US" altLang="zh-TW" smtClean="0">
                <a:ea typeface="ＭＳ Ｐゴシック" pitchFamily="34" charset="-128"/>
              </a:rPr>
              <a:t>of appropriate size</a:t>
            </a:r>
          </a:p>
          <a:p>
            <a:pPr lvl="1" eaLnBrk="1" hangingPunct="1">
              <a:spcBef>
                <a:spcPct val="0"/>
              </a:spcBef>
            </a:pPr>
            <a:r>
              <a:rPr lang="en-US" altLang="zh-TW" smtClean="0">
                <a:ea typeface="ＭＳ Ｐゴシック" pitchFamily="34" charset="-128"/>
              </a:rPr>
              <a:t>typically</a:t>
            </a:r>
            <a:r>
              <a:rPr lang="en-US" altLang="zh-TW" i="1" smtClean="0">
                <a:ea typeface="ＭＳ Ｐゴシック" pitchFamily="34" charset="-128"/>
              </a:rPr>
              <a:t> </a:t>
            </a:r>
            <a:r>
              <a:rPr lang="en-US" altLang="zh-TW" sz="2400" i="1" smtClean="0">
                <a:latin typeface="Courier New" pitchFamily="49" charset="0"/>
                <a:ea typeface="ＭＳ Ｐゴシック" pitchFamily="34" charset="-128"/>
              </a:rPr>
              <a:t>p</a:t>
            </a:r>
            <a:r>
              <a:rPr lang="en-US" altLang="zh-TW" i="1" smtClean="0">
                <a:ea typeface="ＭＳ Ｐゴシック" pitchFamily="34" charset="-128"/>
              </a:rPr>
              <a:t> </a:t>
            </a:r>
            <a:r>
              <a:rPr lang="en-US" altLang="zh-TW" smtClean="0">
                <a:ea typeface="ＭＳ Ｐゴシック" pitchFamily="34" charset="-128"/>
              </a:rPr>
              <a:t>1024-bit and </a:t>
            </a:r>
            <a:r>
              <a:rPr lang="en-US" altLang="zh-TW" sz="2400" i="1" smtClean="0">
                <a:latin typeface="Courier New" pitchFamily="49" charset="0"/>
                <a:ea typeface="ＭＳ Ｐゴシック" pitchFamily="34" charset="-128"/>
              </a:rPr>
              <a:t>q</a:t>
            </a:r>
            <a:r>
              <a:rPr lang="en-US" altLang="zh-TW" smtClean="0">
                <a:ea typeface="ＭＳ Ｐゴシック" pitchFamily="34" charset="-128"/>
              </a:rPr>
              <a:t> 160-bit numbers</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AU" altLang="zh-TW" smtClean="0">
                <a:ea typeface="ＭＳ Ｐゴシック" pitchFamily="34" charset="-128"/>
              </a:rPr>
              <a:t>Schnorr </a:t>
            </a:r>
            <a:r>
              <a:rPr lang="en-US" altLang="zh-TW" smtClean="0">
                <a:ea typeface="ＭＳ Ｐゴシック" pitchFamily="34" charset="-128"/>
              </a:rPr>
              <a:t>key setup</a:t>
            </a:r>
            <a:endParaRPr lang="en-AU" altLang="zh-TW" smtClean="0">
              <a:ea typeface="ＭＳ Ｐゴシック" pitchFamily="34" charset="-128"/>
            </a:endParaRPr>
          </a:p>
        </p:txBody>
      </p:sp>
      <p:sp>
        <p:nvSpPr>
          <p:cNvPr id="15363" name="Rectangle 3"/>
          <p:cNvSpPr>
            <a:spLocks noGrp="1" noChangeArrowheads="1"/>
          </p:cNvSpPr>
          <p:nvPr>
            <p:ph type="body" idx="1"/>
          </p:nvPr>
        </p:nvSpPr>
        <p:spPr>
          <a:xfrm>
            <a:off x="755650" y="1628775"/>
            <a:ext cx="8610600" cy="4648200"/>
          </a:xfrm>
        </p:spPr>
        <p:txBody>
          <a:bodyPr/>
          <a:lstStyle/>
          <a:p>
            <a:pPr eaLnBrk="1" hangingPunct="1">
              <a:spcBef>
                <a:spcPct val="0"/>
              </a:spcBef>
            </a:pPr>
            <a:r>
              <a:rPr lang="en-US" altLang="zh-TW" dirty="0" smtClean="0">
                <a:ea typeface="ＭＳ Ｐゴシック" pitchFamily="34" charset="-128"/>
              </a:rPr>
              <a:t>Choose suitable primes </a:t>
            </a:r>
            <a:r>
              <a:rPr lang="en-US" altLang="zh-TW" i="1" dirty="0" smtClean="0">
                <a:latin typeface="Courier New" pitchFamily="49" charset="0"/>
                <a:ea typeface="ＭＳ Ｐゴシック" pitchFamily="34" charset="-128"/>
                <a:cs typeface="Courier New" pitchFamily="49" charset="0"/>
              </a:rPr>
              <a:t>p</a:t>
            </a:r>
            <a:r>
              <a:rPr lang="en-US" altLang="zh-TW" i="1" dirty="0" smtClean="0">
                <a:ea typeface="ＭＳ Ｐゴシック" pitchFamily="34" charset="-128"/>
              </a:rPr>
              <a:t> </a:t>
            </a:r>
            <a:r>
              <a:rPr lang="en-US" altLang="zh-TW" i="1" dirty="0" smtClean="0">
                <a:latin typeface="Courier New" pitchFamily="49" charset="0"/>
                <a:ea typeface="ＭＳ Ｐゴシック" pitchFamily="34" charset="-128"/>
              </a:rPr>
              <a:t>, q</a:t>
            </a:r>
            <a:endParaRPr lang="en-US" altLang="zh-TW" dirty="0" smtClean="0">
              <a:latin typeface="Courier New" pitchFamily="49" charset="0"/>
              <a:ea typeface="ＭＳ Ｐゴシック" pitchFamily="34" charset="-128"/>
            </a:endParaRPr>
          </a:p>
          <a:p>
            <a:pPr eaLnBrk="1" hangingPunct="1">
              <a:spcBef>
                <a:spcPct val="0"/>
              </a:spcBef>
            </a:pPr>
            <a:r>
              <a:rPr lang="en-US" altLang="zh-TW" dirty="0" smtClean="0">
                <a:ea typeface="ＭＳ Ｐゴシック" pitchFamily="34" charset="-128"/>
              </a:rPr>
              <a:t>Choose </a:t>
            </a:r>
            <a:r>
              <a:rPr lang="en-US" altLang="zh-TW" dirty="0">
                <a:latin typeface="Courier New" pitchFamily="49" charset="0"/>
                <a:ea typeface="ＭＳ Ｐゴシック" pitchFamily="34" charset="-128"/>
              </a:rPr>
              <a:t>a</a:t>
            </a:r>
            <a:r>
              <a:rPr lang="en-US" altLang="zh-TW" i="1" dirty="0" smtClean="0">
                <a:ea typeface="ＭＳ Ｐゴシック" pitchFamily="34" charset="-128"/>
              </a:rPr>
              <a:t>  </a:t>
            </a:r>
            <a:r>
              <a:rPr lang="en-US" altLang="zh-TW" dirty="0" smtClean="0">
                <a:ea typeface="ＭＳ Ｐゴシック" pitchFamily="34" charset="-128"/>
              </a:rPr>
              <a:t>such that </a:t>
            </a:r>
            <a:r>
              <a:rPr lang="en-US" altLang="zh-TW" dirty="0" smtClean="0">
                <a:latin typeface="Courier New" pitchFamily="49" charset="0"/>
                <a:ea typeface="ＭＳ Ｐゴシック" pitchFamily="34" charset="-128"/>
              </a:rPr>
              <a:t>a</a:t>
            </a:r>
            <a:r>
              <a:rPr lang="en-AU" altLang="zh-TW" baseline="60000" dirty="0" smtClean="0">
                <a:latin typeface="Courier New" pitchFamily="49" charset="0"/>
                <a:ea typeface="ＭＳ Ｐゴシック" pitchFamily="34" charset="-128"/>
              </a:rPr>
              <a:t>q</a:t>
            </a:r>
            <a:r>
              <a:rPr lang="en-AU" altLang="zh-TW" dirty="0" smtClean="0">
                <a:latin typeface="Courier New" pitchFamily="49" charset="0"/>
                <a:ea typeface="ＭＳ Ｐゴシック" pitchFamily="34" charset="-128"/>
              </a:rPr>
              <a:t> = 1 mod p</a:t>
            </a:r>
            <a:endParaRPr lang="en-US" altLang="zh-TW" dirty="0" smtClean="0">
              <a:ea typeface="ＭＳ Ｐゴシック" pitchFamily="34" charset="-128"/>
            </a:endParaRPr>
          </a:p>
          <a:p>
            <a:pPr eaLnBrk="1" hangingPunct="1">
              <a:spcBef>
                <a:spcPct val="0"/>
              </a:spcBef>
            </a:pPr>
            <a:r>
              <a:rPr lang="en-US" altLang="zh-TW" dirty="0" smtClean="0">
                <a:latin typeface="Courier New" pitchFamily="49" charset="0"/>
                <a:ea typeface="ＭＳ Ｐゴシック" pitchFamily="34" charset="-128"/>
              </a:rPr>
              <a:t>(</a:t>
            </a:r>
            <a:r>
              <a:rPr lang="en-US" altLang="zh-TW" dirty="0" err="1" smtClean="0">
                <a:latin typeface="Courier New" pitchFamily="49" charset="0"/>
                <a:ea typeface="ＭＳ Ｐゴシック" pitchFamily="34" charset="-128"/>
              </a:rPr>
              <a:t>a,p,q</a:t>
            </a:r>
            <a:r>
              <a:rPr lang="en-US" altLang="zh-TW" dirty="0" smtClean="0">
                <a:latin typeface="Courier New" pitchFamily="49" charset="0"/>
                <a:ea typeface="ＭＳ Ｐゴシック" pitchFamily="34" charset="-128"/>
              </a:rPr>
              <a:t>) </a:t>
            </a:r>
            <a:r>
              <a:rPr lang="en-US" altLang="zh-TW" dirty="0" smtClean="0">
                <a:ea typeface="ＭＳ Ｐゴシック" pitchFamily="34" charset="-128"/>
              </a:rPr>
              <a:t>are global parameters for all</a:t>
            </a:r>
          </a:p>
          <a:p>
            <a:pPr eaLnBrk="1" hangingPunct="1">
              <a:spcBef>
                <a:spcPct val="0"/>
              </a:spcBef>
            </a:pPr>
            <a:r>
              <a:rPr lang="en-US" altLang="zh-TW" dirty="0" smtClean="0">
                <a:ea typeface="ＭＳ Ｐゴシック" pitchFamily="34" charset="-128"/>
              </a:rPr>
              <a:t>Each user (</a:t>
            </a:r>
            <a:r>
              <a:rPr lang="en-US" altLang="zh-TW" dirty="0" err="1" smtClean="0">
                <a:ea typeface="ＭＳ Ｐゴシック" pitchFamily="34" charset="-128"/>
              </a:rPr>
              <a:t>eg</a:t>
            </a:r>
            <a:r>
              <a:rPr lang="en-US" altLang="zh-TW" dirty="0" smtClean="0">
                <a:ea typeface="ＭＳ Ｐゴシック" pitchFamily="34" charset="-128"/>
              </a:rPr>
              <a:t>. A) generates a key</a:t>
            </a:r>
          </a:p>
          <a:p>
            <a:pPr lvl="1" eaLnBrk="1" hangingPunct="1">
              <a:spcBef>
                <a:spcPct val="0"/>
              </a:spcBef>
            </a:pPr>
            <a:r>
              <a:rPr lang="en-AU" altLang="zh-TW" dirty="0" smtClean="0">
                <a:ea typeface="ＭＳ Ｐゴシック" pitchFamily="34" charset="-128"/>
              </a:rPr>
              <a:t>chooses a secret key (number): </a:t>
            </a:r>
            <a:r>
              <a:rPr lang="en-AU" altLang="zh-TW" dirty="0" smtClean="0">
                <a:latin typeface="Courier New" pitchFamily="49" charset="0"/>
                <a:ea typeface="ＭＳ Ｐゴシック" pitchFamily="34" charset="-128"/>
              </a:rPr>
              <a:t>0 &lt; s &lt; q</a:t>
            </a:r>
            <a:r>
              <a:rPr lang="en-AU" altLang="zh-TW" dirty="0" smtClean="0">
                <a:ea typeface="ＭＳ Ｐゴシック" pitchFamily="34" charset="-128"/>
              </a:rPr>
              <a:t> </a:t>
            </a:r>
          </a:p>
          <a:p>
            <a:pPr lvl="1" eaLnBrk="1" hangingPunct="1">
              <a:spcBef>
                <a:spcPct val="0"/>
              </a:spcBef>
            </a:pPr>
            <a:r>
              <a:rPr lang="en-AU" altLang="zh-TW" dirty="0" smtClean="0">
                <a:ea typeface="ＭＳ Ｐゴシック" pitchFamily="34" charset="-128"/>
              </a:rPr>
              <a:t>compute their </a:t>
            </a:r>
            <a:r>
              <a:rPr lang="en-AU" altLang="zh-TW" b="1" dirty="0" smtClean="0">
                <a:ea typeface="ＭＳ Ｐゴシック" pitchFamily="34" charset="-128"/>
              </a:rPr>
              <a:t>public key</a:t>
            </a:r>
            <a:r>
              <a:rPr lang="en-AU" altLang="zh-TW" dirty="0" smtClean="0">
                <a:ea typeface="ＭＳ Ｐゴシック" pitchFamily="34" charset="-128"/>
              </a:rPr>
              <a:t>: </a:t>
            </a:r>
            <a:r>
              <a:rPr lang="en-AU" altLang="zh-TW" dirty="0" smtClean="0">
                <a:latin typeface="Courier New" pitchFamily="49" charset="0"/>
                <a:ea typeface="ＭＳ Ｐゴシック" pitchFamily="34" charset="-128"/>
              </a:rPr>
              <a:t>v = </a:t>
            </a:r>
            <a:r>
              <a:rPr lang="en-US" altLang="zh-TW" dirty="0" smtClean="0">
                <a:latin typeface="Courier New" pitchFamily="49" charset="0"/>
                <a:ea typeface="ＭＳ Ｐゴシック" pitchFamily="34" charset="-128"/>
              </a:rPr>
              <a:t>a</a:t>
            </a:r>
            <a:r>
              <a:rPr lang="en-AU" altLang="zh-TW" baseline="60000" dirty="0" smtClean="0">
                <a:latin typeface="Courier New" pitchFamily="49" charset="0"/>
                <a:ea typeface="ＭＳ Ｐゴシック" pitchFamily="34" charset="-128"/>
              </a:rPr>
              <a:t>-s</a:t>
            </a:r>
            <a:r>
              <a:rPr lang="en-AU" altLang="zh-TW" dirty="0" smtClean="0">
                <a:latin typeface="Courier New" pitchFamily="49" charset="0"/>
                <a:ea typeface="ＭＳ Ｐゴシック" pitchFamily="34" charset="-128"/>
              </a:rPr>
              <a:t> mod q</a:t>
            </a:r>
          </a:p>
          <a:p>
            <a:pPr eaLnBrk="1" hangingPunct="1">
              <a:lnSpc>
                <a:spcPct val="90000"/>
              </a:lnSpc>
              <a:spcBef>
                <a:spcPct val="0"/>
              </a:spcBef>
            </a:pPr>
            <a:endParaRPr lang="en-AU" altLang="zh-TW" sz="2800" dirty="0" smtClean="0">
              <a:ea typeface="ＭＳ Ｐゴシック"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755650" y="260350"/>
            <a:ext cx="8229600" cy="1139825"/>
          </a:xfrm>
        </p:spPr>
        <p:txBody>
          <a:bodyPr/>
          <a:lstStyle/>
          <a:p>
            <a:pPr eaLnBrk="1" hangingPunct="1"/>
            <a:r>
              <a:rPr lang="en-AU" altLang="zh-TW" smtClean="0">
                <a:ea typeface="ＭＳ Ｐゴシック" pitchFamily="34" charset="-128"/>
              </a:rPr>
              <a:t>Schnorr </a:t>
            </a:r>
            <a:r>
              <a:rPr lang="en-US" altLang="zh-TW" smtClean="0">
                <a:ea typeface="ＭＳ Ｐゴシック" pitchFamily="34" charset="-128"/>
              </a:rPr>
              <a:t>signature</a:t>
            </a:r>
            <a:endParaRPr lang="en-AU" altLang="zh-TW" smtClean="0">
              <a:ea typeface="ＭＳ Ｐゴシック" pitchFamily="34" charset="-128"/>
            </a:endParaRPr>
          </a:p>
        </p:txBody>
      </p:sp>
      <p:sp>
        <p:nvSpPr>
          <p:cNvPr id="16387" name="Rectangle 3"/>
          <p:cNvSpPr>
            <a:spLocks noGrp="1" noChangeArrowheads="1"/>
          </p:cNvSpPr>
          <p:nvPr>
            <p:ph type="body" idx="1"/>
          </p:nvPr>
        </p:nvSpPr>
        <p:spPr>
          <a:xfrm>
            <a:off x="755650" y="1628775"/>
            <a:ext cx="8610600" cy="5486400"/>
          </a:xfrm>
        </p:spPr>
        <p:txBody>
          <a:bodyPr/>
          <a:lstStyle/>
          <a:p>
            <a:pPr eaLnBrk="1" hangingPunct="1">
              <a:spcBef>
                <a:spcPct val="0"/>
              </a:spcBef>
            </a:pPr>
            <a:r>
              <a:rPr lang="en-US" altLang="zh-TW" smtClean="0">
                <a:ea typeface="ＭＳ Ｐゴシック" pitchFamily="34" charset="-128"/>
              </a:rPr>
              <a:t>User signs message by</a:t>
            </a:r>
          </a:p>
          <a:p>
            <a:pPr lvl="1" eaLnBrk="1" hangingPunct="1">
              <a:spcBef>
                <a:spcPct val="0"/>
              </a:spcBef>
            </a:pPr>
            <a:r>
              <a:rPr lang="en-US" altLang="zh-TW" smtClean="0">
                <a:ea typeface="ＭＳ Ｐゴシック" pitchFamily="34" charset="-128"/>
              </a:rPr>
              <a:t>choosing random </a:t>
            </a:r>
            <a:r>
              <a:rPr lang="en-US" altLang="zh-TW" smtClean="0">
                <a:latin typeface="Courier New" pitchFamily="49" charset="0"/>
                <a:ea typeface="ＭＳ Ｐゴシック" pitchFamily="34" charset="-128"/>
                <a:cs typeface="Courier New" pitchFamily="49" charset="0"/>
              </a:rPr>
              <a:t>r</a:t>
            </a:r>
            <a:r>
              <a:rPr lang="en-US" altLang="zh-TW" smtClean="0">
                <a:ea typeface="ＭＳ Ｐゴシック" pitchFamily="34" charset="-128"/>
              </a:rPr>
              <a:t> with </a:t>
            </a:r>
            <a:r>
              <a:rPr lang="en-US" altLang="zh-TW" smtClean="0">
                <a:latin typeface="Courier New" pitchFamily="49" charset="0"/>
                <a:ea typeface="ＭＳ Ｐゴシック" pitchFamily="34" charset="-128"/>
              </a:rPr>
              <a:t>0&lt;r&lt;q </a:t>
            </a:r>
            <a:r>
              <a:rPr lang="en-US" altLang="zh-TW" smtClean="0">
                <a:ea typeface="ＭＳ Ｐゴシック" pitchFamily="34" charset="-128"/>
              </a:rPr>
              <a:t>and computing </a:t>
            </a:r>
            <a:r>
              <a:rPr lang="en-US" altLang="zh-TW" smtClean="0">
                <a:latin typeface="Courier New" pitchFamily="49" charset="0"/>
                <a:ea typeface="ＭＳ Ｐゴシック" pitchFamily="34" charset="-128"/>
              </a:rPr>
              <a:t>x = a</a:t>
            </a:r>
            <a:r>
              <a:rPr lang="en-US" altLang="zh-TW" baseline="30000" smtClean="0">
                <a:latin typeface="Courier New" pitchFamily="49" charset="0"/>
                <a:ea typeface="ＭＳ Ｐゴシック" pitchFamily="34" charset="-128"/>
              </a:rPr>
              <a:t>r</a:t>
            </a:r>
            <a:r>
              <a:rPr lang="en-US" altLang="zh-TW" smtClean="0">
                <a:latin typeface="Courier New" pitchFamily="49" charset="0"/>
                <a:ea typeface="ＭＳ Ｐゴシック" pitchFamily="34" charset="-128"/>
              </a:rPr>
              <a:t> mod p</a:t>
            </a:r>
          </a:p>
          <a:p>
            <a:pPr lvl="1" eaLnBrk="1" hangingPunct="1">
              <a:spcBef>
                <a:spcPct val="0"/>
              </a:spcBef>
            </a:pPr>
            <a:r>
              <a:rPr lang="en-US" altLang="zh-TW" smtClean="0">
                <a:ea typeface="ＭＳ Ｐゴシック" pitchFamily="34" charset="-128"/>
              </a:rPr>
              <a:t>concatenate message with </a:t>
            </a:r>
            <a:r>
              <a:rPr lang="en-US" altLang="zh-TW" smtClean="0">
                <a:latin typeface="Courier New" pitchFamily="49" charset="0"/>
                <a:ea typeface="ＭＳ Ｐゴシック" pitchFamily="34" charset="-128"/>
              </a:rPr>
              <a:t>x</a:t>
            </a:r>
            <a:r>
              <a:rPr lang="en-US" altLang="zh-TW" smtClean="0">
                <a:ea typeface="ＭＳ Ｐゴシック" pitchFamily="34" charset="-128"/>
              </a:rPr>
              <a:t> and hash result to computing: </a:t>
            </a:r>
            <a:r>
              <a:rPr lang="en-US" altLang="zh-TW" smtClean="0">
                <a:latin typeface="Courier New" pitchFamily="49" charset="0"/>
                <a:ea typeface="ＭＳ Ｐゴシック" pitchFamily="34" charset="-128"/>
              </a:rPr>
              <a:t>e = H(M || x)   </a:t>
            </a:r>
          </a:p>
          <a:p>
            <a:pPr lvl="1" eaLnBrk="1" hangingPunct="1">
              <a:spcBef>
                <a:spcPct val="0"/>
              </a:spcBef>
            </a:pPr>
            <a:r>
              <a:rPr lang="en-US" altLang="zh-TW" smtClean="0">
                <a:ea typeface="ＭＳ Ｐゴシック" pitchFamily="34" charset="-128"/>
              </a:rPr>
              <a:t>computing: </a:t>
            </a:r>
            <a:r>
              <a:rPr lang="en-US" altLang="zh-TW" smtClean="0">
                <a:latin typeface="Courier New" pitchFamily="49" charset="0"/>
                <a:ea typeface="ＭＳ Ｐゴシック" pitchFamily="34" charset="-128"/>
              </a:rPr>
              <a:t>y = (r + se) mod q </a:t>
            </a:r>
          </a:p>
          <a:p>
            <a:pPr lvl="1" eaLnBrk="1" hangingPunct="1">
              <a:spcBef>
                <a:spcPct val="0"/>
              </a:spcBef>
            </a:pPr>
            <a:r>
              <a:rPr lang="en-US" altLang="zh-TW" smtClean="0">
                <a:ea typeface="ＭＳ Ｐゴシック" pitchFamily="34" charset="-128"/>
              </a:rPr>
              <a:t>signature is pair </a:t>
            </a:r>
            <a:r>
              <a:rPr lang="en-US" altLang="zh-TW" smtClean="0">
                <a:latin typeface="Courier New" pitchFamily="49" charset="0"/>
                <a:ea typeface="ＭＳ Ｐゴシック" pitchFamily="34" charset="-128"/>
              </a:rPr>
              <a:t>(e, y)</a:t>
            </a:r>
          </a:p>
          <a:p>
            <a:pPr eaLnBrk="1" hangingPunct="1">
              <a:spcBef>
                <a:spcPct val="0"/>
              </a:spcBef>
            </a:pPr>
            <a:r>
              <a:rPr lang="en-US" altLang="zh-TW" sz="2800" smtClean="0">
                <a:ea typeface="ＭＳ Ｐゴシック" pitchFamily="34" charset="-128"/>
              </a:rPr>
              <a:t>Any other user can verify the signature as follows:   </a:t>
            </a:r>
          </a:p>
          <a:p>
            <a:pPr lvl="1" eaLnBrk="1" hangingPunct="1">
              <a:spcBef>
                <a:spcPct val="0"/>
              </a:spcBef>
            </a:pPr>
            <a:r>
              <a:rPr lang="en-US" altLang="zh-TW" smtClean="0">
                <a:ea typeface="ＭＳ Ｐゴシック" pitchFamily="34" charset="-128"/>
              </a:rPr>
              <a:t>computing: </a:t>
            </a:r>
            <a:r>
              <a:rPr lang="en-US" altLang="zh-TW" smtClean="0">
                <a:latin typeface="Courier New" pitchFamily="49" charset="0"/>
                <a:ea typeface="ＭＳ Ｐゴシック" pitchFamily="34" charset="-128"/>
              </a:rPr>
              <a:t>x' = a</a:t>
            </a:r>
            <a:r>
              <a:rPr lang="en-US" altLang="zh-TW" baseline="30000" smtClean="0">
                <a:latin typeface="Courier New" pitchFamily="49" charset="0"/>
                <a:ea typeface="ＭＳ Ｐゴシック" pitchFamily="34" charset="-128"/>
              </a:rPr>
              <a:t>y</a:t>
            </a:r>
            <a:r>
              <a:rPr lang="en-US" altLang="zh-TW" smtClean="0">
                <a:latin typeface="Courier New" pitchFamily="49" charset="0"/>
                <a:ea typeface="ＭＳ Ｐゴシック" pitchFamily="34" charset="-128"/>
              </a:rPr>
              <a:t>v</a:t>
            </a:r>
            <a:r>
              <a:rPr lang="en-US" altLang="zh-TW" baseline="30000" smtClean="0">
                <a:latin typeface="Courier New" pitchFamily="49" charset="0"/>
                <a:ea typeface="ＭＳ Ｐゴシック" pitchFamily="34" charset="-128"/>
              </a:rPr>
              <a:t>e</a:t>
            </a:r>
            <a:r>
              <a:rPr lang="en-US" altLang="zh-TW" smtClean="0">
                <a:latin typeface="Courier New" pitchFamily="49" charset="0"/>
                <a:ea typeface="ＭＳ Ｐゴシック" pitchFamily="34" charset="-128"/>
              </a:rPr>
              <a:t> mod p   </a:t>
            </a:r>
          </a:p>
          <a:p>
            <a:pPr lvl="1" eaLnBrk="1" hangingPunct="1">
              <a:spcBef>
                <a:spcPct val="0"/>
              </a:spcBef>
            </a:pPr>
            <a:r>
              <a:rPr lang="en-US" altLang="zh-TW" smtClean="0">
                <a:ea typeface="ＭＳ Ｐゴシック" pitchFamily="34" charset="-128"/>
              </a:rPr>
              <a:t>verifying that: </a:t>
            </a:r>
            <a:r>
              <a:rPr lang="en-US" altLang="zh-TW" smtClean="0">
                <a:latin typeface="Courier New" pitchFamily="49" charset="0"/>
                <a:ea typeface="ＭＳ Ｐゴシック" pitchFamily="34" charset="-128"/>
              </a:rPr>
              <a:t>e = H(M || x’)  </a:t>
            </a:r>
          </a:p>
          <a:p>
            <a:pPr eaLnBrk="1" hangingPunct="1">
              <a:lnSpc>
                <a:spcPct val="90000"/>
              </a:lnSpc>
              <a:spcBef>
                <a:spcPct val="0"/>
              </a:spcBef>
            </a:pPr>
            <a:endParaRPr lang="en-AU" altLang="zh-TW" sz="2800" smtClean="0">
              <a:ea typeface="ＭＳ Ｐゴシック"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AU" altLang="zh-TW" sz="4000" smtClean="0"/>
              <a:t>Digital signature </a:t>
            </a:r>
            <a:r>
              <a:rPr lang="en-US" altLang="zh-TW" sz="4000" smtClean="0"/>
              <a:t>standard </a:t>
            </a:r>
            <a:r>
              <a:rPr lang="en-AU" altLang="zh-TW" sz="4000" smtClean="0"/>
              <a:t>(DSS)</a:t>
            </a:r>
          </a:p>
        </p:txBody>
      </p:sp>
      <p:sp>
        <p:nvSpPr>
          <p:cNvPr id="17411" name="Rectangle 3"/>
          <p:cNvSpPr>
            <a:spLocks noGrp="1" noChangeArrowheads="1"/>
          </p:cNvSpPr>
          <p:nvPr>
            <p:ph type="body" idx="1"/>
          </p:nvPr>
        </p:nvSpPr>
        <p:spPr>
          <a:xfrm>
            <a:off x="914400" y="1700213"/>
            <a:ext cx="8229600" cy="4800600"/>
          </a:xfrm>
        </p:spPr>
        <p:txBody>
          <a:bodyPr/>
          <a:lstStyle/>
          <a:p>
            <a:pPr eaLnBrk="1" hangingPunct="1">
              <a:lnSpc>
                <a:spcPct val="90000"/>
              </a:lnSpc>
            </a:pPr>
            <a:r>
              <a:rPr lang="en-AU" altLang="zh-TW" sz="2800" smtClean="0">
                <a:ea typeface="ＭＳ Ｐゴシック" pitchFamily="34" charset="-128"/>
              </a:rPr>
              <a:t>US Govt approved signature scheme</a:t>
            </a:r>
          </a:p>
          <a:p>
            <a:pPr eaLnBrk="1" hangingPunct="1">
              <a:lnSpc>
                <a:spcPct val="90000"/>
              </a:lnSpc>
            </a:pPr>
            <a:r>
              <a:rPr lang="en-AU" altLang="zh-TW" sz="2800" smtClean="0">
                <a:ea typeface="ＭＳ Ｐゴシック" pitchFamily="34" charset="-128"/>
              </a:rPr>
              <a:t>Designed by NIST &amp; NSA in early 90's </a:t>
            </a:r>
          </a:p>
          <a:p>
            <a:pPr eaLnBrk="1" hangingPunct="1">
              <a:lnSpc>
                <a:spcPct val="90000"/>
              </a:lnSpc>
            </a:pPr>
            <a:r>
              <a:rPr lang="en-AU" altLang="zh-TW" sz="2800" smtClean="0">
                <a:ea typeface="ＭＳ Ｐゴシック" pitchFamily="34" charset="-128"/>
              </a:rPr>
              <a:t>Published as FIPS-186 in 1991</a:t>
            </a:r>
          </a:p>
          <a:p>
            <a:pPr eaLnBrk="1" hangingPunct="1">
              <a:lnSpc>
                <a:spcPct val="90000"/>
              </a:lnSpc>
            </a:pPr>
            <a:r>
              <a:rPr lang="en-AU" altLang="zh-TW" sz="2800" smtClean="0">
                <a:ea typeface="ＭＳ Ｐゴシック" pitchFamily="34" charset="-128"/>
              </a:rPr>
              <a:t>Revised in 1993, 1996 &amp; then 2000</a:t>
            </a:r>
          </a:p>
          <a:p>
            <a:pPr eaLnBrk="1" hangingPunct="1">
              <a:lnSpc>
                <a:spcPct val="90000"/>
              </a:lnSpc>
            </a:pPr>
            <a:r>
              <a:rPr lang="en-AU" altLang="zh-TW" sz="2800" smtClean="0">
                <a:ea typeface="ＭＳ Ｐゴシック" pitchFamily="34" charset="-128"/>
              </a:rPr>
              <a:t>Uses the SHA hash algorithm </a:t>
            </a:r>
          </a:p>
          <a:p>
            <a:pPr eaLnBrk="1" hangingPunct="1">
              <a:lnSpc>
                <a:spcPct val="90000"/>
              </a:lnSpc>
            </a:pPr>
            <a:r>
              <a:rPr lang="en-AU" altLang="zh-TW" sz="2800" smtClean="0">
                <a:ea typeface="ＭＳ Ｐゴシック" pitchFamily="34" charset="-128"/>
              </a:rPr>
              <a:t>DSS is the standard, DSA is the algorithm</a:t>
            </a:r>
          </a:p>
          <a:p>
            <a:pPr eaLnBrk="1" hangingPunct="1">
              <a:lnSpc>
                <a:spcPct val="90000"/>
              </a:lnSpc>
            </a:pPr>
            <a:r>
              <a:rPr lang="en-AU" altLang="zh-TW" sz="2800" smtClean="0">
                <a:ea typeface="ＭＳ Ｐゴシック" pitchFamily="34" charset="-128"/>
              </a:rPr>
              <a:t>FIPS 186-2 (2000) includes alternative RSA &amp; elliptic curve signature variants</a:t>
            </a:r>
          </a:p>
          <a:p>
            <a:pPr eaLnBrk="1" hangingPunct="1">
              <a:lnSpc>
                <a:spcPct val="90000"/>
              </a:lnSpc>
            </a:pPr>
            <a:r>
              <a:rPr lang="en-AU" altLang="zh-TW" sz="2800" smtClean="0">
                <a:ea typeface="ＭＳ Ｐゴシック" pitchFamily="34" charset="-128"/>
              </a:rPr>
              <a:t>DSA is digital signature only unlike RSA</a:t>
            </a:r>
          </a:p>
          <a:p>
            <a:pPr eaLnBrk="1" hangingPunct="1">
              <a:lnSpc>
                <a:spcPct val="90000"/>
              </a:lnSpc>
            </a:pPr>
            <a:r>
              <a:rPr lang="en-US" altLang="zh-TW" sz="2800" smtClean="0">
                <a:ea typeface="ＭＳ Ｐゴシック" pitchFamily="34" charset="-128"/>
              </a:rPr>
              <a:t>a public-key technique</a:t>
            </a:r>
            <a:endParaRPr lang="en-AU" altLang="zh-TW" sz="2800" smtClean="0">
              <a:ea typeface="ＭＳ Ｐゴシック" pitchFamily="34" charset="-128"/>
            </a:endParaRPr>
          </a:p>
          <a:p>
            <a:pPr eaLnBrk="1" hangingPunct="1">
              <a:lnSpc>
                <a:spcPct val="90000"/>
              </a:lnSpc>
              <a:buFont typeface="Wingdings" pitchFamily="2" charset="2"/>
              <a:buNone/>
            </a:pPr>
            <a:endParaRPr lang="en-AU" altLang="zh-TW" sz="2800" smtClean="0">
              <a:ea typeface="ＭＳ Ｐゴシック"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755650" y="333375"/>
            <a:ext cx="8229600" cy="1139825"/>
          </a:xfrm>
        </p:spPr>
        <p:txBody>
          <a:bodyPr/>
          <a:lstStyle/>
          <a:p>
            <a:pPr eaLnBrk="1" hangingPunct="1"/>
            <a:r>
              <a:rPr lang="en-US" altLang="zh-TW" smtClean="0"/>
              <a:t>DSS vs RSA signatures</a:t>
            </a:r>
          </a:p>
        </p:txBody>
      </p:sp>
      <p:pic>
        <p:nvPicPr>
          <p:cNvPr id="18435"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4213" y="1692275"/>
            <a:ext cx="8051800" cy="4608513"/>
          </a:xfrm>
          <a:prstGeom prst="rect">
            <a:avLst/>
          </a:prstGeom>
          <a:noFill/>
          <a:ln>
            <a:noFill/>
          </a:ln>
          <a:extLst>
            <a:ext uri="{909E8E84-426E-40DD-AFC4-6F175D3DCCD1}">
              <a14:hiddenFill xmlns:a14="http://schemas.microsoft.com/office/drawing/2010/main">
                <a:solidFill>
                  <a:srgbClr val="FFFFFF">
                    <a:alpha val="70195"/>
                  </a:srgbClr>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AU" altLang="zh-TW" sz="4000" smtClean="0"/>
              <a:t>Digital signature </a:t>
            </a:r>
            <a:r>
              <a:rPr lang="en-US" altLang="zh-TW" sz="4000" smtClean="0"/>
              <a:t>algorithm </a:t>
            </a:r>
            <a:r>
              <a:rPr lang="en-AU" altLang="zh-TW" sz="4000" smtClean="0"/>
              <a:t>(DSA)</a:t>
            </a:r>
          </a:p>
        </p:txBody>
      </p:sp>
      <p:sp>
        <p:nvSpPr>
          <p:cNvPr id="19459" name="Rectangle 3"/>
          <p:cNvSpPr>
            <a:spLocks noGrp="1" noChangeArrowheads="1"/>
          </p:cNvSpPr>
          <p:nvPr>
            <p:ph type="body" idx="1"/>
          </p:nvPr>
        </p:nvSpPr>
        <p:spPr>
          <a:xfrm>
            <a:off x="684213" y="1700213"/>
            <a:ext cx="8229600" cy="4724400"/>
          </a:xfrm>
        </p:spPr>
        <p:txBody>
          <a:bodyPr/>
          <a:lstStyle/>
          <a:p>
            <a:pPr eaLnBrk="1" hangingPunct="1">
              <a:buFont typeface="Wingdings" pitchFamily="2" charset="2"/>
              <a:buChar char="u"/>
            </a:pPr>
            <a:r>
              <a:rPr lang="en-AU" altLang="zh-TW" smtClean="0"/>
              <a:t>Creates a 320 bit signature</a:t>
            </a:r>
          </a:p>
          <a:p>
            <a:pPr eaLnBrk="1" hangingPunct="1">
              <a:buFont typeface="Wingdings" pitchFamily="2" charset="2"/>
              <a:buChar char="u"/>
            </a:pPr>
            <a:r>
              <a:rPr lang="en-AU" altLang="zh-TW" smtClean="0"/>
              <a:t>With 512-1024 bit security</a:t>
            </a:r>
          </a:p>
          <a:p>
            <a:pPr eaLnBrk="1" hangingPunct="1">
              <a:buFont typeface="Wingdings" pitchFamily="2" charset="2"/>
              <a:buChar char="u"/>
            </a:pPr>
            <a:r>
              <a:rPr lang="en-AU" altLang="zh-TW" smtClean="0"/>
              <a:t>Smaller and faster than RSA</a:t>
            </a:r>
          </a:p>
          <a:p>
            <a:pPr eaLnBrk="1" hangingPunct="1">
              <a:buFont typeface="Wingdings" pitchFamily="2" charset="2"/>
              <a:buChar char="u"/>
            </a:pPr>
            <a:r>
              <a:rPr lang="en-AU" altLang="zh-TW" smtClean="0"/>
              <a:t>A digital signature scheme only</a:t>
            </a:r>
          </a:p>
          <a:p>
            <a:pPr eaLnBrk="1" hangingPunct="1">
              <a:buFont typeface="Wingdings" pitchFamily="2" charset="2"/>
              <a:buChar char="u"/>
            </a:pPr>
            <a:r>
              <a:rPr lang="en-AU" altLang="zh-TW" smtClean="0"/>
              <a:t>Security depends on difficulty of computing discrete logarithms</a:t>
            </a:r>
          </a:p>
          <a:p>
            <a:pPr eaLnBrk="1" hangingPunct="1">
              <a:buFont typeface="Wingdings" pitchFamily="2" charset="2"/>
              <a:buChar char="u"/>
            </a:pPr>
            <a:r>
              <a:rPr lang="en-AU" altLang="zh-TW" smtClean="0"/>
              <a:t>Variant of ElGamal &amp; Schnorr schemes</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AU" altLang="zh-TW" smtClean="0"/>
              <a:t>DSA key generation</a:t>
            </a:r>
          </a:p>
        </p:txBody>
      </p:sp>
      <p:sp>
        <p:nvSpPr>
          <p:cNvPr id="20483" name="Rectangle 3"/>
          <p:cNvSpPr>
            <a:spLocks noGrp="1" noChangeArrowheads="1"/>
          </p:cNvSpPr>
          <p:nvPr>
            <p:ph type="body" idx="1"/>
          </p:nvPr>
        </p:nvSpPr>
        <p:spPr>
          <a:xfrm>
            <a:off x="684213" y="1628775"/>
            <a:ext cx="8229600" cy="4876800"/>
          </a:xfrm>
        </p:spPr>
        <p:txBody>
          <a:bodyPr/>
          <a:lstStyle/>
          <a:p>
            <a:pPr eaLnBrk="1" hangingPunct="1">
              <a:spcBef>
                <a:spcPct val="0"/>
              </a:spcBef>
            </a:pPr>
            <a:r>
              <a:rPr lang="en-AU" altLang="zh-TW" sz="2800" smtClean="0">
                <a:ea typeface="ＭＳ Ｐゴシック" pitchFamily="34" charset="-128"/>
              </a:rPr>
              <a:t>Have shared global public key values (p,q,g): </a:t>
            </a:r>
          </a:p>
          <a:p>
            <a:pPr lvl="1" eaLnBrk="1" hangingPunct="1">
              <a:spcBef>
                <a:spcPct val="0"/>
              </a:spcBef>
            </a:pPr>
            <a:r>
              <a:rPr lang="en-AU" altLang="zh-TW" sz="2400" smtClean="0">
                <a:ea typeface="ＭＳ Ｐゴシック" pitchFamily="34" charset="-128"/>
              </a:rPr>
              <a:t>choose 160-bit prime number  q</a:t>
            </a:r>
          </a:p>
          <a:p>
            <a:pPr lvl="1" eaLnBrk="1" hangingPunct="1">
              <a:spcBef>
                <a:spcPct val="0"/>
              </a:spcBef>
            </a:pPr>
            <a:r>
              <a:rPr lang="en-AU" altLang="zh-TW" sz="2400" smtClean="0">
                <a:ea typeface="ＭＳ Ｐゴシック" pitchFamily="34" charset="-128"/>
              </a:rPr>
              <a:t>choose a large prime p with </a:t>
            </a:r>
            <a:r>
              <a:rPr lang="en-AU" altLang="zh-TW" sz="2400" smtClean="0">
                <a:latin typeface="Courier New" pitchFamily="49" charset="0"/>
                <a:ea typeface="ＭＳ Ｐゴシック" pitchFamily="34" charset="-128"/>
              </a:rPr>
              <a:t>2</a:t>
            </a:r>
            <a:r>
              <a:rPr lang="en-AU" altLang="zh-TW" sz="2400" baseline="30000" smtClean="0">
                <a:latin typeface="Courier New" pitchFamily="49" charset="0"/>
                <a:ea typeface="ＭＳ Ｐゴシック" pitchFamily="34" charset="-128"/>
              </a:rPr>
              <a:t>L-1</a:t>
            </a:r>
            <a:r>
              <a:rPr lang="en-AU" altLang="zh-TW" sz="2400" smtClean="0">
                <a:ea typeface="ＭＳ Ｐゴシック" pitchFamily="34" charset="-128"/>
              </a:rPr>
              <a:t> </a:t>
            </a:r>
            <a:r>
              <a:rPr lang="en-AU" altLang="zh-TW" sz="2400" smtClean="0">
                <a:latin typeface="Courier New" pitchFamily="49" charset="0"/>
                <a:ea typeface="ＭＳ Ｐゴシック" pitchFamily="34" charset="-128"/>
              </a:rPr>
              <a:t>&lt;</a:t>
            </a:r>
            <a:r>
              <a:rPr lang="en-AU" altLang="zh-TW" sz="2400" smtClean="0">
                <a:ea typeface="ＭＳ Ｐゴシック" pitchFamily="34" charset="-128"/>
              </a:rPr>
              <a:t> </a:t>
            </a:r>
            <a:r>
              <a:rPr lang="en-AU" altLang="zh-TW" sz="2400" smtClean="0">
                <a:latin typeface="Courier New" pitchFamily="49" charset="0"/>
                <a:ea typeface="ＭＳ Ｐゴシック" pitchFamily="34" charset="-128"/>
              </a:rPr>
              <a:t>p &lt; 2</a:t>
            </a:r>
            <a:r>
              <a:rPr lang="en-AU" altLang="zh-TW" sz="2400" baseline="30000" smtClean="0">
                <a:latin typeface="Courier New" pitchFamily="49" charset="0"/>
                <a:ea typeface="ＭＳ Ｐゴシック" pitchFamily="34" charset="-128"/>
              </a:rPr>
              <a:t>L</a:t>
            </a:r>
            <a:r>
              <a:rPr lang="en-AU" altLang="zh-TW" sz="2400" smtClean="0">
                <a:ea typeface="ＭＳ Ｐゴシック" pitchFamily="34" charset="-128"/>
              </a:rPr>
              <a:t> </a:t>
            </a:r>
          </a:p>
          <a:p>
            <a:pPr lvl="2" eaLnBrk="1" hangingPunct="1">
              <a:spcBef>
                <a:spcPct val="0"/>
              </a:spcBef>
            </a:pPr>
            <a:r>
              <a:rPr lang="en-AU" altLang="zh-TW" sz="2000" smtClean="0">
                <a:ea typeface="ＭＳ Ｐゴシック" pitchFamily="34" charset="-128"/>
              </a:rPr>
              <a:t>where L= 512 to 1024 bits and is a multiple of 64</a:t>
            </a:r>
          </a:p>
          <a:p>
            <a:pPr lvl="2" eaLnBrk="1" hangingPunct="1">
              <a:spcBef>
                <a:spcPct val="0"/>
              </a:spcBef>
            </a:pPr>
            <a:r>
              <a:rPr lang="en-AU" altLang="zh-TW" sz="2000" smtClean="0">
                <a:ea typeface="ＭＳ Ｐゴシック" pitchFamily="34" charset="-128"/>
              </a:rPr>
              <a:t>such that q is a 160 bit prime divisor of </a:t>
            </a:r>
            <a:r>
              <a:rPr lang="en-AU" altLang="zh-TW" sz="2000" smtClean="0">
                <a:latin typeface="Courier New" pitchFamily="49" charset="0"/>
                <a:ea typeface="ＭＳ Ｐゴシック" pitchFamily="34" charset="-128"/>
              </a:rPr>
              <a:t>(p-1)</a:t>
            </a:r>
            <a:endParaRPr lang="en-AU" altLang="zh-TW" sz="2000" smtClean="0">
              <a:ea typeface="ＭＳ Ｐゴシック" pitchFamily="34" charset="-128"/>
            </a:endParaRPr>
          </a:p>
          <a:p>
            <a:pPr lvl="1" eaLnBrk="1" hangingPunct="1">
              <a:spcBef>
                <a:spcPct val="0"/>
              </a:spcBef>
            </a:pPr>
            <a:r>
              <a:rPr lang="en-AU" altLang="zh-TW" sz="2400" smtClean="0">
                <a:ea typeface="ＭＳ Ｐゴシック" pitchFamily="34" charset="-128"/>
              </a:rPr>
              <a:t>choose </a:t>
            </a:r>
            <a:r>
              <a:rPr lang="en-AU" altLang="zh-TW" sz="2400" smtClean="0">
                <a:latin typeface="Courier New" pitchFamily="49" charset="0"/>
                <a:ea typeface="ＭＳ Ｐゴシック" pitchFamily="34" charset="-128"/>
              </a:rPr>
              <a:t>g = h</a:t>
            </a:r>
            <a:r>
              <a:rPr lang="en-AU" altLang="zh-TW" sz="2400" baseline="30000" smtClean="0">
                <a:latin typeface="Courier New" pitchFamily="49" charset="0"/>
                <a:ea typeface="ＭＳ Ｐゴシック" pitchFamily="34" charset="-128"/>
              </a:rPr>
              <a:t>(p-1)/q</a:t>
            </a:r>
            <a:r>
              <a:rPr lang="en-AU" altLang="zh-TW" sz="2400" smtClean="0">
                <a:ea typeface="ＭＳ Ｐゴシック" pitchFamily="34" charset="-128"/>
              </a:rPr>
              <a:t> </a:t>
            </a:r>
          </a:p>
          <a:p>
            <a:pPr lvl="2" eaLnBrk="1" hangingPunct="1">
              <a:spcBef>
                <a:spcPct val="0"/>
              </a:spcBef>
            </a:pPr>
            <a:r>
              <a:rPr lang="en-AU" altLang="zh-TW" sz="2000" smtClean="0">
                <a:ea typeface="ＭＳ Ｐゴシック" pitchFamily="34" charset="-128"/>
              </a:rPr>
              <a:t>where  </a:t>
            </a:r>
            <a:r>
              <a:rPr lang="en-AU" altLang="zh-TW" sz="2000" smtClean="0">
                <a:latin typeface="Courier New" pitchFamily="49" charset="0"/>
                <a:ea typeface="ＭＳ Ｐゴシック" pitchFamily="34" charset="-128"/>
              </a:rPr>
              <a:t>1&lt;h&lt;p-1 </a:t>
            </a:r>
            <a:r>
              <a:rPr lang="en-AU" altLang="zh-TW" sz="2000" smtClean="0">
                <a:ea typeface="ＭＳ Ｐゴシック" pitchFamily="34" charset="-128"/>
              </a:rPr>
              <a:t>and</a:t>
            </a:r>
            <a:r>
              <a:rPr lang="en-AU" altLang="zh-TW" sz="2000" smtClean="0">
                <a:latin typeface="Courier New" pitchFamily="49" charset="0"/>
                <a:ea typeface="ＭＳ Ｐゴシック" pitchFamily="34" charset="-128"/>
              </a:rPr>
              <a:t> h</a:t>
            </a:r>
            <a:r>
              <a:rPr lang="en-AU" altLang="zh-TW" sz="2000" baseline="30000" smtClean="0">
                <a:latin typeface="Courier New" pitchFamily="49" charset="0"/>
                <a:ea typeface="ＭＳ Ｐゴシック" pitchFamily="34" charset="-128"/>
              </a:rPr>
              <a:t>(p-1)/q </a:t>
            </a:r>
            <a:r>
              <a:rPr lang="en-AU" altLang="zh-TW" sz="2000" smtClean="0">
                <a:latin typeface="Courier New" pitchFamily="49" charset="0"/>
                <a:ea typeface="ＭＳ Ｐゴシック" pitchFamily="34" charset="-128"/>
              </a:rPr>
              <a:t>mod p &gt; 1</a:t>
            </a:r>
            <a:r>
              <a:rPr lang="en-AU" altLang="zh-TW" sz="2000" smtClean="0">
                <a:ea typeface="ＭＳ Ｐゴシック" pitchFamily="34" charset="-128"/>
              </a:rPr>
              <a:t> </a:t>
            </a:r>
          </a:p>
          <a:p>
            <a:pPr eaLnBrk="1" hangingPunct="1">
              <a:spcBef>
                <a:spcPct val="0"/>
              </a:spcBef>
            </a:pPr>
            <a:r>
              <a:rPr lang="en-AU" altLang="zh-TW" sz="2800" smtClean="0">
                <a:ea typeface="ＭＳ Ｐゴシック" pitchFamily="34" charset="-128"/>
              </a:rPr>
              <a:t>Users choose private &amp; compute public key: </a:t>
            </a:r>
          </a:p>
          <a:p>
            <a:pPr lvl="1" eaLnBrk="1" hangingPunct="1">
              <a:spcBef>
                <a:spcPct val="0"/>
              </a:spcBef>
            </a:pPr>
            <a:r>
              <a:rPr lang="en-AU" altLang="zh-TW" sz="2400" smtClean="0">
                <a:ea typeface="ＭＳ Ｐゴシック" pitchFamily="34" charset="-128"/>
              </a:rPr>
              <a:t>choose random private key:  </a:t>
            </a:r>
            <a:r>
              <a:rPr lang="en-AU" altLang="zh-TW" sz="2400" smtClean="0">
                <a:latin typeface="Courier New" pitchFamily="49" charset="0"/>
                <a:ea typeface="ＭＳ Ｐゴシック" pitchFamily="34" charset="-128"/>
              </a:rPr>
              <a:t>x&lt;q</a:t>
            </a:r>
            <a:r>
              <a:rPr lang="en-AU" altLang="zh-TW" sz="2400" smtClean="0">
                <a:ea typeface="ＭＳ Ｐゴシック" pitchFamily="34" charset="-128"/>
              </a:rPr>
              <a:t> </a:t>
            </a:r>
          </a:p>
          <a:p>
            <a:pPr lvl="1" eaLnBrk="1" hangingPunct="1">
              <a:spcBef>
                <a:spcPct val="0"/>
              </a:spcBef>
            </a:pPr>
            <a:r>
              <a:rPr lang="en-AU" altLang="zh-TW" sz="2400" smtClean="0">
                <a:ea typeface="ＭＳ Ｐゴシック" pitchFamily="34" charset="-128"/>
              </a:rPr>
              <a:t>compute public key: </a:t>
            </a:r>
            <a:r>
              <a:rPr lang="en-AU" altLang="zh-TW" sz="2400" smtClean="0">
                <a:latin typeface="Courier New" pitchFamily="49" charset="0"/>
                <a:ea typeface="ＭＳ Ｐゴシック" pitchFamily="34" charset="-128"/>
              </a:rPr>
              <a:t>y = g</a:t>
            </a:r>
            <a:r>
              <a:rPr lang="en-AU" altLang="zh-TW" sz="2400" baseline="30000" smtClean="0">
                <a:latin typeface="Courier New" pitchFamily="49" charset="0"/>
                <a:ea typeface="ＭＳ Ｐゴシック" pitchFamily="34" charset="-128"/>
              </a:rPr>
              <a:t>x </a:t>
            </a:r>
            <a:r>
              <a:rPr lang="en-AU" altLang="zh-TW" sz="2400" smtClean="0">
                <a:latin typeface="Courier New" pitchFamily="49" charset="0"/>
                <a:ea typeface="ＭＳ Ｐゴシック" pitchFamily="34" charset="-128"/>
              </a:rPr>
              <a:t>mod p</a:t>
            </a:r>
            <a:endParaRPr lang="en-AU" altLang="zh-TW" sz="2400" smtClean="0">
              <a:ea typeface="ＭＳ Ｐゴシック"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AU" altLang="zh-TW" dirty="0" smtClean="0"/>
              <a:t>DSA signature creation</a:t>
            </a:r>
          </a:p>
        </p:txBody>
      </p:sp>
      <p:sp>
        <p:nvSpPr>
          <p:cNvPr id="21507" name="Rectangle 3"/>
          <p:cNvSpPr>
            <a:spLocks noGrp="1" noChangeArrowheads="1"/>
          </p:cNvSpPr>
          <p:nvPr>
            <p:ph type="body" idx="1"/>
          </p:nvPr>
        </p:nvSpPr>
        <p:spPr>
          <a:xfrm>
            <a:off x="755650" y="1700213"/>
            <a:ext cx="7772400" cy="4114800"/>
          </a:xfrm>
        </p:spPr>
        <p:txBody>
          <a:bodyPr/>
          <a:lstStyle/>
          <a:p>
            <a:pPr eaLnBrk="1" hangingPunct="1">
              <a:spcBef>
                <a:spcPct val="0"/>
              </a:spcBef>
            </a:pPr>
            <a:r>
              <a:rPr lang="en-AU" altLang="zh-TW" dirty="0" smtClean="0">
                <a:ea typeface="ＭＳ Ｐゴシック" pitchFamily="34" charset="-128"/>
              </a:rPr>
              <a:t>To </a:t>
            </a:r>
            <a:r>
              <a:rPr lang="en-AU" altLang="zh-TW" b="1" dirty="0" smtClean="0">
                <a:ea typeface="ＭＳ Ｐゴシック" pitchFamily="34" charset="-128"/>
              </a:rPr>
              <a:t>sign</a:t>
            </a:r>
            <a:r>
              <a:rPr lang="en-AU" altLang="zh-TW" dirty="0" smtClean="0">
                <a:ea typeface="ＭＳ Ｐゴシック" pitchFamily="34" charset="-128"/>
              </a:rPr>
              <a:t> a message </a:t>
            </a:r>
            <a:r>
              <a:rPr lang="en-AU" altLang="zh-TW" dirty="0" smtClean="0">
                <a:latin typeface="Courier New" pitchFamily="49" charset="0"/>
                <a:ea typeface="ＭＳ Ｐゴシック" pitchFamily="34" charset="-128"/>
              </a:rPr>
              <a:t>M</a:t>
            </a:r>
            <a:r>
              <a:rPr lang="en-AU" altLang="zh-TW" dirty="0" smtClean="0">
                <a:ea typeface="ＭＳ Ｐゴシック" pitchFamily="34" charset="-128"/>
              </a:rPr>
              <a:t> the sender:</a:t>
            </a:r>
          </a:p>
          <a:p>
            <a:pPr lvl="1" eaLnBrk="1" hangingPunct="1">
              <a:spcBef>
                <a:spcPct val="0"/>
              </a:spcBef>
            </a:pPr>
            <a:r>
              <a:rPr lang="en-AU" altLang="zh-TW" dirty="0" smtClean="0">
                <a:ea typeface="ＭＳ Ｐゴシック" pitchFamily="34" charset="-128"/>
              </a:rPr>
              <a:t>generates a random signature key </a:t>
            </a:r>
            <a:r>
              <a:rPr lang="en-AU" altLang="zh-TW" dirty="0" smtClean="0">
                <a:latin typeface="Courier New" pitchFamily="49" charset="0"/>
                <a:ea typeface="ＭＳ Ｐゴシック" pitchFamily="34" charset="-128"/>
              </a:rPr>
              <a:t>k, k&lt;q</a:t>
            </a:r>
            <a:r>
              <a:rPr lang="en-AU" altLang="zh-TW" dirty="0" smtClean="0">
                <a:ea typeface="ＭＳ Ｐゴシック" pitchFamily="34" charset="-128"/>
              </a:rPr>
              <a:t> </a:t>
            </a:r>
          </a:p>
          <a:p>
            <a:pPr lvl="1" eaLnBrk="1" hangingPunct="1">
              <a:spcBef>
                <a:spcPct val="0"/>
              </a:spcBef>
            </a:pPr>
            <a:r>
              <a:rPr lang="en-AU" altLang="zh-TW" dirty="0" smtClean="0">
                <a:latin typeface="Courier New" pitchFamily="49" charset="0"/>
                <a:ea typeface="ＭＳ Ｐゴシック" pitchFamily="34" charset="-128"/>
              </a:rPr>
              <a:t>k</a:t>
            </a:r>
            <a:r>
              <a:rPr lang="en-US" altLang="zh-TW" dirty="0" smtClean="0">
                <a:ea typeface="ＭＳ Ｐゴシック" pitchFamily="34" charset="-128"/>
              </a:rPr>
              <a:t> must be random, be destroyed after use, and never be reused</a:t>
            </a:r>
            <a:endParaRPr lang="en-AU" altLang="zh-TW" dirty="0" smtClean="0">
              <a:ea typeface="ＭＳ Ｐゴシック" pitchFamily="34" charset="-128"/>
            </a:endParaRPr>
          </a:p>
          <a:p>
            <a:pPr eaLnBrk="1" hangingPunct="1">
              <a:spcBef>
                <a:spcPct val="0"/>
              </a:spcBef>
            </a:pPr>
            <a:r>
              <a:rPr lang="en-AU" altLang="zh-TW" dirty="0" smtClean="0">
                <a:ea typeface="ＭＳ Ｐゴシック" pitchFamily="34" charset="-128"/>
              </a:rPr>
              <a:t>Then computes signature pair: </a:t>
            </a:r>
          </a:p>
          <a:p>
            <a:pPr lvl="1" eaLnBrk="1" hangingPunct="1">
              <a:spcBef>
                <a:spcPct val="0"/>
              </a:spcBef>
              <a:buFont typeface="Wingdings" pitchFamily="2" charset="2"/>
              <a:buNone/>
            </a:pPr>
            <a:r>
              <a:rPr lang="en-AU" altLang="zh-TW" dirty="0" smtClean="0">
                <a:latin typeface="Courier New" pitchFamily="49" charset="0"/>
                <a:ea typeface="ＭＳ Ｐゴシック" pitchFamily="34" charset="-128"/>
              </a:rPr>
              <a:t>r = (</a:t>
            </a:r>
            <a:r>
              <a:rPr lang="en-AU" altLang="zh-TW" dirty="0" err="1" smtClean="0">
                <a:latin typeface="Courier New" pitchFamily="49" charset="0"/>
                <a:ea typeface="ＭＳ Ｐゴシック" pitchFamily="34" charset="-128"/>
              </a:rPr>
              <a:t>g</a:t>
            </a:r>
            <a:r>
              <a:rPr lang="en-AU" altLang="zh-TW" baseline="30000" dirty="0" err="1" smtClean="0">
                <a:latin typeface="Courier New" pitchFamily="49" charset="0"/>
                <a:ea typeface="ＭＳ Ｐゴシック" pitchFamily="34" charset="-128"/>
              </a:rPr>
              <a:t>k</a:t>
            </a:r>
            <a:r>
              <a:rPr lang="en-AU" altLang="zh-TW" dirty="0" smtClean="0">
                <a:latin typeface="Courier New" pitchFamily="49" charset="0"/>
                <a:ea typeface="ＭＳ Ｐゴシック" pitchFamily="34" charset="-128"/>
              </a:rPr>
              <a:t> mod p)mod q </a:t>
            </a:r>
          </a:p>
          <a:p>
            <a:pPr lvl="1" eaLnBrk="1" hangingPunct="1">
              <a:spcBef>
                <a:spcPct val="0"/>
              </a:spcBef>
              <a:buFont typeface="Wingdings" pitchFamily="2" charset="2"/>
              <a:buNone/>
            </a:pPr>
            <a:r>
              <a:rPr lang="en-AU" altLang="zh-TW" dirty="0" smtClean="0">
                <a:latin typeface="Courier New" pitchFamily="49" charset="0"/>
                <a:ea typeface="ＭＳ Ｐゴシック" pitchFamily="34" charset="-128"/>
              </a:rPr>
              <a:t>s = [k</a:t>
            </a:r>
            <a:r>
              <a:rPr lang="en-AU" altLang="zh-TW" baseline="30000" dirty="0" smtClean="0">
                <a:latin typeface="Courier New" pitchFamily="49" charset="0"/>
                <a:ea typeface="ＭＳ Ｐゴシック" pitchFamily="34" charset="-128"/>
              </a:rPr>
              <a:t>-1</a:t>
            </a:r>
            <a:r>
              <a:rPr lang="en-AU" altLang="zh-TW" dirty="0" smtClean="0">
                <a:latin typeface="Courier New" pitchFamily="49" charset="0"/>
                <a:ea typeface="ＭＳ Ｐゴシック" pitchFamily="34" charset="-128"/>
              </a:rPr>
              <a:t>(H(M)+ </a:t>
            </a:r>
            <a:r>
              <a:rPr lang="en-AU" altLang="zh-TW" dirty="0" err="1" smtClean="0">
                <a:latin typeface="Courier New" pitchFamily="49" charset="0"/>
                <a:ea typeface="ＭＳ Ｐゴシック" pitchFamily="34" charset="-128"/>
              </a:rPr>
              <a:t>xr</a:t>
            </a:r>
            <a:r>
              <a:rPr lang="en-AU" altLang="zh-TW" dirty="0" smtClean="0">
                <a:latin typeface="Courier New" pitchFamily="49" charset="0"/>
                <a:ea typeface="ＭＳ Ｐゴシック" pitchFamily="34" charset="-128"/>
              </a:rPr>
              <a:t>)] mod q</a:t>
            </a:r>
            <a:endParaRPr lang="en-AU" altLang="zh-TW" dirty="0" smtClean="0">
              <a:ea typeface="ＭＳ Ｐゴシック" pitchFamily="34" charset="-128"/>
            </a:endParaRPr>
          </a:p>
          <a:p>
            <a:pPr eaLnBrk="1" hangingPunct="1">
              <a:spcBef>
                <a:spcPct val="0"/>
              </a:spcBef>
            </a:pPr>
            <a:r>
              <a:rPr lang="en-AU" altLang="zh-TW" dirty="0" smtClean="0">
                <a:ea typeface="ＭＳ Ｐゴシック" pitchFamily="34" charset="-128"/>
              </a:rPr>
              <a:t>Sends signature </a:t>
            </a:r>
            <a:r>
              <a:rPr lang="en-AU" altLang="zh-TW" dirty="0" smtClean="0">
                <a:latin typeface="Courier New" pitchFamily="49" charset="0"/>
                <a:ea typeface="ＭＳ Ｐゴシック" pitchFamily="34" charset="-128"/>
              </a:rPr>
              <a:t>(</a:t>
            </a:r>
            <a:r>
              <a:rPr lang="en-AU" altLang="zh-TW" dirty="0" err="1" smtClean="0">
                <a:latin typeface="Courier New" pitchFamily="49" charset="0"/>
                <a:ea typeface="ＭＳ Ｐゴシック" pitchFamily="34" charset="-128"/>
              </a:rPr>
              <a:t>r,s</a:t>
            </a:r>
            <a:r>
              <a:rPr lang="en-AU" altLang="zh-TW" dirty="0" smtClean="0">
                <a:latin typeface="Courier New" pitchFamily="49" charset="0"/>
                <a:ea typeface="ＭＳ Ｐゴシック" pitchFamily="34" charset="-128"/>
              </a:rPr>
              <a:t>)</a:t>
            </a:r>
            <a:r>
              <a:rPr lang="en-AU" altLang="zh-TW" dirty="0" smtClean="0">
                <a:ea typeface="ＭＳ Ｐゴシック" pitchFamily="34" charset="-128"/>
              </a:rPr>
              <a:t> with message </a:t>
            </a:r>
            <a:r>
              <a:rPr lang="en-AU" altLang="zh-TW" dirty="0" smtClean="0">
                <a:latin typeface="Courier New" pitchFamily="49" charset="0"/>
                <a:ea typeface="ＭＳ Ｐゴシック" pitchFamily="34" charset="-128"/>
              </a:rPr>
              <a:t>M</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AU" altLang="zh-TW" smtClean="0"/>
              <a:t>DSA signature verification </a:t>
            </a:r>
          </a:p>
        </p:txBody>
      </p:sp>
      <p:sp>
        <p:nvSpPr>
          <p:cNvPr id="22531" name="Rectangle 3"/>
          <p:cNvSpPr>
            <a:spLocks noGrp="1" noChangeArrowheads="1"/>
          </p:cNvSpPr>
          <p:nvPr>
            <p:ph type="body" idx="1"/>
          </p:nvPr>
        </p:nvSpPr>
        <p:spPr>
          <a:xfrm>
            <a:off x="755650" y="1628775"/>
            <a:ext cx="7772400" cy="4114800"/>
          </a:xfrm>
        </p:spPr>
        <p:txBody>
          <a:bodyPr/>
          <a:lstStyle/>
          <a:p>
            <a:pPr eaLnBrk="1" hangingPunct="1">
              <a:spcBef>
                <a:spcPct val="0"/>
              </a:spcBef>
            </a:pPr>
            <a:r>
              <a:rPr lang="en-US" altLang="zh-TW" smtClean="0">
                <a:ea typeface="ＭＳ Ｐゴシック" pitchFamily="34" charset="-128"/>
              </a:rPr>
              <a:t>Having received M &amp; </a:t>
            </a:r>
            <a:r>
              <a:rPr lang="en-AU" altLang="zh-TW" smtClean="0">
                <a:ea typeface="ＭＳ Ｐゴシック" pitchFamily="34" charset="-128"/>
              </a:rPr>
              <a:t>signature </a:t>
            </a:r>
            <a:r>
              <a:rPr lang="en-AU" altLang="zh-TW" smtClean="0">
                <a:latin typeface="Courier New" pitchFamily="49" charset="0"/>
                <a:ea typeface="ＭＳ Ｐゴシック" pitchFamily="34" charset="-128"/>
              </a:rPr>
              <a:t>(r,s)</a:t>
            </a:r>
            <a:r>
              <a:rPr lang="en-AU" altLang="zh-TW" smtClean="0">
                <a:ea typeface="ＭＳ Ｐゴシック" pitchFamily="34" charset="-128"/>
              </a:rPr>
              <a:t> </a:t>
            </a:r>
          </a:p>
          <a:p>
            <a:pPr eaLnBrk="1" hangingPunct="1">
              <a:spcBef>
                <a:spcPct val="0"/>
              </a:spcBef>
            </a:pPr>
            <a:r>
              <a:rPr lang="en-AU" altLang="zh-TW" smtClean="0">
                <a:ea typeface="ＭＳ Ｐゴシック" pitchFamily="34" charset="-128"/>
              </a:rPr>
              <a:t>To </a:t>
            </a:r>
            <a:r>
              <a:rPr lang="en-AU" altLang="zh-TW" b="1" smtClean="0">
                <a:ea typeface="ＭＳ Ｐゴシック" pitchFamily="34" charset="-128"/>
              </a:rPr>
              <a:t>verify</a:t>
            </a:r>
            <a:r>
              <a:rPr lang="en-AU" altLang="zh-TW" smtClean="0">
                <a:ea typeface="ＭＳ Ｐゴシック" pitchFamily="34" charset="-128"/>
              </a:rPr>
              <a:t> a signature, recipient computes: </a:t>
            </a:r>
          </a:p>
          <a:p>
            <a:pPr lvl="1" eaLnBrk="1" hangingPunct="1">
              <a:spcBef>
                <a:spcPct val="0"/>
              </a:spcBef>
              <a:buFont typeface="Wingdings" pitchFamily="2" charset="2"/>
              <a:buNone/>
            </a:pPr>
            <a:r>
              <a:rPr lang="en-AU" altLang="zh-TW" smtClean="0">
                <a:latin typeface="Courier New" pitchFamily="49" charset="0"/>
                <a:ea typeface="ＭＳ Ｐゴシック" pitchFamily="34" charset="-128"/>
              </a:rPr>
              <a:t>w = s</a:t>
            </a:r>
            <a:r>
              <a:rPr lang="en-AU" altLang="zh-TW" baseline="30000" smtClean="0">
                <a:latin typeface="Courier New" pitchFamily="49" charset="0"/>
                <a:ea typeface="ＭＳ Ｐゴシック" pitchFamily="34" charset="-128"/>
              </a:rPr>
              <a:t>-1 </a:t>
            </a:r>
            <a:r>
              <a:rPr lang="en-AU" altLang="zh-TW" smtClean="0">
                <a:latin typeface="Courier New" pitchFamily="49" charset="0"/>
                <a:ea typeface="ＭＳ Ｐゴシック" pitchFamily="34" charset="-128"/>
              </a:rPr>
              <a:t>mod q </a:t>
            </a:r>
          </a:p>
          <a:p>
            <a:pPr lvl="1" eaLnBrk="1" hangingPunct="1">
              <a:spcBef>
                <a:spcPct val="0"/>
              </a:spcBef>
              <a:buFont typeface="Wingdings" pitchFamily="2" charset="2"/>
              <a:buNone/>
            </a:pPr>
            <a:r>
              <a:rPr lang="en-AU" altLang="zh-TW" smtClean="0">
                <a:latin typeface="Courier New" pitchFamily="49" charset="0"/>
                <a:ea typeface="ＭＳ Ｐゴシック" pitchFamily="34" charset="-128"/>
              </a:rPr>
              <a:t>u1= [H(M)w ]mod q </a:t>
            </a:r>
          </a:p>
          <a:p>
            <a:pPr lvl="1" eaLnBrk="1" hangingPunct="1">
              <a:spcBef>
                <a:spcPct val="0"/>
              </a:spcBef>
              <a:buFont typeface="Wingdings" pitchFamily="2" charset="2"/>
              <a:buNone/>
            </a:pPr>
            <a:r>
              <a:rPr lang="en-AU" altLang="zh-TW" smtClean="0">
                <a:latin typeface="Courier New" pitchFamily="49" charset="0"/>
                <a:ea typeface="ＭＳ Ｐゴシック" pitchFamily="34" charset="-128"/>
              </a:rPr>
              <a:t>u2= (rw)mod q</a:t>
            </a:r>
          </a:p>
          <a:p>
            <a:pPr lvl="1" eaLnBrk="1" hangingPunct="1">
              <a:spcBef>
                <a:spcPct val="0"/>
              </a:spcBef>
              <a:buFont typeface="Wingdings" pitchFamily="2" charset="2"/>
              <a:buNone/>
            </a:pPr>
            <a:r>
              <a:rPr lang="en-AU" altLang="zh-TW" smtClean="0">
                <a:latin typeface="Courier New" pitchFamily="49" charset="0"/>
                <a:ea typeface="ＭＳ Ｐゴシック" pitchFamily="34" charset="-128"/>
              </a:rPr>
              <a:t>v = [(g</a:t>
            </a:r>
            <a:r>
              <a:rPr lang="en-AU" altLang="zh-TW" baseline="30000" smtClean="0">
                <a:latin typeface="Courier New" pitchFamily="49" charset="0"/>
                <a:ea typeface="ＭＳ Ｐゴシック" pitchFamily="34" charset="-128"/>
              </a:rPr>
              <a:t>u1</a:t>
            </a:r>
            <a:r>
              <a:rPr lang="en-AU" altLang="zh-TW" smtClean="0">
                <a:latin typeface="Courier New" pitchFamily="49" charset="0"/>
                <a:ea typeface="ＭＳ Ｐゴシック" pitchFamily="34" charset="-128"/>
              </a:rPr>
              <a:t> y</a:t>
            </a:r>
            <a:r>
              <a:rPr lang="en-AU" altLang="zh-TW" baseline="30000" smtClean="0">
                <a:latin typeface="Courier New" pitchFamily="49" charset="0"/>
                <a:ea typeface="ＭＳ Ｐゴシック" pitchFamily="34" charset="-128"/>
              </a:rPr>
              <a:t>u2</a:t>
            </a:r>
            <a:r>
              <a:rPr lang="en-AU" altLang="zh-TW" smtClean="0">
                <a:latin typeface="Courier New" pitchFamily="49" charset="0"/>
                <a:ea typeface="ＭＳ Ｐゴシック" pitchFamily="34" charset="-128"/>
              </a:rPr>
              <a:t>)mod p ]mod q</a:t>
            </a:r>
          </a:p>
          <a:p>
            <a:pPr eaLnBrk="1" hangingPunct="1">
              <a:spcBef>
                <a:spcPct val="0"/>
              </a:spcBef>
            </a:pPr>
            <a:r>
              <a:rPr lang="en-AU" altLang="zh-TW" smtClean="0">
                <a:ea typeface="ＭＳ Ｐゴシック" pitchFamily="34" charset="-128"/>
              </a:rPr>
              <a:t>If </a:t>
            </a:r>
            <a:r>
              <a:rPr lang="en-AU" altLang="zh-TW" smtClean="0">
                <a:latin typeface="Courier New" pitchFamily="49" charset="0"/>
                <a:ea typeface="ＭＳ Ｐゴシック" pitchFamily="34" charset="-128"/>
              </a:rPr>
              <a:t>v=r</a:t>
            </a:r>
            <a:r>
              <a:rPr lang="en-AU" altLang="zh-TW" smtClean="0">
                <a:ea typeface="ＭＳ Ｐゴシック" pitchFamily="34" charset="-128"/>
              </a:rPr>
              <a:t> then signature is verified </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Title 1"/>
          <p:cNvSpPr>
            <a:spLocks noGrp="1"/>
          </p:cNvSpPr>
          <p:nvPr>
            <p:ph type="title"/>
          </p:nvPr>
        </p:nvSpPr>
        <p:spPr>
          <a:xfrm>
            <a:off x="2916238" y="6165850"/>
            <a:ext cx="3671887" cy="788988"/>
          </a:xfrm>
        </p:spPr>
        <p:txBody>
          <a:bodyPr/>
          <a:lstStyle/>
          <a:p>
            <a:pPr eaLnBrk="1" hangingPunct="1"/>
            <a:r>
              <a:rPr lang="en-US" altLang="zh-TW" sz="3200" smtClean="0"/>
              <a:t>DSS overview</a:t>
            </a:r>
          </a:p>
        </p:txBody>
      </p:sp>
      <p:pic>
        <p:nvPicPr>
          <p:cNvPr id="23555"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165850"/>
          </a:xfrm>
          <a:prstGeom prst="rect">
            <a:avLst/>
          </a:prstGeom>
          <a:noFill/>
          <a:ln>
            <a:noFill/>
          </a:ln>
          <a:extLst>
            <a:ext uri="{909E8E84-426E-40DD-AFC4-6F175D3DCCD1}">
              <a14:hiddenFill xmlns:a14="http://schemas.microsoft.com/office/drawing/2010/main">
                <a:solidFill>
                  <a:srgbClr val="FFFFFF">
                    <a:alpha val="70195"/>
                  </a:srgbClr>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altLang="zh-TW" smtClean="0"/>
              <a:t>Homework</a:t>
            </a:r>
          </a:p>
        </p:txBody>
      </p:sp>
      <p:sp>
        <p:nvSpPr>
          <p:cNvPr id="24579" name="Rectangle 3"/>
          <p:cNvSpPr>
            <a:spLocks noGrp="1" noChangeArrowheads="1"/>
          </p:cNvSpPr>
          <p:nvPr>
            <p:ph type="body" idx="1"/>
          </p:nvPr>
        </p:nvSpPr>
        <p:spPr/>
        <p:txBody>
          <a:bodyPr/>
          <a:lstStyle/>
          <a:p>
            <a:pPr eaLnBrk="1" hangingPunct="1"/>
            <a:r>
              <a:rPr lang="en-US" altLang="zh-TW" dirty="0" smtClean="0"/>
              <a:t>P431 (Chapter 13)</a:t>
            </a:r>
          </a:p>
          <a:p>
            <a:pPr eaLnBrk="1" hangingPunct="1">
              <a:buFont typeface="Monotype Sorts" pitchFamily="2" charset="2"/>
              <a:buNone/>
            </a:pPr>
            <a:r>
              <a:rPr lang="zh-TW" altLang="en-US" dirty="0" smtClean="0"/>
              <a:t>	1</a:t>
            </a:r>
            <a:r>
              <a:rPr lang="en-US" altLang="zh-TW" smtClean="0"/>
              <a:t>3.3   13.7</a:t>
            </a:r>
            <a:endParaRPr lang="en-US" altLang="zh-TW" dirty="0" smtClean="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altLang="zh-TW" smtClean="0"/>
              <a:t>Homework</a:t>
            </a:r>
          </a:p>
        </p:txBody>
      </p:sp>
      <p:sp>
        <p:nvSpPr>
          <p:cNvPr id="24579" name="Rectangle 3"/>
          <p:cNvSpPr>
            <a:spLocks noGrp="1" noChangeArrowheads="1"/>
          </p:cNvSpPr>
          <p:nvPr>
            <p:ph type="body" idx="1"/>
          </p:nvPr>
        </p:nvSpPr>
        <p:spPr/>
        <p:txBody>
          <a:bodyPr/>
          <a:lstStyle/>
          <a:p>
            <a:pPr eaLnBrk="1" hangingPunct="1"/>
            <a:r>
              <a:rPr lang="en-US" altLang="zh-TW" smtClean="0"/>
              <a:t>P431 (Chapter 13)</a:t>
            </a:r>
          </a:p>
          <a:p>
            <a:pPr eaLnBrk="1" hangingPunct="1">
              <a:buFont typeface="Monotype Sorts" pitchFamily="2" charset="2"/>
              <a:buNone/>
            </a:pPr>
            <a:r>
              <a:rPr lang="zh-TW" altLang="en-US" smtClean="0"/>
              <a:t>	1</a:t>
            </a:r>
            <a:r>
              <a:rPr lang="en-US" altLang="zh-TW" smtClean="0"/>
              <a:t>3.4   13.5   13.8</a:t>
            </a:r>
          </a:p>
        </p:txBody>
      </p:sp>
    </p:spTree>
    <p:extLst>
      <p:ext uri="{BB962C8B-B14F-4D97-AF65-F5344CB8AC3E}">
        <p14:creationId xmlns:p14="http://schemas.microsoft.com/office/powerpoint/2010/main" val="1664256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Ch8">
  <a:themeElements>
    <a:clrScheme name="Ch8 1">
      <a:dk1>
        <a:srgbClr val="000000"/>
      </a:dk1>
      <a:lt1>
        <a:srgbClr val="FFFFFF"/>
      </a:lt1>
      <a:dk2>
        <a:srgbClr val="000000"/>
      </a:dk2>
      <a:lt2>
        <a:srgbClr val="B2B2B2"/>
      </a:lt2>
      <a:accent1>
        <a:srgbClr val="6600FF"/>
      </a:accent1>
      <a:accent2>
        <a:srgbClr val="CC00FF"/>
      </a:accent2>
      <a:accent3>
        <a:srgbClr val="FFFFFF"/>
      </a:accent3>
      <a:accent4>
        <a:srgbClr val="000000"/>
      </a:accent4>
      <a:accent5>
        <a:srgbClr val="B8AAFF"/>
      </a:accent5>
      <a:accent6>
        <a:srgbClr val="B900E7"/>
      </a:accent6>
      <a:hlink>
        <a:srgbClr val="00CC99"/>
      </a:hlink>
      <a:folHlink>
        <a:srgbClr val="0099CC"/>
      </a:folHlink>
    </a:clrScheme>
    <a:fontScheme name="Ch8">
      <a:majorFont>
        <a:latin typeface="Times New Roman"/>
        <a:ea typeface="新細明體"/>
        <a:cs typeface=""/>
      </a:majorFont>
      <a:minorFont>
        <a:latin typeface="Times New Roman"/>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ea typeface="新細明體" charset="-12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ea typeface="新細明體" charset="-120"/>
          </a:defRPr>
        </a:defPPr>
      </a:lstStyle>
    </a:lnDef>
  </a:objectDefaults>
  <a:extraClrSchemeLst>
    <a:extraClrScheme>
      <a:clrScheme name="Ch8 1">
        <a:dk1>
          <a:srgbClr val="000000"/>
        </a:dk1>
        <a:lt1>
          <a:srgbClr val="FFFFFF"/>
        </a:lt1>
        <a:dk2>
          <a:srgbClr val="000000"/>
        </a:dk2>
        <a:lt2>
          <a:srgbClr val="B2B2B2"/>
        </a:lt2>
        <a:accent1>
          <a:srgbClr val="6600FF"/>
        </a:accent1>
        <a:accent2>
          <a:srgbClr val="CC00FF"/>
        </a:accent2>
        <a:accent3>
          <a:srgbClr val="FFFFFF"/>
        </a:accent3>
        <a:accent4>
          <a:srgbClr val="000000"/>
        </a:accent4>
        <a:accent5>
          <a:srgbClr val="B8AAFF"/>
        </a:accent5>
        <a:accent6>
          <a:srgbClr val="B900E7"/>
        </a:accent6>
        <a:hlink>
          <a:srgbClr val="00CC99"/>
        </a:hlink>
        <a:folHlink>
          <a:srgbClr val="0099CC"/>
        </a:folHlink>
      </a:clrScheme>
      <a:clrMap bg1="lt1" tx1="dk1" bg2="lt2" tx2="dk2" accent1="accent1" accent2="accent2" accent3="accent3" accent4="accent4" accent5="accent5" accent6="accent6" hlink="hlink" folHlink="folHlink"/>
    </a:extraClrScheme>
    <a:extraClrScheme>
      <a:clrScheme name="Ch8 2">
        <a:dk1>
          <a:srgbClr val="000000"/>
        </a:dk1>
        <a:lt1>
          <a:srgbClr val="FFFFFF"/>
        </a:lt1>
        <a:dk2>
          <a:srgbClr val="000000"/>
        </a:dk2>
        <a:lt2>
          <a:srgbClr val="B2B2B2"/>
        </a:lt2>
        <a:accent1>
          <a:srgbClr val="99CCFF"/>
        </a:accent1>
        <a:accent2>
          <a:srgbClr val="CCCCFF"/>
        </a:accent2>
        <a:accent3>
          <a:srgbClr val="FFFFFF"/>
        </a:accent3>
        <a:accent4>
          <a:srgbClr val="000000"/>
        </a:accent4>
        <a:accent5>
          <a:srgbClr val="CAE2FF"/>
        </a:accent5>
        <a:accent6>
          <a:srgbClr val="B9B9E7"/>
        </a:accent6>
        <a:hlink>
          <a:srgbClr val="FF99CC"/>
        </a:hlink>
        <a:folHlink>
          <a:srgbClr val="CBCBCB"/>
        </a:folHlink>
      </a:clrScheme>
      <a:clrMap bg1="lt1" tx1="dk1" bg2="lt2" tx2="dk2" accent1="accent1" accent2="accent2" accent3="accent3" accent4="accent4" accent5="accent5" accent6="accent6" hlink="hlink" folHlink="folHlink"/>
    </a:extraClrScheme>
    <a:extraClrScheme>
      <a:clrScheme name="Ch8 3">
        <a:dk1>
          <a:srgbClr val="000000"/>
        </a:dk1>
        <a:lt1>
          <a:srgbClr val="FFFFFF"/>
        </a:lt1>
        <a:dk2>
          <a:srgbClr val="000000"/>
        </a:dk2>
        <a:lt2>
          <a:srgbClr val="B2B2B2"/>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
      <a:clrScheme name="Ch8 4">
        <a:dk1>
          <a:srgbClr val="000000"/>
        </a:dk1>
        <a:lt1>
          <a:srgbClr val="FFFFFF"/>
        </a:lt1>
        <a:dk2>
          <a:srgbClr val="000000"/>
        </a:dk2>
        <a:lt2>
          <a:srgbClr val="B2B2B2"/>
        </a:lt2>
        <a:accent1>
          <a:srgbClr val="FF0033"/>
        </a:accent1>
        <a:accent2>
          <a:srgbClr val="CC6600"/>
        </a:accent2>
        <a:accent3>
          <a:srgbClr val="FFFFFF"/>
        </a:accent3>
        <a:accent4>
          <a:srgbClr val="000000"/>
        </a:accent4>
        <a:accent5>
          <a:srgbClr val="FFAAAD"/>
        </a:accent5>
        <a:accent6>
          <a:srgbClr val="B95C00"/>
        </a:accent6>
        <a:hlink>
          <a:srgbClr val="999933"/>
        </a:hlink>
        <a:folHlink>
          <a:srgbClr val="A50021"/>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E:\CLASS\Security\Ch8.ppt</Template>
  <TotalTime>555</TotalTime>
  <Words>4005</Words>
  <Application>Microsoft Office PowerPoint</Application>
  <PresentationFormat>如螢幕大小 (4:3)</PresentationFormat>
  <Paragraphs>234</Paragraphs>
  <Slides>23</Slides>
  <Notes>19</Notes>
  <HiddenSlides>1</HiddenSlides>
  <MMClips>0</MMClips>
  <ScaleCrop>false</ScaleCrop>
  <HeadingPairs>
    <vt:vector size="4" baseType="variant">
      <vt:variant>
        <vt:lpstr>佈景主題</vt:lpstr>
      </vt:variant>
      <vt:variant>
        <vt:i4>1</vt:i4>
      </vt:variant>
      <vt:variant>
        <vt:lpstr>投影片標題</vt:lpstr>
      </vt:variant>
      <vt:variant>
        <vt:i4>23</vt:i4>
      </vt:variant>
    </vt:vector>
  </HeadingPairs>
  <TitlesOfParts>
    <vt:vector size="24" baseType="lpstr">
      <vt:lpstr>Ch8</vt:lpstr>
      <vt:lpstr>Digital Signatures (Ch. 13)</vt:lpstr>
      <vt:lpstr>Requirements of digital signatures</vt:lpstr>
      <vt:lpstr>Digital Signatures</vt:lpstr>
      <vt:lpstr>Digital signature model</vt:lpstr>
      <vt:lpstr>Digital signature model (Cont.)</vt:lpstr>
      <vt:lpstr>Attacks and forgeries</vt:lpstr>
      <vt:lpstr>Digital signature requirements</vt:lpstr>
      <vt:lpstr>Direct digital signatures</vt:lpstr>
      <vt:lpstr>ElGamal digital signatures</vt:lpstr>
      <vt:lpstr>ElGamal digital signature (Cont.)</vt:lpstr>
      <vt:lpstr>ElGamal signature example </vt:lpstr>
      <vt:lpstr>Schnorr digital signatures</vt:lpstr>
      <vt:lpstr>Schnorr key setup</vt:lpstr>
      <vt:lpstr>Schnorr signature</vt:lpstr>
      <vt:lpstr>Digital signature standard (DSS)</vt:lpstr>
      <vt:lpstr>DSS vs RSA signatures</vt:lpstr>
      <vt:lpstr>Digital signature algorithm (DSA)</vt:lpstr>
      <vt:lpstr>DSA key generation</vt:lpstr>
      <vt:lpstr>DSA signature creation</vt:lpstr>
      <vt:lpstr>DSA signature verification </vt:lpstr>
      <vt:lpstr>DSS overview</vt:lpstr>
      <vt:lpstr>Homework</vt:lpstr>
      <vt:lpstr>Homework</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Signature and Authentication Protocols (Ch. 10)</dc:title>
  <dc:creator>Sharon H.W. Lai</dc:creator>
  <cp:lastModifiedBy>Tony</cp:lastModifiedBy>
  <cp:revision>48</cp:revision>
  <dcterms:created xsi:type="dcterms:W3CDTF">1999-11-04T03:11:42Z</dcterms:created>
  <dcterms:modified xsi:type="dcterms:W3CDTF">2012-11-13T01:39:21Z</dcterms:modified>
</cp:coreProperties>
</file>