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7" r:id="rId2"/>
    <p:sldId id="259" r:id="rId3"/>
    <p:sldId id="260" r:id="rId4"/>
    <p:sldId id="258" r:id="rId5"/>
    <p:sldId id="261" r:id="rId6"/>
    <p:sldId id="263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1" r:id="rId18"/>
    <p:sldId id="277" r:id="rId19"/>
    <p:sldId id="278" r:id="rId20"/>
    <p:sldId id="274" r:id="rId21"/>
    <p:sldId id="280" r:id="rId22"/>
    <p:sldId id="275" r:id="rId23"/>
    <p:sldId id="276" r:id="rId24"/>
    <p:sldId id="279" r:id="rId2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668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94AB5C-C4DD-4752-9832-D33C467FB3DA}" type="datetimeFigureOut">
              <a:rPr lang="zh-TW" altLang="en-US" smtClean="0"/>
              <a:t>2014/6/4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AD1D5C-7C2B-4E23-B3EF-93A9744405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2429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D1D5C-7C2B-4E23-B3EF-93A9744405D6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86383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D1D5C-7C2B-4E23-B3EF-93A9744405D6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103103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D1D5C-7C2B-4E23-B3EF-93A9744405D6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71255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2DFA usually refers to “2-way deterministic finite automata”, so maybe it’s better to use 2HDFA here.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D1D5C-7C2B-4E23-B3EF-93A9744405D6}" type="slidenum">
              <a:rPr lang="zh-TW" altLang="en-US" smtClean="0"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677073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D1D5C-7C2B-4E23-B3EF-93A9744405D6}" type="slidenum">
              <a:rPr lang="zh-TW" altLang="en-US" smtClean="0"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77320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Where among all the</a:t>
            </a:r>
            <a:r>
              <a:rPr lang="en-US" altLang="zh-TW" baseline="0" dirty="0" smtClean="0"/>
              <a:t> operations in M’, you must not have any transition that will </a:t>
            </a:r>
            <a:r>
              <a:rPr lang="en-US" altLang="zh-TW" baseline="0" smtClean="0"/>
              <a:t>modify the input portion </a:t>
            </a:r>
            <a:r>
              <a:rPr lang="en-US" altLang="zh-TW" baseline="0" dirty="0" smtClean="0"/>
              <a:t>except for the </a:t>
            </a:r>
            <a:r>
              <a:rPr lang="en-US" altLang="zh-TW" baseline="0" smtClean="0"/>
              <a:t>one for M’ step 4.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D1D5C-7C2B-4E23-B3EF-93A9744405D6}" type="slidenum">
              <a:rPr lang="zh-TW" altLang="en-US" smtClean="0"/>
              <a:t>21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423425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D1D5C-7C2B-4E23-B3EF-93A9744405D6}" type="slidenum">
              <a:rPr lang="zh-TW" altLang="en-US" smtClean="0"/>
              <a:t>24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9809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2014/6/4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0318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2014/6/4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86150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2014/6/4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7528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2014/6/4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01177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2014/6/4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7159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2014/6/4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87541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2014/6/4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3707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2014/6/4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3825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2014/6/4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4144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2014/6/4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73229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2014/6/4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7801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3D1CD-0BBF-420A-B233-F62CEFBFE59E}" type="datetimeFigureOut">
              <a:rPr lang="zh-TW" altLang="en-US" smtClean="0"/>
              <a:t>2014/6/4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0379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3" Type="http://schemas.openxmlformats.org/officeDocument/2006/relationships/image" Target="../media/image110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2" Type="http://schemas.openxmlformats.org/officeDocument/2006/relationships/image" Target="../media/image1.png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2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Relationship Id="rId30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18" Type="http://schemas.openxmlformats.org/officeDocument/2006/relationships/image" Target="../media/image56.png"/><Relationship Id="rId3" Type="http://schemas.openxmlformats.org/officeDocument/2006/relationships/image" Target="../media/image430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17" Type="http://schemas.openxmlformats.org/officeDocument/2006/relationships/image" Target="../media/image51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44.png"/><Relationship Id="rId20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5" Type="http://schemas.openxmlformats.org/officeDocument/2006/relationships/image" Target="../media/image55.png"/><Relationship Id="rId10" Type="http://schemas.openxmlformats.org/officeDocument/2006/relationships/image" Target="../media/image50.png"/><Relationship Id="rId19" Type="http://schemas.openxmlformats.org/officeDocument/2006/relationships/image" Target="../media/image57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Theory of Computing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 smtClean="0"/>
              <a:t>TA times #4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zh-TW" sz="3200" dirty="0" smtClean="0"/>
              <a:t>Hsu, Hung-Wei</a:t>
            </a:r>
          </a:p>
          <a:p>
            <a:r>
              <a:rPr lang="en-US" altLang="zh-TW" sz="3200" smtClean="0"/>
              <a:t>2014/06/04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51488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TW" sz="3600" dirty="0" smtClean="0"/>
              <a:t>Most solutions we showed in TA’s slides are more </a:t>
            </a:r>
          </a:p>
          <a:p>
            <a:pPr marL="0" indent="0" algn="ctr">
              <a:buNone/>
            </a:pPr>
            <a:r>
              <a:rPr lang="en-US" altLang="zh-TW" sz="3600" dirty="0" smtClean="0"/>
              <a:t>like the </a:t>
            </a:r>
            <a:r>
              <a:rPr lang="en-US" altLang="zh-TW" sz="3600" i="1" dirty="0" smtClean="0"/>
              <a:t>ideas</a:t>
            </a:r>
            <a:r>
              <a:rPr lang="en-US" altLang="zh-TW" sz="3600" dirty="0" smtClean="0"/>
              <a:t> rather then </a:t>
            </a:r>
            <a:r>
              <a:rPr lang="en-US" altLang="zh-TW" sz="3600" i="1" dirty="0" smtClean="0"/>
              <a:t>completed solutions</a:t>
            </a:r>
            <a:r>
              <a:rPr lang="en-US" altLang="zh-TW" sz="3600" dirty="0" smtClean="0"/>
              <a:t>. </a:t>
            </a:r>
          </a:p>
          <a:p>
            <a:pPr marL="0" indent="0" algn="ctr">
              <a:buNone/>
            </a:pPr>
            <a:r>
              <a:rPr lang="en-US" altLang="zh-TW" sz="3600" dirty="0" smtClean="0"/>
              <a:t>You may take them as guides, but shouldn’t </a:t>
            </a:r>
          </a:p>
          <a:p>
            <a:pPr marL="0" indent="0" algn="ctr">
              <a:buNone/>
            </a:pPr>
            <a:r>
              <a:rPr lang="en-US" altLang="zh-TW" sz="3600" dirty="0" smtClean="0"/>
              <a:t>consider them as everything you need </a:t>
            </a:r>
          </a:p>
          <a:p>
            <a:pPr marL="0" indent="0" algn="ctr">
              <a:buNone/>
            </a:pPr>
            <a:r>
              <a:rPr lang="en-US" altLang="zh-TW" sz="3600" dirty="0" smtClean="0"/>
              <a:t>to complete an exercise.</a:t>
            </a:r>
            <a:endParaRPr lang="zh-TW" altLang="en-US" sz="3600" dirty="0"/>
          </a:p>
        </p:txBody>
      </p:sp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xfrm>
            <a:off x="838200" y="593725"/>
            <a:ext cx="10515600" cy="1325563"/>
          </a:xfrm>
        </p:spPr>
        <p:txBody>
          <a:bodyPr/>
          <a:lstStyle/>
          <a:p>
            <a:pPr algn="ctr"/>
            <a:r>
              <a:rPr lang="en-US" altLang="zh-TW" b="1" dirty="0" smtClean="0"/>
              <a:t>CAUTION</a:t>
            </a:r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706114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Stats.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39183"/>
          </a:xfrm>
        </p:spPr>
        <p:txBody>
          <a:bodyPr>
            <a:normAutofit lnSpcReduction="10000"/>
          </a:bodyPr>
          <a:lstStyle/>
          <a:p>
            <a:r>
              <a:rPr lang="en-US" altLang="zh-TW" sz="3600" dirty="0" smtClean="0"/>
              <a:t>Homework #8</a:t>
            </a:r>
          </a:p>
          <a:p>
            <a:pPr lvl="1"/>
            <a:r>
              <a:rPr lang="en-US" altLang="zh-TW" sz="3200" dirty="0" smtClean="0"/>
              <a:t>Average 53.1</a:t>
            </a:r>
          </a:p>
          <a:p>
            <a:pPr lvl="1"/>
            <a:r>
              <a:rPr lang="en-US" altLang="zh-TW" sz="3200" dirty="0" smtClean="0"/>
              <a:t>Std. Dev. 14.8</a:t>
            </a:r>
            <a:endParaRPr lang="en-US" altLang="zh-TW" sz="3200" dirty="0"/>
          </a:p>
          <a:p>
            <a:r>
              <a:rPr lang="en-US" altLang="zh-TW" sz="3600" dirty="0"/>
              <a:t>Homework </a:t>
            </a:r>
            <a:r>
              <a:rPr lang="en-US" altLang="zh-TW" sz="3600" dirty="0" smtClean="0"/>
              <a:t>#9</a:t>
            </a:r>
            <a:endParaRPr lang="en-US" altLang="zh-TW" sz="3600" dirty="0"/>
          </a:p>
          <a:p>
            <a:pPr lvl="1"/>
            <a:r>
              <a:rPr lang="en-US" altLang="zh-TW" sz="3200" dirty="0"/>
              <a:t>Average </a:t>
            </a:r>
            <a:r>
              <a:rPr lang="en-US" altLang="zh-TW" sz="3200" dirty="0" smtClean="0"/>
              <a:t>-</a:t>
            </a:r>
            <a:endParaRPr lang="en-US" altLang="zh-TW" sz="3200" dirty="0"/>
          </a:p>
          <a:p>
            <a:pPr lvl="1"/>
            <a:r>
              <a:rPr lang="en-US" altLang="zh-TW" sz="3200" dirty="0"/>
              <a:t>Std. Dev. </a:t>
            </a:r>
            <a:r>
              <a:rPr lang="en-US" altLang="zh-TW" sz="3200" dirty="0" smtClean="0"/>
              <a:t>-</a:t>
            </a:r>
          </a:p>
          <a:p>
            <a:r>
              <a:rPr lang="en-US" altLang="zh-TW" sz="3600" dirty="0"/>
              <a:t>Homework </a:t>
            </a:r>
            <a:r>
              <a:rPr lang="en-US" altLang="zh-TW" sz="3600" dirty="0" smtClean="0"/>
              <a:t>#10</a:t>
            </a:r>
            <a:endParaRPr lang="en-US" altLang="zh-TW" sz="3600" dirty="0"/>
          </a:p>
          <a:p>
            <a:pPr lvl="1"/>
            <a:r>
              <a:rPr lang="en-US" altLang="zh-TW" sz="3200" dirty="0"/>
              <a:t>Average </a:t>
            </a:r>
            <a:r>
              <a:rPr lang="en-US" altLang="zh-TW" sz="3200" dirty="0" smtClean="0"/>
              <a:t>-</a:t>
            </a:r>
            <a:endParaRPr lang="en-US" altLang="zh-TW" sz="3200" dirty="0"/>
          </a:p>
          <a:p>
            <a:pPr lvl="1"/>
            <a:r>
              <a:rPr lang="en-US" altLang="zh-TW" sz="3200" dirty="0"/>
              <a:t>Std. Dev. </a:t>
            </a:r>
            <a:r>
              <a:rPr lang="en-US" altLang="zh-TW" sz="3200" dirty="0" smtClean="0"/>
              <a:t>-</a:t>
            </a:r>
            <a:endParaRPr lang="en-US" altLang="zh-TW" sz="3200" dirty="0"/>
          </a:p>
        </p:txBody>
      </p:sp>
    </p:spTree>
    <p:extLst>
      <p:ext uri="{BB962C8B-B14F-4D97-AF65-F5344CB8AC3E}">
        <p14:creationId xmlns:p14="http://schemas.microsoft.com/office/powerpoint/2010/main" val="1353803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HW#8 </a:t>
            </a:r>
            <a:r>
              <a:rPr lang="en-US" altLang="zh-TW" dirty="0"/>
              <a:t>– </a:t>
            </a:r>
            <a:r>
              <a:rPr lang="en-US" altLang="zh-TW" dirty="0" smtClean="0"/>
              <a:t>Q1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9" name="文字方塊 168"/>
              <p:cNvSpPr txBox="1"/>
              <p:nvPr/>
            </p:nvSpPr>
            <p:spPr>
              <a:xfrm>
                <a:off x="732251" y="1919194"/>
                <a:ext cx="10331990" cy="8871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400" dirty="0" smtClean="0"/>
                  <a:t>We give the definition of the </a:t>
                </a:r>
                <a:r>
                  <a:rPr lang="en-US" altLang="zh-TW" sz="2400" dirty="0"/>
                  <a:t>Turing </a:t>
                </a:r>
                <a:r>
                  <a:rPr lang="en-US" altLang="zh-TW" sz="2400" dirty="0" smtClean="0"/>
                  <a:t>machine as below.</a:t>
                </a:r>
              </a:p>
              <a:p>
                <a14:m>
                  <m:oMath xmlns:m="http://schemas.openxmlformats.org/officeDocument/2006/math"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l-GR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l-GR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𝛤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zh-TW" alt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TW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TW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𝑎𝑐𝑐𝑒𝑝𝑡</m:t>
                            </m:r>
                          </m:sub>
                        </m:sSub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TW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𝑟𝑒𝑗𝑒𝑐𝑡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TW" sz="2400" b="0" i="0" dirty="0" smtClean="0">
                    <a:ea typeface="Cambria Math" panose="02040503050406030204" pitchFamily="18" charset="0"/>
                  </a:rPr>
                  <a:t>, where</a:t>
                </a:r>
                <a:r>
                  <a:rPr lang="el-GR" altLang="zh-TW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0,1</m:t>
                        </m:r>
                      </m:e>
                    </m:d>
                    <m:r>
                      <a:rPr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l-GR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𝛤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={0,1,</m:t>
                    </m:r>
                    <m:acc>
                      <m:accPr>
                        <m:chr m:val="̂"/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e>
                    </m:acc>
                    <m:r>
                      <a:rPr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acc>
                      <m:accPr>
                        <m:chr m:val="̂"/>
                        <m:ctrlP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e>
                    </m:acc>
                    <m:r>
                      <a:rPr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,#,</m:t>
                    </m:r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˽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zh-TW" sz="2400" b="0" i="0" dirty="0" smtClean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9" name="文字方塊 1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251" y="1919194"/>
                <a:ext cx="10331990" cy="887166"/>
              </a:xfrm>
              <a:prstGeom prst="rect">
                <a:avLst/>
              </a:prstGeom>
              <a:blipFill rotWithShape="0">
                <a:blip r:embed="rId2"/>
                <a:stretch>
                  <a:fillRect l="-885" t="-5517" b="-1241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群組 19"/>
          <p:cNvGrpSpPr/>
          <p:nvPr/>
        </p:nvGrpSpPr>
        <p:grpSpPr>
          <a:xfrm>
            <a:off x="926315" y="3129744"/>
            <a:ext cx="9876277" cy="2615174"/>
            <a:chOff x="631272" y="3496552"/>
            <a:chExt cx="9876277" cy="2615174"/>
          </a:xfrm>
        </p:grpSpPr>
        <p:grpSp>
          <p:nvGrpSpPr>
            <p:cNvPr id="138" name="群組 137"/>
            <p:cNvGrpSpPr/>
            <p:nvPr/>
          </p:nvGrpSpPr>
          <p:grpSpPr>
            <a:xfrm>
              <a:off x="631272" y="3496552"/>
              <a:ext cx="9876277" cy="2615174"/>
              <a:chOff x="248393" y="2230201"/>
              <a:chExt cx="9876277" cy="2615174"/>
            </a:xfrm>
          </p:grpSpPr>
          <p:grpSp>
            <p:nvGrpSpPr>
              <p:cNvPr id="131" name="群組 130"/>
              <p:cNvGrpSpPr/>
              <p:nvPr/>
            </p:nvGrpSpPr>
            <p:grpSpPr>
              <a:xfrm>
                <a:off x="248393" y="2230201"/>
                <a:ext cx="9726466" cy="2615174"/>
                <a:chOff x="462401" y="2230201"/>
                <a:chExt cx="9726466" cy="2615174"/>
              </a:xfrm>
            </p:grpSpPr>
            <p:grpSp>
              <p:nvGrpSpPr>
                <p:cNvPr id="129" name="群組 128"/>
                <p:cNvGrpSpPr/>
                <p:nvPr/>
              </p:nvGrpSpPr>
              <p:grpSpPr>
                <a:xfrm>
                  <a:off x="462401" y="2230201"/>
                  <a:ext cx="9726466" cy="2615174"/>
                  <a:chOff x="462401" y="2230201"/>
                  <a:chExt cx="9726466" cy="2615174"/>
                </a:xfrm>
              </p:grpSpPr>
              <p:grpSp>
                <p:nvGrpSpPr>
                  <p:cNvPr id="115" name="群組 114"/>
                  <p:cNvGrpSpPr/>
                  <p:nvPr/>
                </p:nvGrpSpPr>
                <p:grpSpPr>
                  <a:xfrm>
                    <a:off x="462401" y="2230201"/>
                    <a:ext cx="9726466" cy="2307139"/>
                    <a:chOff x="841780" y="1967554"/>
                    <a:chExt cx="9726466" cy="2307139"/>
                  </a:xfrm>
                </p:grpSpPr>
                <p:cxnSp>
                  <p:nvCxnSpPr>
                    <p:cNvPr id="102" name="直線單箭頭接點 101"/>
                    <p:cNvCxnSpPr>
                      <a:stCxn id="72" idx="6"/>
                      <a:endCxn id="103" idx="2"/>
                    </p:cNvCxnSpPr>
                    <p:nvPr/>
                  </p:nvCxnSpPr>
                  <p:spPr>
                    <a:xfrm>
                      <a:off x="7979156" y="2838189"/>
                      <a:ext cx="882001" cy="2139"/>
                    </a:xfrm>
                    <a:prstGeom prst="straightConnector1">
                      <a:avLst/>
                    </a:prstGeom>
                    <a:ln w="19050">
                      <a:solidFill>
                        <a:schemeClr val="tx1"/>
                      </a:solidFill>
                      <a:headEnd type="none" w="med" len="med"/>
                      <a:tailEnd type="stealth" w="lg" len="lg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114" name="群組 113"/>
                    <p:cNvGrpSpPr/>
                    <p:nvPr/>
                  </p:nvGrpSpPr>
                  <p:grpSpPr>
                    <a:xfrm>
                      <a:off x="841780" y="1967554"/>
                      <a:ext cx="9726466" cy="2307139"/>
                      <a:chOff x="841780" y="1967554"/>
                      <a:chExt cx="9726466" cy="2307139"/>
                    </a:xfrm>
                  </p:grpSpPr>
                  <p:grpSp>
                    <p:nvGrpSpPr>
                      <p:cNvPr id="86" name="群組 85"/>
                      <p:cNvGrpSpPr/>
                      <p:nvPr/>
                    </p:nvGrpSpPr>
                    <p:grpSpPr>
                      <a:xfrm>
                        <a:off x="841780" y="1967554"/>
                        <a:ext cx="7399730" cy="2307139"/>
                        <a:chOff x="841780" y="1967554"/>
                        <a:chExt cx="7399730" cy="2307139"/>
                      </a:xfrm>
                    </p:grpSpPr>
                    <p:grpSp>
                      <p:nvGrpSpPr>
                        <p:cNvPr id="83" name="群組 82"/>
                        <p:cNvGrpSpPr/>
                        <p:nvPr/>
                      </p:nvGrpSpPr>
                      <p:grpSpPr>
                        <a:xfrm>
                          <a:off x="841780" y="2092309"/>
                          <a:ext cx="7137376" cy="2182384"/>
                          <a:chOff x="841780" y="2092309"/>
                          <a:chExt cx="7137376" cy="2182384"/>
                        </a:xfrm>
                      </p:grpSpPr>
                      <p:cxnSp>
                        <p:nvCxnSpPr>
                          <p:cNvPr id="7" name="直線單箭頭接點 6"/>
                          <p:cNvCxnSpPr>
                            <a:stCxn id="4" idx="6"/>
                            <a:endCxn id="13" idx="2"/>
                          </p:cNvCxnSpPr>
                          <p:nvPr/>
                        </p:nvCxnSpPr>
                        <p:spPr>
                          <a:xfrm>
                            <a:off x="1867608" y="2840328"/>
                            <a:ext cx="860476" cy="0"/>
                          </a:xfrm>
                          <a:prstGeom prst="straightConnector1">
                            <a:avLst/>
                          </a:prstGeom>
                          <a:ln w="19050">
                            <a:solidFill>
                              <a:schemeClr val="tx1"/>
                            </a:solidFill>
                            <a:headEnd type="none" w="med" len="med"/>
                            <a:tailEnd type="stealth" w="lg" len="lg"/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25" name="直線單箭頭接點 24"/>
                          <p:cNvCxnSpPr>
                            <a:stCxn id="13" idx="7"/>
                            <a:endCxn id="26" idx="1"/>
                          </p:cNvCxnSpPr>
                          <p:nvPr/>
                        </p:nvCxnSpPr>
                        <p:spPr>
                          <a:xfrm>
                            <a:off x="3096819" y="2687593"/>
                            <a:ext cx="987006" cy="0"/>
                          </a:xfrm>
                          <a:prstGeom prst="straightConnector1">
                            <a:avLst/>
                          </a:prstGeom>
                          <a:ln w="19050">
                            <a:solidFill>
                              <a:schemeClr val="tx1"/>
                            </a:solidFill>
                            <a:headEnd type="none" w="med" len="med"/>
                            <a:tailEnd type="stealth" w="lg" len="lg"/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35" name="直線單箭頭接點 34"/>
                          <p:cNvCxnSpPr>
                            <a:stCxn id="26" idx="3"/>
                            <a:endCxn id="13" idx="5"/>
                          </p:cNvCxnSpPr>
                          <p:nvPr/>
                        </p:nvCxnSpPr>
                        <p:spPr>
                          <a:xfrm flipH="1">
                            <a:off x="3096819" y="2993063"/>
                            <a:ext cx="987006" cy="0"/>
                          </a:xfrm>
                          <a:prstGeom prst="straightConnector1">
                            <a:avLst/>
                          </a:prstGeom>
                          <a:ln w="19050">
                            <a:solidFill>
                              <a:schemeClr val="tx1"/>
                            </a:solidFill>
                            <a:headEnd type="none" w="med" len="med"/>
                            <a:tailEnd type="stealth" w="lg" len="lg"/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grpSp>
                        <p:nvGrpSpPr>
                          <p:cNvPr id="80" name="群組 79"/>
                          <p:cNvGrpSpPr/>
                          <p:nvPr/>
                        </p:nvGrpSpPr>
                        <p:grpSpPr>
                          <a:xfrm>
                            <a:off x="841780" y="2092309"/>
                            <a:ext cx="7137376" cy="2182384"/>
                            <a:chOff x="841780" y="2092309"/>
                            <a:chExt cx="7137376" cy="2182384"/>
                          </a:xfrm>
                        </p:grpSpPr>
                        <mc:AlternateContent xmlns:mc="http://schemas.openxmlformats.org/markup-compatibility/2006" xmlns:a14="http://schemas.microsoft.com/office/drawing/2010/main">
                          <mc:Choice Requires="a14">
                            <p:sp>
                              <p:nvSpPr>
                                <p:cNvPr id="4" name="橢圓 3"/>
                                <p:cNvSpPr/>
                                <p:nvPr/>
                              </p:nvSpPr>
                              <p:spPr>
                                <a:xfrm>
                                  <a:off x="1435608" y="2624328"/>
                                  <a:ext cx="432000" cy="432000"/>
                                </a:xfrm>
                                <a:prstGeom prst="ellipse">
                                  <a:avLst/>
                                </a:prstGeom>
                                <a:noFill/>
                                <a:ln w="19050">
                                  <a:solidFill>
                                    <a:schemeClr val="tx1"/>
                                  </a:solidFill>
                                </a:ln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lIns="198000" tIns="0" rIns="144000" bIns="36000" rtlCol="0" anchor="ctr">
                                  <a:noAutofit/>
                                </a:bodyPr>
                                <a:lstStyle/>
                                <a:p>
                                  <a:pPr algn="ctr"/>
                                  <a14:m>
                                    <m:oMathPara xmlns:m="http://schemas.openxmlformats.org/officeDocument/2006/math">
                                      <m:oMathParaPr>
                                        <m:jc m:val="centerGroup"/>
                                      </m:oMathParaPr>
                                      <m:oMath xmlns:m="http://schemas.openxmlformats.org/officeDocument/2006/math">
                                        <m:sSub>
                                          <m:sSubPr>
                                            <m:ctrlPr>
                                              <a:rPr lang="en-US" altLang="zh-TW" sz="140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TW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TW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sub>
                                        </m:sSub>
                                      </m:oMath>
                                    </m:oMathPara>
                                  </a14:m>
                                  <a:endParaRPr lang="zh-TW" altLang="en-US" sz="1400" dirty="0">
                                    <a:solidFill>
                                      <a:schemeClr val="tx1"/>
                                    </a:solidFill>
                                  </a:endParaRPr>
                                </a:p>
                              </p:txBody>
                            </p:sp>
                          </mc:Choice>
                          <mc:Fallback xmlns="">
                            <p:sp>
                              <p:nvSpPr>
                                <p:cNvPr id="4" name="橢圓 3"/>
                                <p:cNvSpPr>
                                  <a:spLocks noRot="1" noChangeAspect="1" noMove="1" noResize="1" noEditPoints="1" noAdjustHandles="1" noChangeArrowheads="1" noChangeShapeType="1" noTextEdit="1"/>
                                </p:cNvSpPr>
                                <p:nvPr/>
                              </p:nvSpPr>
                              <p:spPr>
                                <a:xfrm>
                                  <a:off x="1435608" y="2624328"/>
                                  <a:ext cx="432000" cy="432000"/>
                                </a:xfrm>
                                <a:prstGeom prst="ellipse">
                                  <a:avLst/>
                                </a:prstGeom>
                                <a:blipFill rotWithShape="0">
                                  <a:blip r:embed="rId3"/>
                                  <a:stretch>
                                    <a:fillRect/>
                                  </a:stretch>
                                </a:blipFill>
                                <a:ln w="19050">
                                  <a:solidFill>
                                    <a:schemeClr val="tx1"/>
                                  </a:solidFill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r>
                                    <a:rPr lang="zh-TW" altLang="en-US">
                                      <a:noFill/>
                                    </a:rPr>
                                    <a:t> </a:t>
                                  </a:r>
                                </a:p>
                              </p:txBody>
                            </p:sp>
                          </mc:Fallback>
                        </mc:AlternateContent>
                        <p:cxnSp>
                          <p:nvCxnSpPr>
                            <p:cNvPr id="8" name="直線單箭頭接點 7"/>
                            <p:cNvCxnSpPr>
                              <a:endCxn id="4" idx="2"/>
                            </p:cNvCxnSpPr>
                            <p:nvPr/>
                          </p:nvCxnSpPr>
                          <p:spPr>
                            <a:xfrm>
                              <a:off x="1196502" y="2840328"/>
                              <a:ext cx="239106" cy="0"/>
                            </a:xfrm>
                            <a:prstGeom prst="straightConnector1">
                              <a:avLst/>
                            </a:prstGeom>
                            <a:ln w="19050">
                              <a:solidFill>
                                <a:schemeClr val="tx1"/>
                              </a:solidFill>
                              <a:headEnd type="none" w="med" len="med"/>
                              <a:tailEnd type="stealth" w="lg" len="lg"/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mc:AlternateContent xmlns:mc="http://schemas.openxmlformats.org/markup-compatibility/2006" xmlns:a14="http://schemas.microsoft.com/office/drawing/2010/main">
                          <mc:Choice Requires="a14">
                            <p:sp>
                              <p:nvSpPr>
                                <p:cNvPr id="13" name="橢圓 12"/>
                                <p:cNvSpPr/>
                                <p:nvPr/>
                              </p:nvSpPr>
                              <p:spPr>
                                <a:xfrm>
                                  <a:off x="2728084" y="2624328"/>
                                  <a:ext cx="432000" cy="432000"/>
                                </a:xfrm>
                                <a:prstGeom prst="ellipse">
                                  <a:avLst/>
                                </a:prstGeom>
                                <a:noFill/>
                                <a:ln w="19050">
                                  <a:solidFill>
                                    <a:schemeClr val="tx1"/>
                                  </a:solidFill>
                                </a:ln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lIns="198000" tIns="0" rIns="144000" bIns="36000" rtlCol="0" anchor="ctr">
                                  <a:noAutofit/>
                                </a:bodyPr>
                                <a:lstStyle/>
                                <a:p>
                                  <a:pPr algn="ctr"/>
                                  <a14:m>
                                    <m:oMathPara xmlns:m="http://schemas.openxmlformats.org/officeDocument/2006/math">
                                      <m:oMathParaPr>
                                        <m:jc m:val="centerGroup"/>
                                      </m:oMathParaPr>
                                      <m:oMath xmlns:m="http://schemas.openxmlformats.org/officeDocument/2006/math">
                                        <m:sSub>
                                          <m:sSubPr>
                                            <m:ctrlPr>
                                              <a:rPr lang="en-US" altLang="zh-TW" sz="140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TW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TW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</m:oMath>
                                    </m:oMathPara>
                                  </a14:m>
                                  <a:endParaRPr lang="zh-TW" altLang="en-US" sz="1400" dirty="0">
                                    <a:solidFill>
                                      <a:schemeClr val="tx1"/>
                                    </a:solidFill>
                                  </a:endParaRPr>
                                </a:p>
                              </p:txBody>
                            </p:sp>
                          </mc:Choice>
                          <mc:Fallback xmlns="">
                            <p:sp>
                              <p:nvSpPr>
                                <p:cNvPr id="13" name="橢圓 12"/>
                                <p:cNvSpPr>
                                  <a:spLocks noRot="1" noChangeAspect="1" noMove="1" noResize="1" noEditPoints="1" noAdjustHandles="1" noChangeArrowheads="1" noChangeShapeType="1" noTextEdit="1"/>
                                </p:cNvSpPr>
                                <p:nvPr/>
                              </p:nvSpPr>
                              <p:spPr>
                                <a:xfrm>
                                  <a:off x="2728084" y="2624328"/>
                                  <a:ext cx="432000" cy="432000"/>
                                </a:xfrm>
                                <a:prstGeom prst="ellipse">
                                  <a:avLst/>
                                </a:prstGeom>
                                <a:blipFill rotWithShape="0">
                                  <a:blip r:embed="rId4"/>
                                  <a:stretch>
                                    <a:fillRect/>
                                  </a:stretch>
                                </a:blipFill>
                                <a:ln w="19050">
                                  <a:solidFill>
                                    <a:schemeClr val="tx1"/>
                                  </a:solidFill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r>
                                    <a:rPr lang="zh-TW" altLang="en-US">
                                      <a:noFill/>
                                    </a:rPr>
                                    <a:t> </a:t>
                                  </a:r>
                                </a:p>
                              </p:txBody>
                            </p:sp>
                          </mc:Fallback>
                        </mc:AlternateContent>
                        <mc:AlternateContent xmlns:mc="http://schemas.openxmlformats.org/markup-compatibility/2006" xmlns:a14="http://schemas.microsoft.com/office/drawing/2010/main">
                          <mc:Choice Requires="a14">
                            <p:sp>
                              <p:nvSpPr>
                                <p:cNvPr id="15" name="文字方塊 14"/>
                                <p:cNvSpPr txBox="1"/>
                                <p:nvPr/>
                              </p:nvSpPr>
                              <p:spPr>
                                <a:xfrm>
                                  <a:off x="1838424" y="2285059"/>
                                  <a:ext cx="859851" cy="537711"/>
                                </a:xfrm>
                                <a:prstGeom prst="rect">
                                  <a:avLst/>
                                </a:prstGeom>
                                <a:noFill/>
                              </p:spPr>
                              <p:txBody>
                                <a:bodyPr wrap="none" rtlCol="0">
                                  <a:spAutoFit/>
                                </a:bodyPr>
                                <a:lstStyle/>
                                <a:p>
                                  <a:pPr/>
                                  <a14:m>
                                    <m:oMathPara xmlns:m="http://schemas.openxmlformats.org/officeDocument/2006/math">
                                      <m:oMathParaPr>
                                        <m:jc m:val="centerGroup"/>
                                      </m:oMathParaPr>
                                      <m:oMath xmlns:m="http://schemas.openxmlformats.org/officeDocument/2006/math">
                                        <m:r>
                                          <a:rPr lang="en-US" altLang="zh-TW" sz="1400" b="0" i="1" smtClean="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  <m:r>
                                          <a:rPr lang="en-US" altLang="zh-TW" sz="14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→</m:t>
                                        </m:r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en-US" altLang="zh-TW" sz="1400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altLang="zh-TW" sz="1400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acc>
                                        <m:r>
                                          <a:rPr lang="en-US" altLang="zh-TW" sz="1400" b="0" i="1" smtClean="0"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en-US" altLang="zh-TW" sz="1400" b="0" i="1" smtClean="0">
                                            <a:latin typeface="Cambria Math" panose="02040503050406030204" pitchFamily="18" charset="0"/>
                                          </a:rPr>
                                          <m:t>𝑅</m:t>
                                        </m:r>
                                      </m:oMath>
                                    </m:oMathPara>
                                  </a14:m>
                                  <a:endParaRPr lang="en-US" altLang="zh-TW" sz="1400" dirty="0" smtClean="0"/>
                                </a:p>
                                <a:p>
                                  <a:pPr/>
                                  <a14:m>
                                    <m:oMathPara xmlns:m="http://schemas.openxmlformats.org/officeDocument/2006/math">
                                      <m:oMathParaPr>
                                        <m:jc m:val="centerGroup"/>
                                      </m:oMathParaPr>
                                      <m:oMath xmlns:m="http://schemas.openxmlformats.org/officeDocument/2006/math">
                                        <m:r>
                                          <a:rPr lang="en-US" altLang="zh-TW" sz="14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1</m:t>
                                        </m:r>
                                        <m:r>
                                          <a:rPr lang="en-US" altLang="zh-TW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→</m:t>
                                        </m:r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en-US" altLang="zh-TW" sz="14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altLang="zh-TW" sz="1400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e>
                                        </m:acc>
                                        <m:r>
                                          <a:rPr lang="en-US" altLang="zh-TW" sz="1400" i="1"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en-US" altLang="zh-TW" sz="1400" i="1">
                                            <a:latin typeface="Cambria Math" panose="02040503050406030204" pitchFamily="18" charset="0"/>
                                          </a:rPr>
                                          <m:t>𝑅</m:t>
                                        </m:r>
                                      </m:oMath>
                                    </m:oMathPara>
                                  </a14:m>
                                  <a:endParaRPr lang="en-US" altLang="zh-TW" sz="1400" dirty="0"/>
                                </a:p>
                              </p:txBody>
                            </p:sp>
                          </mc:Choice>
                          <mc:Fallback xmlns="">
                            <p:sp>
                              <p:nvSpPr>
                                <p:cNvPr id="15" name="文字方塊 14"/>
                                <p:cNvSpPr txBox="1">
                                  <a:spLocks noRot="1" noChangeAspect="1" noMove="1" noResize="1" noEditPoints="1" noAdjustHandles="1" noChangeArrowheads="1" noChangeShapeType="1" noTextEdit="1"/>
                                </p:cNvSpPr>
                                <p:nvPr/>
                              </p:nvSpPr>
                              <p:spPr>
                                <a:xfrm>
                                  <a:off x="1838424" y="2285059"/>
                                  <a:ext cx="859851" cy="537711"/>
                                </a:xfrm>
                                <a:prstGeom prst="rect">
                                  <a:avLst/>
                                </a:prstGeom>
                                <a:blipFill rotWithShape="0">
                                  <a:blip r:embed="rId5"/>
                                  <a:stretch>
                                    <a:fillRect t="-1124"/>
                                  </a:stretch>
                                </a:blipFill>
                              </p:spPr>
                              <p:txBody>
                                <a:bodyPr/>
                                <a:lstStyle/>
                                <a:p>
                                  <a:r>
                                    <a:rPr lang="zh-TW" altLang="en-US">
                                      <a:noFill/>
                                    </a:rPr>
                                    <a:t> </a:t>
                                  </a:r>
                                </a:p>
                              </p:txBody>
                            </p:sp>
                          </mc:Fallback>
                        </mc:AlternateContent>
                        <mc:AlternateContent xmlns:mc="http://schemas.openxmlformats.org/markup-compatibility/2006" xmlns:a14="http://schemas.microsoft.com/office/drawing/2010/main">
                          <mc:Choice Requires="a14">
                            <p:sp>
                              <p:nvSpPr>
                                <p:cNvPr id="18" name="橢圓 17"/>
                                <p:cNvSpPr/>
                                <p:nvPr/>
                              </p:nvSpPr>
                              <p:spPr>
                                <a:xfrm>
                                  <a:off x="1327608" y="3842693"/>
                                  <a:ext cx="648000" cy="432000"/>
                                </a:xfrm>
                                <a:prstGeom prst="ellipse">
                                  <a:avLst/>
                                </a:prstGeom>
                                <a:noFill/>
                                <a:ln w="19050" cmpd="sng">
                                  <a:solidFill>
                                    <a:schemeClr val="tx1"/>
                                  </a:solidFill>
                                </a:ln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lIns="198000" tIns="0" rIns="144000" bIns="36000" rtlCol="0" anchor="ctr">
                                  <a:noAutofit/>
                                </a:bodyPr>
                                <a:lstStyle/>
                                <a:p>
                                  <a:pPr algn="ctr"/>
                                  <a14:m>
                                    <m:oMathPara xmlns:m="http://schemas.openxmlformats.org/officeDocument/2006/math">
                                      <m:oMathParaPr>
                                        <m:jc m:val="centerGroup"/>
                                      </m:oMathParaPr>
                                      <m:oMath xmlns:m="http://schemas.openxmlformats.org/officeDocument/2006/math">
                                        <m:sSub>
                                          <m:sSubPr>
                                            <m:ctrlPr>
                                              <a:rPr lang="en-US" altLang="zh-TW" sz="140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TW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TW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𝑎𝑐𝑐𝑒𝑝𝑡</m:t>
                                            </m:r>
                                          </m:sub>
                                        </m:sSub>
                                      </m:oMath>
                                    </m:oMathPara>
                                  </a14:m>
                                  <a:endParaRPr lang="zh-TW" altLang="en-US" sz="1400" dirty="0">
                                    <a:solidFill>
                                      <a:schemeClr val="tx1"/>
                                    </a:solidFill>
                                  </a:endParaRPr>
                                </a:p>
                              </p:txBody>
                            </p:sp>
                          </mc:Choice>
                          <mc:Fallback xmlns="">
                            <p:sp>
                              <p:nvSpPr>
                                <p:cNvPr id="18" name="橢圓 17"/>
                                <p:cNvSpPr>
                                  <a:spLocks noRot="1" noChangeAspect="1" noMove="1" noResize="1" noEditPoints="1" noAdjustHandles="1" noChangeArrowheads="1" noChangeShapeType="1" noTextEdit="1"/>
                                </p:cNvSpPr>
                                <p:nvPr/>
                              </p:nvSpPr>
                              <p:spPr>
                                <a:xfrm>
                                  <a:off x="1327608" y="3842693"/>
                                  <a:ext cx="648000" cy="432000"/>
                                </a:xfrm>
                                <a:prstGeom prst="ellipse">
                                  <a:avLst/>
                                </a:prstGeom>
                                <a:blipFill rotWithShape="0">
                                  <a:blip r:embed="rId6"/>
                                  <a:stretch>
                                    <a:fillRect/>
                                  </a:stretch>
                                </a:blipFill>
                                <a:ln w="19050" cmpd="sng">
                                  <a:solidFill>
                                    <a:schemeClr val="tx1"/>
                                  </a:solidFill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r>
                                    <a:rPr lang="zh-TW" altLang="en-US">
                                      <a:noFill/>
                                    </a:rPr>
                                    <a:t> </a:t>
                                  </a:r>
                                </a:p>
                              </p:txBody>
                            </p:sp>
                          </mc:Fallback>
                        </mc:AlternateContent>
                        <p:cxnSp>
                          <p:nvCxnSpPr>
                            <p:cNvPr id="19" name="直線單箭頭接點 18"/>
                            <p:cNvCxnSpPr>
                              <a:stCxn id="4" idx="4"/>
                              <a:endCxn id="18" idx="0"/>
                            </p:cNvCxnSpPr>
                            <p:nvPr/>
                          </p:nvCxnSpPr>
                          <p:spPr>
                            <a:xfrm>
                              <a:off x="1651608" y="3056328"/>
                              <a:ext cx="0" cy="786365"/>
                            </a:xfrm>
                            <a:prstGeom prst="straightConnector1">
                              <a:avLst/>
                            </a:prstGeom>
                            <a:ln w="19050">
                              <a:solidFill>
                                <a:schemeClr val="tx1"/>
                              </a:solidFill>
                              <a:headEnd type="none" w="med" len="med"/>
                              <a:tailEnd type="stealth" w="lg" len="lg"/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mc:AlternateContent xmlns:mc="http://schemas.openxmlformats.org/markup-compatibility/2006" xmlns:a14="http://schemas.microsoft.com/office/drawing/2010/main">
                          <mc:Choice Requires="a14">
                            <p:sp>
                              <p:nvSpPr>
                                <p:cNvPr id="24" name="文字方塊 23"/>
                                <p:cNvSpPr txBox="1"/>
                                <p:nvPr/>
                              </p:nvSpPr>
                              <p:spPr>
                                <a:xfrm>
                                  <a:off x="841780" y="3294621"/>
                                  <a:ext cx="850233" cy="307777"/>
                                </a:xfrm>
                                <a:prstGeom prst="rect">
                                  <a:avLst/>
                                </a:prstGeom>
                                <a:noFill/>
                              </p:spPr>
                              <p:txBody>
                                <a:bodyPr wrap="none" rtlCol="0">
                                  <a:spAutoFit/>
                                </a:bodyPr>
                                <a:lstStyle/>
                                <a:p>
                                  <a:pPr/>
                                  <a14:m>
                                    <m:oMathPara xmlns:m="http://schemas.openxmlformats.org/officeDocument/2006/math">
                                      <m:oMathParaPr>
                                        <m:jc m:val="centerGroup"/>
                                      </m:oMathParaPr>
                                      <m:oMath xmlns:m="http://schemas.openxmlformats.org/officeDocument/2006/math">
                                        <m:r>
                                          <a:rPr lang="en-US" altLang="zh-TW" sz="14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˽→#</m:t>
                                        </m:r>
                                        <m:r>
                                          <a:rPr lang="en-US" altLang="zh-TW" sz="1400" b="0" i="1" smtClean="0"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en-US" altLang="zh-TW" sz="1400" b="0" i="1" smtClean="0">
                                            <a:latin typeface="Cambria Math" panose="02040503050406030204" pitchFamily="18" charset="0"/>
                                          </a:rPr>
                                          <m:t>𝑅</m:t>
                                        </m:r>
                                      </m:oMath>
                                    </m:oMathPara>
                                  </a14:m>
                                  <a:endParaRPr lang="en-US" altLang="zh-TW" sz="1400" dirty="0" smtClean="0"/>
                                </a:p>
                              </p:txBody>
                            </p:sp>
                          </mc:Choice>
                          <mc:Fallback xmlns="">
                            <p:sp>
                              <p:nvSpPr>
                                <p:cNvPr id="24" name="文字方塊 23"/>
                                <p:cNvSpPr txBox="1">
                                  <a:spLocks noRot="1" noChangeAspect="1" noMove="1" noResize="1" noEditPoints="1" noAdjustHandles="1" noChangeArrowheads="1" noChangeShapeType="1" noTextEdit="1"/>
                                </p:cNvSpPr>
                                <p:nvPr/>
                              </p:nvSpPr>
                              <p:spPr>
                                <a:xfrm>
                                  <a:off x="841780" y="3294621"/>
                                  <a:ext cx="850233" cy="307777"/>
                                </a:xfrm>
                                <a:prstGeom prst="rect">
                                  <a:avLst/>
                                </a:prstGeom>
                                <a:blipFill rotWithShape="0">
                                  <a:blip r:embed="rId7"/>
                                  <a:stretch>
                                    <a:fillRect/>
                                  </a:stretch>
                                </a:blipFill>
                              </p:spPr>
                              <p:txBody>
                                <a:bodyPr/>
                                <a:lstStyle/>
                                <a:p>
                                  <a:r>
                                    <a:rPr lang="zh-TW" altLang="en-US">
                                      <a:noFill/>
                                    </a:rPr>
                                    <a:t> </a:t>
                                  </a:r>
                                </a:p>
                              </p:txBody>
                            </p:sp>
                          </mc:Fallback>
                        </mc:AlternateContent>
                        <mc:AlternateContent xmlns:mc="http://schemas.openxmlformats.org/markup-compatibility/2006" xmlns:a14="http://schemas.microsoft.com/office/drawing/2010/main">
                          <mc:Choice Requires="a14">
                            <p:sp>
                              <p:nvSpPr>
                                <p:cNvPr id="26" name="橢圓 25"/>
                                <p:cNvSpPr/>
                                <p:nvPr/>
                              </p:nvSpPr>
                              <p:spPr>
                                <a:xfrm>
                                  <a:off x="4020560" y="2624328"/>
                                  <a:ext cx="432000" cy="432000"/>
                                </a:xfrm>
                                <a:prstGeom prst="ellipse">
                                  <a:avLst/>
                                </a:prstGeom>
                                <a:noFill/>
                                <a:ln w="19050">
                                  <a:solidFill>
                                    <a:schemeClr val="tx1"/>
                                  </a:solidFill>
                                </a:ln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lIns="198000" tIns="0" rIns="144000" bIns="36000" rtlCol="0" anchor="ctr">
                                  <a:noAutofit/>
                                </a:bodyPr>
                                <a:lstStyle/>
                                <a:p>
                                  <a:pPr algn="ctr"/>
                                  <a14:m>
                                    <m:oMathPara xmlns:m="http://schemas.openxmlformats.org/officeDocument/2006/math">
                                      <m:oMathParaPr>
                                        <m:jc m:val="centerGroup"/>
                                      </m:oMathParaPr>
                                      <m:oMath xmlns:m="http://schemas.openxmlformats.org/officeDocument/2006/math">
                                        <m:sSub>
                                          <m:sSubPr>
                                            <m:ctrlPr>
                                              <a:rPr lang="en-US" altLang="zh-TW" sz="140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TW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TW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</m:oMath>
                                    </m:oMathPara>
                                  </a14:m>
                                  <a:endParaRPr lang="zh-TW" altLang="en-US" sz="1400" dirty="0">
                                    <a:solidFill>
                                      <a:schemeClr val="tx1"/>
                                    </a:solidFill>
                                  </a:endParaRPr>
                                </a:p>
                              </p:txBody>
                            </p:sp>
                          </mc:Choice>
                          <mc:Fallback xmlns="">
                            <p:sp>
                              <p:nvSpPr>
                                <p:cNvPr id="26" name="橢圓 25"/>
                                <p:cNvSpPr>
                                  <a:spLocks noRot="1" noChangeAspect="1" noMove="1" noResize="1" noEditPoints="1" noAdjustHandles="1" noChangeArrowheads="1" noChangeShapeType="1" noTextEdit="1"/>
                                </p:cNvSpPr>
                                <p:nvPr/>
                              </p:nvSpPr>
                              <p:spPr>
                                <a:xfrm>
                                  <a:off x="4020560" y="2624328"/>
                                  <a:ext cx="432000" cy="432000"/>
                                </a:xfrm>
                                <a:prstGeom prst="ellipse">
                                  <a:avLst/>
                                </a:prstGeom>
                                <a:blipFill rotWithShape="0">
                                  <a:blip r:embed="rId8"/>
                                  <a:stretch>
                                    <a:fillRect/>
                                  </a:stretch>
                                </a:blipFill>
                                <a:ln w="19050">
                                  <a:solidFill>
                                    <a:schemeClr val="tx1"/>
                                  </a:solidFill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r>
                                    <a:rPr lang="zh-TW" altLang="en-US">
                                      <a:noFill/>
                                    </a:rPr>
                                    <a:t> </a:t>
                                  </a:r>
                                </a:p>
                              </p:txBody>
                            </p:sp>
                          </mc:Fallback>
                        </mc:AlternateContent>
                        <mc:AlternateContent xmlns:mc="http://schemas.openxmlformats.org/markup-compatibility/2006" xmlns:a14="http://schemas.microsoft.com/office/drawing/2010/main">
                          <mc:Choice Requires="a14">
                            <p:sp>
                              <p:nvSpPr>
                                <p:cNvPr id="27" name="橢圓 26"/>
                                <p:cNvSpPr/>
                                <p:nvPr/>
                              </p:nvSpPr>
                              <p:spPr>
                                <a:xfrm>
                                  <a:off x="2620084" y="3842693"/>
                                  <a:ext cx="648000" cy="432000"/>
                                </a:xfrm>
                                <a:prstGeom prst="ellipse">
                                  <a:avLst/>
                                </a:prstGeom>
                                <a:noFill/>
                                <a:ln w="19050" cmpd="sng">
                                  <a:solidFill>
                                    <a:schemeClr val="tx1"/>
                                  </a:solidFill>
                                </a:ln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lIns="198000" tIns="0" rIns="144000" bIns="36000" rtlCol="0" anchor="ctr">
                                  <a:noAutofit/>
                                </a:bodyPr>
                                <a:lstStyle/>
                                <a:p>
                                  <a:pPr algn="ctr"/>
                                  <a14:m>
                                    <m:oMathPara xmlns:m="http://schemas.openxmlformats.org/officeDocument/2006/math">
                                      <m:oMathParaPr>
                                        <m:jc m:val="centerGroup"/>
                                      </m:oMathParaPr>
                                      <m:oMath xmlns:m="http://schemas.openxmlformats.org/officeDocument/2006/math">
                                        <m:sSub>
                                          <m:sSubPr>
                                            <m:ctrlPr>
                                              <a:rPr lang="en-US" altLang="zh-TW" sz="140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TW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TW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𝑟𝑒𝑗𝑒𝑐𝑡</m:t>
                                            </m:r>
                                          </m:sub>
                                        </m:sSub>
                                      </m:oMath>
                                    </m:oMathPara>
                                  </a14:m>
                                  <a:endParaRPr lang="zh-TW" altLang="en-US" sz="1400" dirty="0">
                                    <a:solidFill>
                                      <a:schemeClr val="tx1"/>
                                    </a:solidFill>
                                  </a:endParaRPr>
                                </a:p>
                              </p:txBody>
                            </p:sp>
                          </mc:Choice>
                          <mc:Fallback xmlns="">
                            <p:sp>
                              <p:nvSpPr>
                                <p:cNvPr id="27" name="橢圓 26"/>
                                <p:cNvSpPr>
                                  <a:spLocks noRot="1" noChangeAspect="1" noMove="1" noResize="1" noEditPoints="1" noAdjustHandles="1" noChangeArrowheads="1" noChangeShapeType="1" noTextEdit="1"/>
                                </p:cNvSpPr>
                                <p:nvPr/>
                              </p:nvSpPr>
                              <p:spPr>
                                <a:xfrm>
                                  <a:off x="2620084" y="3842693"/>
                                  <a:ext cx="648000" cy="432000"/>
                                </a:xfrm>
                                <a:prstGeom prst="ellipse">
                                  <a:avLst/>
                                </a:prstGeom>
                                <a:blipFill rotWithShape="0">
                                  <a:blip r:embed="rId9"/>
                                  <a:stretch>
                                    <a:fillRect/>
                                  </a:stretch>
                                </a:blipFill>
                                <a:ln w="19050" cmpd="sng">
                                  <a:solidFill>
                                    <a:schemeClr val="tx1"/>
                                  </a:solidFill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r>
                                    <a:rPr lang="zh-TW" altLang="en-US">
                                      <a:noFill/>
                                    </a:rPr>
                                    <a:t> </a:t>
                                  </a:r>
                                </a:p>
                              </p:txBody>
                            </p:sp>
                          </mc:Fallback>
                        </mc:AlternateContent>
                        <p:cxnSp>
                          <p:nvCxnSpPr>
                            <p:cNvPr id="28" name="直線單箭頭接點 27"/>
                            <p:cNvCxnSpPr>
                              <a:stCxn id="13" idx="4"/>
                              <a:endCxn id="27" idx="0"/>
                            </p:cNvCxnSpPr>
                            <p:nvPr/>
                          </p:nvCxnSpPr>
                          <p:spPr>
                            <a:xfrm>
                              <a:off x="2944084" y="3056328"/>
                              <a:ext cx="0" cy="786365"/>
                            </a:xfrm>
                            <a:prstGeom prst="straightConnector1">
                              <a:avLst/>
                            </a:prstGeom>
                            <a:ln w="19050">
                              <a:solidFill>
                                <a:schemeClr val="tx1"/>
                              </a:solidFill>
                              <a:headEnd type="none" w="med" len="med"/>
                              <a:tailEnd type="stealth" w="lg" len="lg"/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mc:AlternateContent xmlns:mc="http://schemas.openxmlformats.org/markup-compatibility/2006" xmlns:a14="http://schemas.microsoft.com/office/drawing/2010/main">
                          <mc:Choice Requires="a14">
                            <p:sp>
                              <p:nvSpPr>
                                <p:cNvPr id="29" name="文字方塊 28"/>
                                <p:cNvSpPr txBox="1"/>
                                <p:nvPr/>
                              </p:nvSpPr>
                              <p:spPr>
                                <a:xfrm>
                                  <a:off x="2297031" y="3294621"/>
                                  <a:ext cx="678519" cy="307777"/>
                                </a:xfrm>
                                <a:prstGeom prst="rect">
                                  <a:avLst/>
                                </a:prstGeom>
                                <a:noFill/>
                              </p:spPr>
                              <p:txBody>
                                <a:bodyPr wrap="none" rtlCol="0">
                                  <a:spAutoFit/>
                                </a:bodyPr>
                                <a:lstStyle/>
                                <a:p>
                                  <a:pPr/>
                                  <a14:m>
                                    <m:oMathPara xmlns:m="http://schemas.openxmlformats.org/officeDocument/2006/math">
                                      <m:oMathParaPr>
                                        <m:jc m:val="centerGroup"/>
                                      </m:oMathParaPr>
                                      <m:oMath xmlns:m="http://schemas.openxmlformats.org/officeDocument/2006/math">
                                        <m:r>
                                          <a:rPr lang="en-US" altLang="zh-TW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˽</m:t>
                                        </m:r>
                                        <m:r>
                                          <a:rPr lang="en-US" altLang="zh-TW" sz="14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→</m:t>
                                        </m:r>
                                        <m:r>
                                          <a:rPr lang="en-US" altLang="zh-TW" sz="1400" b="0" i="1" smtClean="0">
                                            <a:latin typeface="Cambria Math" panose="02040503050406030204" pitchFamily="18" charset="0"/>
                                          </a:rPr>
                                          <m:t>𝑅</m:t>
                                        </m:r>
                                      </m:oMath>
                                    </m:oMathPara>
                                  </a14:m>
                                  <a:endParaRPr lang="en-US" altLang="zh-TW" sz="1400" dirty="0" smtClean="0"/>
                                </a:p>
                              </p:txBody>
                            </p:sp>
                          </mc:Choice>
                          <mc:Fallback xmlns="">
                            <p:sp>
                              <p:nvSpPr>
                                <p:cNvPr id="29" name="文字方塊 28"/>
                                <p:cNvSpPr txBox="1">
                                  <a:spLocks noRot="1" noChangeAspect="1" noMove="1" noResize="1" noEditPoints="1" noAdjustHandles="1" noChangeArrowheads="1" noChangeShapeType="1" noTextEdit="1"/>
                                </p:cNvSpPr>
                                <p:nvPr/>
                              </p:nvSpPr>
                              <p:spPr>
                                <a:xfrm>
                                  <a:off x="2297031" y="3294621"/>
                                  <a:ext cx="678519" cy="307777"/>
                                </a:xfrm>
                                <a:prstGeom prst="rect">
                                  <a:avLst/>
                                </a:prstGeom>
                                <a:blipFill rotWithShape="0">
                                  <a:blip r:embed="rId10"/>
                                  <a:stretch>
                                    <a:fillRect/>
                                  </a:stretch>
                                </a:blipFill>
                              </p:spPr>
                              <p:txBody>
                                <a:bodyPr/>
                                <a:lstStyle/>
                                <a:p>
                                  <a:r>
                                    <a:rPr lang="zh-TW" altLang="en-US">
                                      <a:noFill/>
                                    </a:rPr>
                                    <a:t> </a:t>
                                  </a:r>
                                </a:p>
                              </p:txBody>
                            </p:sp>
                          </mc:Fallback>
                        </mc:AlternateContent>
                        <mc:AlternateContent xmlns:mc="http://schemas.openxmlformats.org/markup-compatibility/2006" xmlns:a14="http://schemas.microsoft.com/office/drawing/2010/main">
                          <mc:Choice Requires="a14">
                            <p:sp>
                              <p:nvSpPr>
                                <p:cNvPr id="40" name="文字方塊 39"/>
                                <p:cNvSpPr txBox="1"/>
                                <p:nvPr/>
                              </p:nvSpPr>
                              <p:spPr>
                                <a:xfrm>
                                  <a:off x="3175368" y="2355463"/>
                                  <a:ext cx="829907" cy="307777"/>
                                </a:xfrm>
                                <a:prstGeom prst="rect">
                                  <a:avLst/>
                                </a:prstGeom>
                                <a:noFill/>
                              </p:spPr>
                              <p:txBody>
                                <a:bodyPr wrap="none" rtlCol="0">
                                  <a:spAutoFit/>
                                </a:bodyPr>
                                <a:lstStyle/>
                                <a:p>
                                  <a:pPr/>
                                  <a14:m>
                                    <m:oMathPara xmlns:m="http://schemas.openxmlformats.org/officeDocument/2006/math">
                                      <m:oMathParaPr>
                                        <m:jc m:val="centerGroup"/>
                                      </m:oMathParaPr>
                                      <m:oMath xmlns:m="http://schemas.openxmlformats.org/officeDocument/2006/math">
                                        <m:r>
                                          <a:rPr lang="en-US" altLang="zh-TW" sz="140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</m:t>
                                        </m:r>
                                        <m:r>
                                          <a:rPr lang="en-US" altLang="zh-TW" sz="14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,1→</m:t>
                                        </m:r>
                                        <m:r>
                                          <a:rPr lang="en-US" altLang="zh-TW" sz="1400" b="0" i="1" smtClean="0">
                                            <a:latin typeface="Cambria Math" panose="02040503050406030204" pitchFamily="18" charset="0"/>
                                          </a:rPr>
                                          <m:t>𝑅</m:t>
                                        </m:r>
                                      </m:oMath>
                                    </m:oMathPara>
                                  </a14:m>
                                  <a:endParaRPr lang="en-US" altLang="zh-TW" sz="1400" dirty="0" smtClean="0"/>
                                </a:p>
                              </p:txBody>
                            </p:sp>
                          </mc:Choice>
                          <mc:Fallback xmlns="">
                            <p:sp>
                              <p:nvSpPr>
                                <p:cNvPr id="40" name="文字方塊 39"/>
                                <p:cNvSpPr txBox="1">
                                  <a:spLocks noRot="1" noChangeAspect="1" noMove="1" noResize="1" noEditPoints="1" noAdjustHandles="1" noChangeArrowheads="1" noChangeShapeType="1" noTextEdit="1"/>
                                </p:cNvSpPr>
                                <p:nvPr/>
                              </p:nvSpPr>
                              <p:spPr>
                                <a:xfrm>
                                  <a:off x="3175368" y="2355463"/>
                                  <a:ext cx="829907" cy="307777"/>
                                </a:xfrm>
                                <a:prstGeom prst="rect">
                                  <a:avLst/>
                                </a:prstGeom>
                                <a:blipFill rotWithShape="0">
                                  <a:blip r:embed="rId11"/>
                                  <a:stretch>
                                    <a:fillRect/>
                                  </a:stretch>
                                </a:blipFill>
                              </p:spPr>
                              <p:txBody>
                                <a:bodyPr/>
                                <a:lstStyle/>
                                <a:p>
                                  <a:r>
                                    <a:rPr lang="zh-TW" altLang="en-US">
                                      <a:noFill/>
                                    </a:rPr>
                                    <a:t> </a:t>
                                  </a:r>
                                </a:p>
                              </p:txBody>
                            </p:sp>
                          </mc:Fallback>
                        </mc:AlternateContent>
                        <mc:AlternateContent xmlns:mc="http://schemas.openxmlformats.org/markup-compatibility/2006" xmlns:a14="http://schemas.microsoft.com/office/drawing/2010/main">
                          <mc:Choice Requires="a14">
                            <p:sp>
                              <p:nvSpPr>
                                <p:cNvPr id="41" name="文字方塊 40"/>
                                <p:cNvSpPr txBox="1"/>
                                <p:nvPr/>
                              </p:nvSpPr>
                              <p:spPr>
                                <a:xfrm>
                                  <a:off x="3173606" y="2697942"/>
                                  <a:ext cx="829907" cy="307777"/>
                                </a:xfrm>
                                <a:prstGeom prst="rect">
                                  <a:avLst/>
                                </a:prstGeom>
                                <a:noFill/>
                              </p:spPr>
                              <p:txBody>
                                <a:bodyPr wrap="none" rtlCol="0">
                                  <a:spAutoFit/>
                                </a:bodyPr>
                                <a:lstStyle/>
                                <a:p>
                                  <a:pPr/>
                                  <a14:m>
                                    <m:oMathPara xmlns:m="http://schemas.openxmlformats.org/officeDocument/2006/math">
                                      <m:oMathParaPr>
                                        <m:jc m:val="centerGroup"/>
                                      </m:oMathParaPr>
                                      <m:oMath xmlns:m="http://schemas.openxmlformats.org/officeDocument/2006/math">
                                        <m:r>
                                          <a:rPr lang="en-US" altLang="zh-TW" sz="140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</m:t>
                                        </m:r>
                                        <m:r>
                                          <a:rPr lang="en-US" altLang="zh-TW" sz="14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,1→</m:t>
                                        </m:r>
                                        <m:r>
                                          <a:rPr lang="en-US" altLang="zh-TW" sz="1400" b="0" i="1" smtClean="0">
                                            <a:latin typeface="Cambria Math" panose="02040503050406030204" pitchFamily="18" charset="0"/>
                                          </a:rPr>
                                          <m:t>𝑅</m:t>
                                        </m:r>
                                      </m:oMath>
                                    </m:oMathPara>
                                  </a14:m>
                                  <a:endParaRPr lang="en-US" altLang="zh-TW" sz="1400" dirty="0" smtClean="0"/>
                                </a:p>
                              </p:txBody>
                            </p:sp>
                          </mc:Choice>
                          <mc:Fallback xmlns="">
                            <p:sp>
                              <p:nvSpPr>
                                <p:cNvPr id="41" name="文字方塊 40"/>
                                <p:cNvSpPr txBox="1">
                                  <a:spLocks noRot="1" noChangeAspect="1" noMove="1" noResize="1" noEditPoints="1" noAdjustHandles="1" noChangeArrowheads="1" noChangeShapeType="1" noTextEdit="1"/>
                                </p:cNvSpPr>
                                <p:nvPr/>
                              </p:nvSpPr>
                              <p:spPr>
                                <a:xfrm>
                                  <a:off x="3173606" y="2697942"/>
                                  <a:ext cx="829907" cy="307777"/>
                                </a:xfrm>
                                <a:prstGeom prst="rect">
                                  <a:avLst/>
                                </a:prstGeom>
                                <a:blipFill rotWithShape="0">
                                  <a:blip r:embed="rId12"/>
                                  <a:stretch>
                                    <a:fillRect/>
                                  </a:stretch>
                                </a:blipFill>
                              </p:spPr>
                              <p:txBody>
                                <a:bodyPr/>
                                <a:lstStyle/>
                                <a:p>
                                  <a:r>
                                    <a:rPr lang="zh-TW" altLang="en-US">
                                      <a:noFill/>
                                    </a:rPr>
                                    <a:t> </a:t>
                                  </a:r>
                                </a:p>
                              </p:txBody>
                            </p:sp>
                          </mc:Fallback>
                        </mc:AlternateContent>
                        <p:cxnSp>
                          <p:nvCxnSpPr>
                            <p:cNvPr id="43" name="直線單箭頭接點 42"/>
                            <p:cNvCxnSpPr>
                              <a:stCxn id="26" idx="6"/>
                              <a:endCxn id="45" idx="2"/>
                            </p:cNvCxnSpPr>
                            <p:nvPr/>
                          </p:nvCxnSpPr>
                          <p:spPr>
                            <a:xfrm>
                              <a:off x="4452560" y="2840328"/>
                              <a:ext cx="860476" cy="0"/>
                            </a:xfrm>
                            <a:prstGeom prst="straightConnector1">
                              <a:avLst/>
                            </a:prstGeom>
                            <a:ln w="19050">
                              <a:solidFill>
                                <a:schemeClr val="tx1"/>
                              </a:solidFill>
                              <a:headEnd type="none" w="med" len="med"/>
                              <a:tailEnd type="stealth" w="lg" len="lg"/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mc:AlternateContent xmlns:mc="http://schemas.openxmlformats.org/markup-compatibility/2006" xmlns:a14="http://schemas.microsoft.com/office/drawing/2010/main">
                          <mc:Choice Requires="a14">
                            <p:sp>
                              <p:nvSpPr>
                                <p:cNvPr id="45" name="橢圓 44"/>
                                <p:cNvSpPr/>
                                <p:nvPr/>
                              </p:nvSpPr>
                              <p:spPr>
                                <a:xfrm>
                                  <a:off x="5313036" y="2624328"/>
                                  <a:ext cx="432000" cy="432000"/>
                                </a:xfrm>
                                <a:prstGeom prst="ellipse">
                                  <a:avLst/>
                                </a:prstGeom>
                                <a:noFill/>
                                <a:ln w="19050">
                                  <a:solidFill>
                                    <a:schemeClr val="tx1"/>
                                  </a:solidFill>
                                </a:ln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lIns="198000" tIns="0" rIns="144000" bIns="36000" rtlCol="0" anchor="ctr">
                                  <a:noAutofit/>
                                </a:bodyPr>
                                <a:lstStyle/>
                                <a:p>
                                  <a:pPr algn="ctr"/>
                                  <a14:m>
                                    <m:oMathPara xmlns:m="http://schemas.openxmlformats.org/officeDocument/2006/math">
                                      <m:oMathParaPr>
                                        <m:jc m:val="centerGroup"/>
                                      </m:oMathParaPr>
                                      <m:oMath xmlns:m="http://schemas.openxmlformats.org/officeDocument/2006/math">
                                        <m:sSub>
                                          <m:sSubPr>
                                            <m:ctrlPr>
                                              <a:rPr lang="en-US" altLang="zh-TW" sz="140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TW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TW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sub>
                                        </m:sSub>
                                      </m:oMath>
                                    </m:oMathPara>
                                  </a14:m>
                                  <a:endParaRPr lang="zh-TW" altLang="en-US" sz="1400" dirty="0">
                                    <a:solidFill>
                                      <a:schemeClr val="tx1"/>
                                    </a:solidFill>
                                  </a:endParaRPr>
                                </a:p>
                              </p:txBody>
                            </p:sp>
                          </mc:Choice>
                          <mc:Fallback xmlns="">
                            <p:sp>
                              <p:nvSpPr>
                                <p:cNvPr id="45" name="橢圓 44"/>
                                <p:cNvSpPr>
                                  <a:spLocks noRot="1" noChangeAspect="1" noMove="1" noResize="1" noEditPoints="1" noAdjustHandles="1" noChangeArrowheads="1" noChangeShapeType="1" noTextEdit="1"/>
                                </p:cNvSpPr>
                                <p:nvPr/>
                              </p:nvSpPr>
                              <p:spPr>
                                <a:xfrm>
                                  <a:off x="5313036" y="2624328"/>
                                  <a:ext cx="432000" cy="432000"/>
                                </a:xfrm>
                                <a:prstGeom prst="ellipse">
                                  <a:avLst/>
                                </a:prstGeom>
                                <a:blipFill rotWithShape="0">
                                  <a:blip r:embed="rId13"/>
                                  <a:stretch>
                                    <a:fillRect/>
                                  </a:stretch>
                                </a:blipFill>
                                <a:ln w="19050">
                                  <a:solidFill>
                                    <a:schemeClr val="tx1"/>
                                  </a:solidFill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r>
                                    <a:rPr lang="zh-TW" altLang="en-US">
                                      <a:noFill/>
                                    </a:rPr>
                                    <a:t> </a:t>
                                  </a:r>
                                </a:p>
                              </p:txBody>
                            </p:sp>
                          </mc:Fallback>
                        </mc:AlternateContent>
                        <mc:AlternateContent xmlns:mc="http://schemas.openxmlformats.org/markup-compatibility/2006" xmlns:a14="http://schemas.microsoft.com/office/drawing/2010/main">
                          <mc:Choice Requires="a14">
                            <p:sp>
                              <p:nvSpPr>
                                <p:cNvPr id="47" name="文字方塊 46"/>
                                <p:cNvSpPr txBox="1"/>
                                <p:nvPr/>
                              </p:nvSpPr>
                              <p:spPr>
                                <a:xfrm>
                                  <a:off x="4500062" y="2519079"/>
                                  <a:ext cx="653577" cy="307777"/>
                                </a:xfrm>
                                <a:prstGeom prst="rect">
                                  <a:avLst/>
                                </a:prstGeom>
                                <a:noFill/>
                              </p:spPr>
                              <p:txBody>
                                <a:bodyPr wrap="none" rtlCol="0">
                                  <a:spAutoFit/>
                                </a:bodyPr>
                                <a:lstStyle/>
                                <a:p>
                                  <a:pPr/>
                                  <a14:m>
                                    <m:oMathPara xmlns:m="http://schemas.openxmlformats.org/officeDocument/2006/math">
                                      <m:oMathParaPr>
                                        <m:jc m:val="centerGroup"/>
                                      </m:oMathParaPr>
                                      <m:oMath xmlns:m="http://schemas.openxmlformats.org/officeDocument/2006/math">
                                        <m:r>
                                          <a:rPr lang="en-US" altLang="zh-TW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˽</m:t>
                                        </m:r>
                                        <m:r>
                                          <a:rPr lang="en-US" altLang="zh-TW" sz="14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→</m:t>
                                        </m:r>
                                        <m:r>
                                          <a:rPr lang="en-US" altLang="zh-TW" sz="1400" b="0" i="1" smtClean="0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oMath>
                                    </m:oMathPara>
                                  </a14:m>
                                  <a:endParaRPr lang="en-US" altLang="zh-TW" sz="1400" dirty="0" smtClean="0"/>
                                </a:p>
                              </p:txBody>
                            </p:sp>
                          </mc:Choice>
                          <mc:Fallback xmlns="">
                            <p:sp>
                              <p:nvSpPr>
                                <p:cNvPr id="47" name="文字方塊 46"/>
                                <p:cNvSpPr txBox="1">
                                  <a:spLocks noRot="1" noChangeAspect="1" noMove="1" noResize="1" noEditPoints="1" noAdjustHandles="1" noChangeArrowheads="1" noChangeShapeType="1" noTextEdit="1"/>
                                </p:cNvSpPr>
                                <p:nvPr/>
                              </p:nvSpPr>
                              <p:spPr>
                                <a:xfrm>
                                  <a:off x="4500062" y="2519079"/>
                                  <a:ext cx="653577" cy="307777"/>
                                </a:xfrm>
                                <a:prstGeom prst="rect">
                                  <a:avLst/>
                                </a:prstGeom>
                                <a:blipFill rotWithShape="0">
                                  <a:blip r:embed="rId14"/>
                                  <a:stretch>
                                    <a:fillRect/>
                                  </a:stretch>
                                </a:blipFill>
                              </p:spPr>
                              <p:txBody>
                                <a:bodyPr/>
                                <a:lstStyle/>
                                <a:p>
                                  <a:r>
                                    <a:rPr lang="zh-TW" altLang="en-US">
                                      <a:noFill/>
                                    </a:rPr>
                                    <a:t> </a:t>
                                  </a:r>
                                </a:p>
                              </p:txBody>
                            </p:sp>
                          </mc:Fallback>
                        </mc:AlternateContent>
                        <p:cxnSp>
                          <p:nvCxnSpPr>
                            <p:cNvPr id="49" name="直線單箭頭接點 48"/>
                            <p:cNvCxnSpPr>
                              <a:stCxn id="45" idx="7"/>
                              <a:endCxn id="50" idx="2"/>
                            </p:cNvCxnSpPr>
                            <p:nvPr/>
                          </p:nvCxnSpPr>
                          <p:spPr>
                            <a:xfrm flipV="1">
                              <a:off x="5681771" y="2308309"/>
                              <a:ext cx="739907" cy="379284"/>
                            </a:xfrm>
                            <a:prstGeom prst="straightConnector1">
                              <a:avLst/>
                            </a:prstGeom>
                            <a:ln w="19050">
                              <a:solidFill>
                                <a:schemeClr val="tx1"/>
                              </a:solidFill>
                              <a:headEnd type="none" w="med" len="med"/>
                              <a:tailEnd type="stealth" w="lg" len="lg"/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mc:AlternateContent xmlns:mc="http://schemas.openxmlformats.org/markup-compatibility/2006" xmlns:a14="http://schemas.microsoft.com/office/drawing/2010/main">
                          <mc:Choice Requires="a14">
                            <p:sp>
                              <p:nvSpPr>
                                <p:cNvPr id="50" name="橢圓 49"/>
                                <p:cNvSpPr/>
                                <p:nvPr/>
                              </p:nvSpPr>
                              <p:spPr>
                                <a:xfrm>
                                  <a:off x="6421678" y="2092309"/>
                                  <a:ext cx="432000" cy="432000"/>
                                </a:xfrm>
                                <a:prstGeom prst="ellipse">
                                  <a:avLst/>
                                </a:prstGeom>
                                <a:noFill/>
                                <a:ln w="19050">
                                  <a:solidFill>
                                    <a:schemeClr val="tx1"/>
                                  </a:solidFill>
                                </a:ln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lIns="198000" tIns="0" rIns="144000" bIns="36000" rtlCol="0" anchor="ctr">
                                  <a:noAutofit/>
                                </a:bodyPr>
                                <a:lstStyle/>
                                <a:p>
                                  <a:pPr algn="ctr"/>
                                  <a14:m>
                                    <m:oMathPara xmlns:m="http://schemas.openxmlformats.org/officeDocument/2006/math">
                                      <m:oMathParaPr>
                                        <m:jc m:val="centerGroup"/>
                                      </m:oMathParaPr>
                                      <m:oMath xmlns:m="http://schemas.openxmlformats.org/officeDocument/2006/math">
                                        <m:sSub>
                                          <m:sSubPr>
                                            <m:ctrlPr>
                                              <a:rPr lang="en-US" altLang="zh-TW" sz="140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TW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TW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4</m:t>
                                            </m:r>
                                          </m:sub>
                                        </m:sSub>
                                      </m:oMath>
                                    </m:oMathPara>
                                  </a14:m>
                                  <a:endParaRPr lang="zh-TW" altLang="en-US" sz="1400" dirty="0">
                                    <a:solidFill>
                                      <a:schemeClr val="tx1"/>
                                    </a:solidFill>
                                  </a:endParaRPr>
                                </a:p>
                              </p:txBody>
                            </p:sp>
                          </mc:Choice>
                          <mc:Fallback xmlns="">
                            <p:sp>
                              <p:nvSpPr>
                                <p:cNvPr id="50" name="橢圓 49"/>
                                <p:cNvSpPr>
                                  <a:spLocks noRot="1" noChangeAspect="1" noMove="1" noResize="1" noEditPoints="1" noAdjustHandles="1" noChangeArrowheads="1" noChangeShapeType="1" noTextEdit="1"/>
                                </p:cNvSpPr>
                                <p:nvPr/>
                              </p:nvSpPr>
                              <p:spPr>
                                <a:xfrm>
                                  <a:off x="6421678" y="2092309"/>
                                  <a:ext cx="432000" cy="432000"/>
                                </a:xfrm>
                                <a:prstGeom prst="ellipse">
                                  <a:avLst/>
                                </a:prstGeom>
                                <a:blipFill rotWithShape="0">
                                  <a:blip r:embed="rId15"/>
                                  <a:stretch>
                                    <a:fillRect/>
                                  </a:stretch>
                                </a:blipFill>
                                <a:ln w="19050">
                                  <a:solidFill>
                                    <a:schemeClr val="tx1"/>
                                  </a:solidFill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r>
                                    <a:rPr lang="zh-TW" altLang="en-US">
                                      <a:noFill/>
                                    </a:rPr>
                                    <a:t> </a:t>
                                  </a:r>
                                </a:p>
                              </p:txBody>
                            </p:sp>
                          </mc:Fallback>
                        </mc:AlternateContent>
                        <mc:AlternateContent xmlns:mc="http://schemas.openxmlformats.org/markup-compatibility/2006" xmlns:a14="http://schemas.microsoft.com/office/drawing/2010/main">
                          <mc:Choice Requires="a14">
                            <p:sp>
                              <p:nvSpPr>
                                <p:cNvPr id="51" name="文字方塊 50"/>
                                <p:cNvSpPr txBox="1"/>
                                <p:nvPr/>
                              </p:nvSpPr>
                              <p:spPr>
                                <a:xfrm>
                                  <a:off x="5307018" y="2168517"/>
                                  <a:ext cx="839011" cy="307777"/>
                                </a:xfrm>
                                <a:prstGeom prst="rect">
                                  <a:avLst/>
                                </a:prstGeom>
                                <a:noFill/>
                              </p:spPr>
                              <p:txBody>
                                <a:bodyPr wrap="none" rtlCol="0">
                                  <a:spAutoFit/>
                                </a:bodyPr>
                                <a:lstStyle/>
                                <a:p>
                                  <a:pPr/>
                                  <a14:m>
                                    <m:oMathPara xmlns:m="http://schemas.openxmlformats.org/officeDocument/2006/math">
                                      <m:oMathParaPr>
                                        <m:jc m:val="centerGroup"/>
                                      </m:oMathParaPr>
                                      <m:oMath xmlns:m="http://schemas.openxmlformats.org/officeDocument/2006/math">
                                        <m:r>
                                          <a:rPr lang="en-US" altLang="zh-TW" sz="140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</m:t>
                                        </m:r>
                                        <m:r>
                                          <a:rPr lang="en-US" altLang="zh-TW" sz="14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→</m:t>
                                        </m:r>
                                        <m:r>
                                          <a:rPr lang="en-US" altLang="zh-TW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˽</m:t>
                                        </m:r>
                                        <m:r>
                                          <a:rPr lang="en-US" altLang="zh-TW" sz="14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en-US" altLang="zh-TW" sz="1400" b="0" i="1" smtClean="0">
                                            <a:latin typeface="Cambria Math" panose="02040503050406030204" pitchFamily="18" charset="0"/>
                                          </a:rPr>
                                          <m:t>𝑅</m:t>
                                        </m:r>
                                      </m:oMath>
                                    </m:oMathPara>
                                  </a14:m>
                                  <a:endParaRPr lang="en-US" altLang="zh-TW" sz="1400" dirty="0" smtClean="0"/>
                                </a:p>
                              </p:txBody>
                            </p:sp>
                          </mc:Choice>
                          <mc:Fallback xmlns="">
                            <p:sp>
                              <p:nvSpPr>
                                <p:cNvPr id="51" name="文字方塊 50"/>
                                <p:cNvSpPr txBox="1">
                                  <a:spLocks noRot="1" noChangeAspect="1" noMove="1" noResize="1" noEditPoints="1" noAdjustHandles="1" noChangeArrowheads="1" noChangeShapeType="1" noTextEdit="1"/>
                                </p:cNvSpPr>
                                <p:nvPr/>
                              </p:nvSpPr>
                              <p:spPr>
                                <a:xfrm>
                                  <a:off x="5307018" y="2168517"/>
                                  <a:ext cx="839011" cy="307777"/>
                                </a:xfrm>
                                <a:prstGeom prst="rect">
                                  <a:avLst/>
                                </a:prstGeom>
                                <a:blipFill rotWithShape="0">
                                  <a:blip r:embed="rId16"/>
                                  <a:stretch>
                                    <a:fillRect/>
                                  </a:stretch>
                                </a:blipFill>
                              </p:spPr>
                              <p:txBody>
                                <a:bodyPr/>
                                <a:lstStyle/>
                                <a:p>
                                  <a:r>
                                    <a:rPr lang="zh-TW" altLang="en-US">
                                      <a:noFill/>
                                    </a:rPr>
                                    <a:t> </a:t>
                                  </a:r>
                                </a:p>
                              </p:txBody>
                            </p:sp>
                          </mc:Fallback>
                        </mc:AlternateContent>
                        <mc:AlternateContent xmlns:mc="http://schemas.openxmlformats.org/markup-compatibility/2006" xmlns:a14="http://schemas.microsoft.com/office/drawing/2010/main">
                          <mc:Choice Requires="a14">
                            <p:sp>
                              <p:nvSpPr>
                                <p:cNvPr id="52" name="文字方塊 51"/>
                                <p:cNvSpPr txBox="1"/>
                                <p:nvPr/>
                              </p:nvSpPr>
                              <p:spPr>
                                <a:xfrm>
                                  <a:off x="5307018" y="3198399"/>
                                  <a:ext cx="839011" cy="307777"/>
                                </a:xfrm>
                                <a:prstGeom prst="rect">
                                  <a:avLst/>
                                </a:prstGeom>
                                <a:noFill/>
                              </p:spPr>
                              <p:txBody>
                                <a:bodyPr wrap="none" rtlCol="0">
                                  <a:spAutoFit/>
                                </a:bodyPr>
                                <a:lstStyle/>
                                <a:p>
                                  <a:pPr/>
                                  <a14:m>
                                    <m:oMathPara xmlns:m="http://schemas.openxmlformats.org/officeDocument/2006/math">
                                      <m:oMathParaPr>
                                        <m:jc m:val="centerGroup"/>
                                      </m:oMathParaPr>
                                      <m:oMath xmlns:m="http://schemas.openxmlformats.org/officeDocument/2006/math">
                                        <m:r>
                                          <a:rPr lang="en-US" altLang="zh-TW" sz="14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1→</m:t>
                                        </m:r>
                                        <m:r>
                                          <a:rPr lang="en-US" altLang="zh-TW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˽</m:t>
                                        </m:r>
                                        <m:r>
                                          <a:rPr lang="en-US" altLang="zh-TW" sz="14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en-US" altLang="zh-TW" sz="1400" b="0" i="1" smtClean="0">
                                            <a:latin typeface="Cambria Math" panose="02040503050406030204" pitchFamily="18" charset="0"/>
                                          </a:rPr>
                                          <m:t>𝑅</m:t>
                                        </m:r>
                                      </m:oMath>
                                    </m:oMathPara>
                                  </a14:m>
                                  <a:endParaRPr lang="en-US" altLang="zh-TW" sz="1400" dirty="0" smtClean="0"/>
                                </a:p>
                              </p:txBody>
                            </p:sp>
                          </mc:Choice>
                          <mc:Fallback xmlns="">
                            <p:sp>
                              <p:nvSpPr>
                                <p:cNvPr id="52" name="文字方塊 51"/>
                                <p:cNvSpPr txBox="1">
                                  <a:spLocks noRot="1" noChangeAspect="1" noMove="1" noResize="1" noEditPoints="1" noAdjustHandles="1" noChangeArrowheads="1" noChangeShapeType="1" noTextEdit="1"/>
                                </p:cNvSpPr>
                                <p:nvPr/>
                              </p:nvSpPr>
                              <p:spPr>
                                <a:xfrm>
                                  <a:off x="5307018" y="3198399"/>
                                  <a:ext cx="839011" cy="307777"/>
                                </a:xfrm>
                                <a:prstGeom prst="rect">
                                  <a:avLst/>
                                </a:prstGeom>
                                <a:blipFill rotWithShape="0">
                                  <a:blip r:embed="rId17"/>
                                  <a:stretch>
                                    <a:fillRect/>
                                  </a:stretch>
                                </a:blipFill>
                              </p:spPr>
                              <p:txBody>
                                <a:bodyPr/>
                                <a:lstStyle/>
                                <a:p>
                                  <a:r>
                                    <a:rPr lang="zh-TW" altLang="en-US">
                                      <a:noFill/>
                                    </a:rPr>
                                    <a:t> </a:t>
                                  </a:r>
                                </a:p>
                              </p:txBody>
                            </p:sp>
                          </mc:Fallback>
                        </mc:AlternateContent>
                        <p:cxnSp>
                          <p:nvCxnSpPr>
                            <p:cNvPr id="54" name="直線單箭頭接點 53"/>
                            <p:cNvCxnSpPr>
                              <a:stCxn id="45" idx="5"/>
                              <a:endCxn id="62" idx="2"/>
                            </p:cNvCxnSpPr>
                            <p:nvPr/>
                          </p:nvCxnSpPr>
                          <p:spPr>
                            <a:xfrm>
                              <a:off x="5681771" y="2993063"/>
                              <a:ext cx="738200" cy="419335"/>
                            </a:xfrm>
                            <a:prstGeom prst="straightConnector1">
                              <a:avLst/>
                            </a:prstGeom>
                            <a:ln w="19050">
                              <a:solidFill>
                                <a:schemeClr val="tx1"/>
                              </a:solidFill>
                              <a:headEnd type="none" w="med" len="med"/>
                              <a:tailEnd type="stealth" w="lg" len="lg"/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mc:AlternateContent xmlns:mc="http://schemas.openxmlformats.org/markup-compatibility/2006" xmlns:a14="http://schemas.microsoft.com/office/drawing/2010/main">
                          <mc:Choice Requires="a14">
                            <p:sp>
                              <p:nvSpPr>
                                <p:cNvPr id="62" name="橢圓 61"/>
                                <p:cNvSpPr/>
                                <p:nvPr/>
                              </p:nvSpPr>
                              <p:spPr>
                                <a:xfrm>
                                  <a:off x="6419971" y="3196398"/>
                                  <a:ext cx="432000" cy="432000"/>
                                </a:xfrm>
                                <a:prstGeom prst="ellipse">
                                  <a:avLst/>
                                </a:prstGeom>
                                <a:noFill/>
                                <a:ln w="19050">
                                  <a:solidFill>
                                    <a:schemeClr val="tx1"/>
                                  </a:solidFill>
                                </a:ln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lIns="198000" tIns="0" rIns="144000" bIns="36000" rtlCol="0" anchor="ctr">
                                  <a:noAutofit/>
                                </a:bodyPr>
                                <a:lstStyle/>
                                <a:p>
                                  <a:pPr algn="ctr"/>
                                  <a14:m>
                                    <m:oMathPara xmlns:m="http://schemas.openxmlformats.org/officeDocument/2006/math">
                                      <m:oMathParaPr>
                                        <m:jc m:val="centerGroup"/>
                                      </m:oMathParaPr>
                                      <m:oMath xmlns:m="http://schemas.openxmlformats.org/officeDocument/2006/math">
                                        <m:sSub>
                                          <m:sSubPr>
                                            <m:ctrlPr>
                                              <a:rPr lang="en-US" altLang="zh-TW" sz="140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TW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TW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5</m:t>
                                            </m:r>
                                          </m:sub>
                                        </m:sSub>
                                      </m:oMath>
                                    </m:oMathPara>
                                  </a14:m>
                                  <a:endParaRPr lang="zh-TW" altLang="en-US" sz="1400" dirty="0">
                                    <a:solidFill>
                                      <a:schemeClr val="tx1"/>
                                    </a:solidFill>
                                  </a:endParaRPr>
                                </a:p>
                              </p:txBody>
                            </p:sp>
                          </mc:Choice>
                          <mc:Fallback xmlns="">
                            <p:sp>
                              <p:nvSpPr>
                                <p:cNvPr id="62" name="橢圓 61"/>
                                <p:cNvSpPr>
                                  <a:spLocks noRot="1" noChangeAspect="1" noMove="1" noResize="1" noEditPoints="1" noAdjustHandles="1" noChangeArrowheads="1" noChangeShapeType="1" noTextEdit="1"/>
                                </p:cNvSpPr>
                                <p:nvPr/>
                              </p:nvSpPr>
                              <p:spPr>
                                <a:xfrm>
                                  <a:off x="6419971" y="3196398"/>
                                  <a:ext cx="432000" cy="432000"/>
                                </a:xfrm>
                                <a:prstGeom prst="ellipse">
                                  <a:avLst/>
                                </a:prstGeom>
                                <a:blipFill rotWithShape="0">
                                  <a:blip r:embed="rId18"/>
                                  <a:stretch>
                                    <a:fillRect/>
                                  </a:stretch>
                                </a:blipFill>
                                <a:ln w="19050">
                                  <a:solidFill>
                                    <a:schemeClr val="tx1"/>
                                  </a:solidFill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r>
                                    <a:rPr lang="zh-TW" altLang="en-US">
                                      <a:noFill/>
                                    </a:rPr>
                                    <a:t> </a:t>
                                  </a:r>
                                </a:p>
                              </p:txBody>
                            </p:sp>
                          </mc:Fallback>
                        </mc:AlternateContent>
                        <p:cxnSp>
                          <p:nvCxnSpPr>
                            <p:cNvPr id="70" name="直線單箭頭接點 69"/>
                            <p:cNvCxnSpPr>
                              <a:stCxn id="50" idx="6"/>
                              <a:endCxn id="72" idx="1"/>
                            </p:cNvCxnSpPr>
                            <p:nvPr/>
                          </p:nvCxnSpPr>
                          <p:spPr>
                            <a:xfrm>
                              <a:off x="6853678" y="2308309"/>
                              <a:ext cx="756743" cy="377145"/>
                            </a:xfrm>
                            <a:prstGeom prst="straightConnector1">
                              <a:avLst/>
                            </a:prstGeom>
                            <a:ln w="19050">
                              <a:solidFill>
                                <a:schemeClr val="tx1"/>
                              </a:solidFill>
                              <a:headEnd type="none" w="med" len="med"/>
                              <a:tailEnd type="stealth" w="lg" len="lg"/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mc:AlternateContent xmlns:mc="http://schemas.openxmlformats.org/markup-compatibility/2006" xmlns:a14="http://schemas.microsoft.com/office/drawing/2010/main">
                          <mc:Choice Requires="a14">
                            <p:sp>
                              <p:nvSpPr>
                                <p:cNvPr id="72" name="橢圓 71"/>
                                <p:cNvSpPr/>
                                <p:nvPr/>
                              </p:nvSpPr>
                              <p:spPr>
                                <a:xfrm>
                                  <a:off x="7547156" y="2622189"/>
                                  <a:ext cx="432000" cy="432000"/>
                                </a:xfrm>
                                <a:prstGeom prst="ellipse">
                                  <a:avLst/>
                                </a:prstGeom>
                                <a:noFill/>
                                <a:ln w="19050">
                                  <a:solidFill>
                                    <a:schemeClr val="tx1"/>
                                  </a:solidFill>
                                </a:ln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lIns="198000" tIns="0" rIns="144000" bIns="36000" rtlCol="0" anchor="ctr">
                                  <a:noAutofit/>
                                </a:bodyPr>
                                <a:lstStyle/>
                                <a:p>
                                  <a:pPr algn="ctr"/>
                                  <a14:m>
                                    <m:oMathPara xmlns:m="http://schemas.openxmlformats.org/officeDocument/2006/math">
                                      <m:oMathParaPr>
                                        <m:jc m:val="centerGroup"/>
                                      </m:oMathParaPr>
                                      <m:oMath xmlns:m="http://schemas.openxmlformats.org/officeDocument/2006/math">
                                        <m:sSub>
                                          <m:sSubPr>
                                            <m:ctrlPr>
                                              <a:rPr lang="en-US" altLang="zh-TW" sz="140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TW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TW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6</m:t>
                                            </m:r>
                                          </m:sub>
                                        </m:sSub>
                                      </m:oMath>
                                    </m:oMathPara>
                                  </a14:m>
                                  <a:endParaRPr lang="zh-TW" altLang="en-US" sz="1400" dirty="0">
                                    <a:solidFill>
                                      <a:schemeClr val="tx1"/>
                                    </a:solidFill>
                                  </a:endParaRPr>
                                </a:p>
                              </p:txBody>
                            </p:sp>
                          </mc:Choice>
                          <mc:Fallback xmlns="">
                            <p:sp>
                              <p:nvSpPr>
                                <p:cNvPr id="72" name="橢圓 71"/>
                                <p:cNvSpPr>
                                  <a:spLocks noRot="1" noChangeAspect="1" noMove="1" noResize="1" noEditPoints="1" noAdjustHandles="1" noChangeArrowheads="1" noChangeShapeType="1" noTextEdit="1"/>
                                </p:cNvSpPr>
                                <p:nvPr/>
                              </p:nvSpPr>
                              <p:spPr>
                                <a:xfrm>
                                  <a:off x="7547156" y="2622189"/>
                                  <a:ext cx="432000" cy="432000"/>
                                </a:xfrm>
                                <a:prstGeom prst="ellipse">
                                  <a:avLst/>
                                </a:prstGeom>
                                <a:blipFill rotWithShape="0">
                                  <a:blip r:embed="rId19"/>
                                  <a:stretch>
                                    <a:fillRect/>
                                  </a:stretch>
                                </a:blipFill>
                                <a:ln w="19050">
                                  <a:solidFill>
                                    <a:schemeClr val="tx1"/>
                                  </a:solidFill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r>
                                    <a:rPr lang="zh-TW" altLang="en-US">
                                      <a:noFill/>
                                    </a:rPr>
                                    <a:t> </a:t>
                                  </a:r>
                                </a:p>
                              </p:txBody>
                            </p:sp>
                          </mc:Fallback>
                        </mc:AlternateContent>
                        <p:cxnSp>
                          <p:nvCxnSpPr>
                            <p:cNvPr id="74" name="直線單箭頭接點 73"/>
                            <p:cNvCxnSpPr>
                              <a:stCxn id="62" idx="6"/>
                              <a:endCxn id="72" idx="3"/>
                            </p:cNvCxnSpPr>
                            <p:nvPr/>
                          </p:nvCxnSpPr>
                          <p:spPr>
                            <a:xfrm flipV="1">
                              <a:off x="6851971" y="2990924"/>
                              <a:ext cx="758450" cy="421474"/>
                            </a:xfrm>
                            <a:prstGeom prst="straightConnector1">
                              <a:avLst/>
                            </a:prstGeom>
                            <a:ln w="19050">
                              <a:solidFill>
                                <a:schemeClr val="tx1"/>
                              </a:solidFill>
                              <a:headEnd type="none" w="med" len="med"/>
                              <a:tailEnd type="stealth" w="lg" len="lg"/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</p:grpSp>
                      <mc:AlternateContent xmlns:mc="http://schemas.openxmlformats.org/markup-compatibility/2006" xmlns:a14="http://schemas.microsoft.com/office/drawing/2010/main">
                        <mc:Choice Requires="a14">
                          <p:sp>
                            <p:nvSpPr>
                              <p:cNvPr id="81" name="文字方塊 80"/>
                              <p:cNvSpPr txBox="1"/>
                              <p:nvPr/>
                            </p:nvSpPr>
                            <p:spPr>
                              <a:xfrm>
                                <a:off x="6602993" y="2506609"/>
                                <a:ext cx="819775" cy="307777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  <p:txBody>
                              <a:bodyPr wrap="none" rtlCol="0">
                                <a:spAutoFit/>
                              </a:bodyPr>
                              <a:lstStyle/>
                              <a:p>
                                <a:pPr/>
                                <a14:m>
                                  <m:oMathPara xmlns:m="http://schemas.openxmlformats.org/officeDocument/2006/math">
                                    <m:oMathParaPr>
                                      <m:jc m:val="centerGroup"/>
                                    </m:oMathParaPr>
                                    <m:oMath xmlns:m="http://schemas.openxmlformats.org/officeDocument/2006/math">
                                      <m:r>
                                        <a:rPr lang="en-US" altLang="zh-TW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˽</m:t>
                                      </m:r>
                                      <m:r>
                                        <a:rPr lang="en-US" altLang="zh-TW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→0,</m:t>
                                      </m:r>
                                      <m:r>
                                        <a:rPr lang="en-US" altLang="zh-TW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𝐿</m:t>
                                      </m:r>
                                    </m:oMath>
                                  </m:oMathPara>
                                </a14:m>
                                <a:endParaRPr lang="en-US" altLang="zh-TW" sz="1400" dirty="0" smtClean="0"/>
                              </a:p>
                            </p:txBody>
                          </p:sp>
                        </mc:Choice>
                        <mc:Fallback xmlns="">
                          <p:sp>
                            <p:nvSpPr>
                              <p:cNvPr id="81" name="文字方塊 80"/>
                              <p:cNvSpPr txBox="1">
                                <a:spLocks noRot="1" noChangeAspect="1" noMove="1" noResize="1" noEditPoints="1" noAdjustHandles="1" noChangeArrowheads="1" noChangeShapeType="1" noTextEdit="1"/>
                              </p:cNvSpPr>
                              <p:nvPr/>
                            </p:nvSpPr>
                            <p:spPr>
                              <a:xfrm>
                                <a:off x="6602993" y="2506609"/>
                                <a:ext cx="819775" cy="307777"/>
                              </a:xfrm>
                              <a:prstGeom prst="rect">
                                <a:avLst/>
                              </a:prstGeom>
                              <a:blipFill rotWithShape="0">
                                <a:blip r:embed="rId20"/>
                                <a:stretch>
                                  <a:fillRect/>
                                </a:stretch>
                              </a:blipFill>
                            </p:spPr>
                            <p:txBody>
                              <a:bodyPr/>
                              <a:lstStyle/>
                              <a:p>
                                <a:r>
                                  <a:rPr lang="zh-TW" altLang="en-US">
                                    <a:noFill/>
                                  </a:rPr>
                                  <a:t> </a:t>
                                </a:r>
                              </a:p>
                            </p:txBody>
                          </p:sp>
                        </mc:Fallback>
                      </mc:AlternateContent>
                      <mc:AlternateContent xmlns:mc="http://schemas.openxmlformats.org/markup-compatibility/2006" xmlns:a14="http://schemas.microsoft.com/office/drawing/2010/main">
                        <mc:Choice Requires="a14">
                          <p:sp>
                            <p:nvSpPr>
                              <p:cNvPr id="82" name="文字方塊 81"/>
                              <p:cNvSpPr txBox="1"/>
                              <p:nvPr/>
                            </p:nvSpPr>
                            <p:spPr>
                              <a:xfrm>
                                <a:off x="7006300" y="3196398"/>
                                <a:ext cx="819775" cy="307777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  <p:txBody>
                              <a:bodyPr wrap="none" rtlCol="0">
                                <a:spAutoFit/>
                              </a:bodyPr>
                              <a:lstStyle/>
                              <a:p>
                                <a:pPr/>
                                <a14:m>
                                  <m:oMathPara xmlns:m="http://schemas.openxmlformats.org/officeDocument/2006/math">
                                    <m:oMathParaPr>
                                      <m:jc m:val="centerGroup"/>
                                    </m:oMathParaPr>
                                    <m:oMath xmlns:m="http://schemas.openxmlformats.org/officeDocument/2006/math">
                                      <m:r>
                                        <a:rPr lang="en-US" altLang="zh-TW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˽</m:t>
                                      </m:r>
                                      <m:r>
                                        <a:rPr lang="en-US" altLang="zh-TW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→1,</m:t>
                                      </m:r>
                                      <m:r>
                                        <a:rPr lang="en-US" altLang="zh-TW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𝐿</m:t>
                                      </m:r>
                                    </m:oMath>
                                  </m:oMathPara>
                                </a14:m>
                                <a:endParaRPr lang="en-US" altLang="zh-TW" sz="1400" dirty="0" smtClean="0"/>
                              </a:p>
                            </p:txBody>
                          </p:sp>
                        </mc:Choice>
                        <mc:Fallback xmlns="">
                          <p:sp>
                            <p:nvSpPr>
                              <p:cNvPr id="82" name="文字方塊 81"/>
                              <p:cNvSpPr txBox="1">
                                <a:spLocks noRot="1" noChangeAspect="1" noMove="1" noResize="1" noEditPoints="1" noAdjustHandles="1" noChangeArrowheads="1" noChangeShapeType="1" noTextEdit="1"/>
                              </p:cNvSpPr>
                              <p:nvPr/>
                            </p:nvSpPr>
                            <p:spPr>
                              <a:xfrm>
                                <a:off x="7006300" y="3196398"/>
                                <a:ext cx="819775" cy="307777"/>
                              </a:xfrm>
                              <a:prstGeom prst="rect">
                                <a:avLst/>
                              </a:prstGeom>
                              <a:blipFill rotWithShape="0">
                                <a:blip r:embed="rId21"/>
                                <a:stretch>
                                  <a:fillRect/>
                                </a:stretch>
                              </a:blipFill>
                            </p:spPr>
                            <p:txBody>
                              <a:bodyPr/>
                              <a:lstStyle/>
                              <a:p>
                                <a:r>
                                  <a:rPr lang="zh-TW" altLang="en-US">
                                    <a:noFill/>
                                  </a:rPr>
                                  <a:t> </a:t>
                                </a:r>
                              </a:p>
                            </p:txBody>
                          </p:sp>
                        </mc:Fallback>
                      </mc:AlternateContent>
                    </p:grpSp>
                    <p:sp>
                      <p:nvSpPr>
                        <p:cNvPr id="84" name="弧形 83"/>
                        <p:cNvSpPr/>
                        <p:nvPr/>
                      </p:nvSpPr>
                      <p:spPr>
                        <a:xfrm>
                          <a:off x="7634208" y="2275331"/>
                          <a:ext cx="290635" cy="426890"/>
                        </a:xfrm>
                        <a:prstGeom prst="arc">
                          <a:avLst>
                            <a:gd name="adj1" fmla="val 8296425"/>
                            <a:gd name="adj2" fmla="val 2884444"/>
                          </a:avLst>
                        </a:prstGeom>
                        <a:ln w="19050">
                          <a:solidFill>
                            <a:schemeClr val="tx1"/>
                          </a:solidFill>
                          <a:headEnd type="stealth" w="lg" len="lg"/>
                          <a:tailEnd type="none" w="lg" len="lg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zh-TW" altLang="en-US"/>
                        </a:p>
                      </p:txBody>
                    </p:sp>
                    <mc:AlternateContent xmlns:mc="http://schemas.openxmlformats.org/markup-compatibility/2006" xmlns:a14="http://schemas.microsoft.com/office/drawing/2010/main">
                      <mc:Choice Requires="a14">
                        <p:sp>
                          <p:nvSpPr>
                            <p:cNvPr id="85" name="文字方塊 84"/>
                            <p:cNvSpPr txBox="1"/>
                            <p:nvPr/>
                          </p:nvSpPr>
                          <p:spPr>
                            <a:xfrm>
                              <a:off x="7285479" y="1967554"/>
                              <a:ext cx="956031" cy="307777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none" rtlCol="0">
                              <a:spAutoFit/>
                            </a:bodyPr>
                            <a:lstStyle/>
                            <a:p>
                              <a:pPr/>
                              <a14:m>
                                <m:oMathPara xmlns:m="http://schemas.openxmlformats.org/officeDocument/2006/math">
                                  <m:oMathParaPr>
                                    <m:jc m:val="centerGroup"/>
                                  </m:oMathParaPr>
                                  <m:oMath xmlns:m="http://schemas.openxmlformats.org/officeDocument/2006/math">
                                    <m:r>
                                      <a:rPr lang="en-US" altLang="zh-TW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0,1,</m:t>
                                    </m:r>
                                    <m:r>
                                      <a:rPr lang="en-US" altLang="zh-TW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˽</m:t>
                                    </m:r>
                                    <m:r>
                                      <a:rPr lang="en-US" altLang="zh-TW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→</m:t>
                                    </m:r>
                                    <m:r>
                                      <a:rPr lang="en-US" altLang="zh-TW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oMath>
                                </m:oMathPara>
                              </a14:m>
                              <a:endParaRPr lang="en-US" altLang="zh-TW" sz="1400" dirty="0" smtClean="0"/>
                            </a:p>
                          </p:txBody>
                        </p:sp>
                      </mc:Choice>
                      <mc:Fallback xmlns="">
                        <p:sp>
                          <p:nvSpPr>
                            <p:cNvPr id="85" name="文字方塊 84"/>
                            <p:cNvSpPr txBox="1">
                              <a:spLocks noRot="1" noChangeAspect="1" noMove="1" noResize="1" noEditPoints="1" noAdjustHandles="1" noChangeArrowheads="1" noChangeShapeType="1" noTextEdit="1"/>
                            </p:cNvSpPr>
                            <p:nvPr/>
                          </p:nvSpPr>
                          <p:spPr>
                            <a:xfrm>
                              <a:off x="7285479" y="1967554"/>
                              <a:ext cx="956031" cy="307777"/>
                            </a:xfrm>
                            <a:prstGeom prst="rect">
                              <a:avLst/>
                            </a:prstGeom>
                            <a:blipFill rotWithShape="0">
                              <a:blip r:embed="rId22"/>
                              <a:stretch>
                                <a:fillRect/>
                              </a:stretch>
                            </a:blipFill>
                          </p:spPr>
                          <p:txBody>
                            <a:bodyPr/>
                            <a:lstStyle/>
                            <a:p>
                              <a:r>
                                <a:rPr lang="zh-TW" altLang="en-US">
                                  <a:noFill/>
                                </a:rPr>
                                <a:t> </a:t>
                              </a:r>
                            </a:p>
                          </p:txBody>
                        </p:sp>
                      </mc:Fallback>
                    </mc:AlternateContent>
                  </p:grpSp>
                  <mc:AlternateContent xmlns:mc="http://schemas.openxmlformats.org/markup-compatibility/2006" xmlns:a14="http://schemas.microsoft.com/office/drawing/2010/main">
                    <mc:Choice Requires="a14">
                      <p:sp>
                        <p:nvSpPr>
                          <p:cNvPr id="103" name="橢圓 102"/>
                          <p:cNvSpPr/>
                          <p:nvPr/>
                        </p:nvSpPr>
                        <p:spPr>
                          <a:xfrm>
                            <a:off x="8861157" y="2624328"/>
                            <a:ext cx="432000" cy="432000"/>
                          </a:xfrm>
                          <a:prstGeom prst="ellipse">
                            <a:avLst/>
                          </a:prstGeom>
                          <a:noFill/>
                          <a:ln w="19050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lIns="198000" tIns="0" rIns="144000" bIns="36000" rtlCol="0" anchor="ctr">
                            <a:noAutofit/>
                          </a:bodyPr>
                          <a:lstStyle/>
                          <a:p>
                            <a:pPr algn="ctr"/>
                            <a14:m>
                              <m:oMathPara xmlns:m="http://schemas.openxmlformats.org/officeDocument/2006/math">
                                <m:oMathParaPr>
                                  <m:jc m:val="centerGroup"/>
                                </m:oMathParaPr>
                                <m:oMath xmlns:m="http://schemas.openxmlformats.org/officeDocument/2006/math">
                                  <m:sSub>
                                    <m:sSubPr>
                                      <m:ctrlPr>
                                        <a:rPr lang="en-US" altLang="zh-TW" sz="140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sz="1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altLang="zh-TW" sz="1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7</m:t>
                                      </m:r>
                                    </m:sub>
                                  </m:sSub>
                                </m:oMath>
                              </m:oMathPara>
                            </a14:m>
                            <a:endParaRPr lang="zh-TW" altLang="en-US" sz="1400" dirty="0">
                              <a:solidFill>
                                <a:schemeClr val="tx1"/>
                              </a:solidFill>
                            </a:endParaRPr>
                          </a:p>
                        </p:txBody>
                      </p:sp>
                    </mc:Choice>
                    <mc:Fallback xmlns="">
                      <p:sp>
                        <p:nvSpPr>
                          <p:cNvPr id="103" name="橢圓 102"/>
                          <p:cNvSpPr>
                            <a:spLocks noRot="1" noChangeAspect="1" noMove="1" noResize="1" noEditPoints="1" noAdjustHandles="1" noChangeArrowheads="1" noChangeShapeType="1" noTextEdit="1"/>
                          </p:cNvSpPr>
                          <p:nvPr/>
                        </p:nvSpPr>
                        <p:spPr>
                          <a:xfrm>
                            <a:off x="8861157" y="2624328"/>
                            <a:ext cx="432000" cy="432000"/>
                          </a:xfrm>
                          <a:prstGeom prst="ellipse">
                            <a:avLst/>
                          </a:prstGeom>
                          <a:blipFill rotWithShape="0">
                            <a:blip r:embed="rId23"/>
                            <a:stretch>
                              <a:fillRect/>
                            </a:stretch>
                          </a:blipFill>
                          <a:ln w="19050">
                            <a:solidFill>
                              <a:schemeClr val="tx1"/>
                            </a:solidFill>
                          </a:ln>
                        </p:spPr>
                        <p:txBody>
                          <a:bodyPr/>
                          <a:lstStyle/>
                          <a:p>
                            <a:r>
                              <a:rPr lang="zh-TW" altLang="en-US">
                                <a:noFill/>
                              </a:rPr>
                              <a:t> </a:t>
                            </a:r>
                          </a:p>
                        </p:txBody>
                      </p:sp>
                    </mc:Fallback>
                  </mc:AlternateContent>
                  <mc:AlternateContent xmlns:mc="http://schemas.openxmlformats.org/markup-compatibility/2006" xmlns:a14="http://schemas.microsoft.com/office/drawing/2010/main">
                    <mc:Choice Requires="a14">
                      <p:sp>
                        <p:nvSpPr>
                          <p:cNvPr id="105" name="文字方塊 104"/>
                          <p:cNvSpPr txBox="1"/>
                          <p:nvPr/>
                        </p:nvSpPr>
                        <p:spPr>
                          <a:xfrm>
                            <a:off x="7931007" y="2840025"/>
                            <a:ext cx="859851" cy="537711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rtlCol="0">
                            <a:spAutoFit/>
                          </a:bodyPr>
                          <a:lstStyle/>
                          <a:p>
                            <a:pPr/>
                            <a14:m>
                              <m:oMathPara xmlns:m="http://schemas.openxmlformats.org/officeDocument/2006/math">
                                <m:oMathParaPr>
                                  <m:jc m:val="centerGroup"/>
                                </m:oMathParaPr>
                                <m:oMath xmlns:m="http://schemas.openxmlformats.org/officeDocument/2006/math">
                                  <m:acc>
                                    <m:accPr>
                                      <m:chr m:val="̂"/>
                                      <m:ctrlPr>
                                        <a:rPr lang="en-US" altLang="zh-TW" sz="14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TW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acc>
                                  <m:r>
                                    <a:rPr lang="en-US" altLang="zh-TW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→0</m:t>
                                  </m:r>
                                  <m:r>
                                    <a:rPr lang="en-US" altLang="zh-TW" sz="14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altLang="zh-TW" sz="1400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oMath>
                              </m:oMathPara>
                            </a14:m>
                            <a:endParaRPr lang="en-US" altLang="zh-TW" sz="1400" dirty="0" smtClean="0"/>
                          </a:p>
                          <a:p>
                            <a:pPr/>
                            <a14:m>
                              <m:oMathPara xmlns:m="http://schemas.openxmlformats.org/officeDocument/2006/math">
                                <m:oMathParaPr>
                                  <m:jc m:val="centerGroup"/>
                                </m:oMathParaPr>
                                <m:oMath xmlns:m="http://schemas.openxmlformats.org/officeDocument/2006/math">
                                  <m:acc>
                                    <m:accPr>
                                      <m:chr m:val="̂"/>
                                      <m:ctrlPr>
                                        <a:rPr lang="en-US" altLang="zh-TW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TW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acc>
                                  <m:r>
                                    <a:rPr lang="en-US" altLang="zh-TW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→</m:t>
                                  </m:r>
                                  <m:r>
                                    <a:rPr lang="en-US" altLang="zh-TW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altLang="zh-TW" sz="14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altLang="zh-TW" sz="1400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oMath>
                              </m:oMathPara>
                            </a14:m>
                            <a:endParaRPr lang="en-US" altLang="zh-TW" sz="1400" dirty="0"/>
                          </a:p>
                        </p:txBody>
                      </p:sp>
                    </mc:Choice>
                    <mc:Fallback xmlns="">
                      <p:sp>
                        <p:nvSpPr>
                          <p:cNvPr id="105" name="文字方塊 104"/>
                          <p:cNvSpPr txBox="1">
                            <a:spLocks noRot="1" noChangeAspect="1" noMove="1" noResize="1" noEditPoints="1" noAdjustHandles="1" noChangeArrowheads="1" noChangeShapeType="1" noTextEdit="1"/>
                          </p:cNvSpPr>
                          <p:nvPr/>
                        </p:nvSpPr>
                        <p:spPr>
                          <a:xfrm>
                            <a:off x="7931007" y="2840025"/>
                            <a:ext cx="859851" cy="537711"/>
                          </a:xfrm>
                          <a:prstGeom prst="rect">
                            <a:avLst/>
                          </a:prstGeom>
                          <a:blipFill rotWithShape="0">
                            <a:blip r:embed="rId24"/>
                            <a:stretch>
                              <a:fillRect t="-1136"/>
                            </a:stretch>
                          </a:blipFill>
                        </p:spPr>
                        <p:txBody>
                          <a:bodyPr/>
                          <a:lstStyle/>
                          <a:p>
                            <a:r>
                              <a:rPr lang="zh-TW" altLang="en-US">
                                <a:noFill/>
                              </a:rPr>
                              <a:t> </a:t>
                            </a:r>
                          </a:p>
                        </p:txBody>
                      </p:sp>
                    </mc:Fallback>
                  </mc:AlternateContent>
                  <p:cxnSp>
                    <p:nvCxnSpPr>
                      <p:cNvPr id="107" name="直線單箭頭接點 106"/>
                      <p:cNvCxnSpPr>
                        <a:stCxn id="103" idx="6"/>
                        <a:endCxn id="108" idx="2"/>
                      </p:cNvCxnSpPr>
                      <p:nvPr/>
                    </p:nvCxnSpPr>
                    <p:spPr>
                      <a:xfrm flipV="1">
                        <a:off x="9293157" y="2838189"/>
                        <a:ext cx="843089" cy="2139"/>
                      </a:xfrm>
                      <a:prstGeom prst="straightConnector1">
                        <a:avLst/>
                      </a:prstGeom>
                      <a:ln w="19050">
                        <a:solidFill>
                          <a:schemeClr val="tx1"/>
                        </a:solidFill>
                        <a:headEnd type="none" w="med" len="med"/>
                        <a:tailEnd type="stealth" w="lg" len="lg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mc:AlternateContent xmlns:mc="http://schemas.openxmlformats.org/markup-compatibility/2006" xmlns:a14="http://schemas.microsoft.com/office/drawing/2010/main">
                    <mc:Choice Requires="a14">
                      <p:sp>
                        <p:nvSpPr>
                          <p:cNvPr id="108" name="橢圓 107"/>
                          <p:cNvSpPr/>
                          <p:nvPr/>
                        </p:nvSpPr>
                        <p:spPr>
                          <a:xfrm>
                            <a:off x="10136246" y="2622189"/>
                            <a:ext cx="432000" cy="432000"/>
                          </a:xfrm>
                          <a:prstGeom prst="ellipse">
                            <a:avLst/>
                          </a:prstGeom>
                          <a:noFill/>
                          <a:ln w="19050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lIns="198000" tIns="0" rIns="144000" bIns="36000" rtlCol="0" anchor="ctr">
                            <a:noAutofit/>
                          </a:bodyPr>
                          <a:lstStyle/>
                          <a:p>
                            <a:pPr algn="ctr"/>
                            <a14:m>
                              <m:oMathPara xmlns:m="http://schemas.openxmlformats.org/officeDocument/2006/math">
                                <m:oMathParaPr>
                                  <m:jc m:val="centerGroup"/>
                                </m:oMathParaPr>
                                <m:oMath xmlns:m="http://schemas.openxmlformats.org/officeDocument/2006/math">
                                  <m:sSub>
                                    <m:sSubPr>
                                      <m:ctrlPr>
                                        <a:rPr lang="en-US" altLang="zh-TW" sz="140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sz="1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altLang="zh-TW" sz="1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8</m:t>
                                      </m:r>
                                    </m:sub>
                                  </m:sSub>
                                </m:oMath>
                              </m:oMathPara>
                            </a14:m>
                            <a:endParaRPr lang="zh-TW" altLang="en-US" sz="1400" dirty="0">
                              <a:solidFill>
                                <a:schemeClr val="tx1"/>
                              </a:solidFill>
                            </a:endParaRPr>
                          </a:p>
                        </p:txBody>
                      </p:sp>
                    </mc:Choice>
                    <mc:Fallback xmlns="">
                      <p:sp>
                        <p:nvSpPr>
                          <p:cNvPr id="108" name="橢圓 107"/>
                          <p:cNvSpPr>
                            <a:spLocks noRot="1" noChangeAspect="1" noMove="1" noResize="1" noEditPoints="1" noAdjustHandles="1" noChangeArrowheads="1" noChangeShapeType="1" noTextEdit="1"/>
                          </p:cNvSpPr>
                          <p:nvPr/>
                        </p:nvSpPr>
                        <p:spPr>
                          <a:xfrm>
                            <a:off x="10136246" y="2622189"/>
                            <a:ext cx="432000" cy="432000"/>
                          </a:xfrm>
                          <a:prstGeom prst="ellipse">
                            <a:avLst/>
                          </a:prstGeom>
                          <a:blipFill rotWithShape="0">
                            <a:blip r:embed="rId25"/>
                            <a:stretch>
                              <a:fillRect/>
                            </a:stretch>
                          </a:blipFill>
                          <a:ln w="19050">
                            <a:solidFill>
                              <a:schemeClr val="tx1"/>
                            </a:solidFill>
                          </a:ln>
                        </p:spPr>
                        <p:txBody>
                          <a:bodyPr/>
                          <a:lstStyle/>
                          <a:p>
                            <a:r>
                              <a:rPr lang="zh-TW" altLang="en-US">
                                <a:noFill/>
                              </a:rPr>
                              <a:t> </a:t>
                            </a:r>
                          </a:p>
                        </p:txBody>
                      </p:sp>
                    </mc:Fallback>
                  </mc:AlternateContent>
                  <mc:AlternateContent xmlns:mc="http://schemas.openxmlformats.org/markup-compatibility/2006" xmlns:a14="http://schemas.microsoft.com/office/drawing/2010/main">
                    <mc:Choice Requires="a14">
                      <p:sp>
                        <p:nvSpPr>
                          <p:cNvPr id="109" name="文字方塊 108"/>
                          <p:cNvSpPr txBox="1"/>
                          <p:nvPr/>
                        </p:nvSpPr>
                        <p:spPr>
                          <a:xfrm>
                            <a:off x="9236858" y="2282920"/>
                            <a:ext cx="859851" cy="537711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rtlCol="0">
                            <a:spAutoFit/>
                          </a:bodyPr>
                          <a:lstStyle/>
                          <a:p>
                            <a:pPr/>
                            <a14:m>
                              <m:oMathPara xmlns:m="http://schemas.openxmlformats.org/officeDocument/2006/math">
                                <m:oMathParaPr>
                                  <m:jc m:val="centerGroup"/>
                                </m:oMathParaPr>
                                <m:oMath xmlns:m="http://schemas.openxmlformats.org/officeDocument/2006/math">
                                  <m:r>
                                    <a:rPr lang="en-US" altLang="zh-TW" sz="1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en-US" altLang="zh-TW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→</m:t>
                                  </m:r>
                                  <m:acc>
                                    <m:accPr>
                                      <m:chr m:val="̂"/>
                                      <m:ctrlPr>
                                        <a:rPr lang="en-US" altLang="zh-TW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TW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acc>
                                  <m:r>
                                    <a:rPr lang="en-US" altLang="zh-TW" sz="14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altLang="zh-TW" sz="1400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oMath>
                              </m:oMathPara>
                            </a14:m>
                            <a:endParaRPr lang="en-US" altLang="zh-TW" sz="1400" dirty="0" smtClean="0"/>
                          </a:p>
                          <a:p>
                            <a:pPr/>
                            <a14:m>
                              <m:oMathPara xmlns:m="http://schemas.openxmlformats.org/officeDocument/2006/math">
                                <m:oMathParaPr>
                                  <m:jc m:val="centerGroup"/>
                                </m:oMathParaPr>
                                <m:oMath xmlns:m="http://schemas.openxmlformats.org/officeDocument/2006/math">
                                  <m:r>
                                    <a:rPr lang="en-US" altLang="zh-TW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altLang="zh-TW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→</m:t>
                                  </m:r>
                                  <m:acc>
                                    <m:accPr>
                                      <m:chr m:val="̂"/>
                                      <m:ctrlPr>
                                        <a:rPr lang="en-US" altLang="zh-TW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TW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acc>
                                  <m:r>
                                    <a:rPr lang="en-US" altLang="zh-TW" sz="14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altLang="zh-TW" sz="1400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oMath>
                              </m:oMathPara>
                            </a14:m>
                            <a:endParaRPr lang="en-US" altLang="zh-TW" sz="1400" dirty="0"/>
                          </a:p>
                        </p:txBody>
                      </p:sp>
                    </mc:Choice>
                    <mc:Fallback xmlns="">
                      <p:sp>
                        <p:nvSpPr>
                          <p:cNvPr id="109" name="文字方塊 108"/>
                          <p:cNvSpPr txBox="1">
                            <a:spLocks noRot="1" noChangeAspect="1" noMove="1" noResize="1" noEditPoints="1" noAdjustHandles="1" noChangeArrowheads="1" noChangeShapeType="1" noTextEdit="1"/>
                          </p:cNvSpPr>
                          <p:nvPr/>
                        </p:nvSpPr>
                        <p:spPr>
                          <a:xfrm>
                            <a:off x="9236858" y="2282920"/>
                            <a:ext cx="859851" cy="537711"/>
                          </a:xfrm>
                          <a:prstGeom prst="rect">
                            <a:avLst/>
                          </a:prstGeom>
                          <a:blipFill rotWithShape="0">
                            <a:blip r:embed="rId26"/>
                            <a:stretch>
                              <a:fillRect t="-1136"/>
                            </a:stretch>
                          </a:blipFill>
                        </p:spPr>
                        <p:txBody>
                          <a:bodyPr/>
                          <a:lstStyle/>
                          <a:p>
                            <a:r>
                              <a:rPr lang="zh-TW" altLang="en-US">
                                <a:noFill/>
                              </a:rPr>
                              <a:t> </a:t>
                            </a:r>
                          </a:p>
                        </p:txBody>
                      </p:sp>
                    </mc:Fallback>
                  </mc:AlternateContent>
                </p:grpSp>
              </p:grpSp>
              <p:cxnSp>
                <p:nvCxnSpPr>
                  <p:cNvPr id="116" name="直線單箭頭接點 115"/>
                  <p:cNvCxnSpPr>
                    <a:stCxn id="103" idx="4"/>
                  </p:cNvCxnSpPr>
                  <p:nvPr/>
                </p:nvCxnSpPr>
                <p:spPr>
                  <a:xfrm>
                    <a:off x="8697778" y="3318975"/>
                    <a:ext cx="0" cy="1526400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headEnd type="none" w="med" len="med"/>
                    <a:tailEnd type="none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9" name="直線單箭頭接點 118"/>
                  <p:cNvCxnSpPr/>
                  <p:nvPr/>
                </p:nvCxnSpPr>
                <p:spPr>
                  <a:xfrm flipH="1">
                    <a:off x="1262052" y="4832285"/>
                    <a:ext cx="7434000" cy="0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headEnd type="none" w="med" len="med"/>
                    <a:tailEnd type="none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2" name="直線單箭頭接點 121"/>
                  <p:cNvCxnSpPr>
                    <a:endCxn id="18" idx="4"/>
                  </p:cNvCxnSpPr>
                  <p:nvPr/>
                </p:nvCxnSpPr>
                <p:spPr>
                  <a:xfrm flipV="1">
                    <a:off x="1272229" y="4537339"/>
                    <a:ext cx="0" cy="306000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headEnd type="none" w="med" len="med"/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30" name="文字方塊 129"/>
                    <p:cNvSpPr txBox="1"/>
                    <p:nvPr/>
                  </p:nvSpPr>
                  <p:spPr>
                    <a:xfrm>
                      <a:off x="4568546" y="4520526"/>
                      <a:ext cx="850233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TW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˽</m:t>
                            </m:r>
                            <m:r>
                              <a:rPr lang="en-US" altLang="zh-TW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</m:t>
                            </m:r>
                            <m:r>
                              <a:rPr lang="en-US" altLang="zh-TW" sz="1400" b="0" i="1" smtClean="0">
                                <a:latin typeface="Cambria Math" panose="02040503050406030204" pitchFamily="18" charset="0"/>
                              </a:rPr>
                              <m:t>#,</m:t>
                            </m:r>
                            <m:r>
                              <a:rPr lang="en-US" altLang="zh-TW" sz="14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oMath>
                        </m:oMathPara>
                      </a14:m>
                      <a:endParaRPr lang="en-US" altLang="zh-TW" sz="1400" dirty="0" smtClean="0"/>
                    </a:p>
                  </p:txBody>
                </p:sp>
              </mc:Choice>
              <mc:Fallback xmlns="">
                <p:sp>
                  <p:nvSpPr>
                    <p:cNvPr id="130" name="文字方塊 129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568546" y="4520526"/>
                      <a:ext cx="850233" cy="307777"/>
                    </a:xfrm>
                    <a:prstGeom prst="rect">
                      <a:avLst/>
                    </a:prstGeom>
                    <a:blipFill rotWithShape="0">
                      <a:blip r:embed="rId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TW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136" name="弧形 135"/>
              <p:cNvSpPr/>
              <p:nvPr/>
            </p:nvSpPr>
            <p:spPr>
              <a:xfrm>
                <a:off x="9626564" y="2548597"/>
                <a:ext cx="290635" cy="426890"/>
              </a:xfrm>
              <a:prstGeom prst="arc">
                <a:avLst>
                  <a:gd name="adj1" fmla="val 8296425"/>
                  <a:gd name="adj2" fmla="val 2884444"/>
                </a:avLst>
              </a:prstGeom>
              <a:ln w="19050">
                <a:solidFill>
                  <a:schemeClr val="tx1"/>
                </a:solidFill>
                <a:headEnd type="stealth" w="lg" len="lg"/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7" name="文字方塊 136"/>
                  <p:cNvSpPr txBox="1"/>
                  <p:nvPr/>
                </p:nvSpPr>
                <p:spPr>
                  <a:xfrm>
                    <a:off x="9277835" y="2240820"/>
                    <a:ext cx="846835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TW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0,1→</m:t>
                          </m:r>
                          <m:r>
                            <a:rPr lang="en-US" altLang="zh-TW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oMath>
                      </m:oMathPara>
                    </a14:m>
                    <a:endParaRPr lang="en-US" altLang="zh-TW" sz="1400" dirty="0" smtClean="0"/>
                  </a:p>
                </p:txBody>
              </p:sp>
            </mc:Choice>
            <mc:Fallback xmlns="">
              <p:sp>
                <p:nvSpPr>
                  <p:cNvPr id="137" name="文字方塊 13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277835" y="2240820"/>
                    <a:ext cx="846835" cy="307777"/>
                  </a:xfrm>
                  <a:prstGeom prst="rect">
                    <a:avLst/>
                  </a:prstGeom>
                  <a:blipFill rotWithShape="0">
                    <a:blip r:embed="rId2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TW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76" name="直線單箭頭接點 75"/>
            <p:cNvCxnSpPr/>
            <p:nvPr/>
          </p:nvCxnSpPr>
          <p:spPr>
            <a:xfrm flipH="1">
              <a:off x="4020972" y="5444792"/>
              <a:ext cx="6119497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線單箭頭接點 77"/>
            <p:cNvCxnSpPr>
              <a:stCxn id="108" idx="4"/>
            </p:cNvCxnSpPr>
            <p:nvPr/>
          </p:nvCxnSpPr>
          <p:spPr>
            <a:xfrm>
              <a:off x="10141738" y="4583187"/>
              <a:ext cx="0" cy="868971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線單箭頭接點 86"/>
            <p:cNvCxnSpPr>
              <a:endCxn id="26" idx="4"/>
            </p:cNvCxnSpPr>
            <p:nvPr/>
          </p:nvCxnSpPr>
          <p:spPr>
            <a:xfrm flipV="1">
              <a:off x="4020033" y="4585325"/>
              <a:ext cx="6019" cy="87120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" name="文字方塊 88"/>
                <p:cNvSpPr txBox="1"/>
                <p:nvPr/>
              </p:nvSpPr>
              <p:spPr>
                <a:xfrm>
                  <a:off x="6689442" y="5451984"/>
                  <a:ext cx="857934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0,1→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 xmlns="">
            <p:sp>
              <p:nvSpPr>
                <p:cNvPr id="89" name="文字方塊 8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89442" y="5451984"/>
                  <a:ext cx="857934" cy="307777"/>
                </a:xfrm>
                <a:prstGeom prst="rect">
                  <a:avLst/>
                </a:prstGeom>
                <a:blipFill rotWithShape="0">
                  <a:blip r:embed="rId3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055015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HW#8 – </a:t>
            </a:r>
            <a:r>
              <a:rPr lang="en-US" altLang="zh-TW" dirty="0" smtClean="0"/>
              <a:t>Q2 (1/2)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altLang="zh-TW" dirty="0" smtClean="0"/>
                  <a:t>We give </a:t>
                </a:r>
                <a:r>
                  <a:rPr lang="en-US" altLang="zh-TW" dirty="0"/>
                  <a:t>an enumerator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𝛤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h𝑎𝑙𝑡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dirty="0" smtClean="0"/>
                  <a:t> as below.</a:t>
                </a:r>
              </a:p>
              <a:p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is a finite set of states.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dirty="0" smtClean="0"/>
                  <a:t> is the </a:t>
                </a:r>
                <a:r>
                  <a:rPr lang="en-US" altLang="zh-TW" dirty="0"/>
                  <a:t>output alphabet</a:t>
                </a:r>
                <a:r>
                  <a:rPr lang="en-US" altLang="zh-TW" dirty="0" smtClean="0"/>
                  <a:t>, not </a:t>
                </a:r>
                <a:r>
                  <a:rPr lang="en-US" altLang="zh-TW" dirty="0"/>
                  <a:t>including </a:t>
                </a:r>
                <a:r>
                  <a:rPr lang="en-US" altLang="zh-TW" dirty="0" smtClean="0"/>
                  <a:t>‘#’.</a:t>
                </a:r>
                <a:endParaRPr lang="en-US" altLang="zh-TW" dirty="0"/>
              </a:p>
              <a:p>
                <a14:m>
                  <m:oMath xmlns:m="http://schemas.openxmlformats.org/officeDocument/2006/math">
                    <m: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𝛤</m:t>
                    </m:r>
                  </m:oMath>
                </a14:m>
                <a:r>
                  <a:rPr lang="en-US" altLang="zh-TW" dirty="0" smtClean="0"/>
                  <a:t> is the </a:t>
                </a:r>
                <a:r>
                  <a:rPr lang="en-US" altLang="zh-TW" dirty="0"/>
                  <a:t>work tape </a:t>
                </a:r>
                <a:r>
                  <a:rPr lang="en-US" altLang="zh-TW" dirty="0" smtClean="0"/>
                  <a:t>alphabet.</a:t>
                </a:r>
              </a:p>
              <a:p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𝛤</m:t>
                    </m:r>
                    <m:r>
                      <a:rPr lang="el-GR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𝛤</m:t>
                    </m:r>
                    <m:r>
                      <a:rPr lang="el-GR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begChr m:val="{"/>
                        <m:endChr m:val="}"/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m:rPr>
                        <m:sty m:val="p"/>
                      </m:rP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l-GR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{#}</m:t>
                    </m:r>
                  </m:oMath>
                </a14:m>
                <a:endParaRPr lang="en-US" altLang="zh-TW" dirty="0" smtClean="0"/>
              </a:p>
              <a:p>
                <a:pPr marL="0" indent="0">
                  <a:buNone/>
                </a:pPr>
                <a:r>
                  <a:rPr lang="en-US" altLang="zh-TW" i="1" dirty="0" smtClean="0"/>
                  <a:t>		          work tape	printer tape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is the initial state.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h𝑎𝑙𝑡</m:t>
                        </m:r>
                      </m:sub>
                    </m:sSub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is the state that stops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altLang="zh-TW" dirty="0" smtClean="0"/>
                  <a:t>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282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HW#8 – Q2 </a:t>
            </a:r>
            <a:r>
              <a:rPr lang="en-US" altLang="zh-TW" dirty="0" smtClean="0"/>
              <a:t>(2/2</a:t>
            </a:r>
            <a:r>
              <a:rPr lang="en-US" altLang="zh-TW" dirty="0"/>
              <a:t>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/>
                  <a:t>When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dirty="0" smtClean="0"/>
                  <a:t>operates on </a:t>
                </a:r>
                <a:r>
                  <a:rPr lang="en-US" altLang="zh-TW" dirty="0"/>
                  <a:t>the </a:t>
                </a:r>
                <a:r>
                  <a:rPr lang="en-US" altLang="zh-TW" i="1" dirty="0"/>
                  <a:t>work tape</a:t>
                </a:r>
                <a:r>
                  <a:rPr lang="en-US" altLang="zh-TW" dirty="0"/>
                  <a:t>, </a:t>
                </a:r>
                <a:r>
                  <a:rPr lang="en-US" altLang="zh-TW" dirty="0" smtClean="0"/>
                  <a:t>it may write something as output on the </a:t>
                </a:r>
                <a:r>
                  <a:rPr lang="en-US" altLang="zh-TW" i="1" dirty="0" smtClean="0"/>
                  <a:t>printer tape</a:t>
                </a:r>
                <a:r>
                  <a:rPr lang="en-US" altLang="zh-TW" dirty="0" smtClean="0"/>
                  <a:t>, </a:t>
                </a:r>
                <a:r>
                  <a:rPr lang="en-US" altLang="zh-TW" dirty="0"/>
                  <a:t>including </a:t>
                </a:r>
                <a:r>
                  <a:rPr lang="en-US" altLang="zh-TW" dirty="0" smtClean="0"/>
                  <a:t>‘#’, </a:t>
                </a:r>
                <a:r>
                  <a:rPr lang="en-US" altLang="zh-TW" dirty="0"/>
                  <a:t>which stands </a:t>
                </a:r>
                <a:r>
                  <a:rPr lang="en-US" altLang="zh-TW" dirty="0" smtClean="0"/>
                  <a:t>for the separator between output strings.</a:t>
                </a:r>
              </a:p>
              <a:p>
                <a:r>
                  <a:rPr lang="en-US" altLang="zh-TW" dirty="0" smtClean="0"/>
                  <a:t>The </a:t>
                </a:r>
                <a:r>
                  <a:rPr lang="en-US" altLang="zh-TW" dirty="0"/>
                  <a:t>machine keeps </a:t>
                </a:r>
                <a:r>
                  <a:rPr lang="en-US" altLang="zh-TW" dirty="0" smtClean="0"/>
                  <a:t>working until it reaches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h𝑎𝑙𝑡</m:t>
                        </m:r>
                      </m:sub>
                    </m:sSub>
                  </m:oMath>
                </a14:m>
                <a:r>
                  <a:rPr lang="en-US" altLang="zh-TW" dirty="0" smtClean="0"/>
                  <a:t>.</a:t>
                </a:r>
                <a:endParaRPr lang="en-US" altLang="zh-TW" dirty="0"/>
              </a:p>
              <a:p>
                <a:r>
                  <a:rPr lang="en-US" altLang="zh-TW" dirty="0"/>
                  <a:t>So </a:t>
                </a:r>
                <a:r>
                  <a:rPr lang="en-US" altLang="zh-TW" dirty="0" smtClean="0"/>
                  <a:t>the string on </a:t>
                </a:r>
                <a:r>
                  <a:rPr lang="en-US" altLang="zh-TW" i="1" dirty="0" smtClean="0"/>
                  <a:t>printer </a:t>
                </a:r>
                <a:r>
                  <a:rPr lang="en-US" altLang="zh-TW" i="1" dirty="0"/>
                  <a:t>tape</a:t>
                </a:r>
                <a:r>
                  <a:rPr lang="en-US" altLang="zh-TW" dirty="0"/>
                  <a:t> </a:t>
                </a:r>
                <a:r>
                  <a:rPr lang="en-US" altLang="zh-TW" dirty="0" smtClean="0"/>
                  <a:t>grows in one direction and looks like:</a:t>
                </a:r>
                <a:endParaRPr lang="en-US" altLang="zh-TW" dirty="0"/>
              </a:p>
              <a:p>
                <a:pPr marL="0" indent="0">
                  <a:buNone/>
                </a:pPr>
                <a:r>
                  <a:rPr lang="en-US" altLang="zh-TW" dirty="0" smtClean="0"/>
                  <a:t>	C</a:t>
                </a:r>
                <a:r>
                  <a:rPr lang="en-US" altLang="zh-TW" baseline="-25000" dirty="0" smtClean="0"/>
                  <a:t>1</a:t>
                </a:r>
                <a:r>
                  <a:rPr lang="en-US" altLang="zh-TW" dirty="0" smtClean="0"/>
                  <a:t>#C</a:t>
                </a:r>
                <a:r>
                  <a:rPr lang="en-US" altLang="zh-TW" baseline="-25000" dirty="0" smtClean="0"/>
                  <a:t>2</a:t>
                </a:r>
                <a:r>
                  <a:rPr lang="en-US" altLang="zh-TW" dirty="0" smtClean="0"/>
                  <a:t>#C</a:t>
                </a:r>
                <a:r>
                  <a:rPr lang="en-US" altLang="zh-TW" baseline="-25000" dirty="0" smtClean="0"/>
                  <a:t>3</a:t>
                </a:r>
                <a:r>
                  <a:rPr lang="en-US" altLang="zh-TW" dirty="0" smtClean="0"/>
                  <a:t># ...</a:t>
                </a:r>
                <a:endParaRPr lang="en-US" altLang="zh-TW" dirty="0"/>
              </a:p>
              <a:p>
                <a:r>
                  <a:rPr lang="en-US" altLang="zh-TW" dirty="0" smtClean="0"/>
                  <a:t>For </a:t>
                </a:r>
                <a:r>
                  <a:rPr lang="en-US" altLang="zh-TW" dirty="0"/>
                  <a:t>any C</a:t>
                </a:r>
                <a:r>
                  <a:rPr lang="en-US" altLang="zh-TW" baseline="-25000" dirty="0"/>
                  <a:t>i</a:t>
                </a:r>
                <a:r>
                  <a:rPr lang="en-US" altLang="zh-TW" dirty="0"/>
                  <a:t> </a:t>
                </a:r>
                <a:r>
                  <a:rPr lang="en-US" altLang="zh-TW" dirty="0" smtClean="0"/>
                  <a:t>that occurs </a:t>
                </a:r>
                <a:r>
                  <a:rPr lang="en-US" altLang="zh-TW" dirty="0"/>
                  <a:t>in the </a:t>
                </a:r>
                <a:r>
                  <a:rPr lang="en-US" altLang="zh-TW" i="1" dirty="0" smtClean="0"/>
                  <a:t>printer </a:t>
                </a:r>
                <a:r>
                  <a:rPr lang="en-US" altLang="zh-TW" i="1" dirty="0"/>
                  <a:t>tape</a:t>
                </a:r>
                <a:r>
                  <a:rPr lang="en-US" altLang="zh-TW" dirty="0"/>
                  <a:t>, </a:t>
                </a:r>
                <a:r>
                  <a:rPr lang="en-US" altLang="zh-TW" dirty="0" smtClean="0"/>
                  <a:t>it’s the member of the enumerated </a:t>
                </a:r>
                <a:r>
                  <a:rPr lang="en-US" altLang="zh-TW" dirty="0"/>
                  <a:t>language</a:t>
                </a:r>
                <a:r>
                  <a:rPr lang="en-US" altLang="zh-TW" dirty="0" smtClean="0"/>
                  <a:t>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 r="-133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9813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HW#8* </a:t>
            </a:r>
            <a:r>
              <a:rPr lang="en-US" altLang="zh-TW" dirty="0"/>
              <a:t>– </a:t>
            </a:r>
            <a:r>
              <a:rPr lang="en-US" altLang="zh-TW" dirty="0" smtClean="0"/>
              <a:t>Q4 (1/5)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84903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Since outside the </a:t>
            </a:r>
            <a:r>
              <a:rPr lang="en-US" altLang="zh-TW" dirty="0"/>
              <a:t>read-only </a:t>
            </a:r>
            <a:r>
              <a:rPr lang="en-US" altLang="zh-TW" dirty="0" smtClean="0"/>
              <a:t>part, i.e., input portion, such TM can do everything a normal TM does, the restriction of its power will then lie in the </a:t>
            </a:r>
            <a:r>
              <a:rPr lang="en-US" altLang="zh-TW" dirty="0"/>
              <a:t>read-only </a:t>
            </a:r>
            <a:r>
              <a:rPr lang="en-US" altLang="zh-TW" dirty="0" smtClean="0"/>
              <a:t>part. The less information you can retrieve from the read-only part, the less power you would have.</a:t>
            </a:r>
          </a:p>
          <a:p>
            <a:r>
              <a:rPr lang="en-US" altLang="zh-TW" dirty="0" smtClean="0"/>
              <a:t>We will </a:t>
            </a:r>
            <a:r>
              <a:rPr lang="en-US" altLang="zh-TW" dirty="0" err="1" smtClean="0"/>
              <a:t>fisrt</a:t>
            </a:r>
            <a:r>
              <a:rPr lang="en-US" altLang="zh-TW" dirty="0" smtClean="0"/>
              <a:t> show that the maximum amount of information that a machine of this type can handle </a:t>
            </a:r>
            <a:r>
              <a:rPr lang="en-US" altLang="zh-TW" dirty="0"/>
              <a:t>from the read-only part</a:t>
            </a:r>
            <a:r>
              <a:rPr lang="en-US" altLang="zh-TW" dirty="0" smtClean="0"/>
              <a:t> has a upper bound corresponding to the number of states it has.</a:t>
            </a:r>
          </a:p>
          <a:p>
            <a:r>
              <a:rPr lang="en-US" altLang="zh-TW" dirty="0" smtClean="0"/>
              <a:t>And together with the </a:t>
            </a:r>
            <a:r>
              <a:rPr lang="en-US" altLang="zh-TW" dirty="0" err="1" smtClean="0"/>
              <a:t>Myhill-Nerode</a:t>
            </a:r>
            <a:r>
              <a:rPr lang="en-US" altLang="zh-TW" dirty="0" smtClean="0"/>
              <a:t> theorem, we will show that because of the upper bound, such machines can only recognize regular languages. (You can find some details </a:t>
            </a:r>
            <a:r>
              <a:rPr lang="en-US" altLang="zh-TW" dirty="0"/>
              <a:t>about </a:t>
            </a:r>
            <a:r>
              <a:rPr lang="en-US" altLang="zh-TW" dirty="0" err="1"/>
              <a:t>Myhill-Nerode</a:t>
            </a:r>
            <a:r>
              <a:rPr lang="en-US" altLang="zh-TW" dirty="0"/>
              <a:t> </a:t>
            </a:r>
            <a:r>
              <a:rPr lang="en-US" altLang="zh-TW" dirty="0" smtClean="0"/>
              <a:t>theorem in the chapter 1’s PROBLEMS section in our textbook.)</a:t>
            </a:r>
          </a:p>
        </p:txBody>
      </p:sp>
    </p:spTree>
    <p:extLst>
      <p:ext uri="{BB962C8B-B14F-4D97-AF65-F5344CB8AC3E}">
        <p14:creationId xmlns:p14="http://schemas.microsoft.com/office/powerpoint/2010/main" val="143667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330695"/>
            <a:ext cx="10515600" cy="1325563"/>
          </a:xfrm>
        </p:spPr>
        <p:txBody>
          <a:bodyPr/>
          <a:lstStyle/>
          <a:p>
            <a:r>
              <a:rPr lang="en-US" altLang="zh-TW" dirty="0"/>
              <a:t>HW#8 – Q4 </a:t>
            </a:r>
            <a:r>
              <a:rPr lang="en-US" altLang="zh-TW" dirty="0" smtClean="0"/>
              <a:t>(2/5)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719816" cy="4639184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altLang="zh-TW" dirty="0" smtClean="0"/>
                  <a:t>Let’s say the input string is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and the rest of the </a:t>
                </a:r>
                <a:r>
                  <a:rPr lang="en-US" altLang="zh-TW" dirty="0" smtClean="0"/>
                  <a:t>tape is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altLang="zh-TW" dirty="0" smtClean="0"/>
                  <a:t>. So how </a:t>
                </a:r>
                <a:r>
                  <a:rPr lang="en-US" altLang="zh-TW" dirty="0"/>
                  <a:t>much information about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can the </a:t>
                </a:r>
                <a:r>
                  <a:rPr lang="en-US" altLang="zh-TW" dirty="0"/>
                  <a:t>machine carry across the boundary from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TW" dirty="0"/>
                  <a:t> into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altLang="zh-TW" dirty="0" smtClean="0"/>
                  <a:t>?</a:t>
                </a:r>
              </a:p>
              <a:p>
                <a:r>
                  <a:rPr lang="en-US" altLang="zh-TW" dirty="0" smtClean="0"/>
                  <a:t>The machine can </a:t>
                </a:r>
                <a:r>
                  <a:rPr lang="en-US" altLang="zh-TW" dirty="0"/>
                  <a:t>cross the boundary between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TW" dirty="0"/>
                  <a:t> and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altLang="zh-TW" dirty="0"/>
                  <a:t> several times. </a:t>
                </a:r>
                <a:endParaRPr lang="en-US" altLang="zh-TW" dirty="0" smtClean="0"/>
              </a:p>
              <a:p>
                <a:r>
                  <a:rPr lang="en-US" altLang="zh-TW" dirty="0" smtClean="0"/>
                  <a:t>Each time </a:t>
                </a:r>
                <a:r>
                  <a:rPr lang="en-US" altLang="zh-TW" dirty="0"/>
                  <a:t>machine </a:t>
                </a:r>
                <a:r>
                  <a:rPr lang="en-US" altLang="zh-TW" dirty="0" smtClean="0"/>
                  <a:t>crosses </a:t>
                </a:r>
                <a:r>
                  <a:rPr lang="en-US" altLang="zh-TW" dirty="0"/>
                  <a:t>the </a:t>
                </a:r>
                <a:r>
                  <a:rPr lang="en-US" altLang="zh-TW" dirty="0" smtClean="0"/>
                  <a:t>boundary </a:t>
                </a:r>
                <a:r>
                  <a:rPr lang="en-US" altLang="zh-TW" dirty="0"/>
                  <a:t>moving from right to left, </a:t>
                </a:r>
                <a:r>
                  <a:rPr lang="en-US" altLang="zh-TW" dirty="0" smtClean="0"/>
                  <a:t>i.e., </a:t>
                </a:r>
                <a:r>
                  <a:rPr lang="en-US" altLang="zh-TW" dirty="0"/>
                  <a:t>from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into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TW" dirty="0"/>
                  <a:t>, it does so in some </a:t>
                </a:r>
                <a:r>
                  <a:rPr lang="en-US" altLang="zh-TW" dirty="0" smtClean="0"/>
                  <a:t>state, say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altLang="zh-TW" dirty="0"/>
                  <a:t>. When it crosses the boundary again </a:t>
                </a:r>
                <a:r>
                  <a:rPr lang="en-US" altLang="zh-TW" dirty="0" smtClean="0"/>
                  <a:t>moving from </a:t>
                </a:r>
                <a:r>
                  <a:rPr lang="en-US" altLang="zh-TW" dirty="0"/>
                  <a:t>left to right (if ever), it comes out </a:t>
                </a:r>
                <a:r>
                  <a:rPr lang="en-US" altLang="zh-TW" dirty="0" smtClean="0"/>
                  <a:t>from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TW" dirty="0"/>
                  <a:t> in some state, say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zh-TW" dirty="0" smtClean="0"/>
                  <a:t>.</a:t>
                </a:r>
              </a:p>
              <a:p>
                <a:r>
                  <a:rPr lang="en-US" altLang="zh-TW" dirty="0"/>
                  <a:t>Y</a:t>
                </a:r>
                <a:r>
                  <a:rPr lang="en-US" altLang="zh-TW" dirty="0" smtClean="0"/>
                  <a:t>ou would </a:t>
                </a:r>
                <a:r>
                  <a:rPr lang="en-US" altLang="zh-TW" dirty="0"/>
                  <a:t>find that no </a:t>
                </a:r>
                <a:r>
                  <a:rPr lang="en-US" altLang="zh-TW" dirty="0" smtClean="0"/>
                  <a:t>matter when, because of the determinism and the read-only constraint</a:t>
                </a:r>
                <a:r>
                  <a:rPr lang="en-US" altLang="zh-TW" dirty="0"/>
                  <a:t>, if </a:t>
                </a:r>
                <a:r>
                  <a:rPr lang="en-US" altLang="zh-TW" dirty="0" smtClean="0"/>
                  <a:t>the machine ever enters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in </a:t>
                </a:r>
                <a:r>
                  <a:rPr lang="en-US" altLang="zh-TW" dirty="0"/>
                  <a:t>state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altLang="zh-TW" dirty="0" smtClean="0"/>
                  <a:t> again, it will again come </a:t>
                </a:r>
                <a:r>
                  <a:rPr lang="en-US" altLang="zh-TW" dirty="0"/>
                  <a:t>out from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in </a:t>
                </a:r>
                <a:r>
                  <a:rPr lang="en-US" altLang="zh-TW" dirty="0"/>
                  <a:t>state </a:t>
                </a: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zh-TW" dirty="0"/>
                  <a:t>. </a:t>
                </a:r>
                <a:r>
                  <a:rPr lang="en-US" altLang="zh-TW" dirty="0" smtClean="0"/>
                  <a:t>The </a:t>
                </a:r>
                <a:r>
                  <a:rPr lang="en-US" altLang="zh-TW" dirty="0"/>
                  <a:t>state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zh-TW" dirty="0" smtClean="0"/>
                  <a:t> here is only determined by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altLang="zh-TW" dirty="0"/>
                  <a:t> and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TW" dirty="0"/>
                  <a:t>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719816" cy="4639184"/>
              </a:xfrm>
              <a:blipFill rotWithShape="0">
                <a:blip r:embed="rId3"/>
                <a:stretch>
                  <a:fillRect l="-1195" t="-2887" r="-1195" b="-236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群組 26"/>
          <p:cNvGrpSpPr/>
          <p:nvPr/>
        </p:nvGrpSpPr>
        <p:grpSpPr>
          <a:xfrm>
            <a:off x="7315200" y="686796"/>
            <a:ext cx="2425678" cy="969462"/>
            <a:chOff x="7854696" y="641076"/>
            <a:chExt cx="2425678" cy="969462"/>
          </a:xfrm>
        </p:grpSpPr>
        <p:cxnSp>
          <p:nvCxnSpPr>
            <p:cNvPr id="23" name="直線單箭頭接點 22"/>
            <p:cNvCxnSpPr/>
            <p:nvPr/>
          </p:nvCxnSpPr>
          <p:spPr>
            <a:xfrm flipH="1">
              <a:off x="9446336" y="1435607"/>
              <a:ext cx="813816" cy="1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單箭頭接點 19"/>
            <p:cNvCxnSpPr/>
            <p:nvPr/>
          </p:nvCxnSpPr>
          <p:spPr>
            <a:xfrm flipH="1">
              <a:off x="7854696" y="1435608"/>
              <a:ext cx="1581912" cy="1194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arrow"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群組 18"/>
            <p:cNvGrpSpPr/>
            <p:nvPr/>
          </p:nvGrpSpPr>
          <p:grpSpPr>
            <a:xfrm>
              <a:off x="7854696" y="641076"/>
              <a:ext cx="2425678" cy="969462"/>
              <a:chOff x="7388352" y="886968"/>
              <a:chExt cx="2425678" cy="969462"/>
            </a:xfrm>
          </p:grpSpPr>
          <p:grpSp>
            <p:nvGrpSpPr>
              <p:cNvPr id="15" name="群組 14"/>
              <p:cNvGrpSpPr/>
              <p:nvPr/>
            </p:nvGrpSpPr>
            <p:grpSpPr>
              <a:xfrm>
                <a:off x="7388352" y="886968"/>
                <a:ext cx="2395728" cy="599924"/>
                <a:chOff x="7388352" y="886968"/>
                <a:chExt cx="2395728" cy="599924"/>
              </a:xfrm>
            </p:grpSpPr>
            <p:grpSp>
              <p:nvGrpSpPr>
                <p:cNvPr id="10" name="群組 9"/>
                <p:cNvGrpSpPr/>
                <p:nvPr/>
              </p:nvGrpSpPr>
              <p:grpSpPr>
                <a:xfrm>
                  <a:off x="7388352" y="1117560"/>
                  <a:ext cx="2395728" cy="369332"/>
                  <a:chOff x="7388352" y="1117560"/>
                  <a:chExt cx="2395728" cy="369332"/>
                </a:xfrm>
              </p:grpSpPr>
              <p:grpSp>
                <p:nvGrpSpPr>
                  <p:cNvPr id="8" name="群組 7"/>
                  <p:cNvGrpSpPr/>
                  <p:nvPr/>
                </p:nvGrpSpPr>
                <p:grpSpPr>
                  <a:xfrm>
                    <a:off x="7388352" y="1137634"/>
                    <a:ext cx="2395728" cy="329184"/>
                    <a:chOff x="7388352" y="1137634"/>
                    <a:chExt cx="2395728" cy="329184"/>
                  </a:xfrm>
                </p:grpSpPr>
                <p:sp>
                  <p:nvSpPr>
                    <p:cNvPr id="4" name="矩形 3"/>
                    <p:cNvSpPr/>
                    <p:nvPr/>
                  </p:nvSpPr>
                  <p:spPr>
                    <a:xfrm>
                      <a:off x="7388352" y="1137634"/>
                      <a:ext cx="1581912" cy="329184"/>
                    </a:xfrm>
                    <a:prstGeom prst="rect">
                      <a:avLst/>
                    </a:prstGeom>
                    <a:ln w="2857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dirty="0" smtClean="0"/>
                        <a:t>Input string</a:t>
                      </a:r>
                      <a:endParaRPr lang="zh-TW" altLang="en-US" dirty="0"/>
                    </a:p>
                  </p:txBody>
                </p:sp>
                <p:cxnSp>
                  <p:nvCxnSpPr>
                    <p:cNvPr id="6" name="直線接點 5"/>
                    <p:cNvCxnSpPr/>
                    <p:nvPr/>
                  </p:nvCxnSpPr>
                  <p:spPr>
                    <a:xfrm>
                      <a:off x="8970264" y="1137634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" name="直線接點 6"/>
                    <p:cNvCxnSpPr/>
                    <p:nvPr/>
                  </p:nvCxnSpPr>
                  <p:spPr>
                    <a:xfrm>
                      <a:off x="8970264" y="1466818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9" name="文字方塊 8"/>
                  <p:cNvSpPr txBox="1"/>
                  <p:nvPr/>
                </p:nvSpPr>
                <p:spPr>
                  <a:xfrm>
                    <a:off x="9205490" y="1117560"/>
                    <a:ext cx="34336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TW" dirty="0" smtClean="0"/>
                      <a:t>…</a:t>
                    </a:r>
                    <a:endParaRPr lang="zh-TW" altLang="en-US" dirty="0"/>
                  </a:p>
                </p:txBody>
              </p:sp>
            </p:grpSp>
            <p:cxnSp>
              <p:nvCxnSpPr>
                <p:cNvPr id="11" name="直線單箭頭接點 10"/>
                <p:cNvCxnSpPr/>
                <p:nvPr/>
              </p:nvCxnSpPr>
              <p:spPr>
                <a:xfrm>
                  <a:off x="7516368" y="886968"/>
                  <a:ext cx="0" cy="252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med" len="med"/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文字方塊 17"/>
                  <p:cNvSpPr txBox="1"/>
                  <p:nvPr/>
                </p:nvSpPr>
                <p:spPr>
                  <a:xfrm>
                    <a:off x="9460279" y="1487098"/>
                    <a:ext cx="353751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oMath>
                      </m:oMathPara>
                    </a14:m>
                    <a:endParaRPr lang="zh-TW" altLang="en-US" dirty="0"/>
                  </a:p>
                </p:txBody>
              </p:sp>
            </mc:Choice>
            <mc:Fallback xmlns="">
              <p:sp>
                <p:nvSpPr>
                  <p:cNvPr id="18" name="文字方塊 1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460279" y="1487098"/>
                    <a:ext cx="353751" cy="369332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TW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文字方塊 16"/>
                  <p:cNvSpPr txBox="1"/>
                  <p:nvPr/>
                </p:nvSpPr>
                <p:spPr>
                  <a:xfrm>
                    <a:off x="7995315" y="1486892"/>
                    <a:ext cx="367986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zh-TW" altLang="en-US" dirty="0"/>
                  </a:p>
                </p:txBody>
              </p:sp>
            </mc:Choice>
            <mc:Fallback xmlns="">
              <p:sp>
                <p:nvSpPr>
                  <p:cNvPr id="17" name="文字方塊 1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995315" y="1486892"/>
                    <a:ext cx="367986" cy="369332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TW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2258034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HW#8 – Q4 </a:t>
            </a:r>
            <a:r>
              <a:rPr lang="en-US" altLang="zh-TW" dirty="0" smtClean="0"/>
              <a:t>(3/5)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Let’s write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zh-TW" dirty="0"/>
                  <a:t> to denote this </a:t>
                </a:r>
                <a:r>
                  <a:rPr lang="en-US" altLang="zh-TW" dirty="0" smtClean="0"/>
                  <a:t>relationship.</a:t>
                </a:r>
              </a:p>
              <a:p>
                <a:r>
                  <a:rPr lang="en-US" altLang="zh-TW" dirty="0" smtClean="0"/>
                  <a:t>And all the possibilities of the relationship can </a:t>
                </a:r>
                <a:r>
                  <a:rPr lang="en-US" altLang="zh-TW" dirty="0"/>
                  <a:t>be denote </a:t>
                </a:r>
                <a:r>
                  <a:rPr lang="en-US" altLang="zh-TW" dirty="0" smtClean="0"/>
                  <a:t>as</a:t>
                </a:r>
              </a:p>
              <a:p>
                <a:pPr marL="0" indent="0">
                  <a:buNone/>
                </a:pPr>
                <a:r>
                  <a:rPr lang="en-US" altLang="zh-TW" dirty="0" smtClean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: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∪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∎</m:t>
                            </m:r>
                          </m:e>
                        </m:d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𝑄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∪{⊥}</m:t>
                        </m:r>
                      </m:e>
                    </m:d>
                  </m:oMath>
                </a14:m>
                <a:r>
                  <a:rPr lang="en-US" altLang="zh-TW" dirty="0" smtClean="0"/>
                  <a:t>,</a:t>
                </a:r>
              </a:p>
              <a:p>
                <a:pPr marL="0" indent="0">
                  <a:buNone/>
                </a:pPr>
                <a:r>
                  <a:rPr lang="en-US" altLang="zh-TW" dirty="0" smtClean="0"/>
                  <a:t>   where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altLang="zh-TW" dirty="0"/>
                  <a:t> is the </a:t>
                </a:r>
                <a:r>
                  <a:rPr lang="en-US" altLang="zh-TW" dirty="0" smtClean="0"/>
                  <a:t>states </a:t>
                </a:r>
                <a:r>
                  <a:rPr lang="en-US" altLang="zh-TW" dirty="0"/>
                  <a:t>of the </a:t>
                </a:r>
                <a:r>
                  <a:rPr lang="en-US" altLang="zh-TW" dirty="0" smtClean="0"/>
                  <a:t>machine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>
                    <a:ea typeface="Cambria Math" panose="02040503050406030204" pitchFamily="18" charset="0"/>
                  </a:rPr>
                  <a:t>;</a:t>
                </a:r>
                <a:r>
                  <a:rPr lang="en-US" altLang="zh-TW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∎</m:t>
                    </m:r>
                  </m:oMath>
                </a14:m>
                <a:r>
                  <a:rPr lang="en-US" altLang="zh-TW" dirty="0" smtClean="0"/>
                  <a:t> and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⊥</m:t>
                    </m:r>
                  </m:oMath>
                </a14:m>
                <a:r>
                  <a:rPr lang="en-US" altLang="zh-TW" dirty="0" smtClean="0"/>
                  <a:t> are used as below.</a:t>
                </a:r>
                <a:endParaRPr lang="en-US" altLang="zh-TW" dirty="0"/>
              </a:p>
              <a:p>
                <a:r>
                  <a:rPr lang="en-US" altLang="zh-TW" dirty="0" smtClean="0"/>
                  <a:t>We’ve covered most of the cases with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altLang="zh-TW" dirty="0" smtClean="0"/>
                  <a:t>. But we still need to have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∎</m:t>
                        </m:r>
                      </m:e>
                    </m:d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to denote the state that leads to the </a:t>
                </a:r>
                <a:r>
                  <a:rPr lang="en-US" altLang="zh-TW" dirty="0"/>
                  <a:t>first </a:t>
                </a:r>
                <a:r>
                  <a:rPr lang="en-US" altLang="zh-TW" dirty="0" smtClean="0"/>
                  <a:t>head-out-from-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TW" dirty="0" smtClean="0"/>
                  <a:t> transition since we don’t actually have a state for that. And we writes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⊥</m:t>
                    </m:r>
                  </m:oMath>
                </a14:m>
                <a:r>
                  <a:rPr lang="en-US" altLang="zh-TW" dirty="0" smtClean="0"/>
                  <a:t> if the head never comes out from portion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TW" dirty="0" smtClean="0"/>
                  <a:t> again.</a:t>
                </a:r>
                <a:endParaRPr lang="en-US" altLang="zh-TW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 rotWithShape="0">
                <a:blip r:embed="rId2"/>
                <a:stretch>
                  <a:fillRect l="-1043" t="-2241" r="-63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7" name="群組 46"/>
          <p:cNvGrpSpPr/>
          <p:nvPr/>
        </p:nvGrpSpPr>
        <p:grpSpPr>
          <a:xfrm>
            <a:off x="6274341" y="763074"/>
            <a:ext cx="4272503" cy="838179"/>
            <a:chOff x="6274341" y="763074"/>
            <a:chExt cx="4272503" cy="838179"/>
          </a:xfrm>
        </p:grpSpPr>
        <p:grpSp>
          <p:nvGrpSpPr>
            <p:cNvPr id="44" name="群組 43"/>
            <p:cNvGrpSpPr/>
            <p:nvPr/>
          </p:nvGrpSpPr>
          <p:grpSpPr>
            <a:xfrm>
              <a:off x="6274341" y="763074"/>
              <a:ext cx="4272503" cy="838179"/>
              <a:chOff x="5953328" y="694981"/>
              <a:chExt cx="4272503" cy="838179"/>
            </a:xfrm>
          </p:grpSpPr>
          <p:grpSp>
            <p:nvGrpSpPr>
              <p:cNvPr id="33" name="群組 32"/>
              <p:cNvGrpSpPr/>
              <p:nvPr/>
            </p:nvGrpSpPr>
            <p:grpSpPr>
              <a:xfrm>
                <a:off x="5953328" y="694981"/>
                <a:ext cx="1987166" cy="838179"/>
                <a:chOff x="7217924" y="562982"/>
                <a:chExt cx="2395728" cy="1010509"/>
              </a:xfrm>
            </p:grpSpPr>
            <p:grpSp>
              <p:nvGrpSpPr>
                <p:cNvPr id="11" name="群組 10"/>
                <p:cNvGrpSpPr/>
                <p:nvPr/>
              </p:nvGrpSpPr>
              <p:grpSpPr>
                <a:xfrm>
                  <a:off x="7217924" y="1204159"/>
                  <a:ext cx="2395728" cy="369332"/>
                  <a:chOff x="7388352" y="1117560"/>
                  <a:chExt cx="2395728" cy="369332"/>
                </a:xfrm>
              </p:grpSpPr>
              <p:grpSp>
                <p:nvGrpSpPr>
                  <p:cNvPr id="13" name="群組 12"/>
                  <p:cNvGrpSpPr/>
                  <p:nvPr/>
                </p:nvGrpSpPr>
                <p:grpSpPr>
                  <a:xfrm>
                    <a:off x="7388352" y="1137634"/>
                    <a:ext cx="2395728" cy="329184"/>
                    <a:chOff x="7388352" y="1137634"/>
                    <a:chExt cx="2395728" cy="329184"/>
                  </a:xfrm>
                </p:grpSpPr>
                <p:sp>
                  <p:nvSpPr>
                    <p:cNvPr id="15" name="矩形 14"/>
                    <p:cNvSpPr/>
                    <p:nvPr/>
                  </p:nvSpPr>
                  <p:spPr>
                    <a:xfrm>
                      <a:off x="7388352" y="1137634"/>
                      <a:ext cx="1581912" cy="329184"/>
                    </a:xfrm>
                    <a:prstGeom prst="rect">
                      <a:avLst/>
                    </a:prstGeom>
                    <a:ln w="2857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dirty="0" smtClean="0"/>
                        <a:t>Input string</a:t>
                      </a:r>
                      <a:endParaRPr lang="zh-TW" altLang="en-US" dirty="0"/>
                    </a:p>
                  </p:txBody>
                </p:sp>
                <p:cxnSp>
                  <p:nvCxnSpPr>
                    <p:cNvPr id="16" name="直線接點 15"/>
                    <p:cNvCxnSpPr/>
                    <p:nvPr/>
                  </p:nvCxnSpPr>
                  <p:spPr>
                    <a:xfrm>
                      <a:off x="8970264" y="1137634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7" name="直線接點 16"/>
                    <p:cNvCxnSpPr/>
                    <p:nvPr/>
                  </p:nvCxnSpPr>
                  <p:spPr>
                    <a:xfrm>
                      <a:off x="8970264" y="1466818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4" name="文字方塊 13"/>
                  <p:cNvSpPr txBox="1"/>
                  <p:nvPr/>
                </p:nvSpPr>
                <p:spPr>
                  <a:xfrm>
                    <a:off x="9205490" y="1117560"/>
                    <a:ext cx="34336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TW" dirty="0" smtClean="0"/>
                      <a:t>…</a:t>
                    </a:r>
                    <a:endParaRPr lang="zh-TW" altLang="en-US" dirty="0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8" name="橢圓 17"/>
                    <p:cNvSpPr/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144000" tIns="0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TW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oMath>
                        </m:oMathPara>
                      </a14:m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8" name="橢圓 17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blipFill rotWithShape="0">
                      <a:blip r:embed="rId3"/>
                      <a:stretch>
                        <a:fillRect b="-9804"/>
                      </a:stretch>
                    </a:blipFill>
                    <a:ln w="1905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zh-TW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9" name="直線單箭頭接點 18"/>
                <p:cNvCxnSpPr>
                  <a:stCxn id="18" idx="4"/>
                </p:cNvCxnSpPr>
                <p:nvPr/>
              </p:nvCxnSpPr>
              <p:spPr>
                <a:xfrm flipH="1">
                  <a:off x="8706254" y="916875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直線單箭頭接點 23"/>
                <p:cNvCxnSpPr>
                  <a:stCxn id="18" idx="4"/>
                </p:cNvCxnSpPr>
                <p:nvPr/>
              </p:nvCxnSpPr>
              <p:spPr>
                <a:xfrm>
                  <a:off x="8809476" y="916874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non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4" name="群組 33"/>
              <p:cNvGrpSpPr/>
              <p:nvPr/>
            </p:nvGrpSpPr>
            <p:grpSpPr>
              <a:xfrm>
                <a:off x="8238666" y="694981"/>
                <a:ext cx="1987165" cy="838179"/>
                <a:chOff x="7217924" y="562982"/>
                <a:chExt cx="2395728" cy="1010509"/>
              </a:xfrm>
            </p:grpSpPr>
            <p:grpSp>
              <p:nvGrpSpPr>
                <p:cNvPr id="35" name="群組 34"/>
                <p:cNvGrpSpPr/>
                <p:nvPr/>
              </p:nvGrpSpPr>
              <p:grpSpPr>
                <a:xfrm>
                  <a:off x="7217924" y="1204159"/>
                  <a:ext cx="2395728" cy="369332"/>
                  <a:chOff x="7388352" y="1117560"/>
                  <a:chExt cx="2395728" cy="369332"/>
                </a:xfrm>
              </p:grpSpPr>
              <p:grpSp>
                <p:nvGrpSpPr>
                  <p:cNvPr id="39" name="群組 38"/>
                  <p:cNvGrpSpPr/>
                  <p:nvPr/>
                </p:nvGrpSpPr>
                <p:grpSpPr>
                  <a:xfrm>
                    <a:off x="7388352" y="1137634"/>
                    <a:ext cx="2395728" cy="329184"/>
                    <a:chOff x="7388352" y="1137634"/>
                    <a:chExt cx="2395728" cy="329184"/>
                  </a:xfrm>
                </p:grpSpPr>
                <p:sp>
                  <p:nvSpPr>
                    <p:cNvPr id="41" name="矩形 40"/>
                    <p:cNvSpPr/>
                    <p:nvPr/>
                  </p:nvSpPr>
                  <p:spPr>
                    <a:xfrm>
                      <a:off x="7388352" y="1137634"/>
                      <a:ext cx="1581912" cy="329184"/>
                    </a:xfrm>
                    <a:prstGeom prst="rect">
                      <a:avLst/>
                    </a:prstGeom>
                    <a:ln w="2857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dirty="0" smtClean="0"/>
                        <a:t>Input string</a:t>
                      </a:r>
                      <a:endParaRPr lang="zh-TW" altLang="en-US" dirty="0"/>
                    </a:p>
                  </p:txBody>
                </p:sp>
                <p:cxnSp>
                  <p:nvCxnSpPr>
                    <p:cNvPr id="42" name="直線接點 41"/>
                    <p:cNvCxnSpPr/>
                    <p:nvPr/>
                  </p:nvCxnSpPr>
                  <p:spPr>
                    <a:xfrm>
                      <a:off x="8970264" y="1137634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3" name="直線接點 42"/>
                    <p:cNvCxnSpPr/>
                    <p:nvPr/>
                  </p:nvCxnSpPr>
                  <p:spPr>
                    <a:xfrm>
                      <a:off x="8970264" y="1466818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40" name="文字方塊 39"/>
                  <p:cNvSpPr txBox="1"/>
                  <p:nvPr/>
                </p:nvSpPr>
                <p:spPr>
                  <a:xfrm>
                    <a:off x="9205490" y="1117560"/>
                    <a:ext cx="34336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TW" dirty="0" smtClean="0"/>
                      <a:t>…</a:t>
                    </a:r>
                    <a:endParaRPr lang="zh-TW" altLang="en-US" dirty="0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6" name="橢圓 35"/>
                    <p:cNvSpPr/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144000" tIns="0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TW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oMath>
                        </m:oMathPara>
                      </a14:m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36" name="橢圓 3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blipFill rotWithShape="0">
                      <a:blip r:embed="rId4"/>
                      <a:stretch>
                        <a:fillRect b="-9804"/>
                      </a:stretch>
                    </a:blipFill>
                    <a:ln w="1905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zh-TW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37" name="直線單箭頭接點 36"/>
                <p:cNvCxnSpPr>
                  <a:stCxn id="36" idx="4"/>
                </p:cNvCxnSpPr>
                <p:nvPr/>
              </p:nvCxnSpPr>
              <p:spPr>
                <a:xfrm flipH="1">
                  <a:off x="8706254" y="916875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non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直線單箭頭接點 37"/>
                <p:cNvCxnSpPr>
                  <a:stCxn id="36" idx="4"/>
                </p:cNvCxnSpPr>
                <p:nvPr/>
              </p:nvCxnSpPr>
              <p:spPr>
                <a:xfrm>
                  <a:off x="8809476" y="916874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6" name="向右箭號 45"/>
            <p:cNvSpPr/>
            <p:nvPr/>
          </p:nvSpPr>
          <p:spPr>
            <a:xfrm>
              <a:off x="8322659" y="1046885"/>
              <a:ext cx="398586" cy="342601"/>
            </a:xfrm>
            <a:prstGeom prst="rightArrow">
              <a:avLst>
                <a:gd name="adj1" fmla="val 39505"/>
                <a:gd name="adj2" fmla="val 63781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72" name="群組 71"/>
          <p:cNvGrpSpPr/>
          <p:nvPr/>
        </p:nvGrpSpPr>
        <p:grpSpPr>
          <a:xfrm>
            <a:off x="6380710" y="5607825"/>
            <a:ext cx="4272503" cy="838179"/>
            <a:chOff x="6274341" y="763074"/>
            <a:chExt cx="4272503" cy="838179"/>
          </a:xfrm>
        </p:grpSpPr>
        <p:grpSp>
          <p:nvGrpSpPr>
            <p:cNvPr id="73" name="群組 72"/>
            <p:cNvGrpSpPr/>
            <p:nvPr/>
          </p:nvGrpSpPr>
          <p:grpSpPr>
            <a:xfrm>
              <a:off x="6274341" y="763074"/>
              <a:ext cx="4272503" cy="838179"/>
              <a:chOff x="5953328" y="694981"/>
              <a:chExt cx="4272503" cy="838179"/>
            </a:xfrm>
          </p:grpSpPr>
          <p:grpSp>
            <p:nvGrpSpPr>
              <p:cNvPr id="75" name="群組 74"/>
              <p:cNvGrpSpPr/>
              <p:nvPr/>
            </p:nvGrpSpPr>
            <p:grpSpPr>
              <a:xfrm>
                <a:off x="5953328" y="694981"/>
                <a:ext cx="1987166" cy="838179"/>
                <a:chOff x="7217924" y="562982"/>
                <a:chExt cx="2395728" cy="1010509"/>
              </a:xfrm>
            </p:grpSpPr>
            <p:grpSp>
              <p:nvGrpSpPr>
                <p:cNvPr id="86" name="群組 85"/>
                <p:cNvGrpSpPr/>
                <p:nvPr/>
              </p:nvGrpSpPr>
              <p:grpSpPr>
                <a:xfrm>
                  <a:off x="7217924" y="1204159"/>
                  <a:ext cx="2395728" cy="369332"/>
                  <a:chOff x="7388352" y="1117560"/>
                  <a:chExt cx="2395728" cy="369332"/>
                </a:xfrm>
              </p:grpSpPr>
              <p:grpSp>
                <p:nvGrpSpPr>
                  <p:cNvPr id="90" name="群組 89"/>
                  <p:cNvGrpSpPr/>
                  <p:nvPr/>
                </p:nvGrpSpPr>
                <p:grpSpPr>
                  <a:xfrm>
                    <a:off x="7388352" y="1137634"/>
                    <a:ext cx="2395728" cy="329184"/>
                    <a:chOff x="7388352" y="1137634"/>
                    <a:chExt cx="2395728" cy="329184"/>
                  </a:xfrm>
                </p:grpSpPr>
                <p:sp>
                  <p:nvSpPr>
                    <p:cNvPr id="92" name="矩形 91"/>
                    <p:cNvSpPr/>
                    <p:nvPr/>
                  </p:nvSpPr>
                  <p:spPr>
                    <a:xfrm>
                      <a:off x="7388352" y="1137634"/>
                      <a:ext cx="1581912" cy="329184"/>
                    </a:xfrm>
                    <a:prstGeom prst="rect">
                      <a:avLst/>
                    </a:prstGeom>
                    <a:ln w="2857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dirty="0" smtClean="0"/>
                        <a:t>Input string</a:t>
                      </a:r>
                      <a:endParaRPr lang="zh-TW" altLang="en-US" dirty="0"/>
                    </a:p>
                  </p:txBody>
                </p:sp>
                <p:cxnSp>
                  <p:nvCxnSpPr>
                    <p:cNvPr id="93" name="直線接點 92"/>
                    <p:cNvCxnSpPr/>
                    <p:nvPr/>
                  </p:nvCxnSpPr>
                  <p:spPr>
                    <a:xfrm>
                      <a:off x="8970264" y="1137634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4" name="直線接點 93"/>
                    <p:cNvCxnSpPr/>
                    <p:nvPr/>
                  </p:nvCxnSpPr>
                  <p:spPr>
                    <a:xfrm>
                      <a:off x="8970264" y="1466818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91" name="文字方塊 90"/>
                  <p:cNvSpPr txBox="1"/>
                  <p:nvPr/>
                </p:nvSpPr>
                <p:spPr>
                  <a:xfrm>
                    <a:off x="9205490" y="1117560"/>
                    <a:ext cx="34336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TW" dirty="0" smtClean="0"/>
                      <a:t>…</a:t>
                    </a:r>
                    <a:endParaRPr lang="zh-TW" altLang="en-US" dirty="0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7" name="橢圓 86"/>
                    <p:cNvSpPr/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126000" tIns="0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TW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oMath>
                        </m:oMathPara>
                      </a14:m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87" name="橢圓 86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blipFill rotWithShape="0">
                      <a:blip r:embed="rId5"/>
                      <a:stretch>
                        <a:fillRect l="-1961" b="-9804"/>
                      </a:stretch>
                    </a:blipFill>
                    <a:ln w="1905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zh-TW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88" name="直線單箭頭接點 87"/>
                <p:cNvCxnSpPr>
                  <a:stCxn id="87" idx="4"/>
                </p:cNvCxnSpPr>
                <p:nvPr/>
              </p:nvCxnSpPr>
              <p:spPr>
                <a:xfrm flipH="1">
                  <a:off x="8706254" y="916875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" name="直線單箭頭接點 88"/>
                <p:cNvCxnSpPr>
                  <a:stCxn id="87" idx="4"/>
                </p:cNvCxnSpPr>
                <p:nvPr/>
              </p:nvCxnSpPr>
              <p:spPr>
                <a:xfrm>
                  <a:off x="8809476" y="916874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non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6" name="群組 75"/>
              <p:cNvGrpSpPr/>
              <p:nvPr/>
            </p:nvGrpSpPr>
            <p:grpSpPr>
              <a:xfrm>
                <a:off x="8238666" y="694981"/>
                <a:ext cx="1987165" cy="838179"/>
                <a:chOff x="7217924" y="562982"/>
                <a:chExt cx="2395728" cy="1010509"/>
              </a:xfrm>
            </p:grpSpPr>
            <p:grpSp>
              <p:nvGrpSpPr>
                <p:cNvPr id="77" name="群組 76"/>
                <p:cNvGrpSpPr/>
                <p:nvPr/>
              </p:nvGrpSpPr>
              <p:grpSpPr>
                <a:xfrm>
                  <a:off x="7217924" y="1204159"/>
                  <a:ext cx="2395728" cy="369332"/>
                  <a:chOff x="7388352" y="1117560"/>
                  <a:chExt cx="2395728" cy="369332"/>
                </a:xfrm>
              </p:grpSpPr>
              <p:grpSp>
                <p:nvGrpSpPr>
                  <p:cNvPr id="81" name="群組 80"/>
                  <p:cNvGrpSpPr/>
                  <p:nvPr/>
                </p:nvGrpSpPr>
                <p:grpSpPr>
                  <a:xfrm>
                    <a:off x="7388352" y="1137634"/>
                    <a:ext cx="2395728" cy="329184"/>
                    <a:chOff x="7388352" y="1137634"/>
                    <a:chExt cx="2395728" cy="329184"/>
                  </a:xfrm>
                </p:grpSpPr>
                <p:sp>
                  <p:nvSpPr>
                    <p:cNvPr id="83" name="矩形 82"/>
                    <p:cNvSpPr/>
                    <p:nvPr/>
                  </p:nvSpPr>
                  <p:spPr>
                    <a:xfrm>
                      <a:off x="7388352" y="1137634"/>
                      <a:ext cx="1581912" cy="329184"/>
                    </a:xfrm>
                    <a:prstGeom prst="rect">
                      <a:avLst/>
                    </a:prstGeom>
                    <a:ln w="2857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dirty="0" smtClean="0"/>
                        <a:t>Input string</a:t>
                      </a:r>
                      <a:endParaRPr lang="zh-TW" altLang="en-US" dirty="0"/>
                    </a:p>
                  </p:txBody>
                </p:sp>
                <p:cxnSp>
                  <p:nvCxnSpPr>
                    <p:cNvPr id="84" name="直線接點 83"/>
                    <p:cNvCxnSpPr/>
                    <p:nvPr/>
                  </p:nvCxnSpPr>
                  <p:spPr>
                    <a:xfrm>
                      <a:off x="8970264" y="1137634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5" name="直線接點 84"/>
                    <p:cNvCxnSpPr/>
                    <p:nvPr/>
                  </p:nvCxnSpPr>
                  <p:spPr>
                    <a:xfrm>
                      <a:off x="8970264" y="1466818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82" name="文字方塊 81"/>
                  <p:cNvSpPr txBox="1"/>
                  <p:nvPr/>
                </p:nvSpPr>
                <p:spPr>
                  <a:xfrm>
                    <a:off x="9205490" y="1117560"/>
                    <a:ext cx="34336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TW" dirty="0" smtClean="0"/>
                      <a:t>…</a:t>
                    </a:r>
                    <a:endParaRPr lang="zh-TW" altLang="en-US" dirty="0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8" name="橢圓 77"/>
                    <p:cNvSpPr/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144000" tIns="0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TW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⊥</m:t>
                            </m:r>
                          </m:oMath>
                        </m:oMathPara>
                      </a14:m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78" name="橢圓 77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blipFill rotWithShape="0">
                      <a:blip r:embed="rId6"/>
                      <a:stretch>
                        <a:fillRect/>
                      </a:stretch>
                    </a:blipFill>
                    <a:ln w="1905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zh-TW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79" name="直線單箭頭接點 78"/>
                <p:cNvCxnSpPr>
                  <a:stCxn id="78" idx="4"/>
                </p:cNvCxnSpPr>
                <p:nvPr/>
              </p:nvCxnSpPr>
              <p:spPr>
                <a:xfrm flipH="1">
                  <a:off x="8706254" y="916875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non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直線單箭頭接點 79"/>
                <p:cNvCxnSpPr>
                  <a:stCxn id="78" idx="4"/>
                </p:cNvCxnSpPr>
                <p:nvPr/>
              </p:nvCxnSpPr>
              <p:spPr>
                <a:xfrm>
                  <a:off x="8809476" y="916874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74" name="向右箭號 73"/>
            <p:cNvSpPr/>
            <p:nvPr/>
          </p:nvSpPr>
          <p:spPr>
            <a:xfrm>
              <a:off x="8322659" y="1046885"/>
              <a:ext cx="398586" cy="342601"/>
            </a:xfrm>
            <a:prstGeom prst="rightArrow">
              <a:avLst>
                <a:gd name="adj1" fmla="val 39505"/>
                <a:gd name="adj2" fmla="val 63781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48" name="群組 47"/>
          <p:cNvGrpSpPr/>
          <p:nvPr/>
        </p:nvGrpSpPr>
        <p:grpSpPr>
          <a:xfrm>
            <a:off x="1018162" y="5613933"/>
            <a:ext cx="4272503" cy="838179"/>
            <a:chOff x="6274341" y="763074"/>
            <a:chExt cx="4272503" cy="838179"/>
          </a:xfrm>
        </p:grpSpPr>
        <p:grpSp>
          <p:nvGrpSpPr>
            <p:cNvPr id="49" name="群組 48"/>
            <p:cNvGrpSpPr/>
            <p:nvPr/>
          </p:nvGrpSpPr>
          <p:grpSpPr>
            <a:xfrm>
              <a:off x="6274341" y="763074"/>
              <a:ext cx="4272503" cy="838179"/>
              <a:chOff x="5953328" y="694981"/>
              <a:chExt cx="4272503" cy="838179"/>
            </a:xfrm>
          </p:grpSpPr>
          <p:grpSp>
            <p:nvGrpSpPr>
              <p:cNvPr id="51" name="群組 50"/>
              <p:cNvGrpSpPr/>
              <p:nvPr/>
            </p:nvGrpSpPr>
            <p:grpSpPr>
              <a:xfrm>
                <a:off x="5953328" y="694981"/>
                <a:ext cx="1987166" cy="838179"/>
                <a:chOff x="7217924" y="562982"/>
                <a:chExt cx="2395728" cy="1010509"/>
              </a:xfrm>
            </p:grpSpPr>
            <p:grpSp>
              <p:nvGrpSpPr>
                <p:cNvPr id="62" name="群組 61"/>
                <p:cNvGrpSpPr/>
                <p:nvPr/>
              </p:nvGrpSpPr>
              <p:grpSpPr>
                <a:xfrm>
                  <a:off x="7217924" y="1204159"/>
                  <a:ext cx="2395728" cy="369332"/>
                  <a:chOff x="7388352" y="1117560"/>
                  <a:chExt cx="2395728" cy="369332"/>
                </a:xfrm>
              </p:grpSpPr>
              <p:grpSp>
                <p:nvGrpSpPr>
                  <p:cNvPr id="66" name="群組 65"/>
                  <p:cNvGrpSpPr/>
                  <p:nvPr/>
                </p:nvGrpSpPr>
                <p:grpSpPr>
                  <a:xfrm>
                    <a:off x="7388352" y="1137634"/>
                    <a:ext cx="2395728" cy="329184"/>
                    <a:chOff x="7388352" y="1137634"/>
                    <a:chExt cx="2395728" cy="329184"/>
                  </a:xfrm>
                </p:grpSpPr>
                <p:sp>
                  <p:nvSpPr>
                    <p:cNvPr id="68" name="矩形 67"/>
                    <p:cNvSpPr/>
                    <p:nvPr/>
                  </p:nvSpPr>
                  <p:spPr>
                    <a:xfrm>
                      <a:off x="7388352" y="1137634"/>
                      <a:ext cx="1581912" cy="329184"/>
                    </a:xfrm>
                    <a:prstGeom prst="rect">
                      <a:avLst/>
                    </a:prstGeom>
                    <a:ln w="2857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dirty="0" smtClean="0"/>
                        <a:t>Input string</a:t>
                      </a:r>
                      <a:endParaRPr lang="zh-TW" altLang="en-US" dirty="0"/>
                    </a:p>
                  </p:txBody>
                </p:sp>
                <p:cxnSp>
                  <p:nvCxnSpPr>
                    <p:cNvPr id="69" name="直線接點 68"/>
                    <p:cNvCxnSpPr/>
                    <p:nvPr/>
                  </p:nvCxnSpPr>
                  <p:spPr>
                    <a:xfrm>
                      <a:off x="8970264" y="1137634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0" name="直線接點 69"/>
                    <p:cNvCxnSpPr/>
                    <p:nvPr/>
                  </p:nvCxnSpPr>
                  <p:spPr>
                    <a:xfrm>
                      <a:off x="8970264" y="1466818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67" name="文字方塊 66"/>
                  <p:cNvSpPr txBox="1"/>
                  <p:nvPr/>
                </p:nvSpPr>
                <p:spPr>
                  <a:xfrm>
                    <a:off x="9205490" y="1117560"/>
                    <a:ext cx="34336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TW" dirty="0" smtClean="0"/>
                      <a:t>…</a:t>
                    </a:r>
                    <a:endParaRPr lang="zh-TW" altLang="en-US" dirty="0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3" name="橢圓 62"/>
                    <p:cNvSpPr/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144000" tIns="0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TW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∎</m:t>
                            </m:r>
                          </m:oMath>
                        </m:oMathPara>
                      </a14:m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63" name="橢圓 62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blipFill rotWithShape="0">
                      <a:blip r:embed="rId7"/>
                      <a:stretch>
                        <a:fillRect/>
                      </a:stretch>
                    </a:blipFill>
                    <a:ln w="1905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zh-TW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64" name="直線單箭頭接點 63"/>
                <p:cNvCxnSpPr>
                  <a:stCxn id="63" idx="4"/>
                </p:cNvCxnSpPr>
                <p:nvPr/>
              </p:nvCxnSpPr>
              <p:spPr>
                <a:xfrm flipH="1">
                  <a:off x="8706254" y="916875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直線單箭頭接點 64"/>
                <p:cNvCxnSpPr>
                  <a:stCxn id="63" idx="4"/>
                </p:cNvCxnSpPr>
                <p:nvPr/>
              </p:nvCxnSpPr>
              <p:spPr>
                <a:xfrm>
                  <a:off x="8809476" y="916874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non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2" name="群組 51"/>
              <p:cNvGrpSpPr/>
              <p:nvPr/>
            </p:nvGrpSpPr>
            <p:grpSpPr>
              <a:xfrm>
                <a:off x="8238666" y="694981"/>
                <a:ext cx="1987165" cy="838179"/>
                <a:chOff x="7217924" y="562982"/>
                <a:chExt cx="2395728" cy="1010509"/>
              </a:xfrm>
            </p:grpSpPr>
            <p:grpSp>
              <p:nvGrpSpPr>
                <p:cNvPr id="53" name="群組 52"/>
                <p:cNvGrpSpPr/>
                <p:nvPr/>
              </p:nvGrpSpPr>
              <p:grpSpPr>
                <a:xfrm>
                  <a:off x="7217924" y="1204159"/>
                  <a:ext cx="2395728" cy="369332"/>
                  <a:chOff x="7388352" y="1117560"/>
                  <a:chExt cx="2395728" cy="369332"/>
                </a:xfrm>
              </p:grpSpPr>
              <p:grpSp>
                <p:nvGrpSpPr>
                  <p:cNvPr id="57" name="群組 56"/>
                  <p:cNvGrpSpPr/>
                  <p:nvPr/>
                </p:nvGrpSpPr>
                <p:grpSpPr>
                  <a:xfrm>
                    <a:off x="7388352" y="1137634"/>
                    <a:ext cx="2395728" cy="329184"/>
                    <a:chOff x="7388352" y="1137634"/>
                    <a:chExt cx="2395728" cy="329184"/>
                  </a:xfrm>
                </p:grpSpPr>
                <p:sp>
                  <p:nvSpPr>
                    <p:cNvPr id="59" name="矩形 58"/>
                    <p:cNvSpPr/>
                    <p:nvPr/>
                  </p:nvSpPr>
                  <p:spPr>
                    <a:xfrm>
                      <a:off x="7388352" y="1137634"/>
                      <a:ext cx="1581912" cy="329184"/>
                    </a:xfrm>
                    <a:prstGeom prst="rect">
                      <a:avLst/>
                    </a:prstGeom>
                    <a:ln w="2857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dirty="0" smtClean="0"/>
                        <a:t>Input string</a:t>
                      </a:r>
                      <a:endParaRPr lang="zh-TW" altLang="en-US" dirty="0"/>
                    </a:p>
                  </p:txBody>
                </p:sp>
                <p:cxnSp>
                  <p:nvCxnSpPr>
                    <p:cNvPr id="60" name="直線接點 59"/>
                    <p:cNvCxnSpPr/>
                    <p:nvPr/>
                  </p:nvCxnSpPr>
                  <p:spPr>
                    <a:xfrm>
                      <a:off x="8970264" y="1137634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1" name="直線接點 60"/>
                    <p:cNvCxnSpPr/>
                    <p:nvPr/>
                  </p:nvCxnSpPr>
                  <p:spPr>
                    <a:xfrm>
                      <a:off x="8970264" y="1466818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58" name="文字方塊 57"/>
                  <p:cNvSpPr txBox="1"/>
                  <p:nvPr/>
                </p:nvSpPr>
                <p:spPr>
                  <a:xfrm>
                    <a:off x="9205490" y="1117560"/>
                    <a:ext cx="34336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TW" dirty="0" smtClean="0"/>
                      <a:t>…</a:t>
                    </a:r>
                    <a:endParaRPr lang="zh-TW" altLang="en-US" dirty="0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4" name="橢圓 53"/>
                    <p:cNvSpPr/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144000" tIns="0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TW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oMath>
                        </m:oMathPara>
                      </a14:m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54" name="橢圓 53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blipFill rotWithShape="0">
                      <a:blip r:embed="rId8"/>
                      <a:stretch>
                        <a:fillRect b="-9804"/>
                      </a:stretch>
                    </a:blipFill>
                    <a:ln w="1905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zh-TW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55" name="直線單箭頭接點 54"/>
                <p:cNvCxnSpPr>
                  <a:stCxn id="54" idx="4"/>
                </p:cNvCxnSpPr>
                <p:nvPr/>
              </p:nvCxnSpPr>
              <p:spPr>
                <a:xfrm flipH="1">
                  <a:off x="8706254" y="916875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non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直線單箭頭接點 55"/>
                <p:cNvCxnSpPr>
                  <a:stCxn id="54" idx="4"/>
                </p:cNvCxnSpPr>
                <p:nvPr/>
              </p:nvCxnSpPr>
              <p:spPr>
                <a:xfrm>
                  <a:off x="8809476" y="916874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50" name="向右箭號 49"/>
            <p:cNvSpPr/>
            <p:nvPr/>
          </p:nvSpPr>
          <p:spPr>
            <a:xfrm>
              <a:off x="8322659" y="1046885"/>
              <a:ext cx="398586" cy="342601"/>
            </a:xfrm>
            <a:prstGeom prst="rightArrow">
              <a:avLst>
                <a:gd name="adj1" fmla="val 39505"/>
                <a:gd name="adj2" fmla="val 63781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5671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altLang="zh-TW" dirty="0"/>
              <a:t>HW#8 – Q4 </a:t>
            </a:r>
            <a:r>
              <a:rPr lang="en-US" altLang="zh-TW" dirty="0" smtClean="0"/>
              <a:t>(4/5)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770760"/>
                <a:ext cx="10515600" cy="4748912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Now we’ve completed the reasoning of the relationship.</a:t>
                </a:r>
              </a:p>
              <a:p>
                <a:r>
                  <a:rPr lang="en-US" altLang="zh-TW" dirty="0" smtClean="0"/>
                  <a:t>We are certain that for any input string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TW" dirty="0" smtClean="0"/>
                  <a:t>, it has its </a:t>
                </a:r>
                <a:r>
                  <a:rPr lang="en-US" altLang="zh-TW" dirty="0"/>
                  <a:t>own relationship </a:t>
                </a:r>
                <a:r>
                  <a:rPr lang="en-US" altLang="zh-TW" dirty="0" smtClean="0"/>
                  <a:t>table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altLang="zh-TW" dirty="0" smtClean="0"/>
                  <a:t>. And no </a:t>
                </a:r>
                <a:r>
                  <a:rPr lang="en-US" altLang="zh-TW" dirty="0"/>
                  <a:t>matter what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 does in the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altLang="zh-TW" dirty="0" smtClean="0"/>
                  <a:t> part,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altLang="zh-TW" dirty="0" smtClean="0"/>
                  <a:t> is the everything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 can know about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TW" dirty="0" smtClean="0"/>
                  <a:t>.</a:t>
                </a:r>
              </a:p>
              <a:p>
                <a:r>
                  <a:rPr lang="en-US" altLang="zh-TW" dirty="0" smtClean="0"/>
                  <a:t>On the other hand, if there’re two input string, say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and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altLang="zh-TW" dirty="0" smtClean="0"/>
                  <a:t>, having a same relationship table for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, i.e.,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altLang="zh-TW" dirty="0" smtClean="0"/>
                  <a:t>,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dirty="0" smtClean="0"/>
                  <a:t>will treat them all the same. The string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and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dirty="0" smtClean="0"/>
                  <a:t>will then </a:t>
                </a:r>
                <a:r>
                  <a:rPr lang="en-US" altLang="zh-TW" dirty="0"/>
                  <a:t>be </a:t>
                </a:r>
                <a:r>
                  <a:rPr lang="en-US" altLang="zh-TW" dirty="0" smtClean="0"/>
                  <a:t>indistinguishable to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.</a:t>
                </a:r>
              </a:p>
              <a:p>
                <a:r>
                  <a:rPr lang="en-US" altLang="zh-TW" dirty="0" smtClean="0"/>
                  <a:t>Note that the possibilities of such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altLang="zh-TW" dirty="0" smtClean="0"/>
                  <a:t> has an upper bound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+1)</m:t>
                        </m:r>
                      </m:e>
                      <m:sup>
                        <m:d>
                          <m:dPr>
                            <m:begChr m:val="|"/>
                            <m:endChr m:val="|"/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</m:oMath>
                </a14:m>
                <a:r>
                  <a:rPr lang="en-US" altLang="zh-TW" dirty="0" smtClean="0"/>
                  <a:t>. This indicates that such kind of machines can only distinguish all the possible inputs into a finite set of categories. (In </a:t>
                </a:r>
                <a:r>
                  <a:rPr lang="en-US" altLang="zh-TW" dirty="0" err="1" smtClean="0"/>
                  <a:t>Myhill-Nerode</a:t>
                </a:r>
                <a:r>
                  <a:rPr lang="en-US" altLang="zh-TW" dirty="0" smtClean="0"/>
                  <a:t> theorem, they’re called “equivalence classes”.)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770760"/>
                <a:ext cx="10515600" cy="4748912"/>
              </a:xfrm>
              <a:blipFill rotWithShape="0">
                <a:blip r:embed="rId2"/>
                <a:stretch>
                  <a:fillRect l="-1043" t="-2051" b="-294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8183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HW#8 – Q4 </a:t>
            </a:r>
            <a:r>
              <a:rPr lang="en-US" altLang="zh-TW" dirty="0" smtClean="0"/>
              <a:t>(5/5</a:t>
            </a:r>
            <a:r>
              <a:rPr lang="en-US" altLang="zh-TW" dirty="0"/>
              <a:t>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According to </a:t>
                </a:r>
                <a:r>
                  <a:rPr lang="en-US" altLang="zh-TW" dirty="0" err="1" smtClean="0"/>
                  <a:t>Myhill-Nerode</a:t>
                </a:r>
                <a:r>
                  <a:rPr lang="en-US" altLang="zh-TW" dirty="0" smtClean="0"/>
                  <a:t> theorem, a language has a finite number of equivalent classes </a:t>
                </a:r>
                <a:r>
                  <a:rPr lang="en-US" altLang="zh-TW" i="1" dirty="0" err="1" smtClean="0"/>
                  <a:t>iff</a:t>
                </a:r>
                <a:r>
                  <a:rPr lang="en-US" altLang="zh-TW" dirty="0" smtClean="0"/>
                  <a:t> it is regular.</a:t>
                </a:r>
              </a:p>
              <a:p>
                <a:r>
                  <a:rPr lang="en-US" altLang="zh-TW" dirty="0" smtClean="0"/>
                  <a:t>As a language defined by the specialized TM has a finite </a:t>
                </a:r>
                <a:r>
                  <a:rPr lang="en-US" altLang="zh-TW" dirty="0"/>
                  <a:t>number of equivalent </a:t>
                </a:r>
                <a:r>
                  <a:rPr lang="en-US" altLang="zh-TW" dirty="0" smtClean="0"/>
                  <a:t>classes with an </a:t>
                </a:r>
                <a:r>
                  <a:rPr lang="en-US" altLang="zh-TW" dirty="0"/>
                  <a:t>upper </a:t>
                </a:r>
                <a:r>
                  <a:rPr lang="en-US" altLang="zh-TW" dirty="0" smtClean="0"/>
                  <a:t>bound at most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(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+1)</m:t>
                        </m:r>
                      </m:e>
                      <m:sup>
                        <m:d>
                          <m:dPr>
                            <m:begChr m:val="|"/>
                            <m:endChr m:val="|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</m:oMath>
                </a14:m>
                <a:r>
                  <a:rPr lang="en-US" altLang="zh-TW" dirty="0" smtClean="0"/>
                  <a:t>, corresponding to the state number of TM, the </a:t>
                </a:r>
                <a:r>
                  <a:rPr lang="en-US" altLang="zh-TW" dirty="0"/>
                  <a:t>specialized </a:t>
                </a:r>
                <a:r>
                  <a:rPr lang="en-US" altLang="zh-TW" dirty="0" smtClean="0"/>
                  <a:t>TM can only recognize</a:t>
                </a:r>
                <a:r>
                  <a:rPr lang="en-US" altLang="zh-TW" dirty="0"/>
                  <a:t> regular languages</a:t>
                </a:r>
                <a:r>
                  <a:rPr lang="en-US" altLang="zh-TW" dirty="0" smtClean="0"/>
                  <a:t>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 r="-17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65131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HW#9 – Q2 (1/2)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0688"/>
                <a:ext cx="10591800" cy="4828983"/>
              </a:xfrm>
            </p:spPr>
            <p:txBody>
              <a:bodyPr/>
              <a:lstStyle/>
              <a:p>
                <a:r>
                  <a:rPr lang="en-US" altLang="zh-TW" dirty="0" smtClean="0"/>
                  <a:t>By contradiction, you will find that this problem </a:t>
                </a:r>
                <a:r>
                  <a:rPr lang="en-US" altLang="zh-TW" dirty="0"/>
                  <a:t>is </a:t>
                </a:r>
                <a:r>
                  <a:rPr lang="en-US" altLang="zh-TW" dirty="0" smtClean="0"/>
                  <a:t>telling </a:t>
                </a:r>
                <a:r>
                  <a:rPr lang="en-US" altLang="zh-TW" dirty="0"/>
                  <a:t>you </a:t>
                </a:r>
                <a:r>
                  <a:rPr lang="en-US" altLang="zh-TW" dirty="0" smtClean="0"/>
                  <a:t>that “the </a:t>
                </a:r>
                <a:r>
                  <a:rPr lang="en-US" altLang="zh-TW" dirty="0"/>
                  <a:t>language consisting of all descriptions of deciders is not </a:t>
                </a:r>
                <a:r>
                  <a:rPr lang="en-US" altLang="zh-TW" dirty="0" smtClean="0"/>
                  <a:t>Turing-recognizable.”</a:t>
                </a:r>
              </a:p>
              <a:p>
                <a:r>
                  <a:rPr lang="en-US" altLang="zh-TW" dirty="0" smtClean="0"/>
                  <a:t>We will construct the proof by </a:t>
                </a:r>
                <a:r>
                  <a:rPr lang="en-US" altLang="zh-TW" dirty="0" err="1"/>
                  <a:t>diagonalization</a:t>
                </a:r>
                <a:r>
                  <a:rPr lang="en-US" altLang="zh-TW" dirty="0" smtClean="0"/>
                  <a:t>.</a:t>
                </a:r>
              </a:p>
              <a:p>
                <a:endParaRPr lang="en-US" altLang="zh-TW" dirty="0" smtClean="0"/>
              </a:p>
              <a:p>
                <a:r>
                  <a:rPr lang="en-US" altLang="zh-TW" dirty="0" smtClean="0"/>
                  <a:t>Since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TW" dirty="0" smtClean="0"/>
                  <a:t> is Turing-recognizable,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altLang="zh-TW" dirty="0" smtClean="0"/>
                  <a:t> be a enumerator for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TW" dirty="0" smtClean="0"/>
                  <a:t>, just as which we had discussed in Theorem 3.21. </a:t>
                </a:r>
              </a:p>
              <a:p>
                <a:r>
                  <a:rPr lang="en-US" altLang="zh-TW" dirty="0" smtClean="0"/>
                  <a:t>And let 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,…,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,…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be the strings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generates.</a:t>
                </a:r>
              </a:p>
              <a:p>
                <a:r>
                  <a:rPr lang="en-US" altLang="zh-TW" dirty="0" smtClean="0"/>
                  <a:t>We take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altLang="zh-TW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zh-TW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zh-TW" dirty="0" smtClean="0"/>
                  <a:t> in </a:t>
                </a:r>
                <a:r>
                  <a:rPr lang="en-US" altLang="zh-TW" dirty="0"/>
                  <a:t>lexicographical</a:t>
                </a:r>
                <a:r>
                  <a:rPr lang="en-US" altLang="zh-TW" dirty="0" smtClean="0"/>
                  <a:t> order,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…,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,…</m:t>
                    </m:r>
                  </m:oMath>
                </a14:m>
                <a:r>
                  <a:rPr lang="en-US" altLang="zh-TW" dirty="0" smtClean="0"/>
                  <a:t> . So for each string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zh-TW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zh-TW" dirty="0" smtClean="0"/>
                  <a:t>, it has its own order number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altLang="zh-TW" dirty="0" smtClean="0"/>
                  <a:t>.</a:t>
                </a: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0688"/>
                <a:ext cx="10591800" cy="4828983"/>
              </a:xfrm>
              <a:blipFill rotWithShape="0">
                <a:blip r:embed="rId3"/>
                <a:stretch>
                  <a:fillRect l="-1036" t="-2020" r="-143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26349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HW#9 – Q2 </a:t>
            </a:r>
            <a:r>
              <a:rPr lang="en-US" altLang="zh-TW" dirty="0" smtClean="0"/>
              <a:t>(2/2)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694048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We define the TM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as follows.</a:t>
                </a:r>
              </a:p>
              <a:p>
                <a:pPr marL="0" indent="0">
                  <a:buNone/>
                </a:pPr>
                <a:r>
                  <a:rPr lang="en-US" altLang="zh-TW" dirty="0"/>
                  <a:t>   </a:t>
                </a:r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“On any </a:t>
                </a:r>
                <a:r>
                  <a:rPr lang="en-US" altLang="zh-TW" dirty="0" smtClean="0"/>
                  <a:t>input string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altLang="zh-TW" dirty="0"/>
                  <a:t>:</a:t>
                </a:r>
              </a:p>
              <a:p>
                <a:pPr marL="1428750" lvl="2" indent="-514350">
                  <a:buFont typeface="+mj-lt"/>
                  <a:buAutoNum type="arabicPeriod"/>
                </a:pPr>
                <a:r>
                  <a:rPr lang="en-US" altLang="zh-TW" sz="2800" dirty="0" smtClean="0"/>
                  <a:t>Compute the order number 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altLang="zh-TW" sz="2800" dirty="0" smtClean="0"/>
                  <a:t> of 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altLang="zh-TW" sz="2800" dirty="0" smtClean="0">
                    <a:ea typeface="Cambria Math" panose="02040503050406030204" pitchFamily="18" charset="0"/>
                  </a:rPr>
                  <a:t>.</a:t>
                </a:r>
              </a:p>
              <a:p>
                <a:pPr marL="1428750" lvl="2" indent="-514350">
                  <a:buFont typeface="+mj-lt"/>
                  <a:buAutoNum type="arabicPeriod"/>
                </a:pPr>
                <a:r>
                  <a:rPr lang="en-US" altLang="zh-TW" sz="2800" dirty="0" smtClean="0"/>
                  <a:t>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TW" sz="28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altLang="zh-TW" sz="2800" dirty="0"/>
                  <a:t> to generate the 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altLang="zh-TW" sz="2800" dirty="0" err="1"/>
                  <a:t>th</a:t>
                </a:r>
                <a:r>
                  <a:rPr lang="en-US" altLang="zh-TW" sz="2800" dirty="0"/>
                  <a:t> output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8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altLang="zh-TW" sz="2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TW" sz="2800" dirty="0" smtClean="0"/>
                  <a:t>.</a:t>
                </a:r>
              </a:p>
              <a:p>
                <a:pPr marL="1428750" lvl="2" indent="-514350">
                  <a:buFont typeface="+mj-lt"/>
                  <a:buAutoNum type="arabicPeriod"/>
                </a:pPr>
                <a:r>
                  <a:rPr lang="en-US" altLang="zh-TW" sz="2800" dirty="0" smtClean="0"/>
                  <a:t>Simulate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sz="2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TW" sz="2800" dirty="0" smtClean="0"/>
                  <a:t> on 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altLang="zh-TW" sz="2800" dirty="0" smtClean="0"/>
                  <a:t>.</a:t>
                </a:r>
              </a:p>
              <a:p>
                <a:pPr marL="1428750" lvl="2" indent="-514350">
                  <a:buFont typeface="+mj-lt"/>
                  <a:buAutoNum type="arabicPeriod"/>
                </a:pPr>
                <a:r>
                  <a:rPr lang="en-US" altLang="zh-TW" sz="2800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sz="2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TW" sz="2800" dirty="0" smtClean="0"/>
                  <a:t> accepts</a:t>
                </a:r>
                <a:r>
                  <a:rPr lang="en-US" altLang="zh-TW" sz="2800" dirty="0"/>
                  <a:t>, </a:t>
                </a:r>
                <a:r>
                  <a:rPr lang="en-US" altLang="zh-TW" sz="2800" i="1" dirty="0" smtClean="0"/>
                  <a:t>reject</a:t>
                </a:r>
                <a:r>
                  <a:rPr lang="en-US" altLang="zh-TW" sz="2800" dirty="0" smtClean="0"/>
                  <a:t>; </a:t>
                </a:r>
                <a:r>
                  <a:rPr lang="en-US" altLang="zh-TW" sz="2800" dirty="0"/>
                  <a:t>o</a:t>
                </a:r>
                <a:r>
                  <a:rPr lang="en-US" altLang="zh-TW" sz="2800" dirty="0" smtClean="0"/>
                  <a:t>therwise</a:t>
                </a:r>
                <a:r>
                  <a:rPr lang="en-US" altLang="zh-TW" sz="2800" dirty="0"/>
                  <a:t>, </a:t>
                </a:r>
                <a:r>
                  <a:rPr lang="en-US" altLang="zh-TW" sz="2800" i="1" dirty="0"/>
                  <a:t>accept</a:t>
                </a:r>
                <a:r>
                  <a:rPr lang="en-US" altLang="zh-TW" sz="2800" dirty="0" smtClean="0"/>
                  <a:t>.”</a:t>
                </a:r>
              </a:p>
              <a:p>
                <a:r>
                  <a:rPr lang="en-US" altLang="zh-TW" dirty="0" smtClean="0"/>
                  <a:t>As every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TW" dirty="0" smtClean="0"/>
                  <a:t> is a decider,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en-US" altLang="zh-TW" dirty="0" smtClean="0"/>
                  <a:t> is a decider and the language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altLang="zh-TW" dirty="0" smtClean="0"/>
                  <a:t> is a decidable language.</a:t>
                </a:r>
              </a:p>
              <a:p>
                <a:r>
                  <a:rPr lang="en-US" altLang="zh-TW" dirty="0" smtClean="0"/>
                  <a:t>But as the </a:t>
                </a:r>
                <a:r>
                  <a:rPr lang="en-US" altLang="zh-TW" dirty="0" err="1" smtClean="0"/>
                  <a:t>diagonalization</a:t>
                </a:r>
                <a:r>
                  <a:rPr lang="en-US" altLang="zh-TW" dirty="0" smtClean="0"/>
                  <a:t> we’ve showed above,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</m:e>
                    </m:d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∉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TW" dirty="0" smtClean="0"/>
                  <a:t>, i.e., such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altLang="zh-TW" dirty="0" smtClean="0"/>
                  <a:t> is not decided by any decider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TW" dirty="0" smtClean="0"/>
                  <a:t> that were described in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TW" dirty="0" smtClean="0"/>
                  <a:t>. Q.E.D.</a:t>
                </a: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694048"/>
              </a:xfrm>
              <a:blipFill rotWithShape="0">
                <a:blip r:embed="rId2"/>
                <a:stretch>
                  <a:fillRect l="-1043" t="-2075" b="-90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表格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28057900"/>
                  </p:ext>
                </p:extLst>
              </p:nvPr>
            </p:nvGraphicFramePr>
            <p:xfrm>
              <a:off x="7461502" y="365125"/>
              <a:ext cx="3959352" cy="239843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659892"/>
                    <a:gridCol w="659892"/>
                    <a:gridCol w="659892"/>
                    <a:gridCol w="659892"/>
                    <a:gridCol w="659892"/>
                    <a:gridCol w="659892"/>
                  </a:tblGrid>
                  <a:tr h="39189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TW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altLang="zh-TW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TW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altLang="zh-TW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800" dirty="0" smtClean="0"/>
                            <a:t>…</a:t>
                          </a:r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TW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altLang="zh-TW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800" dirty="0" smtClean="0"/>
                            <a:t>…</a:t>
                          </a:r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39189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⟨"/>
                                    <m:endChr m:val="⟩"/>
                                    <m:ctrlPr>
                                      <a:rPr lang="en-US" altLang="zh-TW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TW" sz="1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TW" sz="1800" i="1">
                                            <a:latin typeface="Cambria Math" panose="02040503050406030204" pitchFamily="18" charset="0"/>
                                          </a:rPr>
                                          <m:t>𝑀</m:t>
                                        </m:r>
                                      </m:e>
                                      <m:sub>
                                        <m:r>
                                          <a:rPr lang="en-US" altLang="zh-TW" sz="18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</m:oMath>
                            </m:oMathPara>
                          </a14:m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200" u="sng" dirty="0" smtClean="0"/>
                            <a:t>Accept</a:t>
                          </a:r>
                          <a:endParaRPr lang="zh-TW" altLang="en-US" sz="1200" u="sng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Reject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…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Accept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…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</a:tr>
                  <a:tr h="415438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⟨"/>
                                    <m:endChr m:val="⟩"/>
                                    <m:ctrlPr>
                                      <a:rPr lang="en-US" altLang="zh-TW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TW" sz="1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TW" sz="1800" i="1">
                                            <a:latin typeface="Cambria Math" panose="02040503050406030204" pitchFamily="18" charset="0"/>
                                          </a:rPr>
                                          <m:t>𝑀</m:t>
                                        </m:r>
                                      </m:e>
                                      <m:sub>
                                        <m:r>
                                          <a:rPr lang="en-US" altLang="zh-TW" sz="18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oMath>
                            </m:oMathPara>
                          </a14:m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Accept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u="sng" dirty="0" smtClean="0"/>
                            <a:t>Accept</a:t>
                          </a:r>
                          <a:endParaRPr lang="zh-TW" altLang="en-US" sz="1200" u="sng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Reject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</a:tr>
                  <a:tr h="415438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zh-TW" altLang="en-US" sz="180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zh-TW" altLang="en-US" sz="120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1200" u="sng" dirty="0" smtClean="0"/>
                            <a:t>    </a:t>
                          </a:r>
                          <a14:m>
                            <m:oMath xmlns:m="http://schemas.openxmlformats.org/officeDocument/2006/math">
                              <m:r>
                                <a:rPr lang="zh-TW" altLang="en-US" sz="1200" i="1" u="sng" smtClean="0">
                                  <a:latin typeface="Cambria Math" panose="02040503050406030204" pitchFamily="18" charset="0"/>
                                </a:rPr>
                                <m:t>⋱</m:t>
                              </m:r>
                              <m:r>
                                <a:rPr lang="en-US" altLang="zh-TW" sz="1200" b="0" i="1" u="sng" smtClean="0">
                                  <a:latin typeface="Cambria Math" panose="02040503050406030204" pitchFamily="18" charset="0"/>
                                </a:rPr>
                                <m:t>     </m:t>
                              </m:r>
                            </m:oMath>
                          </a14:m>
                          <a:endParaRPr lang="zh-TW" altLang="en-US" sz="1200" u="sng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</a:tr>
                  <a:tr h="39189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⟨"/>
                                    <m:endChr m:val="⟩"/>
                                    <m:ctrlPr>
                                      <a:rPr lang="en-US" altLang="zh-TW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TW" sz="1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TW" sz="1800" i="1">
                                            <a:latin typeface="Cambria Math" panose="02040503050406030204" pitchFamily="18" charset="0"/>
                                          </a:rPr>
                                          <m:t>𝑀</m:t>
                                        </m:r>
                                      </m:e>
                                      <m:sub>
                                        <m:r>
                                          <a:rPr lang="en-US" altLang="zh-TW" sz="18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oMath>
                            </m:oMathPara>
                          </a14:m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200" dirty="0" smtClean="0"/>
                            <a:t>Reject</a:t>
                          </a:r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Accept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u="sng" dirty="0" smtClean="0"/>
                            <a:t>Reject</a:t>
                          </a:r>
                          <a:endParaRPr lang="zh-TW" altLang="en-US" sz="1200" u="sng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</a:tr>
                  <a:tr h="39189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zh-TW" altLang="en-US" sz="180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zh-TW" altLang="en-US" sz="120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1200" u="sng" dirty="0" smtClean="0"/>
                            <a:t>    </a:t>
                          </a:r>
                          <a14:m>
                            <m:oMath xmlns:m="http://schemas.openxmlformats.org/officeDocument/2006/math">
                              <m:r>
                                <a:rPr lang="zh-TW" altLang="en-US" sz="1200" i="1" u="sng" smtClean="0">
                                  <a:latin typeface="Cambria Math" panose="02040503050406030204" pitchFamily="18" charset="0"/>
                                </a:rPr>
                                <m:t>⋱</m:t>
                              </m:r>
                              <m:r>
                                <a:rPr lang="en-US" altLang="zh-TW" sz="1200" b="0" i="1" u="sng" smtClean="0">
                                  <a:latin typeface="Cambria Math" panose="02040503050406030204" pitchFamily="18" charset="0"/>
                                </a:rPr>
                                <m:t>     </m:t>
                              </m:r>
                            </m:oMath>
                          </a14:m>
                          <a:endParaRPr lang="zh-TW" altLang="en-US" sz="1200" u="sng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表格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28057900"/>
                  </p:ext>
                </p:extLst>
              </p:nvPr>
            </p:nvGraphicFramePr>
            <p:xfrm>
              <a:off x="7461502" y="365125"/>
              <a:ext cx="3959352" cy="239843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659892"/>
                    <a:gridCol w="659892"/>
                    <a:gridCol w="659892"/>
                    <a:gridCol w="659892"/>
                    <a:gridCol w="659892"/>
                    <a:gridCol w="659892"/>
                  </a:tblGrid>
                  <a:tr h="39189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100000" t="-3077" r="-402778" b="-50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198165" t="-3077" r="-299083" b="-50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800" dirty="0" smtClean="0"/>
                            <a:t>…</a:t>
                          </a:r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397248" t="-3077" r="-100000" b="-50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800" dirty="0" smtClean="0"/>
                            <a:t>…</a:t>
                          </a:r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391890"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917" t="-104688" r="-498165" b="-4171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200" u="sng" dirty="0" smtClean="0"/>
                            <a:t>Accept</a:t>
                          </a:r>
                          <a:endParaRPr lang="zh-TW" altLang="en-US" sz="1200" u="sng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Reject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…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Accept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…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</a:tr>
                  <a:tr h="415438"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917" t="-189855" r="-498165" b="-2869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Accept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u="sng" dirty="0" smtClean="0"/>
                            <a:t>Accept</a:t>
                          </a:r>
                          <a:endParaRPr lang="zh-TW" altLang="en-US" sz="1200" u="sng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Reject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</a:tr>
                  <a:tr h="415438"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917" t="-294118" r="-498165" b="-19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100000" t="-294118" r="-402778" b="-19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300926" t="-294118" r="-201852" b="-19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</a:tr>
                  <a:tr h="391890"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917" t="-418750" r="-498165" b="-103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200" dirty="0" smtClean="0"/>
                            <a:t>Reject</a:t>
                          </a:r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Accept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u="sng" dirty="0" smtClean="0"/>
                            <a:t>Reject</a:t>
                          </a:r>
                          <a:endParaRPr lang="zh-TW" altLang="en-US" sz="1200" u="sng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</a:tr>
                  <a:tr h="391890"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917" t="-510769" r="-498165" b="-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100000" t="-510769" r="-402778" b="-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501852" t="-510769" r="-926" b="-153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3457909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HW#9* </a:t>
            </a:r>
            <a:r>
              <a:rPr lang="en-US" altLang="zh-TW" dirty="0"/>
              <a:t>– </a:t>
            </a:r>
            <a:r>
              <a:rPr lang="en-US" altLang="zh-TW" dirty="0" smtClean="0"/>
              <a:t>Q4 (1/3)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0688"/>
                <a:ext cx="10515600" cy="4399216"/>
              </a:xfrm>
            </p:spPr>
            <p:txBody>
              <a:bodyPr/>
              <a:lstStyle/>
              <a:p>
                <a:r>
                  <a:rPr lang="en-US" altLang="zh-TW" dirty="0" smtClean="0"/>
                  <a:t>Firstly, we claim that if there’re some inputs that will </a:t>
                </a:r>
                <a:r>
                  <a:rPr lang="en-US" altLang="zh-TW" dirty="0" smtClean="0">
                    <a:solidFill>
                      <a:prstClr val="black"/>
                    </a:solidFill>
                  </a:rPr>
                  <a:t>yield </a:t>
                </a:r>
                <a:r>
                  <a:rPr lang="en-US" altLang="zh-TW" dirty="0">
                    <a:solidFill>
                      <a:prstClr val="black"/>
                    </a:solidFill>
                  </a:rPr>
                  <a:t>different </a:t>
                </a:r>
                <a:r>
                  <a:rPr lang="en-US" altLang="zh-TW" dirty="0" smtClean="0">
                    <a:solidFill>
                      <a:prstClr val="black"/>
                    </a:solidFill>
                  </a:rPr>
                  <a:t>results when inputted to a DFA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TW" dirty="0" smtClean="0">
                    <a:solidFill>
                      <a:prstClr val="black"/>
                    </a:solidFill>
                  </a:rPr>
                  <a:t> and another DFA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zh-TW" dirty="0" smtClean="0"/>
                  <a:t>, we can find one with its length no more than </a:t>
                </a:r>
                <a14:m>
                  <m:oMath xmlns:m="http://schemas.openxmlformats.org/officeDocument/2006/math">
                    <m:r>
                      <m:rPr>
                        <m:lit/>
                      </m:rPr>
                      <a:rPr lang="en-US" altLang="zh-TW" b="0" i="1" smtClean="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altLang="zh-TW" dirty="0" smtClean="0"/>
                  <a:t>. We show it as follows.</a:t>
                </a:r>
              </a:p>
              <a:p>
                <a:pPr lvl="1">
                  <a:spcBef>
                    <a:spcPts val="1200"/>
                  </a:spcBef>
                </a:pPr>
                <a:r>
                  <a:rPr lang="en-US" altLang="zh-TW" dirty="0" smtClean="0"/>
                  <a:t>Consider such string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with its length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m:rPr>
                        <m:lit/>
                      </m:rPr>
                      <a:rPr lang="en-US" altLang="zh-TW" i="1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altLang="zh-TW" dirty="0" smtClean="0"/>
                  <a:t>. And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be the state sequences went through by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TW" dirty="0">
                    <a:solidFill>
                      <a:prstClr val="black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while computing on the input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altLang="zh-TW" dirty="0" smtClean="0"/>
                  <a:t>, respectively.</a:t>
                </a:r>
              </a:p>
              <a:p>
                <a:pPr lvl="1"/>
                <a:r>
                  <a:rPr lang="en-US" altLang="zh-TW" dirty="0" smtClean="0"/>
                  <a:t>Since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m:rPr>
                        <m:lit/>
                      </m:rPr>
                      <a:rPr lang="en-US" altLang="zh-TW" i="1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altLang="zh-TW" dirty="0" smtClean="0"/>
                  <a:t>, there must be a pair of statuses</a:t>
                </a:r>
                <a:r>
                  <a:rPr lang="en-US" altLang="zh-TW" dirty="0" smtClean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TW" dirty="0" smtClean="0"/>
                  <a:t>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altLang="zh-TW" dirty="0" smtClean="0"/>
                  <a:t> within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altLang="zh-TW" dirty="0" smtClean="0"/>
                  <a:t>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0688"/>
                <a:ext cx="10515600" cy="4399216"/>
              </a:xfrm>
              <a:blipFill rotWithShape="0">
                <a:blip r:embed="rId3"/>
                <a:stretch>
                  <a:fillRect l="-1043" t="-2216" r="-144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群組 5"/>
          <p:cNvGrpSpPr/>
          <p:nvPr/>
        </p:nvGrpSpPr>
        <p:grpSpPr>
          <a:xfrm>
            <a:off x="3633924" y="5019922"/>
            <a:ext cx="4924152" cy="1300171"/>
            <a:chOff x="3633924" y="5019922"/>
            <a:chExt cx="4924152" cy="1300171"/>
          </a:xfrm>
        </p:grpSpPr>
        <p:grpSp>
          <p:nvGrpSpPr>
            <p:cNvPr id="5" name="群組 4"/>
            <p:cNvGrpSpPr/>
            <p:nvPr/>
          </p:nvGrpSpPr>
          <p:grpSpPr>
            <a:xfrm>
              <a:off x="3633924" y="5019922"/>
              <a:ext cx="4924152" cy="1300171"/>
              <a:chOff x="3633924" y="5019922"/>
              <a:chExt cx="4924152" cy="1300171"/>
            </a:xfrm>
          </p:grpSpPr>
          <p:grpSp>
            <p:nvGrpSpPr>
              <p:cNvPr id="60" name="群組 59"/>
              <p:cNvGrpSpPr/>
              <p:nvPr/>
            </p:nvGrpSpPr>
            <p:grpSpPr>
              <a:xfrm>
                <a:off x="3633924" y="5019922"/>
                <a:ext cx="4924152" cy="1300171"/>
                <a:chOff x="1353310" y="2971666"/>
                <a:chExt cx="4924152" cy="1300171"/>
              </a:xfrm>
            </p:grpSpPr>
            <p:cxnSp>
              <p:nvCxnSpPr>
                <p:cNvPr id="61" name="直線接點 60"/>
                <p:cNvCxnSpPr/>
                <p:nvPr/>
              </p:nvCxnSpPr>
              <p:spPr>
                <a:xfrm>
                  <a:off x="5679186" y="3537665"/>
                  <a:ext cx="0" cy="258110"/>
                </a:xfrm>
                <a:prstGeom prst="line">
                  <a:avLst/>
                </a:prstGeom>
                <a:ln w="19050">
                  <a:solidFill>
                    <a:schemeClr val="bg2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62" name="群組 61"/>
                <p:cNvGrpSpPr/>
                <p:nvPr/>
              </p:nvGrpSpPr>
              <p:grpSpPr>
                <a:xfrm>
                  <a:off x="1353310" y="2971666"/>
                  <a:ext cx="4924152" cy="1300171"/>
                  <a:chOff x="1353310" y="2971666"/>
                  <a:chExt cx="4924152" cy="1300171"/>
                </a:xfrm>
              </p:grpSpPr>
              <p:grpSp>
                <p:nvGrpSpPr>
                  <p:cNvPr id="63" name="群組 62"/>
                  <p:cNvGrpSpPr/>
                  <p:nvPr/>
                </p:nvGrpSpPr>
                <p:grpSpPr>
                  <a:xfrm>
                    <a:off x="1353310" y="2971666"/>
                    <a:ext cx="2306992" cy="1268157"/>
                    <a:chOff x="1901950" y="5312530"/>
                    <a:chExt cx="2306992" cy="1268157"/>
                  </a:xfrm>
                </p:grpSpPr>
                <p:sp>
                  <p:nvSpPr>
                    <p:cNvPr id="81" name="矩形 80"/>
                    <p:cNvSpPr/>
                    <p:nvPr/>
                  </p:nvSpPr>
                  <p:spPr>
                    <a:xfrm>
                      <a:off x="2655663" y="5852618"/>
                      <a:ext cx="950940" cy="256559"/>
                    </a:xfrm>
                    <a:prstGeom prst="rect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1905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TW" altLang="en-US" dirty="0"/>
                    </a:p>
                  </p:txBody>
                </p:sp>
                <p:grpSp>
                  <p:nvGrpSpPr>
                    <p:cNvPr id="82" name="群組 81"/>
                    <p:cNvGrpSpPr/>
                    <p:nvPr/>
                  </p:nvGrpSpPr>
                  <p:grpSpPr>
                    <a:xfrm>
                      <a:off x="1901950" y="5312530"/>
                      <a:ext cx="2306992" cy="1268157"/>
                      <a:chOff x="1901950" y="5312530"/>
                      <a:chExt cx="2306992" cy="1268157"/>
                    </a:xfrm>
                  </p:grpSpPr>
                  <p:grpSp>
                    <p:nvGrpSpPr>
                      <p:cNvPr id="83" name="群組 82"/>
                      <p:cNvGrpSpPr/>
                      <p:nvPr/>
                    </p:nvGrpSpPr>
                    <p:grpSpPr>
                      <a:xfrm>
                        <a:off x="1901950" y="5312530"/>
                        <a:ext cx="2157983" cy="1268157"/>
                        <a:chOff x="1810510" y="5391752"/>
                        <a:chExt cx="2157983" cy="1268157"/>
                      </a:xfrm>
                    </p:grpSpPr>
                    <p:grpSp>
                      <p:nvGrpSpPr>
                        <p:cNvPr id="88" name="群組 87"/>
                        <p:cNvGrpSpPr/>
                        <p:nvPr/>
                      </p:nvGrpSpPr>
                      <p:grpSpPr>
                        <a:xfrm>
                          <a:off x="1810510" y="5442620"/>
                          <a:ext cx="2157983" cy="1217289"/>
                          <a:chOff x="1801366" y="5433476"/>
                          <a:chExt cx="2157983" cy="1217289"/>
                        </a:xfrm>
                      </p:grpSpPr>
                      <p:cxnSp>
                        <p:nvCxnSpPr>
                          <p:cNvPr id="93" name="直線單箭頭接點 92"/>
                          <p:cNvCxnSpPr>
                            <a:stCxn id="97" idx="0"/>
                          </p:cNvCxnSpPr>
                          <p:nvPr/>
                        </p:nvCxnSpPr>
                        <p:spPr>
                          <a:xfrm flipV="1">
                            <a:off x="2555079" y="6185358"/>
                            <a:ext cx="2572" cy="180000"/>
                          </a:xfrm>
                          <a:prstGeom prst="straightConnector1">
                            <a:avLst/>
                          </a:prstGeom>
                          <a:ln w="19050">
                            <a:solidFill>
                              <a:schemeClr val="tx1"/>
                            </a:solidFill>
                            <a:headEnd type="none" w="sm" len="sm"/>
                            <a:tailEnd type="arrow" w="sm" len="sm"/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grpSp>
                        <p:nvGrpSpPr>
                          <p:cNvPr id="94" name="群組 93"/>
                          <p:cNvGrpSpPr/>
                          <p:nvPr/>
                        </p:nvGrpSpPr>
                        <p:grpSpPr>
                          <a:xfrm>
                            <a:off x="1801366" y="5433476"/>
                            <a:ext cx="2157983" cy="1217289"/>
                            <a:chOff x="1783078" y="5488340"/>
                            <a:chExt cx="2157983" cy="1217289"/>
                          </a:xfrm>
                        </p:grpSpPr>
                        <p:grpSp>
                          <p:nvGrpSpPr>
                            <p:cNvPr id="96" name="群組 95"/>
                            <p:cNvGrpSpPr/>
                            <p:nvPr/>
                          </p:nvGrpSpPr>
                          <p:grpSpPr>
                            <a:xfrm>
                              <a:off x="1783078" y="5488340"/>
                              <a:ext cx="2157983" cy="741227"/>
                              <a:chOff x="1435606" y="5586909"/>
                              <a:chExt cx="2157983" cy="741227"/>
                            </a:xfrm>
                          </p:grpSpPr>
                          <p:grpSp>
                            <p:nvGrpSpPr>
                              <p:cNvPr id="99" name="群組 98"/>
                              <p:cNvGrpSpPr/>
                              <p:nvPr/>
                            </p:nvGrpSpPr>
                            <p:grpSpPr>
                              <a:xfrm>
                                <a:off x="1435606" y="5586914"/>
                                <a:ext cx="2157983" cy="741222"/>
                                <a:chOff x="7553710" y="510836"/>
                                <a:chExt cx="2601666" cy="893616"/>
                              </a:xfrm>
                            </p:grpSpPr>
                            <p:sp>
                              <p:nvSpPr>
                                <p:cNvPr id="102" name="矩形 101"/>
                                <p:cNvSpPr/>
                                <p:nvPr/>
                              </p:nvSpPr>
                              <p:spPr>
                                <a:xfrm>
                                  <a:off x="7553710" y="1100639"/>
                                  <a:ext cx="2601666" cy="303813"/>
                                </a:xfrm>
                                <a:prstGeom prst="rect">
                                  <a:avLst/>
                                </a:prstGeom>
                                <a:noFill/>
                                <a:ln w="28575"/>
                              </p:spPr>
                              <p:style>
                                <a:lnRef idx="2">
                                  <a:schemeClr val="dk1"/>
                                </a:lnRef>
                                <a:fillRef idx="1">
                                  <a:schemeClr val="lt1"/>
                                </a:fillRef>
                                <a:effectRef idx="0">
                                  <a:schemeClr val="dk1"/>
                                </a:effectRef>
                                <a:fontRef idx="minor">
                                  <a:schemeClr val="dk1"/>
                                </a:fontRef>
                              </p:style>
                              <p:txBody>
                                <a:bodyPr rtlCol="0" anchor="ctr"/>
                                <a:lstStyle/>
                                <a:p>
                                  <a:pPr algn="ctr"/>
                                  <a:endParaRPr lang="zh-TW" altLang="en-US" dirty="0"/>
                                </a:p>
                              </p:txBody>
                            </p:sp>
                            <mc:AlternateContent xmlns:mc="http://schemas.openxmlformats.org/markup-compatibility/2006" xmlns:a14="http://schemas.microsoft.com/office/drawing/2010/main">
                              <mc:Choice Requires="a14">
                                <p:sp>
                                  <p:nvSpPr>
                                    <p:cNvPr id="103" name="橢圓 102"/>
                                    <p:cNvSpPr/>
                                    <p:nvPr/>
                                  </p:nvSpPr>
                                  <p:spPr>
                                    <a:xfrm>
                                      <a:off x="8285439" y="510836"/>
                                      <a:ext cx="353893" cy="353893"/>
                                    </a:xfrm>
                                    <a:prstGeom prst="ellipse">
                                      <a:avLst/>
                                    </a:prstGeom>
                                    <a:noFill/>
                                    <a:ln w="19050">
                                      <a:solidFill>
                                        <a:schemeClr val="tx1"/>
                                      </a:solidFill>
                                    </a:ln>
                                  </p:spPr>
                                  <p:style>
                                    <a:lnRef idx="2">
                                      <a:schemeClr val="accent1">
                                        <a:shade val="50000"/>
                                      </a:schemeClr>
                                    </a:lnRef>
                                    <a:fillRef idx="1">
                                      <a:schemeClr val="accent1"/>
                                    </a:fillRef>
                                    <a:effectRef idx="0">
                                      <a:schemeClr val="accent1"/>
                                    </a:effectRef>
                                    <a:fontRef idx="minor">
                                      <a:schemeClr val="lt1"/>
                                    </a:fontRef>
                                  </p:style>
                                  <p:txBody>
                                    <a:bodyPr lIns="144000" tIns="0" rtlCol="0" anchor="ctr"/>
                                    <a:lstStyle/>
                                    <a:p>
                                      <a:pPr algn="ctr"/>
                                      <a14:m>
                                        <m:oMathPara xmlns:m="http://schemas.openxmlformats.org/officeDocument/2006/math">
                                          <m:oMathParaPr>
                                            <m:jc m:val="centerGroup"/>
                                          </m:oMathParaPr>
                                          <m:oMath xmlns:m="http://schemas.openxmlformats.org/officeDocument/2006/math">
                                            <m:sSub>
                                              <m:sSubPr>
                                                <m:ctrlPr>
                                                  <a:rPr lang="en-US" altLang="zh-TW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altLang="zh-TW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𝑎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zh-TW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</m:oMath>
                                        </m:oMathPara>
                                      </a14:m>
                                      <a:endParaRPr lang="zh-TW" altLang="en-US" dirty="0">
                                        <a:solidFill>
                                          <a:schemeClr val="tx1"/>
                                        </a:solidFill>
                                      </a:endParaRPr>
                                    </a:p>
                                  </p:txBody>
                                </p:sp>
                              </mc:Choice>
                              <mc:Fallback xmlns="">
                                <p:sp>
                                  <p:nvSpPr>
                                    <p:cNvPr id="103" name="橢圓 102"/>
                                    <p:cNvSpPr>
                                      <a:spLocks noRot="1" noChangeAspect="1" noMove="1" noResize="1" noEditPoints="1" noAdjustHandles="1" noChangeArrowheads="1" noChangeShapeType="1" noTextEdit="1"/>
                                    </p:cNvSpPr>
                                    <p:nvPr/>
                                  </p:nvSpPr>
                                  <p:spPr>
                                    <a:xfrm>
                                      <a:off x="8285439" y="510836"/>
                                      <a:ext cx="353893" cy="353893"/>
                                    </a:xfrm>
                                    <a:prstGeom prst="ellipse">
                                      <a:avLst/>
                                    </a:prstGeom>
                                    <a:blipFill rotWithShape="0">
                                      <a:blip r:embed="rId5"/>
                                      <a:stretch>
                                        <a:fillRect l="-3922" b="-1961"/>
                                      </a:stretch>
                                    </a:blipFill>
                                    <a:ln w="19050">
                                      <a:solidFill>
                                        <a:schemeClr val="tx1"/>
                                      </a:solidFill>
                                    </a:ln>
                                  </p:spPr>
                                  <p:txBody>
                                    <a:bodyPr/>
                                    <a:lstStyle/>
                                    <a:p>
                                      <a:r>
                                        <a:rPr lang="zh-TW" altLang="en-US">
                                          <a:noFill/>
                                        </a:rPr>
                                        <a:t> </a:t>
                                      </a:r>
                                    </a:p>
                                  </p:txBody>
                                </p:sp>
                              </mc:Fallback>
                            </mc:AlternateContent>
                            <p:cxnSp>
                              <p:nvCxnSpPr>
                                <p:cNvPr id="104" name="直線單箭頭接點 103"/>
                                <p:cNvCxnSpPr>
                                  <a:stCxn id="103" idx="4"/>
                                </p:cNvCxnSpPr>
                                <p:nvPr/>
                              </p:nvCxnSpPr>
                              <p:spPr>
                                <a:xfrm>
                                  <a:off x="8462387" y="864727"/>
                                  <a:ext cx="3101" cy="217008"/>
                                </a:xfrm>
                                <a:prstGeom prst="straightConnector1">
                                  <a:avLst/>
                                </a:prstGeom>
                                <a:ln w="19050">
                                  <a:solidFill>
                                    <a:schemeClr val="tx1"/>
                                  </a:solidFill>
                                  <a:headEnd type="none" w="sm" len="sm"/>
                                  <a:tailEnd type="arrow" w="sm" len="sm"/>
                                </a:ln>
                              </p:spPr>
                              <p:style>
                                <a:lnRef idx="1">
                                  <a:schemeClr val="accent1"/>
                                </a:lnRef>
                                <a:fillRef idx="0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tx1"/>
                                </a:fontRef>
                              </p:style>
                            </p:cxnSp>
                          </p:grpSp>
                          <mc:AlternateContent xmlns:mc="http://schemas.openxmlformats.org/markup-compatibility/2006" xmlns:a14="http://schemas.microsoft.com/office/drawing/2010/main">
                            <mc:Choice Requires="a14">
                              <p:sp>
                                <p:nvSpPr>
                                  <p:cNvPr id="100" name="橢圓 99"/>
                                  <p:cNvSpPr/>
                                  <p:nvPr/>
                                </p:nvSpPr>
                                <p:spPr>
                                  <a:xfrm>
                                    <a:off x="2993488" y="5586909"/>
                                    <a:ext cx="293541" cy="293541"/>
                                  </a:xfrm>
                                  <a:prstGeom prst="ellipse">
                                    <a:avLst/>
                                  </a:prstGeom>
                                  <a:noFill/>
                                  <a:ln w="19050">
                                    <a:solidFill>
                                      <a:schemeClr val="tx1"/>
                                    </a:solidFill>
                                  </a:ln>
                                </p:spPr>
                                <p:style>
                                  <a:lnRef idx="2">
                                    <a:schemeClr val="accent1">
                                      <a:shade val="50000"/>
                                    </a:schemeClr>
                                  </a:lnRef>
                                  <a:fillRef idx="1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lt1"/>
                                  </a:fontRef>
                                </p:style>
                                <p:txBody>
                                  <a:bodyPr lIns="144000" tIns="0" rtlCol="0" anchor="ctr"/>
                                  <a:lstStyle/>
                                  <a:p>
                                    <a:pPr algn="ctr"/>
                                    <a14:m>
                                      <m:oMathPara xmlns:m="http://schemas.openxmlformats.org/officeDocument/2006/math">
                                        <m:oMathParaPr>
                                          <m:jc m:val="centerGroup"/>
                                        </m:oMathParaPr>
                                        <m:oMath xmlns:m="http://schemas.openxmlformats.org/officeDocument/2006/math">
                                          <m:sSub>
                                            <m:sSubPr>
                                              <m:ctrlPr>
                                                <a:rPr lang="en-US" altLang="zh-TW" i="1" smtClean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TW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𝑎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TW" b="0" i="1" smtClean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oMath>
                                      </m:oMathPara>
                                    </a14:m>
                                    <a:endParaRPr lang="zh-TW" altLang="en-US" dirty="0">
                                      <a:solidFill>
                                        <a:schemeClr val="tx1"/>
                                      </a:solidFill>
                                    </a:endParaRPr>
                                  </a:p>
                                </p:txBody>
                              </p:sp>
                            </mc:Choice>
                            <mc:Fallback xmlns="">
                              <p:sp>
                                <p:nvSpPr>
                                  <p:cNvPr id="100" name="橢圓 99"/>
                                  <p:cNvSpPr>
                                    <a:spLocks noRot="1" noChangeAspect="1" noMove="1" noResize="1" noEditPoints="1" noAdjustHandles="1" noChangeArrowheads="1" noChangeShapeType="1" noTextEdit="1"/>
                                  </p:cNvSpPr>
                                  <p:nvPr/>
                                </p:nvSpPr>
                                <p:spPr>
                                  <a:xfrm>
                                    <a:off x="2993488" y="5586909"/>
                                    <a:ext cx="293541" cy="293541"/>
                                  </a:xfrm>
                                  <a:prstGeom prst="ellipse">
                                    <a:avLst/>
                                  </a:prstGeom>
                                  <a:blipFill rotWithShape="0">
                                    <a:blip r:embed="rId6"/>
                                    <a:stretch>
                                      <a:fillRect l="-3922" r="-1961" b="-15686"/>
                                    </a:stretch>
                                  </a:blipFill>
                                  <a:ln w="19050">
                                    <a:solidFill>
                                      <a:schemeClr val="tx1"/>
                                    </a:solidFill>
                                  </a:ln>
                                </p:spPr>
                                <p:txBody>
                                  <a:bodyPr/>
                                  <a:lstStyle/>
                                  <a:p>
                                    <a:r>
                                      <a:rPr lang="zh-TW" altLang="en-US">
                                        <a:noFill/>
                                      </a:rPr>
                                      <a:t> </a:t>
                                    </a:r>
                                  </a:p>
                                </p:txBody>
                              </p:sp>
                            </mc:Fallback>
                          </mc:AlternateContent>
                          <p:cxnSp>
                            <p:nvCxnSpPr>
                              <p:cNvPr id="101" name="直線單箭頭接點 100"/>
                              <p:cNvCxnSpPr>
                                <a:stCxn id="100" idx="4"/>
                              </p:cNvCxnSpPr>
                              <p:nvPr/>
                            </p:nvCxnSpPr>
                            <p:spPr>
                              <a:xfrm>
                                <a:off x="3140260" y="5880450"/>
                                <a:ext cx="2572" cy="180000"/>
                              </a:xfrm>
                              <a:prstGeom prst="straightConnector1">
                                <a:avLst/>
                              </a:prstGeom>
                              <a:ln w="19050">
                                <a:solidFill>
                                  <a:schemeClr val="tx1"/>
                                </a:solidFill>
                                <a:headEnd type="none" w="sm" len="sm"/>
                                <a:tailEnd type="arrow" w="sm" len="sm"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</p:grpSp>
                        <mc:AlternateContent xmlns:mc="http://schemas.openxmlformats.org/markup-compatibility/2006" xmlns:a14="http://schemas.microsoft.com/office/drawing/2010/main">
                          <mc:Choice Requires="a14">
                            <p:sp>
                              <p:nvSpPr>
                                <p:cNvPr id="97" name="橢圓 96"/>
                                <p:cNvSpPr/>
                                <p:nvPr/>
                              </p:nvSpPr>
                              <p:spPr>
                                <a:xfrm>
                                  <a:off x="2390020" y="6412088"/>
                                  <a:ext cx="293541" cy="293541"/>
                                </a:xfrm>
                                <a:prstGeom prst="ellipse">
                                  <a:avLst/>
                                </a:prstGeom>
                                <a:noFill/>
                                <a:ln w="19050">
                                  <a:solidFill>
                                    <a:schemeClr val="tx1"/>
                                  </a:solidFill>
                                </a:ln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lIns="144000" tIns="0" rtlCol="0" anchor="ctr"/>
                                <a:lstStyle/>
                                <a:p>
                                  <a:pPr algn="ctr"/>
                                  <a14:m>
                                    <m:oMathPara xmlns:m="http://schemas.openxmlformats.org/officeDocument/2006/math">
                                      <m:oMathParaPr>
                                        <m:jc m:val="centerGroup"/>
                                      </m:oMathParaPr>
                                      <m:oMath xmlns:m="http://schemas.openxmlformats.org/officeDocument/2006/math">
                                        <m:sSub>
                                          <m:sSubPr>
                                            <m:ctrlPr>
                                              <a:rPr lang="en-US" altLang="zh-TW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TW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𝑏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TW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oMath>
                                    </m:oMathPara>
                                  </a14:m>
                                  <a:endParaRPr lang="zh-TW" altLang="en-US" dirty="0">
                                    <a:solidFill>
                                      <a:schemeClr val="tx1"/>
                                    </a:solidFill>
                                  </a:endParaRPr>
                                </a:p>
                              </p:txBody>
                            </p:sp>
                          </mc:Choice>
                          <mc:Fallback xmlns="">
                            <p:sp>
                              <p:nvSpPr>
                                <p:cNvPr id="97" name="橢圓 96"/>
                                <p:cNvSpPr>
                                  <a:spLocks noRot="1" noChangeAspect="1" noMove="1" noResize="1" noEditPoints="1" noAdjustHandles="1" noChangeArrowheads="1" noChangeShapeType="1" noTextEdit="1"/>
                                </p:cNvSpPr>
                                <p:nvPr/>
                              </p:nvSpPr>
                              <p:spPr>
                                <a:xfrm>
                                  <a:off x="2390020" y="6412088"/>
                                  <a:ext cx="293541" cy="293541"/>
                                </a:xfrm>
                                <a:prstGeom prst="ellipse">
                                  <a:avLst/>
                                </a:prstGeom>
                                <a:blipFill rotWithShape="0">
                                  <a:blip r:embed="rId7"/>
                                  <a:stretch>
                                    <a:fillRect l="-9804" b="-1923"/>
                                  </a:stretch>
                                </a:blipFill>
                                <a:ln w="19050">
                                  <a:solidFill>
                                    <a:schemeClr val="tx1"/>
                                  </a:solidFill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r>
                                    <a:rPr lang="zh-TW" altLang="en-US">
                                      <a:noFill/>
                                    </a:rPr>
                                    <a:t> </a:t>
                                  </a:r>
                                </a:p>
                              </p:txBody>
                            </p:sp>
                          </mc:Fallback>
                        </mc:AlternateContent>
                        <mc:AlternateContent xmlns:mc="http://schemas.openxmlformats.org/markup-compatibility/2006" xmlns:a14="http://schemas.microsoft.com/office/drawing/2010/main">
                          <mc:Choice Requires="a14">
                            <p:sp>
                              <p:nvSpPr>
                                <p:cNvPr id="98" name="橢圓 97"/>
                                <p:cNvSpPr/>
                                <p:nvPr/>
                              </p:nvSpPr>
                              <p:spPr>
                                <a:xfrm>
                                  <a:off x="3340960" y="6408986"/>
                                  <a:ext cx="293541" cy="293541"/>
                                </a:xfrm>
                                <a:prstGeom prst="ellipse">
                                  <a:avLst/>
                                </a:prstGeom>
                                <a:noFill/>
                                <a:ln w="19050">
                                  <a:solidFill>
                                    <a:schemeClr val="tx1"/>
                                  </a:solidFill>
                                </a:ln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lIns="144000" tIns="0" rtlCol="0" anchor="ctr"/>
                                <a:lstStyle/>
                                <a:p>
                                  <a:pPr algn="ctr"/>
                                  <a14:m>
                                    <m:oMathPara xmlns:m="http://schemas.openxmlformats.org/officeDocument/2006/math">
                                      <m:oMathParaPr>
                                        <m:jc m:val="centerGroup"/>
                                      </m:oMathParaPr>
                                      <m:oMath xmlns:m="http://schemas.openxmlformats.org/officeDocument/2006/math">
                                        <m:sSub>
                                          <m:sSubPr>
                                            <m:ctrlPr>
                                              <a:rPr lang="en-US" altLang="zh-TW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TW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𝑏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TW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𝑗</m:t>
                                            </m:r>
                                          </m:sub>
                                        </m:sSub>
                                      </m:oMath>
                                    </m:oMathPara>
                                  </a14:m>
                                  <a:endParaRPr lang="zh-TW" altLang="en-US" dirty="0">
                                    <a:solidFill>
                                      <a:schemeClr val="tx1"/>
                                    </a:solidFill>
                                  </a:endParaRPr>
                                </a:p>
                              </p:txBody>
                            </p:sp>
                          </mc:Choice>
                          <mc:Fallback xmlns="">
                            <p:sp>
                              <p:nvSpPr>
                                <p:cNvPr id="98" name="橢圓 97"/>
                                <p:cNvSpPr>
                                  <a:spLocks noRot="1" noChangeAspect="1" noMove="1" noResize="1" noEditPoints="1" noAdjustHandles="1" noChangeArrowheads="1" noChangeShapeType="1" noTextEdit="1"/>
                                </p:cNvSpPr>
                                <p:nvPr/>
                              </p:nvSpPr>
                              <p:spPr>
                                <a:xfrm>
                                  <a:off x="3340960" y="6408986"/>
                                  <a:ext cx="293541" cy="293541"/>
                                </a:xfrm>
                                <a:prstGeom prst="ellipse">
                                  <a:avLst/>
                                </a:prstGeom>
                                <a:blipFill rotWithShape="0">
                                  <a:blip r:embed="rId8"/>
                                  <a:stretch>
                                    <a:fillRect l="-9804" t="-1961" b="-15686"/>
                                  </a:stretch>
                                </a:blipFill>
                                <a:ln w="19050">
                                  <a:solidFill>
                                    <a:schemeClr val="tx1"/>
                                  </a:solidFill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r>
                                    <a:rPr lang="zh-TW" altLang="en-US">
                                      <a:noFill/>
                                    </a:rPr>
                                    <a:t> </a:t>
                                  </a:r>
                                </a:p>
                              </p:txBody>
                            </p:sp>
                          </mc:Fallback>
                        </mc:AlternateContent>
                      </p:grpSp>
                      <p:cxnSp>
                        <p:nvCxnSpPr>
                          <p:cNvPr id="95" name="直線單箭頭接點 94"/>
                          <p:cNvCxnSpPr>
                            <a:stCxn id="98" idx="0"/>
                          </p:cNvCxnSpPr>
                          <p:nvPr/>
                        </p:nvCxnSpPr>
                        <p:spPr>
                          <a:xfrm flipV="1">
                            <a:off x="3506019" y="6185358"/>
                            <a:ext cx="1" cy="180000"/>
                          </a:xfrm>
                          <a:prstGeom prst="straightConnector1">
                            <a:avLst/>
                          </a:prstGeom>
                          <a:ln w="19050">
                            <a:solidFill>
                              <a:schemeClr val="tx1"/>
                            </a:solidFill>
                            <a:headEnd type="none" w="sm" len="sm"/>
                            <a:tailEnd type="arrow" w="sm" len="sm"/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  <p:sp>
                      <p:nvSpPr>
                        <p:cNvPr id="89" name="文字方塊 88"/>
                        <p:cNvSpPr txBox="1"/>
                        <p:nvPr/>
                      </p:nvSpPr>
                      <p:spPr>
                        <a:xfrm>
                          <a:off x="2860223" y="5391753"/>
                          <a:ext cx="343364" cy="36933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pPr algn="ctr"/>
                          <a:r>
                            <a:rPr lang="en-US" altLang="zh-TW" dirty="0" smtClean="0"/>
                            <a:t>…</a:t>
                          </a:r>
                          <a:endParaRPr lang="zh-TW" altLang="en-US" dirty="0"/>
                        </a:p>
                      </p:txBody>
                    </p:sp>
                    <p:sp>
                      <p:nvSpPr>
                        <p:cNvPr id="90" name="文字方塊 89"/>
                        <p:cNvSpPr txBox="1"/>
                        <p:nvPr/>
                      </p:nvSpPr>
                      <p:spPr>
                        <a:xfrm>
                          <a:off x="1924857" y="5391752"/>
                          <a:ext cx="343364" cy="36933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pPr algn="ctr"/>
                          <a:r>
                            <a:rPr lang="en-US" altLang="zh-TW" dirty="0" smtClean="0"/>
                            <a:t>…</a:t>
                          </a:r>
                          <a:endParaRPr lang="zh-TW" altLang="en-US" dirty="0"/>
                        </a:p>
                      </p:txBody>
                    </p:sp>
                    <p:sp>
                      <p:nvSpPr>
                        <p:cNvPr id="91" name="文字方塊 90"/>
                        <p:cNvSpPr txBox="1"/>
                        <p:nvPr/>
                      </p:nvSpPr>
                      <p:spPr>
                        <a:xfrm>
                          <a:off x="2860223" y="6284468"/>
                          <a:ext cx="343364" cy="36933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pPr algn="ctr"/>
                          <a:r>
                            <a:rPr lang="en-US" altLang="zh-TW" dirty="0" smtClean="0"/>
                            <a:t>…</a:t>
                          </a:r>
                          <a:endParaRPr lang="zh-TW" altLang="en-US" dirty="0"/>
                        </a:p>
                      </p:txBody>
                    </p:sp>
                    <p:sp>
                      <p:nvSpPr>
                        <p:cNvPr id="92" name="文字方塊 91"/>
                        <p:cNvSpPr txBox="1"/>
                        <p:nvPr/>
                      </p:nvSpPr>
                      <p:spPr>
                        <a:xfrm>
                          <a:off x="1918866" y="6284467"/>
                          <a:ext cx="343364" cy="36933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pPr algn="ctr"/>
                          <a:r>
                            <a:rPr lang="en-US" altLang="zh-TW" dirty="0" smtClean="0"/>
                            <a:t>…</a:t>
                          </a:r>
                          <a:endParaRPr lang="zh-TW" altLang="en-US" dirty="0"/>
                        </a:p>
                      </p:txBody>
                    </p:sp>
                  </p:grpSp>
                  <mc:AlternateContent xmlns:mc="http://schemas.openxmlformats.org/markup-compatibility/2006" xmlns:a14="http://schemas.microsoft.com/office/drawing/2010/main">
                    <mc:Choice Requires="a14">
                      <p:sp>
                        <p:nvSpPr>
                          <p:cNvPr id="84" name="橢圓 83"/>
                          <p:cNvSpPr/>
                          <p:nvPr/>
                        </p:nvSpPr>
                        <p:spPr>
                          <a:xfrm>
                            <a:off x="3915401" y="5363398"/>
                            <a:ext cx="293541" cy="293541"/>
                          </a:xfrm>
                          <a:prstGeom prst="ellipse">
                            <a:avLst/>
                          </a:prstGeom>
                          <a:noFill/>
                          <a:ln w="19050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lIns="144000" tIns="0" rtlCol="0" anchor="ctr"/>
                          <a:lstStyle/>
                          <a:p>
                            <a:pPr algn="ctr"/>
                            <a14:m>
                              <m:oMathPara xmlns:m="http://schemas.openxmlformats.org/officeDocument/2006/math">
                                <m:oMathParaPr>
                                  <m:jc m:val="centerGroup"/>
                                </m:oMathParaPr>
                                <m:oMath xmlns:m="http://schemas.openxmlformats.org/officeDocument/2006/math">
                                  <m:r>
                                    <a:rPr lang="en-US" altLang="zh-TW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♡</m:t>
                                  </m:r>
                                </m:oMath>
                              </m:oMathPara>
                            </a14:m>
                            <a:endParaRPr lang="zh-TW" altLang="en-US" dirty="0">
                              <a:solidFill>
                                <a:schemeClr val="tx1"/>
                              </a:solidFill>
                            </a:endParaRPr>
                          </a:p>
                        </p:txBody>
                      </p:sp>
                    </mc:Choice>
                    <mc:Fallback xmlns="">
                      <p:sp>
                        <p:nvSpPr>
                          <p:cNvPr id="84" name="橢圓 83"/>
                          <p:cNvSpPr>
                            <a:spLocks noRot="1" noChangeAspect="1" noMove="1" noResize="1" noEditPoints="1" noAdjustHandles="1" noChangeArrowheads="1" noChangeShapeType="1" noTextEdit="1"/>
                          </p:cNvSpPr>
                          <p:nvPr/>
                        </p:nvSpPr>
                        <p:spPr>
                          <a:xfrm>
                            <a:off x="3915401" y="5363398"/>
                            <a:ext cx="293541" cy="293541"/>
                          </a:xfrm>
                          <a:prstGeom prst="ellipse">
                            <a:avLst/>
                          </a:prstGeom>
                          <a:blipFill rotWithShape="0">
                            <a:blip r:embed="rId9"/>
                            <a:stretch>
                              <a:fillRect/>
                            </a:stretch>
                          </a:blipFill>
                          <a:ln w="19050">
                            <a:solidFill>
                              <a:schemeClr val="tx1"/>
                            </a:solidFill>
                          </a:ln>
                        </p:spPr>
                        <p:txBody>
                          <a:bodyPr/>
                          <a:lstStyle/>
                          <a:p>
                            <a:r>
                              <a:rPr lang="zh-TW" altLang="en-US">
                                <a:noFill/>
                              </a:rPr>
                              <a:t> </a:t>
                            </a:r>
                          </a:p>
                        </p:txBody>
                      </p:sp>
                    </mc:Fallback>
                  </mc:AlternateContent>
                  <p:cxnSp>
                    <p:nvCxnSpPr>
                      <p:cNvPr id="85" name="直線單箭頭接點 84"/>
                      <p:cNvCxnSpPr>
                        <a:stCxn id="84" idx="4"/>
                      </p:cNvCxnSpPr>
                      <p:nvPr/>
                    </p:nvCxnSpPr>
                    <p:spPr>
                      <a:xfrm>
                        <a:off x="4062173" y="5656939"/>
                        <a:ext cx="2572" cy="180000"/>
                      </a:xfrm>
                      <a:prstGeom prst="straightConnector1">
                        <a:avLst/>
                      </a:prstGeom>
                      <a:ln w="19050">
                        <a:solidFill>
                          <a:schemeClr val="tx1"/>
                        </a:solidFill>
                        <a:headEnd type="none" w="sm" len="sm"/>
                        <a:tailEnd type="arrow" w="sm" len="sm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mc:AlternateContent xmlns:mc="http://schemas.openxmlformats.org/markup-compatibility/2006" xmlns:a14="http://schemas.microsoft.com/office/drawing/2010/main">
                    <mc:Choice Requires="a14">
                      <p:sp>
                        <p:nvSpPr>
                          <p:cNvPr id="86" name="橢圓 85"/>
                          <p:cNvSpPr/>
                          <p:nvPr/>
                        </p:nvSpPr>
                        <p:spPr>
                          <a:xfrm>
                            <a:off x="3915401" y="6284044"/>
                            <a:ext cx="293541" cy="293541"/>
                          </a:xfrm>
                          <a:prstGeom prst="ellipse">
                            <a:avLst/>
                          </a:prstGeom>
                          <a:noFill/>
                          <a:ln w="19050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lIns="144000" tIns="0" rtlCol="0" anchor="ctr"/>
                          <a:lstStyle/>
                          <a:p>
                            <a:pPr algn="ctr"/>
                            <a14:m>
                              <m:oMathPara xmlns:m="http://schemas.openxmlformats.org/officeDocument/2006/math">
                                <m:oMathParaPr>
                                  <m:jc m:val="centerGroup"/>
                                </m:oMathParaPr>
                                <m:oMath xmlns:m="http://schemas.openxmlformats.org/officeDocument/2006/math">
                                  <m:r>
                                    <a:rPr lang="en-US" altLang="zh-TW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♠</m:t>
                                  </m:r>
                                </m:oMath>
                              </m:oMathPara>
                            </a14:m>
                            <a:endParaRPr lang="zh-TW" altLang="en-US" dirty="0">
                              <a:solidFill>
                                <a:schemeClr val="tx1"/>
                              </a:solidFill>
                            </a:endParaRPr>
                          </a:p>
                        </p:txBody>
                      </p:sp>
                    </mc:Choice>
                    <mc:Fallback xmlns="">
                      <p:sp>
                        <p:nvSpPr>
                          <p:cNvPr id="86" name="橢圓 85"/>
                          <p:cNvSpPr>
                            <a:spLocks noRot="1" noChangeAspect="1" noMove="1" noResize="1" noEditPoints="1" noAdjustHandles="1" noChangeArrowheads="1" noChangeShapeType="1" noTextEdit="1"/>
                          </p:cNvSpPr>
                          <p:nvPr/>
                        </p:nvSpPr>
                        <p:spPr>
                          <a:xfrm>
                            <a:off x="3915401" y="6284044"/>
                            <a:ext cx="293541" cy="293541"/>
                          </a:xfrm>
                          <a:prstGeom prst="ellipse">
                            <a:avLst/>
                          </a:prstGeom>
                          <a:blipFill rotWithShape="0">
                            <a:blip r:embed="rId10"/>
                            <a:stretch>
                              <a:fillRect/>
                            </a:stretch>
                          </a:blipFill>
                          <a:ln w="19050">
                            <a:solidFill>
                              <a:schemeClr val="tx1"/>
                            </a:solidFill>
                          </a:ln>
                        </p:spPr>
                        <p:txBody>
                          <a:bodyPr/>
                          <a:lstStyle/>
                          <a:p>
                            <a:r>
                              <a:rPr lang="zh-TW" altLang="en-US">
                                <a:noFill/>
                              </a:rPr>
                              <a:t> </a:t>
                            </a:r>
                          </a:p>
                        </p:txBody>
                      </p:sp>
                    </mc:Fallback>
                  </mc:AlternateContent>
                  <p:cxnSp>
                    <p:nvCxnSpPr>
                      <p:cNvPr id="87" name="直線單箭頭接點 86"/>
                      <p:cNvCxnSpPr>
                        <a:stCxn id="86" idx="0"/>
                      </p:cNvCxnSpPr>
                      <p:nvPr/>
                    </p:nvCxnSpPr>
                    <p:spPr>
                      <a:xfrm flipV="1">
                        <a:off x="4062172" y="6115280"/>
                        <a:ext cx="1" cy="180000"/>
                      </a:xfrm>
                      <a:prstGeom prst="straightConnector1">
                        <a:avLst/>
                      </a:prstGeom>
                      <a:ln w="19050">
                        <a:solidFill>
                          <a:schemeClr val="tx1"/>
                        </a:solidFill>
                        <a:headEnd type="none" w="sm" len="sm"/>
                        <a:tailEnd type="arrow" w="sm" len="sm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sp>
                <p:nvSpPr>
                  <p:cNvPr id="64" name="向右箭號 63"/>
                  <p:cNvSpPr/>
                  <p:nvPr/>
                </p:nvSpPr>
                <p:spPr>
                  <a:xfrm>
                    <a:off x="4061075" y="3466459"/>
                    <a:ext cx="398586" cy="342601"/>
                  </a:xfrm>
                  <a:prstGeom prst="rightArrow">
                    <a:avLst>
                      <a:gd name="adj1" fmla="val 39505"/>
                      <a:gd name="adj2" fmla="val 63781"/>
                    </a:avLst>
                  </a:prstGeom>
                  <a:solidFill>
                    <a:schemeClr val="bg1"/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TW" altLang="en-US"/>
                  </a:p>
                </p:txBody>
              </p:sp>
              <p:grpSp>
                <p:nvGrpSpPr>
                  <p:cNvPr id="65" name="群組 64"/>
                  <p:cNvGrpSpPr/>
                  <p:nvPr/>
                </p:nvGrpSpPr>
                <p:grpSpPr>
                  <a:xfrm>
                    <a:off x="4925474" y="3003680"/>
                    <a:ext cx="1351988" cy="1268157"/>
                    <a:chOff x="1901950" y="5312530"/>
                    <a:chExt cx="1351988" cy="1268157"/>
                  </a:xfrm>
                </p:grpSpPr>
                <p:grpSp>
                  <p:nvGrpSpPr>
                    <p:cNvPr id="66" name="群組 65"/>
                    <p:cNvGrpSpPr/>
                    <p:nvPr/>
                  </p:nvGrpSpPr>
                  <p:grpSpPr>
                    <a:xfrm>
                      <a:off x="1901950" y="5312530"/>
                      <a:ext cx="1201006" cy="1268157"/>
                      <a:chOff x="1810510" y="5391752"/>
                      <a:chExt cx="1201006" cy="1268157"/>
                    </a:xfrm>
                  </p:grpSpPr>
                  <p:grpSp>
                    <p:nvGrpSpPr>
                      <p:cNvPr id="71" name="群組 70"/>
                      <p:cNvGrpSpPr/>
                      <p:nvPr/>
                    </p:nvGrpSpPr>
                    <p:grpSpPr>
                      <a:xfrm>
                        <a:off x="1810510" y="5442625"/>
                        <a:ext cx="1201006" cy="1217284"/>
                        <a:chOff x="1801366" y="5433481"/>
                        <a:chExt cx="1201006" cy="1217284"/>
                      </a:xfrm>
                    </p:grpSpPr>
                    <p:cxnSp>
                      <p:nvCxnSpPr>
                        <p:cNvPr id="74" name="直線單箭頭接點 73"/>
                        <p:cNvCxnSpPr>
                          <a:stCxn id="77" idx="0"/>
                        </p:cNvCxnSpPr>
                        <p:nvPr/>
                      </p:nvCxnSpPr>
                      <p:spPr>
                        <a:xfrm flipV="1">
                          <a:off x="2555079" y="6185358"/>
                          <a:ext cx="2572" cy="180000"/>
                        </a:xfrm>
                        <a:prstGeom prst="straightConnector1">
                          <a:avLst/>
                        </a:prstGeom>
                        <a:ln w="19050">
                          <a:solidFill>
                            <a:schemeClr val="tx1"/>
                          </a:solidFill>
                          <a:headEnd type="none" w="sm" len="sm"/>
                          <a:tailEnd type="arrow" w="sm" len="sm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grpSp>
                      <p:nvGrpSpPr>
                        <p:cNvPr id="75" name="群組 74"/>
                        <p:cNvGrpSpPr/>
                        <p:nvPr/>
                      </p:nvGrpSpPr>
                      <p:grpSpPr>
                        <a:xfrm>
                          <a:off x="1801366" y="5433481"/>
                          <a:ext cx="1201006" cy="1217284"/>
                          <a:chOff x="1783078" y="5488345"/>
                          <a:chExt cx="1201006" cy="1217284"/>
                        </a:xfrm>
                      </p:grpSpPr>
                      <p:grpSp>
                        <p:nvGrpSpPr>
                          <p:cNvPr id="76" name="群組 75"/>
                          <p:cNvGrpSpPr/>
                          <p:nvPr/>
                        </p:nvGrpSpPr>
                        <p:grpSpPr>
                          <a:xfrm>
                            <a:off x="1783078" y="5488345"/>
                            <a:ext cx="1201006" cy="741222"/>
                            <a:chOff x="7553711" y="510836"/>
                            <a:chExt cx="1447934" cy="893616"/>
                          </a:xfrm>
                        </p:grpSpPr>
                        <p:sp>
                          <p:nvSpPr>
                            <p:cNvPr id="78" name="矩形 77"/>
                            <p:cNvSpPr/>
                            <p:nvPr/>
                          </p:nvSpPr>
                          <p:spPr>
                            <a:xfrm>
                              <a:off x="7553711" y="1093275"/>
                              <a:ext cx="1447934" cy="311177"/>
                            </a:xfrm>
                            <a:prstGeom prst="rect">
                              <a:avLst/>
                            </a:prstGeom>
                            <a:noFill/>
                            <a:ln w="28575"/>
                          </p:spPr>
                          <p:style>
                            <a:lnRef idx="2">
                              <a:schemeClr val="dk1"/>
                            </a:lnRef>
                            <a:fillRef idx="1">
                              <a:schemeClr val="lt1"/>
                            </a:fillRef>
                            <a:effectRef idx="0">
                              <a:schemeClr val="dk1"/>
                            </a:effectRef>
                            <a:fontRef idx="minor">
                              <a:schemeClr val="dk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zh-TW" altLang="en-US" dirty="0"/>
                            </a:p>
                          </p:txBody>
                        </p:sp>
                        <mc:AlternateContent xmlns:mc="http://schemas.openxmlformats.org/markup-compatibility/2006" xmlns:a14="http://schemas.microsoft.com/office/drawing/2010/main">
                          <mc:Choice Requires="a14">
                            <p:sp>
                              <p:nvSpPr>
                                <p:cNvPr id="79" name="橢圓 78"/>
                                <p:cNvSpPr/>
                                <p:nvPr/>
                              </p:nvSpPr>
                              <p:spPr>
                                <a:xfrm>
                                  <a:off x="8285439" y="510836"/>
                                  <a:ext cx="353893" cy="353893"/>
                                </a:xfrm>
                                <a:prstGeom prst="ellipse">
                                  <a:avLst/>
                                </a:prstGeom>
                                <a:noFill/>
                                <a:ln w="19050">
                                  <a:solidFill>
                                    <a:schemeClr val="tx1"/>
                                  </a:solidFill>
                                </a:ln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lIns="144000" tIns="0" rtlCol="0" anchor="ctr"/>
                                <a:lstStyle/>
                                <a:p>
                                  <a:pPr algn="ctr"/>
                                  <a14:m>
                                    <m:oMathPara xmlns:m="http://schemas.openxmlformats.org/officeDocument/2006/math">
                                      <m:oMathParaPr>
                                        <m:jc m:val="centerGroup"/>
                                      </m:oMathParaPr>
                                      <m:oMath xmlns:m="http://schemas.openxmlformats.org/officeDocument/2006/math">
                                        <m:sSub>
                                          <m:sSubPr>
                                            <m:ctrlPr>
                                              <a:rPr lang="en-US" altLang="zh-TW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TW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𝑎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TW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oMath>
                                    </m:oMathPara>
                                  </a14:m>
                                  <a:endParaRPr lang="zh-TW" altLang="en-US" dirty="0">
                                    <a:solidFill>
                                      <a:schemeClr val="tx1"/>
                                    </a:solidFill>
                                  </a:endParaRPr>
                                </a:p>
                              </p:txBody>
                            </p:sp>
                          </mc:Choice>
                          <mc:Fallback xmlns="">
                            <p:sp>
                              <p:nvSpPr>
                                <p:cNvPr id="79" name="橢圓 78"/>
                                <p:cNvSpPr>
                                  <a:spLocks noRot="1" noChangeAspect="1" noMove="1" noResize="1" noEditPoints="1" noAdjustHandles="1" noChangeArrowheads="1" noChangeShapeType="1" noTextEdit="1"/>
                                </p:cNvSpPr>
                                <p:nvPr/>
                              </p:nvSpPr>
                              <p:spPr>
                                <a:xfrm>
                                  <a:off x="8285439" y="510836"/>
                                  <a:ext cx="353893" cy="353893"/>
                                </a:xfrm>
                                <a:prstGeom prst="ellipse">
                                  <a:avLst/>
                                </a:prstGeom>
                                <a:blipFill rotWithShape="0">
                                  <a:blip r:embed="rId12"/>
                                  <a:stretch>
                                    <a:fillRect l="-3922" b="-1961"/>
                                  </a:stretch>
                                </a:blipFill>
                                <a:ln w="19050">
                                  <a:solidFill>
                                    <a:schemeClr val="tx1"/>
                                  </a:solidFill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r>
                                    <a:rPr lang="zh-TW" altLang="en-US">
                                      <a:noFill/>
                                    </a:rPr>
                                    <a:t> </a:t>
                                  </a:r>
                                </a:p>
                              </p:txBody>
                            </p:sp>
                          </mc:Fallback>
                        </mc:AlternateContent>
                        <p:cxnSp>
                          <p:nvCxnSpPr>
                            <p:cNvPr id="80" name="直線單箭頭接點 79"/>
                            <p:cNvCxnSpPr>
                              <a:stCxn id="79" idx="4"/>
                            </p:cNvCxnSpPr>
                            <p:nvPr/>
                          </p:nvCxnSpPr>
                          <p:spPr>
                            <a:xfrm>
                              <a:off x="8462387" y="864727"/>
                              <a:ext cx="3101" cy="217008"/>
                            </a:xfrm>
                            <a:prstGeom prst="straightConnector1">
                              <a:avLst/>
                            </a:prstGeom>
                            <a:ln w="19050">
                              <a:solidFill>
                                <a:schemeClr val="tx1"/>
                              </a:solidFill>
                              <a:headEnd type="none" w="sm" len="sm"/>
                              <a:tailEnd type="arrow" w="sm" len="sm"/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</p:grpSp>
                      <mc:AlternateContent xmlns:mc="http://schemas.openxmlformats.org/markup-compatibility/2006" xmlns:a14="http://schemas.microsoft.com/office/drawing/2010/main">
                        <mc:Choice Requires="a14">
                          <p:sp>
                            <p:nvSpPr>
                              <p:cNvPr id="77" name="橢圓 76"/>
                              <p:cNvSpPr/>
                              <p:nvPr/>
                            </p:nvSpPr>
                            <p:spPr>
                              <a:xfrm>
                                <a:off x="2390020" y="6412088"/>
                                <a:ext cx="293541" cy="293541"/>
                              </a:xfrm>
                              <a:prstGeom prst="ellipse">
                                <a:avLst/>
                              </a:prstGeom>
                              <a:noFill/>
                              <a:ln w="19050">
                                <a:solidFill>
                                  <a:schemeClr val="tx1"/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lIns="144000" tIns="0" rtlCol="0" anchor="ctr"/>
                              <a:lstStyle/>
                              <a:p>
                                <a:pPr algn="ctr"/>
                                <a14:m>
                                  <m:oMathPara xmlns:m="http://schemas.openxmlformats.org/officeDocument/2006/math">
                                    <m:oMathParaPr>
                                      <m:jc m:val="centerGroup"/>
                                    </m:oMathParaPr>
                                    <m:oMath xmlns:m="http://schemas.openxmlformats.org/officeDocument/2006/math">
                                      <m:sSub>
                                        <m:sSubPr>
                                          <m:ctrlPr>
                                            <a:rPr lang="en-US" altLang="zh-TW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TW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en-US" altLang="zh-TW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oMath>
                                  </m:oMathPara>
                                </a14:m>
                                <a:endParaRPr lang="zh-TW" altLang="en-US" dirty="0">
                                  <a:solidFill>
                                    <a:schemeClr val="tx1"/>
                                  </a:solidFill>
                                </a:endParaRPr>
                              </a:p>
                            </p:txBody>
                          </p:sp>
                        </mc:Choice>
                        <mc:Fallback xmlns="">
                          <p:sp>
                            <p:nvSpPr>
                              <p:cNvPr id="77" name="橢圓 76"/>
                              <p:cNvSpPr>
                                <a:spLocks noRot="1" noChangeAspect="1" noMove="1" noResize="1" noEditPoints="1" noAdjustHandles="1" noChangeArrowheads="1" noChangeShapeType="1" noTextEdit="1"/>
                              </p:cNvSpPr>
                              <p:nvPr/>
                            </p:nvSpPr>
                            <p:spPr>
                              <a:xfrm>
                                <a:off x="2390020" y="6412088"/>
                                <a:ext cx="293541" cy="293541"/>
                              </a:xfrm>
                              <a:prstGeom prst="ellipse">
                                <a:avLst/>
                              </a:prstGeom>
                              <a:blipFill rotWithShape="0">
                                <a:blip r:embed="rId13"/>
                                <a:stretch>
                                  <a:fillRect l="-9804" t="-1961" b="-1961"/>
                                </a:stretch>
                              </a:blipFill>
                              <a:ln w="19050">
                                <a:solidFill>
                                  <a:schemeClr val="tx1"/>
                                </a:solidFill>
                              </a:ln>
                            </p:spPr>
                            <p:txBody>
                              <a:bodyPr/>
                              <a:lstStyle/>
                              <a:p>
                                <a:r>
                                  <a:rPr lang="zh-TW" altLang="en-US">
                                    <a:noFill/>
                                  </a:rPr>
                                  <a:t> </a:t>
                                </a:r>
                              </a:p>
                            </p:txBody>
                          </p:sp>
                        </mc:Fallback>
                      </mc:AlternateContent>
                    </p:grpSp>
                  </p:grpSp>
                  <p:sp>
                    <p:nvSpPr>
                      <p:cNvPr id="72" name="文字方塊 71"/>
                      <p:cNvSpPr txBox="1"/>
                      <p:nvPr/>
                    </p:nvSpPr>
                    <p:spPr>
                      <a:xfrm>
                        <a:off x="1924857" y="5391752"/>
                        <a:ext cx="343364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algn="ctr"/>
                        <a:r>
                          <a:rPr lang="en-US" altLang="zh-TW" dirty="0" smtClean="0"/>
                          <a:t>…</a:t>
                        </a:r>
                        <a:endParaRPr lang="zh-TW" altLang="en-US" dirty="0"/>
                      </a:p>
                    </p:txBody>
                  </p:sp>
                  <p:sp>
                    <p:nvSpPr>
                      <p:cNvPr id="73" name="文字方塊 72"/>
                      <p:cNvSpPr txBox="1"/>
                      <p:nvPr/>
                    </p:nvSpPr>
                    <p:spPr>
                      <a:xfrm>
                        <a:off x="1918866" y="6284467"/>
                        <a:ext cx="343364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algn="ctr"/>
                        <a:r>
                          <a:rPr lang="en-US" altLang="zh-TW" dirty="0" smtClean="0"/>
                          <a:t>…</a:t>
                        </a:r>
                        <a:endParaRPr lang="zh-TW" altLang="en-US" dirty="0"/>
                      </a:p>
                    </p:txBody>
                  </p:sp>
                </p:grpSp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67" name="橢圓 66"/>
                        <p:cNvSpPr/>
                        <p:nvPr/>
                      </p:nvSpPr>
                      <p:spPr>
                        <a:xfrm>
                          <a:off x="2960397" y="5362809"/>
                          <a:ext cx="293541" cy="293541"/>
                        </a:xfrm>
                        <a:prstGeom prst="ellipse">
                          <a:avLst/>
                        </a:prstGeom>
                        <a:noFill/>
                        <a:ln w="19050"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lIns="144000" tIns="0" rtlCol="0" anchor="ctr"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TW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♡</m:t>
                                </m:r>
                              </m:oMath>
                            </m:oMathPara>
                          </a14:m>
                          <a:endParaRPr lang="zh-TW" altLang="en-US" dirty="0">
                            <a:solidFill>
                              <a:schemeClr val="tx1"/>
                            </a:solidFill>
                          </a:endParaRPr>
                        </a:p>
                      </p:txBody>
                    </p:sp>
                  </mc:Choice>
                  <mc:Fallback xmlns="">
                    <p:sp>
                      <p:nvSpPr>
                        <p:cNvPr id="67" name="橢圓 66"/>
                        <p:cNvSpPr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2960397" y="5362809"/>
                          <a:ext cx="293541" cy="293541"/>
                        </a:xfrm>
                        <a:prstGeom prst="ellipse">
                          <a:avLst/>
                        </a:prstGeom>
                        <a:blipFill rotWithShape="0">
                          <a:blip r:embed="rId14"/>
                          <a:stretch>
                            <a:fillRect/>
                          </a:stretch>
                        </a:blipFill>
                        <a:ln w="19050">
                          <a:solidFill>
                            <a:schemeClr val="tx1"/>
                          </a:solidFill>
                        </a:ln>
                      </p:spPr>
                      <p:txBody>
                        <a:bodyPr/>
                        <a:lstStyle/>
                        <a:p>
                          <a:r>
                            <a:rPr lang="zh-TW" alt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p:cxnSp>
                  <p:nvCxnSpPr>
                    <p:cNvPr id="68" name="直線單箭頭接點 67"/>
                    <p:cNvCxnSpPr>
                      <a:stCxn id="67" idx="4"/>
                    </p:cNvCxnSpPr>
                    <p:nvPr/>
                  </p:nvCxnSpPr>
                  <p:spPr>
                    <a:xfrm>
                      <a:off x="3107169" y="5656350"/>
                      <a:ext cx="2572" cy="180000"/>
                    </a:xfrm>
                    <a:prstGeom prst="straightConnector1">
                      <a:avLst/>
                    </a:prstGeom>
                    <a:ln w="19050">
                      <a:solidFill>
                        <a:schemeClr val="tx1"/>
                      </a:solidFill>
                      <a:headEnd type="none" w="sm" len="sm"/>
                      <a:tailEnd type="arrow" w="sm" len="sm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69" name="橢圓 68"/>
                        <p:cNvSpPr/>
                        <p:nvPr/>
                      </p:nvSpPr>
                      <p:spPr>
                        <a:xfrm>
                          <a:off x="2960397" y="6283455"/>
                          <a:ext cx="293541" cy="293541"/>
                        </a:xfrm>
                        <a:prstGeom prst="ellipse">
                          <a:avLst/>
                        </a:prstGeom>
                        <a:noFill/>
                        <a:ln w="19050"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lIns="144000" tIns="0" rtlCol="0" anchor="ctr"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TW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♠</m:t>
                                </m:r>
                              </m:oMath>
                            </m:oMathPara>
                          </a14:m>
                          <a:endParaRPr lang="zh-TW" altLang="en-US" dirty="0">
                            <a:solidFill>
                              <a:schemeClr val="tx1"/>
                            </a:solidFill>
                          </a:endParaRPr>
                        </a:p>
                      </p:txBody>
                    </p:sp>
                  </mc:Choice>
                  <mc:Fallback xmlns="">
                    <p:sp>
                      <p:nvSpPr>
                        <p:cNvPr id="69" name="橢圓 68"/>
                        <p:cNvSpPr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2960397" y="6283455"/>
                          <a:ext cx="293541" cy="293541"/>
                        </a:xfrm>
                        <a:prstGeom prst="ellipse">
                          <a:avLst/>
                        </a:prstGeom>
                        <a:blipFill rotWithShape="0">
                          <a:blip r:embed="rId15"/>
                          <a:stretch>
                            <a:fillRect/>
                          </a:stretch>
                        </a:blipFill>
                        <a:ln w="19050">
                          <a:solidFill>
                            <a:schemeClr val="tx1"/>
                          </a:solidFill>
                        </a:ln>
                      </p:spPr>
                      <p:txBody>
                        <a:bodyPr/>
                        <a:lstStyle/>
                        <a:p>
                          <a:r>
                            <a:rPr lang="zh-TW" alt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p:cxnSp>
                  <p:nvCxnSpPr>
                    <p:cNvPr id="70" name="直線單箭頭接點 69"/>
                    <p:cNvCxnSpPr>
                      <a:stCxn id="69" idx="0"/>
                    </p:cNvCxnSpPr>
                    <p:nvPr/>
                  </p:nvCxnSpPr>
                  <p:spPr>
                    <a:xfrm flipV="1">
                      <a:off x="3107168" y="6114691"/>
                      <a:ext cx="1" cy="180000"/>
                    </a:xfrm>
                    <a:prstGeom prst="straightConnector1">
                      <a:avLst/>
                    </a:prstGeom>
                    <a:ln w="19050">
                      <a:solidFill>
                        <a:schemeClr val="tx1"/>
                      </a:solidFill>
                      <a:headEnd type="none" w="sm" len="sm"/>
                      <a:tailEnd type="arrow" w="sm" len="sm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" name="文字方塊 3"/>
                  <p:cNvSpPr txBox="1"/>
                  <p:nvPr/>
                </p:nvSpPr>
                <p:spPr>
                  <a:xfrm>
                    <a:off x="3840480" y="5495544"/>
                    <a:ext cx="420624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zh-TW" altLang="en-US" dirty="0"/>
                  </a:p>
                </p:txBody>
              </p:sp>
            </mc:Choice>
            <mc:Fallback xmlns="">
              <p:sp>
                <p:nvSpPr>
                  <p:cNvPr id="4" name="文字方塊 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40480" y="5495544"/>
                    <a:ext cx="420624" cy="369332"/>
                  </a:xfrm>
                  <a:prstGeom prst="rect">
                    <a:avLst/>
                  </a:prstGeom>
                  <a:blipFill rotWithShape="0">
                    <a:blip r:embed="rId1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TW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0" name="文字方塊 49"/>
                  <p:cNvSpPr txBox="1"/>
                  <p:nvPr/>
                </p:nvSpPr>
                <p:spPr>
                  <a:xfrm>
                    <a:off x="4643062" y="5495272"/>
                    <a:ext cx="420624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oMath>
                      </m:oMathPara>
                    </a14:m>
                    <a:endParaRPr lang="zh-TW" altLang="en-US" dirty="0"/>
                  </a:p>
                </p:txBody>
              </p:sp>
            </mc:Choice>
            <mc:Fallback xmlns="">
              <p:sp>
                <p:nvSpPr>
                  <p:cNvPr id="50" name="文字方塊 4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643062" y="5495272"/>
                    <a:ext cx="420624" cy="369332"/>
                  </a:xfrm>
                  <a:prstGeom prst="rect">
                    <a:avLst/>
                  </a:prstGeom>
                  <a:blipFill rotWithShape="0">
                    <a:blip r:embed="rId17"/>
                    <a:stretch>
                      <a:fillRect b="-6557"/>
                    </a:stretch>
                  </a:blipFill>
                </p:spPr>
                <p:txBody>
                  <a:bodyPr/>
                  <a:lstStyle/>
                  <a:p>
                    <a:r>
                      <a:rPr lang="zh-TW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1" name="文字方塊 50"/>
                  <p:cNvSpPr txBox="1"/>
                  <p:nvPr/>
                </p:nvSpPr>
                <p:spPr>
                  <a:xfrm>
                    <a:off x="5365870" y="5493217"/>
                    <a:ext cx="420624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oMath>
                      </m:oMathPara>
                    </a14:m>
                    <a:endParaRPr lang="zh-TW" altLang="en-US" dirty="0"/>
                  </a:p>
                </p:txBody>
              </p:sp>
            </mc:Choice>
            <mc:Fallback xmlns="">
              <p:sp>
                <p:nvSpPr>
                  <p:cNvPr id="51" name="文字方塊 5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365870" y="5493217"/>
                    <a:ext cx="420624" cy="369332"/>
                  </a:xfrm>
                  <a:prstGeom prst="rect">
                    <a:avLst/>
                  </a:prstGeom>
                  <a:blipFill rotWithShape="0">
                    <a:blip r:embed="rId1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TW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文字方塊 52"/>
                <p:cNvSpPr txBox="1"/>
                <p:nvPr/>
              </p:nvSpPr>
              <p:spPr>
                <a:xfrm>
                  <a:off x="7402533" y="5521888"/>
                  <a:ext cx="42062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zh-TW" altLang="en-US" dirty="0"/>
                </a:p>
              </p:txBody>
            </p:sp>
          </mc:Choice>
          <mc:Fallback xmlns="">
            <p:sp>
              <p:nvSpPr>
                <p:cNvPr id="53" name="文字方塊 5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02533" y="5521888"/>
                  <a:ext cx="420624" cy="369332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文字方塊 53"/>
                <p:cNvSpPr txBox="1"/>
                <p:nvPr/>
              </p:nvSpPr>
              <p:spPr>
                <a:xfrm>
                  <a:off x="7959693" y="5517441"/>
                  <a:ext cx="42062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oMath>
                    </m:oMathPara>
                  </a14:m>
                  <a:endParaRPr lang="zh-TW" altLang="en-US" dirty="0"/>
                </a:p>
              </p:txBody>
            </p:sp>
          </mc:Choice>
          <mc:Fallback xmlns="">
            <p:sp>
              <p:nvSpPr>
                <p:cNvPr id="54" name="文字方塊 5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59693" y="5517441"/>
                  <a:ext cx="420624" cy="369332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947110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HW#9 – Q4 </a:t>
            </a:r>
            <a:r>
              <a:rPr lang="en-US" altLang="zh-TW" dirty="0" smtClean="0"/>
              <a:t>(2/3)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630040"/>
              </a:xfrm>
            </p:spPr>
            <p:txBody>
              <a:bodyPr>
                <a:normAutofit/>
              </a:bodyPr>
              <a:lstStyle/>
              <a:p>
                <a:pPr lvl="1"/>
                <a:r>
                  <a:rPr lang="en-US" altLang="zh-TW" dirty="0" smtClean="0"/>
                  <a:t>As the figure illustrate in the previous slide, we can cut off the input characters between two points; the results of computations will still be the same.</a:t>
                </a:r>
                <a:endParaRPr lang="en-US" altLang="zh-TW" dirty="0"/>
              </a:p>
              <a:p>
                <a:pPr lvl="1"/>
                <a:r>
                  <a:rPr lang="en-US" altLang="zh-TW" dirty="0" smtClean="0"/>
                  <a:t>If the length of new string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zh-TW" dirty="0" smtClean="0"/>
                  <a:t> is longer than </a:t>
                </a:r>
                <a14:m>
                  <m:oMath xmlns:m="http://schemas.openxmlformats.org/officeDocument/2006/math">
                    <m:r>
                      <m:rPr>
                        <m:lit/>
                      </m:rPr>
                      <a:rPr lang="en-US" altLang="zh-TW" i="1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altLang="zh-TW" dirty="0" smtClean="0"/>
                  <a:t>,</a:t>
                </a:r>
                <a:r>
                  <a:rPr lang="en-US" altLang="zh-TW" dirty="0"/>
                  <a:t> </a:t>
                </a:r>
                <a:r>
                  <a:rPr lang="en-US" altLang="zh-TW" dirty="0" smtClean="0"/>
                  <a:t>we can apply the operation again.</a:t>
                </a:r>
              </a:p>
              <a:p>
                <a:pPr lvl="1"/>
                <a:r>
                  <a:rPr lang="en-US" altLang="zh-TW" dirty="0" smtClean="0"/>
                  <a:t>By keeping on applying the operation, we can certainly find a input string </a:t>
                </a:r>
                <a:r>
                  <a:rPr lang="en-US" altLang="zh-TW" dirty="0"/>
                  <a:t>with its length no more than </a:t>
                </a:r>
                <a14:m>
                  <m:oMath xmlns:m="http://schemas.openxmlformats.org/officeDocument/2006/math">
                    <m:r>
                      <m:rPr>
                        <m:lit/>
                      </m:rPr>
                      <a:rPr lang="en-US" altLang="zh-TW" i="1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altLang="zh-TW" dirty="0" smtClean="0"/>
                  <a:t> that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TW" dirty="0">
                    <a:solidFill>
                      <a:prstClr val="black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zh-TW" dirty="0" smtClean="0"/>
                  <a:t> treat differently.</a:t>
                </a:r>
              </a:p>
              <a:p>
                <a:r>
                  <a:rPr lang="en-US" altLang="zh-TW" dirty="0" smtClean="0"/>
                  <a:t>After we had figured out a upper bound of finding one such string, we can construct the decider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𝐸𝑄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𝐹𝐴</m:t>
                        </m:r>
                      </m:sub>
                    </m:sSub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as follows.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630040"/>
              </a:xfrm>
              <a:blipFill rotWithShape="0">
                <a:blip r:embed="rId2"/>
                <a:stretch>
                  <a:fillRect l="-1043" t="-1842" r="-179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0029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HW#9 – Q4 </a:t>
            </a:r>
            <a:r>
              <a:rPr lang="en-US" altLang="zh-TW" dirty="0" smtClean="0"/>
              <a:t>(3/3</a:t>
            </a:r>
            <a:r>
              <a:rPr lang="en-US" altLang="zh-TW" dirty="0"/>
              <a:t>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altLang="zh-TW" dirty="0" smtClean="0"/>
                  <a:t>On </a:t>
                </a:r>
                <a:r>
                  <a:rPr lang="en-US" altLang="zh-TW" dirty="0"/>
                  <a:t>input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r>
                  <a:rPr lang="en-US" altLang="zh-TW" dirty="0" smtClean="0"/>
                  <a:t>, where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zh-TW" dirty="0" smtClean="0"/>
                  <a:t> are both valid DFA: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altLang="zh-TW" dirty="0" smtClean="0"/>
                  <a:t>Verify that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TW" dirty="0"/>
                  <a:t> and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are using the </a:t>
                </a:r>
                <a:r>
                  <a:rPr lang="en-US" altLang="zh-TW" dirty="0"/>
                  <a:t>same </a:t>
                </a:r>
                <a:r>
                  <a:rPr lang="en-US" altLang="zh-TW" dirty="0" smtClean="0"/>
                  <a:t>alphabet set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dirty="0"/>
                  <a:t>.</a:t>
                </a:r>
              </a:p>
              <a:p>
                <a:pPr marL="457200" indent="-514350">
                  <a:buFont typeface="+mj-lt"/>
                  <a:buAutoNum type="arabicPeriod"/>
                </a:pPr>
                <a:r>
                  <a:rPr lang="en-US" altLang="zh-TW" dirty="0"/>
                  <a:t>Calculate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altLang="zh-TW" dirty="0" smtClean="0"/>
                  <a:t>.</a:t>
                </a:r>
              </a:p>
              <a:p>
                <a:pPr marL="457200" indent="-514350">
                  <a:buFont typeface="+mj-lt"/>
                  <a:buAutoNum type="arabicPeriod"/>
                </a:pPr>
                <a:r>
                  <a:rPr lang="en-US" altLang="zh-TW" dirty="0" smtClean="0">
                    <a:solidFill>
                      <a:prstClr val="black"/>
                    </a:solidFill>
                  </a:rPr>
                  <a:t>Enumerate all the </a:t>
                </a:r>
                <a:r>
                  <a:rPr lang="en-US" altLang="zh-TW" dirty="0">
                    <a:solidFill>
                      <a:prstClr val="black"/>
                    </a:solidFill>
                  </a:rPr>
                  <a:t>strings in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dirty="0">
                    <a:solidFill>
                      <a:prstClr val="black"/>
                    </a:solidFill>
                  </a:rPr>
                  <a:t> </a:t>
                </a:r>
                <a:r>
                  <a:rPr lang="en-US" altLang="zh-TW" dirty="0" smtClean="0">
                    <a:solidFill>
                      <a:prstClr val="black"/>
                    </a:solidFill>
                  </a:rPr>
                  <a:t>with length no more than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TW" dirty="0" smtClean="0">
                    <a:solidFill>
                      <a:prstClr val="black"/>
                    </a:solidFill>
                  </a:rPr>
                  <a:t>, </a:t>
                </a:r>
                <a:r>
                  <a:rPr lang="en-US" altLang="zh-TW" dirty="0">
                    <a:solidFill>
                      <a:prstClr val="black"/>
                    </a:solidFill>
                  </a:rPr>
                  <a:t>and for each string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altLang="zh-TW" dirty="0" smtClean="0">
                    <a:solidFill>
                      <a:prstClr val="black"/>
                    </a:solidFill>
                  </a:rPr>
                  <a:t>:</a:t>
                </a:r>
              </a:p>
              <a:p>
                <a:pPr marL="914400" lvl="1" indent="-514350"/>
                <a:r>
                  <a:rPr lang="en-US" altLang="zh-TW" sz="2400" dirty="0" smtClean="0">
                    <a:solidFill>
                      <a:prstClr val="black"/>
                    </a:solidFill>
                  </a:rPr>
                  <a:t>Simulate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TW" sz="2400" dirty="0">
                    <a:solidFill>
                      <a:prstClr val="black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zh-TW" sz="2400" dirty="0">
                    <a:solidFill>
                      <a:prstClr val="black"/>
                    </a:solidFill>
                  </a:rPr>
                  <a:t> </a:t>
                </a:r>
                <a:r>
                  <a:rPr lang="en-US" altLang="zh-TW" sz="2400" dirty="0" smtClean="0">
                    <a:solidFill>
                      <a:prstClr val="black"/>
                    </a:solidFill>
                  </a:rPr>
                  <a:t>on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altLang="zh-TW" sz="2400" dirty="0" smtClean="0">
                    <a:solidFill>
                      <a:prstClr val="black"/>
                    </a:solidFill>
                  </a:rPr>
                  <a:t>.</a:t>
                </a:r>
              </a:p>
              <a:p>
                <a:pPr marL="914400" lvl="1" indent="-514350"/>
                <a:r>
                  <a:rPr lang="en-US" altLang="zh-TW" sz="2400" dirty="0" smtClean="0">
                    <a:solidFill>
                      <a:prstClr val="black"/>
                    </a:solidFill>
                  </a:rPr>
                  <a:t>If their results are </a:t>
                </a:r>
                <a:r>
                  <a:rPr lang="en-US" altLang="zh-TW" sz="2400" dirty="0">
                    <a:solidFill>
                      <a:prstClr val="black"/>
                    </a:solidFill>
                  </a:rPr>
                  <a:t>different, </a:t>
                </a:r>
                <a:r>
                  <a:rPr lang="en-US" altLang="zh-TW" sz="2400" i="1" dirty="0" smtClean="0">
                    <a:solidFill>
                      <a:prstClr val="black"/>
                    </a:solidFill>
                  </a:rPr>
                  <a:t>reject</a:t>
                </a:r>
                <a:r>
                  <a:rPr lang="en-US" altLang="zh-TW" dirty="0" smtClean="0">
                    <a:solidFill>
                      <a:prstClr val="black"/>
                    </a:solidFill>
                  </a:rPr>
                  <a:t>;</a:t>
                </a:r>
                <a:r>
                  <a:rPr lang="en-US" altLang="zh-TW" sz="2400" dirty="0" smtClean="0">
                    <a:solidFill>
                      <a:prstClr val="black"/>
                    </a:solidFill>
                  </a:rPr>
                  <a:t> otherwise</a:t>
                </a:r>
                <a:r>
                  <a:rPr lang="en-US" altLang="zh-TW" sz="2400" dirty="0">
                    <a:solidFill>
                      <a:prstClr val="black"/>
                    </a:solidFill>
                  </a:rPr>
                  <a:t>, </a:t>
                </a:r>
                <a:r>
                  <a:rPr lang="en-US" altLang="zh-TW" sz="2400" i="1" dirty="0">
                    <a:solidFill>
                      <a:prstClr val="black"/>
                    </a:solidFill>
                  </a:rPr>
                  <a:t>continue</a:t>
                </a:r>
                <a:r>
                  <a:rPr lang="en-US" altLang="zh-TW" sz="2400" dirty="0">
                    <a:solidFill>
                      <a:prstClr val="black"/>
                    </a:solidFill>
                  </a:rPr>
                  <a:t>.</a:t>
                </a:r>
              </a:p>
              <a:p>
                <a:pPr marL="457200" indent="-514350">
                  <a:buFont typeface="+mj-lt"/>
                  <a:buAutoNum type="arabicPeriod"/>
                </a:pPr>
                <a:r>
                  <a:rPr lang="en-US" altLang="zh-TW" dirty="0"/>
                  <a:t>If all possible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had been checked, no different result occurs, </a:t>
                </a:r>
                <a:r>
                  <a:rPr lang="en-US" altLang="zh-TW" i="1" dirty="0" smtClean="0"/>
                  <a:t>accept</a:t>
                </a:r>
                <a:r>
                  <a:rPr lang="en-US" altLang="zh-TW" dirty="0" smtClean="0"/>
                  <a:t>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7" t="-2241" r="-104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16775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HW#9 – </a:t>
            </a:r>
            <a:r>
              <a:rPr lang="en-US" altLang="zh-TW" dirty="0" smtClean="0"/>
              <a:t>Q5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657471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This proof is by contradiction. To get the contradiction we assume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𝐸𝑄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𝐶𝐹𝐺</m:t>
                        </m:r>
                      </m:sub>
                    </m:sSub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is decidable and use this assumption to show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𝐴𝐿𝐿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𝐶𝐹𝐺</m:t>
                        </m:r>
                      </m:sub>
                    </m:sSub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is decidable. (This proof is similar to that of Theorem 5.4.)</a:t>
                </a:r>
              </a:p>
              <a:p>
                <a:r>
                  <a:rPr lang="en-US" altLang="zh-TW" dirty="0" smtClean="0"/>
                  <a:t>If there</a:t>
                </a:r>
                <a:r>
                  <a:rPr lang="en-US" altLang="zh-TW" dirty="0"/>
                  <a:t> </a:t>
                </a:r>
                <a:r>
                  <a:rPr lang="en-US" altLang="zh-TW" dirty="0" smtClean="0"/>
                  <a:t>were a TM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zh-TW" dirty="0" smtClean="0"/>
                  <a:t> to decide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𝐸𝑄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𝐶𝐹𝐺</m:t>
                        </m:r>
                      </m:sub>
                    </m:sSub>
                  </m:oMath>
                </a14:m>
                <a:r>
                  <a:rPr lang="en-US" altLang="zh-TW" dirty="0" smtClean="0"/>
                  <a:t> then we could define a TM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altLang="zh-TW" dirty="0" smtClean="0"/>
                  <a:t> to decide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𝐴𝐿𝐿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𝐶𝐹𝐺</m:t>
                        </m:r>
                      </m:sub>
                    </m:sSub>
                  </m:oMath>
                </a14:m>
                <a:r>
                  <a:rPr lang="en-US" altLang="zh-TW" dirty="0" smtClean="0"/>
                  <a:t> as follows.</a:t>
                </a:r>
              </a:p>
              <a:p>
                <a:pPr marL="0" indent="0">
                  <a:buNone/>
                </a:pPr>
                <a:r>
                  <a:rPr lang="en-US" altLang="zh-TW" dirty="0" smtClean="0"/>
                  <a:t>  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 smtClean="0"/>
                  <a:t>“On </a:t>
                </a:r>
                <a:r>
                  <a:rPr lang="en-US" altLang="zh-TW" dirty="0"/>
                  <a:t>input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</m:oMath>
                </a14:m>
                <a:r>
                  <a:rPr lang="en-US" altLang="zh-TW" dirty="0"/>
                  <a:t> , where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altLang="zh-TW" dirty="0"/>
                  <a:t> is a CFG:</a:t>
                </a:r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altLang="zh-TW" sz="2800" dirty="0" smtClean="0"/>
                  <a:t>Run 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zh-TW" sz="2800" dirty="0"/>
                  <a:t> on input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sz="28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800" i="1" dirty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altLang="zh-TW" sz="2800" i="1" dirty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TW" sz="2800" i="1" dirty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altLang="zh-TW" sz="2800" i="1" baseline="-25000" dirty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altLang="zh-TW" sz="2800" dirty="0"/>
                  <a:t>, where G</a:t>
                </a:r>
                <a:r>
                  <a:rPr lang="en-US" altLang="zh-TW" sz="2800" baseline="-25000" dirty="0"/>
                  <a:t>1</a:t>
                </a:r>
                <a:r>
                  <a:rPr lang="en-US" altLang="zh-TW" sz="2800" dirty="0"/>
                  <a:t> is a CFG that generates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zh-TW" sz="28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zh-TW" sz="2800" dirty="0"/>
                  <a:t>.</a:t>
                </a:r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altLang="zh-TW" sz="2800" dirty="0"/>
                  <a:t>If 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zh-TW" sz="2800" dirty="0"/>
                  <a:t> accepts, </a:t>
                </a:r>
                <a:r>
                  <a:rPr lang="en-US" altLang="zh-TW" sz="2800" i="1" dirty="0"/>
                  <a:t>accept</a:t>
                </a:r>
                <a:r>
                  <a:rPr lang="en-US" altLang="zh-TW" sz="2800" dirty="0"/>
                  <a:t>; if 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zh-TW" sz="2800" dirty="0"/>
                  <a:t> rejects, </a:t>
                </a:r>
                <a:r>
                  <a:rPr lang="en-US" altLang="zh-TW" sz="2800" i="1" dirty="0"/>
                  <a:t>reject</a:t>
                </a:r>
                <a:r>
                  <a:rPr lang="en-US" altLang="zh-TW" sz="2800" dirty="0" smtClean="0"/>
                  <a:t>.”</a:t>
                </a:r>
                <a:endParaRPr lang="en-US" altLang="zh-TW" sz="2800" dirty="0"/>
              </a:p>
              <a:p>
                <a:r>
                  <a:rPr lang="en-US" altLang="zh-TW" dirty="0"/>
                  <a:t>If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zh-TW" dirty="0"/>
                  <a:t> decides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𝐸𝑄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𝐶𝐹𝐺</m:t>
                        </m:r>
                      </m:sub>
                    </m:sSub>
                  </m:oMath>
                </a14:m>
                <a:r>
                  <a:rPr lang="en-US" altLang="zh-TW" dirty="0" smtClean="0"/>
                  <a:t>,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altLang="zh-TW" dirty="0"/>
                  <a:t> decides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𝐴𝐿𝐿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𝐶𝐹𝐺</m:t>
                        </m:r>
                      </m:sub>
                    </m:sSub>
                  </m:oMath>
                </a14:m>
                <a:r>
                  <a:rPr lang="en-US" altLang="zh-TW" dirty="0"/>
                  <a:t>. But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𝐴𝐿𝐿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𝐶𝐹𝐺</m:t>
                        </m:r>
                      </m:sub>
                    </m:sSub>
                  </m:oMath>
                </a14:m>
                <a:r>
                  <a:rPr lang="en-US" altLang="zh-TW" dirty="0"/>
                  <a:t> is </a:t>
                </a:r>
                <a:r>
                  <a:rPr lang="en-US" altLang="zh-TW" dirty="0" smtClean="0"/>
                  <a:t>undecidable by Theorem 5.13, </a:t>
                </a:r>
                <a:r>
                  <a:rPr lang="en-US" altLang="zh-TW" dirty="0"/>
                  <a:t>so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𝐸𝑄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𝐶𝐹𝐺</m:t>
                        </m:r>
                      </m:sub>
                    </m:sSub>
                  </m:oMath>
                </a14:m>
                <a:r>
                  <a:rPr lang="en-US" altLang="zh-TW" dirty="0"/>
                  <a:t> also </a:t>
                </a:r>
                <a:r>
                  <a:rPr lang="en-US" altLang="zh-TW" dirty="0" smtClean="0"/>
                  <a:t>must be </a:t>
                </a:r>
                <a:r>
                  <a:rPr lang="en-US" altLang="zh-TW" dirty="0"/>
                  <a:t>undecidable</a:t>
                </a:r>
                <a:r>
                  <a:rPr lang="en-US" altLang="zh-TW" dirty="0" smtClean="0"/>
                  <a:t>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657471"/>
              </a:xfrm>
              <a:blipFill rotWithShape="0">
                <a:blip r:embed="rId2"/>
                <a:stretch>
                  <a:fillRect l="-1043" t="-2094" r="-144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266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HW#10 – </a:t>
            </a:r>
            <a:r>
              <a:rPr lang="en-US" altLang="zh-TW" dirty="0" smtClean="0"/>
              <a:t>Q2 (1/2)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0688"/>
                <a:ext cx="10515600" cy="4838128"/>
              </a:xfrm>
            </p:spPr>
            <p:txBody>
              <a:bodyPr>
                <a:noAutofit/>
              </a:bodyPr>
              <a:lstStyle/>
              <a:p>
                <a:r>
                  <a:rPr lang="en-US" altLang="zh-TW" sz="2400" dirty="0" smtClean="0"/>
                  <a:t>This proof is by reduction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𝑇𝑀</m:t>
                        </m:r>
                      </m:sub>
                    </m:sSub>
                  </m:oMath>
                </a14:m>
                <a:r>
                  <a:rPr lang="en-US" altLang="zh-TW" sz="2400" dirty="0" smtClean="0"/>
                  <a:t>. We show that,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𝐷𝐹𝐴</m:t>
                        </m:r>
                      </m:sub>
                    </m:sSub>
                  </m:oMath>
                </a14:m>
                <a:r>
                  <a:rPr lang="en-US" altLang="zh-TW" sz="2400" dirty="0" smtClean="0"/>
                  <a:t> were decidable,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𝑇𝑀</m:t>
                        </m:r>
                      </m:sub>
                    </m:sSub>
                  </m:oMath>
                </a14:m>
                <a:r>
                  <a:rPr lang="en-US" altLang="zh-TW" sz="2400" dirty="0" smtClean="0"/>
                  <a:t> would also be. We use the computation history technique in the proof. (The </a:t>
                </a:r>
                <a:r>
                  <a:rPr lang="en-US" altLang="zh-TW" sz="2400" dirty="0"/>
                  <a:t>proof is similar to that of Theorem </a:t>
                </a:r>
                <a:r>
                  <a:rPr lang="en-US" altLang="zh-TW" sz="2400" dirty="0" smtClean="0"/>
                  <a:t>5.10.)</a:t>
                </a:r>
              </a:p>
              <a:p>
                <a:r>
                  <a:rPr lang="en-US" altLang="zh-TW" sz="2400" dirty="0" smtClean="0"/>
                  <a:t>First we explain how can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𝐷𝐹𝐴</m:t>
                        </m:r>
                      </m:sub>
                    </m:sSub>
                  </m:oMath>
                </a14:m>
                <a:r>
                  <a:rPr lang="en-US" altLang="zh-TW" sz="2400" dirty="0" smtClean="0"/>
                  <a:t> validate whether a input </a:t>
                </a:r>
                <a:r>
                  <a:rPr lang="en-US" altLang="zh-TW" sz="2400" dirty="0"/>
                  <a:t>computation history </a:t>
                </a:r>
                <a:r>
                  <a:rPr lang="en-US" altLang="zh-TW" sz="2400" dirty="0" smtClean="0"/>
                  <a:t>is valid. (The way is similar to the way it use to recognize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sSup>
                      <m:sSup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sSup>
                      <m:sSup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altLang="zh-TW" sz="2400" dirty="0" smtClean="0"/>
                  <a:t>.)</a:t>
                </a:r>
              </a:p>
              <a:p>
                <a:r>
                  <a:rPr lang="en-US" altLang="zh-TW" sz="2400" dirty="0" smtClean="0">
                    <a:solidFill>
                      <a:schemeClr val="tx1"/>
                    </a:solidFill>
                  </a:rPr>
                  <a:t>The 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zh-TW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𝐷𝐹𝐴</m:t>
                    </m:r>
                  </m:oMath>
                </a14:m>
                <a:r>
                  <a:rPr lang="en-US" altLang="zh-TW" sz="2400" dirty="0">
                    <a:solidFill>
                      <a:schemeClr val="tx1"/>
                    </a:solidFill>
                  </a:rPr>
                  <a:t> moves its 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1st head to </a:t>
                </a:r>
                <a:r>
                  <a:rPr lang="en-US" altLang="zh-TW" sz="2400" dirty="0">
                    <a:solidFill>
                      <a:schemeClr val="tx1"/>
                    </a:solidFill>
                  </a:rPr>
                  <a:t>the 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1st </a:t>
                </a:r>
                <a:r>
                  <a:rPr lang="en-US" altLang="zh-TW" sz="2400" dirty="0">
                    <a:solidFill>
                      <a:schemeClr val="tx1"/>
                    </a:solidFill>
                  </a:rPr>
                  <a:t>symbol of the 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1st conﬁguration and moves </a:t>
                </a:r>
                <a:r>
                  <a:rPr lang="en-US" altLang="zh-TW" sz="2400" dirty="0">
                    <a:solidFill>
                      <a:schemeClr val="tx1"/>
                    </a:solidFill>
                  </a:rPr>
                  <a:t>its 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2nd </a:t>
                </a:r>
                <a:r>
                  <a:rPr lang="en-US" altLang="zh-TW" sz="2400" dirty="0">
                    <a:solidFill>
                      <a:schemeClr val="tx1"/>
                    </a:solidFill>
                  </a:rPr>
                  <a:t>head 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to the </a:t>
                </a:r>
                <a:r>
                  <a:rPr lang="en-US" altLang="zh-TW" sz="2400" dirty="0">
                    <a:solidFill>
                      <a:schemeClr val="tx1"/>
                    </a:solidFill>
                  </a:rPr>
                  <a:t>right to the 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1st </a:t>
                </a:r>
                <a:r>
                  <a:rPr lang="en-US" altLang="zh-TW" sz="2400" dirty="0">
                    <a:solidFill>
                      <a:schemeClr val="tx1"/>
                    </a:solidFill>
                  </a:rPr>
                  <a:t>symbol of the 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2nd </a:t>
                </a:r>
                <a:r>
                  <a:rPr lang="en-US" altLang="zh-TW" sz="2400" dirty="0">
                    <a:solidFill>
                      <a:schemeClr val="tx1"/>
                    </a:solidFill>
                  </a:rPr>
                  <a:t>conﬁguration. Now, it scans the two heads to the right 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making sure </a:t>
                </a:r>
                <a:r>
                  <a:rPr lang="en-US" altLang="zh-TW" sz="2400" dirty="0">
                    <a:solidFill>
                      <a:schemeClr val="tx1"/>
                    </a:solidFill>
                  </a:rPr>
                  <a:t>that the conﬁguration under the right head is a valid successor of the conﬁguration under the left 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head.</a:t>
                </a:r>
              </a:p>
              <a:p>
                <a:r>
                  <a:rPr lang="en-US" altLang="zh-TW" sz="2400" dirty="0" smtClean="0">
                    <a:solidFill>
                      <a:schemeClr val="tx1"/>
                    </a:solidFill>
                  </a:rPr>
                  <a:t>The </a:t>
                </a:r>
                <a14:m>
                  <m:oMath xmlns:m="http://schemas.openxmlformats.org/officeDocument/2006/math">
                    <m:r>
                      <a:rPr lang="en-US" altLang="zh-TW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zh-TW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𝐷𝐹𝐴</m:t>
                    </m:r>
                  </m:oMath>
                </a14:m>
                <a:r>
                  <a:rPr lang="en-US" altLang="zh-TW" sz="2400" dirty="0">
                    <a:solidFill>
                      <a:schemeClr val="tx1"/>
                    </a:solidFill>
                  </a:rPr>
                  <a:t> also notes if the conﬁguration under the right head is an accepting conﬁguration. If it 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reaches the right-end </a:t>
                </a:r>
                <a:r>
                  <a:rPr lang="en-US" altLang="zh-TW" sz="2400" dirty="0">
                    <a:solidFill>
                      <a:schemeClr val="tx1"/>
                    </a:solidFill>
                  </a:rPr>
                  <a:t>having seen a valid sequence of conﬁgurations with the ﬁnal one being in an 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accepting sate </a:t>
                </a:r>
                <a:r>
                  <a:rPr lang="en-US" altLang="zh-TW" sz="2400" dirty="0">
                    <a:solidFill>
                      <a:schemeClr val="tx1"/>
                    </a:solidFill>
                  </a:rPr>
                  <a:t>for 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the input machine, it </a:t>
                </a:r>
                <a:r>
                  <a:rPr lang="en-US" altLang="zh-TW" sz="2400" i="1" dirty="0" smtClean="0">
                    <a:solidFill>
                      <a:schemeClr val="tx1"/>
                    </a:solidFill>
                  </a:rPr>
                  <a:t>accepts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; otherwise</a:t>
                </a:r>
                <a:r>
                  <a:rPr lang="en-US" altLang="zh-TW" sz="2400" dirty="0">
                    <a:solidFill>
                      <a:schemeClr val="tx1"/>
                    </a:solidFill>
                  </a:rPr>
                  <a:t>, </a:t>
                </a:r>
                <a:r>
                  <a:rPr lang="en-US" altLang="zh-TW" sz="2400" i="1" dirty="0" smtClean="0">
                    <a:solidFill>
                      <a:schemeClr val="tx1"/>
                    </a:solidFill>
                  </a:rPr>
                  <a:t>rejects</a:t>
                </a:r>
                <a:r>
                  <a:rPr lang="en-US" altLang="zh-TW" sz="2400" dirty="0">
                    <a:solidFill>
                      <a:schemeClr val="tx1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0688"/>
                <a:ext cx="10515600" cy="4838128"/>
              </a:xfrm>
              <a:blipFill rotWithShape="0">
                <a:blip r:embed="rId3"/>
                <a:stretch>
                  <a:fillRect l="-812" t="-1763" r="-1623" b="-100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54325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HW#10 – Q2 </a:t>
            </a:r>
            <a:r>
              <a:rPr lang="en-US" altLang="zh-TW" dirty="0" smtClean="0"/>
              <a:t>(2/2</a:t>
            </a:r>
            <a:r>
              <a:rPr lang="en-US" altLang="zh-TW" dirty="0"/>
              <a:t>)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792224"/>
                <a:ext cx="10515600" cy="4718304"/>
              </a:xfrm>
            </p:spPr>
            <p:txBody>
              <a:bodyPr/>
              <a:lstStyle/>
              <a:p>
                <a:r>
                  <a:rPr lang="en-US" altLang="zh-TW" dirty="0" smtClean="0"/>
                  <a:t>Now, just like in the Theorem 5.10, after we’ve figured out how to build a TM computation history checker using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𝐷𝐹𝐴</m:t>
                    </m:r>
                  </m:oMath>
                </a14:m>
                <a:r>
                  <a:rPr lang="en-US" altLang="zh-TW" dirty="0" smtClean="0"/>
                  <a:t> for an arbitrary TM, we are ready to state the reduction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𝑇𝑀</m:t>
                        </m:r>
                      </m:sub>
                    </m:sSub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𝐷𝐹𝐴</m:t>
                        </m:r>
                      </m:sub>
                    </m:sSub>
                  </m:oMath>
                </a14:m>
                <a:r>
                  <a:rPr lang="en-US" altLang="zh-TW" dirty="0" smtClean="0"/>
                  <a:t>.</a:t>
                </a:r>
              </a:p>
              <a:p>
                <a:r>
                  <a:rPr lang="en-US" altLang="zh-TW" dirty="0" smtClean="0"/>
                  <a:t>Suppose that TM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decides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𝐷𝐹𝐴</m:t>
                        </m:r>
                      </m:sub>
                    </m:sSub>
                  </m:oMath>
                </a14:m>
                <a:r>
                  <a:rPr lang="en-US" altLang="zh-TW" dirty="0" smtClean="0"/>
                  <a:t>. Construct TM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that decides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𝑇𝑀</m:t>
                        </m:r>
                      </m:sub>
                    </m:sSub>
                  </m:oMath>
                </a14:m>
                <a:r>
                  <a:rPr lang="en-US" altLang="zh-TW" dirty="0" smtClean="0"/>
                  <a:t> as follows.</a:t>
                </a:r>
              </a:p>
              <a:p>
                <a:pPr marL="0" indent="0">
                  <a:buNone/>
                </a:pPr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“On input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r>
                  <a:rPr lang="en-US" altLang="zh-TW" dirty="0" smtClean="0"/>
                  <a:t>, where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is a TM and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altLang="zh-TW" dirty="0" smtClean="0"/>
                  <a:t> is a string: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altLang="zh-TW" dirty="0" smtClean="0"/>
                  <a:t>Construct 2DFA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from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and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as </a:t>
                </a:r>
                <a:r>
                  <a:rPr lang="en-US" altLang="zh-TW" dirty="0" smtClean="0"/>
                  <a:t>described in the </a:t>
                </a:r>
                <a:r>
                  <a:rPr lang="en-US" altLang="zh-TW" smtClean="0"/>
                  <a:t>previous slide.</a:t>
                </a:r>
                <a:endParaRPr lang="en-US" altLang="zh-TW" dirty="0" smtClean="0"/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altLang="zh-TW" dirty="0" smtClean="0"/>
                  <a:t>Run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on input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r>
                  <a:rPr lang="en-US" altLang="zh-TW" dirty="0" smtClean="0"/>
                  <a:t>.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altLang="zh-TW" dirty="0" smtClean="0"/>
                  <a:t>If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rejects, </a:t>
                </a:r>
                <a:r>
                  <a:rPr lang="en-US" altLang="zh-TW" i="1" dirty="0" smtClean="0"/>
                  <a:t>accept</a:t>
                </a:r>
                <a:r>
                  <a:rPr lang="en-US" altLang="zh-TW" dirty="0" smtClean="0"/>
                  <a:t>; if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accepts, </a:t>
                </a:r>
                <a:r>
                  <a:rPr lang="en-US" altLang="zh-TW" i="1" dirty="0" smtClean="0"/>
                  <a:t>reject</a:t>
                </a:r>
                <a:r>
                  <a:rPr lang="en-US" altLang="zh-TW" dirty="0" smtClean="0"/>
                  <a:t>.”</a:t>
                </a:r>
              </a:p>
              <a:p>
                <a:r>
                  <a:rPr lang="en-US" altLang="zh-TW" dirty="0" smtClean="0"/>
                  <a:t>The rest are similar to </a:t>
                </a:r>
                <a:r>
                  <a:rPr lang="en-US" altLang="zh-TW" dirty="0"/>
                  <a:t>that of Theorem </a:t>
                </a:r>
                <a:r>
                  <a:rPr lang="en-US" altLang="zh-TW" dirty="0" smtClean="0"/>
                  <a:t>5.10.</a:t>
                </a:r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792224"/>
                <a:ext cx="10515600" cy="4718304"/>
              </a:xfrm>
              <a:blipFill rotWithShape="0">
                <a:blip r:embed="rId2"/>
                <a:stretch>
                  <a:fillRect l="-1043" t="-206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94692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HW#10 </a:t>
            </a:r>
            <a:r>
              <a:rPr lang="en-US" altLang="zh-TW" dirty="0"/>
              <a:t>– </a:t>
            </a:r>
            <a:r>
              <a:rPr lang="en-US" altLang="zh-TW" dirty="0" smtClean="0"/>
              <a:t>Q3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Rice’s theorem can be described as follows.</a:t>
                </a:r>
              </a:p>
              <a:p>
                <a:r>
                  <a:rPr lang="en-US" altLang="zh-TW" dirty="0" smtClean="0"/>
                  <a:t>Let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altLang="zh-TW" dirty="0" smtClean="0"/>
                  <a:t> be a property (set </a:t>
                </a:r>
                <a:r>
                  <a:rPr lang="en-US" altLang="zh-TW" dirty="0"/>
                  <a:t>of </a:t>
                </a:r>
                <a:r>
                  <a:rPr lang="en-US" altLang="zh-TW" dirty="0" smtClean="0"/>
                  <a:t>languages)</a:t>
                </a:r>
                <a:r>
                  <a:rPr lang="en-US" altLang="zh-TW" dirty="0"/>
                  <a:t> that is nontrivial, meaning</a:t>
                </a:r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altLang="zh-TW" dirty="0"/>
                  <a:t>there exists a Turing machine that recognizes a language </a:t>
                </a:r>
                <a:r>
                  <a:rPr lang="en-US" altLang="zh-TW" dirty="0" smtClean="0"/>
                  <a:t>in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altLang="zh-TW" dirty="0" smtClean="0"/>
                  <a:t>,</a:t>
                </a:r>
                <a:endParaRPr lang="en-US" altLang="zh-TW" dirty="0"/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altLang="zh-TW" dirty="0"/>
                  <a:t>there exists a Turing machine that recognizes a language not </a:t>
                </a:r>
                <a:r>
                  <a:rPr lang="en-US" altLang="zh-TW" dirty="0" smtClean="0"/>
                  <a:t>in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altLang="zh-TW" dirty="0" smtClean="0"/>
                  <a:t>.</a:t>
                </a:r>
                <a:endParaRPr lang="en-US" altLang="zh-TW" dirty="0"/>
              </a:p>
              <a:p>
                <a:r>
                  <a:rPr lang="en-US" altLang="zh-TW" dirty="0"/>
                  <a:t>Then, </a:t>
                </a:r>
                <a:r>
                  <a:rPr lang="en-US" altLang="zh-TW" dirty="0" smtClean="0"/>
                  <a:t>it is</a:t>
                </a:r>
                <a:r>
                  <a:rPr lang="en-US" altLang="zh-TW" dirty="0"/>
                  <a:t> undecidable to determine whether the language decided by an arbitrary Turing machine lies in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altLang="zh-TW" dirty="0" smtClean="0"/>
                  <a:t>.</a:t>
                </a:r>
              </a:p>
              <a:p>
                <a:endParaRPr lang="en-US" altLang="zh-TW" dirty="0"/>
              </a:p>
              <a:p>
                <a:r>
                  <a:rPr lang="en-US" altLang="zh-TW" dirty="0" smtClean="0"/>
                  <a:t>In this problem, we take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altLang="zh-TW" dirty="0" smtClean="0"/>
                  <a:t> as the set of languages that are recognized by Turing machines and contain “1011”. The rests are left for you.</a:t>
                </a:r>
                <a:endParaRPr lang="en-US" altLang="zh-TW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043" t="-2241" r="-75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659408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HW#10 – </a:t>
            </a:r>
            <a:r>
              <a:rPr lang="en-US" altLang="zh-TW" dirty="0" smtClean="0"/>
              <a:t>Q4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0688"/>
                <a:ext cx="10515600" cy="497528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altLang="zh-TW" dirty="0" smtClean="0"/>
                  <a:t>We show that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is reducible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𝑇𝑀</m:t>
                        </m:r>
                      </m:sub>
                    </m:sSub>
                  </m:oMath>
                </a14:m>
                <a:r>
                  <a:rPr lang="en-US" altLang="zh-TW" dirty="0" smtClean="0"/>
                  <a:t>.</a:t>
                </a:r>
              </a:p>
              <a:p>
                <a:r>
                  <a:rPr lang="en-US" altLang="zh-TW" dirty="0"/>
                  <a:t>Suppose that TM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decides</a:t>
                </a:r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altLang="zh-TW" dirty="0"/>
                  <a:t>. Construct TM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that decides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𝑇𝑀</m:t>
                        </m:r>
                      </m:sub>
                    </m:sSub>
                  </m:oMath>
                </a14:m>
                <a:r>
                  <a:rPr lang="en-US" altLang="zh-TW" dirty="0"/>
                  <a:t> as follows.</a:t>
                </a:r>
              </a:p>
              <a:p>
                <a:pPr marL="0" indent="0">
                  <a:buNone/>
                </a:pPr>
                <a:r>
                  <a:rPr lang="en-US" altLang="zh-TW" dirty="0"/>
                  <a:t>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“On input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r>
                  <a:rPr lang="en-US" altLang="zh-TW" dirty="0"/>
                  <a:t>, where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is a TM and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altLang="zh-TW" dirty="0"/>
                  <a:t> is a string: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altLang="zh-TW" dirty="0" smtClean="0"/>
                  <a:t>Construct a TM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zh-TW" dirty="0" smtClean="0"/>
                  <a:t> </a:t>
                </a:r>
                <a:r>
                  <a:rPr lang="en-US" altLang="zh-TW" dirty="0"/>
                  <a:t>from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r>
                  <a:rPr lang="en-US" altLang="zh-TW" dirty="0" smtClean="0"/>
                  <a:t> that</a:t>
                </a:r>
              </a:p>
              <a:p>
                <a:pPr marL="914400" lvl="2" indent="0">
                  <a:buNone/>
                </a:pP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′=</m:t>
                    </m:r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“On </a:t>
                </a:r>
                <a:r>
                  <a:rPr lang="en-US" altLang="zh-TW" dirty="0" smtClean="0"/>
                  <a:t>any input </a:t>
                </a:r>
                <a14:m>
                  <m:oMath xmlns:m="http://schemas.openxmlformats.org/officeDocument/2006/math"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altLang="zh-TW" dirty="0" smtClean="0"/>
                  <a:t>:</a:t>
                </a:r>
              </a:p>
              <a:p>
                <a:pPr marL="1371600" lvl="2" indent="-457200">
                  <a:buFont typeface="+mj-lt"/>
                  <a:buAutoNum type="arabicPeriod"/>
                </a:pPr>
                <a:r>
                  <a:rPr lang="en-US" altLang="zh-TW" dirty="0" smtClean="0"/>
                  <a:t>Put a symbol that isn’t in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dirty="0" smtClean="0"/>
                  <a:t>, say ‘#’, behind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altLang="zh-TW" dirty="0" smtClean="0"/>
                  <a:t> (i.e., first blank cell).</a:t>
                </a:r>
              </a:p>
              <a:p>
                <a:pPr marL="1371600" lvl="2" indent="-457200">
                  <a:buFont typeface="+mj-lt"/>
                  <a:buAutoNum type="arabicPeriod"/>
                </a:pPr>
                <a:r>
                  <a:rPr lang="en-US" altLang="zh-TW" dirty="0" smtClean="0"/>
                  <a:t>Write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altLang="zh-TW" dirty="0" smtClean="0"/>
                  <a:t> on the tape after ‘#’.</a:t>
                </a:r>
              </a:p>
              <a:p>
                <a:pPr marL="1371600" lvl="2" indent="-457200">
                  <a:buFont typeface="+mj-lt"/>
                  <a:buAutoNum type="arabicPeriod"/>
                </a:pPr>
                <a:r>
                  <a:rPr lang="en-US" altLang="zh-TW" dirty="0"/>
                  <a:t>S</a:t>
                </a:r>
                <a:r>
                  <a:rPr lang="en-US" altLang="zh-TW" dirty="0" smtClean="0"/>
                  <a:t>imulate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 on the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altLang="zh-TW" dirty="0" smtClean="0"/>
                  <a:t> portion of the tape, and prevent the head from crossing ‘#’ into the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altLang="zh-TW" dirty="0" smtClean="0"/>
                  <a:t> portion.</a:t>
                </a:r>
              </a:p>
              <a:p>
                <a:pPr marL="1371600" lvl="2" indent="-457200">
                  <a:buFont typeface="+mj-lt"/>
                  <a:buAutoNum type="arabicPeriod"/>
                </a:pPr>
                <a:r>
                  <a:rPr lang="en-US" altLang="zh-TW" dirty="0" smtClean="0"/>
                  <a:t>If the result of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 is accept, move the head to the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portion, modify something and accept.”</a:t>
                </a:r>
                <a:endParaRPr lang="en-US" altLang="zh-TW" dirty="0"/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altLang="zh-TW" dirty="0"/>
                  <a:t>Run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on input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TW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p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altLang="zh-TW" b="0" i="0" dirty="0" smtClean="0">
                            <a:latin typeface="Cambria Math" panose="02040503050406030204" pitchFamily="18" charset="0"/>
                          </a:rPr>
                          <m:t>,"</m:t>
                        </m:r>
                        <m:r>
                          <m:rPr>
                            <m:sty m:val="p"/>
                          </m:rPr>
                          <a:rPr lang="en-US" altLang="zh-TW" b="0" i="0" dirty="0" smtClean="0">
                            <a:latin typeface="Cambria Math" panose="02040503050406030204" pitchFamily="18" charset="0"/>
                          </a:rPr>
                          <m:t>whatever</m:t>
                        </m:r>
                        <m:r>
                          <a:rPr lang="en-US" altLang="zh-TW" b="0" i="0" dirty="0" smtClean="0">
                            <a:latin typeface="Cambria Math" panose="02040503050406030204" pitchFamily="18" charset="0"/>
                          </a:rPr>
                          <m:t>"</m:t>
                        </m:r>
                      </m:e>
                    </m:d>
                  </m:oMath>
                </a14:m>
                <a:r>
                  <a:rPr lang="en-US" altLang="zh-TW" dirty="0"/>
                  <a:t>.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altLang="zh-TW" dirty="0"/>
                  <a:t>If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rejects, </a:t>
                </a:r>
                <a:r>
                  <a:rPr lang="en-US" altLang="zh-TW" i="1" dirty="0"/>
                  <a:t>accept</a:t>
                </a:r>
                <a:r>
                  <a:rPr lang="en-US" altLang="zh-TW" dirty="0"/>
                  <a:t>; if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accepts, </a:t>
                </a:r>
                <a:r>
                  <a:rPr lang="en-US" altLang="zh-TW" i="1" dirty="0"/>
                  <a:t>reject</a:t>
                </a:r>
                <a:r>
                  <a:rPr lang="en-US" altLang="zh-TW" dirty="0"/>
                  <a:t>.”</a:t>
                </a:r>
              </a:p>
              <a:p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0688"/>
                <a:ext cx="10515600" cy="4975288"/>
              </a:xfrm>
              <a:blipFill rotWithShape="0">
                <a:blip r:embed="rId3"/>
                <a:stretch>
                  <a:fillRect l="-1043" t="-269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00214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HW#10* </a:t>
            </a:r>
            <a:r>
              <a:rPr lang="en-US" altLang="zh-TW" dirty="0"/>
              <a:t>– </a:t>
            </a:r>
            <a:r>
              <a:rPr lang="en-US" altLang="zh-TW" dirty="0" smtClean="0"/>
              <a:t>Q5 (1/2)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begChr m:val="⟨"/>
                            <m:endChr m:val="⟩"/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is a Turing machine having a state that will never be entered on any input string.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zh-TW" dirty="0" smtClean="0"/>
              </a:p>
              <a:p>
                <a:r>
                  <a:rPr lang="en-US" altLang="zh-TW" dirty="0"/>
                  <a:t>We now show that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is reducible </a:t>
                </a:r>
                <a:r>
                  <a:rPr lang="en-US" altLang="zh-TW" dirty="0"/>
                  <a:t>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𝑇𝑀</m:t>
                        </m:r>
                      </m:sub>
                    </m:sSub>
                  </m:oMath>
                </a14:m>
                <a:r>
                  <a:rPr lang="en-US" altLang="zh-TW" dirty="0" smtClean="0"/>
                  <a:t>, which </a:t>
                </a:r>
                <a:r>
                  <a:rPr lang="en-US" altLang="zh-TW" dirty="0"/>
                  <a:t>is </a:t>
                </a:r>
                <a:r>
                  <a:rPr lang="en-US" altLang="zh-TW" dirty="0" smtClean="0"/>
                  <a:t>known to </a:t>
                </a:r>
                <a:r>
                  <a:rPr lang="en-US" altLang="zh-TW" dirty="0"/>
                  <a:t>be undecidable</a:t>
                </a:r>
                <a:r>
                  <a:rPr lang="en-US" altLang="zh-TW" dirty="0" smtClean="0"/>
                  <a:t>.</a:t>
                </a:r>
              </a:p>
              <a:p>
                <a:r>
                  <a:rPr lang="en-US" altLang="zh-TW" dirty="0"/>
                  <a:t>Assume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altLang="zh-TW" dirty="0"/>
                  <a:t> is a Turing machine that decides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altLang="zh-TW" dirty="0" smtClean="0"/>
                  <a:t>; we can construct </a:t>
                </a:r>
                <a:r>
                  <a:rPr lang="en-US" altLang="zh-TW" dirty="0"/>
                  <a:t>a Turing machine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altLang="zh-TW" dirty="0"/>
                  <a:t> that decides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𝑇𝑀</m:t>
                        </m:r>
                      </m:sub>
                    </m:sSub>
                  </m:oMath>
                </a14:m>
                <a:r>
                  <a:rPr lang="en-US" altLang="zh-TW" dirty="0" smtClean="0"/>
                  <a:t> (details in the next slide).</a:t>
                </a:r>
                <a:endParaRPr lang="en-US" altLang="zh-TW" dirty="0"/>
              </a:p>
              <a:p>
                <a:r>
                  <a:rPr lang="en-US" altLang="zh-TW" dirty="0" smtClean="0"/>
                  <a:t>And by thus, we’ve showed that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is undecidable either.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 r="-34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28304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HW#10 – Q5 </a:t>
            </a:r>
            <a:r>
              <a:rPr lang="en-US" altLang="zh-TW" dirty="0" smtClean="0"/>
              <a:t>(2/2</a:t>
            </a:r>
            <a:r>
              <a:rPr lang="en-US" altLang="zh-TW" dirty="0"/>
              <a:t>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575175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altLang="zh-TW" sz="250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TW" sz="25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zh-TW" sz="2500" dirty="0"/>
                  <a:t> “On input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sz="25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500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altLang="zh-TW" sz="25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TW" sz="25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r>
                  <a:rPr lang="en-US" altLang="zh-TW" sz="2500" dirty="0" smtClean="0"/>
                  <a:t>:</a:t>
                </a:r>
                <a:endParaRPr lang="en-US" altLang="zh-TW" sz="2500" dirty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altLang="zh-TW" sz="2500" dirty="0" smtClean="0"/>
                  <a:t>If </a:t>
                </a:r>
                <a:r>
                  <a:rPr lang="en-US" altLang="zh-TW" sz="2500" dirty="0"/>
                  <a:t>the input is not a valid representation of a Turing machine and a string, </a:t>
                </a:r>
                <a:r>
                  <a:rPr lang="en-US" altLang="zh-TW" sz="2500" i="1" dirty="0"/>
                  <a:t>reject</a:t>
                </a:r>
                <a:r>
                  <a:rPr lang="en-US" altLang="zh-TW" sz="2500" dirty="0"/>
                  <a:t>.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altLang="zh-TW" sz="2500" dirty="0" smtClean="0"/>
                  <a:t>Construct </a:t>
                </a:r>
                <a:r>
                  <a:rPr lang="en-US" altLang="zh-TW" sz="2500" dirty="0"/>
                  <a:t>TM</a:t>
                </a:r>
                <a:r>
                  <a:rPr lang="en-US" altLang="zh-TW" sz="2500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sz="2500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sz="2500" b="0" i="1" smtClean="0">
                        <a:latin typeface="Cambria Math" panose="02040503050406030204" pitchFamily="18" charset="0"/>
                      </a:rPr>
                      <m:t>′=</m:t>
                    </m:r>
                  </m:oMath>
                </a14:m>
                <a:r>
                  <a:rPr lang="en-US" altLang="zh-TW" sz="2500" dirty="0"/>
                  <a:t> </a:t>
                </a:r>
                <a:r>
                  <a:rPr lang="en-US" altLang="zh-TW" sz="2500" dirty="0" smtClean="0"/>
                  <a:t>“Reject any input except </a:t>
                </a:r>
                <a14:m>
                  <m:oMath xmlns:m="http://schemas.openxmlformats.org/officeDocument/2006/math">
                    <m:r>
                      <a:rPr lang="en-US" altLang="zh-TW" sz="2500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altLang="zh-TW" sz="2500" dirty="0" smtClean="0"/>
                  <a:t>, and with input </a:t>
                </a:r>
                <a14:m>
                  <m:oMath xmlns:m="http://schemas.openxmlformats.org/officeDocument/2006/math">
                    <m:r>
                      <a:rPr lang="en-US" altLang="zh-TW" sz="2500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altLang="zh-TW" sz="2500" dirty="0" smtClean="0"/>
                  <a:t> run </a:t>
                </a:r>
                <a14:m>
                  <m:oMath xmlns:m="http://schemas.openxmlformats.org/officeDocument/2006/math">
                    <m:r>
                      <a:rPr lang="en-US" altLang="zh-TW" sz="2500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sz="2500" dirty="0" smtClean="0"/>
                  <a:t> on it; </a:t>
                </a:r>
                <a:r>
                  <a:rPr lang="en-US" altLang="zh-TW" sz="2500" i="1" dirty="0" smtClean="0"/>
                  <a:t>accept</a:t>
                </a:r>
                <a:r>
                  <a:rPr lang="en-US" altLang="zh-TW" sz="2500" dirty="0" smtClean="0"/>
                  <a:t> </a:t>
                </a:r>
                <a:r>
                  <a:rPr lang="en-US" altLang="zh-TW" sz="2500" dirty="0"/>
                  <a:t>or </a:t>
                </a:r>
                <a:r>
                  <a:rPr lang="en-US" altLang="zh-TW" sz="2500" i="1" dirty="0" smtClean="0"/>
                  <a:t>reject</a:t>
                </a:r>
                <a:r>
                  <a:rPr lang="en-US" altLang="zh-TW" sz="2500" dirty="0" smtClean="0"/>
                  <a:t> the same </a:t>
                </a:r>
                <a:r>
                  <a:rPr lang="en-US" altLang="zh-TW" sz="2500" dirty="0"/>
                  <a:t>as </a:t>
                </a:r>
                <a14:m>
                  <m:oMath xmlns:m="http://schemas.openxmlformats.org/officeDocument/2006/math">
                    <m:r>
                      <a:rPr lang="en-US" altLang="zh-TW" sz="2500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sz="2500" dirty="0" smtClean="0"/>
                  <a:t> does.”</a:t>
                </a:r>
                <a:endParaRPr lang="en-US" altLang="zh-TW" sz="2500" dirty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altLang="zh-TW" sz="2500" dirty="0" smtClean="0"/>
                  <a:t>Modify </a:t>
                </a:r>
                <a14:m>
                  <m:oMath xmlns:m="http://schemas.openxmlformats.org/officeDocument/2006/math">
                    <m:r>
                      <a:rPr lang="en-US" altLang="zh-TW" sz="2500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sz="2500" i="1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zh-TW" sz="2500" dirty="0" smtClean="0"/>
                  <a:t> into </a:t>
                </a:r>
                <a14:m>
                  <m:oMath xmlns:m="http://schemas.openxmlformats.org/officeDocument/2006/math">
                    <m:r>
                      <a:rPr lang="en-US" altLang="zh-TW" sz="2500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sz="2500" i="1">
                        <a:latin typeface="Cambria Math" panose="02040503050406030204" pitchFamily="18" charset="0"/>
                      </a:rPr>
                      <m:t>′′</m:t>
                    </m:r>
                  </m:oMath>
                </a14:m>
                <a:r>
                  <a:rPr lang="en-US" altLang="zh-TW" sz="2500" dirty="0" smtClean="0"/>
                  <a:t>: whenever </a:t>
                </a:r>
                <a14:m>
                  <m:oMath xmlns:m="http://schemas.openxmlformats.org/officeDocument/2006/math">
                    <m:r>
                      <a:rPr lang="en-US" altLang="zh-TW" sz="2500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sz="2500" i="1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zh-TW" sz="2500" dirty="0" smtClean="0"/>
                  <a:t> is about to enter the </a:t>
                </a:r>
                <a:r>
                  <a:rPr lang="en-US" altLang="zh-TW" sz="2500" dirty="0"/>
                  <a:t>reject state, </a:t>
                </a:r>
                <a:r>
                  <a:rPr lang="en-US" altLang="zh-TW" sz="2500" dirty="0" smtClean="0"/>
                  <a:t>we make it enter a set of states that lead it to visit every </a:t>
                </a:r>
                <a:r>
                  <a:rPr lang="en-US" altLang="zh-TW" sz="2500" dirty="0"/>
                  <a:t>other </a:t>
                </a:r>
                <a:r>
                  <a:rPr lang="en-US" altLang="zh-TW" sz="2500" dirty="0" smtClean="0"/>
                  <a:t>state first (except </a:t>
                </a:r>
                <a:r>
                  <a:rPr lang="en-US" altLang="zh-TW" sz="2500" dirty="0"/>
                  <a:t>for the accept state</a:t>
                </a:r>
                <a:r>
                  <a:rPr lang="en-US" altLang="zh-TW" sz="2500" dirty="0" smtClean="0"/>
                  <a:t>), and end in the reject state. </a:t>
                </a:r>
                <a:r>
                  <a:rPr lang="en-US" altLang="zh-TW" sz="2500" dirty="0"/>
                  <a:t>This can be done by adding a new tape symbol, writing it to two consecutive </a:t>
                </a:r>
                <a:r>
                  <a:rPr lang="en-US" altLang="zh-TW" sz="2500" dirty="0" smtClean="0"/>
                  <a:t>cells on the tape, </a:t>
                </a:r>
                <a:r>
                  <a:rPr lang="en-US" altLang="zh-TW" sz="2500" dirty="0"/>
                  <a:t>and then moving back and forth </a:t>
                </a:r>
                <a:r>
                  <a:rPr lang="en-US" altLang="zh-TW" sz="2500" dirty="0" smtClean="0"/>
                  <a:t>on </a:t>
                </a:r>
                <a:r>
                  <a:rPr lang="en-US" altLang="zh-TW" sz="2500" dirty="0"/>
                  <a:t>them while visiting </a:t>
                </a:r>
                <a:r>
                  <a:rPr lang="en-US" altLang="zh-TW" sz="2500" dirty="0" smtClean="0"/>
                  <a:t>other states.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altLang="zh-TW" sz="2500" dirty="0" smtClean="0"/>
                  <a:t>Run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5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sz="25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altLang="zh-TW" sz="2500" dirty="0" smtClean="0"/>
                  <a:t> on input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sz="25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500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altLang="zh-TW" sz="2500" i="1">
                            <a:latin typeface="Cambria Math" panose="02040503050406030204" pitchFamily="18" charset="0"/>
                          </a:rPr>
                          <m:t>′′</m:t>
                        </m:r>
                      </m:e>
                    </m:d>
                  </m:oMath>
                </a14:m>
                <a:r>
                  <a:rPr lang="en-US" altLang="zh-TW" sz="2500" dirty="0" smtClean="0"/>
                  <a:t>, </a:t>
                </a:r>
                <a:r>
                  <a:rPr lang="en-US" altLang="zh-TW" sz="2500" i="1" dirty="0" smtClean="0"/>
                  <a:t>reject</a:t>
                </a:r>
                <a:r>
                  <a:rPr lang="en-US" altLang="zh-TW" sz="2500" dirty="0" smtClean="0"/>
                  <a:t> if </a:t>
                </a:r>
                <a:r>
                  <a:rPr lang="en-US" altLang="zh-TW" sz="2500" dirty="0"/>
                  <a:t>it </a:t>
                </a:r>
                <a:r>
                  <a:rPr lang="en-US" altLang="zh-TW" sz="2500" dirty="0" smtClean="0"/>
                  <a:t>accepts; </a:t>
                </a:r>
                <a:r>
                  <a:rPr lang="en-US" altLang="zh-TW" sz="2500" i="1" dirty="0" smtClean="0"/>
                  <a:t>accept </a:t>
                </a:r>
                <a:r>
                  <a:rPr lang="en-US" altLang="zh-TW" sz="2500" dirty="0" smtClean="0"/>
                  <a:t>otherwise.”</a:t>
                </a:r>
                <a:endParaRPr lang="en-US" altLang="zh-TW" sz="2500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575175"/>
              </a:xfrm>
              <a:blipFill rotWithShape="0">
                <a:blip r:embed="rId2"/>
                <a:stretch>
                  <a:fillRect l="-1043" t="-1731" r="-115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302437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HW#10 – </a:t>
            </a:r>
            <a:r>
              <a:rPr lang="en-US" altLang="zh-TW" dirty="0" smtClean="0"/>
              <a:t>Q7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We </a:t>
                </a:r>
                <a:r>
                  <a:rPr lang="en-US" altLang="zh-TW" dirty="0"/>
                  <a:t>will construct the proof </a:t>
                </a:r>
                <a:r>
                  <a:rPr lang="en-US" altLang="zh-TW" dirty="0" smtClean="0"/>
                  <a:t>by</a:t>
                </a:r>
              </a:p>
              <a:p>
                <a:pPr marL="0" indent="0">
                  <a:buNone/>
                </a:pPr>
                <a:r>
                  <a:rPr lang="en-US" altLang="zh-TW" dirty="0"/>
                  <a:t> </a:t>
                </a:r>
                <a:r>
                  <a:rPr lang="en-US" altLang="zh-TW" dirty="0" smtClean="0"/>
                  <a:t>  </a:t>
                </a:r>
                <a:r>
                  <a:rPr lang="en-US" altLang="zh-TW" dirty="0" err="1" smtClean="0"/>
                  <a:t>diagonalization</a:t>
                </a:r>
                <a:r>
                  <a:rPr lang="en-US" altLang="zh-TW" dirty="0" smtClean="0"/>
                  <a:t>.</a:t>
                </a:r>
              </a:p>
              <a:p>
                <a:r>
                  <a:rPr lang="en-US" altLang="zh-TW" dirty="0" smtClean="0"/>
                  <a:t>Since the amount of Turing machines is countable, we can list all the Turing machines in a infinite list in some order, say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,…</m:t>
                    </m:r>
                  </m:oMath>
                </a14:m>
                <a:r>
                  <a:rPr lang="en-US" altLang="zh-TW" dirty="0" smtClean="0"/>
                  <a:t> .</a:t>
                </a:r>
              </a:p>
              <a:p>
                <a:r>
                  <a:rPr lang="en-US" altLang="zh-TW" dirty="0" smtClean="0"/>
                  <a:t>Then we </a:t>
                </a:r>
                <a:r>
                  <a:rPr lang="en-US" altLang="zh-TW" dirty="0"/>
                  <a:t>deﬁne our </a:t>
                </a:r>
                <a:r>
                  <a:rPr lang="en-US" altLang="zh-TW" dirty="0" err="1"/>
                  <a:t>diagonalizing</a:t>
                </a:r>
                <a:r>
                  <a:rPr lang="en-US" altLang="zh-TW" dirty="0"/>
                  <a:t> language as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en-US" altLang="zh-TW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altLang="zh-TW" dirty="0" smtClean="0"/>
                  <a:t> for those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∉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)}</m:t>
                    </m:r>
                  </m:oMath>
                </a14:m>
                <a:r>
                  <a:rPr lang="en-US" altLang="zh-TW" dirty="0" smtClean="0"/>
                  <a:t>.</a:t>
                </a:r>
              </a:p>
              <a:p>
                <a:r>
                  <a:rPr lang="en-US" altLang="zh-TW" dirty="0" smtClean="0"/>
                  <a:t>It’s clear that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altLang="zh-TW" dirty="0" smtClean="0"/>
                  <a:t> is a subset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{1}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altLang="zh-TW" dirty="0" smtClean="0"/>
                  <a:t> And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altLang="zh-TW" dirty="0" smtClean="0"/>
                  <a:t> is also an undecidable (even more, an unrecognizable) language since there’s no Turing machine for recognizing it.</a:t>
                </a:r>
                <a:endParaRPr lang="en-US" altLang="zh-TW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043" t="-2241" r="-173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表格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5745672"/>
                  </p:ext>
                </p:extLst>
              </p:nvPr>
            </p:nvGraphicFramePr>
            <p:xfrm>
              <a:off x="6537958" y="273685"/>
              <a:ext cx="3959352" cy="239895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659892"/>
                    <a:gridCol w="659892"/>
                    <a:gridCol w="659892"/>
                    <a:gridCol w="659892"/>
                    <a:gridCol w="659892"/>
                    <a:gridCol w="659892"/>
                  </a:tblGrid>
                  <a:tr h="39189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800" dirty="0" smtClean="0"/>
                            <a:t>1</a:t>
                          </a:r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800" dirty="0" smtClean="0"/>
                            <a:t>11</a:t>
                          </a:r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800" dirty="0" smtClean="0"/>
                            <a:t>…</a:t>
                          </a:r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altLang="zh-TW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TW" sz="18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sup>
                                    <m:r>
                                      <a:rPr lang="en-US" altLang="zh-TW" sz="18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800" dirty="0" smtClean="0"/>
                            <a:t>…</a:t>
                          </a:r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39189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TW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  <m:sub>
                                    <m: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200" u="sng" dirty="0" smtClean="0"/>
                            <a:t>Accept</a:t>
                          </a:r>
                          <a:endParaRPr lang="zh-TW" altLang="en-US" sz="1200" u="sng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Reject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…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Accept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…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</a:tr>
                  <a:tr h="415438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TW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  <m:sub>
                                    <m: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Accept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u="sng" dirty="0" smtClean="0"/>
                            <a:t>Accept</a:t>
                          </a:r>
                          <a:endParaRPr lang="zh-TW" altLang="en-US" sz="1200" u="sng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Reject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</a:tr>
                  <a:tr h="415438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zh-TW" altLang="en-US" sz="180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zh-TW" altLang="en-US" sz="120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1200" u="sng" dirty="0" smtClean="0"/>
                            <a:t>    </a:t>
                          </a:r>
                          <a14:m>
                            <m:oMath xmlns:m="http://schemas.openxmlformats.org/officeDocument/2006/math">
                              <m:r>
                                <a:rPr lang="zh-TW" altLang="en-US" sz="1200" i="1" u="sng" smtClean="0">
                                  <a:latin typeface="Cambria Math" panose="02040503050406030204" pitchFamily="18" charset="0"/>
                                </a:rPr>
                                <m:t>⋱</m:t>
                              </m:r>
                              <m:r>
                                <a:rPr lang="en-US" altLang="zh-TW" sz="1200" b="0" i="1" u="sng" smtClean="0">
                                  <a:latin typeface="Cambria Math" panose="02040503050406030204" pitchFamily="18" charset="0"/>
                                </a:rPr>
                                <m:t>     </m:t>
                              </m:r>
                            </m:oMath>
                          </a14:m>
                          <a:endParaRPr lang="zh-TW" altLang="en-US" sz="1200" u="sng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</a:tr>
                  <a:tr h="39189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TW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  <m:sub>
                                    <m: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200" dirty="0" smtClean="0"/>
                            <a:t>Reject</a:t>
                          </a:r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Accept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u="sng" dirty="0" smtClean="0"/>
                            <a:t>Reject</a:t>
                          </a:r>
                          <a:endParaRPr lang="zh-TW" altLang="en-US" sz="1200" u="sng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</a:tr>
                  <a:tr h="39189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zh-TW" altLang="en-US" sz="180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zh-TW" altLang="en-US" sz="120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1200" u="sng" dirty="0" smtClean="0"/>
                            <a:t>    </a:t>
                          </a:r>
                          <a14:m>
                            <m:oMath xmlns:m="http://schemas.openxmlformats.org/officeDocument/2006/math">
                              <m:r>
                                <a:rPr lang="zh-TW" altLang="en-US" sz="1200" i="1" u="sng" smtClean="0">
                                  <a:latin typeface="Cambria Math" panose="02040503050406030204" pitchFamily="18" charset="0"/>
                                </a:rPr>
                                <m:t>⋱</m:t>
                              </m:r>
                              <m:r>
                                <a:rPr lang="en-US" altLang="zh-TW" sz="1200" b="0" i="1" u="sng" smtClean="0">
                                  <a:latin typeface="Cambria Math" panose="02040503050406030204" pitchFamily="18" charset="0"/>
                                </a:rPr>
                                <m:t>     </m:t>
                              </m:r>
                            </m:oMath>
                          </a14:m>
                          <a:endParaRPr lang="zh-TW" altLang="en-US" sz="1200" u="sng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表格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5745672"/>
                  </p:ext>
                </p:extLst>
              </p:nvPr>
            </p:nvGraphicFramePr>
            <p:xfrm>
              <a:off x="6537958" y="273685"/>
              <a:ext cx="3959352" cy="239895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659892"/>
                    <a:gridCol w="659892"/>
                    <a:gridCol w="659892"/>
                    <a:gridCol w="659892"/>
                    <a:gridCol w="659892"/>
                    <a:gridCol w="659892"/>
                  </a:tblGrid>
                  <a:tr h="392413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800" dirty="0" smtClean="0"/>
                            <a:t>1</a:t>
                          </a:r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800" dirty="0" smtClean="0"/>
                            <a:t>11</a:t>
                          </a:r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800" dirty="0" smtClean="0"/>
                            <a:t>…</a:t>
                          </a:r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397248" t="-3077" r="-100917" b="-50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800" dirty="0" smtClean="0"/>
                            <a:t>…</a:t>
                          </a:r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391890"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t="-104688" r="-503704" b="-4171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200" u="sng" dirty="0" smtClean="0"/>
                            <a:t>Accept</a:t>
                          </a:r>
                          <a:endParaRPr lang="zh-TW" altLang="en-US" sz="1200" u="sng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Reject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…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Accept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…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</a:tr>
                  <a:tr h="415438"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t="-189855" r="-503704" b="-2869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Accept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u="sng" dirty="0" smtClean="0"/>
                            <a:t>Accept</a:t>
                          </a:r>
                          <a:endParaRPr lang="zh-TW" altLang="en-US" sz="1200" u="sng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Reject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</a:tr>
                  <a:tr h="415438"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t="-294118" r="-503704" b="-19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99083" t="-294118" r="-399083" b="-19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300926" t="-294118" r="-202778" b="-19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</a:tr>
                  <a:tr h="391890"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t="-418750" r="-503704" b="-103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200" dirty="0" smtClean="0"/>
                            <a:t>Reject</a:t>
                          </a:r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Accept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u="sng" dirty="0" smtClean="0"/>
                            <a:t>Reject</a:t>
                          </a:r>
                          <a:endParaRPr lang="zh-TW" altLang="en-US" sz="1200" u="sng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</a:tr>
                  <a:tr h="391890"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t="-510769" r="-503704" b="-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99083" t="-510769" r="-399083" b="-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501852" t="-510769" r="-1852" b="-153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3316322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1376</TotalTime>
  <Words>1060</Words>
  <Application>Microsoft Office PowerPoint</Application>
  <PresentationFormat>寬螢幕</PresentationFormat>
  <Paragraphs>282</Paragraphs>
  <Slides>24</Slides>
  <Notes>7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24</vt:i4>
      </vt:variant>
    </vt:vector>
  </HeadingPairs>
  <TitlesOfParts>
    <vt:vector size="30" baseType="lpstr">
      <vt:lpstr>新細明體</vt:lpstr>
      <vt:lpstr>Arial</vt:lpstr>
      <vt:lpstr>Calibri</vt:lpstr>
      <vt:lpstr>Calibri Light</vt:lpstr>
      <vt:lpstr>Cambria Math</vt:lpstr>
      <vt:lpstr>Office 佈景主題</vt:lpstr>
      <vt:lpstr>Theory of Computing TA times #4</vt:lpstr>
      <vt:lpstr>CAUTION</vt:lpstr>
      <vt:lpstr>Stats.</vt:lpstr>
      <vt:lpstr>HW#8 – Q1</vt:lpstr>
      <vt:lpstr>HW#8 – Q2 (1/2)</vt:lpstr>
      <vt:lpstr>HW#8 – Q2 (2/2)</vt:lpstr>
      <vt:lpstr>HW#8* – Q4 (1/5)</vt:lpstr>
      <vt:lpstr>HW#8 – Q4 (2/5)</vt:lpstr>
      <vt:lpstr>HW#8 – Q4 (3/5)</vt:lpstr>
      <vt:lpstr>HW#8 – Q4 (4/5)</vt:lpstr>
      <vt:lpstr>HW#8 – Q4 (5/5)</vt:lpstr>
      <vt:lpstr>HW#9 – Q2 (1/2)</vt:lpstr>
      <vt:lpstr>HW#9 – Q2 (2/2)</vt:lpstr>
      <vt:lpstr>HW#9* – Q4 (1/3)</vt:lpstr>
      <vt:lpstr>HW#9 – Q4 (2/3)</vt:lpstr>
      <vt:lpstr>HW#9 – Q4 (3/3)</vt:lpstr>
      <vt:lpstr>HW#9 – Q5</vt:lpstr>
      <vt:lpstr>HW#10 – Q2 (1/2)</vt:lpstr>
      <vt:lpstr>HW#10 – Q2 (2/2)</vt:lpstr>
      <vt:lpstr>HW#10 – Q3</vt:lpstr>
      <vt:lpstr>HW#10 – Q4</vt:lpstr>
      <vt:lpstr>HW#10* – Q5 (1/2)</vt:lpstr>
      <vt:lpstr>HW#10 – Q5 (2/2)</vt:lpstr>
      <vt:lpstr>HW#10 – Q7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Theory of Computing TA times #3</dc:title>
  <dc:creator>Hung-Wei Hsu</dc:creator>
  <cp:lastModifiedBy>Hung-Wei Hsu</cp:lastModifiedBy>
  <cp:revision>460</cp:revision>
  <dcterms:created xsi:type="dcterms:W3CDTF">2014-05-15T02:09:34Z</dcterms:created>
  <dcterms:modified xsi:type="dcterms:W3CDTF">2014-06-04T06:43:26Z</dcterms:modified>
</cp:coreProperties>
</file>