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1"/>
  </p:notesMasterIdLst>
  <p:sldIdLst>
    <p:sldId id="256" r:id="rId2"/>
    <p:sldId id="257" r:id="rId3"/>
    <p:sldId id="258" r:id="rId4"/>
    <p:sldId id="334" r:id="rId5"/>
    <p:sldId id="298" r:id="rId6"/>
    <p:sldId id="300" r:id="rId7"/>
    <p:sldId id="263" r:id="rId8"/>
    <p:sldId id="272" r:id="rId9"/>
    <p:sldId id="273" r:id="rId10"/>
    <p:sldId id="274" r:id="rId11"/>
    <p:sldId id="275" r:id="rId12"/>
    <p:sldId id="269" r:id="rId13"/>
    <p:sldId id="278" r:id="rId14"/>
    <p:sldId id="279" r:id="rId15"/>
    <p:sldId id="280" r:id="rId16"/>
    <p:sldId id="281" r:id="rId17"/>
    <p:sldId id="282" r:id="rId18"/>
    <p:sldId id="283" r:id="rId19"/>
    <p:sldId id="271" r:id="rId20"/>
    <p:sldId id="291" r:id="rId21"/>
    <p:sldId id="292" r:id="rId22"/>
    <p:sldId id="293" r:id="rId23"/>
    <p:sldId id="294" r:id="rId24"/>
    <p:sldId id="295" r:id="rId25"/>
    <p:sldId id="296" r:id="rId26"/>
    <p:sldId id="299" r:id="rId27"/>
    <p:sldId id="302" r:id="rId28"/>
    <p:sldId id="303" r:id="rId29"/>
    <p:sldId id="33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8" r:id="rId45"/>
    <p:sldId id="319" r:id="rId46"/>
    <p:sldId id="320" r:id="rId47"/>
    <p:sldId id="321" r:id="rId48"/>
    <p:sldId id="322" r:id="rId49"/>
    <p:sldId id="323" r:id="rId50"/>
    <p:sldId id="324" r:id="rId51"/>
    <p:sldId id="325" r:id="rId52"/>
    <p:sldId id="326" r:id="rId53"/>
    <p:sldId id="327" r:id="rId54"/>
    <p:sldId id="328" r:id="rId55"/>
    <p:sldId id="329" r:id="rId56"/>
    <p:sldId id="330" r:id="rId57"/>
    <p:sldId id="331" r:id="rId58"/>
    <p:sldId id="332" r:id="rId59"/>
    <p:sldId id="297" r:id="rId6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6216" autoAdjust="0"/>
  </p:normalViewPr>
  <p:slideViewPr>
    <p:cSldViewPr snapToGrid="0">
      <p:cViewPr varScale="1">
        <p:scale>
          <a:sx n="69" d="100"/>
          <a:sy n="69" d="100"/>
        </p:scale>
        <p:origin x="1224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2140F-AF25-41D1-BE31-2A176BA50CC4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D14EC-62DB-4309-ADA9-291E29FD77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6545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1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5" y="914401"/>
            <a:ext cx="6947127" cy="3488267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40" y="4402667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5" y="6117336"/>
            <a:ext cx="857473" cy="365125"/>
          </a:xfrm>
        </p:spPr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90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637876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5" y="363073"/>
            <a:ext cx="7704667" cy="158675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5" y="2218765"/>
            <a:ext cx="7704667" cy="3781051"/>
          </a:xfrm>
        </p:spPr>
        <p:txBody>
          <a:bodyPr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31" y="6108174"/>
            <a:ext cx="857473" cy="365125"/>
          </a:xfrm>
        </p:spPr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9" y="6108174"/>
            <a:ext cx="5314517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9" y="6108174"/>
            <a:ext cx="427833" cy="365125"/>
          </a:xfrm>
        </p:spPr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5798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7" y="2666999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1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9" y="6116071"/>
            <a:ext cx="413483" cy="365125"/>
          </a:xfrm>
        </p:spPr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9546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5" y="685802"/>
            <a:ext cx="7704667" cy="1752599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542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3" y="2658534"/>
            <a:ext cx="3456291" cy="576263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7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1"/>
            <a:ext cx="3467806" cy="576263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7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6640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0793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3035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1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769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4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7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4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841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4732865"/>
            <a:ext cx="7515991" cy="566739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7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5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9296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6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9547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3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9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3" y="685802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5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024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7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01654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3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9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3" y="685802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5571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7" y="685802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1739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4699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5" y="685800"/>
            <a:ext cx="1328123" cy="5105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6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3461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" y="1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5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81" y="6116071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9585B2-9ACC-476E-93B3-1792BE54128E}" type="datetimeFigureOut">
              <a:rPr lang="zh-TW" altLang="en-US" smtClean="0"/>
              <a:t>2016/10/17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9" y="6116071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9" y="6116071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CFF32E9-D6BD-4DBD-A7AE-2E7C8F6F6A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5390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Javadoc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plusplus.com/reference/algorithm/set_intersection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proofwiki.org/wiki/Common_Divisor_Divides_Integer_Combination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Data Structures</a:t>
            </a:r>
            <a:br>
              <a:rPr lang="en-US" altLang="zh-TW" dirty="0" smtClean="0"/>
            </a:br>
            <a:r>
              <a:rPr lang="en-US" altLang="zh-TW" dirty="0" smtClean="0"/>
              <a:t>TA Class #1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By Po-Chuan &amp; </a:t>
            </a:r>
            <a:r>
              <a:rPr lang="en-US" altLang="zh-TW" dirty="0" smtClean="0"/>
              <a:t>Carlos</a:t>
            </a:r>
            <a:endParaRPr lang="en-US" altLang="zh-TW" dirty="0" smtClean="0"/>
          </a:p>
          <a:p>
            <a:r>
              <a:rPr lang="en-US" altLang="zh-TW" dirty="0" smtClean="0"/>
              <a:t>105/10/17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2510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Preface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Few things before we start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6004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When doing your homework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982133" y="2218765"/>
            <a:ext cx="7799260" cy="378105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Write in nice &amp; clear format</a:t>
            </a:r>
            <a:r>
              <a:rPr lang="en-US" altLang="zh-TW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Remember to write down your student ID.</a:t>
            </a:r>
            <a:endParaRPr lang="en-US" altLang="zh-TW" dirty="0" smtClean="0"/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Please DO indent your code, and use monospaced fonts.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Answer all requirements one by one. Don’t skip any of them!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Do</a:t>
            </a:r>
            <a:r>
              <a:rPr lang="zh-TW" altLang="en-US" dirty="0" smtClean="0"/>
              <a:t> </a:t>
            </a:r>
            <a:r>
              <a:rPr lang="en-US" altLang="zh-TW" dirty="0" smtClean="0"/>
              <a:t>NOT</a:t>
            </a:r>
            <a:r>
              <a:rPr lang="zh-TW" altLang="en-US" dirty="0" smtClean="0"/>
              <a:t> </a:t>
            </a:r>
            <a:r>
              <a:rPr lang="en-US" altLang="zh-TW" dirty="0" smtClean="0"/>
              <a:t>hand</a:t>
            </a:r>
            <a:r>
              <a:rPr lang="zh-TW" altLang="en-US" dirty="0" smtClean="0"/>
              <a:t> </a:t>
            </a:r>
            <a:r>
              <a:rPr lang="en-US" altLang="zh-TW" dirty="0" smtClean="0"/>
              <a:t>in</a:t>
            </a:r>
            <a:r>
              <a:rPr lang="zh-TW" altLang="en-US" dirty="0" smtClean="0"/>
              <a:t> </a:t>
            </a:r>
            <a:r>
              <a:rPr lang="en-US" altLang="zh-TW" dirty="0" smtClean="0"/>
              <a:t>your</a:t>
            </a:r>
            <a:r>
              <a:rPr lang="zh-TW" altLang="en-US" dirty="0" smtClean="0"/>
              <a:t> </a:t>
            </a:r>
            <a:r>
              <a:rPr lang="en-US" altLang="zh-TW" dirty="0" smtClean="0"/>
              <a:t>homework</a:t>
            </a:r>
            <a:r>
              <a:rPr lang="zh-TW" altLang="en-US" dirty="0" smtClean="0"/>
              <a:t> </a:t>
            </a:r>
            <a:r>
              <a:rPr lang="en-US" altLang="zh-TW" dirty="0" smtClean="0"/>
              <a:t>in</a:t>
            </a:r>
            <a:r>
              <a:rPr lang="zh-TW" altLang="en-US" dirty="0" smtClean="0"/>
              <a:t> </a:t>
            </a:r>
            <a:r>
              <a:rPr lang="en-US" altLang="zh-TW" dirty="0" smtClean="0"/>
              <a:t>sheets unstapled.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Use the</a:t>
            </a:r>
            <a:r>
              <a:rPr lang="zh-TW" altLang="en-US" dirty="0" smtClean="0"/>
              <a:t> </a:t>
            </a:r>
            <a:r>
              <a:rPr lang="en-US" altLang="zh-TW" dirty="0" smtClean="0"/>
              <a:t>International</a:t>
            </a:r>
            <a:r>
              <a:rPr lang="zh-TW" altLang="en-US" dirty="0" smtClean="0"/>
              <a:t> </a:t>
            </a:r>
            <a:r>
              <a:rPr lang="en-US" altLang="zh-TW" dirty="0"/>
              <a:t>E</a:t>
            </a:r>
            <a:r>
              <a:rPr lang="en-US" altLang="zh-TW" dirty="0" smtClean="0"/>
              <a:t>dition</a:t>
            </a:r>
            <a:r>
              <a:rPr lang="en-US" altLang="zh-TW" dirty="0" smtClean="0"/>
              <a:t>.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2781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Assignment #1</a:t>
            </a:r>
            <a:endParaRPr lang="zh-TW" alt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Average score = 59.9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6585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1-1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Parking fee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193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Solution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Purpose: Given the parking time, find </a:t>
                </a:r>
                <a:r>
                  <a:rPr lang="en-US" altLang="zh-TW" dirty="0"/>
                  <a:t>the </a:t>
                </a:r>
                <a:r>
                  <a:rPr lang="en-US" altLang="zh-TW" dirty="0" smtClean="0"/>
                  <a:t>parking fee</a:t>
                </a:r>
              </a:p>
              <a:p>
                <a:r>
                  <a:rPr lang="en-US" altLang="zh-TW" dirty="0" smtClean="0"/>
                  <a:t>Precondition: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≤24</m:t>
                    </m:r>
                  </m:oMath>
                </a14:m>
                <a:endParaRPr lang="en-US" altLang="zh-TW" dirty="0" smtClean="0"/>
              </a:p>
              <a:p>
                <a:r>
                  <a:rPr lang="en-US" altLang="zh-TW" dirty="0" err="1" smtClean="0"/>
                  <a:t>Postcondition</a:t>
                </a:r>
                <a:r>
                  <a:rPr lang="en-US" altLang="zh-TW" dirty="0" smtClean="0"/>
                  <a:t>: the correct parking fee is returned</a:t>
                </a:r>
                <a:br>
                  <a:rPr lang="en-US" altLang="zh-TW" dirty="0" smtClean="0"/>
                </a:b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𝑓𝑒𝑒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={</m:t>
                    </m:r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.5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                            ,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≤2</m:t>
                          </m:r>
                        </m:e>
                      </m:mr>
                      <m:m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2.5+0.75</m:t>
                          </m:r>
                          <m:d>
                            <m:d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&gt;2</m:t>
                          </m:r>
                        </m:e>
                      </m:mr>
                    </m:m>
                  </m:oMath>
                </a14:m>
                <a:endParaRPr lang="en-US" altLang="zh-TW" dirty="0" smtClean="0"/>
              </a:p>
              <a:p>
                <a:r>
                  <a:rPr lang="en-US" altLang="zh-TW" dirty="0" smtClean="0"/>
                  <a:t>Arguments: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altLang="zh-TW" dirty="0" smtClean="0"/>
                  <a:t>: the parking time</a:t>
                </a:r>
                <a:endParaRPr lang="zh-TW" altLang="en-US" dirty="0"/>
              </a:p>
            </p:txBody>
          </p:sp>
        </mc:Choice>
        <mc:Fallback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97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784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1-3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The appointment book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0926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A. change purpose of a appointment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982134" y="2312893"/>
            <a:ext cx="8161867" cy="36869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/* This is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 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pseudocode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not C++, function.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Appointment book is implemented in ADT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Please do not compile this code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No new function is required. (But if you treat the following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as a new function, that's also ok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.)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This function uses existing functions like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isAppointment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cancelAppointment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, and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makeAppointment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*/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01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4" y="658907"/>
            <a:ext cx="8161867" cy="54729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// Change the purpose of an appointment</a:t>
            </a:r>
          </a:p>
          <a:p>
            <a:pPr marL="0" indent="0">
              <a:buNone/>
            </a:pP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updatePurpose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date: Date, time: Time,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newPurpose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: String 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// Make sure the appointment exists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if (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apptBook.isAppointment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date, time ) 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// The appointment does exist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apptBook.cancelAppointment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date, time );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if(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apptBook.makeAppointment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date, time,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newPurpose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) 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	write(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“Purpose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of the appointment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updated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." );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else // The appointment doesn't exist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write( "No appointment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at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the given date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 time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." );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18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B. list all appointments in a day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4" y="2218765"/>
            <a:ext cx="8161867" cy="3781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/*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No new function is required. (But if you treat the following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as a new function, that's also ok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.)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This function uses existing functions like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isAppointment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getAppointmentPurpose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*/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72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B. list all appointments in a day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3" y="2218765"/>
            <a:ext cx="7839138" cy="37810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// Print all appointments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a given date</a:t>
            </a:r>
          </a:p>
          <a:p>
            <a:pPr marL="0" indent="0">
              <a:buNone/>
            </a:pP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getDateAppointment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apptDate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: Date 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// Iterate through all possible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times on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the given day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for( Time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time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: Date 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// If the appointment exists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if (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apptBook.isAppointment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date, time ) 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	write(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apptBook.getAppointmentPurpose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date, time ), " at ", date, time );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6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1-5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Remove elements in a bag &amp; Javadoc comment style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747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Javadoc comment style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Look at </a:t>
            </a:r>
            <a:r>
              <a:rPr lang="en-US" altLang="zh-TW" dirty="0">
                <a:hlinkClick r:id="rId2"/>
              </a:rPr>
              <a:t>https://</a:t>
            </a:r>
            <a:r>
              <a:rPr lang="en-US" altLang="zh-TW" dirty="0" smtClean="0">
                <a:hlinkClick r:id="rId2"/>
              </a:rPr>
              <a:t>en.wikipedia.org/wiki/Javadoc</a:t>
            </a:r>
            <a:endParaRPr lang="en-US" altLang="zh-TW" dirty="0" smtClean="0"/>
          </a:p>
          <a:p>
            <a:r>
              <a:rPr lang="en-US" altLang="zh-TW" dirty="0" smtClean="0"/>
              <a:t>Begins with /** and ends with */</a:t>
            </a:r>
          </a:p>
          <a:p>
            <a:r>
              <a:rPr lang="en-US" altLang="zh-TW" dirty="0" smtClean="0"/>
              <a:t>@</a:t>
            </a:r>
            <a:r>
              <a:rPr lang="en-US" altLang="zh-TW" dirty="0" err="1" smtClean="0"/>
              <a:t>param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@return</a:t>
            </a:r>
          </a:p>
          <a:p>
            <a:r>
              <a:rPr lang="en-US" altLang="zh-TW" dirty="0" smtClean="0"/>
              <a:t>No blank lines between comment and code body</a:t>
            </a:r>
          </a:p>
          <a:p>
            <a:r>
              <a:rPr lang="en-US" altLang="zh-TW" dirty="0" smtClean="0"/>
              <a:t>Paragraphs in comment are separated by &lt;p&gt;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6548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47167" y="416860"/>
            <a:ext cx="8175811" cy="5582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#include&lt;bits/</a:t>
            </a:r>
            <a:r>
              <a:rPr lang="en-US" altLang="zh-TW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stdc</a:t>
            </a: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++.h&gt;</a:t>
            </a:r>
          </a:p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altLang="zh-TW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altLang="zh-TW" sz="17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/**</a:t>
            </a:r>
          </a:p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 * Class bag --- simulation of a bag of strings</a:t>
            </a:r>
          </a:p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 * Note that this problem asks you to comment in Javadoc style, so</a:t>
            </a:r>
          </a:p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 * please DO comment your functions, or you'll lose some marks.</a:t>
            </a:r>
          </a:p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 * &lt;p&gt;</a:t>
            </a:r>
          </a:p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 * Also, use `&lt;p&gt;' to </a:t>
            </a:r>
            <a:r>
              <a:rPr lang="en-US" altLang="zh-TW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separate </a:t>
            </a: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paragraphs between descriptions when</a:t>
            </a:r>
          </a:p>
          <a:p>
            <a:pPr marL="0" indent="0">
              <a:buNone/>
            </a:pPr>
            <a:r>
              <a:rPr lang="en-US" altLang="zh-TW" sz="1700" dirty="0">
                <a:latin typeface="Consolas" panose="020B0609020204030204" pitchFamily="49" charset="0"/>
                <a:cs typeface="Consolas" panose="020B0609020204030204" pitchFamily="49" charset="0"/>
              </a:rPr>
              <a:t> * needed, and there’s no blank lines between comment &amp; function.</a:t>
            </a:r>
            <a:endParaRPr lang="zh-TW" altLang="en-US" sz="17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84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5" y="416860"/>
            <a:ext cx="8040843" cy="5582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@author	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Po-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Chuan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@version	1.5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 @since	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2015-10-12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*/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bag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 private: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vector&lt;string&gt; items;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34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5" y="416860"/>
            <a:ext cx="8040843" cy="5582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600" dirty="0"/>
              <a:t> 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/**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 Remove items in bag and count how many items are removed.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 &lt;p&gt;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 This function iterates through the bag, searches for items </a:t>
            </a:r>
            <a:r>
              <a:rPr lang="en-US" altLang="zh-TW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endParaRPr lang="en-US" altLang="zh-TW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 removes those matched with the parameter. After iteration,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 this function returns the number of items removed.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 @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param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s	the item to be removed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 @return		the number of the items that were removed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 */</a:t>
            </a:r>
          </a:p>
          <a:p>
            <a:pPr marL="0" indent="0">
              <a:buNone/>
            </a:pP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remove( </a:t>
            </a:r>
            <a:r>
              <a:rPr lang="en-US" altLang="zh-TW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1600" dirty="0">
                <a:latin typeface="Consolas" panose="020B0609020204030204" pitchFamily="49" charset="0"/>
                <a:cs typeface="Consolas" panose="020B0609020204030204" pitchFamily="49" charset="0"/>
              </a:rPr>
              <a:t> string s )</a:t>
            </a:r>
            <a:endParaRPr lang="zh-TW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05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5" y="416859"/>
            <a:ext cx="8040843" cy="6172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zh-TW" sz="23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remove( </a:t>
            </a:r>
            <a:r>
              <a:rPr lang="en-US" altLang="zh-TW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 string s )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zh-TW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/*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* # of items removed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*/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TW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rm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/*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*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If the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bag is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empty,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is equal to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s.end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() and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returns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0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immediately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*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If none was found, no erase commands are invoked. A zero is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returned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*/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for ( 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auto i = </a:t>
            </a:r>
            <a:r>
              <a:rPr lang="en-US" altLang="zh-TW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s.begin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(); i != </a:t>
            </a:r>
            <a:r>
              <a:rPr lang="en-US" altLang="zh-TW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s.end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(); ++i )</a:t>
            </a:r>
          </a:p>
          <a:p>
            <a:pPr marL="0" indent="0">
              <a:buNone/>
            </a:pP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 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*i == s )				// Matched with target</a:t>
            </a:r>
          </a:p>
          <a:p>
            <a:pPr marL="0" indent="0">
              <a:buNone/>
            </a:pP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altLang="zh-TW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TW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s.erase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altLang="zh-TW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 ), ++</a:t>
            </a:r>
            <a:r>
              <a:rPr lang="en-US" altLang="zh-TW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rm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;	// Erase and add 1 to the counter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US" altLang="zh-TW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rm</a:t>
            </a:r>
            <a:r>
              <a:rPr lang="en-US" altLang="zh-TW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2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zh-TW" alt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2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Just some more…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use </a:t>
            </a:r>
            <a:r>
              <a:rPr lang="en-US" altLang="zh-TW" dirty="0" smtClean="0">
                <a:latin typeface="Consolas" pitchFamily="49" charset="0"/>
                <a:cs typeface="Consolas" pitchFamily="49" charset="0"/>
              </a:rPr>
              <a:t>vector</a:t>
            </a:r>
            <a:r>
              <a:rPr lang="en-US" altLang="zh-TW" dirty="0" smtClean="0"/>
              <a:t> as a container here. You may use other containers.</a:t>
            </a:r>
          </a:p>
          <a:p>
            <a:r>
              <a:rPr lang="en-US" altLang="zh-TW" dirty="0" smtClean="0"/>
              <a:t>You can use </a:t>
            </a:r>
            <a:r>
              <a:rPr lang="en-US" altLang="zh-TW" dirty="0" err="1" smtClean="0">
                <a:latin typeface="Consolas" pitchFamily="49" charset="0"/>
                <a:cs typeface="Consolas" pitchFamily="49" charset="0"/>
              </a:rPr>
              <a:t>getFrequencyOf</a:t>
            </a:r>
            <a:r>
              <a:rPr lang="en-US" altLang="zh-TW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altLang="zh-TW" dirty="0" smtClean="0"/>
              <a:t> to count the number of objects.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0932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1-7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Intersection of 2 bags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7850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5" y="416859"/>
            <a:ext cx="8040843" cy="6172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#include&lt;bits/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stdc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++.h&gt; // vector, iterator, and algorithm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altLang="zh-TW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template&lt;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T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bag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private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/* Use vector to hold contents */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vector&lt;T&gt; contents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/* For internal use only, but it can also be public */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void insert(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T&amp;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contents.push_back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0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5" y="416859"/>
            <a:ext cx="8040843" cy="6172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/* Sort set contents */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void sort()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sort(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contents.begin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(),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contents.end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() );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buNone/>
            </a:pP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0" indent="0">
              <a:buNone/>
            </a:pP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/* Do NOT use bag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&amp;.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 * We'll modify B a bit, so pass by non-constant value */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bag&lt;T&gt; intersection( bag B )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04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60612" y="416859"/>
            <a:ext cx="8283388" cy="6172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/*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Specify the start &amp; end point */</a:t>
            </a:r>
          </a:p>
          <a:p>
            <a:pPr marL="0" indent="0">
              <a:buNone/>
            </a:pP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vector&lt;T&gt;::iterator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first1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A.contents.begin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(),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first2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B.contents.begin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(),</a:t>
            </a:r>
            <a:b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last1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A.contents.end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(),</a:t>
            </a:r>
            <a:b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last2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B.contents.end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/*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Insert new elements from here */</a:t>
            </a:r>
          </a:p>
          <a:p>
            <a:pPr marL="0" indent="0">
              <a:buNone/>
            </a:pP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insert_iterator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&lt; vector&lt;T&gt; &gt; result( </a:t>
            </a:r>
            <a:r>
              <a:rPr lang="en-US" altLang="zh-TW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merge.contents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merge.contents.begin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() );</a:t>
            </a:r>
          </a:p>
          <a:p>
            <a:pPr marL="0" indent="0">
              <a:buNone/>
            </a:pP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/*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Main intersection process */</a:t>
            </a:r>
          </a:p>
          <a:p>
            <a:pPr marL="0" indent="0">
              <a:buNone/>
            </a:pP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/*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You can also use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set_intersection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first1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last1, first2, </a:t>
            </a: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last2, result ); */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3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5" y="416859"/>
            <a:ext cx="8040843" cy="6172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while ( first1 != last1 &amp;&amp; first2 != last2 )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{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	if ( *first1 &lt; *first2 )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		++first1;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	else if ( *first2 &lt; *first1 )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		++first2;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	else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	{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		*result = *first1;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		++result;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		++first1;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		++first2;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	}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16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2135" y="416859"/>
            <a:ext cx="8040843" cy="61722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zh-TW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/* Return the merged bag */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	return merge;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buNone/>
            </a:pPr>
            <a:r>
              <a:rPr lang="en-US" altLang="zh-TW" sz="1800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zh-TW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55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Just some more…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Another way to solve it is </a:t>
            </a:r>
            <a:r>
              <a:rPr lang="en-US" altLang="zh-TW" dirty="0" err="1" smtClean="0">
                <a:latin typeface="Consolas" pitchFamily="49" charset="0"/>
                <a:cs typeface="Consolas" pitchFamily="49" charset="0"/>
              </a:rPr>
              <a:t>getFrequencyOf</a:t>
            </a:r>
            <a:r>
              <a:rPr lang="en-US" altLang="zh-TW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For each kind of element in set A, count the frequency of that in set B.</a:t>
            </a:r>
          </a:p>
          <a:p>
            <a:r>
              <a:rPr lang="en-US" altLang="zh-TW" dirty="0" smtClean="0"/>
              <a:t>Insert the minimum of the 2 frequencies into the merged result</a:t>
            </a:r>
            <a:r>
              <a:rPr lang="en-US" altLang="zh-TW" dirty="0" smtClean="0"/>
              <a:t>.</a:t>
            </a:r>
            <a:endParaRPr lang="en-US" altLang="zh-TW" dirty="0"/>
          </a:p>
          <a:p>
            <a:r>
              <a:rPr lang="en-US" altLang="zh-TW" dirty="0" err="1" smtClean="0">
                <a:hlinkClick r:id="rId2"/>
              </a:rPr>
              <a:t>set_intersection</a:t>
            </a:r>
            <a:r>
              <a:rPr lang="en-US" altLang="zh-TW" dirty="0" smtClean="0">
                <a:hlinkClick r:id="rId2"/>
              </a:rPr>
              <a:t>()</a:t>
            </a:r>
            <a:r>
              <a:rPr lang="en-US" altLang="zh-TW" dirty="0" smtClean="0"/>
              <a:t> is listed here as a reference.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612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Intersection, using peek()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2791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code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982135" y="2060620"/>
            <a:ext cx="7704667" cy="43530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template&lt;</a:t>
            </a:r>
            <a:r>
              <a:rPr lang="en-US" altLang="zh-TW" dirty="0" err="1" smtClean="0">
                <a:latin typeface="Consolas" panose="020B0609020204030204" pitchFamily="49" charset="0"/>
              </a:rPr>
              <a:t>typename</a:t>
            </a:r>
            <a:r>
              <a:rPr lang="en-US" altLang="zh-TW" dirty="0" smtClean="0">
                <a:latin typeface="Consolas" panose="020B0609020204030204" pitchFamily="49" charset="0"/>
              </a:rPr>
              <a:t> T&gt;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bag&lt;T&gt; intersection( bag&lt;T&gt; a, bag&lt;T&gt; b )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bag&lt;T&gt; v;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while( !</a:t>
            </a:r>
            <a:r>
              <a:rPr lang="en-US" altLang="zh-TW" dirty="0" err="1" smtClean="0">
                <a:latin typeface="Consolas" panose="020B0609020204030204" pitchFamily="49" charset="0"/>
              </a:rPr>
              <a:t>a.isEmpty</a:t>
            </a:r>
            <a:r>
              <a:rPr lang="en-US" altLang="zh-TW" dirty="0" smtClean="0">
                <a:latin typeface="Consolas" panose="020B0609020204030204" pitchFamily="49" charset="0"/>
              </a:rPr>
              <a:t>() &amp;&amp; !</a:t>
            </a:r>
            <a:r>
              <a:rPr lang="en-US" altLang="zh-TW" dirty="0" err="1" smtClean="0">
                <a:latin typeface="Consolas" panose="020B0609020204030204" pitchFamily="49" charset="0"/>
              </a:rPr>
              <a:t>b.isEmpty</a:t>
            </a:r>
            <a:r>
              <a:rPr lang="en-US" altLang="zh-TW" dirty="0" smtClean="0">
                <a:latin typeface="Consolas" panose="020B0609020204030204" pitchFamily="49" charset="0"/>
              </a:rPr>
              <a:t>() )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	T item = </a:t>
            </a:r>
            <a:r>
              <a:rPr lang="en-US" altLang="zh-TW" dirty="0" err="1" smtClean="0">
                <a:latin typeface="Consolas" panose="020B0609020204030204" pitchFamily="49" charset="0"/>
              </a:rPr>
              <a:t>a.peek</a:t>
            </a:r>
            <a:r>
              <a:rPr lang="en-US" altLang="zh-TW" dirty="0" smtClean="0"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	if( </a:t>
            </a:r>
            <a:r>
              <a:rPr lang="en-US" altLang="zh-TW" dirty="0" err="1" smtClean="0">
                <a:latin typeface="Consolas" panose="020B0609020204030204" pitchFamily="49" charset="0"/>
              </a:rPr>
              <a:t>b.contains</a:t>
            </a:r>
            <a:r>
              <a:rPr lang="en-US" altLang="zh-TW" dirty="0" smtClean="0">
                <a:latin typeface="Consolas" panose="020B0609020204030204" pitchFamily="49" charset="0"/>
              </a:rPr>
              <a:t>( item ) )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		</a:t>
            </a:r>
            <a:r>
              <a:rPr lang="en-US" altLang="zh-TW" dirty="0" err="1" smtClean="0">
                <a:latin typeface="Consolas" panose="020B0609020204030204" pitchFamily="49" charset="0"/>
              </a:rPr>
              <a:t>v.add</a:t>
            </a:r>
            <a:r>
              <a:rPr lang="en-US" altLang="zh-TW" dirty="0" smtClean="0">
                <a:latin typeface="Consolas" panose="020B0609020204030204" pitchFamily="49" charset="0"/>
              </a:rPr>
              <a:t>( item );</a:t>
            </a:r>
            <a:endParaRPr lang="zh-TW" alt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18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code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982135" y="2060620"/>
            <a:ext cx="7704667" cy="43530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		</a:t>
            </a:r>
            <a:r>
              <a:rPr lang="en-US" altLang="zh-TW" dirty="0" err="1" smtClean="0">
                <a:latin typeface="Consolas" panose="020B0609020204030204" pitchFamily="49" charset="0"/>
              </a:rPr>
              <a:t>a.remove</a:t>
            </a:r>
            <a:r>
              <a:rPr lang="en-US" altLang="zh-TW" dirty="0" smtClean="0">
                <a:latin typeface="Consolas" panose="020B0609020204030204" pitchFamily="49" charset="0"/>
              </a:rPr>
              <a:t>( item );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		</a:t>
            </a:r>
            <a:r>
              <a:rPr lang="en-US" altLang="zh-TW" dirty="0" err="1" smtClean="0">
                <a:latin typeface="Consolas" panose="020B0609020204030204" pitchFamily="49" charset="0"/>
              </a:rPr>
              <a:t>b.remove</a:t>
            </a:r>
            <a:r>
              <a:rPr lang="en-US" altLang="zh-TW" dirty="0" smtClean="0">
                <a:latin typeface="Consolas" panose="020B0609020204030204" pitchFamily="49" charset="0"/>
              </a:rPr>
              <a:t>( item );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	}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	return v;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}</a:t>
            </a:r>
            <a:endParaRPr lang="zh-TW" alt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28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Assignment #2</a:t>
            </a:r>
            <a:endParaRPr lang="zh-TW" alt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Average:67.7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652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</a:t>
            </a:r>
            <a:r>
              <a:rPr lang="zh-TW" altLang="en-US" dirty="0" smtClean="0"/>
              <a:t> </a:t>
            </a:r>
            <a:r>
              <a:rPr lang="en-US" altLang="zh-TW" dirty="0" smtClean="0"/>
              <a:t>2-1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Recursive function: </a:t>
            </a:r>
            <a:r>
              <a:rPr lang="en-US" altLang="zh-TW" dirty="0" err="1" smtClean="0"/>
              <a:t>getSum</a:t>
            </a:r>
            <a:r>
              <a:rPr lang="en-US" altLang="zh-TW" dirty="0" smtClean="0"/>
              <a:t>()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4711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Appropriate Pre-condition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latin typeface="Ubuntu Mono" panose="020B0509030602030204" pitchFamily="49" charset="0"/>
              </a:rPr>
              <a:t>0 &lt;= </a:t>
            </a:r>
            <a:r>
              <a:rPr lang="en-US" altLang="zh-TW" i="1" dirty="0">
                <a:latin typeface="Ubuntu Mono" panose="020B0509030602030204" pitchFamily="49" charset="0"/>
              </a:rPr>
              <a:t>lower &lt;= </a:t>
            </a:r>
            <a:r>
              <a:rPr lang="en-US" altLang="zh-TW" i="1" dirty="0" smtClean="0">
                <a:latin typeface="Ubuntu Mono" panose="020B0509030602030204" pitchFamily="49" charset="0"/>
              </a:rPr>
              <a:t>upper &lt;= (size of x) - 1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7400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does this problem want?	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List the criterion of a recursive function(the 4 questions)</a:t>
            </a:r>
          </a:p>
          <a:p>
            <a:r>
              <a:rPr lang="en-US" altLang="zh-TW" b="1" dirty="0" smtClean="0"/>
              <a:t>Show how the function meets each criteria</a:t>
            </a:r>
          </a:p>
        </p:txBody>
      </p:sp>
    </p:spTree>
    <p:extLst>
      <p:ext uri="{BB962C8B-B14F-4D97-AF65-F5344CB8AC3E}">
        <p14:creationId xmlns:p14="http://schemas.microsoft.com/office/powerpoint/2010/main" val="332183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Criteria A.</a:t>
            </a:r>
            <a:r>
              <a:rPr lang="zh-TW" altLang="en-US" dirty="0" smtClean="0"/>
              <a:t> 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Define the problem in terms of a smaller problem of the same type</a:t>
            </a:r>
            <a:endParaRPr lang="en-US" altLang="zh-TW" dirty="0" smtClean="0"/>
          </a:p>
          <a:p>
            <a:r>
              <a:rPr lang="en-US" altLang="zh-TW" dirty="0" smtClean="0"/>
              <a:t>One </a:t>
            </a:r>
            <a:r>
              <a:rPr lang="en-US" altLang="zh-TW" dirty="0"/>
              <a:t>action of </a:t>
            </a:r>
            <a:r>
              <a:rPr lang="en-US" altLang="zh-TW" dirty="0" err="1" smtClean="0">
                <a:latin typeface="Ubuntu Mono" panose="020B0509030602030204" pitchFamily="49" charset="0"/>
              </a:rPr>
              <a:t>getSum</a:t>
            </a:r>
            <a:r>
              <a:rPr lang="en-US" altLang="zh-TW" dirty="0" smtClean="0">
                <a:latin typeface="Ubuntu Mono" panose="020B0509030602030204" pitchFamily="49" charset="0"/>
              </a:rPr>
              <a:t>()</a:t>
            </a:r>
            <a:r>
              <a:rPr lang="en-US" altLang="zh-TW" dirty="0" smtClean="0"/>
              <a:t> is </a:t>
            </a:r>
            <a:r>
              <a:rPr lang="en-US" altLang="zh-TW" dirty="0"/>
              <a:t>to </a:t>
            </a:r>
            <a:r>
              <a:rPr lang="en-US" altLang="zh-TW" i="1" dirty="0"/>
              <a:t>call </a:t>
            </a:r>
            <a:r>
              <a:rPr lang="en-US" altLang="zh-TW" i="1" dirty="0" smtClean="0"/>
              <a:t>itself</a:t>
            </a:r>
          </a:p>
          <a:p>
            <a:r>
              <a:rPr lang="en-US" altLang="zh-TW" dirty="0" smtClean="0"/>
              <a:t>Calculation of sum is made by adding the first element to the sum</a:t>
            </a:r>
            <a:r>
              <a:rPr lang="en-US" altLang="zh-TW" dirty="0"/>
              <a:t> </a:t>
            </a:r>
            <a:r>
              <a:rPr lang="en-US" altLang="zh-TW" dirty="0" smtClean="0"/>
              <a:t>of the following array, which is smaller than the current array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5165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Criteria B.</a:t>
            </a:r>
            <a:r>
              <a:rPr lang="zh-TW" altLang="en-US" dirty="0" smtClean="0"/>
              <a:t> 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How does each recursive call diminish the size of the problem</a:t>
            </a:r>
            <a:r>
              <a:rPr lang="en-US" altLang="zh-TW" dirty="0" smtClean="0"/>
              <a:t>?</a:t>
            </a:r>
          </a:p>
          <a:p>
            <a:r>
              <a:rPr lang="en-US" altLang="zh-TW" dirty="0" smtClean="0"/>
              <a:t>At </a:t>
            </a:r>
            <a:r>
              <a:rPr lang="en-US" altLang="zh-TW" dirty="0"/>
              <a:t>each recursive call to </a:t>
            </a:r>
            <a:r>
              <a:rPr lang="en-US" altLang="zh-TW" dirty="0" err="1">
                <a:latin typeface="Ubuntu Mono" panose="020B0509030602030204" pitchFamily="49" charset="0"/>
              </a:rPr>
              <a:t>getSum</a:t>
            </a:r>
            <a:r>
              <a:rPr lang="en-US" altLang="zh-TW" dirty="0">
                <a:latin typeface="Ubuntu Mono" panose="020B0509030602030204" pitchFamily="49" charset="0"/>
              </a:rPr>
              <a:t>()</a:t>
            </a:r>
            <a:r>
              <a:rPr lang="en-US" altLang="zh-TW" dirty="0" smtClean="0"/>
              <a:t>, </a:t>
            </a:r>
            <a:r>
              <a:rPr lang="en-US" altLang="zh-TW" dirty="0"/>
              <a:t>the </a:t>
            </a:r>
            <a:r>
              <a:rPr lang="en-US" altLang="zh-TW" dirty="0" smtClean="0"/>
              <a:t>size of the array </a:t>
            </a:r>
            <a:r>
              <a:rPr lang="en-US" altLang="zh-TW" dirty="0"/>
              <a:t>you need to compute is </a:t>
            </a:r>
            <a:r>
              <a:rPr lang="en-US" altLang="zh-TW" i="1" dirty="0"/>
              <a:t>diminished by </a:t>
            </a:r>
            <a:r>
              <a:rPr lang="en-US" altLang="zh-TW" dirty="0" smtClean="0"/>
              <a:t>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589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Criteria C.</a:t>
            </a:r>
            <a:r>
              <a:rPr lang="zh-TW" altLang="en-US" dirty="0" smtClean="0"/>
              <a:t> 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What instance of the problem can serve as the base case</a:t>
            </a:r>
            <a:r>
              <a:rPr lang="en-US" altLang="zh-TW" dirty="0" smtClean="0"/>
              <a:t>?</a:t>
            </a:r>
          </a:p>
          <a:p>
            <a:r>
              <a:rPr lang="en-US" altLang="zh-TW" dirty="0" smtClean="0"/>
              <a:t>The </a:t>
            </a:r>
            <a:r>
              <a:rPr lang="en-US" altLang="zh-TW" dirty="0"/>
              <a:t>function handles the </a:t>
            </a:r>
            <a:r>
              <a:rPr lang="en-US" altLang="zh-TW" dirty="0" smtClean="0"/>
              <a:t>sum of </a:t>
            </a:r>
            <a:r>
              <a:rPr lang="en-US" altLang="zh-TW" dirty="0"/>
              <a:t>x</a:t>
            </a:r>
            <a:r>
              <a:rPr lang="en-US" altLang="zh-TW" dirty="0" smtClean="0"/>
              <a:t> </a:t>
            </a:r>
            <a:r>
              <a:rPr lang="en-US" altLang="zh-TW" dirty="0"/>
              <a:t>differently from all the other </a:t>
            </a:r>
            <a:r>
              <a:rPr lang="en-US" altLang="zh-TW" dirty="0" smtClean="0"/>
              <a:t>ones: </a:t>
            </a:r>
            <a:r>
              <a:rPr lang="en-US" altLang="zh-TW" dirty="0"/>
              <a:t>It does </a:t>
            </a:r>
            <a:r>
              <a:rPr lang="en-US" altLang="zh-TW" dirty="0" smtClean="0"/>
              <a:t>not generate </a:t>
            </a:r>
            <a:r>
              <a:rPr lang="en-US" altLang="zh-TW" dirty="0"/>
              <a:t>a recursive call. Rather, you know that </a:t>
            </a:r>
            <a:r>
              <a:rPr lang="en-US" altLang="zh-TW" dirty="0" err="1" smtClean="0">
                <a:latin typeface="Ubuntu Mono" panose="020B0509030602030204" pitchFamily="49" charset="0"/>
              </a:rPr>
              <a:t>getSum</a:t>
            </a:r>
            <a:r>
              <a:rPr lang="en-US" altLang="zh-TW" dirty="0" smtClean="0">
                <a:latin typeface="Ubuntu Mono" panose="020B0509030602030204" pitchFamily="49" charset="0"/>
              </a:rPr>
              <a:t>(x)</a:t>
            </a:r>
            <a:r>
              <a:rPr lang="en-US" altLang="zh-TW" dirty="0" smtClean="0"/>
              <a:t> </a:t>
            </a:r>
            <a:r>
              <a:rPr lang="en-US" altLang="zh-TW" dirty="0"/>
              <a:t>is </a:t>
            </a:r>
            <a:r>
              <a:rPr lang="en-US" altLang="zh-TW" dirty="0" smtClean="0"/>
              <a:t>the element itself (</a:t>
            </a:r>
            <a:r>
              <a:rPr lang="en-US" altLang="zh-TW" dirty="0" smtClean="0">
                <a:latin typeface="Ubuntu Mono" panose="020B0509030602030204" pitchFamily="49" charset="0"/>
              </a:rPr>
              <a:t>x[lower]</a:t>
            </a:r>
            <a:r>
              <a:rPr lang="en-US" altLang="zh-TW" dirty="0" smtClean="0"/>
              <a:t>). </a:t>
            </a:r>
            <a:r>
              <a:rPr lang="en-US" altLang="zh-TW" dirty="0"/>
              <a:t>Thus, the </a:t>
            </a:r>
            <a:r>
              <a:rPr lang="en-US" altLang="zh-TW" i="1" dirty="0"/>
              <a:t>base case </a:t>
            </a:r>
            <a:r>
              <a:rPr lang="en-US" altLang="zh-TW" dirty="0" smtClean="0"/>
              <a:t>occurs when </a:t>
            </a:r>
            <a:r>
              <a:rPr lang="en-US" altLang="zh-TW" i="1" dirty="0" smtClean="0"/>
              <a:t>lower=upper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1731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Criteria D.</a:t>
            </a:r>
            <a:r>
              <a:rPr lang="zh-TW" altLang="en-US" dirty="0" smtClean="0"/>
              <a:t> 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As the problem size diminishes, will you reach this base case</a:t>
            </a:r>
            <a:r>
              <a:rPr lang="en-US" altLang="zh-TW" dirty="0" smtClean="0"/>
              <a:t>?</a:t>
            </a:r>
          </a:p>
          <a:p>
            <a:r>
              <a:rPr lang="en-US" altLang="zh-TW" dirty="0" smtClean="0"/>
              <a:t>Given </a:t>
            </a:r>
            <a:r>
              <a:rPr lang="en-US" altLang="zh-TW" dirty="0"/>
              <a:t>that </a:t>
            </a:r>
            <a:r>
              <a:rPr lang="en-US" altLang="zh-TW" dirty="0" smtClean="0">
                <a:latin typeface="Ubuntu Mono" panose="020B0509030602030204" pitchFamily="49" charset="0"/>
              </a:rPr>
              <a:t>0 &lt;= </a:t>
            </a:r>
            <a:r>
              <a:rPr lang="en-US" altLang="zh-TW" i="1" dirty="0" smtClean="0">
                <a:latin typeface="Ubuntu Mono" panose="020B0509030602030204" pitchFamily="49" charset="0"/>
              </a:rPr>
              <a:t>lower &lt;= upper</a:t>
            </a:r>
            <a:r>
              <a:rPr lang="en-US" altLang="zh-TW" dirty="0" smtClean="0"/>
              <a:t>, criteria B. assures </a:t>
            </a:r>
            <a:r>
              <a:rPr lang="en-US" altLang="zh-TW" dirty="0"/>
              <a:t>you that you will always </a:t>
            </a:r>
            <a:r>
              <a:rPr lang="en-US" altLang="zh-TW" i="1" dirty="0"/>
              <a:t>reach the </a:t>
            </a:r>
            <a:r>
              <a:rPr lang="en-US" altLang="zh-TW" i="1" dirty="0" smtClean="0"/>
              <a:t>base case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7621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</a:t>
            </a:r>
            <a:r>
              <a:rPr lang="zh-TW" altLang="en-US" dirty="0" smtClean="0"/>
              <a:t> </a:t>
            </a:r>
            <a:r>
              <a:rPr lang="en-US" altLang="zh-TW" dirty="0" smtClean="0"/>
              <a:t>2-10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Implement recursive functions: </a:t>
            </a:r>
            <a:r>
              <a:rPr lang="en-US" altLang="zh-TW" dirty="0" err="1" smtClean="0"/>
              <a:t>writeLine</a:t>
            </a:r>
            <a:r>
              <a:rPr lang="en-US" altLang="zh-TW" dirty="0" smtClean="0"/>
              <a:t>(), </a:t>
            </a:r>
            <a:r>
              <a:rPr lang="en-US" altLang="zh-TW" dirty="0" err="1" smtClean="0"/>
              <a:t>writeBlock</a:t>
            </a:r>
            <a:r>
              <a:rPr lang="en-US" altLang="zh-TW" dirty="0" smtClean="0"/>
              <a:t>()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8061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05118" y="322729"/>
            <a:ext cx="8538883" cy="6199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writeLine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(char symbol,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times)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if(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times 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) 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symbol;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return 0;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&lt;&lt; symbol;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	return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writeLine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(symbol, times - 1);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72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writeBlock</a:t>
            </a:r>
            <a:r>
              <a:rPr lang="en-US" altLang="zh-TW" dirty="0" smtClean="0"/>
              <a:t>()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Extend </a:t>
            </a:r>
            <a:r>
              <a:rPr lang="en-US" altLang="zh-TW" dirty="0" smtClean="0"/>
              <a:t>from </a:t>
            </a:r>
            <a:r>
              <a:rPr lang="en-US" altLang="zh-TW" dirty="0" err="1" smtClean="0"/>
              <a:t>writeLine</a:t>
            </a:r>
            <a:r>
              <a:rPr lang="en-US" altLang="zh-TW" dirty="0" smtClean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93579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05118" y="322729"/>
            <a:ext cx="8538883" cy="619909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writeBlock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(char symbol,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times,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lines)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 times 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1 ){</a:t>
            </a:r>
            <a:endParaRPr lang="en-US" altLang="zh-TW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symbol &lt;&lt;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return 0;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 else if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 lines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==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1 ){</a:t>
            </a:r>
            <a:endParaRPr lang="en-US" altLang="zh-TW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symbol;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	return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writeBlock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(symbol, times – 1, lines);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writeBlock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(symbol, times, 1);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writeBlock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(symbol, times, lines - 1);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78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2-16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Box trace of binary search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7514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Box trace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Please refer to your textbook or slide</a:t>
            </a:r>
          </a:p>
          <a:p>
            <a:r>
              <a:rPr lang="en-US" altLang="zh-TW" dirty="0" smtClean="0"/>
              <a:t>Shows the information during each recursion of the process</a:t>
            </a:r>
          </a:p>
        </p:txBody>
      </p:sp>
    </p:spTree>
    <p:extLst>
      <p:ext uri="{BB962C8B-B14F-4D97-AF65-F5344CB8AC3E}">
        <p14:creationId xmlns:p14="http://schemas.microsoft.com/office/powerpoint/2010/main" val="214980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A. Box 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Target = 5</a:t>
            </a:r>
          </a:p>
          <a:p>
            <a:r>
              <a:rPr lang="en-US" altLang="zh-TW" dirty="0" smtClean="0"/>
              <a:t>First = 0</a:t>
            </a:r>
          </a:p>
          <a:p>
            <a:r>
              <a:rPr lang="en-US" altLang="zh-TW" dirty="0" smtClean="0"/>
              <a:t>Last = 7</a:t>
            </a:r>
          </a:p>
          <a:p>
            <a:r>
              <a:rPr lang="en-US" altLang="zh-TW" dirty="0" smtClean="0"/>
              <a:t>Mid = 3</a:t>
            </a:r>
          </a:p>
          <a:p>
            <a:r>
              <a:rPr lang="en-US" altLang="zh-TW" dirty="0" smtClean="0"/>
              <a:t>Target &lt; x[ 3 ]</a:t>
            </a:r>
          </a:p>
          <a:p>
            <a:r>
              <a:rPr lang="en-US" altLang="zh-TW" dirty="0" smtClean="0"/>
              <a:t>Search the left part(X point)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539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A. Box 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Target = 5</a:t>
            </a:r>
          </a:p>
          <a:p>
            <a:r>
              <a:rPr lang="en-US" altLang="zh-TW" dirty="0" smtClean="0"/>
              <a:t>First = 0</a:t>
            </a:r>
          </a:p>
          <a:p>
            <a:r>
              <a:rPr lang="en-US" altLang="zh-TW" dirty="0" smtClean="0"/>
              <a:t>Last = 3 - 1 = 2</a:t>
            </a:r>
          </a:p>
          <a:p>
            <a:r>
              <a:rPr lang="en-US" altLang="zh-TW" dirty="0" smtClean="0"/>
              <a:t>Mid = 1</a:t>
            </a:r>
          </a:p>
          <a:p>
            <a:r>
              <a:rPr lang="en-US" altLang="zh-TW" dirty="0" smtClean="0"/>
              <a:t>Target = x[ 1 ]</a:t>
            </a:r>
          </a:p>
          <a:p>
            <a:r>
              <a:rPr lang="en-US" altLang="zh-TW" dirty="0" smtClean="0"/>
              <a:t>Return 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736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C. Box 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Target = 16</a:t>
            </a:r>
          </a:p>
          <a:p>
            <a:r>
              <a:rPr lang="en-US" altLang="zh-TW" dirty="0" smtClean="0"/>
              <a:t>First = 0</a:t>
            </a:r>
          </a:p>
          <a:p>
            <a:r>
              <a:rPr lang="en-US" altLang="zh-TW" dirty="0" smtClean="0"/>
              <a:t>Last = 7</a:t>
            </a:r>
          </a:p>
          <a:p>
            <a:r>
              <a:rPr lang="en-US" altLang="zh-TW" dirty="0" smtClean="0"/>
              <a:t>Mid = 3</a:t>
            </a:r>
          </a:p>
          <a:p>
            <a:r>
              <a:rPr lang="en-US" altLang="zh-TW" dirty="0" smtClean="0"/>
              <a:t>Target &gt; x[ 3 ]</a:t>
            </a:r>
          </a:p>
          <a:p>
            <a:r>
              <a:rPr lang="en-US" altLang="zh-TW" dirty="0" smtClean="0"/>
              <a:t>Search the right part(Y point)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1175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C. Box 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Target = 16</a:t>
            </a:r>
          </a:p>
          <a:p>
            <a:r>
              <a:rPr lang="en-US" altLang="zh-TW" dirty="0" smtClean="0"/>
              <a:t>First = 3 + 1 = 4</a:t>
            </a:r>
          </a:p>
          <a:p>
            <a:r>
              <a:rPr lang="en-US" altLang="zh-TW" dirty="0" smtClean="0"/>
              <a:t>Last = 7</a:t>
            </a:r>
          </a:p>
          <a:p>
            <a:r>
              <a:rPr lang="en-US" altLang="zh-TW" dirty="0" smtClean="0"/>
              <a:t>Mid = 5</a:t>
            </a:r>
          </a:p>
          <a:p>
            <a:r>
              <a:rPr lang="en-US" altLang="zh-TW" dirty="0" smtClean="0"/>
              <a:t>Target &lt; x[ 5 ]</a:t>
            </a:r>
          </a:p>
          <a:p>
            <a:r>
              <a:rPr lang="en-US" altLang="zh-TW" dirty="0" smtClean="0"/>
              <a:t>Search the left part(X point)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6822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C. Box 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Target = 16</a:t>
            </a:r>
          </a:p>
          <a:p>
            <a:r>
              <a:rPr lang="en-US" altLang="zh-TW" dirty="0" smtClean="0"/>
              <a:t>First = 4</a:t>
            </a:r>
          </a:p>
          <a:p>
            <a:r>
              <a:rPr lang="en-US" altLang="zh-TW" dirty="0" smtClean="0"/>
              <a:t>Last = 5 – 1 = 4</a:t>
            </a:r>
          </a:p>
          <a:p>
            <a:r>
              <a:rPr lang="en-US" altLang="zh-TW" dirty="0" smtClean="0"/>
              <a:t>Mid = 4</a:t>
            </a:r>
          </a:p>
          <a:p>
            <a:r>
              <a:rPr lang="en-US" altLang="zh-TW" dirty="0" smtClean="0"/>
              <a:t>Target &gt; x[ 4 ]</a:t>
            </a:r>
          </a:p>
          <a:p>
            <a:r>
              <a:rPr lang="en-US" altLang="zh-TW" dirty="0" smtClean="0"/>
              <a:t>Search the right part(Y point)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7118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C. Box 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Target = 16</a:t>
            </a:r>
          </a:p>
          <a:p>
            <a:r>
              <a:rPr lang="en-US" altLang="zh-TW" dirty="0" smtClean="0"/>
              <a:t>First = 4 + 1 = 5</a:t>
            </a:r>
          </a:p>
          <a:p>
            <a:r>
              <a:rPr lang="en-US" altLang="zh-TW" dirty="0" smtClean="0"/>
              <a:t>Last = 4</a:t>
            </a:r>
          </a:p>
          <a:p>
            <a:r>
              <a:rPr lang="en-US" altLang="zh-TW" dirty="0" smtClean="0"/>
              <a:t>First &gt; Last</a:t>
            </a:r>
          </a:p>
          <a:p>
            <a:r>
              <a:rPr lang="en-US" altLang="zh-TW" dirty="0" smtClean="0"/>
              <a:t>Return -1 (not found)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8104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2-19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Indent the rabbit function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9647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How to solve this problem?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Keep the recursion depth, either as a parameter or as a global variable</a:t>
            </a:r>
          </a:p>
          <a:p>
            <a:r>
              <a:rPr lang="en-US" altLang="zh-TW" dirty="0" smtClean="0"/>
              <a:t>Print the information of each function call after tabs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8729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05118" y="322729"/>
            <a:ext cx="8538883" cy="6199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rabbit( 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depth 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for(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depth;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&gt; 0;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--)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“\t”;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&lt;&lt;Enter rabbit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:  n = " &lt;&lt; n &lt;&lt; 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for(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= depth; 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&gt; 0; 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--){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&lt;&lt; “\t”;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22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05118" y="322729"/>
            <a:ext cx="8538883" cy="6199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if( n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&lt;= 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2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“Leave rabbit : n = ” &lt;&lt; n &lt;&lt; “value 		= 1” &lt;&lt;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return 1;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 else</a:t>
            </a: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sum = rabbit(n-1, depth+1) + rabbit(n-1, 		depth+1);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“Leave rabbit : n = ” &lt;&lt; n &lt;&lt; “value 		= ” &lt;&lt; sum &lt;&lt;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sum;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02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2-23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Euclidean algorithm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3107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A. the proof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 err="1" smtClean="0"/>
              <a:t>gcd</a:t>
            </a:r>
            <a:r>
              <a:rPr lang="en-US" altLang="zh-TW" dirty="0" smtClean="0"/>
              <a:t>( a, b ) = </a:t>
            </a:r>
            <a:r>
              <a:rPr lang="en-US" altLang="zh-TW" dirty="0" err="1" smtClean="0"/>
              <a:t>gcd</a:t>
            </a:r>
            <a:r>
              <a:rPr lang="en-US" altLang="zh-TW" dirty="0" smtClean="0"/>
              <a:t>( b, a mod b )</a:t>
            </a:r>
          </a:p>
          <a:p>
            <a:pPr marL="0" indent="0">
              <a:buNone/>
            </a:pPr>
            <a:r>
              <a:rPr lang="en-US" altLang="zh-TW" dirty="0" smtClean="0"/>
              <a:t>Set X = </a:t>
            </a:r>
            <a:r>
              <a:rPr lang="en-US" altLang="zh-TW" dirty="0" err="1" smtClean="0"/>
              <a:t>gcd</a:t>
            </a:r>
            <a:r>
              <a:rPr lang="en-US" altLang="zh-TW" dirty="0" smtClean="0"/>
              <a:t>( a, b ), then set a = </a:t>
            </a:r>
            <a:r>
              <a:rPr lang="en-US" altLang="zh-TW" dirty="0" err="1" smtClean="0"/>
              <a:t>mX</a:t>
            </a:r>
            <a:r>
              <a:rPr lang="en-US" altLang="zh-TW" dirty="0" smtClean="0"/>
              <a:t>, b = </a:t>
            </a:r>
            <a:r>
              <a:rPr lang="en-US" altLang="zh-TW" dirty="0" err="1" smtClean="0"/>
              <a:t>nX</a:t>
            </a:r>
            <a:r>
              <a:rPr lang="en-US" altLang="zh-TW" dirty="0" smtClean="0"/>
              <a:t>.</a:t>
            </a:r>
          </a:p>
          <a:p>
            <a:pPr marL="0" indent="0">
              <a:buNone/>
            </a:pPr>
            <a:r>
              <a:rPr lang="en-US" altLang="zh-TW" dirty="0" err="1" smtClean="0"/>
              <a:t>gcd</a:t>
            </a:r>
            <a:r>
              <a:rPr lang="en-US" altLang="zh-TW" dirty="0" smtClean="0"/>
              <a:t>( m, n ) = 1</a:t>
            </a:r>
          </a:p>
          <a:p>
            <a:pPr marL="0" indent="0">
              <a:buNone/>
            </a:pPr>
            <a:r>
              <a:rPr lang="en-US" altLang="zh-TW" dirty="0" smtClean="0"/>
              <a:t>Set a = </a:t>
            </a:r>
            <a:r>
              <a:rPr lang="en-US" altLang="zh-TW" dirty="0" err="1" smtClean="0"/>
              <a:t>bq</a:t>
            </a:r>
            <a:r>
              <a:rPr lang="en-US" altLang="zh-TW" dirty="0" smtClean="0"/>
              <a:t> + r, q and r are integers</a:t>
            </a:r>
          </a:p>
          <a:p>
            <a:pPr marL="0" indent="0">
              <a:buNone/>
            </a:pPr>
            <a:r>
              <a:rPr lang="en-US" altLang="zh-TW" dirty="0" smtClean="0"/>
              <a:t>a - </a:t>
            </a:r>
            <a:r>
              <a:rPr lang="en-US" altLang="zh-TW" dirty="0" err="1" smtClean="0"/>
              <a:t>bq</a:t>
            </a:r>
            <a:r>
              <a:rPr lang="en-US" altLang="zh-TW" dirty="0" smtClean="0"/>
              <a:t> = r</a:t>
            </a:r>
          </a:p>
        </p:txBody>
      </p:sp>
    </p:spTree>
    <p:extLst>
      <p:ext uri="{BB962C8B-B14F-4D97-AF65-F5344CB8AC3E}">
        <p14:creationId xmlns:p14="http://schemas.microsoft.com/office/powerpoint/2010/main" val="6744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A. the proof (cont.)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 smtClean="0"/>
              <a:t>By </a:t>
            </a:r>
            <a:r>
              <a:rPr lang="en-US" altLang="zh-TW" b="1" dirty="0">
                <a:hlinkClick r:id="rId2"/>
              </a:rPr>
              <a:t>Common Divisor Divides Integer </a:t>
            </a:r>
            <a:r>
              <a:rPr lang="en-US" altLang="zh-TW" b="1" dirty="0" smtClean="0">
                <a:hlinkClick r:id="rId2"/>
              </a:rPr>
              <a:t>Combination</a:t>
            </a:r>
            <a:r>
              <a:rPr lang="en-US" altLang="zh-TW" dirty="0" smtClean="0"/>
              <a:t>, all common divisors of a and b divide r</a:t>
            </a:r>
          </a:p>
          <a:p>
            <a:pPr marL="0" indent="0">
              <a:buNone/>
            </a:pPr>
            <a:r>
              <a:rPr lang="en-US" altLang="zh-TW" dirty="0" smtClean="0"/>
              <a:t>Since we can extract X from the calculation first, and</a:t>
            </a:r>
            <a:br>
              <a:rPr lang="en-US" altLang="zh-TW" dirty="0" smtClean="0"/>
            </a:br>
            <a:r>
              <a:rPr lang="en-US" altLang="zh-TW" dirty="0" err="1" smtClean="0"/>
              <a:t>gcd</a:t>
            </a:r>
            <a:r>
              <a:rPr lang="en-US" altLang="zh-TW" dirty="0" smtClean="0"/>
              <a:t>( m, n ) = 1</a:t>
            </a:r>
          </a:p>
          <a:p>
            <a:pPr marL="0" indent="0">
              <a:buNone/>
            </a:pPr>
            <a:r>
              <a:rPr lang="en-US" altLang="zh-TW" dirty="0" smtClean="0"/>
              <a:t>Every common factors of (a, b) will appear in common factors of (b, r). (The reverse also holds.)</a:t>
            </a:r>
          </a:p>
          <a:p>
            <a:pPr marL="0" indent="0">
              <a:buNone/>
            </a:pPr>
            <a:r>
              <a:rPr lang="en-US" altLang="zh-TW" dirty="0" err="1" smtClean="0"/>
              <a:t>gcd</a:t>
            </a:r>
            <a:r>
              <a:rPr lang="en-US" altLang="zh-TW" dirty="0" smtClean="0"/>
              <a:t>(a, b) = </a:t>
            </a:r>
            <a:r>
              <a:rPr lang="en-US" altLang="zh-TW" dirty="0" err="1" smtClean="0"/>
              <a:t>gcd</a:t>
            </a:r>
            <a:r>
              <a:rPr lang="en-US" altLang="zh-TW" dirty="0" smtClean="0"/>
              <a:t>(b, r) = </a:t>
            </a:r>
            <a:r>
              <a:rPr lang="en-US" altLang="zh-TW" dirty="0" err="1" smtClean="0"/>
              <a:t>gcd</a:t>
            </a:r>
            <a:r>
              <a:rPr lang="en-US" altLang="zh-TW" dirty="0" smtClean="0"/>
              <a:t>(b, a mod b)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2296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B. when b &gt; a…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Suppose b &gt; a in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gcd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 a, b )</a:t>
            </a:r>
          </a:p>
          <a:p>
            <a:r>
              <a:rPr lang="en-US" altLang="zh-TW" dirty="0" smtClean="0"/>
              <a:t>The next recursive call will be</a:t>
            </a:r>
            <a:br>
              <a:rPr lang="en-US" altLang="zh-TW" dirty="0" smtClean="0"/>
            </a:b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gcd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 b, a mod b ) = </a:t>
            </a:r>
            <a:r>
              <a:rPr lang="en-US" altLang="zh-TW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gcd</a:t>
            </a:r>
            <a:r>
              <a:rPr lang="en-US" altLang="zh-TW" dirty="0" smtClean="0">
                <a:latin typeface="Consolas" panose="020B0609020204030204" pitchFamily="49" charset="0"/>
                <a:cs typeface="Consolas" panose="020B0609020204030204" pitchFamily="49" charset="0"/>
              </a:rPr>
              <a:t>( b, a )</a:t>
            </a:r>
          </a:p>
          <a:p>
            <a:r>
              <a:rPr lang="en-US" altLang="zh-TW" dirty="0" smtClean="0"/>
              <a:t>The recursion swaps these 2 numbers and continues as usual without a problem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6215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C-1. Will it end?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If a == b, then b is their GCD, and the function ends immediately</a:t>
            </a:r>
          </a:p>
          <a:p>
            <a:r>
              <a:rPr lang="en-US" altLang="zh-TW" dirty="0" smtClean="0"/>
              <a:t>Otherwise, the parameters a and b will get smaller each time</a:t>
            </a:r>
          </a:p>
          <a:p>
            <a:r>
              <a:rPr lang="en-US" altLang="zh-TW" dirty="0" smtClean="0"/>
              <a:t>a &gt; b &gt; (a mod b) &gt; 0 (by definition)</a:t>
            </a:r>
          </a:p>
          <a:p>
            <a:r>
              <a:rPr lang="en-US" altLang="zh-TW" dirty="0" smtClean="0"/>
              <a:t>termination of the process can be done in finite steps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204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 C-2: Why the </a:t>
            </a:r>
            <a:r>
              <a:rPr lang="en-US" altLang="zh-TW" dirty="0" smtClean="0"/>
              <a:t>base </a:t>
            </a:r>
            <a:r>
              <a:rPr lang="en-US" altLang="zh-TW" dirty="0" smtClean="0"/>
              <a:t>case is appropriate?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When (a mod b) = 0, b is the greatest common divisor of a and b (by definition.)</a:t>
            </a:r>
          </a:p>
          <a:p>
            <a:r>
              <a:rPr lang="en-US" altLang="zh-TW" dirty="0" smtClean="0"/>
              <a:t>Therefore, no further recursion calls are required, and the best case is appropriate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92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 end~</a:t>
            </a:r>
            <a:endParaRPr lang="zh-TW" altLang="en-US" dirty="0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altLang="zh-TW" dirty="0" smtClean="0"/>
              <a:t>Hope you did a good job in this assignment.</a:t>
            </a:r>
          </a:p>
          <a:p>
            <a:r>
              <a:rPr lang="en-US" altLang="zh-TW" dirty="0" smtClean="0"/>
              <a:t>Average score </a:t>
            </a:r>
            <a:r>
              <a:rPr lang="en-US" altLang="zh-TW" dirty="0" smtClean="0"/>
              <a:t>is 59.9 and 67.7.</a:t>
            </a:r>
            <a:endParaRPr lang="en-US" altLang="zh-TW" dirty="0" smtClean="0"/>
          </a:p>
          <a:p>
            <a:r>
              <a:rPr lang="en-US" altLang="zh-TW" dirty="0" smtClean="0"/>
              <a:t>By the TAs</a:t>
            </a:r>
          </a:p>
          <a:p>
            <a:r>
              <a:rPr lang="en-US" altLang="zh-TW" dirty="0" smtClean="0"/>
              <a:t>105/10/17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680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機器人">
  <a:themeElements>
    <a:clrScheme name="機器人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機器人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機器人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TM03457496[[fn=視差]]</Template>
  <TotalTime>5229</TotalTime>
  <Words>1420</Words>
  <Application>Microsoft Office PowerPoint</Application>
  <PresentationFormat>如螢幕大小 (4:3)</PresentationFormat>
  <Paragraphs>346</Paragraphs>
  <Slides>59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59</vt:i4>
      </vt:variant>
    </vt:vector>
  </HeadingPairs>
  <TitlesOfParts>
    <vt:vector size="67" baseType="lpstr">
      <vt:lpstr>Ubuntu Mono</vt:lpstr>
      <vt:lpstr>新細明體</vt:lpstr>
      <vt:lpstr>Arial</vt:lpstr>
      <vt:lpstr>Calibri</vt:lpstr>
      <vt:lpstr>Cambria Math</vt:lpstr>
      <vt:lpstr>Consolas</vt:lpstr>
      <vt:lpstr>Corbel</vt:lpstr>
      <vt:lpstr>機器人</vt:lpstr>
      <vt:lpstr>Data Structures TA Class #1</vt:lpstr>
      <vt:lpstr>Preface</vt:lpstr>
      <vt:lpstr>When doing your homework</vt:lpstr>
      <vt:lpstr>Assignment #1</vt:lpstr>
      <vt:lpstr>Problem 1-1</vt:lpstr>
      <vt:lpstr>Solution</vt:lpstr>
      <vt:lpstr>Problem 1-3</vt:lpstr>
      <vt:lpstr>Part A. change purpose of a appointment</vt:lpstr>
      <vt:lpstr>PowerPoint 簡報</vt:lpstr>
      <vt:lpstr>Part B. list all appointments in a day</vt:lpstr>
      <vt:lpstr>Part B. list all appointments in a day</vt:lpstr>
      <vt:lpstr>Problem 1-5</vt:lpstr>
      <vt:lpstr>Javadoc comment style</vt:lpstr>
      <vt:lpstr>PowerPoint 簡報</vt:lpstr>
      <vt:lpstr>PowerPoint 簡報</vt:lpstr>
      <vt:lpstr>PowerPoint 簡報</vt:lpstr>
      <vt:lpstr>PowerPoint 簡報</vt:lpstr>
      <vt:lpstr>Just some more…</vt:lpstr>
      <vt:lpstr>Problem 1-7</vt:lpstr>
      <vt:lpstr>PowerPoint 簡報</vt:lpstr>
      <vt:lpstr>PowerPoint 簡報</vt:lpstr>
      <vt:lpstr>PowerPoint 簡報</vt:lpstr>
      <vt:lpstr>PowerPoint 簡報</vt:lpstr>
      <vt:lpstr>PowerPoint 簡報</vt:lpstr>
      <vt:lpstr>Just some more…</vt:lpstr>
      <vt:lpstr>Problem 5</vt:lpstr>
      <vt:lpstr>The code</vt:lpstr>
      <vt:lpstr>The code</vt:lpstr>
      <vt:lpstr>Assignment #2</vt:lpstr>
      <vt:lpstr>Problem 2-1</vt:lpstr>
      <vt:lpstr>Appropriate Pre-condition</vt:lpstr>
      <vt:lpstr>What does this problem want? </vt:lpstr>
      <vt:lpstr>Criteria A. </vt:lpstr>
      <vt:lpstr>Criteria B. </vt:lpstr>
      <vt:lpstr>Criteria C. </vt:lpstr>
      <vt:lpstr>Criteria D. </vt:lpstr>
      <vt:lpstr>Problem 2-10</vt:lpstr>
      <vt:lpstr>PowerPoint 簡報</vt:lpstr>
      <vt:lpstr>writeBlock()</vt:lpstr>
      <vt:lpstr>PowerPoint 簡報</vt:lpstr>
      <vt:lpstr>Problem 2-16</vt:lpstr>
      <vt:lpstr>Box trace</vt:lpstr>
      <vt:lpstr>Part A. Box 1</vt:lpstr>
      <vt:lpstr>Part A. Box 2</vt:lpstr>
      <vt:lpstr>Part C. Box 1</vt:lpstr>
      <vt:lpstr>Part C. Box 2</vt:lpstr>
      <vt:lpstr>Part C. Box 3</vt:lpstr>
      <vt:lpstr>Part C. Box 4</vt:lpstr>
      <vt:lpstr>Problem 2-19</vt:lpstr>
      <vt:lpstr>How to solve this problem?</vt:lpstr>
      <vt:lpstr>PowerPoint 簡報</vt:lpstr>
      <vt:lpstr>PowerPoint 簡報</vt:lpstr>
      <vt:lpstr>Problem 2-23</vt:lpstr>
      <vt:lpstr>Part A. the proof</vt:lpstr>
      <vt:lpstr>Part A. the proof (cont.)</vt:lpstr>
      <vt:lpstr>Part B. when b &gt; a…</vt:lpstr>
      <vt:lpstr>Part C-1. Will it end?</vt:lpstr>
      <vt:lpstr>Part C-2: Why the base case is appropriate?</vt:lpstr>
      <vt:lpstr>The end~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 TA Class #1 104/10/12</dc:title>
  <dc:creator>簡伯銓</dc:creator>
  <cp:lastModifiedBy>oplab_ACER</cp:lastModifiedBy>
  <cp:revision>87</cp:revision>
  <dcterms:created xsi:type="dcterms:W3CDTF">2015-10-11T15:17:48Z</dcterms:created>
  <dcterms:modified xsi:type="dcterms:W3CDTF">2016-10-20T12:56:22Z</dcterms:modified>
</cp:coreProperties>
</file>