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63" r:id="rId6"/>
    <p:sldId id="264" r:id="rId7"/>
    <p:sldId id="259" r:id="rId8"/>
    <p:sldId id="265" r:id="rId9"/>
    <p:sldId id="267" r:id="rId10"/>
    <p:sldId id="260" r:id="rId11"/>
  </p:sldIdLst>
  <p:sldSz cx="9144000" cy="6858000" type="screen4x3"/>
  <p:notesSz cx="7099300" cy="10234613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272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5792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645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8305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7756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4701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7617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3411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9954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065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9324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5782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5653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PL HW#5 Solution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 smtClean="0"/>
              <a:t>助教 賴瑞舜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54223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1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altLang="zh-TW" dirty="0"/>
                  <a:t>1. </a:t>
                </a:r>
                <a:r>
                  <a:rPr lang="en-US" altLang="zh-TW" dirty="0" smtClean="0"/>
                  <a:t>The </a:t>
                </a:r>
                <a:r>
                  <a:rPr lang="en-US" altLang="zh-TW" dirty="0"/>
                  <a:t>following is a tail-recursive version </a:t>
                </a:r>
                <a:r>
                  <a:rPr lang="en-US" altLang="zh-TW" dirty="0" smtClean="0"/>
                  <a:t>of the </a:t>
                </a:r>
                <a:r>
                  <a:rPr lang="en-US" altLang="zh-TW" dirty="0"/>
                  <a:t>length function (</a:t>
                </a:r>
                <a:r>
                  <a:rPr lang="en-US" altLang="zh-TW" dirty="0" smtClean="0"/>
                  <a:t>defined </a:t>
                </a:r>
                <a:r>
                  <a:rPr lang="en-US" altLang="zh-TW" dirty="0"/>
                  <a:t>in class).</a:t>
                </a:r>
              </a:p>
              <a:p>
                <a:r>
                  <a:rPr lang="en-US" altLang="zh-TW" dirty="0"/>
                  <a:t>let rec </a:t>
                </a:r>
                <a:r>
                  <a:rPr lang="en-US" altLang="zh-TW" dirty="0" err="1"/>
                  <a:t>len</a:t>
                </a:r>
                <a:r>
                  <a:rPr lang="en-US" altLang="zh-TW" dirty="0"/>
                  <a:t> x res </a:t>
                </a:r>
                <a:r>
                  <a:rPr lang="en-US" altLang="zh-TW" dirty="0" smtClean="0"/>
                  <a:t>=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  match </a:t>
                </a:r>
                <a:r>
                  <a:rPr lang="en-US" altLang="zh-TW" dirty="0"/>
                  <a:t>x </a:t>
                </a:r>
                <a:r>
                  <a:rPr lang="en-US" altLang="zh-TW" dirty="0" smtClean="0"/>
                  <a:t>with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     []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res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   | </a:t>
                </a:r>
                <a:r>
                  <a:rPr lang="en-US" altLang="zh-TW" dirty="0"/>
                  <a:t>_::y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err="1"/>
                  <a:t>len</a:t>
                </a:r>
                <a:r>
                  <a:rPr lang="en-US" altLang="zh-TW" dirty="0"/>
                  <a:t> y (1 + res)</a:t>
                </a:r>
              </a:p>
              <a:p>
                <a:r>
                  <a:rPr lang="en-US" altLang="zh-TW" dirty="0"/>
                  <a:t>For any list x, length x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 err="1"/>
                  <a:t>len</a:t>
                </a:r>
                <a:r>
                  <a:rPr lang="en-US" altLang="zh-TW" dirty="0"/>
                  <a:t> x 0. Apply the same technique to </a:t>
                </a:r>
                <a:r>
                  <a:rPr lang="en-US" altLang="zh-TW" dirty="0" smtClean="0"/>
                  <a:t>define </a:t>
                </a:r>
                <a:r>
                  <a:rPr lang="en-US" altLang="zh-TW" dirty="0"/>
                  <a:t>a function </a:t>
                </a:r>
                <a:r>
                  <a:rPr lang="en-US" altLang="zh-TW" dirty="0" smtClean="0"/>
                  <a:t>that adds </a:t>
                </a:r>
                <a:r>
                  <a:rPr lang="en-US" altLang="zh-TW" dirty="0"/>
                  <a:t>all the elements of an integer list.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2830" r="-185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9514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1 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let rec sum’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𝑥</m:t>
                    </m:r>
                    <m:r>
                      <a:rPr lang="en-US" altLang="zh-TW" i="1" dirty="0" smtClean="0">
                        <a:latin typeface="Cambria Math"/>
                      </a:rPr>
                      <m:t> </m:t>
                    </m:r>
                    <m:r>
                      <a:rPr lang="en-US" altLang="zh-TW" i="1" dirty="0" smtClean="0">
                        <a:latin typeface="Cambria Math"/>
                      </a:rPr>
                      <m:t>𝑟</m:t>
                    </m:r>
                  </m:oMath>
                </a14:m>
                <a:r>
                  <a:rPr lang="en-US" altLang="zh-TW" dirty="0" smtClean="0"/>
                  <a:t> = 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  match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altLang="zh-TW" dirty="0" smtClean="0"/>
                  <a:t> with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      []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𝑟</m:t>
                    </m:r>
                  </m:oMath>
                </a14:m>
                <a:r>
                  <a:rPr lang="en-US" altLang="zh-TW" dirty="0"/>
                  <a:t/>
                </a:r>
                <a:br>
                  <a:rPr lang="en-US" altLang="zh-TW" dirty="0"/>
                </a:br>
                <a:r>
                  <a:rPr lang="en-US" altLang="zh-TW" dirty="0" smtClean="0"/>
                  <a:t>  | a::y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altLang="zh-TW" dirty="0" smtClean="0"/>
                  <a:t> sum’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US" altLang="zh-TW" dirty="0" smtClean="0"/>
                  <a:t> (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𝑎</m:t>
                    </m:r>
                    <m:r>
                      <a:rPr lang="en-US" altLang="zh-TW" i="1" dirty="0" smtClean="0">
                        <a:latin typeface="Cambria Math"/>
                      </a:rPr>
                      <m:t>+</m:t>
                    </m:r>
                    <m:r>
                      <a:rPr lang="en-US" altLang="zh-TW" i="1" dirty="0" smtClean="0">
                        <a:latin typeface="Cambria Math"/>
                      </a:rPr>
                      <m:t>𝑟</m:t>
                    </m:r>
                  </m:oMath>
                </a14:m>
                <a:r>
                  <a:rPr lang="en-US" altLang="zh-TW" dirty="0" smtClean="0"/>
                  <a:t>);;</a:t>
                </a:r>
              </a:p>
              <a:p>
                <a:r>
                  <a:rPr lang="en-US" altLang="zh-TW" dirty="0"/>
                  <a:t>let sum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𝑥</m:t>
                    </m:r>
                  </m:oMath>
                </a14:m>
                <a:r>
                  <a:rPr lang="en-US" altLang="zh-TW" dirty="0"/>
                  <a:t> = sum’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𝑥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0;;</a:t>
                </a:r>
                <a:endParaRPr lang="en-US" altLang="zh-TW" dirty="0"/>
              </a:p>
              <a:p>
                <a:endParaRPr lang="en-US" altLang="zh-TW" dirty="0" smtClean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61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578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2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/>
              <a:t>2. </a:t>
            </a:r>
            <a:r>
              <a:rPr lang="en-US" altLang="zh-TW" dirty="0" smtClean="0"/>
              <a:t>Define </a:t>
            </a:r>
            <a:r>
              <a:rPr lang="en-US" altLang="zh-TW" dirty="0"/>
              <a:t>a function that sorts a list of numbers, using the partition </a:t>
            </a:r>
            <a:r>
              <a:rPr lang="en-US" altLang="zh-TW" dirty="0" smtClean="0"/>
              <a:t>technique in </a:t>
            </a:r>
            <a:r>
              <a:rPr lang="en-US" altLang="zh-TW" dirty="0" err="1"/>
              <a:t>QuickSort</a:t>
            </a:r>
            <a:r>
              <a:rPr lang="en-US" altLang="zh-TW" dirty="0"/>
              <a:t>. Pick an element (probably the </a:t>
            </a:r>
            <a:r>
              <a:rPr lang="en-US" altLang="zh-TW" dirty="0" smtClean="0"/>
              <a:t>first</a:t>
            </a:r>
            <a:r>
              <a:rPr lang="en-US" altLang="zh-TW" dirty="0"/>
              <a:t>) of the list and partition the </a:t>
            </a:r>
            <a:r>
              <a:rPr lang="en-US" altLang="zh-TW" dirty="0" smtClean="0"/>
              <a:t>remainder of </a:t>
            </a:r>
            <a:r>
              <a:rPr lang="en-US" altLang="zh-TW" dirty="0"/>
              <a:t>the list into two </a:t>
            </a:r>
            <a:r>
              <a:rPr lang="en-US" altLang="zh-TW" dirty="0" err="1"/>
              <a:t>sublists</a:t>
            </a:r>
            <a:r>
              <a:rPr lang="en-US" altLang="zh-TW" dirty="0"/>
              <a:t> where the </a:t>
            </a:r>
            <a:r>
              <a:rPr lang="en-US" altLang="zh-TW" dirty="0" smtClean="0"/>
              <a:t>first </a:t>
            </a:r>
            <a:r>
              <a:rPr lang="en-US" altLang="zh-TW" dirty="0"/>
              <a:t>contains all elements smaller than the </a:t>
            </a:r>
            <a:r>
              <a:rPr lang="en-US" altLang="zh-TW" dirty="0" smtClean="0"/>
              <a:t>pivot and </a:t>
            </a:r>
            <a:r>
              <a:rPr lang="en-US" altLang="zh-TW" dirty="0"/>
              <a:t>the second contains all the other elements. Recursively sort the two </a:t>
            </a:r>
            <a:r>
              <a:rPr lang="en-US" altLang="zh-TW" dirty="0" err="1"/>
              <a:t>sublists</a:t>
            </a:r>
            <a:r>
              <a:rPr lang="en-US" altLang="zh-TW" dirty="0"/>
              <a:t> and </a:t>
            </a:r>
            <a:r>
              <a:rPr lang="en-US" altLang="zh-TW" dirty="0" smtClean="0"/>
              <a:t>then combine </a:t>
            </a:r>
            <a:r>
              <a:rPr lang="en-US" altLang="zh-TW" dirty="0"/>
              <a:t>the pivot and the two sorted </a:t>
            </a:r>
            <a:r>
              <a:rPr lang="en-US" altLang="zh-TW" dirty="0" err="1"/>
              <a:t>sublists</a:t>
            </a:r>
            <a:r>
              <a:rPr lang="en-US" altLang="zh-TW" dirty="0"/>
              <a:t> into a sorted list.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79521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2 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altLang="zh-TW" dirty="0" smtClean="0"/>
                  <a:t>let rec </a:t>
                </a:r>
                <a:r>
                  <a:rPr lang="en-US" altLang="zh-TW" dirty="0" err="1" smtClean="0"/>
                  <a:t>getSmalls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𝑒</m:t>
                    </m:r>
                    <m:r>
                      <a:rPr lang="en-US" altLang="zh-TW" i="1" dirty="0" smtClean="0">
                        <a:latin typeface="Cambria Math"/>
                      </a:rPr>
                      <m:t> </m:t>
                    </m:r>
                    <m:r>
                      <a:rPr lang="en-US" altLang="zh-TW" i="1" dirty="0" smtClean="0">
                        <a:latin typeface="Cambria Math"/>
                      </a:rPr>
                      <m:t>𝑙</m:t>
                    </m:r>
                  </m:oMath>
                </a14:m>
                <a:r>
                  <a:rPr lang="en-US" altLang="zh-TW" dirty="0" smtClean="0"/>
                  <a:t> =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  match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𝑙</m:t>
                    </m:r>
                  </m:oMath>
                </a14:m>
                <a:r>
                  <a:rPr lang="en-US" altLang="zh-TW" dirty="0" smtClean="0"/>
                  <a:t> with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      []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altLang="zh-TW" dirty="0" smtClean="0"/>
                  <a:t> []</a:t>
                </a:r>
                <a:r>
                  <a:rPr lang="en-US" altLang="zh-TW" dirty="0"/>
                  <a:t/>
                </a:r>
                <a:br>
                  <a:rPr lang="en-US" altLang="zh-TW" dirty="0"/>
                </a:br>
                <a:r>
                  <a:rPr lang="en-US" altLang="zh-TW" dirty="0" smtClean="0"/>
                  <a:t>    |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altLang="zh-TW" dirty="0" smtClean="0"/>
                  <a:t>::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altLang="zh-TW" dirty="0" smtClean="0"/>
                  <a:t> if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𝑎</m:t>
                    </m:r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altLang="zh-TW" i="1" dirty="0" smtClean="0">
                        <a:latin typeface="Cambria Math"/>
                      </a:rPr>
                      <m:t>𝑒</m:t>
                    </m:r>
                  </m:oMath>
                </a14:m>
                <a:r>
                  <a:rPr lang="en-US" altLang="zh-TW" dirty="0" smtClean="0"/>
                  <a:t> then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altLang="zh-TW" dirty="0" smtClean="0"/>
                  <a:t>::</a:t>
                </a:r>
                <a:r>
                  <a:rPr lang="en-US" altLang="zh-TW" dirty="0" smtClean="0">
                    <a:sym typeface="Wingdings" pitchFamily="2" charset="2"/>
                  </a:rPr>
                  <a:t> (</a:t>
                </a:r>
                <a:r>
                  <a:rPr lang="en-US" altLang="zh-TW" dirty="0"/>
                  <a:t>getSmalls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𝑒</m:t>
                    </m:r>
                    <m:r>
                      <a:rPr lang="en-US" altLang="zh-TW" i="1" dirty="0">
                        <a:latin typeface="Cambria Math"/>
                      </a:rPr>
                      <m:t> </m:t>
                    </m:r>
                    <m:r>
                      <a:rPr lang="en-US" altLang="zh-TW" i="1" dirty="0">
                        <a:latin typeface="Cambria Math"/>
                      </a:rPr>
                      <m:t>𝑦</m:t>
                    </m:r>
                  </m:oMath>
                </a14:m>
                <a:r>
                  <a:rPr lang="en-US" altLang="zh-TW" dirty="0" smtClean="0"/>
                  <a:t>)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                   else </a:t>
                </a:r>
                <a:r>
                  <a:rPr lang="en-US" altLang="zh-TW" dirty="0" err="1" smtClean="0"/>
                  <a:t>getSmalls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𝑒</m:t>
                    </m:r>
                    <m:r>
                      <a:rPr lang="en-US" altLang="zh-TW" i="1" dirty="0" smtClean="0">
                        <a:latin typeface="Cambria Math"/>
                      </a:rPr>
                      <m:t> </m:t>
                    </m:r>
                    <m:r>
                      <a:rPr lang="en-US" altLang="zh-TW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US" altLang="zh-TW" dirty="0" smtClean="0"/>
                  <a:t>;;</a:t>
                </a:r>
              </a:p>
              <a:p>
                <a:r>
                  <a:rPr lang="en-US" altLang="zh-TW" dirty="0"/>
                  <a:t>l</a:t>
                </a:r>
                <a:r>
                  <a:rPr lang="en-US" altLang="zh-TW" dirty="0" smtClean="0"/>
                  <a:t>et rec </a:t>
                </a:r>
                <a:r>
                  <a:rPr lang="en-US" altLang="zh-TW" dirty="0" err="1" smtClean="0"/>
                  <a:t>getLarges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𝑒</m:t>
                    </m:r>
                    <m:r>
                      <a:rPr lang="en-US" altLang="zh-TW" i="1" dirty="0">
                        <a:latin typeface="Cambria Math"/>
                      </a:rPr>
                      <m:t> </m:t>
                    </m:r>
                    <m:r>
                      <a:rPr lang="en-US" altLang="zh-TW" i="1" dirty="0">
                        <a:latin typeface="Cambria Math"/>
                      </a:rPr>
                      <m:t>𝑙</m:t>
                    </m:r>
                  </m:oMath>
                </a14:m>
                <a:r>
                  <a:rPr lang="en-US" altLang="zh-TW" dirty="0" smtClean="0"/>
                  <a:t> =</a:t>
                </a:r>
                <a:r>
                  <a:rPr lang="en-US" altLang="zh-TW" dirty="0"/>
                  <a:t> </a:t>
                </a:r>
                <a:br>
                  <a:rPr lang="en-US" altLang="zh-TW" dirty="0"/>
                </a:br>
                <a:r>
                  <a:rPr lang="zh-TW" altLang="en-US" dirty="0" smtClean="0"/>
                  <a:t>  </a:t>
                </a:r>
                <a:r>
                  <a:rPr lang="en-US" altLang="zh-TW" dirty="0" smtClean="0"/>
                  <a:t>match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𝑙</m:t>
                    </m:r>
                  </m:oMath>
                </a14:m>
                <a:r>
                  <a:rPr lang="en-US" altLang="zh-TW" dirty="0"/>
                  <a:t> with</a:t>
                </a:r>
                <a:br>
                  <a:rPr lang="en-US" altLang="zh-TW" dirty="0"/>
                </a:br>
                <a:r>
                  <a:rPr lang="en-US" altLang="zh-TW" dirty="0"/>
                  <a:t>      []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altLang="zh-TW" dirty="0" smtClean="0"/>
                  <a:t> []</a:t>
                </a:r>
                <a:r>
                  <a:rPr lang="en-US" altLang="zh-TW" dirty="0"/>
                  <a:t/>
                </a:r>
                <a:br>
                  <a:rPr lang="en-US" altLang="zh-TW" dirty="0"/>
                </a:br>
                <a:r>
                  <a:rPr lang="en-US" altLang="zh-TW" dirty="0"/>
                  <a:t>    |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𝑎</m:t>
                    </m:r>
                  </m:oMath>
                </a14:m>
                <a:r>
                  <a:rPr lang="en-US" altLang="zh-TW" dirty="0"/>
                  <a:t>::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𝑦</m:t>
                    </m:r>
                  </m:oMath>
                </a14:m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altLang="zh-TW" dirty="0"/>
                  <a:t> if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𝑎</m:t>
                    </m:r>
                    <m:r>
                      <a:rPr lang="en-US" altLang="zh-TW" i="1" dirty="0" smtClean="0">
                        <a:latin typeface="Cambria Math"/>
                        <a:ea typeface="Cambria Math"/>
                      </a:rPr>
                      <m:t>&gt;</m:t>
                    </m:r>
                    <m:r>
                      <a:rPr lang="en-US" altLang="zh-TW" i="1" dirty="0">
                        <a:latin typeface="Cambria Math"/>
                      </a:rPr>
                      <m:t>𝑒</m:t>
                    </m:r>
                  </m:oMath>
                </a14:m>
                <a:r>
                  <a:rPr lang="en-US" altLang="zh-TW" dirty="0"/>
                  <a:t> then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𝑎</m:t>
                    </m:r>
                  </m:oMath>
                </a14:m>
                <a:r>
                  <a:rPr lang="en-US" altLang="zh-TW" dirty="0" smtClean="0"/>
                  <a:t>:: (</a:t>
                </a:r>
                <a:r>
                  <a:rPr lang="en-US" altLang="zh-TW" dirty="0"/>
                  <a:t>getLarges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𝑒</m:t>
                    </m:r>
                    <m:r>
                      <a:rPr lang="en-US" altLang="zh-TW" i="1" dirty="0">
                        <a:latin typeface="Cambria Math"/>
                      </a:rPr>
                      <m:t> </m:t>
                    </m:r>
                    <m:r>
                      <a:rPr lang="en-US" altLang="zh-TW" i="1" dirty="0">
                        <a:latin typeface="Cambria Math"/>
                      </a:rPr>
                      <m:t>𝑦</m:t>
                    </m:r>
                  </m:oMath>
                </a14:m>
                <a:r>
                  <a:rPr lang="en-US" altLang="zh-TW" dirty="0" smtClean="0"/>
                  <a:t>)</a:t>
                </a:r>
                <a:r>
                  <a:rPr lang="en-US" altLang="zh-TW" dirty="0"/>
                  <a:t/>
                </a:r>
                <a:br>
                  <a:rPr lang="en-US" altLang="zh-TW" dirty="0"/>
                </a:br>
                <a:r>
                  <a:rPr lang="en-US" altLang="zh-TW" dirty="0"/>
                  <a:t>                   else </a:t>
                </a:r>
                <a:r>
                  <a:rPr lang="en-US" altLang="zh-TW" dirty="0" err="1" smtClean="0"/>
                  <a:t>getLarges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𝑒</m:t>
                    </m:r>
                    <m:r>
                      <a:rPr lang="en-US" altLang="zh-TW" i="1" dirty="0">
                        <a:latin typeface="Cambria Math"/>
                      </a:rPr>
                      <m:t> </m:t>
                    </m:r>
                    <m:r>
                      <a:rPr lang="en-US" altLang="zh-TW" i="1" dirty="0">
                        <a:latin typeface="Cambria Math"/>
                      </a:rPr>
                      <m:t>𝑦</m:t>
                    </m:r>
                  </m:oMath>
                </a14:m>
                <a:r>
                  <a:rPr lang="en-US" altLang="zh-TW" dirty="0" smtClean="0"/>
                  <a:t>;;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81" t="-269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6647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2 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/>
                  <a:t>l</a:t>
                </a:r>
                <a:r>
                  <a:rPr lang="en-US" altLang="zh-TW" dirty="0" smtClean="0"/>
                  <a:t>et rec </a:t>
                </a:r>
                <a:r>
                  <a:rPr lang="en-US" altLang="zh-TW" dirty="0" err="1" smtClean="0"/>
                  <a:t>quickSort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𝑙</m:t>
                    </m:r>
                  </m:oMath>
                </a14:m>
                <a:r>
                  <a:rPr lang="en-US" altLang="zh-TW" dirty="0" smtClean="0"/>
                  <a:t> = 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  match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𝑙</m:t>
                    </m:r>
                  </m:oMath>
                </a14:m>
                <a:r>
                  <a:rPr lang="en-US" altLang="zh-TW" dirty="0" smtClean="0"/>
                  <a:t> with </a:t>
                </a:r>
                <a:r>
                  <a:rPr lang="en-US" altLang="zh-TW" dirty="0"/>
                  <a:t/>
                </a:r>
                <a:br>
                  <a:rPr lang="en-US" altLang="zh-TW" dirty="0"/>
                </a:br>
                <a:r>
                  <a:rPr lang="en-US" altLang="zh-TW" dirty="0" smtClean="0"/>
                  <a:t>      []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altLang="zh-TW" dirty="0" smtClean="0"/>
                  <a:t> []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    |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altLang="zh-TW" dirty="0" smtClean="0"/>
                  <a:t>::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altLang="zh-TW" dirty="0" smtClean="0"/>
                  <a:t>append(quickSort (getSmalls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𝑎</m:t>
                    </m:r>
                    <m:r>
                      <a:rPr lang="en-US" altLang="zh-TW" i="1" dirty="0" smtClean="0">
                        <a:latin typeface="Cambria Math"/>
                      </a:rPr>
                      <m:t> </m:t>
                    </m:r>
                    <m:r>
                      <a:rPr lang="en-US" altLang="zh-TW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US" altLang="zh-TW" dirty="0" smtClean="0"/>
                  <a:t>))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                            a::(quickSort (</a:t>
                </a:r>
                <a:r>
                  <a:rPr lang="en-US" altLang="zh-TW" dirty="0" err="1" smtClean="0"/>
                  <a:t>getLarges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𝑎</m:t>
                    </m:r>
                    <m:r>
                      <a:rPr lang="en-US" altLang="zh-TW" i="1" dirty="0" smtClean="0">
                        <a:latin typeface="Cambria Math"/>
                      </a:rPr>
                      <m:t> </m:t>
                    </m:r>
                    <m:r>
                      <a:rPr lang="en-US" altLang="zh-TW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US" altLang="zh-TW" dirty="0" smtClean="0"/>
                  <a:t>));;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617" r="-37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8950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3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altLang="zh-TW" dirty="0"/>
                  <a:t>3. </a:t>
                </a:r>
                <a:r>
                  <a:rPr lang="en-US" altLang="zh-TW" dirty="0" smtClean="0"/>
                  <a:t>Sets </a:t>
                </a:r>
                <a:r>
                  <a:rPr lang="en-US" altLang="zh-TW" dirty="0"/>
                  <a:t>may be implemented as lists, where all elements are distinct. </a:t>
                </a:r>
                <a:r>
                  <a:rPr lang="en-US" altLang="zh-TW" dirty="0" smtClean="0"/>
                  <a:t>Define functions </a:t>
                </a:r>
                <a:r>
                  <a:rPr lang="en-US" altLang="zh-TW" dirty="0"/>
                  <a:t>that implement the following operations:</a:t>
                </a:r>
              </a:p>
              <a:p>
                <a:r>
                  <a:rPr lang="en-US" altLang="zh-TW" dirty="0"/>
                  <a:t>(a) Test whether an element is a member of a set</a:t>
                </a:r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/>
                  <a:t>l</a:t>
                </a:r>
                <a:r>
                  <a:rPr lang="en-US" altLang="zh-TW" dirty="0" smtClean="0"/>
                  <a:t>et rec </a:t>
                </a:r>
                <a:r>
                  <a:rPr lang="en-US" altLang="zh-TW" dirty="0" err="1" smtClean="0"/>
                  <a:t>isMember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𝑒</m:t>
                    </m:r>
                    <m:r>
                      <a:rPr lang="en-US" altLang="zh-TW" i="1" dirty="0" smtClean="0">
                        <a:latin typeface="Cambria Math"/>
                      </a:rPr>
                      <m:t> </m:t>
                    </m:r>
                    <m:r>
                      <a:rPr lang="en-US" altLang="zh-TW" i="1" dirty="0" smtClean="0">
                        <a:latin typeface="Cambria Math"/>
                      </a:rPr>
                      <m:t>𝑠</m:t>
                    </m:r>
                  </m:oMath>
                </a14:m>
                <a:r>
                  <a:rPr lang="en-US" altLang="zh-TW" dirty="0" smtClean="0"/>
                  <a:t> = 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  match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𝑠</m:t>
                    </m:r>
                  </m:oMath>
                </a14:m>
                <a:r>
                  <a:rPr lang="en-US" altLang="zh-TW" dirty="0" smtClean="0"/>
                  <a:t> with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      []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⟶</m:t>
                    </m:r>
                  </m:oMath>
                </a14:m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𝑓𝑎𝑙𝑠𝑒</m:t>
                    </m:r>
                  </m:oMath>
                </a14:m>
                <a:r>
                  <a:rPr lang="en-US" altLang="zh-TW" dirty="0"/>
                  <a:t/>
                </a:r>
                <a:br>
                  <a:rPr lang="en-US" altLang="zh-TW" dirty="0"/>
                </a:br>
                <a:r>
                  <a:rPr lang="en-US" altLang="zh-TW" dirty="0" smtClean="0"/>
                  <a:t>  |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altLang="zh-TW" dirty="0" smtClean="0"/>
                  <a:t>::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  <a:ea typeface="Cambria Math"/>
                      </a:rPr>
                      <m:t>⟶</m:t>
                    </m:r>
                  </m:oMath>
                </a14:m>
                <a:r>
                  <a:rPr lang="en-US" altLang="zh-TW" dirty="0" smtClean="0"/>
                  <a:t> if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altLang="zh-TW" dirty="0" smtClean="0"/>
                  <a:t>=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𝑒</m:t>
                    </m:r>
                  </m:oMath>
                </a14:m>
                <a:r>
                  <a:rPr lang="en-US" altLang="zh-TW" dirty="0" smtClean="0"/>
                  <a:t> then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𝑡𝑟𝑢𝑒</m:t>
                    </m:r>
                  </m:oMath>
                </a14:m>
                <a:r>
                  <a:rPr lang="en-US" altLang="zh-TW" dirty="0"/>
                  <a:t/>
                </a:r>
                <a:br>
                  <a:rPr lang="en-US" altLang="zh-TW" dirty="0"/>
                </a:br>
                <a:r>
                  <a:rPr lang="en-US" altLang="zh-TW" dirty="0" smtClean="0"/>
                  <a:t>                   else </a:t>
                </a:r>
                <a:r>
                  <a:rPr lang="en-US" altLang="zh-TW" dirty="0" err="1" smtClean="0"/>
                  <a:t>isMember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𝑒</m:t>
                    </m:r>
                    <m:r>
                      <a:rPr lang="en-US" altLang="zh-TW" i="1" dirty="0" smtClean="0">
                        <a:latin typeface="Cambria Math"/>
                      </a:rPr>
                      <m:t> </m:t>
                    </m:r>
                    <m:r>
                      <a:rPr lang="en-US" altLang="zh-TW" i="1" dirty="0" smtClean="0">
                        <a:latin typeface="Cambria Math"/>
                      </a:rPr>
                      <m:t>𝑦</m:t>
                    </m:r>
                  </m:oMath>
                </a14:m>
                <a:endParaRPr lang="en-US" altLang="zh-TW" dirty="0" smtClean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81" t="-1617" r="-1185" b="-121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3999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3 </a:t>
            </a:r>
            <a:r>
              <a:rPr lang="en-US" altLang="zh-TW" dirty="0"/>
              <a:t>(cont.)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(b) Construct the union of two sets.</a:t>
                </a:r>
              </a:p>
              <a:p>
                <a:r>
                  <a:rPr lang="en-US" altLang="zh-TW" dirty="0"/>
                  <a:t>let rec </a:t>
                </a:r>
                <a:r>
                  <a:rPr lang="en-US" altLang="zh-TW" dirty="0"/>
                  <a:t>u</a:t>
                </a:r>
                <a:r>
                  <a:rPr lang="en-US" altLang="zh-TW" dirty="0" smtClean="0"/>
                  <a:t>nion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𝑠</m:t>
                    </m:r>
                    <m:r>
                      <a:rPr lang="en-US" altLang="zh-TW" i="1" baseline="-25000" dirty="0" smtClean="0">
                        <a:latin typeface="Cambria Math"/>
                      </a:rPr>
                      <m:t>1</m:t>
                    </m:r>
                    <m:r>
                      <a:rPr lang="en-US" altLang="zh-TW" i="1" dirty="0" smtClean="0">
                        <a:latin typeface="Cambria Math"/>
                      </a:rPr>
                      <m:t> </m:t>
                    </m:r>
                    <m:r>
                      <a:rPr lang="en-US" altLang="zh-TW" i="1" dirty="0" smtClean="0">
                        <a:latin typeface="Cambria Math"/>
                      </a:rPr>
                      <m:t>𝑠</m:t>
                    </m:r>
                    <m:r>
                      <a:rPr lang="en-US" altLang="zh-TW" i="1" baseline="-25000" dirty="0" smtClean="0">
                        <a:latin typeface="Cambria Math"/>
                      </a:rPr>
                      <m:t>2</m:t>
                    </m:r>
                    <m:r>
                      <a:rPr lang="en-US" altLang="zh-TW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altLang="zh-TW" dirty="0" smtClean="0"/>
                  <a:t>=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  match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𝑠</m:t>
                    </m:r>
                    <m:r>
                      <a:rPr lang="en-US" altLang="zh-TW" i="1" baseline="-25000" dirty="0" smtClean="0">
                        <a:latin typeface="Cambria Math"/>
                      </a:rPr>
                      <m:t>1</m:t>
                    </m:r>
                  </m:oMath>
                </a14:m>
                <a:r>
                  <a:rPr lang="en-US" altLang="zh-TW" dirty="0" smtClean="0"/>
                  <a:t> with 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      []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⟶</m:t>
                    </m:r>
                    <m:r>
                      <a:rPr lang="en-US" altLang="zh-TW" i="1" dirty="0">
                        <a:latin typeface="Cambria Math"/>
                      </a:rPr>
                      <m:t>𝑠</m:t>
                    </m:r>
                    <m:r>
                      <a:rPr lang="en-US" altLang="zh-TW" i="1" baseline="-25000" dirty="0">
                        <a:latin typeface="Cambria Math"/>
                      </a:rPr>
                      <m:t>2</m:t>
                    </m:r>
                  </m:oMath>
                </a14:m>
                <a:r>
                  <a:rPr lang="en-US" altLang="zh-TW" dirty="0" smtClean="0"/>
                  <a:t/>
                </a:r>
                <a:br>
                  <a:rPr lang="en-US" altLang="zh-TW" dirty="0" smtClean="0"/>
                </a:br>
                <a:r>
                  <a:rPr lang="en-US" altLang="zh-TW" dirty="0" smtClean="0"/>
                  <a:t>   |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altLang="zh-TW" dirty="0" smtClean="0"/>
                  <a:t>::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US" altLang="zh-TW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  <a:ea typeface="Cambria Math"/>
                      </a:rPr>
                      <m:t>⟶ </m:t>
                    </m:r>
                  </m:oMath>
                </a14:m>
                <a:r>
                  <a:rPr lang="en-US" altLang="zh-TW" dirty="0" smtClean="0"/>
                  <a:t>if (</a:t>
                </a:r>
                <a:r>
                  <a:rPr lang="en-US" altLang="zh-TW" dirty="0" err="1" smtClean="0"/>
                  <a:t>isMember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𝑠</m:t>
                    </m:r>
                    <m:r>
                      <a:rPr lang="en-US" altLang="zh-TW" i="1" baseline="-25000" dirty="0" smtClean="0">
                        <a:latin typeface="Cambria Math"/>
                      </a:rPr>
                      <m:t>2</m:t>
                    </m:r>
                  </m:oMath>
                </a14:m>
                <a:r>
                  <a:rPr lang="en-US" altLang="zh-TW" dirty="0" smtClean="0"/>
                  <a:t>) then </a:t>
                </a:r>
                <a:r>
                  <a:rPr lang="en-US" altLang="zh-TW" dirty="0"/>
                  <a:t>u</a:t>
                </a:r>
                <a:r>
                  <a:rPr lang="en-US" altLang="zh-TW" dirty="0" smtClean="0"/>
                  <a:t>nion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𝑦</m:t>
                    </m:r>
                    <m:r>
                      <a:rPr lang="en-US" altLang="zh-TW" i="1" dirty="0" smtClean="0">
                        <a:latin typeface="Cambria Math"/>
                      </a:rPr>
                      <m:t> </m:t>
                    </m:r>
                    <m:r>
                      <a:rPr lang="en-US" altLang="zh-TW" i="1" dirty="0" smtClean="0">
                        <a:latin typeface="Cambria Math"/>
                      </a:rPr>
                      <m:t>𝑠</m:t>
                    </m:r>
                    <m:r>
                      <a:rPr lang="en-US" altLang="zh-TW" i="1" baseline="-25000" dirty="0" smtClean="0">
                        <a:latin typeface="Cambria Math"/>
                      </a:rPr>
                      <m:t>2</m:t>
                    </m:r>
                  </m:oMath>
                </a14:m>
                <a:r>
                  <a:rPr lang="en-US" altLang="zh-TW" dirty="0" smtClean="0"/>
                  <a:t/>
                </a:r>
                <a:br>
                  <a:rPr lang="en-US" altLang="zh-TW" dirty="0" smtClean="0"/>
                </a:br>
                <a:r>
                  <a:rPr lang="zh-TW" altLang="en-US" dirty="0" smtClean="0"/>
                  <a:t>                     </a:t>
                </a:r>
                <a:r>
                  <a:rPr lang="en-US" altLang="zh-TW" dirty="0" smtClean="0"/>
                  <a:t>else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altLang="zh-TW" dirty="0"/>
                  <a:t>:: </a:t>
                </a:r>
                <a:r>
                  <a:rPr lang="en-US" altLang="zh-TW" dirty="0" smtClean="0"/>
                  <a:t>(union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𝑦</m:t>
                    </m:r>
                    <m:r>
                      <a:rPr lang="en-US" altLang="zh-TW" i="1" dirty="0">
                        <a:latin typeface="Cambria Math"/>
                      </a:rPr>
                      <m:t> </m:t>
                    </m:r>
                    <m:r>
                      <a:rPr lang="en-US" altLang="zh-TW" i="1" dirty="0">
                        <a:latin typeface="Cambria Math"/>
                      </a:rPr>
                      <m:t>𝑠</m:t>
                    </m:r>
                    <m:r>
                      <a:rPr lang="en-US" altLang="zh-TW" i="1" baseline="-25000" dirty="0">
                        <a:latin typeface="Cambria Math"/>
                      </a:rPr>
                      <m:t>2</m:t>
                    </m:r>
                  </m:oMath>
                </a14:m>
                <a:r>
                  <a:rPr lang="en-US" altLang="zh-TW" dirty="0" smtClean="0"/>
                  <a:t>);;</a:t>
                </a:r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7031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3 </a:t>
            </a:r>
            <a:r>
              <a:rPr lang="en-US" altLang="zh-TW" dirty="0"/>
              <a:t>(cont.)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(c</a:t>
                </a:r>
                <a:r>
                  <a:rPr lang="en-US" altLang="zh-TW" dirty="0"/>
                  <a:t>) Construct the intersection of two sets.</a:t>
                </a:r>
                <a:endParaRPr lang="en-US" altLang="zh-TW" dirty="0" smtClean="0"/>
              </a:p>
              <a:p>
                <a:r>
                  <a:rPr lang="en-US" altLang="zh-TW" dirty="0" smtClean="0"/>
                  <a:t>let rec </a:t>
                </a:r>
                <a:r>
                  <a:rPr lang="en-US" altLang="zh-TW" dirty="0" smtClean="0"/>
                  <a:t>intersect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𝑠</m:t>
                    </m:r>
                    <m:r>
                      <a:rPr lang="en-US" altLang="zh-TW" i="1" baseline="-25000" dirty="0" smtClean="0">
                        <a:latin typeface="Cambria Math"/>
                      </a:rPr>
                      <m:t>1</m:t>
                    </m:r>
                    <m:r>
                      <a:rPr lang="en-US" altLang="zh-TW" i="1" dirty="0" smtClean="0">
                        <a:latin typeface="Cambria Math"/>
                      </a:rPr>
                      <m:t> </m:t>
                    </m:r>
                    <m:r>
                      <a:rPr lang="en-US" altLang="zh-TW" i="1" dirty="0" smtClean="0">
                        <a:latin typeface="Cambria Math"/>
                      </a:rPr>
                      <m:t>𝑠</m:t>
                    </m:r>
                    <m:r>
                      <a:rPr lang="en-US" altLang="zh-TW" i="1" baseline="-25000" dirty="0" smtClean="0">
                        <a:latin typeface="Cambria Math"/>
                      </a:rPr>
                      <m:t>2</m:t>
                    </m:r>
                    <m:r>
                      <a:rPr lang="en-US" altLang="zh-TW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altLang="zh-TW" dirty="0" smtClean="0"/>
                  <a:t>=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  match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𝑠</m:t>
                    </m:r>
                    <m:r>
                      <a:rPr lang="en-US" altLang="zh-TW" i="1" baseline="-25000" dirty="0" smtClean="0">
                        <a:latin typeface="Cambria Math"/>
                      </a:rPr>
                      <m:t>1</m:t>
                    </m:r>
                  </m:oMath>
                </a14:m>
                <a:r>
                  <a:rPr lang="en-US" altLang="zh-TW" dirty="0" smtClean="0"/>
                  <a:t> with 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      []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⟶</m:t>
                    </m:r>
                  </m:oMath>
                </a14:m>
                <a:r>
                  <a:rPr lang="en-US" altLang="zh-TW" dirty="0" smtClean="0"/>
                  <a:t> []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    |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altLang="zh-TW" dirty="0" smtClean="0"/>
                  <a:t>::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  <a:ea typeface="Cambria Math"/>
                      </a:rPr>
                      <m:t>⟶</m:t>
                    </m:r>
                  </m:oMath>
                </a14:m>
                <a:r>
                  <a:rPr lang="en-US" altLang="zh-TW" dirty="0" smtClean="0"/>
                  <a:t> if (</a:t>
                </a:r>
                <a:r>
                  <a:rPr lang="en-US" altLang="zh-TW" dirty="0" err="1" smtClean="0"/>
                  <a:t>isMember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𝑠</m:t>
                    </m:r>
                    <m:r>
                      <a:rPr lang="en-US" altLang="zh-TW" i="1" baseline="-25000" dirty="0" smtClean="0">
                        <a:latin typeface="Cambria Math"/>
                      </a:rPr>
                      <m:t>2</m:t>
                    </m:r>
                  </m:oMath>
                </a14:m>
                <a:r>
                  <a:rPr lang="en-US" altLang="zh-TW" dirty="0" smtClean="0"/>
                  <a:t>) 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                      then </a:t>
                </a:r>
                <a14:m>
                  <m:oMath xmlns:m="http://schemas.openxmlformats.org/officeDocument/2006/math">
                    <m:r>
                      <a:rPr lang="en-US" altLang="zh-TW" b="0" i="1" dirty="0" smtClean="0">
                        <a:latin typeface="Cambria Math"/>
                      </a:rPr>
                      <m:t>𝑎</m:t>
                    </m:r>
                    <m:r>
                      <m:rPr>
                        <m:nor/>
                      </m:rPr>
                      <a:rPr lang="en-US" altLang="zh-TW" dirty="0"/>
                      <m:t>::</m:t>
                    </m:r>
                  </m:oMath>
                </a14:m>
                <a:r>
                  <a:rPr lang="en-US" altLang="zh-TW" dirty="0"/>
                  <a:t>(</a:t>
                </a:r>
                <a:r>
                  <a:rPr lang="en-US" altLang="zh-TW" dirty="0"/>
                  <a:t>intersect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𝑦</m:t>
                    </m:r>
                    <m:r>
                      <a:rPr lang="en-US" altLang="zh-TW" i="1" dirty="0">
                        <a:latin typeface="Cambria Math"/>
                      </a:rPr>
                      <m:t> </m:t>
                    </m:r>
                    <m:r>
                      <a:rPr lang="en-US" altLang="zh-TW" i="1" dirty="0">
                        <a:latin typeface="Cambria Math"/>
                      </a:rPr>
                      <m:t>𝑠</m:t>
                    </m:r>
                    <m:r>
                      <a:rPr lang="en-US" altLang="zh-TW" i="1" baseline="-25000" dirty="0">
                        <a:latin typeface="Cambria Math"/>
                      </a:rPr>
                      <m:t>2</m:t>
                    </m:r>
                  </m:oMath>
                </a14:m>
                <a:r>
                  <a:rPr lang="en-US" altLang="zh-TW" dirty="0" smtClean="0"/>
                  <a:t>)</a:t>
                </a:r>
                <a:br>
                  <a:rPr lang="en-US" altLang="zh-TW" dirty="0" smtClean="0"/>
                </a:br>
                <a:r>
                  <a:rPr lang="zh-TW" altLang="en-US" dirty="0" smtClean="0"/>
                  <a:t>                      </a:t>
                </a:r>
                <a:r>
                  <a:rPr lang="en-US" altLang="zh-TW" dirty="0" smtClean="0"/>
                  <a:t>else </a:t>
                </a:r>
                <a:r>
                  <a:rPr lang="en-US" altLang="zh-TW" dirty="0"/>
                  <a:t>intersect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𝑦</m:t>
                    </m:r>
                    <m:r>
                      <a:rPr lang="en-US" altLang="zh-TW" i="1" dirty="0" smtClean="0">
                        <a:latin typeface="Cambria Math"/>
                      </a:rPr>
                      <m:t> </m:t>
                    </m:r>
                    <m:r>
                      <a:rPr lang="en-US" altLang="zh-TW" i="1" dirty="0" smtClean="0">
                        <a:latin typeface="Cambria Math"/>
                      </a:rPr>
                      <m:t>𝑠</m:t>
                    </m:r>
                    <m:r>
                      <a:rPr lang="en-US" altLang="zh-TW" i="1" baseline="-25000" dirty="0" smtClean="0">
                        <a:latin typeface="Cambria Math"/>
                      </a:rPr>
                      <m:t>2</m:t>
                    </m:r>
                  </m:oMath>
                </a14:m>
                <a:r>
                  <a:rPr lang="en-US" altLang="zh-TW" dirty="0" smtClean="0"/>
                  <a:t>;;</a:t>
                </a:r>
              </a:p>
              <a:p>
                <a:endParaRPr lang="zh-TW" altLang="en-US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8415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4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4.Fill </a:t>
                </a:r>
                <a:r>
                  <a:rPr lang="en-US" altLang="zh-TW" dirty="0"/>
                  <a:t>in the blanks in the </a:t>
                </a:r>
                <a:r>
                  <a:rPr lang="en-US" altLang="zh-TW" dirty="0" smtClean="0"/>
                  <a:t>following equivalences</a:t>
                </a:r>
                <a:r>
                  <a:rPr lang="en-US" altLang="zh-TW" dirty="0"/>
                  <a:t>.</a:t>
                </a:r>
              </a:p>
              <a:p>
                <a:r>
                  <a:rPr lang="en-US" altLang="zh-TW" dirty="0"/>
                  <a:t>(a) reduce </a:t>
                </a:r>
                <a:r>
                  <a:rPr lang="en-US" altLang="zh-TW" dirty="0" smtClean="0"/>
                  <a:t>_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altLang="zh-TW" dirty="0" smtClean="0"/>
                  <a:t> 0</a:t>
                </a:r>
                <a:r>
                  <a:rPr lang="en-US" altLang="zh-TW" dirty="0" smtClean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US" altLang="zh-TW" dirty="0"/>
                  <a:t> length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altLang="zh-TW" dirty="0" smtClean="0"/>
                  <a:t>.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	  _: (fun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𝑒</m:t>
                    </m:r>
                    <m:r>
                      <a:rPr lang="en-US" altLang="zh-TW" i="1" dirty="0" smtClean="0">
                        <a:latin typeface="Cambria Math"/>
                      </a:rPr>
                      <m:t> </m:t>
                    </m:r>
                    <m:r>
                      <a:rPr lang="en-US" altLang="zh-TW" i="1" dirty="0" smtClean="0">
                        <a:latin typeface="Cambria Math"/>
                      </a:rPr>
                      <m:t>𝑙</m:t>
                    </m:r>
                  </m:oMath>
                </a14:m>
                <a:r>
                  <a:rPr lang="en-US" altLang="zh-TW" dirty="0" smtClean="0"/>
                  <a:t> =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𝑙</m:t>
                    </m:r>
                  </m:oMath>
                </a14:m>
                <a:r>
                  <a:rPr lang="en-US" altLang="zh-TW" dirty="0" smtClean="0"/>
                  <a:t>+1)</a:t>
                </a:r>
                <a:endParaRPr lang="en-US" altLang="zh-TW" dirty="0"/>
              </a:p>
              <a:p>
                <a:r>
                  <a:rPr lang="en-US" altLang="zh-TW" dirty="0"/>
                  <a:t>(b) reduce </a:t>
                </a:r>
                <a:r>
                  <a:rPr lang="en-US" altLang="zh-TW" dirty="0" smtClean="0"/>
                  <a:t>_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𝑥</m:t>
                    </m:r>
                    <m:r>
                      <a:rPr lang="en-US" altLang="zh-TW" i="1" dirty="0" smtClean="0">
                        <a:latin typeface="Cambria Math"/>
                      </a:rPr>
                      <m:t> </m:t>
                    </m:r>
                    <m:r>
                      <a:rPr lang="en-US" altLang="zh-TW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altLang="zh-TW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altLang="zh-TW" dirty="0" smtClean="0"/>
                  <a:t> append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𝑥</m:t>
                    </m:r>
                    <m:r>
                      <a:rPr lang="en-US" altLang="zh-TW" i="1" dirty="0" smtClean="0">
                        <a:latin typeface="Cambria Math"/>
                      </a:rPr>
                      <m:t> </m:t>
                    </m:r>
                    <m:r>
                      <a:rPr lang="en-US" altLang="zh-TW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US" altLang="zh-TW" dirty="0" smtClean="0"/>
                  <a:t>.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	</a:t>
                </a:r>
                <a:r>
                  <a:rPr lang="en-US" altLang="zh-TW" dirty="0" smtClean="0"/>
                  <a:t> </a:t>
                </a:r>
                <a:r>
                  <a:rPr lang="en-US" altLang="zh-TW" dirty="0"/>
                  <a:t>_: (fun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𝑒</m:t>
                    </m:r>
                    <m:r>
                      <a:rPr lang="en-US" altLang="zh-TW" i="1" dirty="0" smtClean="0">
                        <a:latin typeface="Cambria Math"/>
                      </a:rPr>
                      <m:t> </m:t>
                    </m:r>
                    <m:r>
                      <a:rPr lang="en-US" altLang="zh-TW" i="1" dirty="0" smtClean="0">
                        <a:latin typeface="Cambria Math"/>
                      </a:rPr>
                      <m:t>𝑙</m:t>
                    </m:r>
                  </m:oMath>
                </a14:m>
                <a:r>
                  <a:rPr lang="en-US" altLang="zh-TW" dirty="0" smtClean="0"/>
                  <a:t> =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𝑒</m:t>
                    </m:r>
                  </m:oMath>
                </a14:m>
                <a:r>
                  <a:rPr lang="en-US" altLang="zh-TW" dirty="0" smtClean="0"/>
                  <a:t>::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𝑙</m:t>
                    </m:r>
                  </m:oMath>
                </a14:m>
                <a:r>
                  <a:rPr lang="en-US" altLang="zh-TW" dirty="0" smtClean="0"/>
                  <a:t>)</a:t>
                </a:r>
                <a:endParaRPr lang="en-US" altLang="zh-TW" dirty="0"/>
              </a:p>
              <a:p>
                <a:r>
                  <a:rPr lang="en-US" altLang="zh-TW" dirty="0"/>
                  <a:t>(c) reduce </a:t>
                </a:r>
                <a:r>
                  <a:rPr lang="en-US" altLang="zh-TW" dirty="0" smtClean="0"/>
                  <a:t>_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altLang="zh-TW" dirty="0" smtClean="0"/>
                  <a:t> []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US" altLang="zh-TW" dirty="0" smtClean="0"/>
                  <a:t> remove-if </a:t>
                </a:r>
                <a:r>
                  <a:rPr lang="en-US" altLang="zh-TW" dirty="0"/>
                  <a:t>f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altLang="zh-TW" dirty="0" smtClean="0"/>
                  <a:t>.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	 </a:t>
                </a:r>
                <a:r>
                  <a:rPr lang="en-US" altLang="zh-TW" dirty="0"/>
                  <a:t>_: (fun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𝑒</m:t>
                    </m:r>
                    <m:r>
                      <a:rPr lang="en-US" altLang="zh-TW" i="1" dirty="0" smtClean="0">
                        <a:latin typeface="Cambria Math"/>
                      </a:rPr>
                      <m:t> </m:t>
                    </m:r>
                    <m:r>
                      <a:rPr lang="en-US" altLang="zh-TW" i="1" dirty="0" smtClean="0">
                        <a:latin typeface="Cambria Math"/>
                      </a:rPr>
                      <m:t>𝑙</m:t>
                    </m:r>
                  </m:oMath>
                </a14:m>
                <a:r>
                  <a:rPr lang="en-US" altLang="zh-TW" dirty="0" smtClean="0"/>
                  <a:t> = </a:t>
                </a:r>
                <a:r>
                  <a:rPr lang="en-US" altLang="zh-TW" dirty="0" smtClean="0"/>
                  <a:t>if</a:t>
                </a:r>
                <a:r>
                  <a:rPr lang="zh-TW" altLang="en-US" smtClean="0"/>
                  <a:t> </a:t>
                </a:r>
                <a:r>
                  <a:rPr lang="en-US" altLang="zh-TW" smtClean="0"/>
                  <a:t>(</a:t>
                </a:r>
                <a:r>
                  <a:rPr lang="en-US" altLang="zh-TW" dirty="0" smtClean="0"/>
                  <a:t>f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𝑒</m:t>
                    </m:r>
                  </m:oMath>
                </a14:m>
                <a:r>
                  <a:rPr lang="en-US" altLang="zh-TW" dirty="0" smtClean="0"/>
                  <a:t>) then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𝑙</m:t>
                    </m:r>
                  </m:oMath>
                </a14:m>
                <a:r>
                  <a:rPr lang="en-US" altLang="zh-TW" dirty="0" smtClean="0"/>
                  <a:t> else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𝑒</m:t>
                    </m:r>
                  </m:oMath>
                </a14:m>
                <a:r>
                  <a:rPr lang="en-US" altLang="zh-TW" dirty="0" smtClean="0"/>
                  <a:t>::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𝑙</m:t>
                    </m:r>
                  </m:oMath>
                </a14:m>
                <a:r>
                  <a:rPr lang="en-US" altLang="zh-TW" dirty="0" smtClean="0"/>
                  <a:t> )</a:t>
                </a:r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752" b="-350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8434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4132</TotalTime>
  <Words>257</Words>
  <Application>Microsoft Office PowerPoint</Application>
  <PresentationFormat>如螢幕大小 (4:3)</PresentationFormat>
  <Paragraphs>33</Paragraphs>
  <Slides>10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1" baseType="lpstr">
      <vt:lpstr>Office 佈景主題</vt:lpstr>
      <vt:lpstr>PL HW#5 Solution</vt:lpstr>
      <vt:lpstr>Problem 1</vt:lpstr>
      <vt:lpstr>Problem 1 (cont.)</vt:lpstr>
      <vt:lpstr>Problem 2</vt:lpstr>
      <vt:lpstr>Problem 2 (cont.)</vt:lpstr>
      <vt:lpstr>Problem 2 (cont.)</vt:lpstr>
      <vt:lpstr>Problem 3</vt:lpstr>
      <vt:lpstr>Problem 3 (cont.)</vt:lpstr>
      <vt:lpstr>Problem 3 (cont.)</vt:lpstr>
      <vt:lpstr>Problem 4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Narration</dc:creator>
  <cp:lastModifiedBy>Narration</cp:lastModifiedBy>
  <cp:revision>84</cp:revision>
  <cp:lastPrinted>2012-11-02T04:33:25Z</cp:lastPrinted>
  <dcterms:created xsi:type="dcterms:W3CDTF">2012-10-30T11:49:59Z</dcterms:created>
  <dcterms:modified xsi:type="dcterms:W3CDTF">2012-11-05T03:14:35Z</dcterms:modified>
</cp:coreProperties>
</file>