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86538"/>
  </p:normalViewPr>
  <p:slideViewPr>
    <p:cSldViewPr snapToGrid="0" snapToObjects="1">
      <p:cViewPr varScale="1">
        <p:scale>
          <a:sx n="65" d="100"/>
          <a:sy n="65" d="100"/>
        </p:scale>
        <p:origin x="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&amp;(\text{pivot} = X[\text{Middle}])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\text{Middle}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\text{Middle}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&lt; 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L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+ 1) 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R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((\text{L}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geq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\text{R})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(\text{L} -1 = \text{R}))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 dirty="0"/>
              <a:t>first weighing: the suspect lies in C</a:t>
            </a:r>
            <a:r>
              <a:rPr sz="1400" dirty="0"/>
              <a:t>9 ~ </a:t>
            </a:r>
            <a:r>
              <a:rPr sz="2200" dirty="0"/>
              <a:t>C</a:t>
            </a:r>
            <a:r>
              <a:rPr sz="1400" dirty="0"/>
              <a:t>12 </a:t>
            </a:r>
          </a:p>
          <a:p>
            <a:pPr lvl="0">
              <a:defRPr sz="1800"/>
            </a:pPr>
            <a:r>
              <a:rPr sz="1400" dirty="0"/>
              <a:t>second weighing: we used C1 to compare the rest.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b="1" dirty="0"/>
              <a:t>equation: </a:t>
            </a:r>
            <a:r>
              <a:rPr sz="1400" b="1" dirty="0" smtClean="0"/>
              <a:t>either</a:t>
            </a:r>
            <a:r>
              <a:rPr lang="en-US" sz="1400" b="1" dirty="0" smtClean="0"/>
              <a:t> one side</a:t>
            </a:r>
            <a:r>
              <a:rPr sz="1400" b="1" dirty="0" smtClean="0"/>
              <a:t> </a:t>
            </a:r>
            <a:r>
              <a:rPr sz="1400" b="1" dirty="0"/>
              <a:t>is too heavy or the other side is too light.</a:t>
            </a: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400" dirty="0" smtClean="0"/>
              <a:t>第一次秤重不平衡的話</a:t>
            </a:r>
            <a:r>
              <a:rPr sz="1400" dirty="0"/>
              <a:t>，從重的地方拿兩個然後從輕的地方拿一個放到秤重上面。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dirty="0"/>
              <a:t>第三秤重等式同一邊不會是嫌疑犯 (ex: if C5 is heavier, which would be false in first weighing.) </a:t>
            </a:r>
            <a:endParaRPr lang="en-US" sz="1400" dirty="0" smtClean="0"/>
          </a:p>
          <a:p>
            <a:pPr lvl="0">
              <a:defRPr sz="1800"/>
            </a:pPr>
            <a:endParaRPr lang="en-US" sz="1400" dirty="0" smtClean="0"/>
          </a:p>
          <a:p>
            <a:pPr lvl="0">
              <a:defRPr sz="1800"/>
            </a:pPr>
            <a:r>
              <a:rPr sz="1400" dirty="0" smtClean="0"/>
              <a:t>找出前兩次秤重方向同一遍的成員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第三秤重等式同一邊不會是嫌疑犯</a:t>
            </a:r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/>
            </a:pPr>
            <a:r>
              <a:rPr sz="8000"/>
              <a:t>Algorithms HW6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Willy Chang, Wei-Shao Tang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3.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2152" lvl="0" indent="-432152">
              <a:defRPr sz="1800"/>
            </a:pPr>
            <a:r>
              <a:rPr sz="3500"/>
              <a:t>Find an adequate  </a:t>
            </a: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loop  invariant</a:t>
            </a:r>
            <a:r>
              <a:rPr sz="3500"/>
              <a:t>  for  the  </a:t>
            </a:r>
            <a:r>
              <a:rPr sz="3500" b="1" i="1">
                <a:latin typeface="Helvetica"/>
                <a:ea typeface="Helvetica"/>
                <a:cs typeface="Helvetica"/>
                <a:sym typeface="Helvetica"/>
              </a:rPr>
              <a:t>main  while loop</a:t>
            </a:r>
            <a:r>
              <a:rPr sz="3500"/>
              <a:t> in the Partition procedure of the Quicksort algorithm, which is sufficient to show that </a:t>
            </a: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after the execution of the last two assignment statements the array is properly partitioned by X[Middle].</a:t>
            </a:r>
            <a:endParaRPr sz="3500"/>
          </a:p>
          <a:p>
            <a:pPr marL="432152" lvl="0" indent="-432152">
              <a:defRPr sz="1800"/>
            </a:pPr>
            <a:r>
              <a:rPr sz="3500"/>
              <a:t>Please express the loop invariant as precisely as possible, using mathematical notation.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2152" lvl="0" indent="-432152">
              <a:defRPr sz="1800"/>
            </a:pP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loop invariant </a:t>
            </a:r>
            <a:r>
              <a:rPr sz="3500"/>
              <a:t>guarantees the objective can be satisfied when procedure is done. </a:t>
            </a:r>
          </a:p>
          <a:p>
            <a:pPr lvl="0">
              <a:defRPr sz="1800"/>
            </a:pPr>
            <a:r>
              <a:rPr sz="3600"/>
              <a:t>Objective: The array is properly partitioned by X[Middle].</a:t>
            </a:r>
          </a:p>
          <a:p>
            <a:pPr lvl="0">
              <a:defRPr sz="1800"/>
            </a:pPr>
            <a:r>
              <a:rPr sz="3600"/>
              <a:t>A good start could be writing the objective in mathematical notation.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2378"/>
              <a:t> (X, Left, Right)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pivot := X[Left];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L : = Left; R := Right;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2378"/>
              <a:t>L &lt; R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2378"/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   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/>
              <a:t> X[L] &lt;= pivot and L &lt;= Right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/>
              <a:t> L := L + 1;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   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/>
              <a:t> X[R] &gt; pivot and R &gt;= Left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/>
              <a:t> R := R - 1;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   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2378"/>
              <a:t>L &lt; R </a:t>
            </a: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378"/>
              <a:t> swap(X[L], X[R]);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Middle := R;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swap(X[Left], X[Middle]);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2152" lvl="0" indent="-432152">
              <a:defRPr sz="1800"/>
            </a:pP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properly partitioned.</a:t>
            </a:r>
          </a:p>
          <a:p>
            <a:pPr marL="432152" lvl="0" indent="-432152">
              <a:defRPr sz="1800"/>
            </a:pP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graphicFrame>
        <p:nvGraphicFramePr>
          <p:cNvPr id="46" name="Table 46"/>
          <p:cNvGraphicFramePr/>
          <p:nvPr>
            <p:extLst>
              <p:ext uri="{D42A27DB-BD31-4B8C-83A1-F6EECF244321}">
                <p14:modId xmlns:p14="http://schemas.microsoft.com/office/powerpoint/2010/main" val="2145174067"/>
              </p:ext>
            </p:extLst>
          </p:nvPr>
        </p:nvGraphicFramePr>
        <p:xfrm>
          <a:off x="1447800" y="5723739"/>
          <a:ext cx="8126708" cy="782736"/>
        </p:xfrm>
        <a:graphic>
          <a:graphicData uri="http://schemas.openxmlformats.org/drawingml/2006/table">
            <a:tbl>
              <a:tblPr>
                <a:tableStyleId>{CF821DB8-F4EB-4A41-A1BA-3FCAFE7338EE}</a:tableStyleId>
              </a:tblPr>
              <a:tblGrid>
                <a:gridCol w="3546048"/>
                <a:gridCol w="1034612"/>
                <a:gridCol w="3546048"/>
              </a:tblGrid>
              <a:tr h="391368">
                <a:tc>
                  <a:txBody>
                    <a:bodyPr/>
                    <a:lstStyle/>
                    <a:p>
                      <a:pPr lvl="0" defTabSz="914400"/>
                      <a:r>
                        <a:rPr dirty="0">
                          <a:sym typeface="Helvetica"/>
                        </a:rPr>
                        <a:t>Left ~ (Middle - 1)</a:t>
                      </a:r>
                      <a:endParaRPr b="1" dirty="0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>
                          <a:sym typeface="Helvetica"/>
                        </a:rPr>
                        <a:t>Middle</a:t>
                      </a:r>
                      <a:endParaRPr b="1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>
                          <a:sym typeface="Helvetica"/>
                        </a:rPr>
                        <a:t>(Middle + 1) ~ Right</a:t>
                      </a:r>
                      <a:endParaRPr b="1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</a:tr>
              <a:tr h="391368">
                <a:tc>
                  <a:txBody>
                    <a:bodyPr/>
                    <a:lstStyle/>
                    <a:p>
                      <a:pPr lvl="0" defTabSz="914400"/>
                      <a:r>
                        <a:t>less or equal to</a:t>
                      </a:r>
                      <a:r>
                        <a:rPr>
                          <a:sym typeface="Helvetica"/>
                        </a:rPr>
                        <a:t> pivot</a:t>
                      </a:r>
                      <a:endParaRPr b="1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>
                          <a:sym typeface="Helvetica"/>
                        </a:rPr>
                        <a:t>pivot</a:t>
                      </a:r>
                      <a:endParaRPr b="1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dirty="0"/>
                        <a:t>greater than</a:t>
                      </a:r>
                      <a:r>
                        <a:rPr dirty="0">
                          <a:sym typeface="Helvetica"/>
                        </a:rPr>
                        <a:t> pivot</a:t>
                      </a:r>
                      <a:endParaRPr b="1" dirty="0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2069"/>
          <a:stretch/>
        </p:blipFill>
        <p:spPr>
          <a:xfrm>
            <a:off x="1447800" y="6873263"/>
            <a:ext cx="7533861" cy="16499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 anchor="t"/>
          <a:lstStyle/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2378"/>
              <a:t> (X, Left, Right)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pivot := X[Left];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L : = Left; R := Right;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2378">
                <a:solidFill>
                  <a:srgbClr val="C82506"/>
                </a:solidFill>
              </a:rPr>
              <a:t>L &lt; R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2378">
              <a:solidFill>
                <a:srgbClr val="C82506"/>
              </a:solidFill>
            </a:endParaRP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>
                <a:solidFill>
                  <a:srgbClr val="C82506"/>
                </a:solidFill>
              </a:rPr>
              <a:t> X[L] &lt;= pivot and L &lt;= Right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>
                <a:solidFill>
                  <a:srgbClr val="C82506"/>
                </a:solidFill>
              </a:rPr>
              <a:t> L := L + 1;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>
                <a:solidFill>
                  <a:srgbClr val="C82506"/>
                </a:solidFill>
              </a:rPr>
              <a:t> X[R] &gt; pivot and R &gt;= Left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>
                <a:solidFill>
                  <a:srgbClr val="C82506"/>
                </a:solidFill>
              </a:rPr>
              <a:t> R := R - 1;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2378">
                <a:solidFill>
                  <a:srgbClr val="C82506"/>
                </a:solidFill>
              </a:rPr>
              <a:t>L &lt; R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378">
                <a:solidFill>
                  <a:srgbClr val="C82506"/>
                </a:solidFill>
              </a:rPr>
              <a:t> swap(X[L], X[R]);</a:t>
            </a:r>
            <a:endParaRPr sz="2378"/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Middle := R;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swap(</a:t>
            </a:r>
            <a:r>
              <a:rPr sz="2378">
                <a:solidFill>
                  <a:srgbClr val="C82506"/>
                </a:solidFill>
              </a:rPr>
              <a:t>X[Left], X[Middle]</a:t>
            </a:r>
            <a:r>
              <a:rPr sz="2378"/>
              <a:t>);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3" name="Shape 53"/>
          <p:cNvSpPr/>
          <p:nvPr/>
        </p:nvSpPr>
        <p:spPr>
          <a:xfrm>
            <a:off x="729529" y="8310477"/>
            <a:ext cx="4333852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2069"/>
          <a:stretch/>
        </p:blipFill>
        <p:spPr>
          <a:xfrm>
            <a:off x="5286352" y="7767785"/>
            <a:ext cx="7533861" cy="16499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565787"/>
            <a:ext cx="11099800" cy="6286501"/>
          </a:xfrm>
          <a:prstGeom prst="rect">
            <a:avLst/>
          </a:prstGeom>
        </p:spPr>
        <p:txBody>
          <a:bodyPr anchor="t"/>
          <a:lstStyle/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2378"/>
              <a:t> (X, Left, Right)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pivot := X[Left];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L : = Left; R := Right;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2378">
                <a:solidFill>
                  <a:srgbClr val="C82506"/>
                </a:solidFill>
              </a:rPr>
              <a:t>L &lt; R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2378">
              <a:solidFill>
                <a:srgbClr val="C82506"/>
              </a:solidFill>
            </a:endParaRP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>
                <a:solidFill>
                  <a:srgbClr val="C82506"/>
                </a:solidFill>
              </a:rPr>
              <a:t> X[L] &lt;= pivot and L &lt;= Right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>
                <a:solidFill>
                  <a:srgbClr val="C82506"/>
                </a:solidFill>
              </a:rPr>
              <a:t> L := L + 1;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78">
                <a:solidFill>
                  <a:srgbClr val="C82506"/>
                </a:solidFill>
              </a:rPr>
              <a:t> X[R] &gt; pivot and R &gt;= Left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78">
                <a:solidFill>
                  <a:srgbClr val="C82506"/>
                </a:solidFill>
              </a:rPr>
              <a:t> R := R - 1;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>
                <a:solidFill>
                  <a:srgbClr val="C82506"/>
                </a:solidFill>
              </a:rPr>
              <a:t>       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2378">
                <a:solidFill>
                  <a:srgbClr val="C82506"/>
                </a:solidFill>
              </a:rPr>
              <a:t>L &lt; R </a:t>
            </a:r>
            <a:r>
              <a:rPr sz="2378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378">
                <a:solidFill>
                  <a:srgbClr val="C82506"/>
                </a:solidFill>
              </a:rPr>
              <a:t> swap(X[L], X[R]);</a:t>
            </a:r>
            <a:endParaRPr sz="2378"/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Middle := R;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/>
              <a:t>    swap(</a:t>
            </a:r>
            <a:r>
              <a:rPr sz="2378">
                <a:solidFill>
                  <a:srgbClr val="C82506"/>
                </a:solidFill>
              </a:rPr>
              <a:t>X[Left], X[Middle]</a:t>
            </a:r>
            <a:r>
              <a:rPr sz="2378"/>
              <a:t>);</a:t>
            </a:r>
          </a:p>
          <a:p>
            <a:pPr marL="0" lvl="0" indent="0" defTabSz="239522">
              <a:spcBef>
                <a:spcPts val="1700"/>
              </a:spcBef>
              <a:buSzTx/>
              <a:buNone/>
              <a:defRPr sz="1800"/>
            </a:pPr>
            <a:r>
              <a:rPr sz="2378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8" name="Shape 58"/>
          <p:cNvSpPr/>
          <p:nvPr/>
        </p:nvSpPr>
        <p:spPr>
          <a:xfrm>
            <a:off x="4398074" y="9123236"/>
            <a:ext cx="855286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100"/>
              <a:t>That’s what holds right after the main </a:t>
            </a:r>
            <a:r>
              <a:rPr sz="3100" i="1"/>
              <a:t>while</a:t>
            </a:r>
            <a:r>
              <a:rPr sz="3100"/>
              <a:t> loop.</a:t>
            </a:r>
          </a:p>
        </p:txBody>
      </p:sp>
      <p:sp>
        <p:nvSpPr>
          <p:cNvPr id="59" name="Shape 59"/>
          <p:cNvSpPr/>
          <p:nvPr/>
        </p:nvSpPr>
        <p:spPr>
          <a:xfrm>
            <a:off x="875728" y="7161766"/>
            <a:ext cx="7412254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5394594" y="7337814"/>
            <a:ext cx="6559826" cy="16499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952500" y="2172157"/>
            <a:ext cx="7534310" cy="2507830"/>
          </a:xfrm>
          <a:prstGeom prst="rect">
            <a:avLst/>
          </a:prstGeom>
        </p:spPr>
        <p:txBody>
          <a:bodyPr anchor="t"/>
          <a:lstStyle/>
          <a:p>
            <a:pPr marL="0" lvl="0" indent="0" defTabSz="233679">
              <a:spcBef>
                <a:spcPts val="1600"/>
              </a:spcBef>
              <a:buSzTx/>
              <a:buNone/>
              <a:defRPr sz="1800"/>
            </a:pPr>
            <a:r>
              <a:rPr sz="2320"/>
              <a:t>    </a:t>
            </a:r>
            <a:r>
              <a:rPr sz="2320" b="1"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2320"/>
              <a:t>L &lt; R </a:t>
            </a:r>
            <a:r>
              <a:rPr sz="2320" b="1"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2320"/>
          </a:p>
          <a:p>
            <a:pPr marL="0" lvl="0" indent="0" defTabSz="233679">
              <a:spcBef>
                <a:spcPts val="1600"/>
              </a:spcBef>
              <a:buSzTx/>
              <a:buNone/>
              <a:defRPr sz="1800"/>
            </a:pPr>
            <a:r>
              <a:rPr sz="2320" dirty="0"/>
              <a:t>       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20" dirty="0"/>
              <a:t> </a:t>
            </a:r>
            <a:r>
              <a:rPr sz="2320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X[L] &lt;= pivot</a:t>
            </a:r>
            <a:r>
              <a:rPr sz="2320" dirty="0">
                <a:solidFill>
                  <a:srgbClr val="C82506"/>
                </a:solidFill>
              </a:rPr>
              <a:t> </a:t>
            </a:r>
            <a:r>
              <a:rPr sz="2320" dirty="0"/>
              <a:t>and L &lt;= Right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20" dirty="0"/>
              <a:t> L := L + 1;</a:t>
            </a:r>
          </a:p>
          <a:p>
            <a:pPr marL="0" lvl="0" indent="0" defTabSz="233679">
              <a:spcBef>
                <a:spcPts val="1600"/>
              </a:spcBef>
              <a:buSzTx/>
              <a:buNone/>
              <a:defRPr sz="1800"/>
            </a:pPr>
            <a:r>
              <a:rPr sz="2320" dirty="0"/>
              <a:t>       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2320" dirty="0"/>
              <a:t> </a:t>
            </a:r>
            <a:r>
              <a:rPr sz="2320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X[R] &gt; pivot</a:t>
            </a:r>
            <a:r>
              <a:rPr sz="2320" dirty="0"/>
              <a:t> and R &gt;= Left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320" dirty="0"/>
              <a:t> R := R - 1;</a:t>
            </a:r>
          </a:p>
          <a:p>
            <a:pPr marL="0" lvl="0" indent="0" defTabSz="233679">
              <a:spcBef>
                <a:spcPts val="1600"/>
              </a:spcBef>
              <a:buSzTx/>
              <a:buNone/>
              <a:defRPr sz="1800"/>
            </a:pPr>
            <a:r>
              <a:rPr sz="2320" dirty="0"/>
              <a:t>       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2320" dirty="0"/>
              <a:t>L &lt; R </a:t>
            </a:r>
            <a:r>
              <a:rPr sz="2320" b="1" dirty="0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320" dirty="0"/>
              <a:t> swap(X[L], X[R]);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952500" y="4642273"/>
            <a:ext cx="6559826" cy="16499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33356"/>
          <a:stretch/>
        </p:blipFill>
        <p:spPr>
          <a:xfrm>
            <a:off x="952500" y="6718760"/>
            <a:ext cx="8666922" cy="288740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952500" y="2565787"/>
            <a:ext cx="11099800" cy="6374626"/>
          </a:xfrm>
          <a:prstGeom prst="rect">
            <a:avLst/>
          </a:prstGeom>
        </p:spPr>
        <p:txBody>
          <a:bodyPr anchor="t"/>
          <a:lstStyle/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endParaRPr sz="5510"/>
          </a:p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endParaRPr sz="5510"/>
          </a:p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r>
              <a:rPr sz="2755"/>
              <a:t>Note that the inequalities i &lt; L and R &lt; j in the second and third conjuncts are strict. (we haven’t moved </a:t>
            </a:r>
            <a:r>
              <a:rPr sz="2755" b="1" i="1">
                <a:latin typeface="Helvetica"/>
                <a:ea typeface="Helvetica"/>
                <a:cs typeface="Helvetica"/>
                <a:sym typeface="Helvetica"/>
              </a:rPr>
              <a:t>pivot</a:t>
            </a:r>
            <a:r>
              <a:rPr sz="2755"/>
              <a:t> yet.)</a:t>
            </a:r>
          </a:p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r>
              <a:rPr sz="2755"/>
              <a:t>The fourth &amp; the fifth conjuncts:</a:t>
            </a:r>
          </a:p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endParaRPr sz="2755"/>
          </a:p>
          <a:p>
            <a:pPr marL="0" lvl="0" indent="0" defTabSz="554990">
              <a:spcBef>
                <a:spcPts val="3900"/>
              </a:spcBef>
              <a:buSzTx/>
              <a:buNone/>
              <a:defRPr sz="1800"/>
            </a:pPr>
            <a:r>
              <a:rPr sz="2755"/>
              <a:t>The last conjunct indicates when the while condition is over.</a:t>
            </a:r>
          </a:p>
        </p:txBody>
      </p:sp>
      <p:graphicFrame>
        <p:nvGraphicFramePr>
          <p:cNvPr id="74" name="Table 74"/>
          <p:cNvGraphicFramePr/>
          <p:nvPr>
            <p:extLst>
              <p:ext uri="{D42A27DB-BD31-4B8C-83A1-F6EECF244321}">
                <p14:modId xmlns:p14="http://schemas.microsoft.com/office/powerpoint/2010/main" val="1101513929"/>
              </p:ext>
            </p:extLst>
          </p:nvPr>
        </p:nvGraphicFramePr>
        <p:xfrm>
          <a:off x="6233714" y="6261018"/>
          <a:ext cx="5956175" cy="2011262"/>
        </p:xfrm>
        <a:graphic>
          <a:graphicData uri="http://schemas.openxmlformats.org/drawingml/2006/table">
            <a:tbl>
              <a:tblPr>
                <a:tableStyleId>{CF821DB8-F4EB-4A41-A1BA-3FCAFE7338EE}</a:tableStyleId>
              </a:tblPr>
              <a:tblGrid>
                <a:gridCol w="1191235"/>
                <a:gridCol w="1191235"/>
                <a:gridCol w="1191235"/>
                <a:gridCol w="1191235"/>
                <a:gridCol w="1191235"/>
              </a:tblGrid>
              <a:tr h="1005631"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Left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Right, 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L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005631"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33356"/>
          <a:stretch/>
        </p:blipFill>
        <p:spPr>
          <a:xfrm>
            <a:off x="2168939" y="2166638"/>
            <a:ext cx="8666922" cy="288740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5.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You are given a set of n coins {C</a:t>
            </a:r>
            <a:r>
              <a:rPr sz="1819"/>
              <a:t>1, </a:t>
            </a:r>
            <a:r>
              <a:rPr sz="2520"/>
              <a:t>C</a:t>
            </a:r>
            <a:r>
              <a:rPr sz="1819"/>
              <a:t>2, </a:t>
            </a:r>
            <a:r>
              <a:rPr sz="2520"/>
              <a:t>C</a:t>
            </a:r>
            <a:r>
              <a:rPr sz="1819"/>
              <a:t>3 … </a:t>
            </a:r>
            <a:r>
              <a:rPr sz="2520"/>
              <a:t>C</a:t>
            </a:r>
            <a:r>
              <a:rPr sz="1819"/>
              <a:t>n</a:t>
            </a:r>
            <a:r>
              <a:rPr sz="2520"/>
              <a:t>}, among which at least n - 1 are identical "true" coins and </a:t>
            </a:r>
            <a:r>
              <a:rPr sz="2520" b="1">
                <a:latin typeface="Helvetica"/>
                <a:ea typeface="Helvetica"/>
                <a:cs typeface="Helvetica"/>
                <a:sym typeface="Helvetica"/>
              </a:rPr>
              <a:t>at most one coin is "false"</a:t>
            </a:r>
            <a:r>
              <a:rPr sz="2520"/>
              <a:t>. A false coin is either lighter or heavier than a true coin. Also, you are given a balance scale, which you may use to compare the total weight of any m coins with that of any other m coins. The problem is to find the "false" coin, or show that there is no such coin, by making some sequence of comparisons using the balance scale.</a:t>
            </a:r>
          </a:p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(a) For the case of </a:t>
            </a:r>
            <a:r>
              <a:rPr sz="2520" b="1">
                <a:latin typeface="Helvetica"/>
                <a:ea typeface="Helvetica"/>
                <a:cs typeface="Helvetica"/>
                <a:sym typeface="Helvetica"/>
              </a:rPr>
              <a:t>n = 12</a:t>
            </a:r>
            <a:r>
              <a:rPr sz="2520"/>
              <a:t>, design a scheme to find the false coin (if there is one) with only </a:t>
            </a:r>
            <a:r>
              <a:rPr sz="2520" b="1">
                <a:latin typeface="Helvetica"/>
                <a:ea typeface="Helvetica"/>
                <a:cs typeface="Helvetica"/>
                <a:sym typeface="Helvetica"/>
              </a:rPr>
              <a:t>three comparisons</a:t>
            </a:r>
            <a:r>
              <a:rPr sz="2520"/>
              <a:t> using the balance. Please use {C</a:t>
            </a:r>
            <a:r>
              <a:rPr sz="1819"/>
              <a:t>1, </a:t>
            </a:r>
            <a:r>
              <a:rPr sz="2520"/>
              <a:t>C</a:t>
            </a:r>
            <a:r>
              <a:rPr sz="1819"/>
              <a:t>2, </a:t>
            </a:r>
            <a:r>
              <a:rPr sz="2520"/>
              <a:t>C</a:t>
            </a:r>
            <a:r>
              <a:rPr sz="1819"/>
              <a:t>3 … </a:t>
            </a:r>
            <a:r>
              <a:rPr sz="2520"/>
              <a:t>C</a:t>
            </a:r>
            <a:r>
              <a:rPr sz="1819"/>
              <a:t>n</a:t>
            </a:r>
            <a:r>
              <a:rPr sz="2520"/>
              <a:t>} to identify the coins in your scheme.</a:t>
            </a:r>
          </a:p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(b) Prove that, when n = 12, it is not possible to find the false coin with just two comparisons, implying that using just three comparisons is optimal. (Hint: think about decision trees and how many possible outcomes there can be.)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5 (Cont’d).</a:t>
            </a:r>
          </a:p>
        </p:txBody>
      </p:sp>
      <p:graphicFrame>
        <p:nvGraphicFramePr>
          <p:cNvPr id="80" name="Table 80"/>
          <p:cNvGraphicFramePr/>
          <p:nvPr>
            <p:extLst>
              <p:ext uri="{D42A27DB-BD31-4B8C-83A1-F6EECF244321}">
                <p14:modId xmlns:p14="http://schemas.microsoft.com/office/powerpoint/2010/main" val="1369133069"/>
              </p:ext>
            </p:extLst>
          </p:nvPr>
        </p:nvGraphicFramePr>
        <p:xfrm>
          <a:off x="1534442" y="2895600"/>
          <a:ext cx="10595689" cy="6423660"/>
        </p:xfrm>
        <a:graphic>
          <a:graphicData uri="http://schemas.openxmlformats.org/drawingml/2006/table">
            <a:tbl>
              <a:tblPr firstRow="1">
                <a:tableStyleId>{CF821DB8-F4EB-4A41-A1BA-3FCAFE7338EE}</a:tableStyleId>
              </a:tblPr>
              <a:tblGrid>
                <a:gridCol w="3016250"/>
                <a:gridCol w="3403600"/>
                <a:gridCol w="4175839"/>
              </a:tblGrid>
              <a:tr h="571500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First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Second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Third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</a:tr>
              <a:tr h="5715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/>
                        <a:t>C</a:t>
                      </a:r>
                      <a:r>
                        <a:rPr sz="2600" dirty="0"/>
                        <a:t>1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2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3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4 =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5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6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7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8</a:t>
                      </a:r>
                    </a:p>
                  </a:txBody>
                  <a:tcPr marL="50800" marR="50800" marT="50800" marB="50800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>
                          <a:sym typeface="Helvetica"/>
                        </a:rPr>
                        <a:t>C</a:t>
                      </a:r>
                      <a:r>
                        <a:rPr sz="2600">
                          <a:sym typeface="Helvetica"/>
                        </a:rPr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9 = </a:t>
                      </a:r>
                      <a:r>
                        <a:rPr sz="3600"/>
                        <a:t>C</a:t>
                      </a:r>
                      <a:r>
                        <a:rPr sz="2600"/>
                        <a:t>10</a:t>
                      </a:r>
                      <a:r>
                        <a:rPr sz="3600"/>
                        <a:t>C</a:t>
                      </a:r>
                      <a:r>
                        <a:rPr sz="2600"/>
                        <a:t>11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= 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  <a:r>
                        <a:rPr sz="2400"/>
                        <a:t> (no fake coin)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12 (</a:t>
                      </a:r>
                      <a:r>
                        <a:rPr sz="3600"/>
                        <a:t>C</a:t>
                      </a:r>
                      <a:r>
                        <a:rPr sz="2600"/>
                        <a:t>12 light)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&lt; </a:t>
                      </a:r>
                      <a:r>
                        <a:rPr sz="3600"/>
                        <a:t>C</a:t>
                      </a:r>
                      <a:r>
                        <a:rPr sz="2600"/>
                        <a:t>12 (</a:t>
                      </a:r>
                      <a:r>
                        <a:rPr sz="3600"/>
                        <a:t>C</a:t>
                      </a:r>
                      <a:r>
                        <a:rPr sz="2600"/>
                        <a:t>12 heavy)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>
                          <a:sym typeface="Helvetica"/>
                        </a:rPr>
                        <a:t>C</a:t>
                      </a:r>
                      <a:r>
                        <a:rPr sz="2600">
                          <a:sym typeface="Helvetica"/>
                        </a:rPr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9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10</a:t>
                      </a:r>
                      <a:r>
                        <a:rPr sz="3600"/>
                        <a:t>C</a:t>
                      </a:r>
                      <a:r>
                        <a:rPr sz="2600"/>
                        <a:t>11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10 = </a:t>
                      </a:r>
                      <a:r>
                        <a:rPr sz="3600"/>
                        <a:t>C</a:t>
                      </a:r>
                      <a:r>
                        <a:rPr sz="2600"/>
                        <a:t>11 (</a:t>
                      </a:r>
                      <a:r>
                        <a:rPr sz="3600"/>
                        <a:t>C</a:t>
                      </a:r>
                      <a:r>
                        <a:rPr sz="2600"/>
                        <a:t>9 heavy)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10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11 (</a:t>
                      </a:r>
                      <a:r>
                        <a:rPr sz="3600"/>
                        <a:t>C</a:t>
                      </a:r>
                      <a:r>
                        <a:rPr sz="1500"/>
                        <a:t>11</a:t>
                      </a:r>
                      <a:r>
                        <a:rPr sz="2600"/>
                        <a:t> light)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10 &lt; </a:t>
                      </a:r>
                      <a:r>
                        <a:rPr sz="3600"/>
                        <a:t>C</a:t>
                      </a:r>
                      <a:r>
                        <a:rPr sz="2600"/>
                        <a:t>11 (</a:t>
                      </a:r>
                      <a:r>
                        <a:rPr sz="3600"/>
                        <a:t>C</a:t>
                      </a:r>
                      <a:r>
                        <a:rPr sz="1500"/>
                        <a:t>10</a:t>
                      </a:r>
                      <a:r>
                        <a:rPr sz="2600"/>
                        <a:t> light)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>
                          <a:sym typeface="Helvetica"/>
                        </a:rPr>
                        <a:t>C</a:t>
                      </a:r>
                      <a:r>
                        <a:rPr sz="2600">
                          <a:sym typeface="Helvetica"/>
                        </a:rPr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9 &lt; </a:t>
                      </a:r>
                      <a:r>
                        <a:rPr sz="3600"/>
                        <a:t>C</a:t>
                      </a:r>
                      <a:r>
                        <a:rPr sz="2600"/>
                        <a:t>10</a:t>
                      </a:r>
                      <a:r>
                        <a:rPr sz="3600"/>
                        <a:t>C</a:t>
                      </a:r>
                      <a:r>
                        <a:rPr sz="2600"/>
                        <a:t>11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10 = </a:t>
                      </a:r>
                      <a:r>
                        <a:rPr sz="3600"/>
                        <a:t>C</a:t>
                      </a:r>
                      <a:r>
                        <a:rPr sz="2600"/>
                        <a:t>11 (</a:t>
                      </a:r>
                      <a:r>
                        <a:rPr sz="3600"/>
                        <a:t>C</a:t>
                      </a:r>
                      <a:r>
                        <a:rPr sz="2600"/>
                        <a:t>9 light)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10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11 (</a:t>
                      </a:r>
                      <a:r>
                        <a:rPr sz="3600"/>
                        <a:t>C</a:t>
                      </a:r>
                      <a:r>
                        <a:rPr sz="1500"/>
                        <a:t>10</a:t>
                      </a:r>
                      <a:r>
                        <a:rPr sz="2600"/>
                        <a:t> heavy)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/>
                        <a:t>C</a:t>
                      </a:r>
                      <a:r>
                        <a:rPr sz="2600" dirty="0"/>
                        <a:t>10 &lt;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11 (</a:t>
                      </a:r>
                      <a:r>
                        <a:rPr sz="3600" dirty="0"/>
                        <a:t>C</a:t>
                      </a:r>
                      <a:r>
                        <a:rPr sz="1500" dirty="0"/>
                        <a:t>11</a:t>
                      </a:r>
                      <a:r>
                        <a:rPr sz="2600" dirty="0"/>
                        <a:t> heavy)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5 (Cont’d).</a:t>
            </a:r>
          </a:p>
        </p:txBody>
      </p:sp>
      <p:graphicFrame>
        <p:nvGraphicFramePr>
          <p:cNvPr id="85" name="Table 85"/>
          <p:cNvGraphicFramePr/>
          <p:nvPr>
            <p:extLst>
              <p:ext uri="{D42A27DB-BD31-4B8C-83A1-F6EECF244321}">
                <p14:modId xmlns:p14="http://schemas.microsoft.com/office/powerpoint/2010/main" val="1059961393"/>
              </p:ext>
            </p:extLst>
          </p:nvPr>
        </p:nvGraphicFramePr>
        <p:xfrm>
          <a:off x="1144704" y="2895600"/>
          <a:ext cx="11157008" cy="6423660"/>
        </p:xfrm>
        <a:graphic>
          <a:graphicData uri="http://schemas.openxmlformats.org/drawingml/2006/table">
            <a:tbl>
              <a:tblPr firstRow="1">
                <a:tableStyleId>{CF821DB8-F4EB-4A41-A1BA-3FCAFE7338EE}</a:tableStyleId>
              </a:tblPr>
              <a:tblGrid>
                <a:gridCol w="3016250"/>
                <a:gridCol w="2847900"/>
                <a:gridCol w="5292858"/>
              </a:tblGrid>
              <a:tr h="571500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First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Second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Third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</a:tr>
              <a:tr h="5715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>
                          <a:sym typeface="Helvetica"/>
                        </a:rPr>
                        <a:t>C</a:t>
                      </a:r>
                      <a:r>
                        <a:rPr sz="2600" dirty="0">
                          <a:sym typeface="Helvetica"/>
                        </a:rPr>
                        <a:t>1</a:t>
                      </a:r>
                      <a:r>
                        <a:rPr sz="3600" dirty="0">
                          <a:sym typeface="Helvetica"/>
                        </a:rPr>
                        <a:t>C</a:t>
                      </a:r>
                      <a:r>
                        <a:rPr sz="2600" dirty="0">
                          <a:sym typeface="Helvetica"/>
                        </a:rPr>
                        <a:t>2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3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4 &gt;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5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6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7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8</a:t>
                      </a:r>
                    </a:p>
                  </a:txBody>
                  <a:tcPr marL="50800" marR="50800" marT="50800" marB="50800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=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= </a:t>
                      </a:r>
                      <a:r>
                        <a:rPr sz="3600"/>
                        <a:t>C</a:t>
                      </a:r>
                      <a:r>
                        <a:rPr sz="2600"/>
                        <a:t>8, </a:t>
                      </a:r>
                      <a:r>
                        <a:rPr sz="3600"/>
                        <a:t>C</a:t>
                      </a:r>
                      <a:r>
                        <a:rPr sz="2600"/>
                        <a:t>4 heavy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&gt; </a:t>
                      </a:r>
                      <a:r>
                        <a:rPr sz="3600"/>
                        <a:t>C</a:t>
                      </a:r>
                      <a:r>
                        <a:rPr sz="2600"/>
                        <a:t>8, </a:t>
                      </a:r>
                      <a:r>
                        <a:rPr sz="3600"/>
                        <a:t>C</a:t>
                      </a:r>
                      <a:r>
                        <a:rPr sz="2600"/>
                        <a:t>8 ligher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&lt; </a:t>
                      </a:r>
                      <a:r>
                        <a:rPr sz="3600"/>
                        <a:t>C</a:t>
                      </a:r>
                      <a:r>
                        <a:rPr sz="2600"/>
                        <a:t>8,</a:t>
                      </a:r>
                      <a:r>
                        <a:rPr sz="3600"/>
                        <a:t> C</a:t>
                      </a:r>
                      <a:r>
                        <a:rPr sz="2600"/>
                        <a:t>7 ligher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>
                          <a:sym typeface="Helvetica"/>
                        </a:rPr>
                        <a:t>C</a:t>
                      </a:r>
                      <a:r>
                        <a:rPr sz="2600">
                          <a:sym typeface="Helvetica"/>
                        </a:rPr>
                        <a:t>1</a:t>
                      </a:r>
                      <a:r>
                        <a:rPr sz="3600">
                          <a:sym typeface="Helvetica"/>
                        </a:rPr>
                        <a:t>C</a:t>
                      </a:r>
                      <a:r>
                        <a:rPr sz="2600">
                          <a:sym typeface="Helvetica"/>
                        </a:rPr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&gt;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= </a:t>
                      </a:r>
                      <a:r>
                        <a:rPr sz="3600"/>
                        <a:t>C</a:t>
                      </a:r>
                      <a:r>
                        <a:rPr sz="2600"/>
                        <a:t>2, </a:t>
                      </a:r>
                      <a:r>
                        <a:rPr sz="3600"/>
                        <a:t>C</a:t>
                      </a:r>
                      <a:r>
                        <a:rPr sz="2600"/>
                        <a:t>6 lighter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&gt; </a:t>
                      </a:r>
                      <a:r>
                        <a:rPr sz="3600"/>
                        <a:t>C</a:t>
                      </a:r>
                      <a:r>
                        <a:rPr sz="2600"/>
                        <a:t>2, </a:t>
                      </a:r>
                      <a:r>
                        <a:rPr sz="3600"/>
                        <a:t>C</a:t>
                      </a:r>
                      <a:r>
                        <a:rPr sz="2600"/>
                        <a:t>1 heavier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&lt; </a:t>
                      </a:r>
                      <a:r>
                        <a:rPr sz="3600"/>
                        <a:t>C</a:t>
                      </a:r>
                      <a:r>
                        <a:rPr sz="2600"/>
                        <a:t>2, </a:t>
                      </a:r>
                      <a:r>
                        <a:rPr sz="3600"/>
                        <a:t>C</a:t>
                      </a:r>
                      <a:r>
                        <a:rPr sz="2600"/>
                        <a:t>2 heavier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&lt;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3 = </a:t>
                      </a:r>
                      <a:r>
                        <a:rPr sz="3600"/>
                        <a:t>C</a:t>
                      </a:r>
                      <a:r>
                        <a:rPr sz="2600"/>
                        <a:t>12, </a:t>
                      </a:r>
                      <a:r>
                        <a:rPr sz="3600"/>
                        <a:t>C</a:t>
                      </a:r>
                      <a:r>
                        <a:rPr sz="2600"/>
                        <a:t>5 light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3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12, </a:t>
                      </a:r>
                      <a:r>
                        <a:rPr sz="3600"/>
                        <a:t>C</a:t>
                      </a:r>
                      <a:r>
                        <a:rPr sz="2600"/>
                        <a:t>3 heavier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/>
                        <a:t>C</a:t>
                      </a:r>
                      <a:r>
                        <a:rPr sz="2600" dirty="0"/>
                        <a:t>3 &lt;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12, </a:t>
                      </a:r>
                      <a:r>
                        <a:rPr sz="2400" dirty="0"/>
                        <a:t>(impossible)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5 (Cont’d).</a:t>
            </a:r>
          </a:p>
        </p:txBody>
      </p:sp>
      <p:graphicFrame>
        <p:nvGraphicFramePr>
          <p:cNvPr id="90" name="Table 90"/>
          <p:cNvGraphicFramePr/>
          <p:nvPr>
            <p:extLst>
              <p:ext uri="{D42A27DB-BD31-4B8C-83A1-F6EECF244321}">
                <p14:modId xmlns:p14="http://schemas.microsoft.com/office/powerpoint/2010/main" val="1131176229"/>
              </p:ext>
            </p:extLst>
          </p:nvPr>
        </p:nvGraphicFramePr>
        <p:xfrm>
          <a:off x="1144704" y="2895600"/>
          <a:ext cx="11157008" cy="6423660"/>
        </p:xfrm>
        <a:graphic>
          <a:graphicData uri="http://schemas.openxmlformats.org/drawingml/2006/table">
            <a:tbl>
              <a:tblPr firstRow="1">
                <a:tableStyleId>{CF821DB8-F4EB-4A41-A1BA-3FCAFE7338EE}</a:tableStyleId>
              </a:tblPr>
              <a:tblGrid>
                <a:gridCol w="3016250"/>
                <a:gridCol w="2847900"/>
                <a:gridCol w="5292858"/>
              </a:tblGrid>
              <a:tr h="571500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First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Second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2600">
                          <a:sym typeface="Helvetica"/>
                        </a:rPr>
                        <a:t>Third weighing</a:t>
                      </a:r>
                      <a:endParaRPr sz="2600" b="1">
                        <a:sym typeface="Helvetica"/>
                      </a:endParaRPr>
                    </a:p>
                  </a:txBody>
                  <a:tcPr marL="50800" marR="50800" marT="50800" marB="50800" anchor="ctr" horzOverflow="overflow"/>
                </a:tc>
              </a:tr>
              <a:tr h="5715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/>
                        <a:t>C</a:t>
                      </a:r>
                      <a:r>
                        <a:rPr sz="2600" dirty="0"/>
                        <a:t>1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2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3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4 &lt;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5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6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7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8</a:t>
                      </a:r>
                    </a:p>
                  </a:txBody>
                  <a:tcPr marL="50800" marR="50800" marT="50800" marB="50800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=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= </a:t>
                      </a:r>
                      <a:r>
                        <a:rPr sz="3600"/>
                        <a:t>C</a:t>
                      </a:r>
                      <a:r>
                        <a:rPr sz="2600"/>
                        <a:t>8, </a:t>
                      </a:r>
                      <a:r>
                        <a:rPr sz="3600"/>
                        <a:t>C</a:t>
                      </a:r>
                      <a:r>
                        <a:rPr sz="2600"/>
                        <a:t>4 ligher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&gt; </a:t>
                      </a:r>
                      <a:r>
                        <a:rPr sz="3600"/>
                        <a:t>C</a:t>
                      </a:r>
                      <a:r>
                        <a:rPr sz="2600"/>
                        <a:t>8, </a:t>
                      </a:r>
                      <a:r>
                        <a:rPr sz="3600"/>
                        <a:t>C</a:t>
                      </a:r>
                      <a:r>
                        <a:rPr sz="2600"/>
                        <a:t>7 heavy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7 &lt; </a:t>
                      </a:r>
                      <a:r>
                        <a:rPr sz="3600"/>
                        <a:t>C</a:t>
                      </a:r>
                      <a:r>
                        <a:rPr sz="2600"/>
                        <a:t>8,</a:t>
                      </a:r>
                      <a:r>
                        <a:rPr sz="3600"/>
                        <a:t> C</a:t>
                      </a:r>
                      <a:r>
                        <a:rPr sz="2600"/>
                        <a:t>8 heavy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&gt;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3 = </a:t>
                      </a:r>
                      <a:r>
                        <a:rPr sz="3600"/>
                        <a:t>C</a:t>
                      </a:r>
                      <a:r>
                        <a:rPr sz="2600"/>
                        <a:t>12, </a:t>
                      </a:r>
                      <a:r>
                        <a:rPr sz="3600"/>
                        <a:t>C</a:t>
                      </a:r>
                      <a:r>
                        <a:rPr sz="2600"/>
                        <a:t>5 heavier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3 &gt; </a:t>
                      </a:r>
                      <a:r>
                        <a:rPr sz="3600"/>
                        <a:t>C</a:t>
                      </a:r>
                      <a:r>
                        <a:rPr sz="2600"/>
                        <a:t>12, </a:t>
                      </a:r>
                      <a:r>
                        <a:rPr sz="2400"/>
                        <a:t>(impossible)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3 &lt; </a:t>
                      </a:r>
                      <a:r>
                        <a:rPr sz="3600"/>
                        <a:t>C</a:t>
                      </a:r>
                      <a:r>
                        <a:rPr sz="2600"/>
                        <a:t>12, lighter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</a:t>
                      </a:r>
                      <a:r>
                        <a:rPr sz="3600"/>
                        <a:t>C</a:t>
                      </a:r>
                      <a:r>
                        <a:rPr sz="2600"/>
                        <a:t>2</a:t>
                      </a:r>
                      <a:r>
                        <a:rPr sz="3600"/>
                        <a:t>C</a:t>
                      </a:r>
                      <a:r>
                        <a:rPr sz="2600"/>
                        <a:t>5 &lt; </a:t>
                      </a:r>
                      <a:r>
                        <a:rPr sz="3600"/>
                        <a:t>C</a:t>
                      </a:r>
                      <a:r>
                        <a:rPr sz="2600"/>
                        <a:t>3</a:t>
                      </a:r>
                      <a:r>
                        <a:rPr sz="3600"/>
                        <a:t>C</a:t>
                      </a:r>
                      <a:r>
                        <a:rPr sz="2600"/>
                        <a:t>6</a:t>
                      </a:r>
                      <a:r>
                        <a:rPr sz="3600"/>
                        <a:t>C</a:t>
                      </a:r>
                      <a:r>
                        <a:rPr sz="2600"/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= </a:t>
                      </a:r>
                      <a:r>
                        <a:rPr sz="3600"/>
                        <a:t>C</a:t>
                      </a:r>
                      <a:r>
                        <a:rPr sz="2600"/>
                        <a:t>2, </a:t>
                      </a:r>
                      <a:r>
                        <a:rPr sz="3600"/>
                        <a:t>C</a:t>
                      </a:r>
                      <a:r>
                        <a:rPr sz="2600"/>
                        <a:t>6 heavier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/>
                        <a:t>C</a:t>
                      </a:r>
                      <a:r>
                        <a:rPr sz="2600"/>
                        <a:t>1 &gt; </a:t>
                      </a:r>
                      <a:r>
                        <a:rPr sz="3600"/>
                        <a:t>C</a:t>
                      </a:r>
                      <a:r>
                        <a:rPr sz="2600"/>
                        <a:t>2, </a:t>
                      </a:r>
                      <a:r>
                        <a:rPr sz="3600"/>
                        <a:t>C</a:t>
                      </a:r>
                      <a:r>
                        <a:rPr sz="2600"/>
                        <a:t>2 lighter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1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3600" dirty="0"/>
                        <a:t>C</a:t>
                      </a:r>
                      <a:r>
                        <a:rPr sz="2600" dirty="0"/>
                        <a:t>1 &lt; </a:t>
                      </a:r>
                      <a:r>
                        <a:rPr sz="3600" dirty="0"/>
                        <a:t>C</a:t>
                      </a:r>
                      <a:r>
                        <a:rPr sz="2600" dirty="0"/>
                        <a:t>2, </a:t>
                      </a:r>
                      <a:r>
                        <a:rPr sz="3600" dirty="0"/>
                        <a:t>C</a:t>
                      </a:r>
                      <a:r>
                        <a:rPr sz="2400" dirty="0"/>
                        <a:t>1</a:t>
                      </a:r>
                      <a:r>
                        <a:rPr sz="2600" dirty="0"/>
                        <a:t> lighter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5 (Cont’d).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False coins (lighter or heavier) for 12 coins: 12 * 2 = 24</a:t>
            </a:r>
          </a:p>
          <a:p>
            <a:pPr lvl="0">
              <a:defRPr sz="1800"/>
            </a:pPr>
            <a:r>
              <a:rPr sz="3600"/>
              <a:t>No false coin: 24 + 1 = 25 possible outcomes</a:t>
            </a:r>
          </a:p>
          <a:p>
            <a:pPr lvl="0">
              <a:defRPr sz="1800"/>
            </a:pPr>
            <a:r>
              <a:rPr sz="3600"/>
              <a:t>One comparison can have &gt;, = , &lt; (3 outcomes)</a:t>
            </a:r>
          </a:p>
          <a:p>
            <a:pPr lvl="0">
              <a:defRPr sz="1800"/>
            </a:pPr>
            <a:r>
              <a:rPr sz="3600"/>
              <a:t>3^2 = 9 &lt; 25</a:t>
            </a:r>
          </a:p>
          <a:p>
            <a:pPr lvl="0">
              <a:defRPr sz="1800"/>
            </a:pPr>
            <a:r>
              <a:rPr sz="3600"/>
              <a:t>However, 3^3 = 27 &gt; 25, Hence, three comparisons is optimal.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1383</Words>
  <Application>Microsoft Macintosh PowerPoint</Application>
  <PresentationFormat>Custom</PresentationFormat>
  <Paragraphs>168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Helvetica</vt:lpstr>
      <vt:lpstr>Helvetica Light</vt:lpstr>
      <vt:lpstr>Helvetica Neue</vt:lpstr>
      <vt:lpstr>White</vt:lpstr>
      <vt:lpstr>Algorithms HW6</vt:lpstr>
      <vt:lpstr>Problem 3.</vt:lpstr>
      <vt:lpstr>Problem 3 (Cont’d).</vt:lpstr>
      <vt:lpstr>Problem 3 (Cont’d).</vt:lpstr>
      <vt:lpstr>Problem 3 (Cont’d).</vt:lpstr>
      <vt:lpstr>Problem 3 (Cont’d).</vt:lpstr>
      <vt:lpstr>Problem 3 (Cont’d).</vt:lpstr>
      <vt:lpstr>Problem 3 (Cont’d).</vt:lpstr>
      <vt:lpstr>Problem 3 (Cont’d).</vt:lpstr>
      <vt:lpstr>Problem 5.</vt:lpstr>
      <vt:lpstr>Problem 5 (Cont’d).</vt:lpstr>
      <vt:lpstr>Problem 5 (Cont’d).</vt:lpstr>
      <vt:lpstr>Problem 5 (Cont’d).</vt:lpstr>
      <vt:lpstr>Problem 5 (Cont’d).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HW6</dc:title>
  <cp:lastModifiedBy>Microsoft Office User</cp:lastModifiedBy>
  <cp:revision>5</cp:revision>
  <dcterms:modified xsi:type="dcterms:W3CDTF">2015-05-19T15:36:27Z</dcterms:modified>
</cp:coreProperties>
</file>