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66" r:id="rId3"/>
    <p:sldId id="273" r:id="rId4"/>
    <p:sldId id="270" r:id="rId5"/>
    <p:sldId id="267" r:id="rId6"/>
    <p:sldId id="268" r:id="rId7"/>
    <p:sldId id="271" r:id="rId8"/>
    <p:sldId id="269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3B065-F248-46B3-AE57-064A1B5B1DCD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4CD94-7778-432E-B252-BB94855091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83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n0</a:t>
            </a:r>
            <a:r>
              <a:rPr lang="zh-TW" altLang="en-US" dirty="0" smtClean="0"/>
              <a:t>常常找錯</a:t>
            </a:r>
            <a:r>
              <a:rPr lang="en-US" altLang="zh-TW" dirty="0" smtClean="0"/>
              <a:t>?</a:t>
            </a:r>
          </a:p>
          <a:p>
            <a:r>
              <a:rPr lang="en-US" altLang="zh-TW" dirty="0" smtClean="0"/>
              <a:t>10</a:t>
            </a:r>
            <a:r>
              <a:rPr lang="zh-TW" altLang="en-US" dirty="0" smtClean="0"/>
              <a:t>為底則永遠對</a:t>
            </a:r>
            <a:r>
              <a:rPr lang="en-US" altLang="zh-TW" dirty="0" smtClean="0"/>
              <a:t>(</a:t>
            </a:r>
            <a:r>
              <a:rPr lang="zh-TW" altLang="en-US" dirty="0" smtClean="0"/>
              <a:t>希望將來都以</a:t>
            </a:r>
            <a:r>
              <a:rPr lang="en-US" altLang="zh-TW" dirty="0" smtClean="0"/>
              <a:t>2</a:t>
            </a:r>
            <a:r>
              <a:rPr lang="zh-TW" altLang="en-US" dirty="0" smtClean="0"/>
              <a:t>為底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，但希望可以轉成看得出來會對的樣子而非寫出一個</a:t>
            </a:r>
            <a:r>
              <a:rPr lang="en-US" altLang="zh-TW" dirty="0" smtClean="0"/>
              <a:t>c</a:t>
            </a:r>
            <a:r>
              <a:rPr lang="zh-TW" altLang="en-US" dirty="0" smtClean="0"/>
              <a:t>和</a:t>
            </a:r>
            <a:r>
              <a:rPr lang="en-US" altLang="zh-TW" dirty="0" smtClean="0"/>
              <a:t>n0</a:t>
            </a:r>
            <a:r>
              <a:rPr lang="zh-TW" altLang="en-US" dirty="0" smtClean="0"/>
              <a:t>就說證明了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D9F7D-87D3-4ACD-B1FC-6915789D625A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241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都可以由</a:t>
            </a:r>
            <a:r>
              <a:rPr lang="en-US" altLang="zh-TW" dirty="0" smtClean="0"/>
              <a:t>Q1</a:t>
            </a:r>
            <a:r>
              <a:rPr lang="zh-TW" altLang="en-US" dirty="0" smtClean="0"/>
              <a:t>來解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D9F7D-87D3-4ACD-B1FC-6915789D625A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13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高斯符號要記得帶掉 </a:t>
            </a:r>
            <a:r>
              <a:rPr lang="en-US" altLang="zh-TW" dirty="0" smtClean="0"/>
              <a:t>(2 pt)</a:t>
            </a:r>
          </a:p>
          <a:p>
            <a:r>
              <a:rPr lang="en-US" altLang="zh-TW" dirty="0" smtClean="0"/>
              <a:t>log(n/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)</a:t>
            </a:r>
            <a:r>
              <a:rPr lang="zh-TW" altLang="en-US" dirty="0" smtClean="0"/>
              <a:t>非嚴格遞增方程式 </a:t>
            </a:r>
            <a:r>
              <a:rPr lang="en-US" altLang="zh-TW" dirty="0" smtClean="0"/>
              <a:t>(6 pt)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高斯符號不帶掉的話，可以直接套</a:t>
            </a:r>
            <a:r>
              <a:rPr lang="en-US" altLang="zh-TW" dirty="0" smtClean="0"/>
              <a:t>E1(</a:t>
            </a:r>
            <a:r>
              <a:rPr lang="zh-TW" altLang="en-US" dirty="0" smtClean="0"/>
              <a:t>是嚴格遞增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，進去後再帶掉高斯符號亦可</a:t>
            </a:r>
            <a:endParaRPr lang="en-US" altLang="zh-TW" dirty="0" smtClean="0"/>
          </a:p>
          <a:p>
            <a:r>
              <a:rPr lang="zh-TW" altLang="en-US" dirty="0" smtClean="0"/>
              <a:t>積分方法 </a:t>
            </a:r>
            <a:r>
              <a:rPr lang="en-US" altLang="zh-TW" dirty="0" smtClean="0"/>
              <a:t>(10 pt)</a:t>
            </a:r>
          </a:p>
          <a:p>
            <a:r>
              <a:rPr lang="zh-TW" altLang="en-US" dirty="0" smtClean="0"/>
              <a:t>結論 </a:t>
            </a:r>
            <a:r>
              <a:rPr lang="en-US" altLang="zh-TW" dirty="0" smtClean="0"/>
              <a:t>(2</a:t>
            </a:r>
            <a:r>
              <a:rPr lang="en-US" altLang="zh-TW" baseline="0" dirty="0" smtClean="0"/>
              <a:t> pt</a:t>
            </a:r>
            <a:r>
              <a:rPr lang="en-US" altLang="zh-TW" dirty="0" smtClean="0"/>
              <a:t>)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D9F7D-87D3-4ACD-B1FC-6915789D625A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308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74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98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6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02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38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144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49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375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86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7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73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45167-526C-4BF2-AFCA-CDECE5E9DFA1}" type="datetimeFigureOut">
              <a:rPr lang="zh-TW" altLang="en-US" smtClean="0"/>
              <a:t>2013/4/9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955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HW#3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Lai, </a:t>
            </a:r>
            <a:r>
              <a:rPr lang="en-US" altLang="zh-TW" dirty="0"/>
              <a:t>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140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Below is a theorem from </a:t>
                </a:r>
                <a:r>
                  <a:rPr lang="en-US" altLang="zh-TW" dirty="0" err="1"/>
                  <a:t>Manber's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book: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For all constants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altLang="zh-TW" dirty="0" smtClean="0"/>
                  <a:t>, and for all monotonically increasing functions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 we </a:t>
                </a:r>
                <a:r>
                  <a:rPr lang="en-US" altLang="zh-TW" dirty="0" smtClean="0"/>
                  <a:t>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Prove, by using the above theorem, that for all constants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 r="-25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91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</a:t>
            </a:r>
            <a:r>
              <a:rPr lang="en-US" altLang="zh-TW" dirty="0" smtClean="0"/>
              <a:t>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monotonically increasing function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altLang="zh-TW" b="0" dirty="0" smtClean="0"/>
              </a:p>
              <a:p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/>
                </a:r>
                <a:br>
                  <a:rPr lang="en-US" altLang="zh-TW" dirty="0" smtClean="0">
                    <a:ea typeface="Cambria Math" panose="02040503050406030204" pitchFamily="18" charset="0"/>
                  </a:rPr>
                </a:br>
                <a:r>
                  <a:rPr lang="en-US" altLang="zh-TW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altLang="zh-TW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l-GR" altLang="zh-TW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func>
                                      <m:funcPr>
                                        <m:ctrlPr>
                                          <a:rPr lang="en-US" altLang="zh-TW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altLang="zh-TW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Ο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l-GR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sup>
                        </m:sSup>
                      </m:e>
                    </m:d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Proved.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6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091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For each of the following pairs of </a:t>
                </a:r>
                <a:r>
                  <a:rPr lang="en-US" altLang="zh-TW" dirty="0" smtClean="0"/>
                  <a:t>functions, </a:t>
                </a:r>
                <a:r>
                  <a:rPr lang="en-US" altLang="zh-TW" dirty="0"/>
                  <a:t>say whether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)) </m:t>
                    </m:r>
                  </m:oMath>
                </a14:m>
                <a:r>
                  <a:rPr lang="en-US" altLang="zh-TW" dirty="0" smtClean="0"/>
                  <a:t>and/or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)=(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zh-TW" dirty="0" smtClean="0"/>
                  <a:t>. </a:t>
                </a:r>
                <a:r>
                  <a:rPr lang="en-US" altLang="zh-TW" dirty="0"/>
                  <a:t>Justify your answers</a:t>
                </a:r>
                <a:r>
                  <a:rPr lang="en-US" altLang="zh-TW" dirty="0" smtClean="0"/>
                  <a:t>.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5409483"/>
                  </p:ext>
                </p:extLst>
              </p:nvPr>
            </p:nvGraphicFramePr>
            <p:xfrm>
              <a:off x="2267743" y="3501009"/>
              <a:ext cx="4536505" cy="2319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3"/>
                    <a:gridCol w="1638182"/>
                    <a:gridCol w="1890210"/>
                  </a:tblGrid>
                  <a:tr h="484950">
                    <a:tc>
                      <a:txBody>
                        <a:bodyPr/>
                        <a:lstStyle/>
                        <a:p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sz="3200" b="1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sz="3200" b="1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</a:tr>
                  <a:tr h="90230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3200" b="0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sz="32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TW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TW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US" altLang="zh-TW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TW" sz="320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den>
                                </m:f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3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func>
                                      <m:funcPr>
                                        <m:ctrlP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TW" sz="32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</a:tr>
                  <a:tr h="4849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32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3200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altLang="zh-TW" sz="32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zh-TW" alt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func>
                                      <m:funcPr>
                                        <m:ctrlP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TW" sz="32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altLang="zh-TW" sz="3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altLang="zh-TW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TW" altLang="en-US" sz="3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5409483"/>
                  </p:ext>
                </p:extLst>
              </p:nvPr>
            </p:nvGraphicFramePr>
            <p:xfrm>
              <a:off x="2267743" y="3501009"/>
              <a:ext cx="4536505" cy="2319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3"/>
                    <a:gridCol w="1638182"/>
                    <a:gridCol w="1890210"/>
                  </a:tblGrid>
                  <a:tr h="579120">
                    <a:tc>
                      <a:txBody>
                        <a:bodyPr/>
                        <a:lstStyle/>
                        <a:p>
                          <a:endParaRPr lang="zh-TW" alt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454" t="-1053" r="-116729" b="-30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40968" t="-1053" r="-1290" b="-303158"/>
                          </a:stretch>
                        </a:blipFill>
                      </a:tcPr>
                    </a:tc>
                  </a:tr>
                  <a:tr h="1155573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205" t="-50526" r="-351205" b="-5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454" t="-50526" r="-116729" b="-5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40968" t="-50526" r="-1290" b="-51579"/>
                          </a:stretch>
                        </a:blipFill>
                      </a:tcPr>
                    </a:tc>
                  </a:tr>
                  <a:tr h="584645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205" t="-297917" r="-351205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454" t="-297917" r="-116729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40968" t="-297917" r="-1290" b="-208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943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</a:t>
            </a:r>
            <a:r>
              <a:rPr lang="en-US" altLang="zh-TW" dirty="0"/>
              <a:t>Problem </a:t>
            </a:r>
            <a:r>
              <a:rPr lang="en-US" altLang="zh-TW" dirty="0" smtClean="0"/>
              <a:t>2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You may use 2 or 10 as the base of </a:t>
            </a:r>
            <a:r>
              <a:rPr lang="en-US" altLang="zh-TW" i="1" dirty="0" smtClean="0"/>
              <a:t>log n</a:t>
            </a:r>
            <a:r>
              <a:rPr lang="en-US" altLang="zh-TW" dirty="0" smtClean="0"/>
              <a:t> </a:t>
            </a:r>
          </a:p>
          <a:p>
            <a:pPr lvl="1"/>
            <a:r>
              <a:rPr lang="en-US" altLang="zh-TW" dirty="0" smtClean="0"/>
              <a:t>Here we use </a:t>
            </a:r>
          </a:p>
          <a:p>
            <a:pPr marL="514350" indent="-514350">
              <a:buAutoNum type="alphaLcParenBoth"/>
            </a:pPr>
            <a:r>
              <a:rPr lang="en-US" altLang="zh-TW" dirty="0" smtClean="0"/>
              <a:t> </a:t>
            </a:r>
            <a:r>
              <a:rPr lang="en-US" altLang="zh-TW" i="1" dirty="0" smtClean="0"/>
              <a:t>f(n)</a:t>
            </a:r>
            <a:r>
              <a:rPr lang="en-US" altLang="zh-TW" dirty="0" smtClean="0"/>
              <a:t> =       ≧  </a:t>
            </a:r>
            <a:r>
              <a:rPr lang="en-US" altLang="zh-TW" i="1" dirty="0" smtClean="0"/>
              <a:t>c</a:t>
            </a:r>
            <a:r>
              <a:rPr lang="en-US" altLang="zh-TW" dirty="0" smtClean="0"/>
              <a:t>*</a:t>
            </a:r>
            <a:r>
              <a:rPr lang="en-US" altLang="zh-TW" i="1" dirty="0" smtClean="0"/>
              <a:t>g(n)</a:t>
            </a:r>
            <a:r>
              <a:rPr lang="en-US" altLang="zh-TW" dirty="0" smtClean="0"/>
              <a:t> = </a:t>
            </a:r>
            <a:r>
              <a:rPr lang="en-US" altLang="zh-TW" i="1" dirty="0" smtClean="0"/>
              <a:t>c</a:t>
            </a:r>
            <a:r>
              <a:rPr lang="en-US" altLang="zh-TW" dirty="0" smtClean="0"/>
              <a:t>*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*</a:t>
            </a:r>
            <a:r>
              <a:rPr lang="en-US" altLang="zh-TW" i="1" dirty="0" smtClean="0"/>
              <a:t>(log n)</a:t>
            </a:r>
            <a:r>
              <a:rPr lang="en-US" altLang="zh-TW" i="1" baseline="30000" dirty="0" smtClean="0"/>
              <a:t>2</a:t>
            </a:r>
          </a:p>
          <a:p>
            <a:pPr marL="514350" indent="-514350">
              <a:buNone/>
            </a:pPr>
            <a:r>
              <a:rPr lang="en-US" altLang="zh-TW" dirty="0" smtClean="0"/>
              <a:t>                   (2</a:t>
            </a:r>
            <a:r>
              <a:rPr lang="en-US" altLang="zh-TW" baseline="30000" dirty="0" smtClean="0"/>
              <a:t>2</a:t>
            </a:r>
            <a:r>
              <a:rPr lang="en-US" altLang="zh-TW" i="1" baseline="30000" dirty="0" smtClean="0"/>
              <a:t>x</a:t>
            </a:r>
            <a:r>
              <a:rPr lang="en-US" altLang="zh-TW" dirty="0" smtClean="0"/>
              <a:t>/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) ≧ </a:t>
            </a:r>
            <a:r>
              <a:rPr lang="en-US" altLang="zh-TW" i="1" dirty="0" smtClean="0"/>
              <a:t>c</a:t>
            </a:r>
            <a:r>
              <a:rPr lang="en-US" altLang="zh-TW" dirty="0" smtClean="0"/>
              <a:t> * 2</a:t>
            </a:r>
            <a:r>
              <a:rPr lang="en-US" altLang="zh-TW" i="1" baseline="30000" dirty="0" smtClean="0"/>
              <a:t>x</a:t>
            </a:r>
            <a:r>
              <a:rPr lang="en-US" altLang="zh-TW" baseline="30000" dirty="0" smtClean="0"/>
              <a:t> </a:t>
            </a:r>
            <a:r>
              <a:rPr lang="en-US" altLang="zh-TW" dirty="0" smtClean="0"/>
              <a:t>* </a:t>
            </a:r>
            <a:r>
              <a:rPr lang="en-US" altLang="zh-TW" i="1" dirty="0" smtClean="0"/>
              <a:t>x</a:t>
            </a:r>
            <a:r>
              <a:rPr lang="en-US" altLang="zh-TW" baseline="30000" dirty="0" smtClean="0"/>
              <a:t>2</a:t>
            </a:r>
          </a:p>
          <a:p>
            <a:pPr marL="514350" indent="-514350">
              <a:buNone/>
            </a:pPr>
            <a:r>
              <a:rPr lang="en-US" altLang="zh-TW" baseline="30000" dirty="0" smtClean="0"/>
              <a:t> </a:t>
            </a:r>
            <a:r>
              <a:rPr lang="en-US" altLang="zh-TW" dirty="0" smtClean="0"/>
              <a:t>                   2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 – </a:t>
            </a:r>
            <a:r>
              <a:rPr lang="en-US" altLang="zh-TW" i="1" dirty="0" smtClean="0"/>
              <a:t>log x</a:t>
            </a:r>
            <a:r>
              <a:rPr lang="en-US" altLang="zh-TW" dirty="0" smtClean="0"/>
              <a:t> ≧ </a:t>
            </a:r>
            <a:r>
              <a:rPr lang="en-US" altLang="zh-TW" i="1" dirty="0" smtClean="0"/>
              <a:t>log c</a:t>
            </a:r>
            <a:r>
              <a:rPr lang="en-US" altLang="zh-TW" dirty="0" smtClean="0"/>
              <a:t> + 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 + 2</a:t>
            </a:r>
            <a:r>
              <a:rPr lang="en-US" altLang="zh-TW" i="1" dirty="0" smtClean="0"/>
              <a:t>log x</a:t>
            </a:r>
            <a:r>
              <a:rPr lang="en-US" altLang="zh-TW" dirty="0" smtClean="0"/>
              <a:t> </a:t>
            </a:r>
          </a:p>
          <a:p>
            <a:pPr marL="514350" indent="-514350">
              <a:buNone/>
            </a:pPr>
            <a:r>
              <a:rPr lang="en-US" altLang="zh-TW" dirty="0" smtClean="0"/>
              <a:t>                    x – 3logx – log c ≧ 0</a:t>
            </a:r>
            <a:endParaRPr lang="en-US" altLang="zh-TW" baseline="30000" dirty="0" smtClean="0"/>
          </a:p>
          <a:p>
            <a:pPr marL="514350" indent="-514350">
              <a:buNone/>
            </a:pPr>
            <a:endParaRPr lang="en-US" altLang="zh-TW" baseline="30000" dirty="0" smtClean="0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138719" y="2259013"/>
          <a:ext cx="7683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方程式" r:id="rId4" imgW="406080" imgH="215640" progId="Equation.3">
                  <p:embed/>
                </p:oleObj>
              </mc:Choice>
              <mc:Fallback>
                <p:oleObj name="方程式" r:id="rId4" imgW="406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8719" y="2259013"/>
                        <a:ext cx="76835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2051720" y="2708920"/>
          <a:ext cx="504056" cy="608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方程式" r:id="rId6" imgW="368280" imgH="444240" progId="Equation.3">
                  <p:embed/>
                </p:oleObj>
              </mc:Choice>
              <mc:Fallback>
                <p:oleObj name="方程式" r:id="rId6" imgW="3682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708920"/>
                        <a:ext cx="504056" cy="6083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群組 13"/>
          <p:cNvGrpSpPr/>
          <p:nvPr/>
        </p:nvGrpSpPr>
        <p:grpSpPr>
          <a:xfrm>
            <a:off x="683568" y="3295188"/>
            <a:ext cx="1368152" cy="369332"/>
            <a:chOff x="683568" y="3373245"/>
            <a:chExt cx="1368152" cy="369332"/>
          </a:xfrm>
        </p:grpSpPr>
        <p:cxnSp>
          <p:nvCxnSpPr>
            <p:cNvPr id="11" name="直線單箭頭接點 10"/>
            <p:cNvCxnSpPr/>
            <p:nvPr/>
          </p:nvCxnSpPr>
          <p:spPr>
            <a:xfrm>
              <a:off x="683568" y="3717032"/>
              <a:ext cx="136815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12"/>
            <p:cNvSpPr txBox="1"/>
            <p:nvPr/>
          </p:nvSpPr>
          <p:spPr>
            <a:xfrm>
              <a:off x="832686" y="3373245"/>
              <a:ext cx="9637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x = log n</a:t>
              </a:r>
              <a:endParaRPr lang="zh-TW" altLang="en-US" dirty="0"/>
            </a:p>
          </p:txBody>
        </p:sp>
      </p:grpSp>
      <p:cxnSp>
        <p:nvCxnSpPr>
          <p:cNvPr id="16" name="直線單箭頭接點 15"/>
          <p:cNvCxnSpPr/>
          <p:nvPr/>
        </p:nvCxnSpPr>
        <p:spPr>
          <a:xfrm>
            <a:off x="683568" y="4215039"/>
            <a:ext cx="136815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>
            <a:off x="683568" y="4797152"/>
            <a:ext cx="136815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1907704" y="5229200"/>
            <a:ext cx="65603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/>
              <a:t>So, for c = 1,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x ≧ 10(n ≧2</a:t>
            </a:r>
            <a:r>
              <a:rPr lang="en-US" altLang="zh-TW" sz="2800" b="1" baseline="30000" dirty="0" smtClean="0">
                <a:solidFill>
                  <a:srgbClr val="FF0000"/>
                </a:solidFill>
              </a:rPr>
              <a:t>10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)</a:t>
            </a:r>
            <a:r>
              <a:rPr lang="en-US" altLang="zh-TW" sz="2800" b="1" dirty="0" smtClean="0"/>
              <a:t>, f(n) ≧ c*g(n)</a:t>
            </a:r>
          </a:p>
          <a:p>
            <a:r>
              <a:rPr lang="en-US" altLang="zh-TW" sz="2800" b="1" dirty="0" smtClean="0"/>
              <a:t>  </a:t>
            </a:r>
            <a:r>
              <a:rPr lang="zh-TW" altLang="en-US" sz="2800" b="1" dirty="0" smtClean="0"/>
              <a:t>→ </a:t>
            </a:r>
            <a:r>
              <a:rPr lang="en-US" altLang="zh-TW" sz="2800" b="1" dirty="0" smtClean="0"/>
              <a:t>f(n) = </a:t>
            </a:r>
            <a:r>
              <a:rPr lang="el-GR" altLang="zh-TW" sz="2800" b="1" dirty="0" smtClean="0"/>
              <a:t>Ω</a:t>
            </a:r>
            <a:r>
              <a:rPr lang="en-US" altLang="zh-TW" sz="2800" b="1" dirty="0" smtClean="0"/>
              <a:t>(g(n))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36877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</a:t>
            </a:r>
            <a:r>
              <a:rPr lang="en-US" altLang="zh-TW" dirty="0"/>
              <a:t>Problem </a:t>
            </a:r>
            <a:r>
              <a:rPr lang="en-US" altLang="zh-TW" dirty="0" smtClean="0"/>
              <a:t>2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(b) </a:t>
            </a:r>
            <a:r>
              <a:rPr lang="en-US" altLang="zh-TW" i="1" dirty="0" smtClean="0"/>
              <a:t>f(n)</a:t>
            </a:r>
            <a:r>
              <a:rPr lang="en-US" altLang="zh-TW" dirty="0" smtClean="0"/>
              <a:t> =      ≧   </a:t>
            </a:r>
            <a:r>
              <a:rPr lang="en-US" altLang="zh-TW" i="1" dirty="0" smtClean="0"/>
              <a:t>c</a:t>
            </a:r>
            <a:r>
              <a:rPr lang="en-US" altLang="zh-TW" dirty="0" smtClean="0"/>
              <a:t> * </a:t>
            </a:r>
            <a:r>
              <a:rPr lang="en-US" altLang="zh-TW" i="1" dirty="0" smtClean="0"/>
              <a:t>g(n)</a:t>
            </a:r>
            <a:r>
              <a:rPr lang="en-US" altLang="zh-TW" dirty="0" smtClean="0"/>
              <a:t> = </a:t>
            </a:r>
            <a:r>
              <a:rPr lang="en-US" altLang="zh-TW" i="1" dirty="0" smtClean="0"/>
              <a:t>c</a:t>
            </a:r>
            <a:r>
              <a:rPr lang="en-US" altLang="zh-TW" dirty="0" smtClean="0"/>
              <a:t> * (</a:t>
            </a:r>
            <a:r>
              <a:rPr lang="en-US" altLang="zh-TW" i="1" dirty="0" smtClean="0"/>
              <a:t>log n</a:t>
            </a:r>
            <a:r>
              <a:rPr lang="en-US" altLang="zh-TW" dirty="0" smtClean="0"/>
              <a:t>)</a:t>
            </a:r>
            <a:r>
              <a:rPr lang="en-US" altLang="zh-TW" baseline="30000" dirty="0" smtClean="0"/>
              <a:t>2</a:t>
            </a:r>
          </a:p>
          <a:p>
            <a:pPr>
              <a:buNone/>
            </a:pPr>
            <a:r>
              <a:rPr lang="en-US" altLang="zh-TW" dirty="0" smtClean="0"/>
              <a:t>                  2</a:t>
            </a:r>
            <a:r>
              <a:rPr lang="en-US" altLang="zh-TW" i="1" baseline="30000" dirty="0" smtClean="0"/>
              <a:t>x/2</a:t>
            </a:r>
            <a:r>
              <a:rPr lang="en-US" altLang="zh-TW" dirty="0" smtClean="0"/>
              <a:t> ≧ </a:t>
            </a:r>
            <a:r>
              <a:rPr lang="en-US" altLang="zh-TW" i="1" dirty="0" smtClean="0"/>
              <a:t>c</a:t>
            </a:r>
            <a:r>
              <a:rPr lang="en-US" altLang="zh-TW" dirty="0" smtClean="0"/>
              <a:t> * </a:t>
            </a:r>
            <a:r>
              <a:rPr lang="en-US" altLang="zh-TW" i="1" dirty="0" smtClean="0"/>
              <a:t>x</a:t>
            </a:r>
            <a:r>
              <a:rPr lang="en-US" altLang="zh-TW" baseline="30000" dirty="0" smtClean="0"/>
              <a:t>2</a:t>
            </a:r>
          </a:p>
          <a:p>
            <a:pPr>
              <a:buNone/>
            </a:pPr>
            <a:r>
              <a:rPr lang="en-US" altLang="zh-TW" dirty="0" smtClean="0"/>
              <a:t>                  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/2 ≧ </a:t>
            </a:r>
            <a:r>
              <a:rPr lang="en-US" altLang="zh-TW" i="1" dirty="0" smtClean="0"/>
              <a:t>log c</a:t>
            </a:r>
            <a:r>
              <a:rPr lang="en-US" altLang="zh-TW" dirty="0" smtClean="0"/>
              <a:t> + 2</a:t>
            </a:r>
            <a:r>
              <a:rPr lang="en-US" altLang="zh-TW" i="1" dirty="0" smtClean="0"/>
              <a:t>log x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683568" y="2204864"/>
            <a:ext cx="1368152" cy="369332"/>
            <a:chOff x="683568" y="3373245"/>
            <a:chExt cx="1368152" cy="369332"/>
          </a:xfrm>
        </p:grpSpPr>
        <p:cxnSp>
          <p:nvCxnSpPr>
            <p:cNvPr id="5" name="直線單箭頭接點 4"/>
            <p:cNvCxnSpPr/>
            <p:nvPr/>
          </p:nvCxnSpPr>
          <p:spPr>
            <a:xfrm>
              <a:off x="683568" y="3717032"/>
              <a:ext cx="136815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字方塊 5"/>
            <p:cNvSpPr txBox="1"/>
            <p:nvPr/>
          </p:nvSpPr>
          <p:spPr>
            <a:xfrm>
              <a:off x="832686" y="3373245"/>
              <a:ext cx="9637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x = log n</a:t>
              </a:r>
              <a:endParaRPr lang="zh-TW" altLang="en-US" dirty="0"/>
            </a:p>
          </p:txBody>
        </p:sp>
      </p:grpSp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1979712" y="1628800"/>
          <a:ext cx="504056" cy="477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方程式" r:id="rId4" imgW="241200" imgH="228600" progId="Equation.3">
                  <p:embed/>
                </p:oleObj>
              </mc:Choice>
              <mc:Fallback>
                <p:oleObj name="方程式" r:id="rId4" imgW="24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628800"/>
                        <a:ext cx="504056" cy="4775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線單箭頭接點 7"/>
          <p:cNvCxnSpPr/>
          <p:nvPr/>
        </p:nvCxnSpPr>
        <p:spPr>
          <a:xfrm>
            <a:off x="683568" y="3068960"/>
            <a:ext cx="136815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547664" y="3789040"/>
            <a:ext cx="66420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/>
              <a:t>So, for c = 1,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x </a:t>
            </a:r>
            <a:r>
              <a:rPr lang="en-US" altLang="zh-TW" sz="2800" dirty="0" smtClean="0">
                <a:solidFill>
                  <a:srgbClr val="FF0000"/>
                </a:solidFill>
              </a:rPr>
              <a:t>≧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 16 (n ≧2</a:t>
            </a:r>
            <a:r>
              <a:rPr lang="en-US" altLang="zh-TW" sz="2800" b="1" baseline="30000" dirty="0" smtClean="0">
                <a:solidFill>
                  <a:srgbClr val="FF0000"/>
                </a:solidFill>
              </a:rPr>
              <a:t>16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)</a:t>
            </a:r>
            <a:r>
              <a:rPr lang="en-US" altLang="zh-TW" sz="2800" b="1" dirty="0" smtClean="0"/>
              <a:t>, f(n) ≦ c*g(n)</a:t>
            </a:r>
          </a:p>
          <a:p>
            <a:r>
              <a:rPr lang="en-US" altLang="zh-TW" sz="2800" b="1" dirty="0" smtClean="0"/>
              <a:t>  </a:t>
            </a:r>
            <a:r>
              <a:rPr lang="zh-TW" altLang="en-US" sz="2800" b="1" dirty="0" smtClean="0"/>
              <a:t>→ </a:t>
            </a:r>
            <a:r>
              <a:rPr lang="en-US" altLang="zh-TW" sz="2800" b="1" dirty="0" smtClean="0"/>
              <a:t>f(n) = O(g(n))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2019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Problem 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Use Equation 1, shown below, to prove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⌈"/>
                            <m:endChr m:val="⌉"/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den>
                                </m:f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e>
                        </m:d>
                      </m:e>
                    </m:nary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satisfies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b="1" dirty="0"/>
                  <a:t>Bounding a summation by an integral</a:t>
                </a:r>
              </a:p>
              <a:p>
                <a:r>
                  <a:rPr lang="en-US" altLang="zh-TW" dirty="0"/>
                  <a:t>If f (x) is a monotonically increasing continuous function, </a:t>
                </a:r>
                <a:r>
                  <a:rPr lang="en-US" altLang="zh-TW" dirty="0" smtClean="0"/>
                  <a:t>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zh-TW" alt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)≤</m:t>
                          </m:r>
                          <m:nary>
                            <m:nary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28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7884368" y="5013176"/>
                <a:ext cx="6799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5013176"/>
                <a:ext cx="679993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1786" r="-2679" b="-171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1118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</a:t>
            </a:r>
            <a:r>
              <a:rPr lang="en-US" altLang="zh-TW" dirty="0"/>
              <a:t>Problem </a:t>
            </a:r>
            <a:r>
              <a:rPr lang="en-US" altLang="zh-TW" dirty="0" smtClean="0"/>
              <a:t>5 (cont.)</a:t>
            </a:r>
            <a:endParaRPr lang="zh-TW" altLang="en-US" dirty="0"/>
          </a:p>
        </p:txBody>
      </p:sp>
      <p:grpSp>
        <p:nvGrpSpPr>
          <p:cNvPr id="21" name="群組 20"/>
          <p:cNvGrpSpPr/>
          <p:nvPr/>
        </p:nvGrpSpPr>
        <p:grpSpPr>
          <a:xfrm>
            <a:off x="257888" y="1208088"/>
            <a:ext cx="8141624" cy="1369214"/>
            <a:chOff x="257888" y="1208088"/>
            <a:chExt cx="8141624" cy="1369214"/>
          </a:xfrm>
        </p:grpSpPr>
        <p:graphicFrame>
          <p:nvGraphicFramePr>
            <p:cNvPr id="4" name="物件 3"/>
            <p:cNvGraphicFramePr>
              <a:graphicFrameLocks noChangeAspect="1"/>
            </p:cNvGraphicFramePr>
            <p:nvPr/>
          </p:nvGraphicFramePr>
          <p:xfrm>
            <a:off x="257888" y="1208088"/>
            <a:ext cx="6697663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方程式" r:id="rId4" imgW="4012920" imgH="431640" progId="Equation.3">
                    <p:embed/>
                  </p:oleObj>
                </mc:Choice>
                <mc:Fallback>
                  <p:oleObj name="方程式" r:id="rId4" imgW="40129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888" y="1208088"/>
                          <a:ext cx="6697663" cy="708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" name="群組 19"/>
            <p:cNvGrpSpPr/>
            <p:nvPr/>
          </p:nvGrpSpPr>
          <p:grpSpPr>
            <a:xfrm>
              <a:off x="5652120" y="1916832"/>
              <a:ext cx="2747392" cy="660470"/>
              <a:chOff x="3975630" y="1916832"/>
              <a:chExt cx="2747392" cy="660470"/>
            </a:xfrm>
          </p:grpSpPr>
          <p:cxnSp>
            <p:nvCxnSpPr>
              <p:cNvPr id="6" name="直線接點 5"/>
              <p:cNvCxnSpPr/>
              <p:nvPr/>
            </p:nvCxnSpPr>
            <p:spPr>
              <a:xfrm>
                <a:off x="3975630" y="1916832"/>
                <a:ext cx="125736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肘形接點 13"/>
              <p:cNvCxnSpPr/>
              <p:nvPr/>
            </p:nvCxnSpPr>
            <p:spPr>
              <a:xfrm>
                <a:off x="4839726" y="1916832"/>
                <a:ext cx="1245362" cy="450343"/>
              </a:xfrm>
              <a:prstGeom prst="bentConnector3">
                <a:avLst>
                  <a:gd name="adj1" fmla="val 282"/>
                </a:avLst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字方塊 17"/>
              <p:cNvSpPr txBox="1"/>
              <p:nvPr/>
            </p:nvSpPr>
            <p:spPr>
              <a:xfrm>
                <a:off x="6085088" y="2109837"/>
                <a:ext cx="637934" cy="467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800" dirty="0" smtClean="0">
                    <a:solidFill>
                      <a:srgbClr val="FF0000"/>
                    </a:solidFill>
                  </a:rPr>
                  <a:t>f(n)</a:t>
                </a:r>
                <a:endParaRPr lang="zh-TW" altLang="en-US" sz="28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0" y="2348880"/>
            <a:ext cx="5203751" cy="3398317"/>
            <a:chOff x="581025" y="2514600"/>
            <a:chExt cx="5203751" cy="3398317"/>
          </a:xfrm>
        </p:grpSpPr>
        <p:graphicFrame>
          <p:nvGraphicFramePr>
            <p:cNvPr id="7" name="物件 6"/>
            <p:cNvGraphicFramePr>
              <a:graphicFrameLocks noChangeAspect="1"/>
            </p:cNvGraphicFramePr>
            <p:nvPr/>
          </p:nvGraphicFramePr>
          <p:xfrm>
            <a:off x="581025" y="2514600"/>
            <a:ext cx="4740275" cy="81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方程式" r:id="rId6" imgW="2577960" imgH="482400" progId="Equation.3">
                    <p:embed/>
                  </p:oleObj>
                </mc:Choice>
                <mc:Fallback>
                  <p:oleObj name="方程式" r:id="rId6" imgW="257796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025" y="2514600"/>
                          <a:ext cx="4740275" cy="812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物件 7"/>
            <p:cNvGraphicFramePr>
              <a:graphicFrameLocks noChangeAspect="1"/>
            </p:cNvGraphicFramePr>
            <p:nvPr/>
          </p:nvGraphicFramePr>
          <p:xfrm>
            <a:off x="1336601" y="3450704"/>
            <a:ext cx="4448175" cy="2462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4" name="方程式" r:id="rId8" imgW="2755800" imgH="1523880" progId="Equation.3">
                    <p:embed/>
                  </p:oleObj>
                </mc:Choice>
                <mc:Fallback>
                  <p:oleObj name="方程式" r:id="rId8" imgW="2755800" imgH="1523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6601" y="3450704"/>
                          <a:ext cx="4448175" cy="2462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文字方塊 9"/>
          <p:cNvSpPr txBox="1"/>
          <p:nvPr/>
        </p:nvSpPr>
        <p:spPr>
          <a:xfrm>
            <a:off x="6573614" y="6334780"/>
            <a:ext cx="1744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S(n) = O(n)</a:t>
            </a:r>
            <a:endParaRPr lang="zh-TW" altLang="en-US" sz="2800" dirty="0"/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/>
        </p:nvGraphicFramePr>
        <p:xfrm>
          <a:off x="3815761" y="5470525"/>
          <a:ext cx="5249862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方程式" r:id="rId10" imgW="2882880" imgH="431640" progId="Equation.3">
                  <p:embed/>
                </p:oleObj>
              </mc:Choice>
              <mc:Fallback>
                <p:oleObj name="方程式" r:id="rId10" imgW="2882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5761" y="5470525"/>
                        <a:ext cx="5249862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向右箭號 18"/>
          <p:cNvSpPr/>
          <p:nvPr/>
        </p:nvSpPr>
        <p:spPr>
          <a:xfrm>
            <a:off x="5925542" y="6512249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9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353</Words>
  <Application>Microsoft Office PowerPoint</Application>
  <PresentationFormat>如螢幕大小 (4:3)</PresentationFormat>
  <Paragraphs>57</Paragraphs>
  <Slides>8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新細明體</vt:lpstr>
      <vt:lpstr>Arial</vt:lpstr>
      <vt:lpstr>Calibri</vt:lpstr>
      <vt:lpstr>Cambria Math</vt:lpstr>
      <vt:lpstr>Office 佈景主題</vt:lpstr>
      <vt:lpstr>方程式</vt:lpstr>
      <vt:lpstr>HW#3 solution</vt:lpstr>
      <vt:lpstr>HW#3 Problem 1</vt:lpstr>
      <vt:lpstr>HW#3 Problem 1 (cont.)</vt:lpstr>
      <vt:lpstr>HW#3 Problem 2</vt:lpstr>
      <vt:lpstr>HW#3 Problem 2 (cont.)</vt:lpstr>
      <vt:lpstr>HW#3 Problem 2 (cont.)</vt:lpstr>
      <vt:lpstr>HW#3 Problem 5</vt:lpstr>
      <vt:lpstr>HW#3 Problem 5 (cont.)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Hw03</dc:title>
  <dc:creator>Narration</dc:creator>
  <cp:lastModifiedBy>Lai_Jui-Shun</cp:lastModifiedBy>
  <cp:revision>60</cp:revision>
  <dcterms:created xsi:type="dcterms:W3CDTF">2012-04-04T13:53:35Z</dcterms:created>
  <dcterms:modified xsi:type="dcterms:W3CDTF">2013-04-09T13:15:48Z</dcterms:modified>
</cp:coreProperties>
</file>