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4"/>
  </p:notesMasterIdLst>
  <p:sldIdLst>
    <p:sldId id="256" r:id="rId2"/>
    <p:sldId id="262" r:id="rId3"/>
    <p:sldId id="263" r:id="rId4"/>
    <p:sldId id="258" r:id="rId5"/>
    <p:sldId id="269" r:id="rId6"/>
    <p:sldId id="264" r:id="rId7"/>
    <p:sldId id="265" r:id="rId8"/>
    <p:sldId id="266" r:id="rId9"/>
    <p:sldId id="267" r:id="rId10"/>
    <p:sldId id="268" r:id="rId11"/>
    <p:sldId id="261" r:id="rId12"/>
    <p:sldId id="270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91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AE77B7-23EC-4AB1-8E31-BD988FF70B8D}" type="datetimeFigureOut">
              <a:rPr lang="zh-TW" altLang="en-US" smtClean="0"/>
              <a:t>2016/5/10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279506-A786-40A9-90FE-0269A8C8733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22928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Si</a:t>
            </a:r>
            <a:r>
              <a:rPr lang="zh-TW" altLang="en-US" dirty="0" smtClean="0"/>
              <a:t>為從</a:t>
            </a:r>
            <a:r>
              <a:rPr lang="en-US" altLang="zh-TW" dirty="0" smtClean="0"/>
              <a:t>x1</a:t>
            </a:r>
            <a:r>
              <a:rPr lang="zh-TW" altLang="en-US" dirty="0" smtClean="0"/>
              <a:t>加到</a:t>
            </a:r>
            <a:r>
              <a:rPr lang="en-US" altLang="zh-TW" dirty="0" smtClean="0"/>
              <a:t>xi</a:t>
            </a:r>
          </a:p>
          <a:p>
            <a:r>
              <a:rPr lang="zh-TW" altLang="en-US" dirty="0" smtClean="0"/>
              <a:t>餘數可能為 </a:t>
            </a:r>
            <a:r>
              <a:rPr lang="en-US" altLang="zh-TW" dirty="0" smtClean="0"/>
              <a:t>0…n-1</a:t>
            </a:r>
          </a:p>
          <a:p>
            <a:r>
              <a:rPr lang="en-US" altLang="zh-TW" dirty="0" smtClean="0"/>
              <a:t>S1~Sn</a:t>
            </a:r>
            <a:r>
              <a:rPr lang="zh-TW" altLang="en-US" dirty="0" smtClean="0"/>
              <a:t>共</a:t>
            </a:r>
            <a:r>
              <a:rPr lang="en-US" altLang="zh-TW" dirty="0" smtClean="0"/>
              <a:t>n</a:t>
            </a:r>
            <a:r>
              <a:rPr lang="zh-TW" altLang="en-US" dirty="0" smtClean="0"/>
              <a:t>個數，鴿籠原理，必有兩數的餘數相同</a:t>
            </a:r>
            <a:r>
              <a:rPr lang="en-US" altLang="zh-TW" dirty="0" smtClean="0"/>
              <a:t>(</a:t>
            </a:r>
            <a:r>
              <a:rPr lang="en-US" altLang="zh-TW" dirty="0" err="1" smtClean="0"/>
              <a:t>Rm</a:t>
            </a:r>
            <a:r>
              <a:rPr lang="en-US" altLang="zh-TW" dirty="0" smtClean="0"/>
              <a:t>=</a:t>
            </a:r>
            <a:r>
              <a:rPr lang="en-US" altLang="zh-TW" dirty="0" err="1" smtClean="0"/>
              <a:t>Rn</a:t>
            </a:r>
            <a:r>
              <a:rPr lang="en-US" altLang="zh-TW" dirty="0" smtClean="0"/>
              <a:t>)</a:t>
            </a:r>
            <a:r>
              <a:rPr lang="zh-TW" altLang="en-US" dirty="0" smtClean="0"/>
              <a:t>，取</a:t>
            </a:r>
            <a:r>
              <a:rPr lang="en-US" altLang="zh-TW" dirty="0" err="1" smtClean="0"/>
              <a:t>Rm-Rn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75E9E-1A07-49FC-B10F-06B65EB951B1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928941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EA84959-418A-445F-8544-AE121B8E7836}" type="datetimeFigureOut">
              <a:rPr lang="zh-TW" altLang="en-US" smtClean="0"/>
              <a:t>2016/5/10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815FA63-C0F4-4059-993E-601DABEDA15E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2724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84959-418A-445F-8544-AE121B8E7836}" type="datetimeFigureOut">
              <a:rPr lang="zh-TW" altLang="en-US" smtClean="0"/>
              <a:t>2016/5/10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5FA63-C0F4-4059-993E-601DABEDA1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36379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84959-418A-445F-8544-AE121B8E7836}" type="datetimeFigureOut">
              <a:rPr lang="zh-TW" altLang="en-US" smtClean="0"/>
              <a:t>2016/5/10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5FA63-C0F4-4059-993E-601DABEDA15E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8035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84959-418A-445F-8544-AE121B8E7836}" type="datetimeFigureOut">
              <a:rPr lang="zh-TW" altLang="en-US" smtClean="0"/>
              <a:t>2016/5/10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5FA63-C0F4-4059-993E-601DABEDA1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136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84959-418A-445F-8544-AE121B8E7836}" type="datetimeFigureOut">
              <a:rPr lang="zh-TW" altLang="en-US" smtClean="0"/>
              <a:t>2016/5/10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5FA63-C0F4-4059-993E-601DABEDA1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4991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84959-418A-445F-8544-AE121B8E7836}" type="datetimeFigureOut">
              <a:rPr lang="zh-TW" altLang="en-US" smtClean="0"/>
              <a:t>2016/5/10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5FA63-C0F4-4059-993E-601DABEDA1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5103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84959-418A-445F-8544-AE121B8E7836}" type="datetimeFigureOut">
              <a:rPr lang="zh-TW" altLang="en-US" smtClean="0"/>
              <a:t>2016/5/10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5FA63-C0F4-4059-993E-601DABEDA1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3470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84959-418A-445F-8544-AE121B8E7836}" type="datetimeFigureOut">
              <a:rPr lang="zh-TW" altLang="en-US" smtClean="0"/>
              <a:t>2016/5/10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5FA63-C0F4-4059-993E-601DABEDA1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03885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84959-418A-445F-8544-AE121B8E7836}" type="datetimeFigureOut">
              <a:rPr lang="zh-TW" altLang="en-US" smtClean="0"/>
              <a:t>2016/5/10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5FA63-C0F4-4059-993E-601DABEDA1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8457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84959-418A-445F-8544-AE121B8E7836}" type="datetimeFigureOut">
              <a:rPr lang="zh-TW" altLang="en-US" smtClean="0"/>
              <a:t>2016/5/10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5FA63-C0F4-4059-993E-601DABEDA1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1301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84959-418A-445F-8544-AE121B8E7836}" type="datetimeFigureOut">
              <a:rPr lang="zh-TW" altLang="en-US" smtClean="0"/>
              <a:t>2016/5/10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5FA63-C0F4-4059-993E-601DABEDA1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36503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DEA84959-418A-445F-8544-AE121B8E7836}" type="datetimeFigureOut">
              <a:rPr lang="zh-TW" altLang="en-US" smtClean="0"/>
              <a:t>2016/5/10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C815FA63-C0F4-4059-993E-601DABEDA1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16884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Algorithms ‘16</a:t>
            </a:r>
            <a:br>
              <a:rPr lang="en-US" altLang="zh-TW" dirty="0" smtClean="0"/>
            </a:br>
            <a:r>
              <a:rPr lang="en-US" altLang="zh-TW" dirty="0" smtClean="0"/>
              <a:t>HW7 (hints)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Willy Chang, Po-</a:t>
            </a:r>
            <a:r>
              <a:rPr lang="en-US" altLang="zh-TW" dirty="0" err="1" smtClean="0"/>
              <a:t>Chuan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Chien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97474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1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400" dirty="0" smtClean="0"/>
              <a:t>Compute the next table as in the KMP algorithm for the string </a:t>
            </a:r>
            <a:r>
              <a:rPr lang="en-US" altLang="zh-TW" sz="2400" i="1" dirty="0" err="1" smtClean="0"/>
              <a:t>ababbaabab</a:t>
            </a:r>
            <a:r>
              <a:rPr lang="en-US" altLang="zh-TW" sz="2400" dirty="0" smtClean="0"/>
              <a:t>. </a:t>
            </a:r>
            <a:br>
              <a:rPr lang="en-US" altLang="zh-TW" sz="2400" dirty="0" smtClean="0"/>
            </a:br>
            <a:r>
              <a:rPr lang="en-US" altLang="zh-TW" sz="2400" dirty="0" smtClean="0">
                <a:solidFill>
                  <a:srgbClr val="FF0000"/>
                </a:solidFill>
              </a:rPr>
              <a:t>Show the details of your calculation.</a:t>
            </a:r>
            <a:endParaRPr lang="zh-TW" altLang="en-US" sz="2400" dirty="0">
              <a:solidFill>
                <a:srgbClr val="FF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24036" y="3104910"/>
            <a:ext cx="4545244" cy="3420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TW" sz="2400" b="1" dirty="0" smtClean="0"/>
              <a:t>Algorithm </a:t>
            </a:r>
            <a:r>
              <a:rPr lang="en-US" altLang="zh-TW" sz="2400" b="1" dirty="0" err="1" smtClean="0"/>
              <a:t>Compute_Next</a:t>
            </a:r>
            <a:r>
              <a:rPr lang="en-US" altLang="zh-TW" sz="2400" b="1" dirty="0" smtClean="0"/>
              <a:t> </a:t>
            </a:r>
            <a:r>
              <a:rPr lang="en-US" altLang="zh-TW" sz="2400" dirty="0" smtClean="0"/>
              <a:t>(B, m);</a:t>
            </a:r>
          </a:p>
          <a:p>
            <a:r>
              <a:rPr lang="en-US" altLang="zh-TW" sz="2400" b="1" dirty="0" smtClean="0"/>
              <a:t>begin</a:t>
            </a:r>
          </a:p>
          <a:p>
            <a:r>
              <a:rPr lang="en-US" altLang="zh-TW" sz="2400" dirty="0" smtClean="0"/>
              <a:t>    next[1] := 1; next[2] := 0;</a:t>
            </a:r>
          </a:p>
          <a:p>
            <a:r>
              <a:rPr lang="en-US" altLang="zh-TW" sz="2400" dirty="0" smtClean="0"/>
              <a:t>    </a:t>
            </a:r>
            <a:r>
              <a:rPr lang="en-US" altLang="zh-TW" sz="2400" b="1" dirty="0" smtClean="0"/>
              <a:t>for</a:t>
            </a:r>
            <a:r>
              <a:rPr lang="en-US" altLang="zh-TW" sz="2400" dirty="0" smtClean="0"/>
              <a:t> </a:t>
            </a:r>
            <a:r>
              <a:rPr lang="en-US" altLang="zh-TW" sz="2400" dirty="0" err="1" smtClean="0"/>
              <a:t>i</a:t>
            </a:r>
            <a:r>
              <a:rPr lang="en-US" altLang="zh-TW" sz="2400" dirty="0" smtClean="0"/>
              <a:t> := 3 </a:t>
            </a:r>
            <a:r>
              <a:rPr lang="en-US" altLang="zh-TW" sz="2400" b="1" dirty="0" smtClean="0"/>
              <a:t>to</a:t>
            </a:r>
            <a:r>
              <a:rPr lang="en-US" altLang="zh-TW" sz="2400" dirty="0" smtClean="0"/>
              <a:t> m </a:t>
            </a:r>
            <a:r>
              <a:rPr lang="en-US" altLang="zh-TW" sz="2400" b="1" dirty="0" smtClean="0"/>
              <a:t>do</a:t>
            </a:r>
          </a:p>
          <a:p>
            <a:r>
              <a:rPr lang="en-US" altLang="zh-TW" sz="2400" dirty="0" smtClean="0"/>
              <a:t>        j := next[</a:t>
            </a:r>
            <a:r>
              <a:rPr lang="en-US" altLang="zh-TW" sz="2400" dirty="0" err="1" smtClean="0"/>
              <a:t>i</a:t>
            </a:r>
            <a:r>
              <a:rPr lang="en-US" altLang="zh-TW" sz="2400" dirty="0" smtClean="0"/>
              <a:t> -1] + 1;</a:t>
            </a:r>
          </a:p>
          <a:p>
            <a:pPr lvl="1"/>
            <a:r>
              <a:rPr lang="en-US" altLang="zh-TW" sz="2400" dirty="0" smtClean="0"/>
              <a:t> </a:t>
            </a:r>
            <a:r>
              <a:rPr lang="en-US" altLang="zh-TW" sz="2400" b="1" dirty="0" smtClean="0"/>
              <a:t>while</a:t>
            </a:r>
            <a:r>
              <a:rPr lang="en-US" altLang="zh-TW" sz="2400" dirty="0" smtClean="0"/>
              <a:t> b</a:t>
            </a:r>
            <a:r>
              <a:rPr lang="en-US" altLang="zh-TW" sz="2400" baseline="-25000" dirty="0" smtClean="0"/>
              <a:t>i-1</a:t>
            </a:r>
            <a:r>
              <a:rPr lang="en-US" altLang="zh-TW" sz="2400" dirty="0" smtClean="0"/>
              <a:t> </a:t>
            </a:r>
            <a:r>
              <a:rPr lang="sv-SE" altLang="zh-TW" sz="2400" dirty="0" smtClean="0">
                <a:latin typeface="細明體"/>
                <a:ea typeface="細明體"/>
              </a:rPr>
              <a:t>≠</a:t>
            </a:r>
            <a:r>
              <a:rPr lang="en-US" altLang="zh-TW" sz="2400" dirty="0" smtClean="0"/>
              <a:t> </a:t>
            </a:r>
            <a:r>
              <a:rPr lang="en-US" altLang="zh-TW" sz="2400" dirty="0" err="1" smtClean="0"/>
              <a:t>b</a:t>
            </a:r>
            <a:r>
              <a:rPr lang="en-US" altLang="zh-TW" sz="2400" baseline="-25000" dirty="0" err="1" smtClean="0"/>
              <a:t>j</a:t>
            </a:r>
            <a:r>
              <a:rPr lang="en-US" altLang="zh-TW" sz="2400" dirty="0" smtClean="0"/>
              <a:t> and j &gt; 0</a:t>
            </a:r>
            <a:r>
              <a:rPr lang="en-US" altLang="zh-TW" sz="2400" b="1" dirty="0" smtClean="0"/>
              <a:t> do</a:t>
            </a:r>
          </a:p>
          <a:p>
            <a:pPr lvl="1"/>
            <a:r>
              <a:rPr lang="en-US" altLang="zh-TW" sz="2400" dirty="0" smtClean="0"/>
              <a:t>        j := next[j] + 1;</a:t>
            </a:r>
          </a:p>
          <a:p>
            <a:r>
              <a:rPr lang="en-US" altLang="zh-TW" sz="2400" dirty="0" smtClean="0"/>
              <a:t>       next[</a:t>
            </a:r>
            <a:r>
              <a:rPr lang="en-US" altLang="zh-TW" sz="2400" dirty="0" err="1" smtClean="0"/>
              <a:t>i</a:t>
            </a:r>
            <a:r>
              <a:rPr lang="en-US" altLang="zh-TW" sz="2400" dirty="0" smtClean="0"/>
              <a:t>] := j</a:t>
            </a:r>
          </a:p>
          <a:p>
            <a:r>
              <a:rPr lang="en-US" altLang="zh-TW" sz="2400" b="1" dirty="0" smtClean="0"/>
              <a:t>end</a:t>
            </a:r>
            <a:endParaRPr lang="zh-TW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90596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1 (cont.)</a:t>
            </a:r>
            <a:endParaRPr lang="zh-TW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9187667"/>
              </p:ext>
            </p:extLst>
          </p:nvPr>
        </p:nvGraphicFramePr>
        <p:xfrm>
          <a:off x="1547664" y="1484784"/>
          <a:ext cx="6183932" cy="1038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39040">
                <a:tc>
                  <a:txBody>
                    <a:bodyPr/>
                    <a:lstStyle/>
                    <a:p>
                      <a:r>
                        <a:rPr lang="en-US" altLang="zh-TW" dirty="0" err="1" smtClean="0"/>
                        <a:t>i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2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3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4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5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6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7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8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9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10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B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a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b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a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b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b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a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a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b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a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b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next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-1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0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5" name="文字方塊 4"/>
              <p:cNvSpPr txBox="1"/>
              <p:nvPr/>
            </p:nvSpPr>
            <p:spPr>
              <a:xfrm>
                <a:off x="528994" y="3096318"/>
                <a:ext cx="3923928" cy="258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altLang="zh-TW" dirty="0" smtClean="0"/>
                  <a:t>Initial </a:t>
                </a:r>
                <a:r>
                  <a:rPr lang="en-US" altLang="zh-TW" dirty="0"/>
                  <a:t>: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𝑛𝑒𝑥𝑡</m:t>
                    </m:r>
                    <m:d>
                      <m:dPr>
                        <m:begChr m:val="["/>
                        <m:endChr m:val="]"/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=−1,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𝑛𝑒𝑥𝑡</m:t>
                    </m:r>
                    <m:d>
                      <m:dPr>
                        <m:begChr m:val="["/>
                        <m:endChr m:val="]"/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altLang="zh-TW" dirty="0" smtClean="0"/>
                  <a:t> </a:t>
                </a:r>
                <a:r>
                  <a:rPr lang="en-US" altLang="zh-TW" dirty="0" smtClean="0"/>
                  <a:t/>
                </a:r>
                <a:br>
                  <a:rPr lang="en-US" altLang="zh-TW" dirty="0" smtClean="0"/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TW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i</m:t>
                      </m:r>
                      <m:r>
                        <a:rPr lang="en-US" altLang="zh-TW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=3:</m:t>
                      </m:r>
                    </m:oMath>
                  </m:oMathPara>
                </a14:m>
                <a:endParaRPr lang="en-US" altLang="zh-TW" b="0" i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j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𝑛𝑒𝑥𝑡</m:t>
                    </m:r>
                    <m:d>
                      <m:dPr>
                        <m:begChr m:val="["/>
                        <m:endChr m:val="]"/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+1=1</m:t>
                    </m:r>
                  </m:oMath>
                </a14:m>
                <a:r>
                  <a:rPr lang="en-US" altLang="zh-TW" dirty="0" smtClean="0"/>
                  <a:t> </a:t>
                </a:r>
                <a:r>
                  <a:rPr lang="sv-SE" altLang="zh-TW" dirty="0"/>
                  <a:t>; </a:t>
                </a:r>
                <a:endParaRPr lang="sv-SE" altLang="zh-TW" dirty="0" smtClean="0"/>
              </a:p>
              <a:p>
                <a:r>
                  <a:rPr lang="sv-SE" altLang="zh-TW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v-SE" altLang="zh-TW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sv-SE" altLang="zh-TW" dirty="0" smtClean="0"/>
                  <a:t> </a:t>
                </a:r>
                <a:r>
                  <a:rPr lang="sv-SE" altLang="zh-TW" baseline="-25000" dirty="0" smtClean="0"/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j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altLang="zh-TW" dirty="0" smtClean="0"/>
                  <a:t> </a:t>
                </a:r>
                <a:endParaRPr lang="en-US" altLang="zh-TW" dirty="0" smtClean="0"/>
              </a:p>
              <a:p>
                <a:r>
                  <a:rPr lang="en-US" altLang="zh-TW" dirty="0"/>
                  <a:t>	</a:t>
                </a:r>
                <a:r>
                  <a:rPr lang="en-US" altLang="zh-TW" dirty="0" smtClean="0"/>
                  <a:t>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j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𝑛𝑒𝑥𝑡</m:t>
                    </m:r>
                    <m:d>
                      <m:dPr>
                        <m:begChr m:val="["/>
                        <m:endChr m:val="]"/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+1=0;</m:t>
                    </m:r>
                  </m:oMath>
                </a14:m>
                <a:endParaRPr lang="en-US" altLang="zh-TW" b="0" dirty="0" smtClean="0">
                  <a:ea typeface="Cambria Math" panose="02040503050406030204" pitchFamily="18" charset="0"/>
                </a:endParaRPr>
              </a:p>
              <a:p>
                <a:r>
                  <a:rPr lang="sv-SE" altLang="zh-TW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v-SE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sv-SE" altLang="zh-TW" dirty="0"/>
                  <a:t> </a:t>
                </a:r>
                <a:r>
                  <a:rPr lang="sv-SE" altLang="zh-TW" baseline="-25000" dirty="0"/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j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altLang="zh-TW" dirty="0"/>
                  <a:t> </a:t>
                </a:r>
              </a:p>
              <a:p>
                <a:r>
                  <a:rPr lang="en-US" altLang="zh-TW" dirty="0"/>
                  <a:t>	</a:t>
                </a:r>
                <a:r>
                  <a:rPr lang="en-US" altLang="zh-TW" dirty="0"/>
                  <a:t>	</a:t>
                </a:r>
                <a:r>
                  <a:rPr lang="en-US" altLang="zh-TW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𝑛𝑒𝑥𝑡</m:t>
                    </m:r>
                    <m:d>
                      <m:dPr>
                        <m:begChr m:val="["/>
                        <m:endChr m:val="]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;</m:t>
                    </m:r>
                  </m:oMath>
                </a14:m>
                <a:endParaRPr lang="en-US" altLang="zh-TW" dirty="0">
                  <a:ea typeface="Cambria Math" panose="02040503050406030204" pitchFamily="18" charset="0"/>
                </a:endParaRPr>
              </a:p>
              <a:p>
                <a:r>
                  <a:rPr lang="en-US" altLang="zh-TW" dirty="0" smtClean="0"/>
                  <a:t>        </a:t>
                </a:r>
                <a:endParaRPr lang="en-US" altLang="zh-TW" dirty="0" smtClean="0"/>
              </a:p>
              <a:p>
                <a:pPr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i</m:t>
                    </m:r>
                    <m:r>
                      <a:rPr lang="en-US" altLang="zh-TW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=4: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b="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…</a:t>
                </a:r>
              </a:p>
            </p:txBody>
          </p:sp>
        </mc:Choice>
        <mc:Fallback>
          <p:sp>
            <p:nvSpPr>
              <p:cNvPr id="5" name="文字方塊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994" y="3096318"/>
                <a:ext cx="3923928" cy="2585323"/>
              </a:xfrm>
              <a:prstGeom prst="rect">
                <a:avLst/>
              </a:prstGeom>
              <a:blipFill>
                <a:blip r:embed="rId2"/>
                <a:stretch>
                  <a:fillRect l="-1400" t="-1415" b="-259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文字方塊 2"/>
          <p:cNvSpPr txBox="1"/>
          <p:nvPr/>
        </p:nvSpPr>
        <p:spPr>
          <a:xfrm>
            <a:off x="3308465" y="2147884"/>
            <a:ext cx="31588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50" dirty="0">
                <a:solidFill>
                  <a:srgbClr val="7030A0"/>
                </a:solidFill>
              </a:rPr>
              <a:t>0</a:t>
            </a:r>
            <a:endParaRPr lang="zh-TW" altLang="en-US" sz="135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427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2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 Modify the KMP string matching algorithm to </a:t>
            </a:r>
            <a:r>
              <a:rPr lang="en-US" altLang="zh-TW" dirty="0" smtClean="0"/>
              <a:t>find </a:t>
            </a:r>
            <a:r>
              <a:rPr lang="en-US" altLang="zh-TW" dirty="0"/>
              <a:t>the </a:t>
            </a:r>
            <a:r>
              <a:rPr lang="en-US" altLang="zh-TW" b="1" dirty="0"/>
              <a:t>largest</a:t>
            </a:r>
            <a:r>
              <a:rPr lang="en-US" altLang="zh-TW" dirty="0"/>
              <a:t> </a:t>
            </a:r>
            <a:r>
              <a:rPr lang="en-US" altLang="zh-TW" dirty="0" smtClean="0"/>
              <a:t>prefix </a:t>
            </a:r>
            <a:r>
              <a:rPr lang="en-US" altLang="zh-TW" dirty="0"/>
              <a:t>of </a:t>
            </a:r>
            <a:r>
              <a:rPr lang="en-US" altLang="zh-TW" i="1" dirty="0"/>
              <a:t>B</a:t>
            </a:r>
            <a:r>
              <a:rPr lang="en-US" altLang="zh-TW" dirty="0"/>
              <a:t> that matches a substring of </a:t>
            </a:r>
            <a:r>
              <a:rPr lang="en-US" altLang="zh-TW" i="1" dirty="0"/>
              <a:t>A</a:t>
            </a:r>
            <a:r>
              <a:rPr lang="en-US" altLang="zh-TW" dirty="0"/>
              <a:t>.  In other words, you do not need to match all of </a:t>
            </a:r>
            <a:r>
              <a:rPr lang="en-US" altLang="zh-TW" i="1" dirty="0"/>
              <a:t>B</a:t>
            </a:r>
            <a:r>
              <a:rPr lang="en-US" altLang="zh-TW" dirty="0"/>
              <a:t> inside </a:t>
            </a:r>
            <a:r>
              <a:rPr lang="en-US" altLang="zh-TW" i="1" dirty="0"/>
              <a:t>A</a:t>
            </a:r>
            <a:r>
              <a:rPr lang="en-US" altLang="zh-TW" dirty="0"/>
              <a:t>; instead, you want to </a:t>
            </a:r>
            <a:r>
              <a:rPr lang="en-US" altLang="zh-TW" dirty="0" smtClean="0"/>
              <a:t>find </a:t>
            </a:r>
            <a:r>
              <a:rPr lang="en-US" altLang="zh-TW" dirty="0"/>
              <a:t>the </a:t>
            </a:r>
            <a:r>
              <a:rPr lang="en-US" altLang="zh-TW" dirty="0">
                <a:solidFill>
                  <a:srgbClr val="FF0000"/>
                </a:solidFill>
              </a:rPr>
              <a:t>largest match </a:t>
            </a:r>
            <a:r>
              <a:rPr lang="en-US" altLang="zh-TW" dirty="0"/>
              <a:t>(but it has to start with b</a:t>
            </a:r>
            <a:r>
              <a:rPr lang="en-US" altLang="zh-TW" sz="1800" dirty="0"/>
              <a:t>1</a:t>
            </a:r>
            <a:r>
              <a:rPr lang="en-US" altLang="zh-TW" dirty="0"/>
              <a:t>).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81419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2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Record each Start</a:t>
            </a:r>
            <a:br>
              <a:rPr lang="en-US" altLang="zh-TW" dirty="0" smtClean="0"/>
            </a:br>
            <a:r>
              <a:rPr lang="en-US" altLang="zh-TW" dirty="0" smtClean="0"/>
              <a:t>you found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6902" y="2057400"/>
            <a:ext cx="4555375" cy="4132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03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3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Given two strings </a:t>
            </a:r>
            <a:r>
              <a:rPr lang="en-US" altLang="zh-TW" i="1" dirty="0" err="1" smtClean="0"/>
              <a:t>bbaab</a:t>
            </a:r>
            <a:r>
              <a:rPr lang="en-US" altLang="zh-TW" dirty="0" smtClean="0"/>
              <a:t> and </a:t>
            </a:r>
            <a:r>
              <a:rPr lang="en-US" altLang="zh-TW" i="1" dirty="0" err="1" smtClean="0"/>
              <a:t>baaabb</a:t>
            </a:r>
            <a:r>
              <a:rPr lang="en-US" altLang="zh-TW" dirty="0" smtClean="0"/>
              <a:t>, compute the minimal cost matrix C[0..5, 0..6] for changing the first string character by character to the second one. Aside from giving the cost matrix, please show the details of how the entry C[5, 6] is computed.</a:t>
            </a:r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967" y="3305140"/>
            <a:ext cx="4565246" cy="3195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09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3 (cont.)</a:t>
            </a:r>
            <a:endParaRPr lang="zh-TW" altLang="en-US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315554"/>
              </p:ext>
            </p:extLst>
          </p:nvPr>
        </p:nvGraphicFramePr>
        <p:xfrm>
          <a:off x="1403648" y="1700808"/>
          <a:ext cx="6096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dirty="0" err="1" smtClean="0"/>
                        <a:t>i</a:t>
                      </a:r>
                      <a:r>
                        <a:rPr lang="en-US" altLang="zh-TW" dirty="0" smtClean="0"/>
                        <a:t>\j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b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a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a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a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b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b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</a:t>
                      </a:r>
                      <a:endParaRPr lang="zh-TW" alt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</a:t>
                      </a:r>
                      <a:endParaRPr lang="zh-TW" alt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</a:t>
                      </a:r>
                      <a:endParaRPr lang="zh-TW" alt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3</a:t>
                      </a:r>
                      <a:endParaRPr lang="zh-TW" alt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4</a:t>
                      </a:r>
                      <a:endParaRPr lang="zh-TW" alt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5</a:t>
                      </a:r>
                      <a:endParaRPr lang="zh-TW" alt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b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</a:t>
                      </a:r>
                      <a:endParaRPr lang="zh-TW" alt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b="1" dirty="0" smtClean="0"/>
                        <a:t>0</a:t>
                      </a:r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b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</a:t>
                      </a:r>
                      <a:endParaRPr lang="zh-TW" alt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a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3</a:t>
                      </a:r>
                      <a:endParaRPr lang="zh-TW" alt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a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4</a:t>
                      </a:r>
                      <a:endParaRPr lang="zh-TW" alt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b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5</a:t>
                      </a:r>
                      <a:endParaRPr lang="zh-TW" alt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字方塊 2"/>
              <p:cNvSpPr txBox="1"/>
              <p:nvPr/>
            </p:nvSpPr>
            <p:spPr>
              <a:xfrm>
                <a:off x="1337146" y="4680065"/>
                <a:ext cx="522870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d>
                      <m:dPr>
                        <m:begChr m:val="["/>
                        <m:endChr m:val="]"/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5,6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min</m:t>
                        </m:r>
                      </m:fName>
                      <m:e>
                        <m:d>
                          <m:d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zh-TW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4,5</m:t>
                                </m:r>
                              </m:e>
                            </m:d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+1,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zh-TW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4,6</m:t>
                                </m:r>
                              </m:e>
                            </m:d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zh-TW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5,5</m:t>
                                </m:r>
                              </m:e>
                            </m:d>
                          </m:e>
                        </m:d>
                      </m:e>
                    </m:func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?</m:t>
                    </m:r>
                  </m:oMath>
                </a14:m>
                <a:r>
                  <a:rPr lang="en-US" altLang="zh-TW" dirty="0" smtClean="0"/>
                  <a:t> </a:t>
                </a:r>
                <a:endParaRPr lang="zh-TW" altLang="en-US" dirty="0"/>
              </a:p>
            </p:txBody>
          </p:sp>
        </mc:Choice>
        <mc:Fallback>
          <p:sp>
            <p:nvSpPr>
              <p:cNvPr id="3" name="文字方塊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7146" y="4680065"/>
                <a:ext cx="5228705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541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4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Design an algorithm that, given a set of integers </a:t>
            </a:r>
            <a:r>
              <a:rPr lang="en-US" altLang="zh-TW" dirty="0" smtClean="0">
                <a:solidFill>
                  <a:srgbClr val="0000CC"/>
                </a:solidFill>
              </a:rPr>
              <a:t>S = {x</a:t>
            </a:r>
            <a:r>
              <a:rPr lang="en-US" altLang="zh-TW" baseline="-25000" dirty="0" smtClean="0">
                <a:solidFill>
                  <a:srgbClr val="0000CC"/>
                </a:solidFill>
              </a:rPr>
              <a:t>1</a:t>
            </a:r>
            <a:r>
              <a:rPr lang="en-US" altLang="zh-TW" dirty="0" smtClean="0">
                <a:solidFill>
                  <a:srgbClr val="0000CC"/>
                </a:solidFill>
              </a:rPr>
              <a:t>, x</a:t>
            </a:r>
            <a:r>
              <a:rPr lang="en-US" altLang="zh-TW" baseline="-25000" dirty="0">
                <a:solidFill>
                  <a:srgbClr val="0000CC"/>
                </a:solidFill>
              </a:rPr>
              <a:t>2</a:t>
            </a:r>
            <a:r>
              <a:rPr lang="en-US" altLang="zh-TW" dirty="0" smtClean="0">
                <a:solidFill>
                  <a:srgbClr val="0000CC"/>
                </a:solidFill>
              </a:rPr>
              <a:t>, …, </a:t>
            </a:r>
            <a:r>
              <a:rPr lang="en-US" altLang="zh-TW" dirty="0" err="1" smtClean="0">
                <a:solidFill>
                  <a:srgbClr val="0000CC"/>
                </a:solidFill>
              </a:rPr>
              <a:t>x</a:t>
            </a:r>
            <a:r>
              <a:rPr lang="en-US" altLang="zh-TW" baseline="-25000" dirty="0" err="1">
                <a:solidFill>
                  <a:srgbClr val="0000CC"/>
                </a:solidFill>
              </a:rPr>
              <a:t>n</a:t>
            </a:r>
            <a:r>
              <a:rPr lang="en-US" altLang="zh-TW" dirty="0" smtClean="0">
                <a:solidFill>
                  <a:srgbClr val="0000CC"/>
                </a:solidFill>
              </a:rPr>
              <a:t>}</a:t>
            </a:r>
            <a:r>
              <a:rPr lang="en-US" altLang="zh-TW" dirty="0" smtClean="0"/>
              <a:t>, finds a nonempty </a:t>
            </a:r>
            <a:r>
              <a:rPr lang="en-US" altLang="zh-TW" dirty="0" smtClean="0">
                <a:solidFill>
                  <a:srgbClr val="FF0000"/>
                </a:solidFill>
              </a:rPr>
              <a:t>subset </a:t>
            </a:r>
            <a:r>
              <a:rPr lang="en-US" altLang="zh-TW" dirty="0" smtClean="0"/>
              <a:t>, such that</a:t>
            </a:r>
            <a:endParaRPr lang="zh-TW" altLang="en-US" dirty="0"/>
          </a:p>
        </p:txBody>
      </p:sp>
      <p:graphicFrame>
        <p:nvGraphicFramePr>
          <p:cNvPr id="4" name="物件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6402715"/>
              </p:ext>
            </p:extLst>
          </p:nvPr>
        </p:nvGraphicFramePr>
        <p:xfrm>
          <a:off x="2483768" y="2970767"/>
          <a:ext cx="1008113" cy="4582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方程式" r:id="rId3" imgW="419040" imgH="190440" progId="Equation.3">
                  <p:embed/>
                </p:oleObj>
              </mc:Choice>
              <mc:Fallback>
                <p:oleObj name="方程式" r:id="rId3" imgW="419040" imgH="190440" progId="Equation.3">
                  <p:embed/>
                  <p:pic>
                    <p:nvPicPr>
                      <p:cNvPr id="4" name="物件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2970767"/>
                        <a:ext cx="1008113" cy="45823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物件 4"/>
          <p:cNvGraphicFramePr>
            <a:graphicFrameLocks noChangeAspect="1"/>
          </p:cNvGraphicFramePr>
          <p:nvPr/>
        </p:nvGraphicFramePr>
        <p:xfrm>
          <a:off x="2483768" y="3429000"/>
          <a:ext cx="3168352" cy="10683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方程式" r:id="rId5" imgW="1091880" imgH="368280" progId="Equation.3">
                  <p:embed/>
                </p:oleObj>
              </mc:Choice>
              <mc:Fallback>
                <p:oleObj name="方程式" r:id="rId5" imgW="1091880" imgH="368280" progId="Equation.3">
                  <p:embed/>
                  <p:pic>
                    <p:nvPicPr>
                      <p:cNvPr id="5" name="物件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3429000"/>
                        <a:ext cx="3168352" cy="106839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90096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4 </a:t>
            </a:r>
            <a:r>
              <a:rPr lang="en-US" altLang="zh-TW" dirty="0"/>
              <a:t>(cont.)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Let S</a:t>
                </a:r>
                <a:r>
                  <a:rPr lang="en-US" altLang="zh-TW" baseline="-25000" dirty="0" smtClean="0"/>
                  <a:t>i</a:t>
                </a:r>
                <a:r>
                  <a:rPr lang="en-US" altLang="zh-TW" dirty="0" smtClean="0"/>
                  <a:t> be the sum of x</a:t>
                </a:r>
                <a:r>
                  <a:rPr lang="en-US" altLang="zh-TW" baseline="-25000" dirty="0" smtClean="0"/>
                  <a:t>1</a:t>
                </a:r>
                <a:r>
                  <a:rPr lang="en-US" altLang="zh-TW" dirty="0" smtClean="0"/>
                  <a:t> to x</a:t>
                </a:r>
                <a:r>
                  <a:rPr lang="en-US" altLang="zh-TW" baseline="-25000" dirty="0" smtClean="0"/>
                  <a:t>i</a:t>
                </a:r>
                <a:endParaRPr lang="en-US" altLang="zh-TW" dirty="0"/>
              </a:p>
              <a:p>
                <a:pPr lvl="1"/>
                <a:r>
                  <a:rPr lang="en-US" altLang="zh-TW" dirty="0" smtClean="0"/>
                  <a:t>Ex: S</a:t>
                </a:r>
                <a:r>
                  <a:rPr lang="en-US" altLang="zh-TW" baseline="-25000" dirty="0" smtClean="0"/>
                  <a:t>1</a:t>
                </a:r>
                <a:r>
                  <a:rPr lang="en-US" altLang="zh-TW" dirty="0" smtClean="0"/>
                  <a:t> </a:t>
                </a:r>
                <a:r>
                  <a:rPr lang="en-US" altLang="zh-TW" dirty="0"/>
                  <a:t>= {</a:t>
                </a:r>
                <a:r>
                  <a:rPr lang="en-US" altLang="zh-TW" dirty="0" smtClean="0"/>
                  <a:t>x</a:t>
                </a:r>
                <a:r>
                  <a:rPr lang="en-US" altLang="zh-TW" baseline="-25000" dirty="0" smtClean="0"/>
                  <a:t>1</a:t>
                </a:r>
                <a:r>
                  <a:rPr lang="en-US" altLang="zh-TW" dirty="0" smtClean="0"/>
                  <a:t>}, S</a:t>
                </a:r>
                <a:r>
                  <a:rPr lang="en-US" altLang="zh-TW" baseline="-25000" dirty="0" smtClean="0"/>
                  <a:t>2</a:t>
                </a:r>
                <a:r>
                  <a:rPr lang="en-US" altLang="zh-TW" dirty="0" smtClean="0"/>
                  <a:t> </a:t>
                </a:r>
                <a:r>
                  <a:rPr lang="en-US" altLang="zh-TW" dirty="0"/>
                  <a:t>= {x</a:t>
                </a:r>
                <a:r>
                  <a:rPr lang="en-US" altLang="zh-TW" baseline="-25000" dirty="0"/>
                  <a:t>1</a:t>
                </a:r>
                <a:r>
                  <a:rPr lang="en-US" altLang="zh-TW" dirty="0"/>
                  <a:t>, </a:t>
                </a:r>
                <a:r>
                  <a:rPr lang="en-US" altLang="zh-TW" dirty="0" smtClean="0"/>
                  <a:t>x</a:t>
                </a:r>
                <a:r>
                  <a:rPr lang="en-US" altLang="zh-TW" baseline="-25000" dirty="0" smtClean="0"/>
                  <a:t>2</a:t>
                </a:r>
                <a:r>
                  <a:rPr lang="en-US" altLang="zh-TW" dirty="0" smtClean="0"/>
                  <a:t>}, S</a:t>
                </a:r>
                <a:r>
                  <a:rPr lang="en-US" altLang="zh-TW" baseline="-25000" dirty="0" smtClean="0"/>
                  <a:t>i</a:t>
                </a:r>
                <a:r>
                  <a:rPr lang="en-US" altLang="zh-TW" dirty="0" smtClean="0"/>
                  <a:t> </a:t>
                </a:r>
                <a:r>
                  <a:rPr lang="en-US" altLang="zh-TW" dirty="0"/>
                  <a:t>= {x</a:t>
                </a:r>
                <a:r>
                  <a:rPr lang="en-US" altLang="zh-TW" baseline="-25000" dirty="0"/>
                  <a:t>1</a:t>
                </a:r>
                <a:r>
                  <a:rPr lang="en-US" altLang="zh-TW" dirty="0"/>
                  <a:t>, x</a:t>
                </a:r>
                <a:r>
                  <a:rPr lang="en-US" altLang="zh-TW" baseline="-25000" dirty="0"/>
                  <a:t>2</a:t>
                </a:r>
                <a:r>
                  <a:rPr lang="en-US" altLang="zh-TW" dirty="0"/>
                  <a:t>, …, </a:t>
                </a:r>
                <a:r>
                  <a:rPr lang="en-US" altLang="zh-TW" dirty="0" smtClean="0"/>
                  <a:t>x</a:t>
                </a:r>
                <a:r>
                  <a:rPr lang="en-US" altLang="zh-TW" baseline="-25000" dirty="0" smtClean="0"/>
                  <a:t>i</a:t>
                </a:r>
                <a:r>
                  <a:rPr lang="en-US" altLang="zh-TW" dirty="0" smtClean="0"/>
                  <a:t>}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TW" b="0" i="1" baseline="-25000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en-US" altLang="zh-TW" b="0" i="1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1≤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altLang="zh-TW" dirty="0" smtClean="0"/>
              </a:p>
              <a:p>
                <a:r>
                  <a:rPr lang="en-US" altLang="zh-TW" dirty="0" smtClean="0"/>
                  <a:t>K[</a:t>
                </a:r>
                <a:r>
                  <a:rPr lang="en-US" altLang="zh-TW" dirty="0" err="1" smtClean="0"/>
                  <a:t>i</a:t>
                </a:r>
                <a:r>
                  <a:rPr lang="en-US" altLang="zh-TW" dirty="0" smtClean="0"/>
                  <a:t>] is S</a:t>
                </a:r>
                <a:r>
                  <a:rPr lang="en-US" altLang="zh-TW" baseline="-25000" dirty="0" smtClean="0"/>
                  <a:t>i</a:t>
                </a:r>
                <a:r>
                  <a:rPr lang="en-US" altLang="zh-TW" dirty="0" smtClean="0"/>
                  <a:t> mod n, and its value can be 0, 1, … n-1</a:t>
                </a:r>
              </a:p>
              <a:p>
                <a:pPr lvl="1"/>
                <a:r>
                  <a:rPr lang="en-US" altLang="zh-TW" dirty="0" smtClean="0"/>
                  <a:t>If </a:t>
                </a:r>
                <a:r>
                  <a:rPr lang="en-US" altLang="zh-TW" dirty="0" smtClean="0">
                    <a:solidFill>
                      <a:srgbClr val="0000CC"/>
                    </a:solidFill>
                  </a:rPr>
                  <a:t>K[</a:t>
                </a:r>
                <a:r>
                  <a:rPr lang="en-US" altLang="zh-TW" dirty="0" err="1" smtClean="0">
                    <a:solidFill>
                      <a:srgbClr val="0000CC"/>
                    </a:solidFill>
                  </a:rPr>
                  <a:t>i</a:t>
                </a:r>
                <a:r>
                  <a:rPr lang="en-US" altLang="zh-TW" dirty="0" smtClean="0">
                    <a:solidFill>
                      <a:srgbClr val="0000CC"/>
                    </a:solidFill>
                  </a:rPr>
                  <a:t>] = 0</a:t>
                </a:r>
                <a:r>
                  <a:rPr lang="en-US" altLang="zh-TW" dirty="0" smtClean="0"/>
                  <a:t>, K[</a:t>
                </a:r>
                <a:r>
                  <a:rPr lang="en-US" altLang="zh-TW" dirty="0" err="1" smtClean="0"/>
                  <a:t>i</a:t>
                </a:r>
                <a:r>
                  <a:rPr lang="en-US" altLang="zh-TW" dirty="0" smtClean="0"/>
                  <a:t>] is the required subset</a:t>
                </a:r>
              </a:p>
              <a:p>
                <a:pPr lvl="1"/>
                <a:r>
                  <a:rPr lang="en-US" altLang="zh-TW" dirty="0" smtClean="0"/>
                  <a:t>else </a:t>
                </a:r>
              </a:p>
              <a:p>
                <a:pPr lvl="2"/>
                <a:r>
                  <a:rPr lang="en-US" altLang="zh-TW" dirty="0" smtClean="0"/>
                  <a:t>According to the </a:t>
                </a:r>
                <a:r>
                  <a:rPr lang="en-US" altLang="zh-TW" dirty="0" smtClean="0">
                    <a:solidFill>
                      <a:srgbClr val="FF0000"/>
                    </a:solidFill>
                  </a:rPr>
                  <a:t>Pigeonhole principle</a:t>
                </a:r>
                <a:r>
                  <a:rPr lang="en-US" altLang="zh-TW" dirty="0" smtClean="0"/>
                  <a:t>, there must be two remainder with the same value.</a:t>
                </a:r>
              </a:p>
              <a:p>
                <a:pPr lvl="2"/>
                <a:r>
                  <a:rPr lang="en-US" altLang="zh-TW" dirty="0" smtClean="0"/>
                  <a:t>i.e. exists K[</a:t>
                </a:r>
                <a:r>
                  <a:rPr lang="en-US" altLang="zh-TW" dirty="0" err="1" smtClean="0"/>
                  <a:t>i</a:t>
                </a:r>
                <a:r>
                  <a:rPr lang="en-US" altLang="zh-TW" dirty="0" smtClean="0"/>
                  <a:t>]=K[j] (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0&lt;</m:t>
                    </m:r>
                    <m:r>
                      <a:rPr lang="en-US" altLang="zh-TW" i="1" dirty="0" err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altLang="zh-TW" i="1" dirty="0" err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TW" i="1" dirty="0" err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TW" i="1" dirty="0" err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TW" dirty="0" smtClean="0"/>
                  <a:t>)</a:t>
                </a:r>
              </a:p>
              <a:p>
                <a:pPr lvl="2"/>
                <a:r>
                  <a:rPr lang="en-US" altLang="zh-TW" dirty="0" smtClean="0"/>
                  <a:t>Request subset: </a:t>
                </a:r>
                <a:r>
                  <a:rPr lang="en-US" altLang="zh-TW" dirty="0" smtClean="0">
                    <a:solidFill>
                      <a:srgbClr val="0000CC"/>
                    </a:solidFill>
                  </a:rPr>
                  <a:t>x</a:t>
                </a:r>
                <a:r>
                  <a:rPr lang="en-US" altLang="zh-TW" baseline="-25000" dirty="0" smtClean="0">
                    <a:solidFill>
                      <a:srgbClr val="0000CC"/>
                    </a:solidFill>
                  </a:rPr>
                  <a:t>i+1</a:t>
                </a:r>
                <a:r>
                  <a:rPr lang="en-US" altLang="zh-TW" dirty="0" smtClean="0">
                    <a:solidFill>
                      <a:srgbClr val="0000CC"/>
                    </a:solidFill>
                  </a:rPr>
                  <a:t> to </a:t>
                </a:r>
                <a:r>
                  <a:rPr lang="en-US" altLang="zh-TW" dirty="0" err="1" smtClean="0">
                    <a:solidFill>
                      <a:srgbClr val="0000CC"/>
                    </a:solidFill>
                  </a:rPr>
                  <a:t>x</a:t>
                </a:r>
                <a:r>
                  <a:rPr lang="en-US" altLang="zh-TW" baseline="-25000" dirty="0" err="1" smtClean="0">
                    <a:solidFill>
                      <a:srgbClr val="0000CC"/>
                    </a:solidFill>
                  </a:rPr>
                  <a:t>j</a:t>
                </a:r>
                <a:r>
                  <a:rPr lang="en-US" altLang="zh-TW" baseline="-25000" dirty="0" smtClean="0">
                    <a:solidFill>
                      <a:srgbClr val="0000CC"/>
                    </a:solidFill>
                  </a:rPr>
                  <a:t> </a:t>
                </a:r>
                <a:r>
                  <a:rPr lang="en-US" altLang="zh-TW" dirty="0" smtClean="0"/>
                  <a:t>(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TW" i="1" baseline="-25000" dirty="0" err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–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𝑆𝑖</m:t>
                    </m:r>
                  </m:oMath>
                </a14:m>
                <a:r>
                  <a:rPr lang="en-US" altLang="zh-TW" dirty="0" smtClean="0"/>
                  <a:t>)</a:t>
                </a:r>
              </a:p>
              <a:p>
                <a:pPr lvl="1"/>
                <a:endParaRPr lang="en-US" altLang="zh-TW" dirty="0" smtClean="0"/>
              </a:p>
              <a:p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t="-166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2138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Problem </a:t>
            </a:r>
            <a:r>
              <a:rPr lang="en-US" altLang="zh-TW" smtClean="0"/>
              <a:t>4 </a:t>
            </a:r>
            <a:r>
              <a:rPr lang="en-US" altLang="zh-TW" dirty="0"/>
              <a:t>(cont.)</a:t>
            </a:r>
            <a:endParaRPr lang="zh-TW" altLang="en-US" dirty="0"/>
          </a:p>
        </p:txBody>
      </p:sp>
      <p:sp>
        <p:nvSpPr>
          <p:cNvPr id="4" name="內容版面配置區 2"/>
          <p:cNvSpPr>
            <a:spLocks noGrp="1"/>
          </p:cNvSpPr>
          <p:nvPr>
            <p:ph idx="1"/>
          </p:nvPr>
        </p:nvSpPr>
        <p:spPr>
          <a:xfrm>
            <a:off x="877783" y="1647844"/>
            <a:ext cx="3509010" cy="484439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en-US" altLang="zh-TW" sz="1600" b="1" dirty="0" smtClean="0"/>
              <a:t>Algorithm </a:t>
            </a:r>
            <a:r>
              <a:rPr lang="en-US" altLang="zh-TW" sz="1600" b="1" dirty="0" err="1" smtClean="0"/>
              <a:t>FindSubset</a:t>
            </a:r>
            <a:r>
              <a:rPr lang="en-US" altLang="zh-TW" sz="1600" dirty="0" smtClean="0"/>
              <a:t>(S, n)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rgbClr val="006600"/>
                </a:solidFill>
              </a:rPr>
              <a:t>  </a:t>
            </a:r>
            <a:r>
              <a:rPr lang="en-US" altLang="zh-TW" sz="1600" b="1" dirty="0" smtClean="0"/>
              <a:t>begin</a:t>
            </a:r>
          </a:p>
          <a:p>
            <a:pPr>
              <a:buNone/>
            </a:pPr>
            <a:r>
              <a:rPr lang="en-US" altLang="zh-TW" sz="1600" dirty="0" smtClean="0"/>
              <a:t>      sum := 0;</a:t>
            </a:r>
          </a:p>
          <a:p>
            <a:pPr>
              <a:buNone/>
            </a:pPr>
            <a:r>
              <a:rPr lang="en-US" altLang="zh-TW" sz="1600" dirty="0" smtClean="0"/>
              <a:t>      self:=-1;</a:t>
            </a:r>
          </a:p>
          <a:p>
            <a:pPr>
              <a:buNone/>
            </a:pPr>
            <a:r>
              <a:rPr lang="en-US" altLang="zh-TW" sz="1600" b="1" dirty="0" smtClean="0"/>
              <a:t>      for</a:t>
            </a:r>
            <a:r>
              <a:rPr lang="en-US" altLang="zh-TW" sz="1600" dirty="0" smtClean="0"/>
              <a:t> </a:t>
            </a:r>
            <a:r>
              <a:rPr lang="en-US" altLang="zh-TW" sz="1600" dirty="0" err="1" smtClean="0"/>
              <a:t>i</a:t>
            </a:r>
            <a:r>
              <a:rPr lang="en-US" altLang="zh-TW" sz="1600" dirty="0" smtClean="0"/>
              <a:t> := 0 </a:t>
            </a:r>
            <a:r>
              <a:rPr lang="en-US" altLang="zh-TW" sz="1600" b="1" dirty="0" smtClean="0"/>
              <a:t>to</a:t>
            </a:r>
            <a:r>
              <a:rPr lang="en-US" altLang="zh-TW" sz="1600" dirty="0" smtClean="0"/>
              <a:t> n-1 </a:t>
            </a:r>
            <a:r>
              <a:rPr lang="en-US" altLang="zh-TW" sz="1600" b="1" dirty="0" smtClean="0"/>
              <a:t>do</a:t>
            </a:r>
          </a:p>
          <a:p>
            <a:pPr>
              <a:buNone/>
            </a:pPr>
            <a:r>
              <a:rPr lang="en-US" altLang="zh-TW" sz="1600" b="1" dirty="0" smtClean="0"/>
              <a:t>          </a:t>
            </a:r>
            <a:r>
              <a:rPr lang="en-US" altLang="zh-TW" sz="1600" dirty="0" smtClean="0"/>
              <a:t>count[</a:t>
            </a:r>
            <a:r>
              <a:rPr lang="en-US" altLang="zh-TW" sz="1600" dirty="0" err="1" smtClean="0"/>
              <a:t>i</a:t>
            </a:r>
            <a:r>
              <a:rPr lang="en-US" altLang="zh-TW" sz="1600" dirty="0" smtClean="0"/>
              <a:t>].exist := false;</a:t>
            </a:r>
            <a:endParaRPr lang="da-DK" altLang="zh-TW" sz="1600" b="1" dirty="0" smtClean="0"/>
          </a:p>
          <a:p>
            <a:pPr>
              <a:buNone/>
            </a:pPr>
            <a:r>
              <a:rPr lang="en-US" altLang="zh-TW" sz="1600" dirty="0" smtClean="0">
                <a:solidFill>
                  <a:srgbClr val="006600"/>
                </a:solidFill>
              </a:rPr>
              <a:t>  </a:t>
            </a:r>
            <a:r>
              <a:rPr lang="en-US" altLang="zh-TW" sz="1600" dirty="0" smtClean="0"/>
              <a:t>        sum := S[</a:t>
            </a:r>
            <a:r>
              <a:rPr lang="en-US" altLang="zh-TW" sz="1600" dirty="0" err="1" smtClean="0"/>
              <a:t>i</a:t>
            </a:r>
            <a:r>
              <a:rPr lang="en-US" altLang="zh-TW" sz="1600" dirty="0" smtClean="0"/>
              <a:t>] + sum;</a:t>
            </a:r>
          </a:p>
          <a:p>
            <a:pPr>
              <a:buNone/>
            </a:pPr>
            <a:r>
              <a:rPr lang="en-US" altLang="zh-TW" sz="1600" dirty="0" smtClean="0"/>
              <a:t>          k[</a:t>
            </a:r>
            <a:r>
              <a:rPr lang="en-US" altLang="zh-TW" sz="1600" dirty="0" err="1" smtClean="0"/>
              <a:t>i</a:t>
            </a:r>
            <a:r>
              <a:rPr lang="en-US" altLang="zh-TW" sz="1600" dirty="0" smtClean="0"/>
              <a:t>] := sum mod n;</a:t>
            </a:r>
          </a:p>
          <a:p>
            <a:pPr>
              <a:buNone/>
            </a:pPr>
            <a:r>
              <a:rPr lang="en-US" altLang="zh-TW" sz="1600" b="1" dirty="0" smtClean="0">
                <a:solidFill>
                  <a:schemeClr val="tx1"/>
                </a:solidFill>
              </a:rPr>
              <a:t>          if </a:t>
            </a:r>
            <a:r>
              <a:rPr lang="en-US" altLang="zh-TW" sz="1600" dirty="0" smtClean="0">
                <a:solidFill>
                  <a:schemeClr val="tx1"/>
                </a:solidFill>
              </a:rPr>
              <a:t>k[</a:t>
            </a:r>
            <a:r>
              <a:rPr lang="en-US" altLang="zh-TW" sz="1600" dirty="0" err="1" smtClean="0">
                <a:solidFill>
                  <a:schemeClr val="tx1"/>
                </a:solidFill>
              </a:rPr>
              <a:t>i</a:t>
            </a:r>
            <a:r>
              <a:rPr lang="en-US" altLang="zh-TW" sz="1600" dirty="0" smtClean="0">
                <a:solidFill>
                  <a:schemeClr val="tx1"/>
                </a:solidFill>
              </a:rPr>
              <a:t>] = 0 </a:t>
            </a:r>
            <a:r>
              <a:rPr lang="en-US" altLang="zh-TW" sz="1600" b="1" dirty="0" smtClean="0">
                <a:solidFill>
                  <a:schemeClr val="tx1"/>
                </a:solidFill>
              </a:rPr>
              <a:t>then</a:t>
            </a:r>
          </a:p>
          <a:p>
            <a:pPr>
              <a:buNone/>
            </a:pPr>
            <a:r>
              <a:rPr lang="en-US" altLang="zh-TW" sz="1600" b="1" dirty="0" smtClean="0">
                <a:solidFill>
                  <a:schemeClr val="tx1"/>
                </a:solidFill>
              </a:rPr>
              <a:t>              </a:t>
            </a:r>
            <a:r>
              <a:rPr lang="en-US" altLang="zh-TW" sz="1600" dirty="0" smtClean="0">
                <a:solidFill>
                  <a:schemeClr val="tx1"/>
                </a:solidFill>
              </a:rPr>
              <a:t>self:= </a:t>
            </a:r>
            <a:r>
              <a:rPr lang="en-US" altLang="zh-TW" sz="1600" dirty="0" err="1" smtClean="0">
                <a:solidFill>
                  <a:schemeClr val="tx1"/>
                </a:solidFill>
              </a:rPr>
              <a:t>i</a:t>
            </a:r>
            <a:r>
              <a:rPr lang="en-US" altLang="zh-TW" sz="1600" dirty="0" smtClean="0">
                <a:solidFill>
                  <a:schemeClr val="tx1"/>
                </a:solidFill>
              </a:rPr>
              <a:t>;</a:t>
            </a:r>
            <a:endParaRPr lang="en-US" altLang="zh-TW" sz="1600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altLang="zh-TW" sz="1600" dirty="0" smtClean="0">
                <a:solidFill>
                  <a:srgbClr val="006600"/>
                </a:solidFill>
              </a:rPr>
              <a:t>              </a:t>
            </a:r>
            <a:r>
              <a:rPr lang="en-US" altLang="zh-TW" sz="1600" b="1" dirty="0" smtClean="0">
                <a:solidFill>
                  <a:schemeClr val="tx1"/>
                </a:solidFill>
              </a:rPr>
              <a:t>break</a:t>
            </a:r>
            <a:r>
              <a:rPr lang="en-US" altLang="zh-TW" sz="1600" dirty="0" smtClean="0"/>
              <a:t>;</a:t>
            </a:r>
          </a:p>
          <a:p>
            <a:pPr>
              <a:buNone/>
            </a:pPr>
            <a:r>
              <a:rPr lang="en-US" altLang="zh-TW" sz="1600" b="1" dirty="0" smtClean="0"/>
              <a:t>          else if </a:t>
            </a:r>
            <a:r>
              <a:rPr lang="en-US" altLang="zh-TW" sz="1600" dirty="0" smtClean="0"/>
              <a:t> count[k[</a:t>
            </a:r>
            <a:r>
              <a:rPr lang="en-US" altLang="zh-TW" sz="1600" dirty="0" err="1" smtClean="0"/>
              <a:t>i</a:t>
            </a:r>
            <a:r>
              <a:rPr lang="en-US" altLang="zh-TW" sz="1600" dirty="0" smtClean="0"/>
              <a:t>]].exist </a:t>
            </a:r>
            <a:r>
              <a:rPr lang="en-US" altLang="zh-TW" sz="1600" b="1" dirty="0" smtClean="0"/>
              <a:t>then</a:t>
            </a:r>
          </a:p>
          <a:p>
            <a:pPr>
              <a:buNone/>
            </a:pPr>
            <a:r>
              <a:rPr lang="en-US" altLang="zh-TW" sz="1600" b="1" dirty="0" smtClean="0"/>
              <a:t>               </a:t>
            </a:r>
            <a:r>
              <a:rPr lang="en-US" altLang="zh-TW" sz="1600" dirty="0" smtClean="0"/>
              <a:t>count[k[</a:t>
            </a:r>
            <a:r>
              <a:rPr lang="en-US" altLang="zh-TW" sz="1600" dirty="0" err="1" smtClean="0"/>
              <a:t>i</a:t>
            </a:r>
            <a:r>
              <a:rPr lang="en-US" altLang="zh-TW" sz="1600" dirty="0" smtClean="0"/>
              <a:t>]].array2 := </a:t>
            </a:r>
            <a:r>
              <a:rPr lang="en-US" altLang="zh-TW" sz="1600" dirty="0" err="1" smtClean="0"/>
              <a:t>i</a:t>
            </a:r>
            <a:r>
              <a:rPr lang="en-US" altLang="zh-TW" sz="1600" dirty="0" smtClean="0"/>
              <a:t>;</a:t>
            </a:r>
          </a:p>
          <a:p>
            <a:pPr>
              <a:buNone/>
            </a:pPr>
            <a:r>
              <a:rPr lang="en-US" altLang="zh-TW" sz="1600" b="1" dirty="0" smtClean="0"/>
              <a:t>               break;</a:t>
            </a:r>
          </a:p>
        </p:txBody>
      </p:sp>
      <p:sp>
        <p:nvSpPr>
          <p:cNvPr id="5" name="內容版面配置區 2"/>
          <p:cNvSpPr txBox="1">
            <a:spLocks/>
          </p:cNvSpPr>
          <p:nvPr/>
        </p:nvSpPr>
        <p:spPr>
          <a:xfrm>
            <a:off x="4651759" y="1647844"/>
            <a:ext cx="3509010" cy="48443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>
              <a:buNone/>
            </a:pPr>
            <a:r>
              <a:rPr lang="en-US" altLang="zh-TW" sz="1600" b="1" dirty="0" smtClean="0"/>
              <a:t>        else </a:t>
            </a:r>
          </a:p>
          <a:p>
            <a:pPr>
              <a:buNone/>
            </a:pPr>
            <a:r>
              <a:rPr lang="en-US" altLang="zh-TW" sz="1600" b="1" dirty="0" smtClean="0"/>
              <a:t>               </a:t>
            </a:r>
            <a:r>
              <a:rPr lang="en-US" altLang="zh-TW" sz="1600" dirty="0" smtClean="0"/>
              <a:t>count[k[</a:t>
            </a:r>
            <a:r>
              <a:rPr lang="en-US" altLang="zh-TW" sz="1600" dirty="0" err="1" smtClean="0"/>
              <a:t>i</a:t>
            </a:r>
            <a:r>
              <a:rPr lang="en-US" altLang="zh-TW" sz="1600" dirty="0" smtClean="0"/>
              <a:t>]].array1 := </a:t>
            </a:r>
            <a:r>
              <a:rPr lang="en-US" altLang="zh-TW" sz="1600" dirty="0" err="1" smtClean="0"/>
              <a:t>i</a:t>
            </a:r>
            <a:r>
              <a:rPr lang="en-US" altLang="zh-TW" sz="1600" dirty="0" smtClean="0"/>
              <a:t>;</a:t>
            </a:r>
          </a:p>
          <a:p>
            <a:pPr>
              <a:buNone/>
            </a:pPr>
            <a:r>
              <a:rPr lang="en-US" altLang="zh-TW" sz="1600" dirty="0" smtClean="0"/>
              <a:t>               count[k[</a:t>
            </a:r>
            <a:r>
              <a:rPr lang="en-US" altLang="zh-TW" sz="1600" dirty="0" err="1" smtClean="0"/>
              <a:t>i</a:t>
            </a:r>
            <a:r>
              <a:rPr lang="en-US" altLang="zh-TW" sz="1600" dirty="0" smtClean="0"/>
              <a:t>]].value ++;</a:t>
            </a:r>
          </a:p>
          <a:p>
            <a:pPr>
              <a:buNone/>
            </a:pPr>
            <a:r>
              <a:rPr lang="en-US" altLang="zh-TW" sz="1600" dirty="0"/>
              <a:t> </a:t>
            </a:r>
            <a:r>
              <a:rPr lang="en-US" altLang="zh-TW" sz="1600" dirty="0" smtClean="0"/>
              <a:t>   </a:t>
            </a:r>
            <a:r>
              <a:rPr lang="en-US" altLang="zh-TW" sz="1600" b="1" dirty="0" smtClean="0"/>
              <a:t>od</a:t>
            </a:r>
          </a:p>
          <a:p>
            <a:pPr>
              <a:buNone/>
            </a:pPr>
            <a:r>
              <a:rPr lang="en-US" altLang="zh-TW" sz="1600" dirty="0" smtClean="0"/>
              <a:t>    </a:t>
            </a:r>
            <a:r>
              <a:rPr lang="en-US" altLang="zh-TW" sz="1600" b="1" dirty="0" smtClean="0"/>
              <a:t>if  </a:t>
            </a:r>
            <a:r>
              <a:rPr lang="en-US" altLang="zh-TW" sz="1600" dirty="0" smtClean="0"/>
              <a:t>self != -1 </a:t>
            </a:r>
            <a:r>
              <a:rPr lang="en-US" altLang="zh-TW" sz="1600" b="1" dirty="0" smtClean="0"/>
              <a:t>then</a:t>
            </a:r>
            <a:endParaRPr lang="en-US" altLang="zh-TW" sz="1600" dirty="0" smtClean="0"/>
          </a:p>
          <a:p>
            <a:pPr>
              <a:buNone/>
            </a:pPr>
            <a:r>
              <a:rPr lang="en-US" altLang="zh-TW" sz="1600" b="1" dirty="0" smtClean="0"/>
              <a:t>        </a:t>
            </a:r>
            <a:r>
              <a:rPr lang="en-US" altLang="zh-TW" sz="1600" dirty="0" smtClean="0"/>
              <a:t>start:= 0;</a:t>
            </a:r>
          </a:p>
          <a:p>
            <a:pPr>
              <a:buNone/>
            </a:pPr>
            <a:r>
              <a:rPr lang="en-US" altLang="zh-TW" sz="1600" b="1" dirty="0" smtClean="0"/>
              <a:t>        </a:t>
            </a:r>
            <a:r>
              <a:rPr lang="en-US" altLang="zh-TW" sz="1600" dirty="0" smtClean="0"/>
              <a:t>end:= </a:t>
            </a:r>
            <a:r>
              <a:rPr lang="en-US" altLang="zh-TW" sz="1600" dirty="0" err="1" smtClean="0"/>
              <a:t>i</a:t>
            </a:r>
            <a:r>
              <a:rPr lang="en-US" altLang="zh-TW" sz="1600" dirty="0" smtClean="0"/>
              <a:t>;</a:t>
            </a:r>
          </a:p>
          <a:p>
            <a:pPr>
              <a:buNone/>
            </a:pPr>
            <a:r>
              <a:rPr lang="en-US" altLang="zh-TW" sz="1600" b="1" dirty="0" smtClean="0"/>
              <a:t>    else </a:t>
            </a:r>
          </a:p>
          <a:p>
            <a:pPr>
              <a:buNone/>
            </a:pPr>
            <a:r>
              <a:rPr lang="en-US" altLang="zh-TW" sz="1600" b="1" dirty="0" smtClean="0"/>
              <a:t>    </a:t>
            </a:r>
            <a:r>
              <a:rPr lang="en-US" altLang="zh-TW" sz="1600" dirty="0" smtClean="0"/>
              <a:t>    start:=count[k[</a:t>
            </a:r>
            <a:r>
              <a:rPr lang="en-US" altLang="zh-TW" sz="1600" dirty="0" err="1" smtClean="0"/>
              <a:t>i</a:t>
            </a:r>
            <a:r>
              <a:rPr lang="en-US" altLang="zh-TW" sz="1600" dirty="0" smtClean="0"/>
              <a:t>]].array1+1;</a:t>
            </a:r>
          </a:p>
          <a:p>
            <a:pPr>
              <a:buNone/>
            </a:pPr>
            <a:r>
              <a:rPr lang="en-US" altLang="zh-TW" sz="1600" b="1" dirty="0" smtClean="0"/>
              <a:t>        </a:t>
            </a:r>
            <a:r>
              <a:rPr lang="en-US" altLang="zh-TW" sz="1600" dirty="0" smtClean="0"/>
              <a:t>end</a:t>
            </a:r>
            <a:r>
              <a:rPr lang="en-US" altLang="zh-TW" sz="1600" dirty="0"/>
              <a:t>:= count[k[</a:t>
            </a:r>
            <a:r>
              <a:rPr lang="en-US" altLang="zh-TW" sz="1600" dirty="0" err="1"/>
              <a:t>i</a:t>
            </a:r>
            <a:r>
              <a:rPr lang="en-US" altLang="zh-TW" sz="1600" dirty="0"/>
              <a:t>]].array2</a:t>
            </a:r>
            <a:r>
              <a:rPr lang="en-US" altLang="zh-TW" sz="1600" dirty="0" smtClean="0"/>
              <a:t>;</a:t>
            </a:r>
            <a:endParaRPr lang="en-US" altLang="zh-TW" sz="1600" b="1" dirty="0" smtClean="0"/>
          </a:p>
          <a:p>
            <a:pPr>
              <a:buNone/>
            </a:pPr>
            <a:r>
              <a:rPr kumimoji="0" lang="en-US" altLang="zh-TW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</a:rPr>
              <a:t>     </a:t>
            </a:r>
            <a:r>
              <a:rPr kumimoji="0" lang="en-US" altLang="zh-TW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</a:rPr>
              <a:t>for </a:t>
            </a:r>
            <a:r>
              <a:rPr lang="en-US" altLang="zh-TW" sz="1600" dirty="0" smtClean="0"/>
              <a:t>j := start</a:t>
            </a:r>
            <a:r>
              <a:rPr lang="en-US" altLang="zh-TW" sz="1600" b="1" dirty="0" smtClean="0"/>
              <a:t> to </a:t>
            </a:r>
            <a:r>
              <a:rPr lang="en-US" altLang="zh-TW" sz="1600" dirty="0" smtClean="0"/>
              <a:t>end </a:t>
            </a:r>
            <a:r>
              <a:rPr lang="en-US" altLang="zh-TW" sz="1600" b="1" dirty="0" smtClean="0"/>
              <a:t>do</a:t>
            </a:r>
          </a:p>
          <a:p>
            <a:pPr>
              <a:buNone/>
            </a:pPr>
            <a:r>
              <a:rPr kumimoji="0" lang="en-US" altLang="zh-TW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</a:rPr>
              <a:t>         </a:t>
            </a:r>
            <a:r>
              <a:rPr kumimoji="0" lang="en-US" altLang="zh-TW" sz="160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</a:rPr>
              <a:t>print</a:t>
            </a:r>
            <a:r>
              <a:rPr kumimoji="0" lang="en-US" altLang="zh-TW" sz="160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</a:rPr>
              <a:t> S[j];</a:t>
            </a:r>
          </a:p>
          <a:p>
            <a:pPr>
              <a:buNone/>
            </a:pPr>
            <a:r>
              <a:rPr lang="en-US" altLang="zh-TW" sz="1600" b="1" baseline="0" dirty="0"/>
              <a:t> </a:t>
            </a:r>
            <a:r>
              <a:rPr lang="en-US" altLang="zh-TW" sz="1600" b="1" baseline="0" dirty="0" smtClean="0"/>
              <a:t>    od</a:t>
            </a:r>
          </a:p>
          <a:p>
            <a:pPr>
              <a:buNone/>
            </a:pPr>
            <a:r>
              <a:rPr kumimoji="0" lang="en-US" altLang="zh-TW" sz="1600" b="1" i="0" u="none" strike="noStrike" kern="1200" cap="none" spc="0" normalizeH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</a:rPr>
              <a:t> </a:t>
            </a:r>
            <a:r>
              <a:rPr kumimoji="0" lang="en-US" altLang="zh-TW" sz="1600" b="1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</a:rPr>
              <a:t> end</a:t>
            </a:r>
            <a:endParaRPr kumimoji="0" lang="zh-TW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677693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5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You  are  asked  to  design  a  schedule  for  a  round-robin  tennis  tournament.</a:t>
                </a:r>
              </a:p>
              <a:p>
                <a:pPr lvl="1"/>
                <a:r>
                  <a:rPr lang="en-US" altLang="zh-TW" dirty="0"/>
                  <a:t>There </a:t>
                </a:r>
                <a:r>
                  <a:rPr lang="en-US" altLang="zh-TW" dirty="0" smtClean="0"/>
                  <a:t>are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≥1</m:t>
                        </m:r>
                      </m:e>
                    </m:d>
                  </m:oMath>
                </a14:m>
                <a:r>
                  <a:rPr lang="en-US" altLang="zh-TW" dirty="0" smtClean="0"/>
                  <a:t> players.</a:t>
                </a:r>
                <a:endParaRPr lang="en-US" altLang="zh-TW" dirty="0"/>
              </a:p>
              <a:p>
                <a:pPr lvl="1"/>
                <a:r>
                  <a:rPr lang="en-US" altLang="zh-TW" dirty="0" smtClean="0"/>
                  <a:t>Each </a:t>
                </a:r>
                <a:r>
                  <a:rPr lang="en-US" altLang="zh-TW" dirty="0"/>
                  <a:t>player must play every other player, and</a:t>
                </a:r>
              </a:p>
              <a:p>
                <a:pPr lvl="1"/>
                <a:r>
                  <a:rPr lang="en-US" altLang="zh-TW" dirty="0"/>
                  <a:t>each player must paly one match per </a:t>
                </a:r>
                <a:r>
                  <a:rPr lang="en-US" altLang="zh-TW" dirty="0" smtClean="0"/>
                  <a:t>round for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−1 </m:t>
                    </m:r>
                  </m:oMath>
                </a14:m>
                <a:r>
                  <a:rPr lang="en-US" altLang="zh-TW" dirty="0" smtClean="0"/>
                  <a:t>days.</a:t>
                </a:r>
                <a:endParaRPr lang="en-US" altLang="zh-TW" dirty="0" smtClean="0"/>
              </a:p>
              <a:p>
                <a:r>
                  <a:rPr lang="en-US" altLang="zh-TW" dirty="0"/>
                  <a:t>Denote the players </a:t>
                </a:r>
                <a:r>
                  <a:rPr lang="en-US" altLang="zh-TW" dirty="0" smtClean="0"/>
                  <a:t>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 …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TW" dirty="0" smtClean="0"/>
                  <a:t> ,</a:t>
                </a:r>
                <a:br>
                  <a:rPr lang="en-US" altLang="zh-TW" dirty="0" smtClean="0"/>
                </a:br>
                <a:r>
                  <a:rPr lang="en-US" altLang="zh-TW" dirty="0" smtClean="0"/>
                  <a:t>output </a:t>
                </a:r>
                <a:r>
                  <a:rPr lang="en-US" altLang="zh-TW" dirty="0"/>
                  <a:t>the schedule for each player</a:t>
                </a:r>
                <a:r>
                  <a:rPr lang="en-US" altLang="zh-TW" dirty="0" smtClean="0"/>
                  <a:t>.</a:t>
                </a:r>
                <a:endParaRPr lang="en-US" altLang="zh-TW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6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820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5 (cont.)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Use divide and conquer in the following way.  </a:t>
                </a:r>
              </a:p>
              <a:p>
                <a:pPr lvl="1"/>
                <a:r>
                  <a:rPr lang="en-US" altLang="zh-TW" dirty="0"/>
                  <a:t>First, divide the players into two equal groups and let them play within the groups for the </a:t>
                </a:r>
                <a:r>
                  <a:rPr lang="en-US" altLang="zh-TW" dirty="0" smtClean="0"/>
                  <a:t>first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altLang="zh-TW" dirty="0" smtClean="0"/>
                  <a:t>  </a:t>
                </a:r>
                <a:r>
                  <a:rPr lang="en-US" altLang="zh-TW" dirty="0" smtClean="0"/>
                  <a:t>days.</a:t>
                </a:r>
                <a:endParaRPr lang="en-US" altLang="zh-TW" dirty="0"/>
              </a:p>
              <a:p>
                <a:pPr lvl="1"/>
                <a:r>
                  <a:rPr lang="en-US" altLang="zh-TW" dirty="0"/>
                  <a:t>Then, design the games between the groups for the other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TW" dirty="0" smtClean="0"/>
                  <a:t> </a:t>
                </a:r>
                <a:r>
                  <a:rPr lang="en-US" altLang="zh-TW" dirty="0" smtClean="0"/>
                  <a:t>days.</a:t>
                </a:r>
              </a:p>
              <a:p>
                <a:pPr lvl="1"/>
                <a:endParaRPr lang="en-US" altLang="zh-TW" dirty="0"/>
              </a:p>
              <a:p>
                <a:pPr marL="34290" indent="0">
                  <a:buNone/>
                </a:pPr>
                <a:endParaRPr lang="en-US" altLang="zh-TW" dirty="0" smtClean="0"/>
              </a:p>
              <a:p>
                <a:r>
                  <a:rPr lang="en-US" altLang="zh-TW" dirty="0" smtClean="0"/>
                  <a:t>First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altLang="zh-TW" dirty="0" smtClean="0"/>
                  <a:t>days:</a:t>
                </a:r>
              </a:p>
              <a:p>
                <a:pPr lvl="1"/>
                <a:r>
                  <a:rPr lang="en-US" altLang="zh-TW" dirty="0" smtClean="0"/>
                  <a:t>Two players play each other, e.g.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TW" dirty="0" smtClean="0"/>
                  <a:t> versus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f>
                          <m:fPr>
                            <m:ctrlPr>
                              <a:rPr lang="en-US" altLang="zh-TW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b>
                    </m:sSub>
                  </m:oMath>
                </a14:m>
                <a:r>
                  <a:rPr lang="en-US" altLang="zh-TW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TW" dirty="0"/>
                  <a:t> versus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f>
                          <m:fPr>
                            <m:ctrlPr>
                              <a:rPr lang="en-US" altLang="zh-TW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altLang="zh-TW" dirty="0" smtClean="0"/>
                  <a:t> , …</a:t>
                </a:r>
              </a:p>
              <a:p>
                <a:pPr lvl="1"/>
                <a:r>
                  <a:rPr lang="en-US" altLang="zh-TW" dirty="0" smtClean="0"/>
                  <a:t>Set one of players position </a:t>
                </a:r>
                <a:r>
                  <a:rPr lang="en-US" altLang="zh-TW" dirty="0" smtClean="0">
                    <a:solidFill>
                      <a:srgbClr val="7030A0"/>
                    </a:solidFill>
                  </a:rPr>
                  <a:t>fixed</a:t>
                </a:r>
                <a:r>
                  <a:rPr lang="en-US" altLang="zh-TW" dirty="0" smtClean="0"/>
                  <a:t>, and round-robin other players.</a:t>
                </a:r>
              </a:p>
              <a:p>
                <a:r>
                  <a:rPr lang="en-US" altLang="zh-TW" dirty="0" smtClean="0"/>
                  <a:t>Between-group games</a:t>
                </a:r>
                <a:br>
                  <a:rPr lang="en-US" altLang="zh-TW" dirty="0" smtClean="0"/>
                </a:br>
                <a:endParaRPr lang="en-US" altLang="zh-TW" dirty="0" smtClean="0"/>
              </a:p>
              <a:p>
                <a:pPr lvl="1"/>
                <a:endParaRPr lang="en-US" altLang="zh-TW" dirty="0" smtClean="0"/>
              </a:p>
              <a:p>
                <a:pPr lvl="1"/>
                <a:endParaRPr lang="en-US" altLang="zh-TW" dirty="0"/>
              </a:p>
              <a:p>
                <a:endParaRPr lang="en-US" altLang="zh-TW" dirty="0"/>
              </a:p>
              <a:p>
                <a:endParaRPr lang="zh-TW" altLang="en-US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6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3927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基礎">
  <a:themeElements>
    <a:clrScheme name="基礎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基礎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基礎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TM03457444[[fn=基準]]</Template>
  <TotalTime>214</TotalTime>
  <Words>664</Words>
  <Application>Microsoft Office PowerPoint</Application>
  <PresentationFormat>如螢幕大小 (4:3)</PresentationFormat>
  <Paragraphs>144</Paragraphs>
  <Slides>12</Slides>
  <Notes>1</Notes>
  <HiddenSlides>1</HiddenSlides>
  <MMClips>0</MMClips>
  <ScaleCrop>false</ScaleCrop>
  <HeadingPairs>
    <vt:vector size="8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9" baseType="lpstr">
      <vt:lpstr>細明體</vt:lpstr>
      <vt:lpstr>新細明體</vt:lpstr>
      <vt:lpstr>Calibri</vt:lpstr>
      <vt:lpstr>Cambria Math</vt:lpstr>
      <vt:lpstr>Corbel</vt:lpstr>
      <vt:lpstr>基礎</vt:lpstr>
      <vt:lpstr>方程式</vt:lpstr>
      <vt:lpstr>Algorithms ‘16 HW7 (hints)</vt:lpstr>
      <vt:lpstr>Problem 1</vt:lpstr>
      <vt:lpstr>Problem 1 (cont.)</vt:lpstr>
      <vt:lpstr>Problem 2</vt:lpstr>
      <vt:lpstr>Problem 2 (cont.)</vt:lpstr>
      <vt:lpstr>Problem 3</vt:lpstr>
      <vt:lpstr>Problem 3 (cont.)</vt:lpstr>
      <vt:lpstr>Problem 4</vt:lpstr>
      <vt:lpstr>Problem 4 (cont.)</vt:lpstr>
      <vt:lpstr>Problem 4 (cont.)</vt:lpstr>
      <vt:lpstr>Problem 5</vt:lpstr>
      <vt:lpstr>Problem 5 (cont.)</vt:lpstr>
    </vt:vector>
  </TitlesOfParts>
  <Company>SVVRL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Algorithms ‘16 HW7 (hints)</dc:title>
  <dc:creator>Aoihitomi</dc:creator>
  <cp:lastModifiedBy>Aoihitomi</cp:lastModifiedBy>
  <cp:revision>13</cp:revision>
  <dcterms:created xsi:type="dcterms:W3CDTF">2016-05-09T10:38:26Z</dcterms:created>
  <dcterms:modified xsi:type="dcterms:W3CDTF">2016-05-10T05:15:01Z</dcterms:modified>
</cp:coreProperties>
</file>