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61"/>
  </p:notesMasterIdLst>
  <p:sldIdLst>
    <p:sldId id="312" r:id="rId2"/>
    <p:sldId id="350" r:id="rId3"/>
    <p:sldId id="407" r:id="rId4"/>
    <p:sldId id="352" r:id="rId5"/>
    <p:sldId id="353" r:id="rId6"/>
    <p:sldId id="354" r:id="rId7"/>
    <p:sldId id="394" r:id="rId8"/>
    <p:sldId id="355" r:id="rId9"/>
    <p:sldId id="356" r:id="rId10"/>
    <p:sldId id="357" r:id="rId11"/>
    <p:sldId id="358" r:id="rId12"/>
    <p:sldId id="359" r:id="rId13"/>
    <p:sldId id="360" r:id="rId14"/>
    <p:sldId id="361" r:id="rId15"/>
    <p:sldId id="391" r:id="rId16"/>
    <p:sldId id="392" r:id="rId17"/>
    <p:sldId id="393" r:id="rId18"/>
    <p:sldId id="365"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386" r:id="rId39"/>
    <p:sldId id="389" r:id="rId40"/>
    <p:sldId id="390" r:id="rId41"/>
    <p:sldId id="295" r:id="rId42"/>
    <p:sldId id="313" r:id="rId43"/>
    <p:sldId id="315" r:id="rId44"/>
    <p:sldId id="296" r:id="rId45"/>
    <p:sldId id="316" r:id="rId46"/>
    <p:sldId id="297" r:id="rId47"/>
    <p:sldId id="298" r:id="rId48"/>
    <p:sldId id="395" r:id="rId49"/>
    <p:sldId id="310" r:id="rId50"/>
    <p:sldId id="396" r:id="rId51"/>
    <p:sldId id="397" r:id="rId52"/>
    <p:sldId id="398" r:id="rId53"/>
    <p:sldId id="399" r:id="rId54"/>
    <p:sldId id="400" r:id="rId55"/>
    <p:sldId id="401" r:id="rId56"/>
    <p:sldId id="402" r:id="rId57"/>
    <p:sldId id="403" r:id="rId58"/>
    <p:sldId id="404" r:id="rId59"/>
    <p:sldId id="405" r:id="rId60"/>
  </p:sldIdLst>
  <p:sldSz cx="9144000" cy="6858000" type="screen4x3"/>
  <p:notesSz cx="6858000" cy="9144000"/>
  <p:defaultTextStyle>
    <a:defPPr>
      <a:defRPr lang="en-AU"/>
    </a:defPPr>
    <a:lvl1pPr algn="l" rtl="0" eaLnBrk="0" fontAlgn="base" hangingPunct="0">
      <a:spcBef>
        <a:spcPct val="0"/>
      </a:spcBef>
      <a:spcAft>
        <a:spcPct val="0"/>
      </a:spcAft>
      <a:defRPr sz="2000" kern="1200">
        <a:solidFill>
          <a:schemeClr val="tx1"/>
        </a:solidFill>
        <a:latin typeface="Times New Roman" charset="0"/>
        <a:ea typeface="新細明體" charset="-120"/>
        <a:cs typeface="+mn-cs"/>
      </a:defRPr>
    </a:lvl1pPr>
    <a:lvl2pPr marL="457200" algn="l" rtl="0" eaLnBrk="0" fontAlgn="base" hangingPunct="0">
      <a:spcBef>
        <a:spcPct val="0"/>
      </a:spcBef>
      <a:spcAft>
        <a:spcPct val="0"/>
      </a:spcAft>
      <a:defRPr sz="2000" kern="1200">
        <a:solidFill>
          <a:schemeClr val="tx1"/>
        </a:solidFill>
        <a:latin typeface="Times New Roman" charset="0"/>
        <a:ea typeface="新細明體" charset="-120"/>
        <a:cs typeface="+mn-cs"/>
      </a:defRPr>
    </a:lvl2pPr>
    <a:lvl3pPr marL="914400" algn="l" rtl="0" eaLnBrk="0" fontAlgn="base" hangingPunct="0">
      <a:spcBef>
        <a:spcPct val="0"/>
      </a:spcBef>
      <a:spcAft>
        <a:spcPct val="0"/>
      </a:spcAft>
      <a:defRPr sz="2000" kern="1200">
        <a:solidFill>
          <a:schemeClr val="tx1"/>
        </a:solidFill>
        <a:latin typeface="Times New Roman" charset="0"/>
        <a:ea typeface="新細明體" charset="-120"/>
        <a:cs typeface="+mn-cs"/>
      </a:defRPr>
    </a:lvl3pPr>
    <a:lvl4pPr marL="1371600" algn="l" rtl="0" eaLnBrk="0" fontAlgn="base" hangingPunct="0">
      <a:spcBef>
        <a:spcPct val="0"/>
      </a:spcBef>
      <a:spcAft>
        <a:spcPct val="0"/>
      </a:spcAft>
      <a:defRPr sz="2000" kern="1200">
        <a:solidFill>
          <a:schemeClr val="tx1"/>
        </a:solidFill>
        <a:latin typeface="Times New Roman" charset="0"/>
        <a:ea typeface="新細明體" charset="-120"/>
        <a:cs typeface="+mn-cs"/>
      </a:defRPr>
    </a:lvl4pPr>
    <a:lvl5pPr marL="1828800" algn="l" rtl="0" eaLnBrk="0" fontAlgn="base" hangingPunct="0">
      <a:spcBef>
        <a:spcPct val="0"/>
      </a:spcBef>
      <a:spcAft>
        <a:spcPct val="0"/>
      </a:spcAft>
      <a:defRPr sz="2000" kern="1200">
        <a:solidFill>
          <a:schemeClr val="tx1"/>
        </a:solidFill>
        <a:latin typeface="Times New Roman" charset="0"/>
        <a:ea typeface="新細明體" charset="-120"/>
        <a:cs typeface="+mn-cs"/>
      </a:defRPr>
    </a:lvl5pPr>
    <a:lvl6pPr marL="2286000" algn="l" defTabSz="914400" rtl="0" eaLnBrk="1" latinLnBrk="0" hangingPunct="1">
      <a:defRPr sz="2000" kern="1200">
        <a:solidFill>
          <a:schemeClr val="tx1"/>
        </a:solidFill>
        <a:latin typeface="Times New Roman" charset="0"/>
        <a:ea typeface="新細明體" charset="-120"/>
        <a:cs typeface="+mn-cs"/>
      </a:defRPr>
    </a:lvl6pPr>
    <a:lvl7pPr marL="2743200" algn="l" defTabSz="914400" rtl="0" eaLnBrk="1" latinLnBrk="0" hangingPunct="1">
      <a:defRPr sz="2000" kern="1200">
        <a:solidFill>
          <a:schemeClr val="tx1"/>
        </a:solidFill>
        <a:latin typeface="Times New Roman" charset="0"/>
        <a:ea typeface="新細明體" charset="-120"/>
        <a:cs typeface="+mn-cs"/>
      </a:defRPr>
    </a:lvl7pPr>
    <a:lvl8pPr marL="3200400" algn="l" defTabSz="914400" rtl="0" eaLnBrk="1" latinLnBrk="0" hangingPunct="1">
      <a:defRPr sz="2000" kern="1200">
        <a:solidFill>
          <a:schemeClr val="tx1"/>
        </a:solidFill>
        <a:latin typeface="Times New Roman" charset="0"/>
        <a:ea typeface="新細明體" charset="-120"/>
        <a:cs typeface="+mn-cs"/>
      </a:defRPr>
    </a:lvl8pPr>
    <a:lvl9pPr marL="3657600" algn="l" defTabSz="914400" rtl="0" eaLnBrk="1" latinLnBrk="0" hangingPunct="1">
      <a:defRPr sz="2000" kern="1200">
        <a:solidFill>
          <a:schemeClr val="tx1"/>
        </a:solidFill>
        <a:latin typeface="Times New Roman"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519" autoAdjust="0"/>
  </p:normalViewPr>
  <p:slideViewPr>
    <p:cSldViewPr>
      <p:cViewPr varScale="1">
        <p:scale>
          <a:sx n="67" d="100"/>
          <a:sy n="67" d="100"/>
        </p:scale>
        <p:origin x="165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72B638-AD8A-7449-B951-8BAE00A25ADC}" type="doc">
      <dgm:prSet loTypeId="urn:microsoft.com/office/officeart/2005/8/layout/arrow3" loCatId="relationship" qsTypeId="urn:microsoft.com/office/officeart/2005/8/quickstyle/simple4" qsCatId="simple" csTypeId="urn:microsoft.com/office/officeart/2005/8/colors/accent1_2" csCatId="accent1" phldr="1"/>
      <dgm:spPr/>
      <dgm:t>
        <a:bodyPr/>
        <a:lstStyle/>
        <a:p>
          <a:endParaRPr lang="en-US"/>
        </a:p>
      </dgm:t>
    </dgm:pt>
    <dgm:pt modelId="{74D7223F-47AF-9145-AC1D-19E9CEBF0BBA}">
      <dgm:prSet phldrT="[Text]"/>
      <dgm:spPr>
        <a:solidFill>
          <a:schemeClr val="bg1"/>
        </a:solidFill>
        <a:ln>
          <a:solidFill>
            <a:schemeClr val="accent1"/>
          </a:solidFill>
        </a:ln>
      </dgm:spPr>
      <dgm:t>
        <a:bodyPr/>
        <a:lstStyle/>
        <a:p>
          <a:r>
            <a:rPr lang="en-US" dirty="0" smtClean="0"/>
            <a:t>Lower level</a:t>
          </a:r>
          <a:endParaRPr lang="en-US" dirty="0"/>
        </a:p>
      </dgm:t>
    </dgm:pt>
    <dgm:pt modelId="{6AF4A625-D7C6-3C44-BBB6-A35B38728378}" type="parTrans" cxnId="{77194883-A665-AD47-8DA4-B3690A1A4E2F}">
      <dgm:prSet/>
      <dgm:spPr/>
      <dgm:t>
        <a:bodyPr/>
        <a:lstStyle/>
        <a:p>
          <a:endParaRPr lang="en-US"/>
        </a:p>
      </dgm:t>
    </dgm:pt>
    <dgm:pt modelId="{A07E8E10-8C1E-4A4E-9EC7-0E8B471F26A1}" type="sibTrans" cxnId="{77194883-A665-AD47-8DA4-B3690A1A4E2F}">
      <dgm:prSet/>
      <dgm:spPr/>
      <dgm:t>
        <a:bodyPr/>
        <a:lstStyle/>
        <a:p>
          <a:endParaRPr lang="en-US"/>
        </a:p>
      </dgm:t>
    </dgm:pt>
    <dgm:pt modelId="{67CEA14B-DB74-D04C-8843-6765F8ACBA91}">
      <dgm:prSet/>
      <dgm:spPr>
        <a:solidFill>
          <a:schemeClr val="bg1"/>
        </a:solidFill>
        <a:ln>
          <a:solidFill>
            <a:schemeClr val="accent1"/>
          </a:solidFill>
        </a:ln>
      </dgm:spPr>
      <dgm:t>
        <a:bodyPr/>
        <a:lstStyle/>
        <a:p>
          <a:r>
            <a:rPr lang="en-US" dirty="0" smtClean="0"/>
            <a:t>There must be some sort of function that produces an authenticator</a:t>
          </a:r>
        </a:p>
      </dgm:t>
    </dgm:pt>
    <dgm:pt modelId="{F7F87C3D-F34C-324B-8A44-7D3B2BB7365B}" type="parTrans" cxnId="{8E823168-509F-3F4D-81BA-3388C694368C}">
      <dgm:prSet/>
      <dgm:spPr/>
      <dgm:t>
        <a:bodyPr/>
        <a:lstStyle/>
        <a:p>
          <a:endParaRPr lang="en-US"/>
        </a:p>
      </dgm:t>
    </dgm:pt>
    <dgm:pt modelId="{C16D9BF7-F155-E74D-9B94-A842DF9A0FA9}" type="sibTrans" cxnId="{8E823168-509F-3F4D-81BA-3388C694368C}">
      <dgm:prSet/>
      <dgm:spPr/>
      <dgm:t>
        <a:bodyPr/>
        <a:lstStyle/>
        <a:p>
          <a:endParaRPr lang="en-US"/>
        </a:p>
      </dgm:t>
    </dgm:pt>
    <dgm:pt modelId="{70C31672-69CE-724F-96D3-288C76C18F89}">
      <dgm:prSet custT="1"/>
      <dgm:spPr>
        <a:solidFill>
          <a:schemeClr val="bg1"/>
        </a:solidFill>
        <a:ln>
          <a:solidFill>
            <a:schemeClr val="accent1"/>
          </a:solidFill>
        </a:ln>
      </dgm:spPr>
      <dgm:t>
        <a:bodyPr/>
        <a:lstStyle/>
        <a:p>
          <a:r>
            <a:rPr lang="en-US" sz="1900" dirty="0" smtClean="0"/>
            <a:t>Higher-level</a:t>
          </a:r>
        </a:p>
      </dgm:t>
    </dgm:pt>
    <dgm:pt modelId="{61D649B8-315F-F84C-AC9A-3EB95DF24113}" type="parTrans" cxnId="{D7C6FD97-EC24-7E4B-A5CC-63584ED825A0}">
      <dgm:prSet/>
      <dgm:spPr/>
      <dgm:t>
        <a:bodyPr/>
        <a:lstStyle/>
        <a:p>
          <a:endParaRPr lang="en-US"/>
        </a:p>
      </dgm:t>
    </dgm:pt>
    <dgm:pt modelId="{752F9A10-5E69-5F49-A955-00E57BB911F4}" type="sibTrans" cxnId="{D7C6FD97-EC24-7E4B-A5CC-63584ED825A0}">
      <dgm:prSet/>
      <dgm:spPr/>
      <dgm:t>
        <a:bodyPr/>
        <a:lstStyle/>
        <a:p>
          <a:endParaRPr lang="en-US"/>
        </a:p>
      </dgm:t>
    </dgm:pt>
    <dgm:pt modelId="{8BC74112-092F-7A4C-89D4-D59CE6A78249}">
      <dgm:prSet custT="1"/>
      <dgm:spPr>
        <a:solidFill>
          <a:schemeClr val="bg1"/>
        </a:solidFill>
        <a:ln>
          <a:solidFill>
            <a:schemeClr val="accent1"/>
          </a:solidFill>
        </a:ln>
      </dgm:spPr>
      <dgm:t>
        <a:bodyPr/>
        <a:lstStyle/>
        <a:p>
          <a:r>
            <a:rPr lang="en-US" sz="1500" dirty="0" smtClean="0"/>
            <a:t>Uses the lower-level function as a primitive in an authentication protocol that enables a receiver to verify the authenticity of a message</a:t>
          </a:r>
        </a:p>
      </dgm:t>
    </dgm:pt>
    <dgm:pt modelId="{82471070-B302-E541-A717-EB2B13629F6A}" type="parTrans" cxnId="{20DAEC2E-E96C-4143-8582-26AA0290F6F1}">
      <dgm:prSet/>
      <dgm:spPr/>
      <dgm:t>
        <a:bodyPr/>
        <a:lstStyle/>
        <a:p>
          <a:endParaRPr lang="en-US"/>
        </a:p>
      </dgm:t>
    </dgm:pt>
    <dgm:pt modelId="{BFB1E995-2A6C-7646-8CEE-A46E43CC28B0}" type="sibTrans" cxnId="{20DAEC2E-E96C-4143-8582-26AA0290F6F1}">
      <dgm:prSet/>
      <dgm:spPr/>
      <dgm:t>
        <a:bodyPr/>
        <a:lstStyle/>
        <a:p>
          <a:endParaRPr lang="en-US"/>
        </a:p>
      </dgm:t>
    </dgm:pt>
    <dgm:pt modelId="{5B93C41C-15C2-DB4E-BB5F-508419D939D4}" type="pres">
      <dgm:prSet presAssocID="{AF72B638-AD8A-7449-B951-8BAE00A25ADC}" presName="compositeShape" presStyleCnt="0">
        <dgm:presLayoutVars>
          <dgm:chMax val="2"/>
          <dgm:dir/>
          <dgm:resizeHandles val="exact"/>
        </dgm:presLayoutVars>
      </dgm:prSet>
      <dgm:spPr/>
      <dgm:t>
        <a:bodyPr/>
        <a:lstStyle/>
        <a:p>
          <a:endParaRPr lang="en-US"/>
        </a:p>
      </dgm:t>
    </dgm:pt>
    <dgm:pt modelId="{29FEC589-A4ED-E54A-BF89-3911A7F09B0D}" type="pres">
      <dgm:prSet presAssocID="{AF72B638-AD8A-7449-B951-8BAE00A25ADC}" presName="divider" presStyleLbl="fgShp" presStyleIdx="0" presStyleCnt="1"/>
      <dgm:spPr>
        <a:ln>
          <a:solidFill>
            <a:schemeClr val="tx2">
              <a:lumMod val="75000"/>
            </a:schemeClr>
          </a:solidFill>
        </a:ln>
      </dgm:spPr>
      <dgm:t>
        <a:bodyPr/>
        <a:lstStyle/>
        <a:p>
          <a:endParaRPr lang="en-US"/>
        </a:p>
      </dgm:t>
    </dgm:pt>
    <dgm:pt modelId="{0C3C8EB4-2219-0641-85AA-990D74CF09C9}" type="pres">
      <dgm:prSet presAssocID="{74D7223F-47AF-9145-AC1D-19E9CEBF0BBA}" presName="downArrow" presStyleLbl="node1" presStyleIdx="0" presStyleCnt="2" custLinFactNeighborX="1667" custLinFactNeighborY="25636"/>
      <dgm:spPr>
        <a:ln>
          <a:solidFill>
            <a:schemeClr val="tx2">
              <a:lumMod val="75000"/>
            </a:schemeClr>
          </a:solidFill>
        </a:ln>
      </dgm:spPr>
      <dgm:t>
        <a:bodyPr/>
        <a:lstStyle/>
        <a:p>
          <a:endParaRPr lang="en-US"/>
        </a:p>
      </dgm:t>
    </dgm:pt>
    <dgm:pt modelId="{A3AF565A-D8F3-0D47-8B84-CE178EBBD269}" type="pres">
      <dgm:prSet presAssocID="{74D7223F-47AF-9145-AC1D-19E9CEBF0BBA}" presName="downArrowText" presStyleLbl="revTx" presStyleIdx="0" presStyleCnt="2" custScaleX="201562" custScaleY="67716" custLinFactNeighborX="-83594" custLinFactNeighborY="-16142">
        <dgm:presLayoutVars>
          <dgm:bulletEnabled val="1"/>
        </dgm:presLayoutVars>
      </dgm:prSet>
      <dgm:spPr/>
      <dgm:t>
        <a:bodyPr/>
        <a:lstStyle/>
        <a:p>
          <a:endParaRPr lang="en-US"/>
        </a:p>
      </dgm:t>
    </dgm:pt>
    <dgm:pt modelId="{F89A8629-E88D-5B42-AE48-3030A7AF7E25}" type="pres">
      <dgm:prSet presAssocID="{70C31672-69CE-724F-96D3-288C76C18F89}" presName="upArrow" presStyleLbl="node1" presStyleIdx="1" presStyleCnt="2" custLinFactNeighborX="-14167" custLinFactNeighborY="-31568"/>
      <dgm:spPr>
        <a:ln>
          <a:solidFill>
            <a:schemeClr val="tx2">
              <a:lumMod val="75000"/>
            </a:schemeClr>
          </a:solidFill>
        </a:ln>
      </dgm:spPr>
      <dgm:t>
        <a:bodyPr/>
        <a:lstStyle/>
        <a:p>
          <a:endParaRPr lang="en-US"/>
        </a:p>
      </dgm:t>
    </dgm:pt>
    <dgm:pt modelId="{F0458508-C634-8947-BE5F-AF7AD4C41A9B}" type="pres">
      <dgm:prSet presAssocID="{70C31672-69CE-724F-96D3-288C76C18F89}" presName="upArrowText" presStyleLbl="revTx" presStyleIdx="1" presStyleCnt="2" custScaleX="228125" custScaleY="73214" custLinFactNeighborX="87500" custLinFactNeighborY="13968">
        <dgm:presLayoutVars>
          <dgm:bulletEnabled val="1"/>
        </dgm:presLayoutVars>
      </dgm:prSet>
      <dgm:spPr/>
      <dgm:t>
        <a:bodyPr/>
        <a:lstStyle/>
        <a:p>
          <a:endParaRPr lang="en-US"/>
        </a:p>
      </dgm:t>
    </dgm:pt>
  </dgm:ptLst>
  <dgm:cxnLst>
    <dgm:cxn modelId="{8E823168-509F-3F4D-81BA-3388C694368C}" srcId="{74D7223F-47AF-9145-AC1D-19E9CEBF0BBA}" destId="{67CEA14B-DB74-D04C-8843-6765F8ACBA91}" srcOrd="0" destOrd="0" parTransId="{F7F87C3D-F34C-324B-8A44-7D3B2BB7365B}" sibTransId="{C16D9BF7-F155-E74D-9B94-A842DF9A0FA9}"/>
    <dgm:cxn modelId="{337338F9-83FE-47C4-861F-7B6649CC5839}" type="presOf" srcId="{70C31672-69CE-724F-96D3-288C76C18F89}" destId="{F0458508-C634-8947-BE5F-AF7AD4C41A9B}" srcOrd="0" destOrd="0" presId="urn:microsoft.com/office/officeart/2005/8/layout/arrow3"/>
    <dgm:cxn modelId="{D7C6FD97-EC24-7E4B-A5CC-63584ED825A0}" srcId="{AF72B638-AD8A-7449-B951-8BAE00A25ADC}" destId="{70C31672-69CE-724F-96D3-288C76C18F89}" srcOrd="1" destOrd="0" parTransId="{61D649B8-315F-F84C-AC9A-3EB95DF24113}" sibTransId="{752F9A10-5E69-5F49-A955-00E57BB911F4}"/>
    <dgm:cxn modelId="{77194883-A665-AD47-8DA4-B3690A1A4E2F}" srcId="{AF72B638-AD8A-7449-B951-8BAE00A25ADC}" destId="{74D7223F-47AF-9145-AC1D-19E9CEBF0BBA}" srcOrd="0" destOrd="0" parTransId="{6AF4A625-D7C6-3C44-BBB6-A35B38728378}" sibTransId="{A07E8E10-8C1E-4A4E-9EC7-0E8B471F26A1}"/>
    <dgm:cxn modelId="{874D62CF-7D3A-48E2-A258-517EFDCD3727}" type="presOf" srcId="{8BC74112-092F-7A4C-89D4-D59CE6A78249}" destId="{F0458508-C634-8947-BE5F-AF7AD4C41A9B}" srcOrd="0" destOrd="1" presId="urn:microsoft.com/office/officeart/2005/8/layout/arrow3"/>
    <dgm:cxn modelId="{20DAEC2E-E96C-4143-8582-26AA0290F6F1}" srcId="{70C31672-69CE-724F-96D3-288C76C18F89}" destId="{8BC74112-092F-7A4C-89D4-D59CE6A78249}" srcOrd="0" destOrd="0" parTransId="{82471070-B302-E541-A717-EB2B13629F6A}" sibTransId="{BFB1E995-2A6C-7646-8CEE-A46E43CC28B0}"/>
    <dgm:cxn modelId="{96810CF1-A6EE-4543-B7F1-CD47F6D37CBE}" type="presOf" srcId="{74D7223F-47AF-9145-AC1D-19E9CEBF0BBA}" destId="{A3AF565A-D8F3-0D47-8B84-CE178EBBD269}" srcOrd="0" destOrd="0" presId="urn:microsoft.com/office/officeart/2005/8/layout/arrow3"/>
    <dgm:cxn modelId="{D2DEF65C-1AD3-405F-AE8E-479F619DDE61}" type="presOf" srcId="{AF72B638-AD8A-7449-B951-8BAE00A25ADC}" destId="{5B93C41C-15C2-DB4E-BB5F-508419D939D4}" srcOrd="0" destOrd="0" presId="urn:microsoft.com/office/officeart/2005/8/layout/arrow3"/>
    <dgm:cxn modelId="{CD0A2F76-E439-4C73-9204-86C0E4DDE5E3}" type="presOf" srcId="{67CEA14B-DB74-D04C-8843-6765F8ACBA91}" destId="{A3AF565A-D8F3-0D47-8B84-CE178EBBD269}" srcOrd="0" destOrd="1" presId="urn:microsoft.com/office/officeart/2005/8/layout/arrow3"/>
    <dgm:cxn modelId="{3E8773E6-11B5-4CA2-A317-0AD2BB1B573E}" type="presParOf" srcId="{5B93C41C-15C2-DB4E-BB5F-508419D939D4}" destId="{29FEC589-A4ED-E54A-BF89-3911A7F09B0D}" srcOrd="0" destOrd="0" presId="urn:microsoft.com/office/officeart/2005/8/layout/arrow3"/>
    <dgm:cxn modelId="{D2BC80D6-BDA5-4C53-8CFD-58138AC43C0B}" type="presParOf" srcId="{5B93C41C-15C2-DB4E-BB5F-508419D939D4}" destId="{0C3C8EB4-2219-0641-85AA-990D74CF09C9}" srcOrd="1" destOrd="0" presId="urn:microsoft.com/office/officeart/2005/8/layout/arrow3"/>
    <dgm:cxn modelId="{84A2DF47-460D-4E0E-8849-F4EEF07DDB57}" type="presParOf" srcId="{5B93C41C-15C2-DB4E-BB5F-508419D939D4}" destId="{A3AF565A-D8F3-0D47-8B84-CE178EBBD269}" srcOrd="2" destOrd="0" presId="urn:microsoft.com/office/officeart/2005/8/layout/arrow3"/>
    <dgm:cxn modelId="{55C1855B-DCAE-458A-BCC5-479684E1C9BB}" type="presParOf" srcId="{5B93C41C-15C2-DB4E-BB5F-508419D939D4}" destId="{F89A8629-E88D-5B42-AE48-3030A7AF7E25}" srcOrd="3" destOrd="0" presId="urn:microsoft.com/office/officeart/2005/8/layout/arrow3"/>
    <dgm:cxn modelId="{FA0828E8-8C78-42D5-BE65-141B4762E5A6}" type="presParOf" srcId="{5B93C41C-15C2-DB4E-BB5F-508419D939D4}" destId="{F0458508-C634-8947-BE5F-AF7AD4C41A9B}"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1026"/>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新細明體" charset="-120"/>
              </a:defRPr>
            </a:lvl1pPr>
          </a:lstStyle>
          <a:p>
            <a:pPr>
              <a:defRPr/>
            </a:pPr>
            <a:endParaRPr lang="en-AU" altLang="zh-TW"/>
          </a:p>
        </p:txBody>
      </p:sp>
      <p:sp>
        <p:nvSpPr>
          <p:cNvPr id="22531" name="Rectangle 1027"/>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新細明體" charset="-120"/>
              </a:defRPr>
            </a:lvl1pPr>
          </a:lstStyle>
          <a:p>
            <a:pPr>
              <a:defRPr/>
            </a:pPr>
            <a:endParaRPr lang="en-AU" altLang="zh-TW"/>
          </a:p>
        </p:txBody>
      </p:sp>
      <p:sp>
        <p:nvSpPr>
          <p:cNvPr id="64516"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1029"/>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altLang="zh-TW" noProof="0" smtClean="0"/>
              <a:t>Click to edit Master text styles</a:t>
            </a:r>
          </a:p>
          <a:p>
            <a:pPr lvl="1"/>
            <a:r>
              <a:rPr lang="en-AU" altLang="zh-TW" noProof="0" smtClean="0"/>
              <a:t>Second level</a:t>
            </a:r>
          </a:p>
          <a:p>
            <a:pPr lvl="2"/>
            <a:r>
              <a:rPr lang="en-AU" altLang="zh-TW" noProof="0" smtClean="0"/>
              <a:t>Third level</a:t>
            </a:r>
          </a:p>
          <a:p>
            <a:pPr lvl="3"/>
            <a:r>
              <a:rPr lang="en-AU" altLang="zh-TW" noProof="0" smtClean="0"/>
              <a:t>Fourth level</a:t>
            </a:r>
          </a:p>
          <a:p>
            <a:pPr lvl="4"/>
            <a:r>
              <a:rPr lang="en-AU" altLang="zh-TW" noProof="0" smtClean="0"/>
              <a:t>Fifth level</a:t>
            </a:r>
          </a:p>
        </p:txBody>
      </p:sp>
      <p:sp>
        <p:nvSpPr>
          <p:cNvPr id="22534" name="Rectangle 1030"/>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新細明體" charset="-120"/>
              </a:defRPr>
            </a:lvl1pPr>
          </a:lstStyle>
          <a:p>
            <a:pPr>
              <a:defRPr/>
            </a:pPr>
            <a:endParaRPr lang="en-AU" altLang="zh-TW"/>
          </a:p>
        </p:txBody>
      </p:sp>
      <p:sp>
        <p:nvSpPr>
          <p:cNvPr id="22535" name="Rectangle 1031"/>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新細明體" charset="-120"/>
              </a:defRPr>
            </a:lvl1pPr>
          </a:lstStyle>
          <a:p>
            <a:pPr>
              <a:defRPr/>
            </a:pPr>
            <a:fld id="{7EBA3933-D2F2-4D6D-B731-55E6D1E55C3F}" type="slidenum">
              <a:rPr lang="zh-TW" altLang="en-AU"/>
              <a:pPr>
                <a:defRPr/>
              </a:pPr>
              <a:t>‹#›</a:t>
            </a:fld>
            <a:endParaRPr lang="en-AU" altLang="zh-TW"/>
          </a:p>
        </p:txBody>
      </p:sp>
    </p:spTree>
    <p:extLst>
      <p:ext uri="{BB962C8B-B14F-4D97-AF65-F5344CB8AC3E}">
        <p14:creationId xmlns:p14="http://schemas.microsoft.com/office/powerpoint/2010/main" val="26225881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D697B20D-94E6-4CB9-9F27-CB34F20E535E}" type="slidenum">
              <a:rPr lang="zh-TW" altLang="en-US" sz="1200" smtClean="0"/>
              <a:pPr/>
              <a:t>2</a:t>
            </a:fld>
            <a:endParaRPr lang="zh-TW" altLang="en-US" sz="120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dirty="0" smtClean="0"/>
              <a:t>Masquerade: Insertion of messages into the network from a fraudulent source</a:t>
            </a:r>
          </a:p>
          <a:p>
            <a:pPr eaLnBrk="1" hangingPunct="1"/>
            <a:r>
              <a:rPr lang="en-US" altLang="zh-TW" dirty="0" smtClean="0"/>
              <a:t>Repudiation: Denial of receipt of message by destination or denial of transmission of message by source</a:t>
            </a:r>
          </a:p>
        </p:txBody>
      </p:sp>
    </p:spTree>
    <p:extLst>
      <p:ext uri="{BB962C8B-B14F-4D97-AF65-F5344CB8AC3E}">
        <p14:creationId xmlns:p14="http://schemas.microsoft.com/office/powerpoint/2010/main" val="3891548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Arial" charset="0"/>
                <a:ea typeface="ＭＳ Ｐゴシック" charset="-128"/>
                <a:cs typeface="ＭＳ Ｐゴシック" charset="-128"/>
              </a:rPr>
              <a:t>Any message authentication or digital signature mechanism has two levels of functionality.</a:t>
            </a:r>
          </a:p>
          <a:p>
            <a:r>
              <a:rPr lang="en-US" sz="1200" kern="1200" baseline="0" dirty="0" smtClean="0">
                <a:solidFill>
                  <a:schemeClr val="tx1"/>
                </a:solidFill>
                <a:latin typeface="Arial" charset="0"/>
                <a:ea typeface="ＭＳ Ｐゴシック" charset="-128"/>
                <a:cs typeface="ＭＳ Ｐゴシック" charset="-128"/>
              </a:rPr>
              <a:t>At the lower level, there must be some sort of function that produces</a:t>
            </a:r>
          </a:p>
          <a:p>
            <a:r>
              <a:rPr lang="en-US" sz="1200" kern="1200" baseline="0" dirty="0" smtClean="0">
                <a:solidFill>
                  <a:schemeClr val="tx1"/>
                </a:solidFill>
                <a:latin typeface="Arial" charset="0"/>
                <a:ea typeface="ＭＳ Ｐゴシック" charset="-128"/>
                <a:cs typeface="ＭＳ Ｐゴシック" charset="-128"/>
              </a:rPr>
              <a:t>an authenticator: a value to be used to authenticate a message. This lower-level</a:t>
            </a:r>
          </a:p>
          <a:p>
            <a:r>
              <a:rPr lang="en-US" sz="1200" kern="1200" baseline="0" dirty="0" smtClean="0">
                <a:solidFill>
                  <a:schemeClr val="tx1"/>
                </a:solidFill>
                <a:latin typeface="Arial" charset="0"/>
                <a:ea typeface="ＭＳ Ｐゴシック" charset="-128"/>
                <a:cs typeface="ＭＳ Ｐゴシック" charset="-128"/>
              </a:rPr>
              <a:t> function is then used as a primitive in a higher-level authentication protocol that</a:t>
            </a:r>
          </a:p>
          <a:p>
            <a:r>
              <a:rPr lang="en-US" sz="1200" kern="1200" baseline="0" dirty="0" smtClean="0">
                <a:solidFill>
                  <a:schemeClr val="tx1"/>
                </a:solidFill>
                <a:latin typeface="Arial" charset="0"/>
                <a:ea typeface="ＭＳ Ｐゴシック" charset="-128"/>
                <a:cs typeface="ＭＳ Ｐゴシック" charset="-128"/>
              </a:rPr>
              <a:t>enables a receiver to verify the authenticity of a message.</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This section is concerned with the types of functions that may be used to produce</a:t>
            </a:r>
          </a:p>
          <a:p>
            <a:r>
              <a:rPr lang="en-US" sz="1200" kern="1200" baseline="0" dirty="0" smtClean="0">
                <a:solidFill>
                  <a:schemeClr val="tx1"/>
                </a:solidFill>
                <a:latin typeface="Arial" charset="0"/>
                <a:ea typeface="ＭＳ Ｐゴシック" charset="-128"/>
                <a:cs typeface="ＭＳ Ｐゴシック" charset="-128"/>
              </a:rPr>
              <a:t>an authenticator. These may be grouped into three classes.</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Hash function:  A function that maps a message of any length into a fixed-length</a:t>
            </a:r>
          </a:p>
          <a:p>
            <a:r>
              <a:rPr lang="en-US" sz="1200" kern="1200" baseline="0" dirty="0" smtClean="0">
                <a:solidFill>
                  <a:schemeClr val="tx1"/>
                </a:solidFill>
                <a:latin typeface="Arial" charset="0"/>
                <a:ea typeface="ＭＳ Ｐゴシック" charset="-128"/>
                <a:cs typeface="ＭＳ Ｐゴシック" charset="-128"/>
              </a:rPr>
              <a:t>hash value, which serves as the authenticator</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Message encryption:  The ciphertext of the entire message serves as its</a:t>
            </a:r>
          </a:p>
          <a:p>
            <a:r>
              <a:rPr lang="en-US" sz="1200" kern="1200" baseline="0" dirty="0" smtClean="0">
                <a:solidFill>
                  <a:schemeClr val="tx1"/>
                </a:solidFill>
                <a:latin typeface="Arial" charset="0"/>
                <a:ea typeface="ＭＳ Ｐゴシック" charset="-128"/>
                <a:cs typeface="ＭＳ Ｐゴシック" charset="-128"/>
              </a:rPr>
              <a:t>authenticator</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 Message authentication code (MAC):  A function of the message and a secret</a:t>
            </a:r>
          </a:p>
          <a:p>
            <a:r>
              <a:rPr lang="en-US" sz="1200" kern="1200" baseline="0" dirty="0" smtClean="0">
                <a:solidFill>
                  <a:schemeClr val="tx1"/>
                </a:solidFill>
                <a:latin typeface="Arial" charset="0"/>
                <a:ea typeface="ＭＳ Ｐゴシック" charset="-128"/>
                <a:cs typeface="ＭＳ Ｐゴシック" charset="-128"/>
              </a:rPr>
              <a:t>key that produces a fixed-length value that serves as the authenticator</a:t>
            </a:r>
          </a:p>
          <a:p>
            <a:endParaRPr lang="en-US" sz="1200" kern="1200" baseline="0" dirty="0" smtClean="0">
              <a:solidFill>
                <a:schemeClr val="tx1"/>
              </a:solidFill>
              <a:latin typeface="Arial" charset="0"/>
              <a:ea typeface="ＭＳ Ｐゴシック" charset="-128"/>
              <a:cs typeface="ＭＳ Ｐゴシック" charset="-128"/>
            </a:endParaRPr>
          </a:p>
          <a:p>
            <a:r>
              <a:rPr lang="en-US" sz="1200" kern="1200" baseline="0" dirty="0" smtClean="0">
                <a:solidFill>
                  <a:schemeClr val="tx1"/>
                </a:solidFill>
                <a:latin typeface="Arial" charset="0"/>
                <a:ea typeface="ＭＳ Ｐゴシック" charset="-128"/>
                <a:cs typeface="ＭＳ Ｐゴシック" charset="-128"/>
              </a:rPr>
              <a:t>Hash functions, and how they may serve for message authentication, are discussed</a:t>
            </a:r>
          </a:p>
          <a:p>
            <a:r>
              <a:rPr lang="en-US" sz="1200" kern="1200" baseline="0" dirty="0" smtClean="0">
                <a:solidFill>
                  <a:schemeClr val="tx1"/>
                </a:solidFill>
                <a:latin typeface="Arial" charset="0"/>
                <a:ea typeface="ＭＳ Ｐゴシック" charset="-128"/>
                <a:cs typeface="ＭＳ Ｐゴシック" charset="-128"/>
              </a:rPr>
              <a:t>in Chapter 11. The remainder of this section briefly examines the remaining</a:t>
            </a:r>
          </a:p>
          <a:p>
            <a:r>
              <a:rPr lang="en-US" sz="1200" kern="1200" baseline="0" dirty="0" smtClean="0">
                <a:solidFill>
                  <a:schemeClr val="tx1"/>
                </a:solidFill>
                <a:latin typeface="Arial" charset="0"/>
                <a:ea typeface="ＭＳ Ｐゴシック" charset="-128"/>
                <a:cs typeface="ＭＳ Ｐゴシック" charset="-128"/>
              </a:rPr>
              <a:t>two topics. The remainder of the chapter elaborates on the topic of MACs.</a:t>
            </a:r>
            <a:endParaRPr lang="en-US" dirty="0"/>
          </a:p>
        </p:txBody>
      </p:sp>
      <p:sp>
        <p:nvSpPr>
          <p:cNvPr id="4" name="Slide Number Placeholder 3"/>
          <p:cNvSpPr>
            <a:spLocks noGrp="1"/>
          </p:cNvSpPr>
          <p:nvPr>
            <p:ph type="sldNum" sz="quarter" idx="10"/>
          </p:nvPr>
        </p:nvSpPr>
        <p:spPr/>
        <p:txBody>
          <a:bodyPr/>
          <a:lstStyle/>
          <a:p>
            <a:pPr>
              <a:defRPr/>
            </a:pPr>
            <a:fld id="{8E01877B-E5FC-4F44-9FC7-4B20506F310A}" type="slidenum">
              <a:rPr lang="en-AU" smtClean="0"/>
              <a:pPr>
                <a:defRPr/>
              </a:pPr>
              <a:t>3</a:t>
            </a:fld>
            <a:endParaRPr lang="en-AU" dirty="0"/>
          </a:p>
        </p:txBody>
      </p:sp>
    </p:spTree>
    <p:extLst>
      <p:ext uri="{BB962C8B-B14F-4D97-AF65-F5344CB8AC3E}">
        <p14:creationId xmlns:p14="http://schemas.microsoft.com/office/powerpoint/2010/main" val="1643587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0BF683DC-12ED-40A1-8A48-1F5EF78AACFC}" type="slidenum">
              <a:rPr lang="zh-TW" altLang="en-AU" sz="1200" smtClean="0">
                <a:latin typeface="Arial" charset="0"/>
              </a:rPr>
              <a:pPr/>
              <a:t>41</a:t>
            </a:fld>
            <a:endParaRPr lang="en-AU" altLang="zh-TW" sz="1200" smtClean="0">
              <a:latin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r>
              <a:rPr lang="en-US" altLang="zh-TW" dirty="0" smtClean="0"/>
              <a:t>In recent years, there has been increased interest in developing a MAC derived from a cryptographic hash function. A hash function such as SHA was not designed for use as a MAC and cannot be used directly for that purpose because it does not rely on a secret key. There have been a number of proposals for the incorporation of a secret key into an existing hash algorithm, originally by just pre-pending a key to the message. Problems were found with these earlier, simpler proposals, but they resulted in the development of HMAC.</a:t>
            </a:r>
          </a:p>
        </p:txBody>
      </p:sp>
    </p:spTree>
    <p:extLst>
      <p:ext uri="{BB962C8B-B14F-4D97-AF65-F5344CB8AC3E}">
        <p14:creationId xmlns:p14="http://schemas.microsoft.com/office/powerpoint/2010/main" val="3673474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1E44C30-82B2-480A-9497-7211380A748F}" type="slidenum">
              <a:rPr lang="zh-TW" altLang="en-AU" sz="1200" smtClean="0">
                <a:latin typeface="Arial" charset="0"/>
              </a:rPr>
              <a:pPr/>
              <a:t>44</a:t>
            </a:fld>
            <a:endParaRPr lang="en-AU" altLang="zh-TW" sz="1200" smtClean="0">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r>
              <a:rPr lang="en-AU" altLang="zh-TW" smtClean="0"/>
              <a:t>The idea of a keyed hash evolved into HMAC, designed to overcome some problems with the original proposals. It involves hashing padded versions of the key concatenated with the message, and then with another outer hash of the result prepended by another padded variant of the key. The hash function need only be used on 3 more blocks than when hashing just the original message (for the two keys + inner hash). HMAC can use any desired hash function, and has been shown to have the same security as the underlying hash function. Can choose the hash function to use based on speed/security concerns. </a:t>
            </a:r>
          </a:p>
        </p:txBody>
      </p:sp>
    </p:spTree>
    <p:extLst>
      <p:ext uri="{BB962C8B-B14F-4D97-AF65-F5344CB8AC3E}">
        <p14:creationId xmlns:p14="http://schemas.microsoft.com/office/powerpoint/2010/main" val="3166587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BF4AE0C3-4A92-4BC7-BB29-6E3A963DEF9E}" type="slidenum">
              <a:rPr lang="zh-TW" altLang="en-AU" sz="1200" smtClean="0">
                <a:latin typeface="Arial" charset="0"/>
              </a:rPr>
              <a:pPr/>
              <a:t>46</a:t>
            </a:fld>
            <a:endParaRPr lang="en-AU" altLang="zh-TW" sz="1200" smtClean="0">
              <a:latin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r>
              <a:rPr lang="en-US" altLang="zh-TW" smtClean="0"/>
              <a:t>Stallings Figure 12.10 shows the structure of HMAC, which implements the function:</a:t>
            </a:r>
          </a:p>
          <a:p>
            <a:pPr lvl="1" eaLnBrk="1" hangingPunct="1"/>
            <a:r>
              <a:rPr lang="en-AU" altLang="zh-TW" smtClean="0">
                <a:latin typeface="Courier New" pitchFamily="-107" charset="0"/>
              </a:rPr>
              <a:t>HMAC</a:t>
            </a:r>
            <a:r>
              <a:rPr lang="en-AU" altLang="zh-TW" baseline="-25000" smtClean="0">
                <a:latin typeface="Courier New" pitchFamily="-107" charset="0"/>
              </a:rPr>
              <a:t>K</a:t>
            </a:r>
            <a:r>
              <a:rPr lang="en-AU" altLang="zh-TW" smtClean="0">
                <a:latin typeface="Courier New" pitchFamily="-107" charset="0"/>
              </a:rPr>
              <a:t> = Hash[(K</a:t>
            </a:r>
            <a:r>
              <a:rPr lang="en-AU" altLang="zh-TW" baseline="30000" smtClean="0">
                <a:latin typeface="Courier New" pitchFamily="-107" charset="0"/>
              </a:rPr>
              <a:t>+</a:t>
            </a:r>
            <a:r>
              <a:rPr lang="en-AU" altLang="zh-TW" smtClean="0">
                <a:latin typeface="Courier New" pitchFamily="-107" charset="0"/>
              </a:rPr>
              <a:t> XOR opad) || Hash[(K</a:t>
            </a:r>
            <a:r>
              <a:rPr lang="en-AU" altLang="zh-TW" baseline="30000" smtClean="0">
                <a:latin typeface="Courier New" pitchFamily="-107" charset="0"/>
              </a:rPr>
              <a:t>+</a:t>
            </a:r>
            <a:r>
              <a:rPr lang="en-AU" altLang="zh-TW" smtClean="0">
                <a:latin typeface="Courier New" pitchFamily="-107" charset="0"/>
              </a:rPr>
              <a:t> XOR ipad) || M)]</a:t>
            </a:r>
          </a:p>
          <a:p>
            <a:pPr lvl="1" eaLnBrk="1" hangingPunct="1"/>
            <a:r>
              <a:rPr lang="en-AU" altLang="zh-TW" smtClean="0">
                <a:latin typeface="Courier New" pitchFamily="-107" charset="0"/>
              </a:rPr>
              <a:t>elements are:</a:t>
            </a:r>
          </a:p>
          <a:p>
            <a:pPr lvl="1" eaLnBrk="1" hangingPunct="1"/>
            <a:r>
              <a:rPr lang="en-AU" altLang="zh-TW" smtClean="0">
                <a:latin typeface="Courier New" pitchFamily="-107" charset="0"/>
              </a:rPr>
              <a:t>K</a:t>
            </a:r>
            <a:r>
              <a:rPr lang="en-AU" altLang="zh-TW" baseline="30000" smtClean="0">
                <a:latin typeface="Courier New" pitchFamily="-107" charset="0"/>
              </a:rPr>
              <a:t>+</a:t>
            </a:r>
            <a:r>
              <a:rPr lang="en-AU" altLang="zh-TW" smtClean="0">
                <a:latin typeface="Courier New" pitchFamily="-107" charset="0"/>
              </a:rPr>
              <a:t> is</a:t>
            </a:r>
            <a:r>
              <a:rPr lang="en-US" altLang="zh-TW" smtClean="0"/>
              <a:t> K padded with zeros on the left so that the result is b bits in length</a:t>
            </a:r>
          </a:p>
          <a:p>
            <a:pPr lvl="1" eaLnBrk="1" hangingPunct="1"/>
            <a:r>
              <a:rPr lang="en-US" altLang="zh-TW" smtClean="0"/>
              <a:t>ipad is a pad value of 36 hex repeated to fill block</a:t>
            </a:r>
          </a:p>
          <a:p>
            <a:pPr lvl="1" eaLnBrk="1" hangingPunct="1"/>
            <a:r>
              <a:rPr lang="en-US" altLang="zh-TW" smtClean="0"/>
              <a:t>opad is a pad value of 5C hex repeated to fill block</a:t>
            </a:r>
          </a:p>
          <a:p>
            <a:pPr lvl="1" eaLnBrk="1" hangingPunct="1"/>
            <a:r>
              <a:rPr lang="en-US" altLang="zh-TW" smtClean="0"/>
              <a:t>M is the message input to HMAC (including the padding specified in the embedded hash function)</a:t>
            </a:r>
          </a:p>
          <a:p>
            <a:pPr lvl="1" eaLnBrk="1" hangingPunct="1"/>
            <a:endParaRPr lang="en-US" altLang="zh-TW" smtClean="0"/>
          </a:p>
        </p:txBody>
      </p:sp>
    </p:spTree>
    <p:extLst>
      <p:ext uri="{BB962C8B-B14F-4D97-AF65-F5344CB8AC3E}">
        <p14:creationId xmlns:p14="http://schemas.microsoft.com/office/powerpoint/2010/main" val="3697706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3926ADAB-15C1-4176-8F5C-C7A18E9E37C9}" type="slidenum">
              <a:rPr lang="zh-TW" altLang="en-AU" sz="1200" smtClean="0">
                <a:latin typeface="Arial" charset="0"/>
              </a:rPr>
              <a:pPr/>
              <a:t>47</a:t>
            </a:fld>
            <a:endParaRPr lang="en-AU" altLang="zh-TW" sz="1200" smtClean="0">
              <a:latin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altLang="zh-TW" smtClean="0"/>
              <a:t>The appeal of HMAC is that its designers have been able to prove an exact relationship between the strength of the embedded hash function and the strength of HMAC. The security of a MAC function is generally expressed in terms of the probability of successful forgery with a given amount of time spent by the forger and a given number of message-MAC pairs created with the same key. Have two classes of attacks: brute force attack on key used which has work of order 2^n; or a birthday attack which requires work of order 2^(n/2) - but which requires the attacker to observe 2^n blocks of messages using the same key - very unlikely. So even MD5 is still secure for use in HMAC given these constraints.</a:t>
            </a:r>
          </a:p>
        </p:txBody>
      </p:sp>
    </p:spTree>
    <p:extLst>
      <p:ext uri="{BB962C8B-B14F-4D97-AF65-F5344CB8AC3E}">
        <p14:creationId xmlns:p14="http://schemas.microsoft.com/office/powerpoint/2010/main" val="654510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CCE906E2-8AF7-40A8-8A6E-0F0BC5C1E771}" type="slidenum">
              <a:rPr lang="en-AU" altLang="zh-TW" sz="1200" smtClean="0">
                <a:latin typeface="Arial" charset="0"/>
                <a:ea typeface="ＭＳ Ｐゴシック" pitchFamily="-107" charset="-128"/>
              </a:rPr>
              <a:pPr/>
              <a:t>48</a:t>
            </a:fld>
            <a:endParaRPr lang="en-AU" altLang="zh-TW" sz="1200" smtClean="0">
              <a:latin typeface="Arial" charset="0"/>
              <a:ea typeface="ＭＳ Ｐゴシック" pitchFamily="-107" charset="-128"/>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The Data Authentication Algorithm, based on DES, has been one of the most widely used MACs for a number of years. The algorithm is both a FIPS publication (FIPS PUB 113) and an ANSI standard (X9.17). However, security weaknesses in this algorithm have been discovered and it is being replaced by newer and stronger algorithms. The algorithm is shown here in Stallings Figure 12.7, and can be defined as using the cipher block chaining (CBC) mode of operation of DES, with an initialization vector of zero, and 0-pad of the final block if needed. Resulting MAC can be 16-64 bits of the final block. But this is now too small for security.</a:t>
            </a:r>
          </a:p>
        </p:txBody>
      </p:sp>
    </p:spTree>
    <p:extLst>
      <p:ext uri="{BB962C8B-B14F-4D97-AF65-F5344CB8AC3E}">
        <p14:creationId xmlns:p14="http://schemas.microsoft.com/office/powerpoint/2010/main" val="1720042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31"/>
          <p:cNvSpPr>
            <a:spLocks noGrp="1" noChangeArrowheads="1"/>
          </p:cNvSpPr>
          <p:nvPr>
            <p:ph type="sldNum" sz="quarter" idx="5"/>
          </p:nvPr>
        </p:nvSpPr>
        <p:spPr>
          <a:noFill/>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F976060E-4C17-4EEC-A586-2275717FAE63}" type="slidenum">
              <a:rPr lang="zh-TW" altLang="en-AU" sz="1200" smtClean="0">
                <a:latin typeface="Arial" charset="0"/>
              </a:rPr>
              <a:pPr/>
              <a:t>49</a:t>
            </a:fld>
            <a:endParaRPr lang="en-AU" altLang="zh-TW" sz="1200" smtClean="0">
              <a:latin typeface="Arial" charset="0"/>
            </a:endParaRPr>
          </a:p>
        </p:txBody>
      </p:sp>
      <p:sp>
        <p:nvSpPr>
          <p:cNvPr id="71683" name="Rectangle 2"/>
          <p:cNvSpPr>
            <a:spLocks noGrp="1" noRot="1" noChangeAspect="1" noChangeArrowheads="1" noTextEdit="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zh-TW" smtClean="0"/>
              <a:t>Stallings Figure 12.12 shows the structure of CMAC.</a:t>
            </a:r>
          </a:p>
          <a:p>
            <a:pPr eaLnBrk="1" hangingPunct="1"/>
            <a:r>
              <a:rPr lang="en-US" altLang="zh-TW" smtClean="0"/>
              <a:t>It uses the blocksize of the underlying cipher (ie 128-bits for AES or 64-bits for triple-DES). The message is divided into n blocks M1..Mn, padded if necessary. The algorithm makes use of a k-bit encryption key K and an n-bit constant K1 or K2 (depending on whether the message was padded or not).  For AES, the key size k is 128,192, or 256 bits; for triple DES, the key size is 112 or 168 bits. The two constants K1 &amp; K2 are derived from the original key K using encryption of 0 and multiplication in GF(2^n), as detailed in the text.</a:t>
            </a:r>
          </a:p>
        </p:txBody>
      </p:sp>
    </p:spTree>
    <p:extLst>
      <p:ext uri="{BB962C8B-B14F-4D97-AF65-F5344CB8AC3E}">
        <p14:creationId xmlns:p14="http://schemas.microsoft.com/office/powerpoint/2010/main" val="200217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Authenticated encryption (AE) is a term used to describe encryption systems that simultaneously protect confidentiality and authenticity (integrity) of communications. Many applications and protocols require both forms of security, but until recently the two services have been designed separately.  [BLAC05] discussed four common approaches to providing both confidentiality and encryption for a message </a:t>
            </a:r>
            <a:r>
              <a:rPr lang="en-US" altLang="zh-TW" i="1" smtClean="0">
                <a:ea typeface="ＭＳ Ｐゴシック" pitchFamily="-107" charset="-128"/>
              </a:rPr>
              <a:t>M: </a:t>
            </a:r>
            <a:endParaRPr lang="en-US" altLang="zh-TW" smtClean="0">
              <a:ea typeface="ＭＳ Ｐゴシック" pitchFamily="-107" charset="-128"/>
            </a:endParaRPr>
          </a:p>
          <a:p>
            <a:pPr eaLnBrk="1" hangingPunct="1"/>
            <a:r>
              <a:rPr lang="en-US" altLang="zh-TW" smtClean="0">
                <a:ea typeface="ＭＳ Ｐゴシック" pitchFamily="-107" charset="-128"/>
              </a:rPr>
              <a:t>• HtE: Hash-then-encrypt. First compute the cryptographic hash function over M as h = H(M). Then encrypt the message plus hash function: E(K, (M || h)</a:t>
            </a:r>
          </a:p>
          <a:p>
            <a:pPr eaLnBrk="1" hangingPunct="1"/>
            <a:r>
              <a:rPr lang="en-US" altLang="zh-TW" smtClean="0">
                <a:ea typeface="ＭＳ Ｐゴシック" pitchFamily="-107" charset="-128"/>
              </a:rPr>
              <a:t>• MtE: MAC-then-encrypt. Use two keys. First authenticate the plaintext by computing the MAC value as T = MAC(K1, M). Then encrypt the message plus tag: E(K2, (M || T) cf SSL/TLS</a:t>
            </a:r>
          </a:p>
          <a:p>
            <a:pPr eaLnBrk="1" hangingPunct="1"/>
            <a:r>
              <a:rPr lang="en-US" altLang="zh-TW" smtClean="0">
                <a:ea typeface="ＭＳ Ｐゴシック" pitchFamily="-107" charset="-128"/>
              </a:rPr>
              <a:t>• EtM: Encrypt-then-MAC. Use two keys. First encrypt the message to yield the ciphertext C = E(K 2, M). Then authenticate the ciphertext with T = MAC(K1, C) to yield the pair (C, T) cf IPsec</a:t>
            </a:r>
          </a:p>
          <a:p>
            <a:pPr eaLnBrk="1" hangingPunct="1"/>
            <a:r>
              <a:rPr lang="en-US" altLang="zh-TW" smtClean="0">
                <a:ea typeface="ＭＳ Ｐゴシック" pitchFamily="-107" charset="-128"/>
              </a:rPr>
              <a:t>• E&amp;M: Encrypt-and-MAC. Use two keys. Encrypt the message to yield the ciphertext C = E(K 2, M). Authenticate the plaintext with T = MAC(K1, M) to yield the pair (C, T). These operations can be performed in either order. cf SSH</a:t>
            </a:r>
          </a:p>
          <a:p>
            <a:pPr eaLnBrk="1" hangingPunct="1"/>
            <a:r>
              <a:rPr lang="en-US" altLang="zh-TW" smtClean="0">
                <a:ea typeface="ＭＳ Ｐゴシック" pitchFamily="-107" charset="-128"/>
              </a:rPr>
              <a:t>Both decryption and verification are straightforward for each approach. There are security vulnerabilities with all of these approaches.</a:t>
            </a:r>
          </a:p>
        </p:txBody>
      </p:sp>
      <p:sp>
        <p:nvSpPr>
          <p:cNvPr id="727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95C5D889-7211-42BF-B849-FEE18CE25787}" type="slidenum">
              <a:rPr lang="en-AU" altLang="zh-TW" sz="1200" smtClean="0">
                <a:latin typeface="Arial" charset="0"/>
                <a:ea typeface="ＭＳ Ｐゴシック" pitchFamily="-107" charset="-128"/>
              </a:rPr>
              <a:pPr/>
              <a:t>50</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1677538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The CCM mode of operation was standardized by NIST specifically to support the security requirements of IEEE 802.11 WiFi wireless local area networks (Chapter 17), but can be used in any networking application requiring authenticated encryption. CCM is a variation of the encrypt-and-MAC approach to authenticated encryption. It is defined in NIST SP 800-38C. The key algorithmic ingredients of CCM are the AES encryption algorithm (Chapter 5), the CTR mode of operation (Chapter 6), and the CMAC authentication algorithm (Section 12.6). A single key K is used for both encryption and MAC algorithms. </a:t>
            </a:r>
          </a:p>
        </p:txBody>
      </p:sp>
      <p:sp>
        <p:nvSpPr>
          <p:cNvPr id="737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474587A7-3B24-4142-9F73-6ADD9A400B0F}" type="slidenum">
              <a:rPr lang="en-AU" altLang="zh-TW" sz="1200" smtClean="0">
                <a:latin typeface="Arial" charset="0"/>
                <a:ea typeface="ＭＳ Ｐゴシック" pitchFamily="-107" charset="-128"/>
              </a:rPr>
              <a:pPr/>
              <a:t>51</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1710225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xfrm>
            <a:off x="685800" y="4343400"/>
            <a:ext cx="5486400" cy="4341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dirty="0" smtClean="0">
                <a:ea typeface="ＭＳ Ｐゴシック" pitchFamily="-107" charset="-128"/>
              </a:rPr>
              <a:t>Stallings Figure 12.9 illustrates the operation of CCM. For authentication, the input includes the nonce, the associated data, and the plaintext. This input is formatted as a sequence of blocks </a:t>
            </a:r>
            <a:r>
              <a:rPr lang="en-US" altLang="zh-TW" i="1" dirty="0" smtClean="0">
                <a:ea typeface="ＭＳ Ｐゴシック" pitchFamily="-107" charset="-128"/>
              </a:rPr>
              <a:t>B0 </a:t>
            </a:r>
            <a:r>
              <a:rPr lang="en-US" altLang="zh-TW" dirty="0" smtClean="0">
                <a:ea typeface="ＭＳ Ｐゴシック" pitchFamily="-107" charset="-128"/>
              </a:rPr>
              <a:t>through Br. The first block contains the nonce plus some formatting bits that indicate the lengths of the N, A, and P elements. This is followed by zero or more blocks that contain A, followed by zero of more blocks that contain </a:t>
            </a:r>
            <a:r>
              <a:rPr lang="en-US" altLang="zh-TW" i="1" dirty="0" smtClean="0">
                <a:ea typeface="ＭＳ Ｐゴシック" pitchFamily="-107" charset="-128"/>
              </a:rPr>
              <a:t>P</a:t>
            </a:r>
            <a:r>
              <a:rPr lang="en-US" altLang="zh-TW" dirty="0" smtClean="0">
                <a:ea typeface="ＭＳ Ｐゴシック" pitchFamily="-107" charset="-128"/>
              </a:rPr>
              <a:t>. The resulting sequence of blocks serves as input to the CMAC algorithm, which produces a MAC value with length </a:t>
            </a:r>
            <a:r>
              <a:rPr lang="en-US" altLang="zh-TW" dirty="0" err="1" smtClean="0">
                <a:ea typeface="ＭＳ Ｐゴシック" pitchFamily="-107" charset="-128"/>
              </a:rPr>
              <a:t>Tlen</a:t>
            </a:r>
            <a:r>
              <a:rPr lang="en-US" altLang="zh-TW" dirty="0" smtClean="0">
                <a:ea typeface="ＭＳ Ｐゴシック" pitchFamily="-107" charset="-128"/>
              </a:rPr>
              <a:t>, which is less than or equal to the block length (Figure 12.9a). For encryption, a sequence of counters is generated that must be independent of the nonce. The authentication tag is encrypted in CTR mode using the single counter Ctr0. The </a:t>
            </a:r>
            <a:r>
              <a:rPr lang="en-US" altLang="zh-TW" dirty="0" err="1" smtClean="0">
                <a:ea typeface="ＭＳ Ｐゴシック" pitchFamily="-107" charset="-128"/>
              </a:rPr>
              <a:t>Tlen</a:t>
            </a:r>
            <a:r>
              <a:rPr lang="en-US" altLang="zh-TW" dirty="0" smtClean="0">
                <a:ea typeface="ＭＳ Ｐゴシック" pitchFamily="-107" charset="-128"/>
              </a:rPr>
              <a:t> most significant bits of the output are </a:t>
            </a:r>
            <a:r>
              <a:rPr lang="en-US" altLang="zh-TW" dirty="0" err="1" smtClean="0">
                <a:ea typeface="ＭＳ Ｐゴシック" pitchFamily="-107" charset="-128"/>
              </a:rPr>
              <a:t>XORed</a:t>
            </a:r>
            <a:r>
              <a:rPr lang="en-US" altLang="zh-TW" dirty="0" smtClean="0">
                <a:ea typeface="ＭＳ Ｐゴシック" pitchFamily="-107" charset="-128"/>
              </a:rPr>
              <a:t> with the tag to produce an encrypted tag. The remaining counters are used for the CTR mode encryption of the plaintext (Figure 6.7). The encrypted plaintext is concatenated with the encrypted tag to form the </a:t>
            </a:r>
            <a:r>
              <a:rPr lang="en-US" altLang="zh-TW" dirty="0" err="1" smtClean="0">
                <a:ea typeface="ＭＳ Ｐゴシック" pitchFamily="-107" charset="-128"/>
              </a:rPr>
              <a:t>ciphertext</a:t>
            </a:r>
            <a:r>
              <a:rPr lang="en-US" altLang="zh-TW" dirty="0" smtClean="0">
                <a:ea typeface="ＭＳ Ｐゴシック" pitchFamily="-107" charset="-128"/>
              </a:rPr>
              <a:t> output (Figure 12.9b). CCM is a relatively complex algorithm. Note that it requires two complete passes through the plaintext, once to generate the MAC value, and once for encryption. Further, the details of the specification require a tradeoff between the length of the nonce and the length of the tag, which is an unnecessary restriction. Also note that the encryption key is used twice with the CTR encryption mode, once to generate the tag and once to encrypt the plaintext plus tag. Whether these complexities add to the security of the algorithm is not clear. In any case, two analyses of the algorithm conclude that CCM provides a high level of security.</a:t>
            </a:r>
          </a:p>
        </p:txBody>
      </p:sp>
      <p:sp>
        <p:nvSpPr>
          <p:cNvPr id="7475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BBCF67B-832C-42A2-B7A1-E2421B27012F}" type="slidenum">
              <a:rPr lang="en-AU" altLang="zh-TW" sz="1200" smtClean="0">
                <a:latin typeface="Arial" charset="0"/>
                <a:ea typeface="ＭＳ Ｐゴシック" pitchFamily="-107" charset="-128"/>
              </a:rPr>
              <a:pPr/>
              <a:t>52</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775149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The Galois/Counter Mode (GCM) mode of operation, standardized by NIST in NIST SP 800-38D, is designed to be parallelizable so that it can provide high throughput with low cost and low latency. In essence, the message is encrypted in variant of CTR mode. The resulting ciphertext is multiplied with key material and message length information over GF(2</a:t>
            </a:r>
            <a:r>
              <a:rPr lang="en-US" altLang="zh-TW" baseline="30000" smtClean="0">
                <a:ea typeface="ＭＳ Ｐゴシック" pitchFamily="-107" charset="-128"/>
              </a:rPr>
              <a:t>128</a:t>
            </a:r>
            <a:r>
              <a:rPr lang="en-US" altLang="zh-TW" smtClean="0">
                <a:ea typeface="ＭＳ Ｐゴシック" pitchFamily="-107" charset="-128"/>
              </a:rPr>
              <a:t>) to generate the authenticator tag. The standard also specifies a mode of operation that supplies the MAC only, known as GMAC.  The GCM mode makes use of two functions: GHASH, which is a keyed hash function: and GCTR, which is essentially the CTR mode with the counters determined by a simple increment by one operation. </a:t>
            </a:r>
          </a:p>
        </p:txBody>
      </p:sp>
      <p:sp>
        <p:nvSpPr>
          <p:cNvPr id="757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CC2BF6F3-BF66-4A5A-8D91-6E4296289675}" type="slidenum">
              <a:rPr lang="en-AU" altLang="zh-TW" sz="1200" smtClean="0">
                <a:latin typeface="Arial" charset="0"/>
                <a:ea typeface="ＭＳ Ｐゴシック" pitchFamily="-107" charset="-128"/>
              </a:rPr>
              <a:pPr/>
              <a:t>53</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2935795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Yi=(Yi-1</a:t>
            </a:r>
            <a:r>
              <a:rPr lang="en-US" altLang="zh-TW" smtClean="0">
                <a:latin typeface="Cambria Math" pitchFamily="18" charset="0"/>
                <a:ea typeface="ＭＳ Ｐゴシック" pitchFamily="-107" charset="-128"/>
              </a:rPr>
              <a:t> 𝑥𝑜𝑟</a:t>
            </a:r>
            <a:r>
              <a:rPr lang="en-US" altLang="zh-TW" smtClean="0">
                <a:ea typeface="ＭＳ Ｐゴシック" pitchFamily="-107" charset="-128"/>
              </a:rPr>
              <a:t> Xi)H</a:t>
            </a:r>
          </a:p>
          <a:p>
            <a:pPr eaLnBrk="1" hangingPunct="1"/>
            <a:endParaRPr lang="en-US" altLang="zh-TW" smtClean="0">
              <a:ea typeface="ＭＳ Ｐゴシック" pitchFamily="-107" charset="-128"/>
            </a:endParaRPr>
          </a:p>
          <a:p>
            <a:pPr eaLnBrk="1" hangingPunct="1"/>
            <a:r>
              <a:rPr lang="en-US" altLang="zh-TW" smtClean="0">
                <a:ea typeface="ＭＳ Ｐゴシック" pitchFamily="-107" charset="-128"/>
              </a:rPr>
              <a:t>GHASH</a:t>
            </a:r>
            <a:r>
              <a:rPr lang="en-US" altLang="zh-TW" i="1" baseline="-25000" smtClean="0">
                <a:ea typeface="ＭＳ Ｐゴシック" pitchFamily="-107" charset="-128"/>
              </a:rPr>
              <a:t>H</a:t>
            </a:r>
            <a:r>
              <a:rPr lang="en-US" altLang="zh-TW" i="1" smtClean="0">
                <a:ea typeface="ＭＳ Ｐゴシック" pitchFamily="-107" charset="-128"/>
              </a:rPr>
              <a:t>(X</a:t>
            </a:r>
            <a:r>
              <a:rPr lang="en-US" altLang="zh-TW" smtClean="0">
                <a:ea typeface="ＭＳ Ｐゴシック" pitchFamily="-107" charset="-128"/>
              </a:rPr>
              <a:t>) takes a input the hash key H and a bit string X such that len(X) = 128m bits for some positive integer m and produces a 128-bit MAC value. The function may be specified as shown in Stallings Figure 12.10a. The GHASH </a:t>
            </a:r>
            <a:r>
              <a:rPr lang="en-US" altLang="zh-TW" i="1" smtClean="0">
                <a:ea typeface="ＭＳ Ｐゴシック" pitchFamily="-107" charset="-128"/>
              </a:rPr>
              <a:t>H(X</a:t>
            </a:r>
            <a:r>
              <a:rPr lang="en-US" altLang="zh-TW" smtClean="0">
                <a:ea typeface="ＭＳ Ｐゴシック" pitchFamily="-107" charset="-128"/>
              </a:rPr>
              <a:t>) function can be expressed as:</a:t>
            </a:r>
          </a:p>
          <a:p>
            <a:pPr eaLnBrk="1" hangingPunct="1"/>
            <a:r>
              <a:rPr lang="en-US" altLang="zh-TW" smtClean="0">
                <a:ea typeface="ＭＳ Ｐゴシック" pitchFamily="-107" charset="-128"/>
              </a:rPr>
              <a:t>     (X</a:t>
            </a:r>
            <a:r>
              <a:rPr lang="en-US" altLang="zh-TW" baseline="-25000" smtClean="0">
                <a:ea typeface="ＭＳ Ｐゴシック" pitchFamily="-107" charset="-128"/>
              </a:rPr>
              <a:t>1</a:t>
            </a:r>
            <a:r>
              <a:rPr lang="en-US" altLang="zh-TW" smtClean="0">
                <a:ea typeface="ＭＳ Ｐゴシック" pitchFamily="-107" charset="-128"/>
              </a:rPr>
              <a:t> • H</a:t>
            </a:r>
            <a:r>
              <a:rPr lang="en-US" altLang="zh-TW" baseline="30000" smtClean="0">
                <a:ea typeface="ＭＳ Ｐゴシック" pitchFamily="-107" charset="-128"/>
              </a:rPr>
              <a:t>m</a:t>
            </a:r>
            <a:r>
              <a:rPr lang="en-US" altLang="zh-TW" smtClean="0">
                <a:ea typeface="ＭＳ Ｐゴシック" pitchFamily="-107" charset="-128"/>
              </a:rPr>
              <a:t> ) XOR (X</a:t>
            </a:r>
            <a:r>
              <a:rPr lang="en-US" altLang="zh-TW" baseline="-25000" smtClean="0">
                <a:ea typeface="ＭＳ Ｐゴシック" pitchFamily="-107" charset="-128"/>
              </a:rPr>
              <a:t>2</a:t>
            </a:r>
            <a:r>
              <a:rPr lang="en-US" altLang="zh-TW" smtClean="0">
                <a:ea typeface="ＭＳ Ｐゴシック" pitchFamily="-107" charset="-128"/>
              </a:rPr>
              <a:t> • H</a:t>
            </a:r>
            <a:r>
              <a:rPr lang="en-US" altLang="zh-TW" baseline="30000" smtClean="0">
                <a:ea typeface="ＭＳ Ｐゴシック" pitchFamily="-107" charset="-128"/>
              </a:rPr>
              <a:t>m–1</a:t>
            </a:r>
            <a:r>
              <a:rPr lang="en-US" altLang="zh-TW" smtClean="0">
                <a:ea typeface="ＭＳ Ｐゴシック" pitchFamily="-107" charset="-128"/>
              </a:rPr>
              <a:t> ) XOR ... XOR (X</a:t>
            </a:r>
            <a:r>
              <a:rPr lang="en-US" altLang="zh-TW" baseline="-25000" smtClean="0">
                <a:ea typeface="ＭＳ Ｐゴシック" pitchFamily="-107" charset="-128"/>
              </a:rPr>
              <a:t>m–1</a:t>
            </a:r>
            <a:r>
              <a:rPr lang="en-US" altLang="zh-TW" smtClean="0">
                <a:ea typeface="ＭＳ Ｐゴシック" pitchFamily="-107" charset="-128"/>
              </a:rPr>
              <a:t> • H</a:t>
            </a:r>
            <a:r>
              <a:rPr lang="en-US" altLang="zh-TW" baseline="30000" smtClean="0">
                <a:ea typeface="ＭＳ Ｐゴシック" pitchFamily="-107" charset="-128"/>
              </a:rPr>
              <a:t>2</a:t>
            </a:r>
            <a:r>
              <a:rPr lang="en-US" altLang="zh-TW" smtClean="0">
                <a:ea typeface="ＭＳ Ｐゴシック" pitchFamily="-107" charset="-128"/>
              </a:rPr>
              <a:t> ) XOR (X</a:t>
            </a:r>
            <a:r>
              <a:rPr lang="en-US" altLang="zh-TW" baseline="-25000" smtClean="0">
                <a:ea typeface="ＭＳ Ｐゴシック" pitchFamily="-107" charset="-128"/>
              </a:rPr>
              <a:t>m</a:t>
            </a:r>
            <a:r>
              <a:rPr lang="en-US" altLang="zh-TW" smtClean="0">
                <a:ea typeface="ＭＳ Ｐゴシック" pitchFamily="-107" charset="-128"/>
              </a:rPr>
              <a:t> • H) </a:t>
            </a:r>
          </a:p>
          <a:p>
            <a:pPr eaLnBrk="1" hangingPunct="1"/>
            <a:r>
              <a:rPr lang="en-US" altLang="zh-TW" smtClean="0">
                <a:ea typeface="ＭＳ Ｐゴシック" pitchFamily="-107" charset="-128"/>
              </a:rPr>
              <a:t>where • designates multiplication in GF(2</a:t>
            </a:r>
            <a:r>
              <a:rPr lang="en-US" altLang="zh-TW" baseline="30000" smtClean="0">
                <a:ea typeface="ＭＳ Ｐゴシック" pitchFamily="-107" charset="-128"/>
              </a:rPr>
              <a:t>128</a:t>
            </a:r>
            <a:r>
              <a:rPr lang="en-US" altLang="zh-TW" smtClean="0">
                <a:ea typeface="ＭＳ Ｐゴシック" pitchFamily="-107" charset="-128"/>
              </a:rPr>
              <a:t> )</a:t>
            </a:r>
          </a:p>
          <a:p>
            <a:pPr eaLnBrk="1" hangingPunct="1"/>
            <a:r>
              <a:rPr lang="en-US" altLang="zh-TW" smtClean="0">
                <a:ea typeface="ＭＳ Ｐゴシック" pitchFamily="-107" charset="-128"/>
              </a:rPr>
              <a:t>This formulation has desirable performance implications. If the same hash key is to be used to authenticate multiple messages, then the values </a:t>
            </a:r>
            <a:r>
              <a:rPr lang="en-US" altLang="zh-TW" b="1" smtClean="0">
                <a:latin typeface="Courier New" pitchFamily="-107" charset="0"/>
                <a:ea typeface="ＭＳ Ｐゴシック" pitchFamily="-107" charset="-128"/>
                <a:cs typeface="Courier New" pitchFamily="-107" charset="0"/>
              </a:rPr>
              <a:t>H</a:t>
            </a:r>
            <a:r>
              <a:rPr lang="en-US" altLang="zh-TW" b="1" baseline="30000" smtClean="0">
                <a:latin typeface="Courier New" pitchFamily="-107" charset="0"/>
                <a:ea typeface="ＭＳ Ｐゴシック" pitchFamily="-107" charset="-128"/>
                <a:cs typeface="Courier New" pitchFamily="-107" charset="0"/>
              </a:rPr>
              <a:t>2</a:t>
            </a:r>
            <a:r>
              <a:rPr lang="en-US" altLang="zh-TW" b="1" i="1" smtClean="0">
                <a:latin typeface="Courier New" pitchFamily="-107" charset="0"/>
                <a:ea typeface="ＭＳ Ｐゴシック" pitchFamily="-107" charset="-128"/>
                <a:cs typeface="Courier New" pitchFamily="-107" charset="0"/>
              </a:rPr>
              <a:t>, </a:t>
            </a:r>
            <a:r>
              <a:rPr lang="en-US" altLang="zh-TW" b="1" smtClean="0">
                <a:latin typeface="Courier New" pitchFamily="-107" charset="0"/>
                <a:ea typeface="ＭＳ Ｐゴシック" pitchFamily="-107" charset="-128"/>
                <a:cs typeface="Courier New" pitchFamily="-107" charset="0"/>
              </a:rPr>
              <a:t>H</a:t>
            </a:r>
            <a:r>
              <a:rPr lang="en-US" altLang="zh-TW" b="1" baseline="30000" smtClean="0">
                <a:latin typeface="Courier New" pitchFamily="-107" charset="0"/>
                <a:ea typeface="ＭＳ Ｐゴシック" pitchFamily="-107" charset="-128"/>
                <a:cs typeface="Courier New" pitchFamily="-107" charset="0"/>
              </a:rPr>
              <a:t>3</a:t>
            </a:r>
            <a:r>
              <a:rPr lang="en-US" altLang="zh-TW" b="1" i="1" smtClean="0">
                <a:ea typeface="ＭＳ Ｐゴシック" pitchFamily="-107" charset="-128"/>
              </a:rPr>
              <a:t> </a:t>
            </a:r>
            <a:r>
              <a:rPr lang="en-US" altLang="zh-TW" b="1" smtClean="0">
                <a:ea typeface="ＭＳ Ｐゴシック" pitchFamily="-107" charset="-128"/>
              </a:rPr>
              <a:t>can be precalculated one time for use </a:t>
            </a:r>
            <a:r>
              <a:rPr lang="en-US" altLang="zh-TW" smtClean="0">
                <a:ea typeface="ＭＳ Ｐゴシック" pitchFamily="-107" charset="-128"/>
              </a:rPr>
              <a:t>with each message to be authenticated. Then, the blocks of the data to be authenticated </a:t>
            </a:r>
            <a:r>
              <a:rPr lang="en-US" altLang="zh-TW" i="1" smtClean="0">
                <a:ea typeface="ＭＳ Ｐゴシック" pitchFamily="-107" charset="-128"/>
              </a:rPr>
              <a:t>(</a:t>
            </a:r>
            <a:r>
              <a:rPr lang="en-US" altLang="zh-TW" smtClean="0">
                <a:ea typeface="ＭＳ Ｐゴシック" pitchFamily="-107" charset="-128"/>
              </a:rPr>
              <a:t>X</a:t>
            </a:r>
            <a:r>
              <a:rPr lang="en-US" altLang="zh-TW" baseline="-25000" smtClean="0">
                <a:ea typeface="ＭＳ Ｐゴシック" pitchFamily="-107" charset="-128"/>
              </a:rPr>
              <a:t>1</a:t>
            </a:r>
            <a:r>
              <a:rPr lang="en-US" altLang="zh-TW" i="1" smtClean="0">
                <a:ea typeface="ＭＳ Ｐゴシック" pitchFamily="-107" charset="-128"/>
              </a:rPr>
              <a:t>, </a:t>
            </a:r>
            <a:r>
              <a:rPr lang="en-US" altLang="zh-TW" smtClean="0">
                <a:ea typeface="ＭＳ Ｐゴシック" pitchFamily="-107" charset="-128"/>
              </a:rPr>
              <a:t>X</a:t>
            </a:r>
            <a:r>
              <a:rPr lang="en-US" altLang="zh-TW" baseline="-25000" smtClean="0">
                <a:ea typeface="ＭＳ Ｐゴシック" pitchFamily="-107" charset="-128"/>
              </a:rPr>
              <a:t>2</a:t>
            </a:r>
            <a:r>
              <a:rPr lang="en-US" altLang="zh-TW" i="1" smtClean="0">
                <a:ea typeface="ＭＳ Ｐゴシック" pitchFamily="-107" charset="-128"/>
              </a:rPr>
              <a:t>, … </a:t>
            </a:r>
            <a:r>
              <a:rPr lang="en-US" altLang="zh-TW" smtClean="0">
                <a:ea typeface="ＭＳ Ｐゴシック" pitchFamily="-107" charset="-128"/>
              </a:rPr>
              <a:t>X</a:t>
            </a:r>
            <a:r>
              <a:rPr lang="en-US" altLang="zh-TW" baseline="-25000" smtClean="0">
                <a:ea typeface="ＭＳ Ｐゴシック" pitchFamily="-107" charset="-128"/>
              </a:rPr>
              <a:t>m</a:t>
            </a:r>
            <a:r>
              <a:rPr lang="en-US" altLang="zh-TW" smtClean="0">
                <a:ea typeface="ＭＳ Ｐゴシック" pitchFamily="-107" charset="-128"/>
              </a:rPr>
              <a:t>) can be processed in parallel, because the computations are independent of one another.</a:t>
            </a:r>
          </a:p>
        </p:txBody>
      </p:sp>
      <p:sp>
        <p:nvSpPr>
          <p:cNvPr id="768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BA2A3237-4BC2-4501-87B4-FC5DD7AC2C88}" type="slidenum">
              <a:rPr lang="en-AU" altLang="zh-TW" sz="1200" smtClean="0">
                <a:latin typeface="Arial" charset="0"/>
                <a:ea typeface="ＭＳ Ｐゴシック" pitchFamily="-107" charset="-128"/>
              </a:rPr>
              <a:pPr/>
              <a:t>54</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4248769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GCTR</a:t>
            </a:r>
            <a:r>
              <a:rPr lang="en-US" altLang="zh-TW" i="1" baseline="-25000" smtClean="0">
                <a:ea typeface="ＭＳ Ｐゴシック" pitchFamily="-107" charset="-128"/>
              </a:rPr>
              <a:t>K</a:t>
            </a:r>
            <a:r>
              <a:rPr lang="en-US" altLang="zh-TW" i="1" smtClean="0">
                <a:ea typeface="ＭＳ Ｐゴシック" pitchFamily="-107" charset="-128"/>
              </a:rPr>
              <a:t>(ICB, X</a:t>
            </a:r>
            <a:r>
              <a:rPr lang="en-US" altLang="zh-TW" smtClean="0">
                <a:ea typeface="ＭＳ Ｐゴシック" pitchFamily="-107" charset="-128"/>
              </a:rPr>
              <a:t>) takes a input a secret key K and a bit string X arbitrary length and returns a ciphertext Y of bit length len(X). The function may be specified as as shown in Stallings Figure 12.10b. Here the inc</a:t>
            </a:r>
            <a:r>
              <a:rPr lang="en-US" altLang="zh-TW" baseline="-25000" smtClean="0">
                <a:ea typeface="ＭＳ Ｐゴシック" pitchFamily="-107" charset="-128"/>
              </a:rPr>
              <a:t>32</a:t>
            </a:r>
            <a:r>
              <a:rPr lang="en-US" altLang="zh-TW" smtClean="0">
                <a:ea typeface="ＭＳ Ｐゴシック" pitchFamily="-107" charset="-128"/>
              </a:rPr>
              <a:t>(S) function increments the rightmost 32 bits of S by 1 mod 2</a:t>
            </a:r>
            <a:r>
              <a:rPr lang="en-US" altLang="zh-TW" baseline="30000" smtClean="0">
                <a:ea typeface="ＭＳ Ｐゴシック" pitchFamily="-107" charset="-128"/>
              </a:rPr>
              <a:t>32</a:t>
            </a:r>
            <a:r>
              <a:rPr lang="en-US" altLang="zh-TW" smtClean="0">
                <a:ea typeface="ＭＳ Ｐゴシック" pitchFamily="-107" charset="-128"/>
              </a:rPr>
              <a:t>, and the remaining bits are unchanged. Note that the counter values can be quickly generated and that the encryption operations can be performed in parallel. </a:t>
            </a:r>
          </a:p>
        </p:txBody>
      </p:sp>
      <p:sp>
        <p:nvSpPr>
          <p:cNvPr id="778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031731D3-B945-4A9F-8B8B-8D5664CE2B86}" type="slidenum">
              <a:rPr lang="en-AU" altLang="zh-TW" sz="1200" smtClean="0">
                <a:latin typeface="Arial" charset="0"/>
                <a:ea typeface="ＭＳ Ｐゴシック" pitchFamily="-107" charset="-128"/>
              </a:rPr>
              <a:pPr/>
              <a:t>55</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3694375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We can now define the overall authenticated encryption function as shown in Stallings Figure 12.11. The input consists of a secret key </a:t>
            </a:r>
            <a:r>
              <a:rPr lang="en-US" altLang="zh-TW" i="1" smtClean="0">
                <a:ea typeface="ＭＳ Ｐゴシック" pitchFamily="-107" charset="-128"/>
              </a:rPr>
              <a:t>K, </a:t>
            </a:r>
            <a:r>
              <a:rPr lang="en-US" altLang="zh-TW" smtClean="0">
                <a:ea typeface="ＭＳ Ｐゴシック" pitchFamily="-107" charset="-128"/>
              </a:rPr>
              <a:t>an initialization vector </a:t>
            </a:r>
            <a:r>
              <a:rPr lang="en-US" altLang="zh-TW" i="1" smtClean="0">
                <a:ea typeface="ＭＳ Ｐゴシック" pitchFamily="-107" charset="-128"/>
              </a:rPr>
              <a:t>IV, </a:t>
            </a:r>
            <a:r>
              <a:rPr lang="en-US" altLang="zh-TW" smtClean="0">
                <a:ea typeface="ＭＳ Ｐゴシック" pitchFamily="-107" charset="-128"/>
              </a:rPr>
              <a:t>a plaintext </a:t>
            </a:r>
            <a:r>
              <a:rPr lang="en-US" altLang="zh-TW" i="1" smtClean="0">
                <a:ea typeface="ＭＳ Ｐゴシック" pitchFamily="-107" charset="-128"/>
              </a:rPr>
              <a:t>P, </a:t>
            </a:r>
            <a:r>
              <a:rPr lang="en-US" altLang="zh-TW" smtClean="0">
                <a:ea typeface="ＭＳ Ｐゴシック" pitchFamily="-107" charset="-128"/>
              </a:rPr>
              <a:t>and additional authenticated data A that will be authenticated but not encrypted. In step 1, the hash key is generated by encrypting a block of all zeros with the secret key </a:t>
            </a:r>
            <a:r>
              <a:rPr lang="en-US" altLang="zh-TW" i="1" smtClean="0">
                <a:ea typeface="ＭＳ Ｐゴシック" pitchFamily="-107" charset="-128"/>
              </a:rPr>
              <a:t>K</a:t>
            </a:r>
            <a:r>
              <a:rPr lang="en-US" altLang="zh-TW" smtClean="0">
                <a:ea typeface="ＭＳ Ｐゴシック" pitchFamily="-107" charset="-128"/>
              </a:rPr>
              <a:t>. In step 2, the pre-counter block (</a:t>
            </a:r>
            <a:r>
              <a:rPr lang="en-US" altLang="zh-TW" i="1" smtClean="0">
                <a:ea typeface="ＭＳ Ｐゴシック" pitchFamily="-107" charset="-128"/>
              </a:rPr>
              <a:t>J</a:t>
            </a:r>
            <a:r>
              <a:rPr lang="en-US" altLang="zh-TW" i="1" baseline="-25000" smtClean="0">
                <a:ea typeface="ＭＳ Ｐゴシック" pitchFamily="-107" charset="-128"/>
              </a:rPr>
              <a:t>0</a:t>
            </a:r>
            <a:r>
              <a:rPr lang="en-US" altLang="zh-TW" smtClean="0">
                <a:ea typeface="ＭＳ Ｐゴシック" pitchFamily="-107" charset="-128"/>
              </a:rPr>
              <a:t>) is generated from the IV. In particular, when the length of the IV is 96 bits, then the padding string 0</a:t>
            </a:r>
            <a:r>
              <a:rPr lang="en-US" altLang="zh-TW" baseline="30000" smtClean="0">
                <a:ea typeface="ＭＳ Ｐゴシック" pitchFamily="-107" charset="-128"/>
              </a:rPr>
              <a:t>31</a:t>
            </a:r>
            <a:r>
              <a:rPr lang="en-US" altLang="zh-TW" smtClean="0">
                <a:ea typeface="ＭＳ Ｐゴシック" pitchFamily="-107" charset="-128"/>
              </a:rPr>
              <a:t> || 1 is appended to the </a:t>
            </a:r>
            <a:r>
              <a:rPr lang="en-US" altLang="zh-TW" i="1" smtClean="0">
                <a:ea typeface="ＭＳ Ｐゴシック" pitchFamily="-107" charset="-128"/>
              </a:rPr>
              <a:t>IV </a:t>
            </a:r>
            <a:r>
              <a:rPr lang="en-US" altLang="zh-TW" smtClean="0">
                <a:ea typeface="ＭＳ Ｐゴシック" pitchFamily="-107" charset="-128"/>
              </a:rPr>
              <a:t>to form the pre-counter block. Otherwise, the </a:t>
            </a:r>
            <a:r>
              <a:rPr lang="en-US" altLang="zh-TW" i="1" smtClean="0">
                <a:ea typeface="ＭＳ Ｐゴシック" pitchFamily="-107" charset="-128"/>
              </a:rPr>
              <a:t>IV </a:t>
            </a:r>
            <a:r>
              <a:rPr lang="en-US" altLang="zh-TW" smtClean="0">
                <a:ea typeface="ＭＳ Ｐゴシック" pitchFamily="-107" charset="-128"/>
              </a:rPr>
              <a:t>is padded with the minimum number of 0 bits, possibly none, so that the length of the resulting string is a multiple of 128 bits (the block size); this string in turn is appended with 64 additional ‘0’ bits, followed by the 64-bit representation of the length of the </a:t>
            </a:r>
            <a:r>
              <a:rPr lang="en-US" altLang="zh-TW" i="1" smtClean="0">
                <a:ea typeface="ＭＳ Ｐゴシック" pitchFamily="-107" charset="-128"/>
              </a:rPr>
              <a:t>IV</a:t>
            </a:r>
            <a:r>
              <a:rPr lang="en-US" altLang="zh-TW" smtClean="0">
                <a:ea typeface="ＭＳ Ｐゴシック" pitchFamily="-107" charset="-128"/>
              </a:rPr>
              <a:t>, and the GHASH function is applied to the resulting string to form the pre-counter block. </a:t>
            </a:r>
          </a:p>
          <a:p>
            <a:pPr eaLnBrk="1" hangingPunct="1"/>
            <a:r>
              <a:rPr lang="en-US" altLang="zh-TW" smtClean="0">
                <a:ea typeface="ＭＳ Ｐゴシック" pitchFamily="-107" charset="-128"/>
              </a:rPr>
              <a:t>Thus, GCM is based on the CTR mode of operation, and adds a MAC that authenticates both the message and additional data that requires only authentication. The function that computes the hash uses only multiplication in a Galois field. This choice was made because the operation of multiplication is easy to perform within a Galois field and is easily implemented in hardware. CTR- based authenticated encryption is the most efficient mode of operation for high-speed packet networks. The GCM mode meets a high level of security requirements.</a:t>
            </a:r>
          </a:p>
        </p:txBody>
      </p:sp>
      <p:sp>
        <p:nvSpPr>
          <p:cNvPr id="788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AB6E6C25-0CE7-4EB7-9A80-A7CD853A5DCB}" type="slidenum">
              <a:rPr lang="en-AU" altLang="zh-TW" sz="1200" smtClean="0">
                <a:latin typeface="Arial" charset="0"/>
                <a:ea typeface="ＭＳ Ｐゴシック" pitchFamily="-107" charset="-128"/>
              </a:rPr>
              <a:pPr/>
              <a:t>56</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32515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The essential elements of any pseudorandom number generator (PRNG) are a seed value and a deterministic algorithm for generating a stream of pseudorandom bits. If the algorithm is used as a pseudorandom function (PRF) to produce a required value, such as a session key, then the seed should only be known to the user of the PRF. If the algorithm is used to produce a stream encryption function, then the seed has the role of a secret key that must be known to the sender and the receiver.  We noted in Chapters 7 and 10 that, because an encryption algorithm produces an apparently random output, it can serve as the basis of a (PRNG). Similarly, an hash function or MAC produces apparently random output and can be used to build a PRNG. Both ISO standard 18031 (</a:t>
            </a:r>
            <a:r>
              <a:rPr lang="en-US" altLang="zh-TW" i="1" smtClean="0">
                <a:ea typeface="ＭＳ Ｐゴシック" pitchFamily="-107" charset="-128"/>
              </a:rPr>
              <a:t>Random Bit Generation) </a:t>
            </a:r>
            <a:r>
              <a:rPr lang="en-US" altLang="zh-TW" smtClean="0">
                <a:ea typeface="ＭＳ Ｐゴシック" pitchFamily="-107" charset="-128"/>
              </a:rPr>
              <a:t>and NIST SP 800-90 </a:t>
            </a:r>
            <a:r>
              <a:rPr lang="en-US" altLang="zh-TW" i="1" smtClean="0">
                <a:ea typeface="ＭＳ Ｐゴシック" pitchFamily="-107" charset="-128"/>
              </a:rPr>
              <a:t>(Recommendation for Random Number Generation Using Deterministic Random Bit Generators) </a:t>
            </a:r>
            <a:r>
              <a:rPr lang="en-US" altLang="zh-TW" smtClean="0">
                <a:ea typeface="ＭＳ Ｐゴシック" pitchFamily="-107" charset="-128"/>
              </a:rPr>
              <a:t>define an approach for random number generation using a cryptographic hash function. SP 800-90 also defines a random number generator based on HMAC. We look at these two approaches in turn. </a:t>
            </a:r>
          </a:p>
        </p:txBody>
      </p:sp>
      <p:sp>
        <p:nvSpPr>
          <p:cNvPr id="798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337D1F30-88CA-40C4-ADDF-AC8E0D9EBE5E}" type="slidenum">
              <a:rPr lang="en-AU" altLang="zh-TW" sz="1200" smtClean="0">
                <a:latin typeface="Arial" charset="0"/>
                <a:ea typeface="ＭＳ Ｐゴシック" pitchFamily="-107" charset="-128"/>
              </a:rPr>
              <a:pPr/>
              <a:t>57</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4221841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Stallings Figure 12.12a shows the basic strategy for a hash-based PRNG specified in SP 800-90 and ISO 18031. The algorithm takes as input: </a:t>
            </a:r>
            <a:r>
              <a:rPr lang="en-US" altLang="zh-TW" i="1" smtClean="0">
                <a:ea typeface="ＭＳ Ｐゴシック" pitchFamily="-107" charset="-128"/>
              </a:rPr>
              <a:t>V = </a:t>
            </a:r>
            <a:r>
              <a:rPr lang="en-US" altLang="zh-TW" smtClean="0">
                <a:ea typeface="ＭＳ Ｐゴシック" pitchFamily="-107" charset="-128"/>
              </a:rPr>
              <a:t>seed; </a:t>
            </a:r>
            <a:r>
              <a:rPr lang="en-US" altLang="zh-TW" i="1" smtClean="0">
                <a:ea typeface="ＭＳ Ｐゴシック" pitchFamily="-107" charset="-128"/>
              </a:rPr>
              <a:t>seedlen = bit length of V &gt;= k + 64, </a:t>
            </a:r>
            <a:r>
              <a:rPr lang="en-US" altLang="zh-TW" smtClean="0">
                <a:ea typeface="ＭＳ Ｐゴシック" pitchFamily="-107" charset="-128"/>
              </a:rPr>
              <a:t>where </a:t>
            </a:r>
            <a:r>
              <a:rPr lang="en-US" altLang="zh-TW" i="1" smtClean="0">
                <a:ea typeface="ＭＳ Ｐゴシック" pitchFamily="-107" charset="-128"/>
              </a:rPr>
              <a:t>k </a:t>
            </a:r>
            <a:r>
              <a:rPr lang="en-US" altLang="zh-TW" smtClean="0">
                <a:ea typeface="ＭＳ Ｐゴシック" pitchFamily="-107" charset="-128"/>
              </a:rPr>
              <a:t>is a desired security level expressed in bits;</a:t>
            </a:r>
            <a:r>
              <a:rPr lang="en-US" altLang="zh-TW" i="1" smtClean="0">
                <a:ea typeface="ＭＳ Ｐゴシック" pitchFamily="-107" charset="-128"/>
              </a:rPr>
              <a:t> n = </a:t>
            </a:r>
            <a:r>
              <a:rPr lang="en-US" altLang="zh-TW" smtClean="0">
                <a:ea typeface="ＭＳ Ｐゴシック" pitchFamily="-107" charset="-128"/>
              </a:rPr>
              <a:t>desired number of output bits</a:t>
            </a:r>
            <a:r>
              <a:rPr lang="en-US" altLang="zh-TW" i="1" smtClean="0">
                <a:ea typeface="ＭＳ Ｐゴシック" pitchFamily="-107" charset="-128"/>
              </a:rPr>
              <a:t>. </a:t>
            </a:r>
            <a:r>
              <a:rPr lang="en-US" altLang="zh-TW" smtClean="0">
                <a:ea typeface="ＭＳ Ｐゴシック" pitchFamily="-107" charset="-128"/>
              </a:rPr>
              <a:t>The algorithm uses the cryptographic hash function H with an hash value output of outlen bits. The basic operation of the algorithm is:  </a:t>
            </a:r>
          </a:p>
          <a:p>
            <a:pPr eaLnBrk="1" hangingPunct="1"/>
            <a:r>
              <a:rPr lang="en-US" altLang="zh-TW" smtClean="0">
                <a:ea typeface="ＭＳ Ｐゴシック" pitchFamily="-107" charset="-128"/>
              </a:rPr>
              <a:t>     </a:t>
            </a:r>
            <a:r>
              <a:rPr lang="en-US" altLang="zh-TW" i="1" smtClean="0">
                <a:ea typeface="ＭＳ Ｐゴシック" pitchFamily="-107" charset="-128"/>
              </a:rPr>
              <a:t>m = ceil(n/outlen)</a:t>
            </a:r>
          </a:p>
          <a:p>
            <a:pPr eaLnBrk="1" hangingPunct="1"/>
            <a:r>
              <a:rPr lang="en-US" altLang="zh-TW" i="1" smtClean="0">
                <a:ea typeface="ＭＳ Ｐゴシック" pitchFamily="-107" charset="-128"/>
              </a:rPr>
              <a:t>     </a:t>
            </a:r>
            <a:r>
              <a:rPr lang="en-US" altLang="zh-TW" smtClean="0">
                <a:ea typeface="ＭＳ Ｐゴシック" pitchFamily="-107" charset="-128"/>
              </a:rPr>
              <a:t>data =</a:t>
            </a:r>
            <a:r>
              <a:rPr lang="en-US" altLang="zh-TW" i="1" smtClean="0">
                <a:ea typeface="ＭＳ Ｐゴシック" pitchFamily="-107" charset="-128"/>
              </a:rPr>
              <a:t> V</a:t>
            </a:r>
          </a:p>
          <a:p>
            <a:pPr eaLnBrk="1" hangingPunct="1"/>
            <a:r>
              <a:rPr lang="en-US" altLang="zh-TW" i="1" smtClean="0">
                <a:ea typeface="ＭＳ Ｐゴシック" pitchFamily="-107" charset="-128"/>
              </a:rPr>
              <a:t>     W = the null string</a:t>
            </a:r>
          </a:p>
          <a:p>
            <a:pPr eaLnBrk="1" hangingPunct="1"/>
            <a:r>
              <a:rPr lang="en-US" altLang="zh-TW" i="1" smtClean="0">
                <a:ea typeface="ＭＳ Ｐゴシック" pitchFamily="-107" charset="-128"/>
              </a:rPr>
              <a:t>     for i = 1 to m</a:t>
            </a:r>
          </a:p>
          <a:p>
            <a:pPr eaLnBrk="1" hangingPunct="1"/>
            <a:r>
              <a:rPr lang="en-US" altLang="zh-TW" i="1" smtClean="0">
                <a:ea typeface="ＭＳ Ｐゴシック" pitchFamily="-107" charset="-128"/>
              </a:rPr>
              <a:t>           w</a:t>
            </a:r>
            <a:r>
              <a:rPr lang="en-US" altLang="zh-TW" i="1" baseline="-25000" smtClean="0">
                <a:ea typeface="ＭＳ Ｐゴシック" pitchFamily="-107" charset="-128"/>
              </a:rPr>
              <a:t>i </a:t>
            </a:r>
            <a:r>
              <a:rPr lang="en-US" altLang="zh-TW" i="1" smtClean="0">
                <a:ea typeface="ＭＳ Ｐゴシック" pitchFamily="-107" charset="-128"/>
              </a:rPr>
              <a:t>= H(data)</a:t>
            </a:r>
          </a:p>
          <a:p>
            <a:pPr eaLnBrk="1" hangingPunct="1"/>
            <a:r>
              <a:rPr lang="en-US" altLang="zh-TW" i="1" smtClean="0">
                <a:ea typeface="ＭＳ Ｐゴシック" pitchFamily="-107" charset="-128"/>
              </a:rPr>
              <a:t>          W = W || w</a:t>
            </a:r>
            <a:r>
              <a:rPr lang="en-US" altLang="zh-TW" i="1" baseline="-25000" smtClean="0">
                <a:ea typeface="ＭＳ Ｐゴシック" pitchFamily="-107" charset="-128"/>
              </a:rPr>
              <a:t>i </a:t>
            </a:r>
            <a:endParaRPr lang="en-US" altLang="zh-TW" i="1" smtClean="0">
              <a:ea typeface="ＭＳ Ｐゴシック" pitchFamily="-107" charset="-128"/>
            </a:endParaRPr>
          </a:p>
          <a:p>
            <a:pPr eaLnBrk="1" hangingPunct="1"/>
            <a:r>
              <a:rPr lang="en-US" altLang="zh-TW" i="1" smtClean="0">
                <a:ea typeface="ＭＳ Ｐゴシック" pitchFamily="-107" charset="-128"/>
              </a:rPr>
              <a:t>         data = (data + 1) mod 2</a:t>
            </a:r>
            <a:r>
              <a:rPr lang="en-US" altLang="zh-TW" i="1" baseline="30000" smtClean="0">
                <a:ea typeface="ＭＳ Ｐゴシック" pitchFamily="-107" charset="-128"/>
              </a:rPr>
              <a:t>seedlen</a:t>
            </a:r>
          </a:p>
          <a:p>
            <a:pPr eaLnBrk="1" hangingPunct="1"/>
            <a:r>
              <a:rPr lang="en-US" altLang="zh-TW" i="1" smtClean="0">
                <a:ea typeface="ＭＳ Ｐゴシック" pitchFamily="-107" charset="-128"/>
              </a:rPr>
              <a:t>     return leftmost n bits of W </a:t>
            </a:r>
          </a:p>
          <a:p>
            <a:pPr eaLnBrk="1" hangingPunct="1"/>
            <a:r>
              <a:rPr lang="en-US" altLang="zh-TW" smtClean="0">
                <a:ea typeface="ＭＳ Ｐゴシック" pitchFamily="-107" charset="-128"/>
              </a:rPr>
              <a:t>Thus, the pseudorandom bit stream is </a:t>
            </a:r>
            <a:r>
              <a:rPr lang="en-US" altLang="zh-TW" i="1" smtClean="0">
                <a:ea typeface="ＭＳ Ｐゴシック" pitchFamily="-107" charset="-128"/>
              </a:rPr>
              <a:t>w 1 || w2 || … || wm</a:t>
            </a:r>
            <a:r>
              <a:rPr lang="en-US" altLang="zh-TW" smtClean="0">
                <a:ea typeface="ＭＳ Ｐゴシック" pitchFamily="-107" charset="-128"/>
              </a:rPr>
              <a:t>, with the final block truncated if required. The SP 800-90 specification also provides for periodically updating V to enhance security. The specification also indicates that there are no known or suspected weaknesses in the hash- based approach for a strong cryptographic hash algorithm, such as SHA-2. </a:t>
            </a:r>
          </a:p>
        </p:txBody>
      </p:sp>
      <p:sp>
        <p:nvSpPr>
          <p:cNvPr id="809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4AEFE895-AED3-44C0-8861-265F6CCFBF6F}" type="slidenum">
              <a:rPr lang="en-AU" altLang="zh-TW" sz="1200" smtClean="0">
                <a:latin typeface="Arial" charset="0"/>
                <a:ea typeface="ＭＳ Ｐゴシック" pitchFamily="-107" charset="-128"/>
              </a:rPr>
              <a:pPr/>
              <a:t>58</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11827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xfrm>
            <a:off x="685800" y="4343400"/>
            <a:ext cx="5486400" cy="4341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ea typeface="ＭＳ Ｐゴシック" pitchFamily="-107" charset="-128"/>
              </a:rPr>
              <a:t>Although there are no known or suspected weaknesses in the use of a cryptographic hash function for a PRNG as shown on the previous slide, a higher degree of confidence can be achieved by using a MAC. Almost invariably, HMAC is used for constructing a MAC-based PRNG. For the MAC based approach, there are two inputs, a key </a:t>
            </a:r>
            <a:r>
              <a:rPr lang="en-US" altLang="zh-TW" i="1" smtClean="0">
                <a:ea typeface="ＭＳ Ｐゴシック" pitchFamily="-107" charset="-128"/>
              </a:rPr>
              <a:t>K </a:t>
            </a:r>
            <a:r>
              <a:rPr lang="en-US" altLang="zh-TW" smtClean="0">
                <a:ea typeface="ＭＳ Ｐゴシック" pitchFamily="-107" charset="-128"/>
              </a:rPr>
              <a:t>and a seed </a:t>
            </a:r>
            <a:r>
              <a:rPr lang="en-US" altLang="zh-TW" i="1" smtClean="0">
                <a:ea typeface="ＭＳ Ｐゴシック" pitchFamily="-107" charset="-128"/>
              </a:rPr>
              <a:t>V. </a:t>
            </a:r>
            <a:r>
              <a:rPr lang="en-US" altLang="zh-TW" smtClean="0">
                <a:ea typeface="ＭＳ Ｐゴシック" pitchFamily="-107" charset="-128"/>
              </a:rPr>
              <a:t>In effect, the combination of K and V form the overall seed for the PRNG specified in SP 800-90. Stallings Figure 12.12b shows the basic structure of the PRNG mechanism. Stallings Figure 12.13 shows the logic for 3 HMAC PRNG’s. Note that the key remains the same for each block of output, and in SP 800-90 the data input for each block is equal to the tag output of the previous block. The IEEE 802.11i form uses a counter for enhanced security. The TLS form uses two MAC uses per output block. The SP 800-90 specification also provides for periodically updating </a:t>
            </a:r>
            <a:r>
              <a:rPr lang="en-US" altLang="zh-TW" i="1" smtClean="0">
                <a:ea typeface="ＭＳ Ｐゴシック" pitchFamily="-107" charset="-128"/>
              </a:rPr>
              <a:t>K </a:t>
            </a:r>
            <a:r>
              <a:rPr lang="en-US" altLang="zh-TW" smtClean="0">
                <a:ea typeface="ＭＳ Ｐゴシック" pitchFamily="-107" charset="-128"/>
              </a:rPr>
              <a:t>and </a:t>
            </a:r>
            <a:r>
              <a:rPr lang="en-US" altLang="zh-TW" i="1" smtClean="0">
                <a:ea typeface="ＭＳ Ｐゴシック" pitchFamily="-107" charset="-128"/>
              </a:rPr>
              <a:t>V </a:t>
            </a:r>
            <a:r>
              <a:rPr lang="en-US" altLang="zh-TW" smtClean="0">
                <a:ea typeface="ＭＳ Ｐゴシック" pitchFamily="-107" charset="-128"/>
              </a:rPr>
              <a:t>to enhance security</a:t>
            </a:r>
            <a:r>
              <a:rPr lang="en-US" altLang="zh-TW" i="1" smtClean="0">
                <a:ea typeface="ＭＳ Ｐゴシック" pitchFamily="-107" charset="-128"/>
              </a:rPr>
              <a:t>. </a:t>
            </a:r>
            <a:r>
              <a:rPr lang="en-US" altLang="zh-TW" smtClean="0">
                <a:ea typeface="ＭＳ Ｐゴシック" pitchFamily="-107" charset="-128"/>
              </a:rPr>
              <a:t>The SP 800-90 logic is: </a:t>
            </a:r>
          </a:p>
          <a:p>
            <a:pPr eaLnBrk="1" hangingPunct="1"/>
            <a:r>
              <a:rPr lang="en-US" altLang="zh-TW" i="1" smtClean="0">
                <a:ea typeface="ＭＳ Ｐゴシック" pitchFamily="-107" charset="-128"/>
              </a:rPr>
              <a:t>     m = ceil(n/outlen)</a:t>
            </a:r>
          </a:p>
          <a:p>
            <a:pPr eaLnBrk="1" hangingPunct="1"/>
            <a:r>
              <a:rPr lang="en-US" altLang="zh-TW" i="1" smtClean="0">
                <a:ea typeface="ＭＳ Ｐゴシック" pitchFamily="-107" charset="-128"/>
              </a:rPr>
              <a:t>     w</a:t>
            </a:r>
            <a:r>
              <a:rPr lang="en-US" altLang="zh-TW" i="1" baseline="-25000" smtClean="0">
                <a:ea typeface="ＭＳ Ｐゴシック" pitchFamily="-107" charset="-128"/>
              </a:rPr>
              <a:t>0 </a:t>
            </a:r>
            <a:r>
              <a:rPr lang="en-US" altLang="zh-TW" smtClean="0">
                <a:ea typeface="ＭＳ Ｐゴシック" pitchFamily="-107" charset="-128"/>
              </a:rPr>
              <a:t>=</a:t>
            </a:r>
            <a:r>
              <a:rPr lang="en-US" altLang="zh-TW" i="1" smtClean="0">
                <a:ea typeface="ＭＳ Ｐゴシック" pitchFamily="-107" charset="-128"/>
              </a:rPr>
              <a:t> V</a:t>
            </a:r>
          </a:p>
          <a:p>
            <a:pPr eaLnBrk="1" hangingPunct="1"/>
            <a:r>
              <a:rPr lang="en-US" altLang="zh-TW" i="1" smtClean="0">
                <a:ea typeface="ＭＳ Ｐゴシック" pitchFamily="-107" charset="-128"/>
              </a:rPr>
              <a:t>     W = the null string</a:t>
            </a:r>
          </a:p>
          <a:p>
            <a:pPr eaLnBrk="1" hangingPunct="1"/>
            <a:r>
              <a:rPr lang="en-US" altLang="zh-TW" i="1" smtClean="0">
                <a:ea typeface="ＭＳ Ｐゴシック" pitchFamily="-107" charset="-128"/>
              </a:rPr>
              <a:t>     for i = 1 to m</a:t>
            </a:r>
          </a:p>
          <a:p>
            <a:pPr eaLnBrk="1" hangingPunct="1"/>
            <a:r>
              <a:rPr lang="en-US" altLang="zh-TW" i="1" smtClean="0">
                <a:ea typeface="ＭＳ Ｐゴシック" pitchFamily="-107" charset="-128"/>
              </a:rPr>
              <a:t>           w</a:t>
            </a:r>
            <a:r>
              <a:rPr lang="en-US" altLang="zh-TW" i="1" baseline="-25000" smtClean="0">
                <a:ea typeface="ＭＳ Ｐゴシック" pitchFamily="-107" charset="-128"/>
              </a:rPr>
              <a:t>i </a:t>
            </a:r>
            <a:r>
              <a:rPr lang="en-US" altLang="zh-TW" i="1" smtClean="0">
                <a:ea typeface="ＭＳ Ｐゴシック" pitchFamily="-107" charset="-128"/>
              </a:rPr>
              <a:t>= MAC(K, w</a:t>
            </a:r>
            <a:r>
              <a:rPr lang="en-US" altLang="zh-TW" i="1" baseline="-25000" smtClean="0">
                <a:ea typeface="ＭＳ Ｐゴシック" pitchFamily="-107" charset="-128"/>
              </a:rPr>
              <a:t>i-1</a:t>
            </a:r>
            <a:r>
              <a:rPr lang="en-US" altLang="zh-TW" i="1" smtClean="0">
                <a:ea typeface="ＭＳ Ｐゴシック" pitchFamily="-107" charset="-128"/>
              </a:rPr>
              <a:t>)</a:t>
            </a:r>
          </a:p>
          <a:p>
            <a:pPr eaLnBrk="1" hangingPunct="1"/>
            <a:r>
              <a:rPr lang="en-US" altLang="zh-TW" i="1" smtClean="0">
                <a:ea typeface="ＭＳ Ｐゴシック" pitchFamily="-107" charset="-128"/>
              </a:rPr>
              <a:t>          W = W || w</a:t>
            </a:r>
            <a:r>
              <a:rPr lang="en-US" altLang="zh-TW" i="1" baseline="-25000" smtClean="0">
                <a:ea typeface="ＭＳ Ｐゴシック" pitchFamily="-107" charset="-128"/>
              </a:rPr>
              <a:t>i </a:t>
            </a:r>
            <a:endParaRPr lang="en-US" altLang="zh-TW" i="1" smtClean="0">
              <a:ea typeface="ＭＳ Ｐゴシック" pitchFamily="-107" charset="-128"/>
            </a:endParaRPr>
          </a:p>
          <a:p>
            <a:pPr eaLnBrk="1" hangingPunct="1"/>
            <a:r>
              <a:rPr lang="en-US" altLang="zh-TW" i="1" smtClean="0">
                <a:ea typeface="ＭＳ Ｐゴシック" pitchFamily="-107" charset="-128"/>
              </a:rPr>
              <a:t>         data = (data + 1) mod 2</a:t>
            </a:r>
            <a:r>
              <a:rPr lang="en-US" altLang="zh-TW" i="1" baseline="30000" smtClean="0">
                <a:ea typeface="ＭＳ Ｐゴシック" pitchFamily="-107" charset="-128"/>
              </a:rPr>
              <a:t>seedlen</a:t>
            </a:r>
          </a:p>
          <a:p>
            <a:pPr eaLnBrk="1" hangingPunct="1"/>
            <a:r>
              <a:rPr lang="en-US" altLang="zh-TW" i="1" smtClean="0">
                <a:ea typeface="ＭＳ Ｐゴシック" pitchFamily="-107" charset="-128"/>
              </a:rPr>
              <a:t>     return leftmost n bits of W </a:t>
            </a:r>
            <a:endParaRPr lang="en-US" altLang="zh-TW" smtClean="0">
              <a:ea typeface="ＭＳ Ｐゴシック" pitchFamily="-107" charset="-128"/>
            </a:endParaRPr>
          </a:p>
          <a:p>
            <a:pPr eaLnBrk="1" hangingPunct="1"/>
            <a:endParaRPr lang="en-US" altLang="zh-TW" smtClean="0">
              <a:ea typeface="ＭＳ Ｐゴシック" pitchFamily="-107" charset="-128"/>
            </a:endParaRPr>
          </a:p>
        </p:txBody>
      </p:sp>
      <p:sp>
        <p:nvSpPr>
          <p:cNvPr id="819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fld id="{E50BEFA0-8C81-419A-8A0D-E906E73BA5CA}" type="slidenum">
              <a:rPr lang="en-AU" altLang="zh-TW" sz="1200" smtClean="0">
                <a:latin typeface="Arial" charset="0"/>
                <a:ea typeface="ＭＳ Ｐゴシック" pitchFamily="-107" charset="-128"/>
              </a:rPr>
              <a:pPr/>
              <a:t>59</a:t>
            </a:fld>
            <a:endParaRPr lang="en-AU" altLang="zh-TW" sz="1200" smtClean="0">
              <a:latin typeface="Arial" charset="0"/>
              <a:ea typeface="ＭＳ Ｐゴシック" pitchFamily="-107" charset="-128"/>
            </a:endParaRPr>
          </a:p>
        </p:txBody>
      </p:sp>
    </p:spTree>
    <p:extLst>
      <p:ext uri="{BB962C8B-B14F-4D97-AF65-F5344CB8AC3E}">
        <p14:creationId xmlns:p14="http://schemas.microsoft.com/office/powerpoint/2010/main" val="1557362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377825" y="1676400"/>
            <a:ext cx="8389938" cy="4421188"/>
            <a:chOff x="238" y="1056"/>
            <a:chExt cx="5285" cy="2785"/>
          </a:xfrm>
        </p:grpSpPr>
        <p:grpSp>
          <p:nvGrpSpPr>
            <p:cNvPr id="5" name="Group 3"/>
            <p:cNvGrpSpPr>
              <a:grpSpLocks/>
            </p:cNvGrpSpPr>
            <p:nvPr/>
          </p:nvGrpSpPr>
          <p:grpSpPr bwMode="auto">
            <a:xfrm>
              <a:off x="238" y="1056"/>
              <a:ext cx="5285" cy="1393"/>
              <a:chOff x="238" y="1056"/>
              <a:chExt cx="5285" cy="1393"/>
            </a:xfrm>
          </p:grpSpPr>
          <p:sp>
            <p:nvSpPr>
              <p:cNvPr id="14" name="Rectangle 4"/>
              <p:cNvSpPr>
                <a:spLocks noChangeArrowheads="1"/>
              </p:cNvSpPr>
              <p:nvPr/>
            </p:nvSpPr>
            <p:spPr bwMode="auto">
              <a:xfrm>
                <a:off x="243" y="1057"/>
                <a:ext cx="5272" cy="1391"/>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5" name="Freeform 5"/>
              <p:cNvSpPr>
                <a:spLocks/>
              </p:cNvSpPr>
              <p:nvPr/>
            </p:nvSpPr>
            <p:spPr bwMode="auto">
              <a:xfrm>
                <a:off x="238" y="1056"/>
                <a:ext cx="5273" cy="1393"/>
              </a:xfrm>
              <a:custGeom>
                <a:avLst/>
                <a:gdLst>
                  <a:gd name="T0" fmla="*/ 5272 w 5273"/>
                  <a:gd name="T1" fmla="*/ 0 h 1393"/>
                  <a:gd name="T2" fmla="*/ 0 w 5273"/>
                  <a:gd name="T3" fmla="*/ 0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0" y="0"/>
                    </a:lnTo>
                    <a:lnTo>
                      <a:pt x="0" y="1392"/>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6" name="Freeform 6"/>
              <p:cNvSpPr>
                <a:spLocks/>
              </p:cNvSpPr>
              <p:nvPr/>
            </p:nvSpPr>
            <p:spPr bwMode="auto">
              <a:xfrm>
                <a:off x="250" y="1056"/>
                <a:ext cx="5273" cy="1393"/>
              </a:xfrm>
              <a:custGeom>
                <a:avLst/>
                <a:gdLst>
                  <a:gd name="T0" fmla="*/ 5272 w 5273"/>
                  <a:gd name="T1" fmla="*/ 0 h 1393"/>
                  <a:gd name="T2" fmla="*/ 5272 w 5273"/>
                  <a:gd name="T3" fmla="*/ 1392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5272" y="1392"/>
                    </a:lnTo>
                    <a:lnTo>
                      <a:pt x="0" y="1392"/>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6" name="Group 7"/>
            <p:cNvGrpSpPr>
              <a:grpSpLocks/>
            </p:cNvGrpSpPr>
            <p:nvPr/>
          </p:nvGrpSpPr>
          <p:grpSpPr bwMode="auto">
            <a:xfrm>
              <a:off x="240" y="3744"/>
              <a:ext cx="5281" cy="97"/>
              <a:chOff x="240" y="3744"/>
              <a:chExt cx="5281" cy="97"/>
            </a:xfrm>
          </p:grpSpPr>
          <p:sp>
            <p:nvSpPr>
              <p:cNvPr id="11" name="Rectangle 8"/>
              <p:cNvSpPr>
                <a:spLocks noChangeArrowheads="1"/>
              </p:cNvSpPr>
              <p:nvPr/>
            </p:nvSpPr>
            <p:spPr bwMode="auto">
              <a:xfrm>
                <a:off x="240" y="3744"/>
                <a:ext cx="5280" cy="96"/>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2" name="Freeform 9"/>
              <p:cNvSpPr>
                <a:spLocks/>
              </p:cNvSpPr>
              <p:nvPr/>
            </p:nvSpPr>
            <p:spPr bwMode="auto">
              <a:xfrm>
                <a:off x="240" y="3744"/>
                <a:ext cx="5281" cy="97"/>
              </a:xfrm>
              <a:custGeom>
                <a:avLst/>
                <a:gdLst>
                  <a:gd name="T0" fmla="*/ 5280 w 5281"/>
                  <a:gd name="T1" fmla="*/ 0 h 97"/>
                  <a:gd name="T2" fmla="*/ 0 w 5281"/>
                  <a:gd name="T3" fmla="*/ 0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0" y="0"/>
                    </a:lnTo>
                    <a:lnTo>
                      <a:pt x="0" y="96"/>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3" name="Freeform 10"/>
              <p:cNvSpPr>
                <a:spLocks/>
              </p:cNvSpPr>
              <p:nvPr/>
            </p:nvSpPr>
            <p:spPr bwMode="auto">
              <a:xfrm>
                <a:off x="240" y="3744"/>
                <a:ext cx="5281" cy="97"/>
              </a:xfrm>
              <a:custGeom>
                <a:avLst/>
                <a:gdLst>
                  <a:gd name="T0" fmla="*/ 5280 w 5281"/>
                  <a:gd name="T1" fmla="*/ 0 h 97"/>
                  <a:gd name="T2" fmla="*/ 5280 w 5281"/>
                  <a:gd name="T3" fmla="*/ 96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5280" y="96"/>
                    </a:lnTo>
                    <a:lnTo>
                      <a:pt x="0" y="96"/>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7" name="Group 11"/>
            <p:cNvGrpSpPr>
              <a:grpSpLocks/>
            </p:cNvGrpSpPr>
            <p:nvPr/>
          </p:nvGrpSpPr>
          <p:grpSpPr bwMode="auto">
            <a:xfrm>
              <a:off x="338" y="1200"/>
              <a:ext cx="97" cy="1104"/>
              <a:chOff x="338" y="1200"/>
              <a:chExt cx="97" cy="1104"/>
            </a:xfrm>
          </p:grpSpPr>
          <p:sp useBgFill="1">
            <p:nvSpPr>
              <p:cNvPr id="8" name="Rectangle 12"/>
              <p:cNvSpPr>
                <a:spLocks noChangeArrowheads="1"/>
              </p:cNvSpPr>
              <p:nvPr/>
            </p:nvSpPr>
            <p:spPr bwMode="auto">
              <a:xfrm>
                <a:off x="338" y="1201"/>
                <a:ext cx="96" cy="1103"/>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9" name="Freeform 13"/>
              <p:cNvSpPr>
                <a:spLocks/>
              </p:cNvSpPr>
              <p:nvPr/>
            </p:nvSpPr>
            <p:spPr bwMode="auto">
              <a:xfrm>
                <a:off x="338" y="1200"/>
                <a:ext cx="97" cy="1104"/>
              </a:xfrm>
              <a:custGeom>
                <a:avLst/>
                <a:gdLst>
                  <a:gd name="T0" fmla="*/ 0 w 97"/>
                  <a:gd name="T1" fmla="*/ 1103 h 1104"/>
                  <a:gd name="T2" fmla="*/ 96 w 97"/>
                  <a:gd name="T3" fmla="*/ 1103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96" y="1103"/>
                    </a:lnTo>
                    <a:lnTo>
                      <a:pt x="96" y="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 name="Freeform 14"/>
              <p:cNvSpPr>
                <a:spLocks/>
              </p:cNvSpPr>
              <p:nvPr/>
            </p:nvSpPr>
            <p:spPr bwMode="auto">
              <a:xfrm>
                <a:off x="338" y="1200"/>
                <a:ext cx="97" cy="1104"/>
              </a:xfrm>
              <a:custGeom>
                <a:avLst/>
                <a:gdLst>
                  <a:gd name="T0" fmla="*/ 0 w 97"/>
                  <a:gd name="T1" fmla="*/ 1103 h 1104"/>
                  <a:gd name="T2" fmla="*/ 0 w 97"/>
                  <a:gd name="T3" fmla="*/ 0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0" y="0"/>
                    </a:lnTo>
                    <a:lnTo>
                      <a:pt x="96" y="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sp>
        <p:nvSpPr>
          <p:cNvPr id="123919" name="Rectangle 15"/>
          <p:cNvSpPr>
            <a:spLocks noGrp="1" noChangeArrowheads="1"/>
          </p:cNvSpPr>
          <p:nvPr>
            <p:ph type="ctrTitle" sz="quarter"/>
          </p:nvPr>
        </p:nvSpPr>
        <p:spPr>
          <a:xfrm>
            <a:off x="836613" y="2133600"/>
            <a:ext cx="7772400" cy="1143000"/>
          </a:xfrm>
        </p:spPr>
        <p:txBody>
          <a:bodyPr/>
          <a:lstStyle>
            <a:lvl1pPr algn="ctr">
              <a:defRPr/>
            </a:lvl1pPr>
          </a:lstStyle>
          <a:p>
            <a:pPr lvl="0"/>
            <a:r>
              <a:rPr lang="zh-TW" altLang="en-US" noProof="0" smtClean="0"/>
              <a:t>按一下以編輯母片標題樣式</a:t>
            </a:r>
          </a:p>
        </p:txBody>
      </p:sp>
      <p:sp>
        <p:nvSpPr>
          <p:cNvPr id="123920" name="Rectangle 16"/>
          <p:cNvSpPr>
            <a:spLocks noGrp="1" noChangeArrowheads="1"/>
          </p:cNvSpPr>
          <p:nvPr>
            <p:ph type="subTitle" sz="quarter" idx="1"/>
          </p:nvPr>
        </p:nvSpPr>
        <p:spPr>
          <a:xfrm>
            <a:off x="1371600" y="4038600"/>
            <a:ext cx="6400800" cy="1752600"/>
          </a:xfrm>
        </p:spPr>
        <p:txBody>
          <a:bodyPr anchor="ctr"/>
          <a:lstStyle>
            <a:lvl1pPr marL="0" indent="0" algn="ctr">
              <a:buFont typeface="Wingdings" pitchFamily="-107" charset="2"/>
              <a:buNone/>
              <a:defRPr/>
            </a:lvl1pPr>
          </a:lstStyle>
          <a:p>
            <a:pPr lvl="0"/>
            <a:r>
              <a:rPr lang="zh-TW" altLang="en-US" noProof="0" smtClean="0"/>
              <a:t>按 一下以編輯母片次標題樣式</a:t>
            </a:r>
          </a:p>
        </p:txBody>
      </p:sp>
      <p:sp>
        <p:nvSpPr>
          <p:cNvPr id="17" name="Rectangle 17"/>
          <p:cNvSpPr>
            <a:spLocks noGrp="1" noChangeArrowheads="1"/>
          </p:cNvSpPr>
          <p:nvPr>
            <p:ph type="dt" sz="quarter" idx="10"/>
          </p:nvPr>
        </p:nvSpPr>
        <p:spPr bwMode="auto">
          <a:xfrm>
            <a:off x="381000" y="63246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atin typeface="Times New Roman" charset="0"/>
                <a:ea typeface="新細明體" charset="-120"/>
              </a:defRPr>
            </a:lvl1pPr>
          </a:lstStyle>
          <a:p>
            <a:pPr>
              <a:defRPr/>
            </a:pPr>
            <a:endParaRPr lang="en-US" altLang="zh-TW"/>
          </a:p>
        </p:txBody>
      </p:sp>
      <p:sp>
        <p:nvSpPr>
          <p:cNvPr id="18" name="Rectangle 18"/>
          <p:cNvSpPr>
            <a:spLocks noGrp="1" noChangeArrowheads="1"/>
          </p:cNvSpPr>
          <p:nvPr>
            <p:ph type="ftr" sz="quarter" idx="11"/>
          </p:nvPr>
        </p:nvSpPr>
        <p:spPr bwMode="auto">
          <a:xfrm>
            <a:off x="3124200" y="63246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atin typeface="Times New Roman" charset="0"/>
                <a:ea typeface="新細明體" charset="-120"/>
              </a:defRPr>
            </a:lvl1pPr>
          </a:lstStyle>
          <a:p>
            <a:pPr>
              <a:defRPr/>
            </a:pPr>
            <a:endParaRPr lang="en-US" altLang="zh-TW"/>
          </a:p>
        </p:txBody>
      </p:sp>
      <p:sp>
        <p:nvSpPr>
          <p:cNvPr id="19" name="Rectangle 19"/>
          <p:cNvSpPr>
            <a:spLocks noGrp="1" noChangeArrowheads="1"/>
          </p:cNvSpPr>
          <p:nvPr>
            <p:ph type="sldNum" sz="quarter" idx="12"/>
          </p:nvPr>
        </p:nvSpPr>
        <p:spPr bwMode="auto">
          <a:xfrm>
            <a:off x="6858000" y="63246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Times New Roman" charset="0"/>
                <a:ea typeface="新細明體" charset="-120"/>
              </a:defRPr>
            </a:lvl1pPr>
          </a:lstStyle>
          <a:p>
            <a:pPr>
              <a:defRPr/>
            </a:pPr>
            <a:fld id="{3E3147EE-6422-4FEE-8F78-BDD00642D556}" type="slidenum">
              <a:rPr lang="zh-TW" altLang="en-US"/>
              <a:pPr>
                <a:defRPr/>
              </a:pPr>
              <a:t>‹#›</a:t>
            </a:fld>
            <a:endParaRPr lang="en-US" altLang="zh-TW"/>
          </a:p>
        </p:txBody>
      </p:sp>
    </p:spTree>
    <p:extLst>
      <p:ext uri="{BB962C8B-B14F-4D97-AF65-F5344CB8AC3E}">
        <p14:creationId xmlns:p14="http://schemas.microsoft.com/office/powerpoint/2010/main" val="3569966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784496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2997766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006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64381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517502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Tree>
    <p:extLst>
      <p:ext uri="{BB962C8B-B14F-4D97-AF65-F5344CB8AC3E}">
        <p14:creationId xmlns:p14="http://schemas.microsoft.com/office/powerpoint/2010/main" val="3160296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4663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3700711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2432047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58133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67500" y="342900"/>
            <a:ext cx="1943100" cy="55245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42900"/>
            <a:ext cx="5676900" cy="55245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013978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838200" y="342900"/>
            <a:ext cx="7772400" cy="11049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838200" y="17526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800600" y="17526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800600" y="38862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695393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838200" y="342900"/>
            <a:ext cx="7772400" cy="11049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838200" y="17526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00600" y="17526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5210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1000" y="304800"/>
            <a:ext cx="8383588" cy="6022975"/>
            <a:chOff x="240" y="192"/>
            <a:chExt cx="5281" cy="3794"/>
          </a:xfrm>
        </p:grpSpPr>
        <p:grpSp>
          <p:nvGrpSpPr>
            <p:cNvPr id="1034" name="Group 3"/>
            <p:cNvGrpSpPr>
              <a:grpSpLocks/>
            </p:cNvGrpSpPr>
            <p:nvPr/>
          </p:nvGrpSpPr>
          <p:grpSpPr bwMode="auto">
            <a:xfrm>
              <a:off x="240" y="1008"/>
              <a:ext cx="5281" cy="2978"/>
              <a:chOff x="240" y="1008"/>
              <a:chExt cx="5281" cy="2978"/>
            </a:xfrm>
          </p:grpSpPr>
          <p:sp>
            <p:nvSpPr>
              <p:cNvPr id="1043" name="Rectangle 4"/>
              <p:cNvSpPr>
                <a:spLocks noChangeArrowheads="1"/>
              </p:cNvSpPr>
              <p:nvPr/>
            </p:nvSpPr>
            <p:spPr bwMode="auto">
              <a:xfrm>
                <a:off x="245" y="1010"/>
                <a:ext cx="5269" cy="2976"/>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044" name="Freeform 5"/>
              <p:cNvSpPr>
                <a:spLocks/>
              </p:cNvSpPr>
              <p:nvPr/>
            </p:nvSpPr>
            <p:spPr bwMode="auto">
              <a:xfrm>
                <a:off x="240" y="1008"/>
                <a:ext cx="5269" cy="2977"/>
              </a:xfrm>
              <a:custGeom>
                <a:avLst/>
                <a:gdLst>
                  <a:gd name="T0" fmla="*/ 5268 w 5269"/>
                  <a:gd name="T1" fmla="*/ 0 h 2977"/>
                  <a:gd name="T2" fmla="*/ 0 w 5269"/>
                  <a:gd name="T3" fmla="*/ 0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0" y="0"/>
                    </a:lnTo>
                    <a:lnTo>
                      <a:pt x="0" y="2976"/>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45" name="Freeform 6"/>
              <p:cNvSpPr>
                <a:spLocks/>
              </p:cNvSpPr>
              <p:nvPr/>
            </p:nvSpPr>
            <p:spPr bwMode="auto">
              <a:xfrm>
                <a:off x="252" y="1008"/>
                <a:ext cx="5269" cy="2977"/>
              </a:xfrm>
              <a:custGeom>
                <a:avLst/>
                <a:gdLst>
                  <a:gd name="T0" fmla="*/ 5268 w 5269"/>
                  <a:gd name="T1" fmla="*/ 0 h 2977"/>
                  <a:gd name="T2" fmla="*/ 5268 w 5269"/>
                  <a:gd name="T3" fmla="*/ 2976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5268" y="2976"/>
                    </a:lnTo>
                    <a:lnTo>
                      <a:pt x="0" y="2976"/>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1035" name="Group 7"/>
            <p:cNvGrpSpPr>
              <a:grpSpLocks/>
            </p:cNvGrpSpPr>
            <p:nvPr/>
          </p:nvGrpSpPr>
          <p:grpSpPr bwMode="auto">
            <a:xfrm>
              <a:off x="336" y="1103"/>
              <a:ext cx="97" cy="2785"/>
              <a:chOff x="336" y="1103"/>
              <a:chExt cx="97" cy="2785"/>
            </a:xfrm>
          </p:grpSpPr>
          <p:sp useBgFill="1">
            <p:nvSpPr>
              <p:cNvPr id="1040" name="Rectangle 8"/>
              <p:cNvSpPr>
                <a:spLocks noChangeArrowheads="1"/>
              </p:cNvSpPr>
              <p:nvPr/>
            </p:nvSpPr>
            <p:spPr bwMode="auto">
              <a:xfrm>
                <a:off x="336" y="1104"/>
                <a:ext cx="96" cy="2784"/>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041" name="Freeform 9"/>
              <p:cNvSpPr>
                <a:spLocks/>
              </p:cNvSpPr>
              <p:nvPr/>
            </p:nvSpPr>
            <p:spPr bwMode="auto">
              <a:xfrm>
                <a:off x="336" y="1103"/>
                <a:ext cx="97" cy="2785"/>
              </a:xfrm>
              <a:custGeom>
                <a:avLst/>
                <a:gdLst>
                  <a:gd name="T0" fmla="*/ 0 w 97"/>
                  <a:gd name="T1" fmla="*/ 2784 h 2785"/>
                  <a:gd name="T2" fmla="*/ 96 w 97"/>
                  <a:gd name="T3" fmla="*/ 2784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96" y="2784"/>
                    </a:lnTo>
                    <a:lnTo>
                      <a:pt x="96" y="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42" name="Freeform 10"/>
              <p:cNvSpPr>
                <a:spLocks/>
              </p:cNvSpPr>
              <p:nvPr/>
            </p:nvSpPr>
            <p:spPr bwMode="auto">
              <a:xfrm>
                <a:off x="336" y="1103"/>
                <a:ext cx="97" cy="2785"/>
              </a:xfrm>
              <a:custGeom>
                <a:avLst/>
                <a:gdLst>
                  <a:gd name="T0" fmla="*/ 0 w 97"/>
                  <a:gd name="T1" fmla="*/ 2784 h 2785"/>
                  <a:gd name="T2" fmla="*/ 0 w 97"/>
                  <a:gd name="T3" fmla="*/ 0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0" y="0"/>
                    </a:lnTo>
                    <a:lnTo>
                      <a:pt x="96" y="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1036" name="Group 11"/>
            <p:cNvGrpSpPr>
              <a:grpSpLocks/>
            </p:cNvGrpSpPr>
            <p:nvPr/>
          </p:nvGrpSpPr>
          <p:grpSpPr bwMode="auto">
            <a:xfrm>
              <a:off x="240" y="192"/>
              <a:ext cx="193" cy="721"/>
              <a:chOff x="240" y="192"/>
              <a:chExt cx="193" cy="721"/>
            </a:xfrm>
          </p:grpSpPr>
          <p:sp>
            <p:nvSpPr>
              <p:cNvPr id="1037" name="Rectangle 12"/>
              <p:cNvSpPr>
                <a:spLocks noChangeArrowheads="1"/>
              </p:cNvSpPr>
              <p:nvPr/>
            </p:nvSpPr>
            <p:spPr bwMode="auto">
              <a:xfrm>
                <a:off x="240" y="192"/>
                <a:ext cx="192" cy="720"/>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a:p>
            </p:txBody>
          </p:sp>
          <p:sp>
            <p:nvSpPr>
              <p:cNvPr id="1038" name="Freeform 13"/>
              <p:cNvSpPr>
                <a:spLocks/>
              </p:cNvSpPr>
              <p:nvPr/>
            </p:nvSpPr>
            <p:spPr bwMode="auto">
              <a:xfrm>
                <a:off x="240" y="192"/>
                <a:ext cx="193" cy="721"/>
              </a:xfrm>
              <a:custGeom>
                <a:avLst/>
                <a:gdLst>
                  <a:gd name="T0" fmla="*/ 192 w 193"/>
                  <a:gd name="T1" fmla="*/ 0 h 721"/>
                  <a:gd name="T2" fmla="*/ 0 w 193"/>
                  <a:gd name="T3" fmla="*/ 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0" y="0"/>
                    </a:lnTo>
                    <a:lnTo>
                      <a:pt x="0" y="72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39" name="Freeform 14"/>
              <p:cNvSpPr>
                <a:spLocks/>
              </p:cNvSpPr>
              <p:nvPr/>
            </p:nvSpPr>
            <p:spPr bwMode="auto">
              <a:xfrm>
                <a:off x="240" y="192"/>
                <a:ext cx="193" cy="721"/>
              </a:xfrm>
              <a:custGeom>
                <a:avLst/>
                <a:gdLst>
                  <a:gd name="T0" fmla="*/ 192 w 193"/>
                  <a:gd name="T1" fmla="*/ 0 h 721"/>
                  <a:gd name="T2" fmla="*/ 192 w 193"/>
                  <a:gd name="T3" fmla="*/ 72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192" y="720"/>
                    </a:lnTo>
                    <a:lnTo>
                      <a:pt x="0" y="72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sp>
        <p:nvSpPr>
          <p:cNvPr id="1027" name="Rectangle 15"/>
          <p:cNvSpPr>
            <a:spLocks noGrp="1" noChangeArrowheads="1"/>
          </p:cNvSpPr>
          <p:nvPr>
            <p:ph type="title"/>
          </p:nvPr>
        </p:nvSpPr>
        <p:spPr bwMode="auto">
          <a:xfrm>
            <a:off x="838200" y="342900"/>
            <a:ext cx="77724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zh-TW" altLang="en-US" smtClean="0"/>
              <a:t>按一下以編輯母片標題樣式</a:t>
            </a:r>
          </a:p>
        </p:txBody>
      </p:sp>
      <p:sp>
        <p:nvSpPr>
          <p:cNvPr id="1028" name="Rectangle 16"/>
          <p:cNvSpPr>
            <a:spLocks noGrp="1" noChangeArrowheads="1"/>
          </p:cNvSpPr>
          <p:nvPr>
            <p:ph type="body" idx="1"/>
          </p:nvPr>
        </p:nvSpPr>
        <p:spPr bwMode="auto">
          <a:xfrm>
            <a:off x="838200" y="17526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zh-TW" altLang="en-US" smtClean="0"/>
              <a:t>按一下以編輯母片本文樣式</a:t>
            </a:r>
          </a:p>
          <a:p>
            <a:pPr lvl="1"/>
            <a:r>
              <a:rPr lang="zh-TW" altLang="en-US" smtClean="0"/>
              <a:t>第二階層</a:t>
            </a:r>
          </a:p>
          <a:p>
            <a:pPr lvl="2"/>
            <a:r>
              <a:rPr lang="zh-TW" altLang="en-US" smtClean="0"/>
              <a:t>第三階層</a:t>
            </a:r>
          </a:p>
          <a:p>
            <a:pPr lvl="3"/>
            <a:r>
              <a:rPr lang="zh-TW" altLang="en-US" smtClean="0"/>
              <a:t>第四階層</a:t>
            </a:r>
          </a:p>
          <a:p>
            <a:pPr lvl="4"/>
            <a:r>
              <a:rPr lang="zh-TW" altLang="en-US" smtClean="0"/>
              <a:t>第五階層</a:t>
            </a:r>
          </a:p>
        </p:txBody>
      </p:sp>
      <p:sp>
        <p:nvSpPr>
          <p:cNvPr id="1029" name="Text Box 17"/>
          <p:cNvSpPr txBox="1">
            <a:spLocks noChangeArrowheads="1"/>
          </p:cNvSpPr>
          <p:nvPr/>
        </p:nvSpPr>
        <p:spPr bwMode="auto">
          <a:xfrm>
            <a:off x="5772150" y="6446838"/>
            <a:ext cx="314325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itchFamily="18" charset="0"/>
                <a:ea typeface="新細明體" pitchFamily="18" charset="-120"/>
              </a:defRPr>
            </a:lvl1pPr>
            <a:lvl2pPr marL="742950" indent="-285750">
              <a:defRPr sz="2000">
                <a:solidFill>
                  <a:schemeClr val="tx1"/>
                </a:solidFill>
                <a:latin typeface="Times New Roman" pitchFamily="18" charset="0"/>
                <a:ea typeface="新細明體" pitchFamily="18" charset="-120"/>
              </a:defRPr>
            </a:lvl2pPr>
            <a:lvl3pPr marL="1143000" indent="-228600">
              <a:defRPr sz="2000">
                <a:solidFill>
                  <a:schemeClr val="tx1"/>
                </a:solidFill>
                <a:latin typeface="Times New Roman" pitchFamily="18" charset="0"/>
                <a:ea typeface="新細明體" pitchFamily="18" charset="-120"/>
              </a:defRPr>
            </a:lvl3pPr>
            <a:lvl4pPr marL="1600200" indent="-228600">
              <a:defRPr sz="2000">
                <a:solidFill>
                  <a:schemeClr val="tx1"/>
                </a:solidFill>
                <a:latin typeface="Times New Roman" pitchFamily="18" charset="0"/>
                <a:ea typeface="新細明體" pitchFamily="18" charset="-120"/>
              </a:defRPr>
            </a:lvl4pPr>
            <a:lvl5pPr marL="2057400" indent="-228600">
              <a:defRPr sz="20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9pPr>
          </a:lstStyle>
          <a:p>
            <a:pPr>
              <a:lnSpc>
                <a:spcPct val="50000"/>
              </a:lnSpc>
              <a:spcBef>
                <a:spcPct val="50000"/>
              </a:spcBef>
              <a:defRPr/>
            </a:pPr>
            <a:r>
              <a:rPr lang="en-US" altLang="zh-TW" sz="1400" smtClean="0"/>
              <a:t>Anthony J.T. Lee</a:t>
            </a:r>
          </a:p>
          <a:p>
            <a:pPr>
              <a:lnSpc>
                <a:spcPct val="50000"/>
              </a:lnSpc>
              <a:spcBef>
                <a:spcPct val="50000"/>
              </a:spcBef>
              <a:defRPr/>
            </a:pPr>
            <a:r>
              <a:rPr lang="en-US" altLang="zh-TW" sz="1400" smtClean="0"/>
              <a:t>Dept. of Information Management, NTU</a:t>
            </a:r>
          </a:p>
        </p:txBody>
      </p:sp>
      <p:sp>
        <p:nvSpPr>
          <p:cNvPr id="1030" name="Text Box 18"/>
          <p:cNvSpPr txBox="1">
            <a:spLocks noChangeArrowheads="1"/>
          </p:cNvSpPr>
          <p:nvPr/>
        </p:nvSpPr>
        <p:spPr bwMode="auto">
          <a:xfrm>
            <a:off x="4238625" y="6391275"/>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itchFamily="18" charset="0"/>
                <a:ea typeface="新細明體" pitchFamily="18" charset="-120"/>
              </a:defRPr>
            </a:lvl1pPr>
            <a:lvl2pPr marL="742950" indent="-285750">
              <a:defRPr sz="2000">
                <a:solidFill>
                  <a:schemeClr val="tx1"/>
                </a:solidFill>
                <a:latin typeface="Times New Roman" pitchFamily="18" charset="0"/>
                <a:ea typeface="新細明體" pitchFamily="18" charset="-120"/>
              </a:defRPr>
            </a:lvl2pPr>
            <a:lvl3pPr marL="1143000" indent="-228600">
              <a:defRPr sz="2000">
                <a:solidFill>
                  <a:schemeClr val="tx1"/>
                </a:solidFill>
                <a:latin typeface="Times New Roman" pitchFamily="18" charset="0"/>
                <a:ea typeface="新細明體" pitchFamily="18" charset="-120"/>
              </a:defRPr>
            </a:lvl3pPr>
            <a:lvl4pPr marL="1600200" indent="-228600">
              <a:defRPr sz="2000">
                <a:solidFill>
                  <a:schemeClr val="tx1"/>
                </a:solidFill>
                <a:latin typeface="Times New Roman" pitchFamily="18" charset="0"/>
                <a:ea typeface="新細明體" pitchFamily="18" charset="-120"/>
              </a:defRPr>
            </a:lvl4pPr>
            <a:lvl5pPr marL="2057400" indent="-228600">
              <a:defRPr sz="20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9pPr>
          </a:lstStyle>
          <a:p>
            <a:pPr>
              <a:spcBef>
                <a:spcPct val="50000"/>
              </a:spcBef>
              <a:defRPr/>
            </a:pPr>
            <a:r>
              <a:rPr lang="en-US" altLang="zh-TW" sz="1400" smtClean="0"/>
              <a:t>12- </a:t>
            </a:r>
            <a:fld id="{37ED39A1-F1E4-4F6B-9D42-0CE2E5FADC69}" type="slidenum">
              <a:rPr lang="en-US" altLang="zh-TW" sz="1400" smtClean="0"/>
              <a:pPr>
                <a:spcBef>
                  <a:spcPct val="50000"/>
                </a:spcBef>
                <a:defRPr/>
              </a:pPr>
              <a:t>‹#›</a:t>
            </a:fld>
            <a:endParaRPr lang="en-US" altLang="zh-TW" sz="1400" smtClean="0"/>
          </a:p>
        </p:txBody>
      </p:sp>
      <p:sp>
        <p:nvSpPr>
          <p:cNvPr id="1031" name="Line 19"/>
          <p:cNvSpPr>
            <a:spLocks noChangeShapeType="1"/>
          </p:cNvSpPr>
          <p:nvPr/>
        </p:nvSpPr>
        <p:spPr bwMode="auto">
          <a:xfrm>
            <a:off x="373063" y="1587500"/>
            <a:ext cx="8374062" cy="0"/>
          </a:xfrm>
          <a:prstGeom prst="line">
            <a:avLst/>
          </a:prstGeom>
          <a:noFill/>
          <a:ln w="38100" cap="sq">
            <a:solidFill>
              <a:srgbClr val="6666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2" name="Line 20"/>
          <p:cNvSpPr>
            <a:spLocks noChangeShapeType="1"/>
          </p:cNvSpPr>
          <p:nvPr/>
        </p:nvSpPr>
        <p:spPr bwMode="auto">
          <a:xfrm>
            <a:off x="400050" y="6365875"/>
            <a:ext cx="8362950" cy="0"/>
          </a:xfrm>
          <a:prstGeom prst="line">
            <a:avLst/>
          </a:prstGeom>
          <a:noFill/>
          <a:ln w="38100" cap="sq">
            <a:solidFill>
              <a:srgbClr val="6666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3" name="Text Box 21"/>
          <p:cNvSpPr txBox="1">
            <a:spLocks noChangeArrowheads="1"/>
          </p:cNvSpPr>
          <p:nvPr/>
        </p:nvSpPr>
        <p:spPr bwMode="auto">
          <a:xfrm>
            <a:off x="285750" y="6340475"/>
            <a:ext cx="24003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itchFamily="18" charset="0"/>
                <a:ea typeface="新細明體" pitchFamily="18" charset="-120"/>
              </a:defRPr>
            </a:lvl1pPr>
            <a:lvl2pPr marL="742950" indent="-285750">
              <a:defRPr sz="2000">
                <a:solidFill>
                  <a:schemeClr val="tx1"/>
                </a:solidFill>
                <a:latin typeface="Times New Roman" pitchFamily="18" charset="0"/>
                <a:ea typeface="新細明體" pitchFamily="18" charset="-120"/>
              </a:defRPr>
            </a:lvl2pPr>
            <a:lvl3pPr marL="1143000" indent="-228600">
              <a:defRPr sz="2000">
                <a:solidFill>
                  <a:schemeClr val="tx1"/>
                </a:solidFill>
                <a:latin typeface="Times New Roman" pitchFamily="18" charset="0"/>
                <a:ea typeface="新細明體" pitchFamily="18" charset="-120"/>
              </a:defRPr>
            </a:lvl3pPr>
            <a:lvl4pPr marL="1600200" indent="-228600">
              <a:defRPr sz="2000">
                <a:solidFill>
                  <a:schemeClr val="tx1"/>
                </a:solidFill>
                <a:latin typeface="Times New Roman" pitchFamily="18" charset="0"/>
                <a:ea typeface="新細明體" pitchFamily="18" charset="-120"/>
              </a:defRPr>
            </a:lvl4pPr>
            <a:lvl5pPr marL="2057400" indent="-228600">
              <a:defRPr sz="20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000">
                <a:solidFill>
                  <a:schemeClr val="tx1"/>
                </a:solidFill>
                <a:latin typeface="Times New Roman" pitchFamily="18" charset="0"/>
                <a:ea typeface="新細明體" pitchFamily="18" charset="-120"/>
              </a:defRPr>
            </a:lvl9pPr>
          </a:lstStyle>
          <a:p>
            <a:pPr eaLnBrk="1" hangingPunct="1">
              <a:spcBef>
                <a:spcPct val="50000"/>
              </a:spcBef>
              <a:defRPr/>
            </a:pPr>
            <a:r>
              <a:rPr kumimoji="1" lang="en-US" altLang="zh-TW" sz="1400" smtClean="0"/>
              <a:t>Cryptograpgy and Network Security</a:t>
            </a:r>
          </a:p>
        </p:txBody>
      </p:sp>
    </p:spTree>
  </p:cSld>
  <p:clrMap bg1="lt1" tx1="dk1" bg2="lt2" tx2="dk2" accent1="accent1" accent2="accent2" accent3="accent3" accent4="accent4" accent5="accent5" accent6="accent6" hlink="hlink" folHlink="folHlink"/>
  <p:sldLayoutIdLst>
    <p:sldLayoutId id="2147483720"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charset="0"/>
          <a:ea typeface="新細明體" charset="-120"/>
        </a:defRPr>
      </a:lvl2pPr>
      <a:lvl3pPr algn="l" rtl="0" eaLnBrk="0" fontAlgn="base" hangingPunct="0">
        <a:spcBef>
          <a:spcPct val="0"/>
        </a:spcBef>
        <a:spcAft>
          <a:spcPct val="0"/>
        </a:spcAft>
        <a:defRPr sz="4400">
          <a:solidFill>
            <a:schemeClr val="tx2"/>
          </a:solidFill>
          <a:latin typeface="Times New Roman" charset="0"/>
          <a:ea typeface="新細明體" charset="-120"/>
        </a:defRPr>
      </a:lvl3pPr>
      <a:lvl4pPr algn="l" rtl="0" eaLnBrk="0" fontAlgn="base" hangingPunct="0">
        <a:spcBef>
          <a:spcPct val="0"/>
        </a:spcBef>
        <a:spcAft>
          <a:spcPct val="0"/>
        </a:spcAft>
        <a:defRPr sz="4400">
          <a:solidFill>
            <a:schemeClr val="tx2"/>
          </a:solidFill>
          <a:latin typeface="Times New Roman" charset="0"/>
          <a:ea typeface="新細明體" charset="-120"/>
        </a:defRPr>
      </a:lvl4pPr>
      <a:lvl5pPr algn="l" rtl="0" eaLnBrk="0" fontAlgn="base" hangingPunct="0">
        <a:spcBef>
          <a:spcPct val="0"/>
        </a:spcBef>
        <a:spcAft>
          <a:spcPct val="0"/>
        </a:spcAft>
        <a:defRPr sz="4400">
          <a:solidFill>
            <a:schemeClr val="tx2"/>
          </a:solidFill>
          <a:latin typeface="Times New Roman" charset="0"/>
          <a:ea typeface="新細明體" charset="-120"/>
        </a:defRPr>
      </a:lvl5pPr>
      <a:lvl6pPr marL="457200" algn="l" rtl="0" fontAlgn="base">
        <a:spcBef>
          <a:spcPct val="0"/>
        </a:spcBef>
        <a:spcAft>
          <a:spcPct val="0"/>
        </a:spcAft>
        <a:defRPr sz="4400">
          <a:solidFill>
            <a:schemeClr val="tx2"/>
          </a:solidFill>
          <a:latin typeface="Times New Roman" charset="0"/>
          <a:ea typeface="新細明體" charset="-120"/>
        </a:defRPr>
      </a:lvl6pPr>
      <a:lvl7pPr marL="914400" algn="l" rtl="0" fontAlgn="base">
        <a:spcBef>
          <a:spcPct val="0"/>
        </a:spcBef>
        <a:spcAft>
          <a:spcPct val="0"/>
        </a:spcAft>
        <a:defRPr sz="4400">
          <a:solidFill>
            <a:schemeClr val="tx2"/>
          </a:solidFill>
          <a:latin typeface="Times New Roman" charset="0"/>
          <a:ea typeface="新細明體" charset="-120"/>
        </a:defRPr>
      </a:lvl7pPr>
      <a:lvl8pPr marL="1371600" algn="l" rtl="0" fontAlgn="base">
        <a:spcBef>
          <a:spcPct val="0"/>
        </a:spcBef>
        <a:spcAft>
          <a:spcPct val="0"/>
        </a:spcAft>
        <a:defRPr sz="4400">
          <a:solidFill>
            <a:schemeClr val="tx2"/>
          </a:solidFill>
          <a:latin typeface="Times New Roman" charset="0"/>
          <a:ea typeface="新細明體" charset="-120"/>
        </a:defRPr>
      </a:lvl8pPr>
      <a:lvl9pPr marL="1828800" algn="l" rtl="0" fontAlgn="base">
        <a:spcBef>
          <a:spcPct val="0"/>
        </a:spcBef>
        <a:spcAft>
          <a:spcPct val="0"/>
        </a:spcAft>
        <a:defRPr sz="4400">
          <a:solidFill>
            <a:schemeClr val="tx2"/>
          </a:solidFill>
          <a:latin typeface="Times New Roman" charset="0"/>
          <a:ea typeface="新細明體" charset="-120"/>
        </a:defRPr>
      </a:lvl9pPr>
    </p:titleStyle>
    <p:bodyStyle>
      <a:lvl1pPr marL="342900" indent="-342900" algn="l" rtl="0" eaLnBrk="0" fontAlgn="base" hangingPunct="0">
        <a:spcBef>
          <a:spcPct val="20000"/>
        </a:spcBef>
        <a:spcAft>
          <a:spcPct val="0"/>
        </a:spcAft>
        <a:buClr>
          <a:schemeClr val="accent2"/>
        </a:buClr>
        <a:buSzPct val="75000"/>
        <a:buFont typeface="Wingdings" pitchFamily="-107"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Char char="»"/>
        <a:defRPr sz="28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65000"/>
        <a:buFont typeface="Monotype Sorts" pitchFamily="2" charset="2"/>
        <a:buChar char="u"/>
        <a:defRPr sz="32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75000"/>
        <a:buChar char="–"/>
        <a:defRPr sz="3200">
          <a:solidFill>
            <a:schemeClr val="tx1"/>
          </a:solidFill>
          <a:latin typeface="+mn-lt"/>
          <a:ea typeface="+mn-ea"/>
        </a:defRPr>
      </a:lvl5pPr>
      <a:lvl6pPr marL="2514600" indent="-228600" algn="l" rtl="0" fontAlgn="base">
        <a:spcBef>
          <a:spcPct val="20000"/>
        </a:spcBef>
        <a:spcAft>
          <a:spcPct val="0"/>
        </a:spcAft>
        <a:buClr>
          <a:schemeClr val="tx1"/>
        </a:buClr>
        <a:buSzPct val="75000"/>
        <a:buChar char="–"/>
        <a:defRPr sz="3200">
          <a:solidFill>
            <a:schemeClr val="tx1"/>
          </a:solidFill>
          <a:latin typeface="+mn-lt"/>
          <a:ea typeface="+mn-ea"/>
        </a:defRPr>
      </a:lvl6pPr>
      <a:lvl7pPr marL="2971800" indent="-228600" algn="l" rtl="0" fontAlgn="base">
        <a:spcBef>
          <a:spcPct val="20000"/>
        </a:spcBef>
        <a:spcAft>
          <a:spcPct val="0"/>
        </a:spcAft>
        <a:buClr>
          <a:schemeClr val="tx1"/>
        </a:buClr>
        <a:buSzPct val="75000"/>
        <a:buChar char="–"/>
        <a:defRPr sz="3200">
          <a:solidFill>
            <a:schemeClr val="tx1"/>
          </a:solidFill>
          <a:latin typeface="+mn-lt"/>
          <a:ea typeface="+mn-ea"/>
        </a:defRPr>
      </a:lvl7pPr>
      <a:lvl8pPr marL="3429000" indent="-228600" algn="l" rtl="0" fontAlgn="base">
        <a:spcBef>
          <a:spcPct val="20000"/>
        </a:spcBef>
        <a:spcAft>
          <a:spcPct val="0"/>
        </a:spcAft>
        <a:buClr>
          <a:schemeClr val="tx1"/>
        </a:buClr>
        <a:buSzPct val="75000"/>
        <a:buChar char="–"/>
        <a:defRPr sz="3200">
          <a:solidFill>
            <a:schemeClr val="tx1"/>
          </a:solidFill>
          <a:latin typeface="+mn-lt"/>
          <a:ea typeface="+mn-ea"/>
        </a:defRPr>
      </a:lvl8pPr>
      <a:lvl9pPr marL="3886200" indent="-228600" algn="l" rtl="0" fontAlgn="base">
        <a:spcBef>
          <a:spcPct val="20000"/>
        </a:spcBef>
        <a:spcAft>
          <a:spcPct val="0"/>
        </a:spcAft>
        <a:buClr>
          <a:schemeClr val="tx1"/>
        </a:buClr>
        <a:buSzPct val="75000"/>
        <a:buChar char="–"/>
        <a:defRPr sz="32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zh-TW" smtClean="0"/>
              <a:t>Message Authentication Codes (Ch. 12)</a:t>
            </a:r>
          </a:p>
        </p:txBody>
      </p:sp>
      <p:sp>
        <p:nvSpPr>
          <p:cNvPr id="3075" name="Rectangle 3"/>
          <p:cNvSpPr>
            <a:spLocks noGrp="1" noChangeArrowheads="1"/>
          </p:cNvSpPr>
          <p:nvPr>
            <p:ph type="body" idx="1"/>
          </p:nvPr>
        </p:nvSpPr>
        <p:spPr/>
        <p:txBody>
          <a:bodyPr/>
          <a:lstStyle/>
          <a:p>
            <a:pPr eaLnBrk="1" hangingPunct="1"/>
            <a:r>
              <a:rPr lang="en-US" altLang="zh-TW" sz="2400" smtClean="0"/>
              <a:t>Message authentication requirements</a:t>
            </a:r>
          </a:p>
          <a:p>
            <a:pPr eaLnBrk="1" hangingPunct="1"/>
            <a:r>
              <a:rPr lang="en-US" altLang="zh-TW" sz="2400" smtClean="0"/>
              <a:t>Message authentication functions</a:t>
            </a:r>
          </a:p>
          <a:p>
            <a:pPr eaLnBrk="1" hangingPunct="1"/>
            <a:r>
              <a:rPr lang="en-US" altLang="zh-TW" sz="2400" smtClean="0"/>
              <a:t>Requirements for message authentication codes</a:t>
            </a:r>
          </a:p>
          <a:p>
            <a:pPr eaLnBrk="1" hangingPunct="1"/>
            <a:r>
              <a:rPr lang="en-US" altLang="zh-TW" sz="2400" smtClean="0"/>
              <a:t>Security of MACs</a:t>
            </a:r>
          </a:p>
          <a:p>
            <a:pPr eaLnBrk="1" hangingPunct="1"/>
            <a:r>
              <a:rPr lang="en-US" altLang="zh-TW" sz="2400" smtClean="0"/>
              <a:t>MACs based on hash functions (HMAC)</a:t>
            </a:r>
          </a:p>
          <a:p>
            <a:pPr eaLnBrk="1" hangingPunct="1"/>
            <a:r>
              <a:rPr lang="en-US" altLang="zh-TW" sz="2400" smtClean="0"/>
              <a:t>MACs based on block ciphers (DAA and CMAC)</a:t>
            </a:r>
          </a:p>
          <a:p>
            <a:pPr eaLnBrk="1" hangingPunct="1"/>
            <a:r>
              <a:rPr lang="en-US" altLang="zh-TW" sz="2400" smtClean="0"/>
              <a:t>Authenticated encription (CCM and GCM)</a:t>
            </a:r>
          </a:p>
          <a:p>
            <a:pPr eaLnBrk="1" hangingPunct="1"/>
            <a:r>
              <a:rPr lang="en-US" altLang="zh-TW" sz="2400" smtClean="0"/>
              <a:t>Pseudorandom number generation using hash functions and MACs</a:t>
            </a:r>
          </a:p>
          <a:p>
            <a:pPr eaLnBrk="1" hangingPunct="1"/>
            <a:r>
              <a:rPr lang="en-US" altLang="zh-TW" sz="2400" smtClean="0"/>
              <a:t>Summary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zh-TW" smtClean="0"/>
              <a:t>Authentication requirements</a:t>
            </a:r>
          </a:p>
        </p:txBody>
      </p:sp>
      <p:sp>
        <p:nvSpPr>
          <p:cNvPr id="4099" name="Rectangle 3"/>
          <p:cNvSpPr>
            <a:spLocks noGrp="1" noChangeArrowheads="1"/>
          </p:cNvSpPr>
          <p:nvPr>
            <p:ph type="body" idx="1"/>
          </p:nvPr>
        </p:nvSpPr>
        <p:spPr/>
        <p:txBody>
          <a:bodyPr/>
          <a:lstStyle/>
          <a:p>
            <a:pPr eaLnBrk="1" hangingPunct="1">
              <a:lnSpc>
                <a:spcPct val="90000"/>
              </a:lnSpc>
            </a:pPr>
            <a:r>
              <a:rPr lang="en-US" altLang="zh-TW" sz="3600" dirty="0" smtClean="0"/>
              <a:t>Attacks can be identified</a:t>
            </a:r>
          </a:p>
          <a:p>
            <a:pPr lvl="1" eaLnBrk="1" hangingPunct="1">
              <a:lnSpc>
                <a:spcPct val="90000"/>
              </a:lnSpc>
            </a:pPr>
            <a:r>
              <a:rPr lang="en-US" altLang="zh-TW" sz="3200" dirty="0" smtClean="0"/>
              <a:t>Disclosure</a:t>
            </a:r>
          </a:p>
          <a:p>
            <a:pPr lvl="1" eaLnBrk="1" hangingPunct="1">
              <a:lnSpc>
                <a:spcPct val="90000"/>
              </a:lnSpc>
            </a:pPr>
            <a:r>
              <a:rPr lang="en-US" altLang="zh-TW" sz="3200" dirty="0" smtClean="0"/>
              <a:t>Traffic analysis</a:t>
            </a:r>
          </a:p>
          <a:p>
            <a:pPr lvl="1" eaLnBrk="1" hangingPunct="1">
              <a:lnSpc>
                <a:spcPct val="90000"/>
              </a:lnSpc>
            </a:pPr>
            <a:r>
              <a:rPr lang="en-US" altLang="zh-TW" sz="3200" dirty="0" smtClean="0"/>
              <a:t>Masquerade</a:t>
            </a:r>
          </a:p>
          <a:p>
            <a:pPr lvl="1" eaLnBrk="1" hangingPunct="1">
              <a:lnSpc>
                <a:spcPct val="90000"/>
              </a:lnSpc>
            </a:pPr>
            <a:r>
              <a:rPr lang="en-US" altLang="zh-TW" sz="3200" dirty="0" smtClean="0"/>
              <a:t>Content modification</a:t>
            </a:r>
          </a:p>
          <a:p>
            <a:pPr lvl="1" eaLnBrk="1" hangingPunct="1">
              <a:lnSpc>
                <a:spcPct val="90000"/>
              </a:lnSpc>
            </a:pPr>
            <a:r>
              <a:rPr lang="en-US" altLang="zh-TW" sz="3200" dirty="0" smtClean="0"/>
              <a:t>Sequence modification</a:t>
            </a:r>
          </a:p>
          <a:p>
            <a:pPr lvl="1" eaLnBrk="1" hangingPunct="1">
              <a:lnSpc>
                <a:spcPct val="90000"/>
              </a:lnSpc>
            </a:pPr>
            <a:r>
              <a:rPr lang="en-US" altLang="zh-TW" sz="3200" dirty="0" smtClean="0"/>
              <a:t>Timing modification</a:t>
            </a:r>
          </a:p>
          <a:p>
            <a:pPr lvl="1" eaLnBrk="1" hangingPunct="1">
              <a:lnSpc>
                <a:spcPct val="90000"/>
              </a:lnSpc>
            </a:pPr>
            <a:r>
              <a:rPr lang="en-US" altLang="zh-TW" sz="3200" dirty="0" smtClean="0"/>
              <a:t>Repudiation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Message Authentication Functions</a:t>
            </a:r>
            <a:endParaRPr lang="en-US" dirty="0"/>
          </a:p>
        </p:txBody>
      </p:sp>
      <p:sp>
        <p:nvSpPr>
          <p:cNvPr id="9" name="Content Placeholder 8"/>
          <p:cNvSpPr>
            <a:spLocks noGrp="1"/>
          </p:cNvSpPr>
          <p:nvPr>
            <p:ph sz="half" idx="1"/>
          </p:nvPr>
        </p:nvSpPr>
        <p:spPr>
          <a:xfrm>
            <a:off x="683568" y="1412776"/>
            <a:ext cx="3733800" cy="4854575"/>
          </a:xfrm>
        </p:spPr>
        <p:txBody>
          <a:bodyPr>
            <a:normAutofit fontScale="85000" lnSpcReduction="10000"/>
          </a:bodyPr>
          <a:lstStyle/>
          <a:p>
            <a:pPr>
              <a:lnSpc>
                <a:spcPct val="200000"/>
              </a:lnSpc>
              <a:spcBef>
                <a:spcPts val="3600"/>
              </a:spcBef>
            </a:pPr>
            <a:r>
              <a:rPr lang="en-US" sz="2588" dirty="0" smtClean="0"/>
              <a:t>Two levels of functionality:</a:t>
            </a:r>
          </a:p>
        </p:txBody>
      </p:sp>
      <p:sp>
        <p:nvSpPr>
          <p:cNvPr id="10" name="Content Placeholder 9"/>
          <p:cNvSpPr>
            <a:spLocks noGrp="1"/>
          </p:cNvSpPr>
          <p:nvPr>
            <p:ph sz="half" idx="2"/>
          </p:nvPr>
        </p:nvSpPr>
        <p:spPr>
          <a:xfrm>
            <a:off x="5148064" y="1628800"/>
            <a:ext cx="3844066" cy="4896000"/>
          </a:xfrm>
        </p:spPr>
        <p:txBody>
          <a:bodyPr>
            <a:normAutofit fontScale="85000" lnSpcReduction="10000"/>
          </a:bodyPr>
          <a:lstStyle/>
          <a:p>
            <a:pPr marL="342900" lvl="1" indent="-342900">
              <a:spcBef>
                <a:spcPts val="2400"/>
              </a:spcBef>
              <a:buClr>
                <a:srgbClr val="BAABE3"/>
              </a:buClr>
            </a:pPr>
            <a:r>
              <a:rPr lang="en-US" sz="2353" dirty="0" smtClean="0">
                <a:cs typeface="ＭＳ Ｐゴシック" pitchFamily="-84" charset="-128"/>
              </a:rPr>
              <a:t>Hash function</a:t>
            </a:r>
          </a:p>
          <a:p>
            <a:pPr lvl="1"/>
            <a:r>
              <a:rPr lang="en-US" sz="2235" dirty="0" smtClean="0"/>
              <a:t>A function that maps a message of any length into a fixed-length hash value which serves as the authenticator</a:t>
            </a:r>
          </a:p>
          <a:p>
            <a:pPr marL="342900" lvl="1" indent="-342900">
              <a:spcBef>
                <a:spcPts val="1200"/>
              </a:spcBef>
              <a:buClr>
                <a:srgbClr val="BAABE3"/>
              </a:buClr>
            </a:pPr>
            <a:r>
              <a:rPr lang="en-US" sz="2353" dirty="0" smtClean="0">
                <a:cs typeface="ＭＳ Ｐゴシック" pitchFamily="-84" charset="-128"/>
              </a:rPr>
              <a:t>Message encryption</a:t>
            </a:r>
          </a:p>
          <a:p>
            <a:pPr lvl="1"/>
            <a:r>
              <a:rPr lang="en-US" sz="2235" dirty="0" smtClean="0"/>
              <a:t>The ciphertext of the entire message serves as its authenticator</a:t>
            </a:r>
          </a:p>
          <a:p>
            <a:pPr marL="342900" lvl="1" indent="-342900">
              <a:spcBef>
                <a:spcPts val="1200"/>
              </a:spcBef>
              <a:buClr>
                <a:srgbClr val="BAABE3"/>
              </a:buClr>
            </a:pPr>
            <a:r>
              <a:rPr lang="en-US" sz="2353" dirty="0" smtClean="0">
                <a:cs typeface="ＭＳ Ｐゴシック" pitchFamily="-84" charset="-128"/>
              </a:rPr>
              <a:t>Message authentication code (MAC)</a:t>
            </a:r>
          </a:p>
          <a:p>
            <a:pPr lvl="1"/>
            <a:r>
              <a:rPr lang="en-US" sz="2235" dirty="0" smtClean="0"/>
              <a:t>A function of the message and a secret key that produces a fixed-length value that serves as the authenticator</a:t>
            </a:r>
          </a:p>
        </p:txBody>
      </p:sp>
      <p:graphicFrame>
        <p:nvGraphicFramePr>
          <p:cNvPr id="7" name="Diagram 6"/>
          <p:cNvGraphicFramePr/>
          <p:nvPr>
            <p:extLst>
              <p:ext uri="{D42A27DB-BD31-4B8C-83A1-F6EECF244321}">
                <p14:modId xmlns:p14="http://schemas.microsoft.com/office/powerpoint/2010/main" val="1308711743"/>
              </p:ext>
            </p:extLst>
          </p:nvPr>
        </p:nvGraphicFramePr>
        <p:xfrm>
          <a:off x="-180528" y="2060848"/>
          <a:ext cx="60960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89212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zh-TW" smtClean="0"/>
              <a:t>Functions to produce an authenticator</a:t>
            </a:r>
          </a:p>
        </p:txBody>
      </p:sp>
      <p:sp>
        <p:nvSpPr>
          <p:cNvPr id="6147" name="Rectangle 3"/>
          <p:cNvSpPr>
            <a:spLocks noGrp="1" noChangeArrowheads="1"/>
          </p:cNvSpPr>
          <p:nvPr>
            <p:ph type="body" idx="1"/>
          </p:nvPr>
        </p:nvSpPr>
        <p:spPr/>
        <p:txBody>
          <a:bodyPr/>
          <a:lstStyle/>
          <a:p>
            <a:pPr eaLnBrk="1" hangingPunct="1"/>
            <a:r>
              <a:rPr lang="en-US" altLang="zh-TW" sz="2800" smtClean="0"/>
              <a:t>Message encryption: The ciphertext of the entire message serves as its authenticator.</a:t>
            </a:r>
          </a:p>
          <a:p>
            <a:pPr eaLnBrk="1" hangingPunct="1"/>
            <a:r>
              <a:rPr lang="en-US" altLang="zh-TW" sz="2800" smtClean="0"/>
              <a:t>Message authentication code (MAC): A public function of the message and a secret key that produces a fixed-length value that serves as the authenticator.</a:t>
            </a:r>
          </a:p>
          <a:p>
            <a:pPr eaLnBrk="1" hangingPunct="1"/>
            <a:r>
              <a:rPr lang="en-US" altLang="zh-TW" sz="2800" smtClean="0"/>
              <a:t>Hash function: A public function that maps a message of any length into a fixed-length hash value, which serves as the authenticator.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zh-TW" smtClean="0"/>
              <a:t>Message encryption</a:t>
            </a:r>
          </a:p>
        </p:txBody>
      </p:sp>
      <p:sp>
        <p:nvSpPr>
          <p:cNvPr id="7171" name="Rectangle 3"/>
          <p:cNvSpPr>
            <a:spLocks noGrp="1" noChangeArrowheads="1"/>
          </p:cNvSpPr>
          <p:nvPr>
            <p:ph type="body" idx="1"/>
          </p:nvPr>
        </p:nvSpPr>
        <p:spPr/>
        <p:txBody>
          <a:bodyPr/>
          <a:lstStyle/>
          <a:p>
            <a:pPr eaLnBrk="1" hangingPunct="1"/>
            <a:r>
              <a:rPr lang="en-US" altLang="zh-TW" smtClean="0"/>
              <a:t>Symmetric encryption</a:t>
            </a:r>
          </a:p>
          <a:p>
            <a:pPr eaLnBrk="1" hangingPunct="1"/>
            <a:r>
              <a:rPr lang="en-US" altLang="zh-TW" smtClean="0"/>
              <a:t>Public key encryption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zh-TW" smtClean="0"/>
              <a:t>Symmetric encryption: confidentiality and authentication</a:t>
            </a:r>
            <a:endParaRPr lang="zh-TW" altLang="en-US" smtClean="0"/>
          </a:p>
        </p:txBody>
      </p:sp>
      <p:sp>
        <p:nvSpPr>
          <p:cNvPr id="8195" name="Rectangle 3"/>
          <p:cNvSpPr>
            <a:spLocks noChangeArrowheads="1"/>
          </p:cNvSpPr>
          <p:nvPr/>
        </p:nvSpPr>
        <p:spPr bwMode="auto">
          <a:xfrm>
            <a:off x="914400" y="33528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8196" name="Rectangle 4"/>
          <p:cNvSpPr>
            <a:spLocks noChangeArrowheads="1"/>
          </p:cNvSpPr>
          <p:nvPr/>
        </p:nvSpPr>
        <p:spPr bwMode="auto">
          <a:xfrm>
            <a:off x="4419600" y="33528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8197" name="Rectangle 5"/>
          <p:cNvSpPr>
            <a:spLocks noChangeArrowheads="1"/>
          </p:cNvSpPr>
          <p:nvPr/>
        </p:nvSpPr>
        <p:spPr bwMode="auto">
          <a:xfrm>
            <a:off x="7696200" y="34290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8198" name="Oval 6"/>
          <p:cNvSpPr>
            <a:spLocks noChangeArrowheads="1"/>
          </p:cNvSpPr>
          <p:nvPr/>
        </p:nvSpPr>
        <p:spPr bwMode="auto">
          <a:xfrm>
            <a:off x="2590800" y="3733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8199" name="Oval 7"/>
          <p:cNvSpPr>
            <a:spLocks noChangeArrowheads="1"/>
          </p:cNvSpPr>
          <p:nvPr/>
        </p:nvSpPr>
        <p:spPr bwMode="auto">
          <a:xfrm>
            <a:off x="6096000" y="37338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8200" name="Line 8"/>
          <p:cNvSpPr>
            <a:spLocks noChangeShapeType="1"/>
          </p:cNvSpPr>
          <p:nvPr/>
        </p:nvSpPr>
        <p:spPr bwMode="auto">
          <a:xfrm>
            <a:off x="16002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1" name="Line 9"/>
          <p:cNvSpPr>
            <a:spLocks noChangeShapeType="1"/>
          </p:cNvSpPr>
          <p:nvPr/>
        </p:nvSpPr>
        <p:spPr bwMode="auto">
          <a:xfrm>
            <a:off x="3200400" y="40386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2" name="Line 10"/>
          <p:cNvSpPr>
            <a:spLocks noChangeShapeType="1"/>
          </p:cNvSpPr>
          <p:nvPr/>
        </p:nvSpPr>
        <p:spPr bwMode="auto">
          <a:xfrm>
            <a:off x="51054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3" name="Line 11"/>
          <p:cNvSpPr>
            <a:spLocks noChangeShapeType="1"/>
          </p:cNvSpPr>
          <p:nvPr/>
        </p:nvSpPr>
        <p:spPr bwMode="auto">
          <a:xfrm>
            <a:off x="67056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04" name="Text Box 12"/>
          <p:cNvSpPr txBox="1">
            <a:spLocks noChangeArrowheads="1"/>
          </p:cNvSpPr>
          <p:nvPr/>
        </p:nvSpPr>
        <p:spPr bwMode="auto">
          <a:xfrm>
            <a:off x="21336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Source</a:t>
            </a:r>
          </a:p>
        </p:txBody>
      </p:sp>
      <p:sp>
        <p:nvSpPr>
          <p:cNvPr id="8205" name="Text Box 13"/>
          <p:cNvSpPr txBox="1">
            <a:spLocks noChangeArrowheads="1"/>
          </p:cNvSpPr>
          <p:nvPr/>
        </p:nvSpPr>
        <p:spPr bwMode="auto">
          <a:xfrm>
            <a:off x="57912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Destination</a:t>
            </a:r>
          </a:p>
        </p:txBody>
      </p:sp>
      <p:sp>
        <p:nvSpPr>
          <p:cNvPr id="8206" name="Text Box 14"/>
          <p:cNvSpPr txBox="1">
            <a:spLocks noChangeArrowheads="1"/>
          </p:cNvSpPr>
          <p:nvPr/>
        </p:nvSpPr>
        <p:spPr bwMode="auto">
          <a:xfrm>
            <a:off x="2667000" y="4724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8207" name="Text Box 15"/>
          <p:cNvSpPr txBox="1">
            <a:spLocks noChangeArrowheads="1"/>
          </p:cNvSpPr>
          <p:nvPr/>
        </p:nvSpPr>
        <p:spPr bwMode="auto">
          <a:xfrm>
            <a:off x="6248400" y="46482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8208" name="Text Box 16"/>
          <p:cNvSpPr txBox="1">
            <a:spLocks noChangeArrowheads="1"/>
          </p:cNvSpPr>
          <p:nvPr/>
        </p:nvSpPr>
        <p:spPr bwMode="auto">
          <a:xfrm>
            <a:off x="4267200" y="4724400"/>
            <a:ext cx="1143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E(K,M)</a:t>
            </a:r>
          </a:p>
        </p:txBody>
      </p:sp>
      <p:sp>
        <p:nvSpPr>
          <p:cNvPr id="8209" name="Line 17"/>
          <p:cNvSpPr>
            <a:spLocks noChangeShapeType="1"/>
          </p:cNvSpPr>
          <p:nvPr/>
        </p:nvSpPr>
        <p:spPr bwMode="auto">
          <a:xfrm flipV="1">
            <a:off x="28956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8210" name="Line 18"/>
          <p:cNvSpPr>
            <a:spLocks noChangeShapeType="1"/>
          </p:cNvSpPr>
          <p:nvPr/>
        </p:nvSpPr>
        <p:spPr bwMode="auto">
          <a:xfrm flipV="1">
            <a:off x="64008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zh-TW" sz="4000" smtClean="0"/>
              <a:t>Confidentiality and authentication implications of message encryption</a:t>
            </a:r>
          </a:p>
        </p:txBody>
      </p:sp>
      <p:sp>
        <p:nvSpPr>
          <p:cNvPr id="9219" name="Rectangle 3"/>
          <p:cNvSpPr>
            <a:spLocks noGrp="1" noChangeArrowheads="1"/>
          </p:cNvSpPr>
          <p:nvPr>
            <p:ph type="body" idx="1"/>
          </p:nvPr>
        </p:nvSpPr>
        <p:spPr>
          <a:xfrm>
            <a:off x="838200" y="1600200"/>
            <a:ext cx="7772400" cy="4114800"/>
          </a:xfrm>
        </p:spPr>
        <p:txBody>
          <a:bodyPr/>
          <a:lstStyle/>
          <a:p>
            <a:pPr eaLnBrk="1" hangingPunct="1">
              <a:lnSpc>
                <a:spcPct val="90000"/>
              </a:lnSpc>
            </a:pPr>
            <a:r>
              <a:rPr lang="en-US" altLang="zh-TW" smtClean="0"/>
              <a:t>Symmetric encryption (A</a:t>
            </a:r>
            <a:r>
              <a:rPr lang="en-US" altLang="zh-TW" smtClean="0">
                <a:sym typeface="Symbol" pitchFamily="18" charset="2"/>
              </a:rPr>
              <a:t></a:t>
            </a:r>
            <a:r>
              <a:rPr lang="en-US" altLang="zh-TW" smtClean="0"/>
              <a:t>B:E(K,M)</a:t>
            </a:r>
          </a:p>
          <a:p>
            <a:pPr lvl="1" eaLnBrk="1" hangingPunct="1">
              <a:lnSpc>
                <a:spcPct val="90000"/>
              </a:lnSpc>
            </a:pPr>
            <a:r>
              <a:rPr lang="en-US" altLang="zh-TW" smtClean="0"/>
              <a:t>Provides confidentiality</a:t>
            </a:r>
          </a:p>
          <a:p>
            <a:pPr lvl="2" eaLnBrk="1" hangingPunct="1">
              <a:lnSpc>
                <a:spcPct val="90000"/>
              </a:lnSpc>
            </a:pPr>
            <a:r>
              <a:rPr lang="en-US" altLang="zh-TW" sz="2400" smtClean="0"/>
              <a:t>Only A and B share K</a:t>
            </a:r>
            <a:endParaRPr lang="en-US" altLang="zh-TW" smtClean="0"/>
          </a:p>
          <a:p>
            <a:pPr lvl="1" eaLnBrk="1" hangingPunct="1">
              <a:lnSpc>
                <a:spcPct val="90000"/>
              </a:lnSpc>
            </a:pPr>
            <a:r>
              <a:rPr lang="en-US" altLang="zh-TW" smtClean="0"/>
              <a:t>Provides a degree of authentication</a:t>
            </a:r>
          </a:p>
          <a:p>
            <a:pPr lvl="2" eaLnBrk="1" hangingPunct="1">
              <a:lnSpc>
                <a:spcPct val="90000"/>
              </a:lnSpc>
            </a:pPr>
            <a:r>
              <a:rPr lang="en-US" altLang="zh-TW" sz="2400" smtClean="0"/>
              <a:t>Could come only from A</a:t>
            </a:r>
          </a:p>
          <a:p>
            <a:pPr lvl="2" eaLnBrk="1" hangingPunct="1">
              <a:lnSpc>
                <a:spcPct val="90000"/>
              </a:lnSpc>
            </a:pPr>
            <a:r>
              <a:rPr lang="en-US" altLang="zh-TW" sz="2400" smtClean="0"/>
              <a:t>Has not been alter in transit</a:t>
            </a:r>
          </a:p>
          <a:p>
            <a:pPr lvl="2" eaLnBrk="1" hangingPunct="1">
              <a:lnSpc>
                <a:spcPct val="90000"/>
              </a:lnSpc>
            </a:pPr>
            <a:r>
              <a:rPr lang="en-US" altLang="zh-TW" sz="2400" smtClean="0"/>
              <a:t>Requires some formatting/redundancy</a:t>
            </a:r>
            <a:endParaRPr lang="en-US" altLang="zh-TW" smtClean="0"/>
          </a:p>
          <a:p>
            <a:pPr lvl="1" eaLnBrk="1" hangingPunct="1">
              <a:lnSpc>
                <a:spcPct val="90000"/>
              </a:lnSpc>
            </a:pPr>
            <a:r>
              <a:rPr lang="en-US" altLang="zh-TW" smtClean="0"/>
              <a:t>Does not provide signature</a:t>
            </a:r>
          </a:p>
          <a:p>
            <a:pPr lvl="2" eaLnBrk="1" hangingPunct="1">
              <a:lnSpc>
                <a:spcPct val="90000"/>
              </a:lnSpc>
            </a:pPr>
            <a:r>
              <a:rPr lang="en-US" altLang="zh-TW" sz="2400" smtClean="0"/>
              <a:t>Receiver could forge message</a:t>
            </a:r>
          </a:p>
          <a:p>
            <a:pPr lvl="2" eaLnBrk="1" hangingPunct="1">
              <a:lnSpc>
                <a:spcPct val="90000"/>
              </a:lnSpc>
            </a:pPr>
            <a:r>
              <a:rPr lang="en-US" altLang="zh-TW" sz="2400" smtClean="0"/>
              <a:t>Sender could deny message</a:t>
            </a:r>
            <a:endParaRPr lang="en-US" altLang="zh-TW"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zh-TW" smtClean="0"/>
              <a:t>Symmetric encryption (Cont.)</a:t>
            </a:r>
          </a:p>
        </p:txBody>
      </p:sp>
      <p:sp>
        <p:nvSpPr>
          <p:cNvPr id="10243" name="Rectangle 3"/>
          <p:cNvSpPr>
            <a:spLocks noGrp="1" noChangeArrowheads="1"/>
          </p:cNvSpPr>
          <p:nvPr>
            <p:ph type="body" idx="1"/>
          </p:nvPr>
        </p:nvSpPr>
        <p:spPr/>
        <p:txBody>
          <a:bodyPr/>
          <a:lstStyle/>
          <a:p>
            <a:pPr eaLnBrk="1" hangingPunct="1">
              <a:lnSpc>
                <a:spcPct val="90000"/>
              </a:lnSpc>
            </a:pPr>
            <a:r>
              <a:rPr lang="en-US" altLang="zh-TW" sz="2800" smtClean="0"/>
              <a:t>Suppose M can be any bit pattern.</a:t>
            </a:r>
          </a:p>
          <a:p>
            <a:pPr eaLnBrk="1" hangingPunct="1">
              <a:lnSpc>
                <a:spcPct val="90000"/>
              </a:lnSpc>
            </a:pPr>
            <a:r>
              <a:rPr lang="en-US" altLang="zh-TW" sz="2800" smtClean="0"/>
              <a:t>There is no way to determine automatically, at the destination, whether an incoming message is the ciphertext of a legitimate message.</a:t>
            </a:r>
          </a:p>
          <a:p>
            <a:pPr eaLnBrk="1" hangingPunct="1">
              <a:lnSpc>
                <a:spcPct val="90000"/>
              </a:lnSpc>
            </a:pPr>
            <a:r>
              <a:rPr lang="en-US" altLang="zh-TW" sz="2800" smtClean="0"/>
              <a:t>Thus, in general, we require that only a small subset of all possible bit patterns is considered legitimate plaintext.</a:t>
            </a:r>
          </a:p>
          <a:p>
            <a:pPr eaLnBrk="1" hangingPunct="1">
              <a:lnSpc>
                <a:spcPct val="90000"/>
              </a:lnSpc>
            </a:pPr>
            <a:r>
              <a:rPr lang="en-US" altLang="zh-TW" sz="2800" smtClean="0"/>
              <a:t>In that case, any spurious ciphertext is unlikely to produce legitimate plaintext.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zh-TW" smtClean="0"/>
              <a:t>Symmetric encryption (Cont.)</a:t>
            </a:r>
            <a:endParaRPr lang="zh-TW" altLang="en-US" smtClean="0"/>
          </a:p>
        </p:txBody>
      </p:sp>
      <p:sp>
        <p:nvSpPr>
          <p:cNvPr id="11267" name="Rectangle 3"/>
          <p:cNvSpPr>
            <a:spLocks noGrp="1" noChangeArrowheads="1"/>
          </p:cNvSpPr>
          <p:nvPr>
            <p:ph type="body" idx="1"/>
          </p:nvPr>
        </p:nvSpPr>
        <p:spPr/>
        <p:txBody>
          <a:bodyPr/>
          <a:lstStyle/>
          <a:p>
            <a:pPr eaLnBrk="1" hangingPunct="1">
              <a:lnSpc>
                <a:spcPct val="90000"/>
              </a:lnSpc>
            </a:pPr>
            <a:r>
              <a:rPr lang="en-US" altLang="zh-TW" sz="2800" smtClean="0"/>
              <a:t>For example, suppose that we are transmitting messages using Caesar cipher with a shift of one (K=1). </a:t>
            </a:r>
          </a:p>
          <a:p>
            <a:pPr eaLnBrk="1" hangingPunct="1">
              <a:lnSpc>
                <a:spcPct val="90000"/>
              </a:lnSpc>
            </a:pPr>
            <a:r>
              <a:rPr lang="en-US" altLang="zh-TW" sz="2800" smtClean="0"/>
              <a:t>A sends the following legitimate ciphertext </a:t>
            </a:r>
          </a:p>
          <a:p>
            <a:pPr eaLnBrk="1" hangingPunct="1">
              <a:lnSpc>
                <a:spcPct val="90000"/>
              </a:lnSpc>
              <a:buFont typeface="Wingdings" pitchFamily="-107" charset="2"/>
              <a:buNone/>
            </a:pPr>
            <a:r>
              <a:rPr lang="en-US" altLang="zh-TW" sz="2800" smtClean="0"/>
              <a:t>	</a:t>
            </a:r>
            <a:r>
              <a:rPr lang="en-US" altLang="zh-TW" sz="2800" smtClean="0">
                <a:solidFill>
                  <a:schemeClr val="accent1"/>
                </a:solidFill>
              </a:rPr>
              <a:t>ipxbsfzpv</a:t>
            </a:r>
            <a:endParaRPr lang="en-US" altLang="zh-TW" sz="2800" smtClean="0"/>
          </a:p>
          <a:p>
            <a:pPr eaLnBrk="1" hangingPunct="1">
              <a:lnSpc>
                <a:spcPct val="90000"/>
              </a:lnSpc>
            </a:pPr>
            <a:r>
              <a:rPr lang="en-US" altLang="zh-TW" sz="2800" smtClean="0"/>
              <a:t>B decrypts to produce the following plaintext</a:t>
            </a:r>
          </a:p>
          <a:p>
            <a:pPr eaLnBrk="1" hangingPunct="1">
              <a:lnSpc>
                <a:spcPct val="90000"/>
              </a:lnSpc>
              <a:buFont typeface="Wingdings" pitchFamily="-107" charset="2"/>
              <a:buNone/>
            </a:pPr>
            <a:r>
              <a:rPr lang="en-US" altLang="zh-TW" sz="2800" smtClean="0"/>
              <a:t>	</a:t>
            </a:r>
            <a:r>
              <a:rPr lang="en-US" altLang="zh-TW" sz="2800" smtClean="0">
                <a:solidFill>
                  <a:schemeClr val="accent2"/>
                </a:solidFill>
              </a:rPr>
              <a:t>howareyou</a:t>
            </a:r>
            <a:endParaRPr lang="en-US" altLang="zh-TW" sz="2800" smtClean="0"/>
          </a:p>
          <a:p>
            <a:pPr eaLnBrk="1" hangingPunct="1">
              <a:lnSpc>
                <a:spcPct val="90000"/>
              </a:lnSpc>
            </a:pPr>
            <a:r>
              <a:rPr lang="en-US" altLang="zh-TW" sz="2800" smtClean="0"/>
              <a:t>A simple frequency analysis confirms that this message has the profile of ordinary English.</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zh-TW" smtClean="0"/>
              <a:t>Symmetric encryption (Cont.)</a:t>
            </a:r>
            <a:endParaRPr lang="zh-TW" altLang="en-US" smtClean="0"/>
          </a:p>
        </p:txBody>
      </p:sp>
      <p:sp>
        <p:nvSpPr>
          <p:cNvPr id="12291" name="Rectangle 3"/>
          <p:cNvSpPr>
            <a:spLocks noGrp="1" noChangeArrowheads="1"/>
          </p:cNvSpPr>
          <p:nvPr>
            <p:ph type="body" idx="1"/>
          </p:nvPr>
        </p:nvSpPr>
        <p:spPr/>
        <p:txBody>
          <a:bodyPr/>
          <a:lstStyle/>
          <a:p>
            <a:pPr eaLnBrk="1" hangingPunct="1"/>
            <a:r>
              <a:rPr lang="en-US" altLang="zh-TW" smtClean="0"/>
              <a:t>On other hand, if an opponent generates the following random sequence of letters.</a:t>
            </a:r>
          </a:p>
          <a:p>
            <a:pPr eaLnBrk="1" hangingPunct="1">
              <a:buFont typeface="Wingdings" pitchFamily="-107" charset="2"/>
              <a:buNone/>
            </a:pPr>
            <a:r>
              <a:rPr lang="en-US" altLang="zh-TW" smtClean="0"/>
              <a:t>	</a:t>
            </a:r>
            <a:r>
              <a:rPr lang="en-US" altLang="zh-TW" smtClean="0">
                <a:solidFill>
                  <a:schemeClr val="accent1"/>
                </a:solidFill>
              </a:rPr>
              <a:t>zuvrsoevgqxlzw</a:t>
            </a:r>
            <a:endParaRPr lang="en-US" altLang="zh-TW" smtClean="0"/>
          </a:p>
          <a:p>
            <a:pPr eaLnBrk="1" hangingPunct="1"/>
            <a:r>
              <a:rPr lang="en-US" altLang="zh-TW" smtClean="0"/>
              <a:t>It decrypts to</a:t>
            </a:r>
          </a:p>
          <a:p>
            <a:pPr eaLnBrk="1" hangingPunct="1">
              <a:buFont typeface="Wingdings" pitchFamily="-107" charset="2"/>
              <a:buNone/>
            </a:pPr>
            <a:r>
              <a:rPr lang="en-US" altLang="zh-TW" smtClean="0"/>
              <a:t>	</a:t>
            </a:r>
            <a:r>
              <a:rPr lang="en-US" altLang="zh-TW" smtClean="0">
                <a:solidFill>
                  <a:schemeClr val="accent2"/>
                </a:solidFill>
              </a:rPr>
              <a:t>ytuqrndufpwkyv</a:t>
            </a:r>
            <a:r>
              <a:rPr lang="en-US" altLang="zh-TW" smtClean="0"/>
              <a:t> </a:t>
            </a:r>
          </a:p>
          <a:p>
            <a:pPr eaLnBrk="1" hangingPunct="1"/>
            <a:r>
              <a:rPr lang="en-US" altLang="zh-TW" smtClean="0"/>
              <a:t>which does not fit the profile of ordinary English.</a:t>
            </a:r>
          </a:p>
          <a:p>
            <a:pPr eaLnBrk="1" hangingPunct="1"/>
            <a:endParaRPr lang="zh-TW" altLang="zh-TW"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zh-TW" smtClean="0"/>
              <a:t>Symmetric encryption (Cont.)</a:t>
            </a:r>
            <a:endParaRPr lang="zh-TW" altLang="en-US" smtClean="0"/>
          </a:p>
        </p:txBody>
      </p:sp>
      <p:sp>
        <p:nvSpPr>
          <p:cNvPr id="13315" name="Rectangle 3"/>
          <p:cNvSpPr>
            <a:spLocks noGrp="1" noChangeArrowheads="1"/>
          </p:cNvSpPr>
          <p:nvPr>
            <p:ph type="body" idx="1"/>
          </p:nvPr>
        </p:nvSpPr>
        <p:spPr/>
        <p:txBody>
          <a:bodyPr/>
          <a:lstStyle/>
          <a:p>
            <a:pPr eaLnBrk="1" hangingPunct="1">
              <a:lnSpc>
                <a:spcPct val="90000"/>
              </a:lnSpc>
            </a:pPr>
            <a:r>
              <a:rPr lang="en-US" altLang="zh-TW" sz="2400" smtClean="0"/>
              <a:t>It may be difficult to determine automatically if incoming ciphertext decrypts to  intelligible plaintext.</a:t>
            </a:r>
          </a:p>
          <a:p>
            <a:pPr eaLnBrk="1" hangingPunct="1">
              <a:lnSpc>
                <a:spcPct val="90000"/>
              </a:lnSpc>
            </a:pPr>
            <a:r>
              <a:rPr lang="en-US" altLang="zh-TW" sz="2400" smtClean="0"/>
              <a:t>If the plaintext is, say, a binary object file or digitized images, determination of properly formed and therefore authentic plaintext may be difficult.</a:t>
            </a:r>
          </a:p>
          <a:p>
            <a:pPr eaLnBrk="1" hangingPunct="1">
              <a:lnSpc>
                <a:spcPct val="90000"/>
              </a:lnSpc>
            </a:pPr>
            <a:r>
              <a:rPr lang="en-US" altLang="zh-TW" sz="2400" smtClean="0"/>
              <a:t>One solution to this problem is to force the plaintext to have some structure that is easily recognized but that cannot be replicated without recourse to the encryption function.</a:t>
            </a:r>
          </a:p>
          <a:p>
            <a:pPr eaLnBrk="1" hangingPunct="1">
              <a:lnSpc>
                <a:spcPct val="90000"/>
              </a:lnSpc>
            </a:pPr>
            <a:r>
              <a:rPr lang="en-US" altLang="zh-TW" sz="2400" smtClean="0"/>
              <a:t>For example, we could append an error-detecting code, also known as a frame check sequence(FCS) or checksum, to each message before encryption.</a:t>
            </a:r>
          </a:p>
          <a:p>
            <a:pPr eaLnBrk="1" hangingPunct="1">
              <a:lnSpc>
                <a:spcPct val="90000"/>
              </a:lnSpc>
            </a:pPr>
            <a:endParaRPr lang="en-US" altLang="zh-TW" sz="24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zh-TW" smtClean="0"/>
              <a:t>Internal error control</a:t>
            </a:r>
          </a:p>
        </p:txBody>
      </p:sp>
      <p:sp>
        <p:nvSpPr>
          <p:cNvPr id="14339" name="Rectangle 3"/>
          <p:cNvSpPr>
            <a:spLocks noChangeArrowheads="1"/>
          </p:cNvSpPr>
          <p:nvPr/>
        </p:nvSpPr>
        <p:spPr bwMode="auto">
          <a:xfrm>
            <a:off x="838200" y="22098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40" name="Rectangle 4"/>
          <p:cNvSpPr>
            <a:spLocks noChangeArrowheads="1"/>
          </p:cNvSpPr>
          <p:nvPr/>
        </p:nvSpPr>
        <p:spPr bwMode="auto">
          <a:xfrm>
            <a:off x="4343400" y="19812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41" name="Rectangle 5"/>
          <p:cNvSpPr>
            <a:spLocks noChangeArrowheads="1"/>
          </p:cNvSpPr>
          <p:nvPr/>
        </p:nvSpPr>
        <p:spPr bwMode="auto">
          <a:xfrm>
            <a:off x="7620000" y="20574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p>
        </p:txBody>
      </p:sp>
      <p:sp>
        <p:nvSpPr>
          <p:cNvPr id="14342" name="Oval 6"/>
          <p:cNvSpPr>
            <a:spLocks noChangeArrowheads="1"/>
          </p:cNvSpPr>
          <p:nvPr/>
        </p:nvSpPr>
        <p:spPr bwMode="auto">
          <a:xfrm>
            <a:off x="3200400" y="23622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4343" name="Oval 7"/>
          <p:cNvSpPr>
            <a:spLocks noChangeArrowheads="1"/>
          </p:cNvSpPr>
          <p:nvPr/>
        </p:nvSpPr>
        <p:spPr bwMode="auto">
          <a:xfrm>
            <a:off x="6019800" y="23622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4344" name="Line 8"/>
          <p:cNvSpPr>
            <a:spLocks noChangeShapeType="1"/>
          </p:cNvSpPr>
          <p:nvPr/>
        </p:nvSpPr>
        <p:spPr bwMode="auto">
          <a:xfrm>
            <a:off x="1524000" y="26670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5" name="Line 9"/>
          <p:cNvSpPr>
            <a:spLocks noChangeShapeType="1"/>
          </p:cNvSpPr>
          <p:nvPr/>
        </p:nvSpPr>
        <p:spPr bwMode="auto">
          <a:xfrm>
            <a:off x="3810000" y="26670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6" name="Line 10"/>
          <p:cNvSpPr>
            <a:spLocks noChangeShapeType="1"/>
          </p:cNvSpPr>
          <p:nvPr/>
        </p:nvSpPr>
        <p:spPr bwMode="auto">
          <a:xfrm>
            <a:off x="5029200" y="26670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7" name="Line 11"/>
          <p:cNvSpPr>
            <a:spLocks noChangeShapeType="1"/>
          </p:cNvSpPr>
          <p:nvPr/>
        </p:nvSpPr>
        <p:spPr bwMode="auto">
          <a:xfrm>
            <a:off x="6629400" y="26670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48" name="Text Box 12"/>
          <p:cNvSpPr txBox="1">
            <a:spLocks noChangeArrowheads="1"/>
          </p:cNvSpPr>
          <p:nvPr/>
        </p:nvSpPr>
        <p:spPr bwMode="auto">
          <a:xfrm>
            <a:off x="3581400" y="15240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4349" name="Text Box 13"/>
          <p:cNvSpPr txBox="1">
            <a:spLocks noChangeArrowheads="1"/>
          </p:cNvSpPr>
          <p:nvPr/>
        </p:nvSpPr>
        <p:spPr bwMode="auto">
          <a:xfrm>
            <a:off x="5105400" y="5791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4350" name="Text Box 14"/>
          <p:cNvSpPr txBox="1">
            <a:spLocks noChangeArrowheads="1"/>
          </p:cNvSpPr>
          <p:nvPr/>
        </p:nvSpPr>
        <p:spPr bwMode="auto">
          <a:xfrm>
            <a:off x="6172200" y="3276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4351" name="Line 15"/>
          <p:cNvSpPr>
            <a:spLocks noChangeShapeType="1"/>
          </p:cNvSpPr>
          <p:nvPr/>
        </p:nvSpPr>
        <p:spPr bwMode="auto">
          <a:xfrm flipV="1">
            <a:off x="6324600" y="29718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2" name="Oval 16"/>
          <p:cNvSpPr>
            <a:spLocks noChangeArrowheads="1"/>
          </p:cNvSpPr>
          <p:nvPr/>
        </p:nvSpPr>
        <p:spPr bwMode="auto">
          <a:xfrm>
            <a:off x="1905000" y="47244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4353" name="Oval 17"/>
          <p:cNvSpPr>
            <a:spLocks noChangeArrowheads="1"/>
          </p:cNvSpPr>
          <p:nvPr/>
        </p:nvSpPr>
        <p:spPr bwMode="auto">
          <a:xfrm>
            <a:off x="5410200" y="4191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F</a:t>
            </a:r>
          </a:p>
        </p:txBody>
      </p:sp>
      <p:sp>
        <p:nvSpPr>
          <p:cNvPr id="14354" name="Line 18"/>
          <p:cNvSpPr>
            <a:spLocks noChangeShapeType="1"/>
          </p:cNvSpPr>
          <p:nvPr/>
        </p:nvSpPr>
        <p:spPr bwMode="auto">
          <a:xfrm>
            <a:off x="914400" y="5029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5" name="Line 19"/>
          <p:cNvSpPr>
            <a:spLocks noChangeShapeType="1"/>
          </p:cNvSpPr>
          <p:nvPr/>
        </p:nvSpPr>
        <p:spPr bwMode="auto">
          <a:xfrm>
            <a:off x="2514600" y="50292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6" name="Line 20"/>
          <p:cNvSpPr>
            <a:spLocks noChangeShapeType="1"/>
          </p:cNvSpPr>
          <p:nvPr/>
        </p:nvSpPr>
        <p:spPr bwMode="auto">
          <a:xfrm>
            <a:off x="4419600" y="4495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7" name="Text Box 21"/>
          <p:cNvSpPr txBox="1">
            <a:spLocks noChangeArrowheads="1"/>
          </p:cNvSpPr>
          <p:nvPr/>
        </p:nvSpPr>
        <p:spPr bwMode="auto">
          <a:xfrm>
            <a:off x="2057400" y="57150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4358" name="Line 23"/>
          <p:cNvSpPr>
            <a:spLocks noChangeShapeType="1"/>
          </p:cNvSpPr>
          <p:nvPr/>
        </p:nvSpPr>
        <p:spPr bwMode="auto">
          <a:xfrm flipV="1">
            <a:off x="2209800" y="5334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59" name="Text Box 24"/>
          <p:cNvSpPr txBox="1">
            <a:spLocks noChangeArrowheads="1"/>
          </p:cNvSpPr>
          <p:nvPr/>
        </p:nvSpPr>
        <p:spPr bwMode="auto">
          <a:xfrm>
            <a:off x="6858000" y="32766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E(K,M||F(M))</a:t>
            </a:r>
          </a:p>
        </p:txBody>
      </p:sp>
      <p:sp>
        <p:nvSpPr>
          <p:cNvPr id="14360" name="Rectangle 25"/>
          <p:cNvSpPr>
            <a:spLocks noChangeArrowheads="1"/>
          </p:cNvSpPr>
          <p:nvPr/>
        </p:nvSpPr>
        <p:spPr bwMode="auto">
          <a:xfrm>
            <a:off x="4343400" y="28956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F(M)</a:t>
            </a:r>
          </a:p>
        </p:txBody>
      </p:sp>
      <p:sp>
        <p:nvSpPr>
          <p:cNvPr id="14361" name="Oval 26"/>
          <p:cNvSpPr>
            <a:spLocks noChangeArrowheads="1"/>
          </p:cNvSpPr>
          <p:nvPr/>
        </p:nvSpPr>
        <p:spPr bwMode="auto">
          <a:xfrm>
            <a:off x="2057400" y="3352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F</a:t>
            </a:r>
          </a:p>
        </p:txBody>
      </p:sp>
      <p:sp>
        <p:nvSpPr>
          <p:cNvPr id="14362" name="Line 27"/>
          <p:cNvSpPr>
            <a:spLocks noChangeShapeType="1"/>
          </p:cNvSpPr>
          <p:nvPr/>
        </p:nvSpPr>
        <p:spPr bwMode="auto">
          <a:xfrm>
            <a:off x="1524000" y="28956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3" name="Line 28"/>
          <p:cNvSpPr>
            <a:spLocks noChangeShapeType="1"/>
          </p:cNvSpPr>
          <p:nvPr/>
        </p:nvSpPr>
        <p:spPr bwMode="auto">
          <a:xfrm>
            <a:off x="1905000" y="28956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4" name="Line 29"/>
          <p:cNvSpPr>
            <a:spLocks noChangeShapeType="1"/>
          </p:cNvSpPr>
          <p:nvPr/>
        </p:nvSpPr>
        <p:spPr bwMode="auto">
          <a:xfrm>
            <a:off x="1905000" y="36576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5" name="Line 30"/>
          <p:cNvSpPr>
            <a:spLocks noChangeShapeType="1"/>
          </p:cNvSpPr>
          <p:nvPr/>
        </p:nvSpPr>
        <p:spPr bwMode="auto">
          <a:xfrm>
            <a:off x="2895600" y="28194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6" name="Line 31"/>
          <p:cNvSpPr>
            <a:spLocks noChangeShapeType="1"/>
          </p:cNvSpPr>
          <p:nvPr/>
        </p:nvSpPr>
        <p:spPr bwMode="auto">
          <a:xfrm>
            <a:off x="2895600" y="28194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7" name="Line 32"/>
          <p:cNvSpPr>
            <a:spLocks noChangeShapeType="1"/>
          </p:cNvSpPr>
          <p:nvPr/>
        </p:nvSpPr>
        <p:spPr bwMode="auto">
          <a:xfrm>
            <a:off x="2667000" y="36576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68" name="Rectangle 33"/>
          <p:cNvSpPr>
            <a:spLocks noChangeArrowheads="1"/>
          </p:cNvSpPr>
          <p:nvPr/>
        </p:nvSpPr>
        <p:spPr bwMode="auto">
          <a:xfrm>
            <a:off x="3733800" y="43434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4369" name="Rectangle 34"/>
          <p:cNvSpPr>
            <a:spLocks noChangeArrowheads="1"/>
          </p:cNvSpPr>
          <p:nvPr/>
        </p:nvSpPr>
        <p:spPr bwMode="auto">
          <a:xfrm>
            <a:off x="3733800" y="52578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F(M)</a:t>
            </a:r>
          </a:p>
        </p:txBody>
      </p:sp>
      <p:sp>
        <p:nvSpPr>
          <p:cNvPr id="14370" name="Line 35"/>
          <p:cNvSpPr>
            <a:spLocks noChangeShapeType="1"/>
          </p:cNvSpPr>
          <p:nvPr/>
        </p:nvSpPr>
        <p:spPr bwMode="auto">
          <a:xfrm>
            <a:off x="4419600" y="5410200"/>
            <a:ext cx="3048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1" name="Text Box 36"/>
          <p:cNvSpPr txBox="1">
            <a:spLocks noChangeArrowheads="1"/>
          </p:cNvSpPr>
          <p:nvPr/>
        </p:nvSpPr>
        <p:spPr bwMode="auto">
          <a:xfrm>
            <a:off x="6858000" y="4800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4372" name="Line 37"/>
          <p:cNvSpPr>
            <a:spLocks noChangeShapeType="1"/>
          </p:cNvSpPr>
          <p:nvPr/>
        </p:nvSpPr>
        <p:spPr bwMode="auto">
          <a:xfrm flipV="1">
            <a:off x="7467600" y="51816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3" name="Line 38"/>
          <p:cNvSpPr>
            <a:spLocks noChangeShapeType="1"/>
          </p:cNvSpPr>
          <p:nvPr/>
        </p:nvSpPr>
        <p:spPr bwMode="auto">
          <a:xfrm>
            <a:off x="6019800" y="4495800"/>
            <a:ext cx="1447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4" name="Line 39"/>
          <p:cNvSpPr>
            <a:spLocks noChangeShapeType="1"/>
          </p:cNvSpPr>
          <p:nvPr/>
        </p:nvSpPr>
        <p:spPr bwMode="auto">
          <a:xfrm>
            <a:off x="7467600" y="44958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5" name="Line 40"/>
          <p:cNvSpPr>
            <a:spLocks noChangeShapeType="1"/>
          </p:cNvSpPr>
          <p:nvPr/>
        </p:nvSpPr>
        <p:spPr bwMode="auto">
          <a:xfrm>
            <a:off x="914400" y="4038600"/>
            <a:ext cx="784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6" name="Line 41"/>
          <p:cNvSpPr>
            <a:spLocks noChangeShapeType="1"/>
          </p:cNvSpPr>
          <p:nvPr/>
        </p:nvSpPr>
        <p:spPr bwMode="auto">
          <a:xfrm>
            <a:off x="8305800" y="2667000"/>
            <a:ext cx="457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7" name="Line 42"/>
          <p:cNvSpPr>
            <a:spLocks noChangeShapeType="1"/>
          </p:cNvSpPr>
          <p:nvPr/>
        </p:nvSpPr>
        <p:spPr bwMode="auto">
          <a:xfrm>
            <a:off x="8763000" y="2667000"/>
            <a:ext cx="0" cy="1371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4378" name="Line 43"/>
          <p:cNvSpPr>
            <a:spLocks noChangeShapeType="1"/>
          </p:cNvSpPr>
          <p:nvPr/>
        </p:nvSpPr>
        <p:spPr bwMode="auto">
          <a:xfrm>
            <a:off x="914400" y="4038600"/>
            <a:ext cx="0" cy="990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zh-TW" smtClean="0"/>
              <a:t>External error control</a:t>
            </a:r>
          </a:p>
        </p:txBody>
      </p:sp>
      <p:sp>
        <p:nvSpPr>
          <p:cNvPr id="15363" name="Rectangle 3"/>
          <p:cNvSpPr>
            <a:spLocks noChangeArrowheads="1"/>
          </p:cNvSpPr>
          <p:nvPr/>
        </p:nvSpPr>
        <p:spPr bwMode="auto">
          <a:xfrm>
            <a:off x="838200" y="22098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5364" name="Rectangle 4"/>
          <p:cNvSpPr>
            <a:spLocks noChangeArrowheads="1"/>
          </p:cNvSpPr>
          <p:nvPr/>
        </p:nvSpPr>
        <p:spPr bwMode="auto">
          <a:xfrm>
            <a:off x="4343400" y="2209800"/>
            <a:ext cx="685800" cy="9144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5365" name="Oval 5"/>
          <p:cNvSpPr>
            <a:spLocks noChangeArrowheads="1"/>
          </p:cNvSpPr>
          <p:nvPr/>
        </p:nvSpPr>
        <p:spPr bwMode="auto">
          <a:xfrm>
            <a:off x="6553200" y="2286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15366" name="Oval 6"/>
          <p:cNvSpPr>
            <a:spLocks noChangeArrowheads="1"/>
          </p:cNvSpPr>
          <p:nvPr/>
        </p:nvSpPr>
        <p:spPr bwMode="auto">
          <a:xfrm>
            <a:off x="2590800" y="23622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5367" name="Line 7"/>
          <p:cNvSpPr>
            <a:spLocks noChangeShapeType="1"/>
          </p:cNvSpPr>
          <p:nvPr/>
        </p:nvSpPr>
        <p:spPr bwMode="auto">
          <a:xfrm>
            <a:off x="5029200" y="2590800"/>
            <a:ext cx="15240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68" name="Line 8"/>
          <p:cNvSpPr>
            <a:spLocks noChangeShapeType="1"/>
          </p:cNvSpPr>
          <p:nvPr/>
        </p:nvSpPr>
        <p:spPr bwMode="auto">
          <a:xfrm>
            <a:off x="7162800" y="2590800"/>
            <a:ext cx="1600200" cy="0"/>
          </a:xfrm>
          <a:prstGeom prst="line">
            <a:avLst/>
          </a:prstGeom>
          <a:noFill/>
          <a:ln w="12700" cap="sq">
            <a:solidFill>
              <a:schemeClr val="tx1"/>
            </a:solidFill>
            <a:round/>
            <a:headEnd type="none" w="sm" len="sm"/>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69" name="Line 9"/>
          <p:cNvSpPr>
            <a:spLocks noChangeShapeType="1"/>
          </p:cNvSpPr>
          <p:nvPr/>
        </p:nvSpPr>
        <p:spPr bwMode="auto">
          <a:xfrm>
            <a:off x="1524000" y="2667000"/>
            <a:ext cx="1066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0" name="Line 10"/>
          <p:cNvSpPr>
            <a:spLocks noChangeShapeType="1"/>
          </p:cNvSpPr>
          <p:nvPr/>
        </p:nvSpPr>
        <p:spPr bwMode="auto">
          <a:xfrm>
            <a:off x="3200400" y="2667000"/>
            <a:ext cx="11430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1" name="Text Box 11"/>
          <p:cNvSpPr txBox="1">
            <a:spLocks noChangeArrowheads="1"/>
          </p:cNvSpPr>
          <p:nvPr/>
        </p:nvSpPr>
        <p:spPr bwMode="auto">
          <a:xfrm>
            <a:off x="3581400" y="15240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15372" name="Text Box 12"/>
          <p:cNvSpPr txBox="1">
            <a:spLocks noChangeArrowheads="1"/>
          </p:cNvSpPr>
          <p:nvPr/>
        </p:nvSpPr>
        <p:spPr bwMode="auto">
          <a:xfrm>
            <a:off x="6096000" y="5791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15373" name="Text Box 13"/>
          <p:cNvSpPr txBox="1">
            <a:spLocks noChangeArrowheads="1"/>
          </p:cNvSpPr>
          <p:nvPr/>
        </p:nvSpPr>
        <p:spPr bwMode="auto">
          <a:xfrm>
            <a:off x="2743200" y="3276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5374" name="Line 14"/>
          <p:cNvSpPr>
            <a:spLocks noChangeShapeType="1"/>
          </p:cNvSpPr>
          <p:nvPr/>
        </p:nvSpPr>
        <p:spPr bwMode="auto">
          <a:xfrm flipV="1">
            <a:off x="2895600" y="29718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5" name="Oval 15"/>
          <p:cNvSpPr>
            <a:spLocks noChangeArrowheads="1"/>
          </p:cNvSpPr>
          <p:nvPr/>
        </p:nvSpPr>
        <p:spPr bwMode="auto">
          <a:xfrm>
            <a:off x="6248400" y="43434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5376" name="Oval 16"/>
          <p:cNvSpPr>
            <a:spLocks noChangeArrowheads="1"/>
          </p:cNvSpPr>
          <p:nvPr/>
        </p:nvSpPr>
        <p:spPr bwMode="auto">
          <a:xfrm>
            <a:off x="3657600" y="48768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F</a:t>
            </a:r>
          </a:p>
        </p:txBody>
      </p:sp>
      <p:sp>
        <p:nvSpPr>
          <p:cNvPr id="15377" name="Line 17"/>
          <p:cNvSpPr>
            <a:spLocks noChangeShapeType="1"/>
          </p:cNvSpPr>
          <p:nvPr/>
        </p:nvSpPr>
        <p:spPr bwMode="auto">
          <a:xfrm>
            <a:off x="914400" y="5029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8" name="Line 18"/>
          <p:cNvSpPr>
            <a:spLocks noChangeShapeType="1"/>
          </p:cNvSpPr>
          <p:nvPr/>
        </p:nvSpPr>
        <p:spPr bwMode="auto">
          <a:xfrm>
            <a:off x="2590800" y="4648200"/>
            <a:ext cx="3657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79" name="Line 19"/>
          <p:cNvSpPr>
            <a:spLocks noChangeShapeType="1"/>
          </p:cNvSpPr>
          <p:nvPr/>
        </p:nvSpPr>
        <p:spPr bwMode="auto">
          <a:xfrm>
            <a:off x="2590800" y="5181600"/>
            <a:ext cx="1066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0" name="Text Box 20"/>
          <p:cNvSpPr txBox="1">
            <a:spLocks noChangeArrowheads="1"/>
          </p:cNvSpPr>
          <p:nvPr/>
        </p:nvSpPr>
        <p:spPr bwMode="auto">
          <a:xfrm>
            <a:off x="6400800" y="52578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15381" name="Line 21"/>
          <p:cNvSpPr>
            <a:spLocks noChangeShapeType="1"/>
          </p:cNvSpPr>
          <p:nvPr/>
        </p:nvSpPr>
        <p:spPr bwMode="auto">
          <a:xfrm flipV="1">
            <a:off x="6553200" y="4953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2" name="Text Box 22"/>
          <p:cNvSpPr txBox="1">
            <a:spLocks noChangeArrowheads="1"/>
          </p:cNvSpPr>
          <p:nvPr/>
        </p:nvSpPr>
        <p:spPr bwMode="auto">
          <a:xfrm>
            <a:off x="838200" y="5791200"/>
            <a:ext cx="1752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F(E(K,M))</a:t>
            </a:r>
          </a:p>
        </p:txBody>
      </p:sp>
      <p:grpSp>
        <p:nvGrpSpPr>
          <p:cNvPr id="15383" name="Group 23"/>
          <p:cNvGrpSpPr>
            <a:grpSpLocks/>
          </p:cNvGrpSpPr>
          <p:nvPr/>
        </p:nvGrpSpPr>
        <p:grpSpPr bwMode="auto">
          <a:xfrm>
            <a:off x="1905000" y="4419600"/>
            <a:ext cx="685800" cy="1219200"/>
            <a:chOff x="4800" y="1296"/>
            <a:chExt cx="432" cy="768"/>
          </a:xfrm>
        </p:grpSpPr>
        <p:sp>
          <p:nvSpPr>
            <p:cNvPr id="15405" name="Rectangle 24"/>
            <p:cNvSpPr>
              <a:spLocks noChangeArrowheads="1"/>
            </p:cNvSpPr>
            <p:nvPr/>
          </p:nvSpPr>
          <p:spPr bwMode="auto">
            <a:xfrm>
              <a:off x="4800" y="1296"/>
              <a:ext cx="432" cy="528"/>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p>
          </p:txBody>
        </p:sp>
        <p:sp>
          <p:nvSpPr>
            <p:cNvPr id="15406" name="Rectangle 25"/>
            <p:cNvSpPr>
              <a:spLocks noChangeArrowheads="1"/>
            </p:cNvSpPr>
            <p:nvPr/>
          </p:nvSpPr>
          <p:spPr bwMode="auto">
            <a:xfrm>
              <a:off x="4800" y="1824"/>
              <a:ext cx="432" cy="24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F(M)</a:t>
              </a:r>
            </a:p>
          </p:txBody>
        </p:sp>
      </p:grpSp>
      <p:sp>
        <p:nvSpPr>
          <p:cNvPr id="15384" name="Oval 26"/>
          <p:cNvSpPr>
            <a:spLocks noChangeArrowheads="1"/>
          </p:cNvSpPr>
          <p:nvPr/>
        </p:nvSpPr>
        <p:spPr bwMode="auto">
          <a:xfrm>
            <a:off x="5410200" y="32766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F</a:t>
            </a:r>
          </a:p>
        </p:txBody>
      </p:sp>
      <p:sp>
        <p:nvSpPr>
          <p:cNvPr id="15385" name="Line 27"/>
          <p:cNvSpPr>
            <a:spLocks noChangeShapeType="1"/>
          </p:cNvSpPr>
          <p:nvPr/>
        </p:nvSpPr>
        <p:spPr bwMode="auto">
          <a:xfrm>
            <a:off x="5029200" y="28194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6" name="Line 28"/>
          <p:cNvSpPr>
            <a:spLocks noChangeShapeType="1"/>
          </p:cNvSpPr>
          <p:nvPr/>
        </p:nvSpPr>
        <p:spPr bwMode="auto">
          <a:xfrm>
            <a:off x="5257800" y="28194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7" name="Line 29"/>
          <p:cNvSpPr>
            <a:spLocks noChangeShapeType="1"/>
          </p:cNvSpPr>
          <p:nvPr/>
        </p:nvSpPr>
        <p:spPr bwMode="auto">
          <a:xfrm>
            <a:off x="5257800" y="35814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8" name="Line 30"/>
          <p:cNvSpPr>
            <a:spLocks noChangeShapeType="1"/>
          </p:cNvSpPr>
          <p:nvPr/>
        </p:nvSpPr>
        <p:spPr bwMode="auto">
          <a:xfrm>
            <a:off x="6248400" y="27432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89" name="Line 31"/>
          <p:cNvSpPr>
            <a:spLocks noChangeShapeType="1"/>
          </p:cNvSpPr>
          <p:nvPr/>
        </p:nvSpPr>
        <p:spPr bwMode="auto">
          <a:xfrm>
            <a:off x="6248400" y="27432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0" name="Line 32"/>
          <p:cNvSpPr>
            <a:spLocks noChangeShapeType="1"/>
          </p:cNvSpPr>
          <p:nvPr/>
        </p:nvSpPr>
        <p:spPr bwMode="auto">
          <a:xfrm>
            <a:off x="6019800" y="35814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1" name="Rectangle 33"/>
          <p:cNvSpPr>
            <a:spLocks noChangeArrowheads="1"/>
          </p:cNvSpPr>
          <p:nvPr/>
        </p:nvSpPr>
        <p:spPr bwMode="auto">
          <a:xfrm>
            <a:off x="7848600" y="42672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5392" name="Line 34"/>
          <p:cNvSpPr>
            <a:spLocks noChangeShapeType="1"/>
          </p:cNvSpPr>
          <p:nvPr/>
        </p:nvSpPr>
        <p:spPr bwMode="auto">
          <a:xfrm>
            <a:off x="2971800" y="6096000"/>
            <a:ext cx="2286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3" name="Text Box 35"/>
          <p:cNvSpPr txBox="1">
            <a:spLocks noChangeArrowheads="1"/>
          </p:cNvSpPr>
          <p:nvPr/>
        </p:nvSpPr>
        <p:spPr bwMode="auto">
          <a:xfrm>
            <a:off x="4572000" y="54864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15394" name="Line 36"/>
          <p:cNvSpPr>
            <a:spLocks noChangeShapeType="1"/>
          </p:cNvSpPr>
          <p:nvPr/>
        </p:nvSpPr>
        <p:spPr bwMode="auto">
          <a:xfrm flipV="1">
            <a:off x="5257800" y="58674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5" name="Line 37"/>
          <p:cNvSpPr>
            <a:spLocks noChangeShapeType="1"/>
          </p:cNvSpPr>
          <p:nvPr/>
        </p:nvSpPr>
        <p:spPr bwMode="auto">
          <a:xfrm>
            <a:off x="4267200" y="5181600"/>
            <a:ext cx="990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6" name="Line 38"/>
          <p:cNvSpPr>
            <a:spLocks noChangeShapeType="1"/>
          </p:cNvSpPr>
          <p:nvPr/>
        </p:nvSpPr>
        <p:spPr bwMode="auto">
          <a:xfrm>
            <a:off x="5257800" y="5181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7" name="Line 39"/>
          <p:cNvSpPr>
            <a:spLocks noChangeShapeType="1"/>
          </p:cNvSpPr>
          <p:nvPr/>
        </p:nvSpPr>
        <p:spPr bwMode="auto">
          <a:xfrm>
            <a:off x="914400" y="4038600"/>
            <a:ext cx="784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8" name="Line 40"/>
          <p:cNvSpPr>
            <a:spLocks noChangeShapeType="1"/>
          </p:cNvSpPr>
          <p:nvPr/>
        </p:nvSpPr>
        <p:spPr bwMode="auto">
          <a:xfrm>
            <a:off x="8763000" y="2590800"/>
            <a:ext cx="0" cy="14478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399" name="Line 41"/>
          <p:cNvSpPr>
            <a:spLocks noChangeShapeType="1"/>
          </p:cNvSpPr>
          <p:nvPr/>
        </p:nvSpPr>
        <p:spPr bwMode="auto">
          <a:xfrm>
            <a:off x="914400" y="4038600"/>
            <a:ext cx="0" cy="990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400" name="Text Box 42"/>
          <p:cNvSpPr txBox="1">
            <a:spLocks noChangeArrowheads="1"/>
          </p:cNvSpPr>
          <p:nvPr/>
        </p:nvSpPr>
        <p:spPr bwMode="auto">
          <a:xfrm>
            <a:off x="4114800" y="3276600"/>
            <a:ext cx="1143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E(K,M)</a:t>
            </a:r>
          </a:p>
        </p:txBody>
      </p:sp>
      <p:sp>
        <p:nvSpPr>
          <p:cNvPr id="15401" name="Line 43"/>
          <p:cNvSpPr>
            <a:spLocks noChangeShapeType="1"/>
          </p:cNvSpPr>
          <p:nvPr/>
        </p:nvSpPr>
        <p:spPr bwMode="auto">
          <a:xfrm flipV="1">
            <a:off x="1219200" y="5486400"/>
            <a:ext cx="685800" cy="3048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402" name="Line 44"/>
          <p:cNvSpPr>
            <a:spLocks noChangeShapeType="1"/>
          </p:cNvSpPr>
          <p:nvPr/>
        </p:nvSpPr>
        <p:spPr bwMode="auto">
          <a:xfrm>
            <a:off x="6858000" y="4648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403" name="Line 45"/>
          <p:cNvSpPr>
            <a:spLocks noChangeShapeType="1"/>
          </p:cNvSpPr>
          <p:nvPr/>
        </p:nvSpPr>
        <p:spPr bwMode="auto">
          <a:xfrm>
            <a:off x="2590800" y="54864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5404" name="Line 46"/>
          <p:cNvSpPr>
            <a:spLocks noChangeShapeType="1"/>
          </p:cNvSpPr>
          <p:nvPr/>
        </p:nvSpPr>
        <p:spPr bwMode="auto">
          <a:xfrm>
            <a:off x="2971800" y="5486400"/>
            <a:ext cx="0" cy="609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ChangeArrowheads="1"/>
          </p:cNvSpPr>
          <p:nvPr/>
        </p:nvSpPr>
        <p:spPr bwMode="auto">
          <a:xfrm>
            <a:off x="1143000" y="4038600"/>
            <a:ext cx="67056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Options + padding</a:t>
            </a:r>
          </a:p>
        </p:txBody>
      </p:sp>
      <p:sp>
        <p:nvSpPr>
          <p:cNvPr id="16387" name="AutoShape 3"/>
          <p:cNvSpPr>
            <a:spLocks noChangeArrowheads="1"/>
          </p:cNvSpPr>
          <p:nvPr/>
        </p:nvSpPr>
        <p:spPr bwMode="auto">
          <a:xfrm>
            <a:off x="1143000" y="3657600"/>
            <a:ext cx="33528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Checksum</a:t>
            </a:r>
          </a:p>
        </p:txBody>
      </p:sp>
      <p:sp>
        <p:nvSpPr>
          <p:cNvPr id="16388" name="AutoShape 4"/>
          <p:cNvSpPr>
            <a:spLocks noChangeArrowheads="1"/>
          </p:cNvSpPr>
          <p:nvPr/>
        </p:nvSpPr>
        <p:spPr bwMode="auto">
          <a:xfrm>
            <a:off x="1143000" y="3276600"/>
            <a:ext cx="9906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1200">
                <a:solidFill>
                  <a:schemeClr val="bg1"/>
                </a:solidFill>
              </a:rPr>
              <a:t>Data offset</a:t>
            </a:r>
          </a:p>
        </p:txBody>
      </p:sp>
      <p:sp>
        <p:nvSpPr>
          <p:cNvPr id="16389" name="AutoShape 5"/>
          <p:cNvSpPr>
            <a:spLocks noChangeArrowheads="1"/>
          </p:cNvSpPr>
          <p:nvPr/>
        </p:nvSpPr>
        <p:spPr bwMode="auto">
          <a:xfrm>
            <a:off x="1905000" y="3276600"/>
            <a:ext cx="12954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a:solidFill>
                  <a:schemeClr val="bg1"/>
                </a:solidFill>
              </a:rPr>
              <a:t>Reserved</a:t>
            </a:r>
          </a:p>
        </p:txBody>
      </p:sp>
      <p:sp>
        <p:nvSpPr>
          <p:cNvPr id="16390" name="AutoShape 6"/>
          <p:cNvSpPr>
            <a:spLocks noChangeArrowheads="1"/>
          </p:cNvSpPr>
          <p:nvPr/>
        </p:nvSpPr>
        <p:spPr bwMode="auto">
          <a:xfrm>
            <a:off x="4343400" y="3657600"/>
            <a:ext cx="35052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Urgent pointer</a:t>
            </a:r>
          </a:p>
        </p:txBody>
      </p:sp>
      <p:sp>
        <p:nvSpPr>
          <p:cNvPr id="16391" name="AutoShape 7"/>
          <p:cNvSpPr>
            <a:spLocks noChangeArrowheads="1"/>
          </p:cNvSpPr>
          <p:nvPr/>
        </p:nvSpPr>
        <p:spPr bwMode="auto">
          <a:xfrm>
            <a:off x="3048000" y="3276600"/>
            <a:ext cx="14478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Flags</a:t>
            </a:r>
          </a:p>
        </p:txBody>
      </p:sp>
      <p:sp>
        <p:nvSpPr>
          <p:cNvPr id="16392" name="AutoShape 8"/>
          <p:cNvSpPr>
            <a:spLocks noChangeArrowheads="1"/>
          </p:cNvSpPr>
          <p:nvPr/>
        </p:nvSpPr>
        <p:spPr bwMode="auto">
          <a:xfrm>
            <a:off x="4343400" y="3276600"/>
            <a:ext cx="35052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Windows</a:t>
            </a:r>
          </a:p>
        </p:txBody>
      </p:sp>
      <p:sp>
        <p:nvSpPr>
          <p:cNvPr id="16393" name="AutoShape 9"/>
          <p:cNvSpPr>
            <a:spLocks noChangeArrowheads="1"/>
          </p:cNvSpPr>
          <p:nvPr/>
        </p:nvSpPr>
        <p:spPr bwMode="auto">
          <a:xfrm>
            <a:off x="1143000" y="2895600"/>
            <a:ext cx="67056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Acknowledge number</a:t>
            </a:r>
          </a:p>
        </p:txBody>
      </p:sp>
      <p:sp>
        <p:nvSpPr>
          <p:cNvPr id="16394" name="Rectangle 10"/>
          <p:cNvSpPr>
            <a:spLocks noGrp="1" noChangeArrowheads="1"/>
          </p:cNvSpPr>
          <p:nvPr>
            <p:ph type="title"/>
          </p:nvPr>
        </p:nvSpPr>
        <p:spPr/>
        <p:txBody>
          <a:bodyPr/>
          <a:lstStyle/>
          <a:p>
            <a:pPr eaLnBrk="1" hangingPunct="1"/>
            <a:r>
              <a:rPr lang="en-US" altLang="zh-TW" smtClean="0"/>
              <a:t>TCP Segment</a:t>
            </a:r>
          </a:p>
        </p:txBody>
      </p:sp>
      <p:sp>
        <p:nvSpPr>
          <p:cNvPr id="16395" name="AutoShape 11"/>
          <p:cNvSpPr>
            <a:spLocks noChangeArrowheads="1"/>
          </p:cNvSpPr>
          <p:nvPr/>
        </p:nvSpPr>
        <p:spPr bwMode="auto">
          <a:xfrm>
            <a:off x="1143000" y="2514600"/>
            <a:ext cx="67056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Sequence number</a:t>
            </a:r>
          </a:p>
        </p:txBody>
      </p:sp>
      <p:sp>
        <p:nvSpPr>
          <p:cNvPr id="16396" name="AutoShape 12"/>
          <p:cNvSpPr>
            <a:spLocks noChangeArrowheads="1"/>
          </p:cNvSpPr>
          <p:nvPr/>
        </p:nvSpPr>
        <p:spPr bwMode="auto">
          <a:xfrm>
            <a:off x="1143000" y="2133600"/>
            <a:ext cx="33528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Source port</a:t>
            </a:r>
          </a:p>
        </p:txBody>
      </p:sp>
      <p:sp>
        <p:nvSpPr>
          <p:cNvPr id="16397" name="AutoShape 13"/>
          <p:cNvSpPr>
            <a:spLocks noChangeArrowheads="1"/>
          </p:cNvSpPr>
          <p:nvPr/>
        </p:nvSpPr>
        <p:spPr bwMode="auto">
          <a:xfrm>
            <a:off x="4343400" y="2133600"/>
            <a:ext cx="3505200" cy="533400"/>
          </a:xfrm>
          <a:prstGeom prst="cube">
            <a:avLst>
              <a:gd name="adj" fmla="val 25000"/>
            </a:avLst>
          </a:prstGeom>
          <a:solidFill>
            <a:schemeClr val="accent1"/>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solidFill>
                  <a:schemeClr val="bg1"/>
                </a:solidFill>
              </a:rPr>
              <a:t>Destination</a:t>
            </a:r>
          </a:p>
        </p:txBody>
      </p:sp>
      <p:sp>
        <p:nvSpPr>
          <p:cNvPr id="16398" name="Line 14"/>
          <p:cNvSpPr>
            <a:spLocks noChangeShapeType="1"/>
          </p:cNvSpPr>
          <p:nvPr/>
        </p:nvSpPr>
        <p:spPr bwMode="auto">
          <a:xfrm flipH="1">
            <a:off x="1914525" y="2133600"/>
            <a:ext cx="142875" cy="133350"/>
          </a:xfrm>
          <a:prstGeom prst="line">
            <a:avLst/>
          </a:prstGeom>
          <a:noFill/>
          <a:ln w="12700" cap="sq">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6399" name="Line 15"/>
          <p:cNvSpPr>
            <a:spLocks noChangeShapeType="1"/>
          </p:cNvSpPr>
          <p:nvPr/>
        </p:nvSpPr>
        <p:spPr bwMode="auto">
          <a:xfrm flipH="1">
            <a:off x="3105150" y="2133600"/>
            <a:ext cx="142875" cy="133350"/>
          </a:xfrm>
          <a:prstGeom prst="line">
            <a:avLst/>
          </a:prstGeom>
          <a:noFill/>
          <a:ln w="12700" cap="sq">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6400" name="Text Box 16"/>
          <p:cNvSpPr txBox="1">
            <a:spLocks noChangeArrowheads="1"/>
          </p:cNvSpPr>
          <p:nvPr/>
        </p:nvSpPr>
        <p:spPr bwMode="auto">
          <a:xfrm>
            <a:off x="1098550" y="1733550"/>
            <a:ext cx="422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0</a:t>
            </a:r>
          </a:p>
        </p:txBody>
      </p:sp>
      <p:sp>
        <p:nvSpPr>
          <p:cNvPr id="16401" name="Text Box 17"/>
          <p:cNvSpPr txBox="1">
            <a:spLocks noChangeArrowheads="1"/>
          </p:cNvSpPr>
          <p:nvPr/>
        </p:nvSpPr>
        <p:spPr bwMode="auto">
          <a:xfrm>
            <a:off x="1851025" y="1695450"/>
            <a:ext cx="422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4</a:t>
            </a:r>
          </a:p>
        </p:txBody>
      </p:sp>
      <p:sp>
        <p:nvSpPr>
          <p:cNvPr id="16402" name="Text Box 18"/>
          <p:cNvSpPr txBox="1">
            <a:spLocks noChangeArrowheads="1"/>
          </p:cNvSpPr>
          <p:nvPr/>
        </p:nvSpPr>
        <p:spPr bwMode="auto">
          <a:xfrm>
            <a:off x="2974975" y="1733550"/>
            <a:ext cx="527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10</a:t>
            </a:r>
          </a:p>
        </p:txBody>
      </p:sp>
      <p:sp>
        <p:nvSpPr>
          <p:cNvPr id="16403" name="Text Box 19"/>
          <p:cNvSpPr txBox="1">
            <a:spLocks noChangeArrowheads="1"/>
          </p:cNvSpPr>
          <p:nvPr/>
        </p:nvSpPr>
        <p:spPr bwMode="auto">
          <a:xfrm>
            <a:off x="4203700" y="1724025"/>
            <a:ext cx="527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16</a:t>
            </a:r>
          </a:p>
        </p:txBody>
      </p:sp>
      <p:sp>
        <p:nvSpPr>
          <p:cNvPr id="16404" name="Text Box 20"/>
          <p:cNvSpPr txBox="1">
            <a:spLocks noChangeArrowheads="1"/>
          </p:cNvSpPr>
          <p:nvPr/>
        </p:nvSpPr>
        <p:spPr bwMode="auto">
          <a:xfrm>
            <a:off x="7489825" y="1714500"/>
            <a:ext cx="527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zh-TW" altLang="en-US" sz="2400"/>
              <a:t>31</a:t>
            </a:r>
          </a:p>
        </p:txBody>
      </p:sp>
      <p:sp>
        <p:nvSpPr>
          <p:cNvPr id="16405" name="Text Box 21"/>
          <p:cNvSpPr txBox="1">
            <a:spLocks noChangeArrowheads="1"/>
          </p:cNvSpPr>
          <p:nvPr/>
        </p:nvSpPr>
        <p:spPr bwMode="auto">
          <a:xfrm>
            <a:off x="606425" y="1752600"/>
            <a:ext cx="639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wrap="none"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en-US" altLang="zh-TW" sz="2400"/>
              <a:t>Bit:</a:t>
            </a:r>
          </a:p>
        </p:txBody>
      </p:sp>
      <p:sp>
        <p:nvSpPr>
          <p:cNvPr id="16406" name="Rectangle 22"/>
          <p:cNvSpPr>
            <a:spLocks noChangeArrowheads="1"/>
          </p:cNvSpPr>
          <p:nvPr/>
        </p:nvSpPr>
        <p:spPr bwMode="auto">
          <a:xfrm>
            <a:off x="1143000" y="4572000"/>
            <a:ext cx="6572250" cy="1352550"/>
          </a:xfrm>
          <a:prstGeom prst="rect">
            <a:avLst/>
          </a:prstGeom>
          <a:noFill/>
          <a:ln w="12700" cap="sq">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sp>
        <p:nvSpPr>
          <p:cNvPr id="16407" name="Line 23"/>
          <p:cNvSpPr>
            <a:spLocks noChangeShapeType="1"/>
          </p:cNvSpPr>
          <p:nvPr/>
        </p:nvSpPr>
        <p:spPr bwMode="auto">
          <a:xfrm>
            <a:off x="7848600" y="4400550"/>
            <a:ext cx="0" cy="1390650"/>
          </a:xfrm>
          <a:prstGeom prst="line">
            <a:avLst/>
          </a:prstGeom>
          <a:noFill/>
          <a:ln w="12700" cap="sq">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6408" name="Line 24"/>
          <p:cNvSpPr>
            <a:spLocks noChangeShapeType="1"/>
          </p:cNvSpPr>
          <p:nvPr/>
        </p:nvSpPr>
        <p:spPr bwMode="auto">
          <a:xfrm flipV="1">
            <a:off x="7734300" y="5753100"/>
            <a:ext cx="114300" cy="171450"/>
          </a:xfrm>
          <a:prstGeom prst="line">
            <a:avLst/>
          </a:prstGeom>
          <a:noFill/>
          <a:ln w="12700" cap="sq">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6409" name="Text Box 25"/>
          <p:cNvSpPr txBox="1">
            <a:spLocks noChangeArrowheads="1"/>
          </p:cNvSpPr>
          <p:nvPr/>
        </p:nvSpPr>
        <p:spPr bwMode="auto">
          <a:xfrm>
            <a:off x="3571875" y="5010150"/>
            <a:ext cx="2322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wrap="none"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spcBef>
                <a:spcPct val="50000"/>
              </a:spcBef>
            </a:pPr>
            <a:r>
              <a:rPr kumimoji="1" lang="en-US" altLang="zh-TW" sz="2400"/>
              <a:t>Applications data</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zh-TW" smtClean="0"/>
              <a:t>Public-key encryption: confidentiality</a:t>
            </a:r>
          </a:p>
        </p:txBody>
      </p:sp>
      <p:sp>
        <p:nvSpPr>
          <p:cNvPr id="17411" name="Rectangle 3"/>
          <p:cNvSpPr>
            <a:spLocks noChangeArrowheads="1"/>
          </p:cNvSpPr>
          <p:nvPr/>
        </p:nvSpPr>
        <p:spPr bwMode="auto">
          <a:xfrm>
            <a:off x="914400" y="33528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7412" name="Rectangle 4"/>
          <p:cNvSpPr>
            <a:spLocks noChangeArrowheads="1"/>
          </p:cNvSpPr>
          <p:nvPr/>
        </p:nvSpPr>
        <p:spPr bwMode="auto">
          <a:xfrm>
            <a:off x="4419600" y="33528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17413" name="Rectangle 5"/>
          <p:cNvSpPr>
            <a:spLocks noChangeArrowheads="1"/>
          </p:cNvSpPr>
          <p:nvPr/>
        </p:nvSpPr>
        <p:spPr bwMode="auto">
          <a:xfrm>
            <a:off x="7696200" y="34290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7414" name="Oval 6"/>
          <p:cNvSpPr>
            <a:spLocks noChangeArrowheads="1"/>
          </p:cNvSpPr>
          <p:nvPr/>
        </p:nvSpPr>
        <p:spPr bwMode="auto">
          <a:xfrm>
            <a:off x="2590800" y="3733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7415" name="Oval 7"/>
          <p:cNvSpPr>
            <a:spLocks noChangeArrowheads="1"/>
          </p:cNvSpPr>
          <p:nvPr/>
        </p:nvSpPr>
        <p:spPr bwMode="auto">
          <a:xfrm>
            <a:off x="6096000" y="37338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7416" name="Line 8"/>
          <p:cNvSpPr>
            <a:spLocks noChangeShapeType="1"/>
          </p:cNvSpPr>
          <p:nvPr/>
        </p:nvSpPr>
        <p:spPr bwMode="auto">
          <a:xfrm>
            <a:off x="16002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17" name="Line 9"/>
          <p:cNvSpPr>
            <a:spLocks noChangeShapeType="1"/>
          </p:cNvSpPr>
          <p:nvPr/>
        </p:nvSpPr>
        <p:spPr bwMode="auto">
          <a:xfrm>
            <a:off x="3200400" y="40386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18" name="Line 10"/>
          <p:cNvSpPr>
            <a:spLocks noChangeShapeType="1"/>
          </p:cNvSpPr>
          <p:nvPr/>
        </p:nvSpPr>
        <p:spPr bwMode="auto">
          <a:xfrm>
            <a:off x="51054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19" name="Line 11"/>
          <p:cNvSpPr>
            <a:spLocks noChangeShapeType="1"/>
          </p:cNvSpPr>
          <p:nvPr/>
        </p:nvSpPr>
        <p:spPr bwMode="auto">
          <a:xfrm>
            <a:off x="67056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20" name="Text Box 12"/>
          <p:cNvSpPr txBox="1">
            <a:spLocks noChangeArrowheads="1"/>
          </p:cNvSpPr>
          <p:nvPr/>
        </p:nvSpPr>
        <p:spPr bwMode="auto">
          <a:xfrm>
            <a:off x="21336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Source</a:t>
            </a:r>
          </a:p>
        </p:txBody>
      </p:sp>
      <p:sp>
        <p:nvSpPr>
          <p:cNvPr id="17421" name="Text Box 13"/>
          <p:cNvSpPr txBox="1">
            <a:spLocks noChangeArrowheads="1"/>
          </p:cNvSpPr>
          <p:nvPr/>
        </p:nvSpPr>
        <p:spPr bwMode="auto">
          <a:xfrm>
            <a:off x="57912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Destination</a:t>
            </a:r>
          </a:p>
        </p:txBody>
      </p:sp>
      <p:sp>
        <p:nvSpPr>
          <p:cNvPr id="17422" name="Text Box 14"/>
          <p:cNvSpPr txBox="1">
            <a:spLocks noChangeArrowheads="1"/>
          </p:cNvSpPr>
          <p:nvPr/>
        </p:nvSpPr>
        <p:spPr bwMode="auto">
          <a:xfrm>
            <a:off x="2514600" y="4724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b</a:t>
            </a:r>
            <a:endParaRPr kumimoji="1" lang="en-US" altLang="zh-TW" sz="2400"/>
          </a:p>
        </p:txBody>
      </p:sp>
      <p:sp>
        <p:nvSpPr>
          <p:cNvPr id="17423" name="Text Box 15"/>
          <p:cNvSpPr txBox="1">
            <a:spLocks noChangeArrowheads="1"/>
          </p:cNvSpPr>
          <p:nvPr/>
        </p:nvSpPr>
        <p:spPr bwMode="auto">
          <a:xfrm>
            <a:off x="6096000" y="46482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b</a:t>
            </a:r>
            <a:endParaRPr kumimoji="1" lang="en-US" altLang="zh-TW" sz="2400"/>
          </a:p>
        </p:txBody>
      </p:sp>
      <p:sp>
        <p:nvSpPr>
          <p:cNvPr id="17424" name="Text Box 16"/>
          <p:cNvSpPr txBox="1">
            <a:spLocks noChangeArrowheads="1"/>
          </p:cNvSpPr>
          <p:nvPr/>
        </p:nvSpPr>
        <p:spPr bwMode="auto">
          <a:xfrm>
            <a:off x="4267200" y="4724400"/>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E(PU</a:t>
            </a:r>
            <a:r>
              <a:rPr kumimoji="1" lang="en-US" altLang="zh-TW" sz="2400" baseline="-25000"/>
              <a:t>b</a:t>
            </a:r>
            <a:r>
              <a:rPr kumimoji="1" lang="en-US" altLang="zh-TW" sz="2400"/>
              <a:t>, M)</a:t>
            </a:r>
          </a:p>
        </p:txBody>
      </p:sp>
      <p:sp>
        <p:nvSpPr>
          <p:cNvPr id="17425" name="Line 17"/>
          <p:cNvSpPr>
            <a:spLocks noChangeShapeType="1"/>
          </p:cNvSpPr>
          <p:nvPr/>
        </p:nvSpPr>
        <p:spPr bwMode="auto">
          <a:xfrm flipV="1">
            <a:off x="28956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7426" name="Line 18"/>
          <p:cNvSpPr>
            <a:spLocks noChangeShapeType="1"/>
          </p:cNvSpPr>
          <p:nvPr/>
        </p:nvSpPr>
        <p:spPr bwMode="auto">
          <a:xfrm flipV="1">
            <a:off x="64008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zh-TW" smtClean="0"/>
              <a:t>Public-key encryption: authentication and signature</a:t>
            </a:r>
          </a:p>
        </p:txBody>
      </p:sp>
      <p:sp>
        <p:nvSpPr>
          <p:cNvPr id="18435" name="Rectangle 3"/>
          <p:cNvSpPr>
            <a:spLocks noChangeArrowheads="1"/>
          </p:cNvSpPr>
          <p:nvPr/>
        </p:nvSpPr>
        <p:spPr bwMode="auto">
          <a:xfrm>
            <a:off x="914400" y="33528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8436" name="Rectangle 4"/>
          <p:cNvSpPr>
            <a:spLocks noChangeArrowheads="1"/>
          </p:cNvSpPr>
          <p:nvPr/>
        </p:nvSpPr>
        <p:spPr bwMode="auto">
          <a:xfrm>
            <a:off x="4419600" y="33528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18437" name="Rectangle 5"/>
          <p:cNvSpPr>
            <a:spLocks noChangeArrowheads="1"/>
          </p:cNvSpPr>
          <p:nvPr/>
        </p:nvSpPr>
        <p:spPr bwMode="auto">
          <a:xfrm>
            <a:off x="7696200" y="34290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8438" name="Oval 6"/>
          <p:cNvSpPr>
            <a:spLocks noChangeArrowheads="1"/>
          </p:cNvSpPr>
          <p:nvPr/>
        </p:nvSpPr>
        <p:spPr bwMode="auto">
          <a:xfrm>
            <a:off x="2590800" y="3733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8439" name="Oval 7"/>
          <p:cNvSpPr>
            <a:spLocks noChangeArrowheads="1"/>
          </p:cNvSpPr>
          <p:nvPr/>
        </p:nvSpPr>
        <p:spPr bwMode="auto">
          <a:xfrm>
            <a:off x="6096000" y="37338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8440" name="Line 8"/>
          <p:cNvSpPr>
            <a:spLocks noChangeShapeType="1"/>
          </p:cNvSpPr>
          <p:nvPr/>
        </p:nvSpPr>
        <p:spPr bwMode="auto">
          <a:xfrm>
            <a:off x="16002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41" name="Line 9"/>
          <p:cNvSpPr>
            <a:spLocks noChangeShapeType="1"/>
          </p:cNvSpPr>
          <p:nvPr/>
        </p:nvSpPr>
        <p:spPr bwMode="auto">
          <a:xfrm>
            <a:off x="3200400" y="40386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42" name="Line 10"/>
          <p:cNvSpPr>
            <a:spLocks noChangeShapeType="1"/>
          </p:cNvSpPr>
          <p:nvPr/>
        </p:nvSpPr>
        <p:spPr bwMode="auto">
          <a:xfrm>
            <a:off x="51054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43" name="Line 11"/>
          <p:cNvSpPr>
            <a:spLocks noChangeShapeType="1"/>
          </p:cNvSpPr>
          <p:nvPr/>
        </p:nvSpPr>
        <p:spPr bwMode="auto">
          <a:xfrm>
            <a:off x="6705600" y="40386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44" name="Text Box 12"/>
          <p:cNvSpPr txBox="1">
            <a:spLocks noChangeArrowheads="1"/>
          </p:cNvSpPr>
          <p:nvPr/>
        </p:nvSpPr>
        <p:spPr bwMode="auto">
          <a:xfrm>
            <a:off x="21336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Source</a:t>
            </a:r>
          </a:p>
        </p:txBody>
      </p:sp>
      <p:sp>
        <p:nvSpPr>
          <p:cNvPr id="18445" name="Text Box 13"/>
          <p:cNvSpPr txBox="1">
            <a:spLocks noChangeArrowheads="1"/>
          </p:cNvSpPr>
          <p:nvPr/>
        </p:nvSpPr>
        <p:spPr bwMode="auto">
          <a:xfrm>
            <a:off x="5791200" y="27432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Destination</a:t>
            </a:r>
          </a:p>
        </p:txBody>
      </p:sp>
      <p:sp>
        <p:nvSpPr>
          <p:cNvPr id="18446" name="Text Box 14"/>
          <p:cNvSpPr txBox="1">
            <a:spLocks noChangeArrowheads="1"/>
          </p:cNvSpPr>
          <p:nvPr/>
        </p:nvSpPr>
        <p:spPr bwMode="auto">
          <a:xfrm>
            <a:off x="2514600" y="4724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18447" name="Text Box 15"/>
          <p:cNvSpPr txBox="1">
            <a:spLocks noChangeArrowheads="1"/>
          </p:cNvSpPr>
          <p:nvPr/>
        </p:nvSpPr>
        <p:spPr bwMode="auto">
          <a:xfrm>
            <a:off x="6096000" y="46482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18448" name="Text Box 16"/>
          <p:cNvSpPr txBox="1">
            <a:spLocks noChangeArrowheads="1"/>
          </p:cNvSpPr>
          <p:nvPr/>
        </p:nvSpPr>
        <p:spPr bwMode="auto">
          <a:xfrm>
            <a:off x="4267200" y="4724400"/>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 M)</a:t>
            </a:r>
          </a:p>
        </p:txBody>
      </p:sp>
      <p:sp>
        <p:nvSpPr>
          <p:cNvPr id="18449" name="Line 17"/>
          <p:cNvSpPr>
            <a:spLocks noChangeShapeType="1"/>
          </p:cNvSpPr>
          <p:nvPr/>
        </p:nvSpPr>
        <p:spPr bwMode="auto">
          <a:xfrm flipV="1">
            <a:off x="28956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8450" name="Line 18"/>
          <p:cNvSpPr>
            <a:spLocks noChangeShapeType="1"/>
          </p:cNvSpPr>
          <p:nvPr/>
        </p:nvSpPr>
        <p:spPr bwMode="auto">
          <a:xfrm flipV="1">
            <a:off x="6400800" y="43434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TW" sz="3600" smtClean="0"/>
              <a:t>Public-key encryption: confidentiality, authentication and signature</a:t>
            </a:r>
          </a:p>
        </p:txBody>
      </p:sp>
      <p:sp>
        <p:nvSpPr>
          <p:cNvPr id="19459" name="Rectangle 3"/>
          <p:cNvSpPr>
            <a:spLocks noChangeArrowheads="1"/>
          </p:cNvSpPr>
          <p:nvPr/>
        </p:nvSpPr>
        <p:spPr bwMode="auto">
          <a:xfrm>
            <a:off x="533400" y="22860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9460" name="Rectangle 4"/>
          <p:cNvSpPr>
            <a:spLocks noChangeArrowheads="1"/>
          </p:cNvSpPr>
          <p:nvPr/>
        </p:nvSpPr>
        <p:spPr bwMode="auto">
          <a:xfrm>
            <a:off x="4038600" y="22860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19461" name="Rectangle 5"/>
          <p:cNvSpPr>
            <a:spLocks noChangeArrowheads="1"/>
          </p:cNvSpPr>
          <p:nvPr/>
        </p:nvSpPr>
        <p:spPr bwMode="auto">
          <a:xfrm>
            <a:off x="7315200" y="23622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p>
        </p:txBody>
      </p:sp>
      <p:sp>
        <p:nvSpPr>
          <p:cNvPr id="19462" name="Oval 6"/>
          <p:cNvSpPr>
            <a:spLocks noChangeArrowheads="1"/>
          </p:cNvSpPr>
          <p:nvPr/>
        </p:nvSpPr>
        <p:spPr bwMode="auto">
          <a:xfrm>
            <a:off x="2209800" y="2667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9463" name="Oval 7"/>
          <p:cNvSpPr>
            <a:spLocks noChangeArrowheads="1"/>
          </p:cNvSpPr>
          <p:nvPr/>
        </p:nvSpPr>
        <p:spPr bwMode="auto">
          <a:xfrm>
            <a:off x="5715000" y="2667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E</a:t>
            </a:r>
          </a:p>
        </p:txBody>
      </p:sp>
      <p:sp>
        <p:nvSpPr>
          <p:cNvPr id="19464" name="Line 8"/>
          <p:cNvSpPr>
            <a:spLocks noChangeShapeType="1"/>
          </p:cNvSpPr>
          <p:nvPr/>
        </p:nvSpPr>
        <p:spPr bwMode="auto">
          <a:xfrm>
            <a:off x="1219200" y="2971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5" name="Line 9"/>
          <p:cNvSpPr>
            <a:spLocks noChangeShapeType="1"/>
          </p:cNvSpPr>
          <p:nvPr/>
        </p:nvSpPr>
        <p:spPr bwMode="auto">
          <a:xfrm>
            <a:off x="2819400" y="29718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6" name="Line 10"/>
          <p:cNvSpPr>
            <a:spLocks noChangeShapeType="1"/>
          </p:cNvSpPr>
          <p:nvPr/>
        </p:nvSpPr>
        <p:spPr bwMode="auto">
          <a:xfrm>
            <a:off x="4724400" y="2971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7" name="Line 11"/>
          <p:cNvSpPr>
            <a:spLocks noChangeShapeType="1"/>
          </p:cNvSpPr>
          <p:nvPr/>
        </p:nvSpPr>
        <p:spPr bwMode="auto">
          <a:xfrm>
            <a:off x="6324600" y="2971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68" name="Text Box 12"/>
          <p:cNvSpPr txBox="1">
            <a:spLocks noChangeArrowheads="1"/>
          </p:cNvSpPr>
          <p:nvPr/>
        </p:nvSpPr>
        <p:spPr bwMode="auto">
          <a:xfrm>
            <a:off x="1752600" y="1676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Source</a:t>
            </a:r>
          </a:p>
        </p:txBody>
      </p:sp>
      <p:sp>
        <p:nvSpPr>
          <p:cNvPr id="19469" name="Text Box 13"/>
          <p:cNvSpPr txBox="1">
            <a:spLocks noChangeArrowheads="1"/>
          </p:cNvSpPr>
          <p:nvPr/>
        </p:nvSpPr>
        <p:spPr bwMode="auto">
          <a:xfrm>
            <a:off x="6553200" y="5867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Destination</a:t>
            </a:r>
          </a:p>
        </p:txBody>
      </p:sp>
      <p:sp>
        <p:nvSpPr>
          <p:cNvPr id="19470" name="Text Box 14"/>
          <p:cNvSpPr txBox="1">
            <a:spLocks noChangeArrowheads="1"/>
          </p:cNvSpPr>
          <p:nvPr/>
        </p:nvSpPr>
        <p:spPr bwMode="auto">
          <a:xfrm>
            <a:off x="2133600" y="36576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a</a:t>
            </a:r>
            <a:endParaRPr kumimoji="1" lang="en-US" altLang="zh-TW" sz="2400"/>
          </a:p>
        </p:txBody>
      </p:sp>
      <p:sp>
        <p:nvSpPr>
          <p:cNvPr id="19471" name="Text Box 15"/>
          <p:cNvSpPr txBox="1">
            <a:spLocks noChangeArrowheads="1"/>
          </p:cNvSpPr>
          <p:nvPr/>
        </p:nvSpPr>
        <p:spPr bwMode="auto">
          <a:xfrm>
            <a:off x="5715000" y="3657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b</a:t>
            </a:r>
            <a:endParaRPr kumimoji="1" lang="en-US" altLang="zh-TW" sz="2400"/>
          </a:p>
        </p:txBody>
      </p:sp>
      <p:sp>
        <p:nvSpPr>
          <p:cNvPr id="19472" name="Text Box 16"/>
          <p:cNvSpPr txBox="1">
            <a:spLocks noChangeArrowheads="1"/>
          </p:cNvSpPr>
          <p:nvPr/>
        </p:nvSpPr>
        <p:spPr bwMode="auto">
          <a:xfrm>
            <a:off x="3886200" y="3657600"/>
            <a:ext cx="1549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 M)</a:t>
            </a:r>
          </a:p>
        </p:txBody>
      </p:sp>
      <p:sp>
        <p:nvSpPr>
          <p:cNvPr id="19473" name="Line 17"/>
          <p:cNvSpPr>
            <a:spLocks noChangeShapeType="1"/>
          </p:cNvSpPr>
          <p:nvPr/>
        </p:nvSpPr>
        <p:spPr bwMode="auto">
          <a:xfrm flipV="1">
            <a:off x="2514600" y="3276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4" name="Line 18"/>
          <p:cNvSpPr>
            <a:spLocks noChangeShapeType="1"/>
          </p:cNvSpPr>
          <p:nvPr/>
        </p:nvSpPr>
        <p:spPr bwMode="auto">
          <a:xfrm flipV="1">
            <a:off x="6019800" y="3276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75" name="Rectangle 19"/>
          <p:cNvSpPr>
            <a:spLocks noChangeArrowheads="1"/>
          </p:cNvSpPr>
          <p:nvPr/>
        </p:nvSpPr>
        <p:spPr bwMode="auto">
          <a:xfrm>
            <a:off x="3581400" y="4572000"/>
            <a:ext cx="685800" cy="12192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solidFill>
                <a:schemeClr val="bg1"/>
              </a:solidFill>
            </a:endParaRPr>
          </a:p>
        </p:txBody>
      </p:sp>
      <p:sp>
        <p:nvSpPr>
          <p:cNvPr id="19476" name="Rectangle 20"/>
          <p:cNvSpPr>
            <a:spLocks noChangeArrowheads="1"/>
          </p:cNvSpPr>
          <p:nvPr/>
        </p:nvSpPr>
        <p:spPr bwMode="auto">
          <a:xfrm>
            <a:off x="6858000" y="4648200"/>
            <a:ext cx="685800" cy="12192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19477" name="Oval 21"/>
          <p:cNvSpPr>
            <a:spLocks noChangeArrowheads="1"/>
          </p:cNvSpPr>
          <p:nvPr/>
        </p:nvSpPr>
        <p:spPr bwMode="auto">
          <a:xfrm>
            <a:off x="1752600" y="4953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9478" name="Oval 22"/>
          <p:cNvSpPr>
            <a:spLocks noChangeArrowheads="1"/>
          </p:cNvSpPr>
          <p:nvPr/>
        </p:nvSpPr>
        <p:spPr bwMode="auto">
          <a:xfrm>
            <a:off x="5257800" y="4953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bg1"/>
                </a:solidFill>
              </a:rPr>
              <a:t>D</a:t>
            </a:r>
          </a:p>
        </p:txBody>
      </p:sp>
      <p:sp>
        <p:nvSpPr>
          <p:cNvPr id="19479" name="Line 23"/>
          <p:cNvSpPr>
            <a:spLocks noChangeShapeType="1"/>
          </p:cNvSpPr>
          <p:nvPr/>
        </p:nvSpPr>
        <p:spPr bwMode="auto">
          <a:xfrm>
            <a:off x="762000" y="5257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0" name="Line 24"/>
          <p:cNvSpPr>
            <a:spLocks noChangeShapeType="1"/>
          </p:cNvSpPr>
          <p:nvPr/>
        </p:nvSpPr>
        <p:spPr bwMode="auto">
          <a:xfrm>
            <a:off x="2362200" y="5257800"/>
            <a:ext cx="1219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1" name="Line 25"/>
          <p:cNvSpPr>
            <a:spLocks noChangeShapeType="1"/>
          </p:cNvSpPr>
          <p:nvPr/>
        </p:nvSpPr>
        <p:spPr bwMode="auto">
          <a:xfrm>
            <a:off x="4267200" y="5257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2" name="Line 26"/>
          <p:cNvSpPr>
            <a:spLocks noChangeShapeType="1"/>
          </p:cNvSpPr>
          <p:nvPr/>
        </p:nvSpPr>
        <p:spPr bwMode="auto">
          <a:xfrm>
            <a:off x="5867400" y="52578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3" name="Text Box 27"/>
          <p:cNvSpPr txBox="1">
            <a:spLocks noChangeArrowheads="1"/>
          </p:cNvSpPr>
          <p:nvPr/>
        </p:nvSpPr>
        <p:spPr bwMode="auto">
          <a:xfrm>
            <a:off x="1752600" y="5867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PR</a:t>
            </a:r>
            <a:r>
              <a:rPr kumimoji="1" lang="en-US" altLang="zh-TW" sz="2400" baseline="-25000"/>
              <a:t>b</a:t>
            </a:r>
            <a:endParaRPr kumimoji="1" lang="en-US" altLang="zh-TW" sz="2400"/>
          </a:p>
        </p:txBody>
      </p:sp>
      <p:sp>
        <p:nvSpPr>
          <p:cNvPr id="19484" name="Text Box 28"/>
          <p:cNvSpPr txBox="1">
            <a:spLocks noChangeArrowheads="1"/>
          </p:cNvSpPr>
          <p:nvPr/>
        </p:nvSpPr>
        <p:spPr bwMode="auto">
          <a:xfrm>
            <a:off x="5257800" y="58674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PU</a:t>
            </a:r>
            <a:r>
              <a:rPr kumimoji="1" lang="en-US" altLang="zh-TW" sz="2400" baseline="-25000"/>
              <a:t>a</a:t>
            </a:r>
            <a:endParaRPr kumimoji="1" lang="en-US" altLang="zh-TW" sz="2400"/>
          </a:p>
        </p:txBody>
      </p:sp>
      <p:sp>
        <p:nvSpPr>
          <p:cNvPr id="19485" name="Text Box 29"/>
          <p:cNvSpPr txBox="1">
            <a:spLocks noChangeArrowheads="1"/>
          </p:cNvSpPr>
          <p:nvPr/>
        </p:nvSpPr>
        <p:spPr bwMode="auto">
          <a:xfrm>
            <a:off x="3352800" y="5791200"/>
            <a:ext cx="1371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E(PR</a:t>
            </a:r>
            <a:r>
              <a:rPr kumimoji="1" lang="en-US" altLang="zh-TW" sz="2400" baseline="-25000"/>
              <a:t>a</a:t>
            </a:r>
            <a:r>
              <a:rPr kumimoji="1" lang="en-US" altLang="zh-TW" sz="2400"/>
              <a:t>, M)</a:t>
            </a:r>
          </a:p>
        </p:txBody>
      </p:sp>
      <p:sp>
        <p:nvSpPr>
          <p:cNvPr id="19486" name="Line 30"/>
          <p:cNvSpPr>
            <a:spLocks noChangeShapeType="1"/>
          </p:cNvSpPr>
          <p:nvPr/>
        </p:nvSpPr>
        <p:spPr bwMode="auto">
          <a:xfrm flipV="1">
            <a:off x="2057400" y="5562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7" name="Line 31"/>
          <p:cNvSpPr>
            <a:spLocks noChangeShapeType="1"/>
          </p:cNvSpPr>
          <p:nvPr/>
        </p:nvSpPr>
        <p:spPr bwMode="auto">
          <a:xfrm flipV="1">
            <a:off x="5562600" y="5562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88" name="Text Box 32"/>
          <p:cNvSpPr txBox="1">
            <a:spLocks noChangeArrowheads="1"/>
          </p:cNvSpPr>
          <p:nvPr/>
        </p:nvSpPr>
        <p:spPr bwMode="auto">
          <a:xfrm>
            <a:off x="6477000" y="3656013"/>
            <a:ext cx="2403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E(PU</a:t>
            </a:r>
            <a:r>
              <a:rPr kumimoji="1" lang="en-US" altLang="zh-TW" sz="2400" baseline="-25000"/>
              <a:t>b</a:t>
            </a:r>
            <a:r>
              <a:rPr kumimoji="1" lang="en-US" altLang="zh-TW" sz="2400"/>
              <a:t>,E(PR</a:t>
            </a:r>
            <a:r>
              <a:rPr kumimoji="1" lang="en-US" altLang="zh-TW" sz="2400" baseline="-25000"/>
              <a:t>a</a:t>
            </a:r>
            <a:r>
              <a:rPr kumimoji="1" lang="en-US" altLang="zh-TW" sz="2400"/>
              <a:t>,M))</a:t>
            </a:r>
          </a:p>
        </p:txBody>
      </p:sp>
      <p:sp>
        <p:nvSpPr>
          <p:cNvPr id="19489" name="Line 33"/>
          <p:cNvSpPr>
            <a:spLocks noChangeShapeType="1"/>
          </p:cNvSpPr>
          <p:nvPr/>
        </p:nvSpPr>
        <p:spPr bwMode="auto">
          <a:xfrm>
            <a:off x="8001000" y="2971800"/>
            <a:ext cx="762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90" name="Line 34"/>
          <p:cNvSpPr>
            <a:spLocks noChangeShapeType="1"/>
          </p:cNvSpPr>
          <p:nvPr/>
        </p:nvSpPr>
        <p:spPr bwMode="auto">
          <a:xfrm>
            <a:off x="8763000" y="2971800"/>
            <a:ext cx="0" cy="12954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91" name="Line 35"/>
          <p:cNvSpPr>
            <a:spLocks noChangeShapeType="1"/>
          </p:cNvSpPr>
          <p:nvPr/>
        </p:nvSpPr>
        <p:spPr bwMode="auto">
          <a:xfrm flipH="1">
            <a:off x="762000" y="4267200"/>
            <a:ext cx="800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9492" name="Line 36"/>
          <p:cNvSpPr>
            <a:spLocks noChangeShapeType="1"/>
          </p:cNvSpPr>
          <p:nvPr/>
        </p:nvSpPr>
        <p:spPr bwMode="auto">
          <a:xfrm>
            <a:off x="762000" y="4267200"/>
            <a:ext cx="0" cy="990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zh-TW" sz="3600" smtClean="0"/>
              <a:t>Public-key encryption: confidentiality, authentication and signature</a:t>
            </a:r>
            <a:endParaRPr lang="zh-TW" altLang="en-US" sz="3600" smtClean="0"/>
          </a:p>
        </p:txBody>
      </p:sp>
      <p:sp>
        <p:nvSpPr>
          <p:cNvPr id="20483" name="Rectangle 3"/>
          <p:cNvSpPr>
            <a:spLocks noGrp="1" noChangeArrowheads="1"/>
          </p:cNvSpPr>
          <p:nvPr>
            <p:ph type="body" idx="1"/>
          </p:nvPr>
        </p:nvSpPr>
        <p:spPr/>
        <p:txBody>
          <a:bodyPr/>
          <a:lstStyle/>
          <a:p>
            <a:pPr eaLnBrk="1" hangingPunct="1"/>
            <a:r>
              <a:rPr lang="en-US" altLang="zh-TW" smtClean="0"/>
              <a:t>The disadvantage of this approach is that the public-key algorithm, which is complex, must be exercised four times rather than two in each communication.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838200" y="304800"/>
            <a:ext cx="8305800" cy="1104900"/>
          </a:xfrm>
        </p:spPr>
        <p:txBody>
          <a:bodyPr/>
          <a:lstStyle/>
          <a:p>
            <a:pPr eaLnBrk="1" hangingPunct="1"/>
            <a:r>
              <a:rPr lang="en-US" altLang="zh-TW" sz="3600" smtClean="0"/>
              <a:t>Confidentiality and authentication implications of message encryption (Cont.)</a:t>
            </a:r>
            <a:endParaRPr lang="zh-TW" altLang="en-US" sz="3600" smtClean="0"/>
          </a:p>
        </p:txBody>
      </p:sp>
      <p:sp>
        <p:nvSpPr>
          <p:cNvPr id="21507" name="Rectangle 3"/>
          <p:cNvSpPr>
            <a:spLocks noGrp="1" noChangeArrowheads="1"/>
          </p:cNvSpPr>
          <p:nvPr>
            <p:ph type="body" idx="1"/>
          </p:nvPr>
        </p:nvSpPr>
        <p:spPr/>
        <p:txBody>
          <a:bodyPr/>
          <a:lstStyle/>
          <a:p>
            <a:pPr eaLnBrk="1" hangingPunct="1"/>
            <a:r>
              <a:rPr lang="en-US" altLang="zh-TW" smtClean="0"/>
              <a:t>Public-key encryption (A</a:t>
            </a:r>
            <a:r>
              <a:rPr lang="en-US" altLang="zh-TW" smtClean="0">
                <a:sym typeface="Symbol" pitchFamily="18" charset="2"/>
              </a:rPr>
              <a:t></a:t>
            </a:r>
            <a:r>
              <a:rPr lang="en-US" altLang="zh-TW" smtClean="0"/>
              <a:t>B:E(PU</a:t>
            </a:r>
            <a:r>
              <a:rPr lang="en-US" altLang="zh-TW" baseline="-25000" smtClean="0"/>
              <a:t>b</a:t>
            </a:r>
            <a:r>
              <a:rPr lang="en-US" altLang="zh-TW" smtClean="0"/>
              <a:t>,M)</a:t>
            </a:r>
          </a:p>
          <a:p>
            <a:pPr lvl="1" eaLnBrk="1" hangingPunct="1"/>
            <a:r>
              <a:rPr lang="en-US" altLang="zh-TW" smtClean="0"/>
              <a:t>Provides confidentiality</a:t>
            </a:r>
          </a:p>
          <a:p>
            <a:pPr lvl="2" eaLnBrk="1" hangingPunct="1"/>
            <a:r>
              <a:rPr lang="en-US" altLang="zh-TW" smtClean="0"/>
              <a:t>Only B has PR</a:t>
            </a:r>
            <a:r>
              <a:rPr lang="en-US" altLang="zh-TW" baseline="-25000" smtClean="0"/>
              <a:t>b</a:t>
            </a:r>
            <a:r>
              <a:rPr lang="en-US" altLang="zh-TW" smtClean="0"/>
              <a:t> to decrypt</a:t>
            </a:r>
          </a:p>
          <a:p>
            <a:pPr lvl="1" eaLnBrk="1" hangingPunct="1"/>
            <a:r>
              <a:rPr lang="en-US" altLang="zh-TW" smtClean="0"/>
              <a:t>Provides no authentication</a:t>
            </a:r>
          </a:p>
          <a:p>
            <a:pPr lvl="2" eaLnBrk="1" hangingPunct="1"/>
            <a:r>
              <a:rPr lang="en-US" altLang="zh-TW" smtClean="0"/>
              <a:t>Any party could use PU</a:t>
            </a:r>
            <a:r>
              <a:rPr lang="en-US" altLang="zh-TW" baseline="-25000" smtClean="0"/>
              <a:t>b</a:t>
            </a:r>
            <a:r>
              <a:rPr lang="en-US" altLang="zh-TW" smtClean="0"/>
              <a:t> to encrypt message and claim to be A</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838200" y="342900"/>
            <a:ext cx="8305800" cy="1104900"/>
          </a:xfrm>
        </p:spPr>
        <p:txBody>
          <a:bodyPr/>
          <a:lstStyle/>
          <a:p>
            <a:pPr eaLnBrk="1" hangingPunct="1"/>
            <a:r>
              <a:rPr lang="en-US" altLang="zh-TW" sz="3600" smtClean="0"/>
              <a:t>Confidentiality and authentication implications of message encryption (Cont.)</a:t>
            </a:r>
            <a:endParaRPr lang="zh-TW" altLang="en-US" sz="3600" smtClean="0"/>
          </a:p>
        </p:txBody>
      </p:sp>
      <p:sp>
        <p:nvSpPr>
          <p:cNvPr id="22531" name="Rectangle 3"/>
          <p:cNvSpPr>
            <a:spLocks noGrp="1" noChangeArrowheads="1"/>
          </p:cNvSpPr>
          <p:nvPr>
            <p:ph type="body" idx="1"/>
          </p:nvPr>
        </p:nvSpPr>
        <p:spPr/>
        <p:txBody>
          <a:bodyPr/>
          <a:lstStyle/>
          <a:p>
            <a:pPr eaLnBrk="1" hangingPunct="1"/>
            <a:r>
              <a:rPr lang="en-US" altLang="zh-TW" smtClean="0"/>
              <a:t>Public-key encryption (A</a:t>
            </a:r>
            <a:r>
              <a:rPr lang="en-US" altLang="zh-TW" smtClean="0">
                <a:sym typeface="Symbol" pitchFamily="18" charset="2"/>
              </a:rPr>
              <a:t></a:t>
            </a:r>
            <a:r>
              <a:rPr lang="en-US" altLang="zh-TW" smtClean="0"/>
              <a:t>B:E(PR</a:t>
            </a:r>
            <a:r>
              <a:rPr lang="en-US" altLang="zh-TW" baseline="-25000" smtClean="0"/>
              <a:t>a</a:t>
            </a:r>
            <a:r>
              <a:rPr lang="en-US" altLang="zh-TW" smtClean="0"/>
              <a:t>, M)</a:t>
            </a:r>
          </a:p>
          <a:p>
            <a:pPr lvl="1" eaLnBrk="1" hangingPunct="1"/>
            <a:r>
              <a:rPr lang="en-US" altLang="zh-TW" smtClean="0"/>
              <a:t>Provides authentication and signature</a:t>
            </a:r>
          </a:p>
          <a:p>
            <a:pPr lvl="2" eaLnBrk="1" hangingPunct="1"/>
            <a:r>
              <a:rPr lang="en-US" altLang="zh-TW" smtClean="0"/>
              <a:t>Only A has PR</a:t>
            </a:r>
            <a:r>
              <a:rPr lang="en-US" altLang="zh-TW" baseline="-25000" smtClean="0"/>
              <a:t>a</a:t>
            </a:r>
            <a:r>
              <a:rPr lang="en-US" altLang="zh-TW" smtClean="0"/>
              <a:t> to encrypt</a:t>
            </a:r>
          </a:p>
          <a:p>
            <a:pPr lvl="2" eaLnBrk="1" hangingPunct="1"/>
            <a:r>
              <a:rPr lang="en-US" altLang="zh-TW" smtClean="0"/>
              <a:t>Has not been altered in transit</a:t>
            </a:r>
          </a:p>
          <a:p>
            <a:pPr lvl="2" eaLnBrk="1" hangingPunct="1"/>
            <a:r>
              <a:rPr lang="en-US" altLang="zh-TW" smtClean="0"/>
              <a:t>Require some formatting/redundancy</a:t>
            </a:r>
          </a:p>
          <a:p>
            <a:pPr lvl="2" eaLnBrk="1" hangingPunct="1"/>
            <a:r>
              <a:rPr lang="en-US" altLang="zh-TW" smtClean="0"/>
              <a:t>Any part can use PU</a:t>
            </a:r>
            <a:r>
              <a:rPr lang="en-US" altLang="zh-TW" baseline="-25000" smtClean="0"/>
              <a:t>a</a:t>
            </a:r>
            <a:r>
              <a:rPr lang="en-US" altLang="zh-TW" smtClean="0"/>
              <a:t> to verify signature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838200" y="1752600"/>
            <a:ext cx="8077200" cy="4114800"/>
          </a:xfrm>
        </p:spPr>
        <p:txBody>
          <a:bodyPr/>
          <a:lstStyle/>
          <a:p>
            <a:pPr eaLnBrk="1" hangingPunct="1"/>
            <a:r>
              <a:rPr lang="en-US" altLang="zh-TW" smtClean="0"/>
              <a:t>Public-key encryption (A</a:t>
            </a:r>
            <a:r>
              <a:rPr lang="en-US" altLang="zh-TW" smtClean="0">
                <a:sym typeface="Symbol" pitchFamily="18" charset="2"/>
              </a:rPr>
              <a:t></a:t>
            </a:r>
            <a:r>
              <a:rPr lang="en-US" altLang="zh-TW" smtClean="0"/>
              <a:t>B:E(PU</a:t>
            </a:r>
            <a:r>
              <a:rPr lang="en-US" altLang="zh-TW" baseline="-25000" smtClean="0"/>
              <a:t>b</a:t>
            </a:r>
            <a:r>
              <a:rPr lang="en-US" altLang="zh-TW" smtClean="0"/>
              <a:t>, E(PR</a:t>
            </a:r>
            <a:r>
              <a:rPr lang="en-US" altLang="zh-TW" baseline="-25000" smtClean="0"/>
              <a:t>a</a:t>
            </a:r>
            <a:r>
              <a:rPr lang="en-US" altLang="zh-TW" smtClean="0"/>
              <a:t>, M))</a:t>
            </a:r>
          </a:p>
          <a:p>
            <a:pPr lvl="1" eaLnBrk="1" hangingPunct="1"/>
            <a:r>
              <a:rPr lang="en-US" altLang="zh-TW" smtClean="0"/>
              <a:t>Provides confidentiality because of PU</a:t>
            </a:r>
            <a:r>
              <a:rPr lang="en-US" altLang="zh-TW" baseline="-25000" smtClean="0"/>
              <a:t>b</a:t>
            </a:r>
            <a:r>
              <a:rPr lang="en-US" altLang="zh-TW" smtClean="0"/>
              <a:t>.</a:t>
            </a:r>
          </a:p>
          <a:p>
            <a:pPr lvl="1" eaLnBrk="1" hangingPunct="1"/>
            <a:r>
              <a:rPr lang="en-US" altLang="zh-TW" smtClean="0"/>
              <a:t>Provides authentication and signature because of PR</a:t>
            </a:r>
            <a:r>
              <a:rPr lang="en-US" altLang="zh-TW" baseline="-25000" smtClean="0"/>
              <a:t>a</a:t>
            </a:r>
            <a:r>
              <a:rPr lang="en-US" altLang="zh-TW" smtClean="0"/>
              <a:t>.</a:t>
            </a:r>
          </a:p>
        </p:txBody>
      </p:sp>
      <p:sp>
        <p:nvSpPr>
          <p:cNvPr id="23555" name="Rectangle 4"/>
          <p:cNvSpPr>
            <a:spLocks noGrp="1" noChangeArrowheads="1"/>
          </p:cNvSpPr>
          <p:nvPr>
            <p:ph type="title"/>
          </p:nvPr>
        </p:nvSpPr>
        <p:spPr>
          <a:xfrm>
            <a:off x="838200" y="342900"/>
            <a:ext cx="8305800" cy="1104900"/>
          </a:xfrm>
          <a:noFill/>
        </p:spPr>
        <p:txBody>
          <a:bodyPr/>
          <a:lstStyle/>
          <a:p>
            <a:pPr eaLnBrk="1" hangingPunct="1"/>
            <a:r>
              <a:rPr lang="en-US" altLang="zh-TW" sz="3600" smtClean="0"/>
              <a:t>Confidentiality and authentication implications of message encryption (Cont.)</a:t>
            </a:r>
            <a:endParaRPr lang="zh-TW" altLang="en-US" sz="36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zh-TW" smtClean="0"/>
              <a:t>Message authentication code (MAC)</a:t>
            </a:r>
          </a:p>
        </p:txBody>
      </p:sp>
      <p:sp>
        <p:nvSpPr>
          <p:cNvPr id="24579" name="Rectangle 3"/>
          <p:cNvSpPr>
            <a:spLocks noGrp="1" noChangeArrowheads="1"/>
          </p:cNvSpPr>
          <p:nvPr>
            <p:ph type="body" idx="1"/>
          </p:nvPr>
        </p:nvSpPr>
        <p:spPr/>
        <p:txBody>
          <a:bodyPr/>
          <a:lstStyle/>
          <a:p>
            <a:pPr eaLnBrk="1" hangingPunct="1">
              <a:lnSpc>
                <a:spcPct val="90000"/>
              </a:lnSpc>
            </a:pPr>
            <a:r>
              <a:rPr lang="en-US" altLang="zh-TW" sz="2600" smtClean="0"/>
              <a:t>An alternative authentication technique involves the use of a secret key to generate a small fixed-size block of data, known as a cryptographic checksum or MAC, that is appended to the message.</a:t>
            </a:r>
          </a:p>
          <a:p>
            <a:pPr eaLnBrk="1" hangingPunct="1">
              <a:lnSpc>
                <a:spcPct val="90000"/>
              </a:lnSpc>
            </a:pPr>
            <a:r>
              <a:rPr lang="en-US" altLang="zh-TW" sz="2600" smtClean="0"/>
              <a:t>When A sends a message to B, it calculates the MAC=C(K,M), where K is the secret key. </a:t>
            </a:r>
          </a:p>
          <a:p>
            <a:pPr eaLnBrk="1" hangingPunct="1">
              <a:lnSpc>
                <a:spcPct val="90000"/>
              </a:lnSpc>
            </a:pPr>
            <a:r>
              <a:rPr lang="en-US" altLang="zh-TW" sz="2600" smtClean="0"/>
              <a:t>The message plus MAC are send to B.</a:t>
            </a:r>
          </a:p>
          <a:p>
            <a:pPr eaLnBrk="1" hangingPunct="1">
              <a:lnSpc>
                <a:spcPct val="90000"/>
              </a:lnSpc>
            </a:pPr>
            <a:r>
              <a:rPr lang="en-US" altLang="zh-TW" sz="2600" smtClean="0"/>
              <a:t>B performs the same calculation on the received message to generate new MAC which is compared to the received MAC.</a:t>
            </a:r>
          </a:p>
          <a:p>
            <a:pPr eaLnBrk="1" hangingPunct="1">
              <a:lnSpc>
                <a:spcPct val="90000"/>
              </a:lnSpc>
            </a:pPr>
            <a:endParaRPr lang="en-US" altLang="zh-TW" sz="26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zh-TW" smtClean="0"/>
              <a:t>Message authentication</a:t>
            </a:r>
          </a:p>
        </p:txBody>
      </p:sp>
      <p:sp>
        <p:nvSpPr>
          <p:cNvPr id="25603" name="Rectangle 4"/>
          <p:cNvSpPr>
            <a:spLocks noChangeArrowheads="1"/>
          </p:cNvSpPr>
          <p:nvPr/>
        </p:nvSpPr>
        <p:spPr bwMode="auto">
          <a:xfrm>
            <a:off x="838200" y="31242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5604" name="Rectangle 5"/>
          <p:cNvSpPr>
            <a:spLocks noChangeArrowheads="1"/>
          </p:cNvSpPr>
          <p:nvPr/>
        </p:nvSpPr>
        <p:spPr bwMode="auto">
          <a:xfrm>
            <a:off x="4343400" y="28956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5605" name="Oval 6"/>
          <p:cNvSpPr>
            <a:spLocks noChangeArrowheads="1"/>
          </p:cNvSpPr>
          <p:nvPr/>
        </p:nvSpPr>
        <p:spPr bwMode="auto">
          <a:xfrm>
            <a:off x="3200400" y="32766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25606" name="Oval 7"/>
          <p:cNvSpPr>
            <a:spLocks noChangeArrowheads="1"/>
          </p:cNvSpPr>
          <p:nvPr/>
        </p:nvSpPr>
        <p:spPr bwMode="auto">
          <a:xfrm>
            <a:off x="6019800" y="2819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5607" name="Line 8"/>
          <p:cNvSpPr>
            <a:spLocks noChangeShapeType="1"/>
          </p:cNvSpPr>
          <p:nvPr/>
        </p:nvSpPr>
        <p:spPr bwMode="auto">
          <a:xfrm>
            <a:off x="1524000" y="35814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08" name="Line 9"/>
          <p:cNvSpPr>
            <a:spLocks noChangeShapeType="1"/>
          </p:cNvSpPr>
          <p:nvPr/>
        </p:nvSpPr>
        <p:spPr bwMode="auto">
          <a:xfrm>
            <a:off x="3810000" y="35814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09" name="Line 10"/>
          <p:cNvSpPr>
            <a:spLocks noChangeShapeType="1"/>
          </p:cNvSpPr>
          <p:nvPr/>
        </p:nvSpPr>
        <p:spPr bwMode="auto">
          <a:xfrm>
            <a:off x="5029200" y="3124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0" name="Text Box 11"/>
          <p:cNvSpPr txBox="1">
            <a:spLocks noChangeArrowheads="1"/>
          </p:cNvSpPr>
          <p:nvPr/>
        </p:nvSpPr>
        <p:spPr bwMode="auto">
          <a:xfrm>
            <a:off x="1676400" y="22860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25611" name="Text Box 12"/>
          <p:cNvSpPr txBox="1">
            <a:spLocks noChangeArrowheads="1"/>
          </p:cNvSpPr>
          <p:nvPr/>
        </p:nvSpPr>
        <p:spPr bwMode="auto">
          <a:xfrm>
            <a:off x="6172200" y="37338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25612" name="Line 13"/>
          <p:cNvSpPr>
            <a:spLocks noChangeShapeType="1"/>
          </p:cNvSpPr>
          <p:nvPr/>
        </p:nvSpPr>
        <p:spPr bwMode="auto">
          <a:xfrm flipV="1">
            <a:off x="6324600" y="3429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3" name="Rectangle 14"/>
          <p:cNvSpPr>
            <a:spLocks noChangeArrowheads="1"/>
          </p:cNvSpPr>
          <p:nvPr/>
        </p:nvSpPr>
        <p:spPr bwMode="auto">
          <a:xfrm>
            <a:off x="4343400" y="38100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1800"/>
              <a:t>C(K,M</a:t>
            </a:r>
            <a:r>
              <a:rPr kumimoji="1" lang="en-US" altLang="zh-TW"/>
              <a:t>)</a:t>
            </a:r>
          </a:p>
        </p:txBody>
      </p:sp>
      <p:sp>
        <p:nvSpPr>
          <p:cNvPr id="25614" name="Oval 15"/>
          <p:cNvSpPr>
            <a:spLocks noChangeArrowheads="1"/>
          </p:cNvSpPr>
          <p:nvPr/>
        </p:nvSpPr>
        <p:spPr bwMode="auto">
          <a:xfrm>
            <a:off x="2057400" y="42672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5615" name="Line 16"/>
          <p:cNvSpPr>
            <a:spLocks noChangeShapeType="1"/>
          </p:cNvSpPr>
          <p:nvPr/>
        </p:nvSpPr>
        <p:spPr bwMode="auto">
          <a:xfrm>
            <a:off x="1524000" y="38100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6" name="Line 17"/>
          <p:cNvSpPr>
            <a:spLocks noChangeShapeType="1"/>
          </p:cNvSpPr>
          <p:nvPr/>
        </p:nvSpPr>
        <p:spPr bwMode="auto">
          <a:xfrm>
            <a:off x="1905000" y="38100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7" name="Line 18"/>
          <p:cNvSpPr>
            <a:spLocks noChangeShapeType="1"/>
          </p:cNvSpPr>
          <p:nvPr/>
        </p:nvSpPr>
        <p:spPr bwMode="auto">
          <a:xfrm>
            <a:off x="1905000" y="45720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8" name="Line 19"/>
          <p:cNvSpPr>
            <a:spLocks noChangeShapeType="1"/>
          </p:cNvSpPr>
          <p:nvPr/>
        </p:nvSpPr>
        <p:spPr bwMode="auto">
          <a:xfrm>
            <a:off x="2895600" y="37338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19" name="Line 20"/>
          <p:cNvSpPr>
            <a:spLocks noChangeShapeType="1"/>
          </p:cNvSpPr>
          <p:nvPr/>
        </p:nvSpPr>
        <p:spPr bwMode="auto">
          <a:xfrm>
            <a:off x="2895600" y="37338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0" name="Line 21"/>
          <p:cNvSpPr>
            <a:spLocks noChangeShapeType="1"/>
          </p:cNvSpPr>
          <p:nvPr/>
        </p:nvSpPr>
        <p:spPr bwMode="auto">
          <a:xfrm>
            <a:off x="2667000" y="45720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1" name="Line 22"/>
          <p:cNvSpPr>
            <a:spLocks noChangeShapeType="1"/>
          </p:cNvSpPr>
          <p:nvPr/>
        </p:nvSpPr>
        <p:spPr bwMode="auto">
          <a:xfrm>
            <a:off x="5029200" y="39624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2" name="Line 23"/>
          <p:cNvSpPr>
            <a:spLocks noChangeShapeType="1"/>
          </p:cNvSpPr>
          <p:nvPr/>
        </p:nvSpPr>
        <p:spPr bwMode="auto">
          <a:xfrm>
            <a:off x="5334000" y="39624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3" name="Line 24"/>
          <p:cNvSpPr>
            <a:spLocks noChangeShapeType="1"/>
          </p:cNvSpPr>
          <p:nvPr/>
        </p:nvSpPr>
        <p:spPr bwMode="auto">
          <a:xfrm>
            <a:off x="5334000" y="4419600"/>
            <a:ext cx="2362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4" name="Text Box 25"/>
          <p:cNvSpPr txBox="1">
            <a:spLocks noChangeArrowheads="1"/>
          </p:cNvSpPr>
          <p:nvPr/>
        </p:nvSpPr>
        <p:spPr bwMode="auto">
          <a:xfrm>
            <a:off x="6934200" y="3581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25625" name="Line 26"/>
          <p:cNvSpPr>
            <a:spLocks noChangeShapeType="1"/>
          </p:cNvSpPr>
          <p:nvPr/>
        </p:nvSpPr>
        <p:spPr bwMode="auto">
          <a:xfrm flipV="1">
            <a:off x="7696200" y="4038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6" name="Line 27"/>
          <p:cNvSpPr>
            <a:spLocks noChangeShapeType="1"/>
          </p:cNvSpPr>
          <p:nvPr/>
        </p:nvSpPr>
        <p:spPr bwMode="auto">
          <a:xfrm flipV="1">
            <a:off x="7696200" y="31242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7" name="Line 28"/>
          <p:cNvSpPr>
            <a:spLocks noChangeShapeType="1"/>
          </p:cNvSpPr>
          <p:nvPr/>
        </p:nvSpPr>
        <p:spPr bwMode="auto">
          <a:xfrm>
            <a:off x="6629400" y="31242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5628" name="Text Box 29"/>
          <p:cNvSpPr txBox="1">
            <a:spLocks noChangeArrowheads="1"/>
          </p:cNvSpPr>
          <p:nvPr/>
        </p:nvSpPr>
        <p:spPr bwMode="auto">
          <a:xfrm>
            <a:off x="4876800" y="2362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25629" name="Text Box 48"/>
          <p:cNvSpPr txBox="1">
            <a:spLocks noChangeArrowheads="1"/>
          </p:cNvSpPr>
          <p:nvPr/>
        </p:nvSpPr>
        <p:spPr bwMode="auto">
          <a:xfrm>
            <a:off x="2133600" y="3657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p>
        </p:txBody>
      </p:sp>
      <p:sp>
        <p:nvSpPr>
          <p:cNvPr id="25630" name="Line 49"/>
          <p:cNvSpPr>
            <a:spLocks noChangeShapeType="1"/>
          </p:cNvSpPr>
          <p:nvPr/>
        </p:nvSpPr>
        <p:spPr bwMode="auto">
          <a:xfrm>
            <a:off x="2362200" y="40386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zh-TW" smtClean="0"/>
              <a:t>MAC (Cont.)</a:t>
            </a:r>
          </a:p>
        </p:txBody>
      </p:sp>
      <p:sp>
        <p:nvSpPr>
          <p:cNvPr id="26627" name="Rectangle 3"/>
          <p:cNvSpPr>
            <a:spLocks noGrp="1" noChangeArrowheads="1"/>
          </p:cNvSpPr>
          <p:nvPr>
            <p:ph type="body" idx="1"/>
          </p:nvPr>
        </p:nvSpPr>
        <p:spPr/>
        <p:txBody>
          <a:bodyPr/>
          <a:lstStyle/>
          <a:p>
            <a:pPr eaLnBrk="1" hangingPunct="1">
              <a:lnSpc>
                <a:spcPct val="90000"/>
              </a:lnSpc>
            </a:pPr>
            <a:r>
              <a:rPr lang="en-US" altLang="zh-TW" sz="2800" smtClean="0"/>
              <a:t>Assume that only the receiver and sender know the identity of the secret key, and if the received MAC matches the calculated MAC.</a:t>
            </a:r>
          </a:p>
          <a:p>
            <a:pPr lvl="1" eaLnBrk="1" hangingPunct="1">
              <a:lnSpc>
                <a:spcPct val="90000"/>
              </a:lnSpc>
            </a:pPr>
            <a:r>
              <a:rPr lang="en-US" altLang="zh-TW" sz="2400" smtClean="0"/>
              <a:t>The receiver is assured that the message has not been altered.</a:t>
            </a:r>
          </a:p>
          <a:p>
            <a:pPr lvl="1" eaLnBrk="1" hangingPunct="1">
              <a:lnSpc>
                <a:spcPct val="90000"/>
              </a:lnSpc>
            </a:pPr>
            <a:r>
              <a:rPr lang="en-US" altLang="zh-TW" sz="2400" smtClean="0"/>
              <a:t>The receiver is assured that the message is from the alleged sender.</a:t>
            </a:r>
          </a:p>
          <a:p>
            <a:pPr lvl="1" eaLnBrk="1" hangingPunct="1">
              <a:lnSpc>
                <a:spcPct val="90000"/>
              </a:lnSpc>
            </a:pPr>
            <a:r>
              <a:rPr lang="en-US" altLang="zh-TW" sz="2400" smtClean="0"/>
              <a:t>If the message includes a sequence number, then the receiver can be assured  of the proper sequence because an attacked cannot successfully alter the sequence number.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zh-TW" smtClean="0"/>
              <a:t>MAC (Cont.)</a:t>
            </a:r>
          </a:p>
        </p:txBody>
      </p:sp>
      <p:sp>
        <p:nvSpPr>
          <p:cNvPr id="27651" name="Rectangle 3"/>
          <p:cNvSpPr>
            <a:spLocks noGrp="1" noChangeArrowheads="1"/>
          </p:cNvSpPr>
          <p:nvPr>
            <p:ph type="body" idx="1"/>
          </p:nvPr>
        </p:nvSpPr>
        <p:spPr/>
        <p:txBody>
          <a:bodyPr/>
          <a:lstStyle/>
          <a:p>
            <a:pPr eaLnBrk="1" hangingPunct="1">
              <a:lnSpc>
                <a:spcPct val="90000"/>
              </a:lnSpc>
            </a:pPr>
            <a:r>
              <a:rPr lang="en-US" altLang="zh-TW" smtClean="0"/>
              <a:t>An MAC function is similar to encryption.</a:t>
            </a:r>
          </a:p>
          <a:p>
            <a:pPr eaLnBrk="1" hangingPunct="1">
              <a:lnSpc>
                <a:spcPct val="90000"/>
              </a:lnSpc>
            </a:pPr>
            <a:r>
              <a:rPr lang="en-US" altLang="zh-TW" smtClean="0"/>
              <a:t>One difference is that the MAC algorithm need not be reversible, as it must for decryption.</a:t>
            </a:r>
          </a:p>
          <a:p>
            <a:pPr eaLnBrk="1" hangingPunct="1">
              <a:lnSpc>
                <a:spcPct val="90000"/>
              </a:lnSpc>
            </a:pPr>
            <a:r>
              <a:rPr lang="en-US" altLang="zh-TW" smtClean="0"/>
              <a:t>It turns out that because of the mathematical properties of the authentication function, it is less vulnerable to being broken than encryption.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38200" y="304800"/>
            <a:ext cx="8305800" cy="1104900"/>
          </a:xfrm>
        </p:spPr>
        <p:txBody>
          <a:bodyPr/>
          <a:lstStyle/>
          <a:p>
            <a:pPr eaLnBrk="1" hangingPunct="1"/>
            <a:r>
              <a:rPr lang="en-US" altLang="zh-TW" sz="3600" smtClean="0"/>
              <a:t>Message authentication and confidentiality; authentication tied to plaintext</a:t>
            </a:r>
          </a:p>
        </p:txBody>
      </p:sp>
      <p:sp>
        <p:nvSpPr>
          <p:cNvPr id="28675" name="Rectangle 4"/>
          <p:cNvSpPr>
            <a:spLocks noChangeArrowheads="1"/>
          </p:cNvSpPr>
          <p:nvPr/>
        </p:nvSpPr>
        <p:spPr bwMode="auto">
          <a:xfrm>
            <a:off x="762000" y="20574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8676" name="Rectangle 5"/>
          <p:cNvSpPr>
            <a:spLocks noChangeArrowheads="1"/>
          </p:cNvSpPr>
          <p:nvPr/>
        </p:nvSpPr>
        <p:spPr bwMode="auto">
          <a:xfrm>
            <a:off x="4191000" y="44196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8677" name="Oval 6"/>
          <p:cNvSpPr>
            <a:spLocks noChangeArrowheads="1"/>
          </p:cNvSpPr>
          <p:nvPr/>
        </p:nvSpPr>
        <p:spPr bwMode="auto">
          <a:xfrm>
            <a:off x="31242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28678" name="Oval 7"/>
          <p:cNvSpPr>
            <a:spLocks noChangeArrowheads="1"/>
          </p:cNvSpPr>
          <p:nvPr/>
        </p:nvSpPr>
        <p:spPr bwMode="auto">
          <a:xfrm>
            <a:off x="5867400" y="4343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8679" name="Line 8"/>
          <p:cNvSpPr>
            <a:spLocks noChangeShapeType="1"/>
          </p:cNvSpPr>
          <p:nvPr/>
        </p:nvSpPr>
        <p:spPr bwMode="auto">
          <a:xfrm>
            <a:off x="1447800" y="25146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0" name="Line 9"/>
          <p:cNvSpPr>
            <a:spLocks noChangeShapeType="1"/>
          </p:cNvSpPr>
          <p:nvPr/>
        </p:nvSpPr>
        <p:spPr bwMode="auto">
          <a:xfrm>
            <a:off x="3733800" y="2514600"/>
            <a:ext cx="11430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1" name="Line 10"/>
          <p:cNvSpPr>
            <a:spLocks noChangeShapeType="1"/>
          </p:cNvSpPr>
          <p:nvPr/>
        </p:nvSpPr>
        <p:spPr bwMode="auto">
          <a:xfrm>
            <a:off x="4876800" y="4648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2" name="Text Box 11"/>
          <p:cNvSpPr txBox="1">
            <a:spLocks noChangeArrowheads="1"/>
          </p:cNvSpPr>
          <p:nvPr/>
        </p:nvSpPr>
        <p:spPr bwMode="auto">
          <a:xfrm>
            <a:off x="1600200" y="1676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28683" name="Text Box 12"/>
          <p:cNvSpPr txBox="1">
            <a:spLocks noChangeArrowheads="1"/>
          </p:cNvSpPr>
          <p:nvPr/>
        </p:nvSpPr>
        <p:spPr bwMode="auto">
          <a:xfrm>
            <a:off x="6019800" y="52578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1</a:t>
            </a:r>
            <a:endParaRPr kumimoji="1" lang="en-US" altLang="zh-TW" sz="2400"/>
          </a:p>
        </p:txBody>
      </p:sp>
      <p:sp>
        <p:nvSpPr>
          <p:cNvPr id="28684" name="Line 13"/>
          <p:cNvSpPr>
            <a:spLocks noChangeShapeType="1"/>
          </p:cNvSpPr>
          <p:nvPr/>
        </p:nvSpPr>
        <p:spPr bwMode="auto">
          <a:xfrm flipV="1">
            <a:off x="6172200" y="4953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5" name="Rectangle 14"/>
          <p:cNvSpPr>
            <a:spLocks noChangeArrowheads="1"/>
          </p:cNvSpPr>
          <p:nvPr/>
        </p:nvSpPr>
        <p:spPr bwMode="auto">
          <a:xfrm>
            <a:off x="4191000" y="53340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1600"/>
              <a:t>C(K</a:t>
            </a:r>
            <a:r>
              <a:rPr kumimoji="1" lang="en-US" altLang="zh-TW" sz="1600" baseline="-25000"/>
              <a:t>1</a:t>
            </a:r>
            <a:r>
              <a:rPr kumimoji="1" lang="en-US" altLang="zh-TW" sz="1600"/>
              <a:t>,M)</a:t>
            </a:r>
          </a:p>
        </p:txBody>
      </p:sp>
      <p:sp>
        <p:nvSpPr>
          <p:cNvPr id="28686" name="Oval 15"/>
          <p:cNvSpPr>
            <a:spLocks noChangeArrowheads="1"/>
          </p:cNvSpPr>
          <p:nvPr/>
        </p:nvSpPr>
        <p:spPr bwMode="auto">
          <a:xfrm>
            <a:off x="1981200" y="3200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8687" name="Line 16"/>
          <p:cNvSpPr>
            <a:spLocks noChangeShapeType="1"/>
          </p:cNvSpPr>
          <p:nvPr/>
        </p:nvSpPr>
        <p:spPr bwMode="auto">
          <a:xfrm>
            <a:off x="1447800" y="27432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8" name="Line 17"/>
          <p:cNvSpPr>
            <a:spLocks noChangeShapeType="1"/>
          </p:cNvSpPr>
          <p:nvPr/>
        </p:nvSpPr>
        <p:spPr bwMode="auto">
          <a:xfrm>
            <a:off x="1828800" y="27432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89" name="Line 18"/>
          <p:cNvSpPr>
            <a:spLocks noChangeShapeType="1"/>
          </p:cNvSpPr>
          <p:nvPr/>
        </p:nvSpPr>
        <p:spPr bwMode="auto">
          <a:xfrm>
            <a:off x="1828800" y="35052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0" name="Line 19"/>
          <p:cNvSpPr>
            <a:spLocks noChangeShapeType="1"/>
          </p:cNvSpPr>
          <p:nvPr/>
        </p:nvSpPr>
        <p:spPr bwMode="auto">
          <a:xfrm>
            <a:off x="2819400" y="26670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1" name="Line 20"/>
          <p:cNvSpPr>
            <a:spLocks noChangeShapeType="1"/>
          </p:cNvSpPr>
          <p:nvPr/>
        </p:nvSpPr>
        <p:spPr bwMode="auto">
          <a:xfrm>
            <a:off x="2819400" y="26670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2" name="Line 21"/>
          <p:cNvSpPr>
            <a:spLocks noChangeShapeType="1"/>
          </p:cNvSpPr>
          <p:nvPr/>
        </p:nvSpPr>
        <p:spPr bwMode="auto">
          <a:xfrm>
            <a:off x="2590800" y="35052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3" name="Line 22"/>
          <p:cNvSpPr>
            <a:spLocks noChangeShapeType="1"/>
          </p:cNvSpPr>
          <p:nvPr/>
        </p:nvSpPr>
        <p:spPr bwMode="auto">
          <a:xfrm>
            <a:off x="4876800" y="54864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4" name="Line 23"/>
          <p:cNvSpPr>
            <a:spLocks noChangeShapeType="1"/>
          </p:cNvSpPr>
          <p:nvPr/>
        </p:nvSpPr>
        <p:spPr bwMode="auto">
          <a:xfrm>
            <a:off x="5181600" y="5486400"/>
            <a:ext cx="0" cy="457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5" name="Line 24"/>
          <p:cNvSpPr>
            <a:spLocks noChangeShapeType="1"/>
          </p:cNvSpPr>
          <p:nvPr/>
        </p:nvSpPr>
        <p:spPr bwMode="auto">
          <a:xfrm>
            <a:off x="5181600" y="5943600"/>
            <a:ext cx="2362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6" name="Text Box 25"/>
          <p:cNvSpPr txBox="1">
            <a:spLocks noChangeArrowheads="1"/>
          </p:cNvSpPr>
          <p:nvPr/>
        </p:nvSpPr>
        <p:spPr bwMode="auto">
          <a:xfrm>
            <a:off x="6781800" y="5105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28697" name="Line 26"/>
          <p:cNvSpPr>
            <a:spLocks noChangeShapeType="1"/>
          </p:cNvSpPr>
          <p:nvPr/>
        </p:nvSpPr>
        <p:spPr bwMode="auto">
          <a:xfrm flipV="1">
            <a:off x="7543800" y="5562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8" name="Line 27"/>
          <p:cNvSpPr>
            <a:spLocks noChangeShapeType="1"/>
          </p:cNvSpPr>
          <p:nvPr/>
        </p:nvSpPr>
        <p:spPr bwMode="auto">
          <a:xfrm flipV="1">
            <a:off x="7543800" y="46482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699" name="Line 28"/>
          <p:cNvSpPr>
            <a:spLocks noChangeShapeType="1"/>
          </p:cNvSpPr>
          <p:nvPr/>
        </p:nvSpPr>
        <p:spPr bwMode="auto">
          <a:xfrm>
            <a:off x="6477000" y="46482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0" name="Text Box 29"/>
          <p:cNvSpPr txBox="1">
            <a:spLocks noChangeArrowheads="1"/>
          </p:cNvSpPr>
          <p:nvPr/>
        </p:nvSpPr>
        <p:spPr bwMode="auto">
          <a:xfrm>
            <a:off x="5791200" y="58674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28701" name="Text Box 30"/>
          <p:cNvSpPr txBox="1">
            <a:spLocks noChangeArrowheads="1"/>
          </p:cNvSpPr>
          <p:nvPr/>
        </p:nvSpPr>
        <p:spPr bwMode="auto">
          <a:xfrm>
            <a:off x="2057400" y="25908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1</a:t>
            </a:r>
            <a:endParaRPr kumimoji="1" lang="en-US" altLang="zh-TW" sz="2400"/>
          </a:p>
        </p:txBody>
      </p:sp>
      <p:sp>
        <p:nvSpPr>
          <p:cNvPr id="28702" name="Line 31"/>
          <p:cNvSpPr>
            <a:spLocks noChangeShapeType="1"/>
          </p:cNvSpPr>
          <p:nvPr/>
        </p:nvSpPr>
        <p:spPr bwMode="auto">
          <a:xfrm>
            <a:off x="2286000" y="29718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3" name="Rectangle 32"/>
          <p:cNvSpPr>
            <a:spLocks noChangeArrowheads="1"/>
          </p:cNvSpPr>
          <p:nvPr/>
        </p:nvSpPr>
        <p:spPr bwMode="auto">
          <a:xfrm>
            <a:off x="6400800" y="2057400"/>
            <a:ext cx="685800" cy="1295400"/>
          </a:xfrm>
          <a:prstGeom prst="rect">
            <a:avLst/>
          </a:prstGeom>
          <a:solidFill>
            <a:schemeClr val="tx2"/>
          </a:solidFill>
          <a:ln w="12700" cap="sq">
            <a:solidFill>
              <a:schemeClr val="tx1"/>
            </a:solidFill>
            <a:miter lim="800000"/>
            <a:headEnd type="none" w="sm" len="sm"/>
            <a:tailEnd type="none" w="sm" len="sm"/>
          </a:ln>
        </p:spPr>
        <p:txBody>
          <a:bodyPr wrap="none" anchor="ctr"/>
          <a:lstStyle/>
          <a:p>
            <a:endParaRPr lang="zh-TW" altLang="en-US"/>
          </a:p>
        </p:txBody>
      </p:sp>
      <p:sp>
        <p:nvSpPr>
          <p:cNvPr id="28704" name="Oval 33"/>
          <p:cNvSpPr>
            <a:spLocks noChangeArrowheads="1"/>
          </p:cNvSpPr>
          <p:nvPr/>
        </p:nvSpPr>
        <p:spPr bwMode="auto">
          <a:xfrm>
            <a:off x="48768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28705" name="Line 34"/>
          <p:cNvSpPr>
            <a:spLocks noChangeShapeType="1"/>
          </p:cNvSpPr>
          <p:nvPr/>
        </p:nvSpPr>
        <p:spPr bwMode="auto">
          <a:xfrm>
            <a:off x="5486400" y="2514600"/>
            <a:ext cx="914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6" name="Oval 35"/>
          <p:cNvSpPr>
            <a:spLocks noChangeArrowheads="1"/>
          </p:cNvSpPr>
          <p:nvPr/>
        </p:nvSpPr>
        <p:spPr bwMode="auto">
          <a:xfrm>
            <a:off x="1828800" y="45720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28707" name="Line 36"/>
          <p:cNvSpPr>
            <a:spLocks noChangeShapeType="1"/>
          </p:cNvSpPr>
          <p:nvPr/>
        </p:nvSpPr>
        <p:spPr bwMode="auto">
          <a:xfrm>
            <a:off x="1295400" y="4038600"/>
            <a:ext cx="670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8" name="Line 37"/>
          <p:cNvSpPr>
            <a:spLocks noChangeShapeType="1"/>
          </p:cNvSpPr>
          <p:nvPr/>
        </p:nvSpPr>
        <p:spPr bwMode="auto">
          <a:xfrm>
            <a:off x="7086600" y="2514600"/>
            <a:ext cx="914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09" name="Line 38"/>
          <p:cNvSpPr>
            <a:spLocks noChangeShapeType="1"/>
          </p:cNvSpPr>
          <p:nvPr/>
        </p:nvSpPr>
        <p:spPr bwMode="auto">
          <a:xfrm>
            <a:off x="8001000" y="2514600"/>
            <a:ext cx="0" cy="1524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0" name="Line 39"/>
          <p:cNvSpPr>
            <a:spLocks noChangeShapeType="1"/>
          </p:cNvSpPr>
          <p:nvPr/>
        </p:nvSpPr>
        <p:spPr bwMode="auto">
          <a:xfrm>
            <a:off x="1295400" y="40386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1" name="Line 40"/>
          <p:cNvSpPr>
            <a:spLocks noChangeShapeType="1"/>
          </p:cNvSpPr>
          <p:nvPr/>
        </p:nvSpPr>
        <p:spPr bwMode="auto">
          <a:xfrm>
            <a:off x="1295400" y="48768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2" name="Line 41"/>
          <p:cNvSpPr>
            <a:spLocks noChangeShapeType="1"/>
          </p:cNvSpPr>
          <p:nvPr/>
        </p:nvSpPr>
        <p:spPr bwMode="auto">
          <a:xfrm>
            <a:off x="2438400" y="4876800"/>
            <a:ext cx="1752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3" name="Text Box 42"/>
          <p:cNvSpPr txBox="1">
            <a:spLocks noChangeArrowheads="1"/>
          </p:cNvSpPr>
          <p:nvPr/>
        </p:nvSpPr>
        <p:spPr bwMode="auto">
          <a:xfrm>
            <a:off x="4953000" y="31242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2</a:t>
            </a:r>
            <a:endParaRPr kumimoji="1" lang="en-US" altLang="zh-TW" sz="2400"/>
          </a:p>
        </p:txBody>
      </p:sp>
      <p:sp>
        <p:nvSpPr>
          <p:cNvPr id="28714" name="Line 43"/>
          <p:cNvSpPr>
            <a:spLocks noChangeShapeType="1"/>
          </p:cNvSpPr>
          <p:nvPr/>
        </p:nvSpPr>
        <p:spPr bwMode="auto">
          <a:xfrm flipV="1">
            <a:off x="5181600" y="2819400"/>
            <a:ext cx="0" cy="4572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8715" name="Text Box 44"/>
          <p:cNvSpPr txBox="1">
            <a:spLocks noChangeArrowheads="1"/>
          </p:cNvSpPr>
          <p:nvPr/>
        </p:nvSpPr>
        <p:spPr bwMode="auto">
          <a:xfrm>
            <a:off x="5715000" y="3352800"/>
            <a:ext cx="2590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200"/>
              <a:t>E(K</a:t>
            </a:r>
            <a:r>
              <a:rPr kumimoji="1" lang="en-US" altLang="zh-TW" sz="2200" baseline="-25000"/>
              <a:t>2</a:t>
            </a:r>
            <a:r>
              <a:rPr kumimoji="1" lang="en-US" altLang="zh-TW" sz="2200"/>
              <a:t>,[M||C(K</a:t>
            </a:r>
            <a:r>
              <a:rPr kumimoji="1" lang="en-US" altLang="zh-TW" sz="2200" baseline="-25000"/>
              <a:t>1</a:t>
            </a:r>
            <a:r>
              <a:rPr kumimoji="1" lang="en-US" altLang="zh-TW" sz="2200"/>
              <a:t>,M)])</a:t>
            </a:r>
          </a:p>
        </p:txBody>
      </p:sp>
      <p:sp>
        <p:nvSpPr>
          <p:cNvPr id="28716" name="Text Box 45"/>
          <p:cNvSpPr txBox="1">
            <a:spLocks noChangeArrowheads="1"/>
          </p:cNvSpPr>
          <p:nvPr/>
        </p:nvSpPr>
        <p:spPr bwMode="auto">
          <a:xfrm>
            <a:off x="1905000" y="5486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2</a:t>
            </a:r>
            <a:endParaRPr kumimoji="1" lang="en-US" altLang="zh-TW" sz="2400"/>
          </a:p>
        </p:txBody>
      </p:sp>
      <p:sp>
        <p:nvSpPr>
          <p:cNvPr id="28717" name="Line 46"/>
          <p:cNvSpPr>
            <a:spLocks noChangeShapeType="1"/>
          </p:cNvSpPr>
          <p:nvPr/>
        </p:nvSpPr>
        <p:spPr bwMode="auto">
          <a:xfrm flipV="1">
            <a:off x="2133600" y="51816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838200" y="304800"/>
            <a:ext cx="8305800" cy="1104900"/>
          </a:xfrm>
        </p:spPr>
        <p:txBody>
          <a:bodyPr/>
          <a:lstStyle/>
          <a:p>
            <a:pPr eaLnBrk="1" hangingPunct="1"/>
            <a:r>
              <a:rPr lang="en-US" altLang="zh-TW" sz="3600" smtClean="0"/>
              <a:t>Message authentication and confidentiality; authentication tied to ciphertext</a:t>
            </a:r>
          </a:p>
        </p:txBody>
      </p:sp>
      <p:sp>
        <p:nvSpPr>
          <p:cNvPr id="29699" name="Rectangle 3"/>
          <p:cNvSpPr>
            <a:spLocks noChangeArrowheads="1"/>
          </p:cNvSpPr>
          <p:nvPr/>
        </p:nvSpPr>
        <p:spPr bwMode="auto">
          <a:xfrm>
            <a:off x="762000" y="20574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9700" name="Rectangle 4"/>
          <p:cNvSpPr>
            <a:spLocks noChangeArrowheads="1"/>
          </p:cNvSpPr>
          <p:nvPr/>
        </p:nvSpPr>
        <p:spPr bwMode="auto">
          <a:xfrm>
            <a:off x="1828800" y="4343400"/>
            <a:ext cx="685800" cy="914400"/>
          </a:xfrm>
          <a:prstGeom prst="rect">
            <a:avLst/>
          </a:prstGeom>
          <a:solidFill>
            <a:schemeClr val="tx2"/>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2400"/>
          </a:p>
        </p:txBody>
      </p:sp>
      <p:sp>
        <p:nvSpPr>
          <p:cNvPr id="29701" name="Oval 5"/>
          <p:cNvSpPr>
            <a:spLocks noChangeArrowheads="1"/>
          </p:cNvSpPr>
          <p:nvPr/>
        </p:nvSpPr>
        <p:spPr bwMode="auto">
          <a:xfrm>
            <a:off x="4648200" y="22098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a:t>
            </a:r>
          </a:p>
        </p:txBody>
      </p:sp>
      <p:sp>
        <p:nvSpPr>
          <p:cNvPr id="29702" name="Oval 6"/>
          <p:cNvSpPr>
            <a:spLocks noChangeArrowheads="1"/>
          </p:cNvSpPr>
          <p:nvPr/>
        </p:nvSpPr>
        <p:spPr bwMode="auto">
          <a:xfrm>
            <a:off x="3505200" y="4724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9703" name="Line 7"/>
          <p:cNvSpPr>
            <a:spLocks noChangeShapeType="1"/>
          </p:cNvSpPr>
          <p:nvPr/>
        </p:nvSpPr>
        <p:spPr bwMode="auto">
          <a:xfrm>
            <a:off x="2971800" y="2514600"/>
            <a:ext cx="1676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04" name="Line 8"/>
          <p:cNvSpPr>
            <a:spLocks noChangeShapeType="1"/>
          </p:cNvSpPr>
          <p:nvPr/>
        </p:nvSpPr>
        <p:spPr bwMode="auto">
          <a:xfrm>
            <a:off x="5257800" y="2514600"/>
            <a:ext cx="1905000" cy="0"/>
          </a:xfrm>
          <a:prstGeom prst="line">
            <a:avLst/>
          </a:prstGeom>
          <a:noFill/>
          <a:ln w="12700" cap="sq">
            <a:solidFill>
              <a:schemeClr val="tx1"/>
            </a:solidFill>
            <a:round/>
            <a:headEnd type="none" w="sm" len="sm"/>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05" name="Line 9"/>
          <p:cNvSpPr>
            <a:spLocks noChangeShapeType="1"/>
          </p:cNvSpPr>
          <p:nvPr/>
        </p:nvSpPr>
        <p:spPr bwMode="auto">
          <a:xfrm>
            <a:off x="2514600" y="5029200"/>
            <a:ext cx="9906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06" name="Text Box 10"/>
          <p:cNvSpPr txBox="1">
            <a:spLocks noChangeArrowheads="1"/>
          </p:cNvSpPr>
          <p:nvPr/>
        </p:nvSpPr>
        <p:spPr bwMode="auto">
          <a:xfrm>
            <a:off x="1600200" y="1676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Source</a:t>
            </a:r>
          </a:p>
        </p:txBody>
      </p:sp>
      <p:sp>
        <p:nvSpPr>
          <p:cNvPr id="29707" name="Text Box 11"/>
          <p:cNvSpPr txBox="1">
            <a:spLocks noChangeArrowheads="1"/>
          </p:cNvSpPr>
          <p:nvPr/>
        </p:nvSpPr>
        <p:spPr bwMode="auto">
          <a:xfrm>
            <a:off x="3657600" y="56388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1</a:t>
            </a:r>
            <a:endParaRPr kumimoji="1" lang="en-US" altLang="zh-TW" sz="2400"/>
          </a:p>
        </p:txBody>
      </p:sp>
      <p:sp>
        <p:nvSpPr>
          <p:cNvPr id="29708" name="Line 12"/>
          <p:cNvSpPr>
            <a:spLocks noChangeShapeType="1"/>
          </p:cNvSpPr>
          <p:nvPr/>
        </p:nvSpPr>
        <p:spPr bwMode="auto">
          <a:xfrm flipV="1">
            <a:off x="3810000" y="53340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09" name="Rectangle 13"/>
          <p:cNvSpPr>
            <a:spLocks noChangeArrowheads="1"/>
          </p:cNvSpPr>
          <p:nvPr/>
        </p:nvSpPr>
        <p:spPr bwMode="auto">
          <a:xfrm>
            <a:off x="1828800" y="5257800"/>
            <a:ext cx="685800" cy="381000"/>
          </a:xfrm>
          <a:prstGeom prst="rect">
            <a:avLst/>
          </a:prstGeom>
          <a:solidFill>
            <a:schemeClr val="folHlink"/>
          </a:solidFill>
          <a:ln w="12700" cap="sq">
            <a:solidFill>
              <a:schemeClr val="tx1"/>
            </a:solidFill>
            <a:miter lim="800000"/>
            <a:headEnd type="none" w="sm" len="sm"/>
            <a:tailEnd type="none" w="sm" len="sm"/>
          </a:ln>
        </p:spPr>
        <p:txBody>
          <a:bodyPr wrap="none" anchor="ctr"/>
          <a:lstStyle/>
          <a:p>
            <a:pPr algn="ctr" eaLnBrk="1" hangingPunct="1"/>
            <a:endParaRPr kumimoji="1" lang="zh-TW" altLang="zh-TW" sz="1800"/>
          </a:p>
        </p:txBody>
      </p:sp>
      <p:sp>
        <p:nvSpPr>
          <p:cNvPr id="29710" name="Oval 14"/>
          <p:cNvSpPr>
            <a:spLocks noChangeArrowheads="1"/>
          </p:cNvSpPr>
          <p:nvPr/>
        </p:nvSpPr>
        <p:spPr bwMode="auto">
          <a:xfrm>
            <a:off x="3505200" y="3200400"/>
            <a:ext cx="609600" cy="609600"/>
          </a:xfrm>
          <a:prstGeom prst="ellipse">
            <a:avLst/>
          </a:prstGeom>
          <a:solidFill>
            <a:srgbClr val="FFFF00"/>
          </a:solidFill>
          <a:ln w="12700" cap="sq">
            <a:solidFill>
              <a:schemeClr val="tx1"/>
            </a:solidFill>
            <a:round/>
            <a:headEnd type="none" w="sm" len="sm"/>
            <a:tailEnd type="none" w="sm" len="sm"/>
          </a:ln>
        </p:spPr>
        <p:txBody>
          <a:bodyPr wrap="none" anchor="ctr"/>
          <a:lstStyle/>
          <a:p>
            <a:pPr algn="ctr" eaLnBrk="1" hangingPunct="1"/>
            <a:r>
              <a:rPr kumimoji="1" lang="en-US" altLang="zh-TW" sz="2400">
                <a:solidFill>
                  <a:schemeClr val="tx2"/>
                </a:solidFill>
              </a:rPr>
              <a:t>C</a:t>
            </a:r>
          </a:p>
        </p:txBody>
      </p:sp>
      <p:sp>
        <p:nvSpPr>
          <p:cNvPr id="29711" name="Line 15"/>
          <p:cNvSpPr>
            <a:spLocks noChangeShapeType="1"/>
          </p:cNvSpPr>
          <p:nvPr/>
        </p:nvSpPr>
        <p:spPr bwMode="auto">
          <a:xfrm>
            <a:off x="2971800" y="2743200"/>
            <a:ext cx="381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2" name="Line 16"/>
          <p:cNvSpPr>
            <a:spLocks noChangeShapeType="1"/>
          </p:cNvSpPr>
          <p:nvPr/>
        </p:nvSpPr>
        <p:spPr bwMode="auto">
          <a:xfrm>
            <a:off x="3352800" y="27432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3" name="Line 17"/>
          <p:cNvSpPr>
            <a:spLocks noChangeShapeType="1"/>
          </p:cNvSpPr>
          <p:nvPr/>
        </p:nvSpPr>
        <p:spPr bwMode="auto">
          <a:xfrm>
            <a:off x="3352800" y="3505200"/>
            <a:ext cx="152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4" name="Line 18"/>
          <p:cNvSpPr>
            <a:spLocks noChangeShapeType="1"/>
          </p:cNvSpPr>
          <p:nvPr/>
        </p:nvSpPr>
        <p:spPr bwMode="auto">
          <a:xfrm>
            <a:off x="4343400" y="2667000"/>
            <a:ext cx="304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5" name="Line 19"/>
          <p:cNvSpPr>
            <a:spLocks noChangeShapeType="1"/>
          </p:cNvSpPr>
          <p:nvPr/>
        </p:nvSpPr>
        <p:spPr bwMode="auto">
          <a:xfrm>
            <a:off x="4343400" y="26670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6" name="Line 20"/>
          <p:cNvSpPr>
            <a:spLocks noChangeShapeType="1"/>
          </p:cNvSpPr>
          <p:nvPr/>
        </p:nvSpPr>
        <p:spPr bwMode="auto">
          <a:xfrm>
            <a:off x="4114800" y="3505200"/>
            <a:ext cx="228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7" name="Line 21"/>
          <p:cNvSpPr>
            <a:spLocks noChangeShapeType="1"/>
          </p:cNvSpPr>
          <p:nvPr/>
        </p:nvSpPr>
        <p:spPr bwMode="auto">
          <a:xfrm>
            <a:off x="2514600" y="5486400"/>
            <a:ext cx="304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8" name="Line 22"/>
          <p:cNvSpPr>
            <a:spLocks noChangeShapeType="1"/>
          </p:cNvSpPr>
          <p:nvPr/>
        </p:nvSpPr>
        <p:spPr bwMode="auto">
          <a:xfrm>
            <a:off x="2819400" y="5486400"/>
            <a:ext cx="0" cy="762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19" name="Line 23"/>
          <p:cNvSpPr>
            <a:spLocks noChangeShapeType="1"/>
          </p:cNvSpPr>
          <p:nvPr/>
        </p:nvSpPr>
        <p:spPr bwMode="auto">
          <a:xfrm>
            <a:off x="2819400" y="6248400"/>
            <a:ext cx="23622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0" name="Text Box 24"/>
          <p:cNvSpPr txBox="1">
            <a:spLocks noChangeArrowheads="1"/>
          </p:cNvSpPr>
          <p:nvPr/>
        </p:nvSpPr>
        <p:spPr bwMode="auto">
          <a:xfrm>
            <a:off x="4572000" y="5486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Compare</a:t>
            </a:r>
          </a:p>
        </p:txBody>
      </p:sp>
      <p:sp>
        <p:nvSpPr>
          <p:cNvPr id="29721" name="Line 25"/>
          <p:cNvSpPr>
            <a:spLocks noChangeShapeType="1"/>
          </p:cNvSpPr>
          <p:nvPr/>
        </p:nvSpPr>
        <p:spPr bwMode="auto">
          <a:xfrm flipV="1">
            <a:off x="5181600" y="5943600"/>
            <a:ext cx="0" cy="3048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2" name="Line 26"/>
          <p:cNvSpPr>
            <a:spLocks noChangeShapeType="1"/>
          </p:cNvSpPr>
          <p:nvPr/>
        </p:nvSpPr>
        <p:spPr bwMode="auto">
          <a:xfrm flipV="1">
            <a:off x="5181600" y="5029200"/>
            <a:ext cx="0" cy="533400"/>
          </a:xfrm>
          <a:prstGeom prst="line">
            <a:avLst/>
          </a:prstGeom>
          <a:noFill/>
          <a:ln w="12700" cap="sq">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3" name="Line 27"/>
          <p:cNvSpPr>
            <a:spLocks noChangeShapeType="1"/>
          </p:cNvSpPr>
          <p:nvPr/>
        </p:nvSpPr>
        <p:spPr bwMode="auto">
          <a:xfrm>
            <a:off x="4114800" y="5029200"/>
            <a:ext cx="1066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4" name="Text Box 28"/>
          <p:cNvSpPr txBox="1">
            <a:spLocks noChangeArrowheads="1"/>
          </p:cNvSpPr>
          <p:nvPr/>
        </p:nvSpPr>
        <p:spPr bwMode="auto">
          <a:xfrm>
            <a:off x="5791200" y="58674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b="1"/>
              <a:t>Destination</a:t>
            </a:r>
          </a:p>
        </p:txBody>
      </p:sp>
      <p:sp>
        <p:nvSpPr>
          <p:cNvPr id="29725" name="Text Box 29"/>
          <p:cNvSpPr txBox="1">
            <a:spLocks noChangeArrowheads="1"/>
          </p:cNvSpPr>
          <p:nvPr/>
        </p:nvSpPr>
        <p:spPr bwMode="auto">
          <a:xfrm>
            <a:off x="3581400" y="25908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1</a:t>
            </a:r>
            <a:endParaRPr kumimoji="1" lang="en-US" altLang="zh-TW" sz="2400"/>
          </a:p>
        </p:txBody>
      </p:sp>
      <p:sp>
        <p:nvSpPr>
          <p:cNvPr id="29726" name="Line 30"/>
          <p:cNvSpPr>
            <a:spLocks noChangeShapeType="1"/>
          </p:cNvSpPr>
          <p:nvPr/>
        </p:nvSpPr>
        <p:spPr bwMode="auto">
          <a:xfrm>
            <a:off x="3810000" y="2971800"/>
            <a:ext cx="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7" name="Oval 34"/>
          <p:cNvSpPr>
            <a:spLocks noChangeArrowheads="1"/>
          </p:cNvSpPr>
          <p:nvPr/>
        </p:nvSpPr>
        <p:spPr bwMode="auto">
          <a:xfrm>
            <a:off x="6019800" y="4267200"/>
            <a:ext cx="609600" cy="609600"/>
          </a:xfrm>
          <a:prstGeom prst="ellipse">
            <a:avLst/>
          </a:prstGeom>
          <a:solidFill>
            <a:schemeClr val="accent1"/>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D</a:t>
            </a:r>
          </a:p>
        </p:txBody>
      </p:sp>
      <p:sp>
        <p:nvSpPr>
          <p:cNvPr id="29728" name="Line 35"/>
          <p:cNvSpPr>
            <a:spLocks noChangeShapeType="1"/>
          </p:cNvSpPr>
          <p:nvPr/>
        </p:nvSpPr>
        <p:spPr bwMode="auto">
          <a:xfrm>
            <a:off x="1295400" y="4038600"/>
            <a:ext cx="670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29" name="Line 36"/>
          <p:cNvSpPr>
            <a:spLocks noChangeShapeType="1"/>
          </p:cNvSpPr>
          <p:nvPr/>
        </p:nvSpPr>
        <p:spPr bwMode="auto">
          <a:xfrm>
            <a:off x="7086600" y="2514600"/>
            <a:ext cx="9144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0" name="Line 37"/>
          <p:cNvSpPr>
            <a:spLocks noChangeShapeType="1"/>
          </p:cNvSpPr>
          <p:nvPr/>
        </p:nvSpPr>
        <p:spPr bwMode="auto">
          <a:xfrm>
            <a:off x="8001000" y="2514600"/>
            <a:ext cx="0" cy="15240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1" name="Line 38"/>
          <p:cNvSpPr>
            <a:spLocks noChangeShapeType="1"/>
          </p:cNvSpPr>
          <p:nvPr/>
        </p:nvSpPr>
        <p:spPr bwMode="auto">
          <a:xfrm>
            <a:off x="1295400" y="4038600"/>
            <a:ext cx="0" cy="8382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2" name="Line 39"/>
          <p:cNvSpPr>
            <a:spLocks noChangeShapeType="1"/>
          </p:cNvSpPr>
          <p:nvPr/>
        </p:nvSpPr>
        <p:spPr bwMode="auto">
          <a:xfrm>
            <a:off x="1295400" y="4876800"/>
            <a:ext cx="533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3" name="Line 40"/>
          <p:cNvSpPr>
            <a:spLocks noChangeShapeType="1"/>
          </p:cNvSpPr>
          <p:nvPr/>
        </p:nvSpPr>
        <p:spPr bwMode="auto">
          <a:xfrm>
            <a:off x="2514600" y="4572000"/>
            <a:ext cx="35052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4" name="Oval 32"/>
          <p:cNvSpPr>
            <a:spLocks noChangeArrowheads="1"/>
          </p:cNvSpPr>
          <p:nvPr/>
        </p:nvSpPr>
        <p:spPr bwMode="auto">
          <a:xfrm>
            <a:off x="2362200" y="2286000"/>
            <a:ext cx="609600" cy="609600"/>
          </a:xfrm>
          <a:prstGeom prst="ellipse">
            <a:avLst/>
          </a:prstGeom>
          <a:solidFill>
            <a:schemeClr val="accent2"/>
          </a:solidFill>
          <a:ln w="12700" cap="sq">
            <a:solidFill>
              <a:schemeClr val="tx1"/>
            </a:solidFill>
            <a:round/>
            <a:headEnd type="none" w="sm" len="sm"/>
            <a:tailEnd type="none" w="sm" len="sm"/>
          </a:ln>
        </p:spPr>
        <p:txBody>
          <a:bodyPr wrap="none" anchor="ctr"/>
          <a:lstStyle/>
          <a:p>
            <a:pPr algn="ctr" eaLnBrk="1" hangingPunct="1"/>
            <a:r>
              <a:rPr kumimoji="1" lang="zh-TW" altLang="zh-TW" sz="2400">
                <a:solidFill>
                  <a:schemeClr val="bg1"/>
                </a:solidFill>
              </a:rPr>
              <a:t>E</a:t>
            </a:r>
          </a:p>
        </p:txBody>
      </p:sp>
      <p:sp>
        <p:nvSpPr>
          <p:cNvPr id="29735" name="Line 33"/>
          <p:cNvSpPr>
            <a:spLocks noChangeShapeType="1"/>
          </p:cNvSpPr>
          <p:nvPr/>
        </p:nvSpPr>
        <p:spPr bwMode="auto">
          <a:xfrm>
            <a:off x="1447800" y="2514600"/>
            <a:ext cx="9144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6" name="Text Box 41"/>
          <p:cNvSpPr txBox="1">
            <a:spLocks noChangeArrowheads="1"/>
          </p:cNvSpPr>
          <p:nvPr/>
        </p:nvSpPr>
        <p:spPr bwMode="auto">
          <a:xfrm>
            <a:off x="2438400" y="32004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2</a:t>
            </a:r>
            <a:endParaRPr kumimoji="1" lang="en-US" altLang="zh-TW" sz="2400"/>
          </a:p>
        </p:txBody>
      </p:sp>
      <p:sp>
        <p:nvSpPr>
          <p:cNvPr id="29737" name="Line 42"/>
          <p:cNvSpPr>
            <a:spLocks noChangeShapeType="1"/>
          </p:cNvSpPr>
          <p:nvPr/>
        </p:nvSpPr>
        <p:spPr bwMode="auto">
          <a:xfrm flipV="1">
            <a:off x="2667000" y="2895600"/>
            <a:ext cx="0" cy="4572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38" name="Text Box 43"/>
          <p:cNvSpPr txBox="1">
            <a:spLocks noChangeArrowheads="1"/>
          </p:cNvSpPr>
          <p:nvPr/>
        </p:nvSpPr>
        <p:spPr bwMode="auto">
          <a:xfrm>
            <a:off x="685800" y="5715000"/>
            <a:ext cx="2209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C(K</a:t>
            </a:r>
            <a:r>
              <a:rPr kumimoji="1" lang="en-US" altLang="zh-TW" sz="2400" baseline="-25000"/>
              <a:t>1</a:t>
            </a:r>
            <a:r>
              <a:rPr kumimoji="1" lang="en-US" altLang="zh-TW" sz="2400"/>
              <a:t>,E(K</a:t>
            </a:r>
            <a:r>
              <a:rPr kumimoji="1" lang="en-US" altLang="zh-TW" sz="2400" baseline="-25000"/>
              <a:t>2</a:t>
            </a:r>
            <a:r>
              <a:rPr kumimoji="1" lang="en-US" altLang="zh-TW" sz="2400"/>
              <a:t>,M))</a:t>
            </a:r>
          </a:p>
        </p:txBody>
      </p:sp>
      <p:sp>
        <p:nvSpPr>
          <p:cNvPr id="29739" name="Text Box 44"/>
          <p:cNvSpPr txBox="1">
            <a:spLocks noChangeArrowheads="1"/>
          </p:cNvSpPr>
          <p:nvPr/>
        </p:nvSpPr>
        <p:spPr bwMode="auto">
          <a:xfrm>
            <a:off x="6096000" y="51816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K</a:t>
            </a:r>
            <a:r>
              <a:rPr kumimoji="1" lang="en-US" altLang="zh-TW" sz="2400" baseline="-25000"/>
              <a:t>2</a:t>
            </a:r>
            <a:endParaRPr kumimoji="1" lang="en-US" altLang="zh-TW" sz="2400"/>
          </a:p>
        </p:txBody>
      </p:sp>
      <p:sp>
        <p:nvSpPr>
          <p:cNvPr id="29740" name="Line 45"/>
          <p:cNvSpPr>
            <a:spLocks noChangeShapeType="1"/>
          </p:cNvSpPr>
          <p:nvPr/>
        </p:nvSpPr>
        <p:spPr bwMode="auto">
          <a:xfrm flipV="1">
            <a:off x="6324600" y="4876800"/>
            <a:ext cx="0" cy="3810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41" name="Rectangle 47"/>
          <p:cNvSpPr>
            <a:spLocks noChangeArrowheads="1"/>
          </p:cNvSpPr>
          <p:nvPr/>
        </p:nvSpPr>
        <p:spPr bwMode="auto">
          <a:xfrm>
            <a:off x="7315200" y="4191000"/>
            <a:ext cx="685800" cy="914400"/>
          </a:xfrm>
          <a:prstGeom prst="rect">
            <a:avLst/>
          </a:prstGeom>
          <a:solidFill>
            <a:schemeClr val="hlink"/>
          </a:solidFill>
          <a:ln w="12700" cap="sq">
            <a:solidFill>
              <a:schemeClr val="tx1"/>
            </a:solidFill>
            <a:miter lim="800000"/>
            <a:headEnd type="none" w="sm" len="sm"/>
            <a:tailEnd type="none" w="sm" len="sm"/>
          </a:ln>
        </p:spPr>
        <p:txBody>
          <a:bodyPr wrap="none" anchor="ctr"/>
          <a:lstStyle/>
          <a:p>
            <a:pPr algn="ctr" eaLnBrk="1" hangingPunct="1"/>
            <a:r>
              <a:rPr kumimoji="1" lang="en-US" altLang="zh-TW" sz="2400"/>
              <a:t>M</a:t>
            </a:r>
          </a:p>
        </p:txBody>
      </p:sp>
      <p:sp>
        <p:nvSpPr>
          <p:cNvPr id="29742" name="Line 48"/>
          <p:cNvSpPr>
            <a:spLocks noChangeShapeType="1"/>
          </p:cNvSpPr>
          <p:nvPr/>
        </p:nvSpPr>
        <p:spPr bwMode="auto">
          <a:xfrm>
            <a:off x="6629400" y="4572000"/>
            <a:ext cx="685800" cy="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43" name="Line 49"/>
          <p:cNvSpPr>
            <a:spLocks noChangeShapeType="1"/>
          </p:cNvSpPr>
          <p:nvPr/>
        </p:nvSpPr>
        <p:spPr bwMode="auto">
          <a:xfrm flipV="1">
            <a:off x="1143000" y="5486400"/>
            <a:ext cx="685800" cy="228600"/>
          </a:xfrm>
          <a:prstGeom prst="line">
            <a:avLst/>
          </a:prstGeom>
          <a:noFill/>
          <a:ln w="12700" cap="sq">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29744" name="Text Box 50"/>
          <p:cNvSpPr txBox="1">
            <a:spLocks noChangeArrowheads="1"/>
          </p:cNvSpPr>
          <p:nvPr/>
        </p:nvSpPr>
        <p:spPr bwMode="auto">
          <a:xfrm>
            <a:off x="1676400" y="3924300"/>
            <a:ext cx="129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2400"/>
              <a:t>E(K</a:t>
            </a:r>
            <a:r>
              <a:rPr kumimoji="1" lang="en-US" altLang="zh-TW" sz="2400" baseline="-25000"/>
              <a:t>2</a:t>
            </a:r>
            <a:r>
              <a:rPr kumimoji="1" lang="en-US" altLang="zh-TW" sz="2400"/>
              <a:t>,M)</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zh-TW" smtClean="0"/>
              <a:t>The situations where an MAC is used</a:t>
            </a:r>
          </a:p>
        </p:txBody>
      </p:sp>
      <p:sp>
        <p:nvSpPr>
          <p:cNvPr id="30723" name="Rectangle 3"/>
          <p:cNvSpPr>
            <a:spLocks noGrp="1" noChangeArrowheads="1"/>
          </p:cNvSpPr>
          <p:nvPr>
            <p:ph type="body" idx="1"/>
          </p:nvPr>
        </p:nvSpPr>
        <p:spPr/>
        <p:txBody>
          <a:bodyPr/>
          <a:lstStyle/>
          <a:p>
            <a:pPr eaLnBrk="1" hangingPunct="1"/>
            <a:r>
              <a:rPr lang="en-US" altLang="zh-TW" sz="2800" dirty="0" smtClean="0"/>
              <a:t>There are a number of applications in which the same message is broadcast to a number of destinations.</a:t>
            </a:r>
          </a:p>
          <a:p>
            <a:pPr eaLnBrk="1" hangingPunct="1"/>
            <a:r>
              <a:rPr lang="en-US" altLang="zh-TW" sz="2800" dirty="0" smtClean="0"/>
              <a:t>Another possible scenario is an exchange in which one side has a heavy load and cannot afford the time to decrypt all incoming messages.</a:t>
            </a:r>
          </a:p>
          <a:p>
            <a:pPr eaLnBrk="1" hangingPunct="1"/>
            <a:r>
              <a:rPr lang="en-US" altLang="zh-TW" sz="2800" dirty="0" smtClean="0"/>
              <a:t>Authentication of a computer program in plaintext is an attractive service.</a:t>
            </a:r>
          </a:p>
          <a:p>
            <a:pPr lvl="1" eaLnBrk="1" hangingPunct="1"/>
            <a:endParaRPr lang="en-US" altLang="zh-TW" dirty="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zh-TW" smtClean="0"/>
              <a:t>The situations where an MAC is used (Cont.)</a:t>
            </a:r>
            <a:endParaRPr lang="zh-TW" altLang="en-US" smtClean="0"/>
          </a:p>
        </p:txBody>
      </p:sp>
      <p:sp>
        <p:nvSpPr>
          <p:cNvPr id="31747" name="Rectangle 3"/>
          <p:cNvSpPr>
            <a:spLocks noGrp="1" noChangeArrowheads="1"/>
          </p:cNvSpPr>
          <p:nvPr>
            <p:ph type="body" idx="1"/>
          </p:nvPr>
        </p:nvSpPr>
        <p:spPr/>
        <p:txBody>
          <a:bodyPr/>
          <a:lstStyle/>
          <a:p>
            <a:pPr eaLnBrk="1" hangingPunct="1">
              <a:lnSpc>
                <a:spcPct val="90000"/>
              </a:lnSpc>
            </a:pPr>
            <a:r>
              <a:rPr lang="en-US" altLang="zh-TW" dirty="0" smtClean="0"/>
              <a:t>For some applications, it may not be of concern to keep messages secret, but it is important to authenticate messages.</a:t>
            </a:r>
          </a:p>
          <a:p>
            <a:pPr eaLnBrk="1" hangingPunct="1">
              <a:lnSpc>
                <a:spcPct val="90000"/>
              </a:lnSpc>
            </a:pPr>
            <a:r>
              <a:rPr lang="en-US" altLang="zh-TW" dirty="0" smtClean="0"/>
              <a:t>Separation of authentication and confidentiality functions affords architectural flexibility.</a:t>
            </a:r>
          </a:p>
          <a:p>
            <a:pPr eaLnBrk="1" hangingPunct="1">
              <a:lnSpc>
                <a:spcPct val="90000"/>
              </a:lnSpc>
            </a:pPr>
            <a:r>
              <a:rPr lang="en-US" altLang="zh-TW" dirty="0" smtClean="0"/>
              <a:t>Note that the MAC does not provide a digital signature because both sender and receiver share the same key.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zh-TW" smtClean="0"/>
              <a:t>Basic uses of an MAC </a:t>
            </a:r>
          </a:p>
        </p:txBody>
      </p:sp>
      <p:sp>
        <p:nvSpPr>
          <p:cNvPr id="32771" name="Rectangle 3"/>
          <p:cNvSpPr>
            <a:spLocks noGrp="1" noChangeArrowheads="1"/>
          </p:cNvSpPr>
          <p:nvPr>
            <p:ph type="body" idx="1"/>
          </p:nvPr>
        </p:nvSpPr>
        <p:spPr/>
        <p:txBody>
          <a:bodyPr/>
          <a:lstStyle/>
          <a:p>
            <a:pPr eaLnBrk="1" hangingPunct="1">
              <a:lnSpc>
                <a:spcPct val="90000"/>
              </a:lnSpc>
            </a:pPr>
            <a:r>
              <a:rPr lang="en-US" altLang="zh-TW" smtClean="0"/>
              <a:t>A</a:t>
            </a:r>
            <a:r>
              <a:rPr lang="en-US" altLang="zh-TW" smtClean="0">
                <a:sym typeface="Symbol" pitchFamily="18" charset="2"/>
              </a:rPr>
              <a:t></a:t>
            </a:r>
            <a:r>
              <a:rPr lang="en-US" altLang="zh-TW" smtClean="0"/>
              <a:t>B:M||C(K,M)</a:t>
            </a:r>
          </a:p>
          <a:p>
            <a:pPr lvl="1" eaLnBrk="1" hangingPunct="1">
              <a:lnSpc>
                <a:spcPct val="90000"/>
              </a:lnSpc>
            </a:pPr>
            <a:r>
              <a:rPr lang="en-US" altLang="zh-TW" smtClean="0"/>
              <a:t>Provides authentication: only A and B share K</a:t>
            </a:r>
          </a:p>
          <a:p>
            <a:pPr eaLnBrk="1" hangingPunct="1">
              <a:lnSpc>
                <a:spcPct val="90000"/>
              </a:lnSpc>
            </a:pPr>
            <a:r>
              <a:rPr lang="en-US" altLang="zh-TW" smtClean="0"/>
              <a:t>A</a:t>
            </a:r>
            <a:r>
              <a:rPr lang="en-US" altLang="zh-TW" smtClean="0">
                <a:sym typeface="Symbol" pitchFamily="18" charset="2"/>
              </a:rPr>
              <a:t></a:t>
            </a:r>
            <a:r>
              <a:rPr lang="en-US" altLang="zh-TW" smtClean="0"/>
              <a:t>B:E(K</a:t>
            </a:r>
            <a:r>
              <a:rPr lang="en-US" altLang="zh-TW" baseline="-25000" smtClean="0"/>
              <a:t>2</a:t>
            </a:r>
            <a:r>
              <a:rPr lang="en-US" altLang="zh-TW" smtClean="0"/>
              <a:t>, [M||C(K</a:t>
            </a:r>
            <a:r>
              <a:rPr lang="en-US" altLang="zh-TW" baseline="-25000" smtClean="0"/>
              <a:t>1</a:t>
            </a:r>
            <a:r>
              <a:rPr lang="en-US" altLang="zh-TW" smtClean="0"/>
              <a:t>,M)])</a:t>
            </a:r>
          </a:p>
          <a:p>
            <a:pPr lvl="1" eaLnBrk="1" hangingPunct="1">
              <a:lnSpc>
                <a:spcPct val="90000"/>
              </a:lnSpc>
            </a:pPr>
            <a:r>
              <a:rPr lang="en-US" altLang="zh-TW" smtClean="0"/>
              <a:t>Provides authentication: only A and B share K</a:t>
            </a:r>
            <a:r>
              <a:rPr lang="en-US" altLang="zh-TW" baseline="-25000" smtClean="0"/>
              <a:t>1</a:t>
            </a:r>
            <a:endParaRPr lang="en-US" altLang="zh-TW" smtClean="0"/>
          </a:p>
          <a:p>
            <a:pPr lvl="1" eaLnBrk="1" hangingPunct="1">
              <a:lnSpc>
                <a:spcPct val="90000"/>
              </a:lnSpc>
            </a:pPr>
            <a:r>
              <a:rPr lang="en-US" altLang="zh-TW" smtClean="0"/>
              <a:t>Provides confidentiality: only A and B share K</a:t>
            </a:r>
            <a:r>
              <a:rPr lang="en-US" altLang="zh-TW" baseline="-25000" smtClean="0"/>
              <a:t>2</a:t>
            </a:r>
          </a:p>
          <a:p>
            <a:pPr eaLnBrk="1" hangingPunct="1">
              <a:lnSpc>
                <a:spcPct val="90000"/>
              </a:lnSpc>
            </a:pPr>
            <a:r>
              <a:rPr lang="en-US" altLang="zh-TW" smtClean="0"/>
              <a:t>A</a:t>
            </a:r>
            <a:r>
              <a:rPr lang="en-US" altLang="zh-TW" smtClean="0">
                <a:sym typeface="Symbol" pitchFamily="18" charset="2"/>
              </a:rPr>
              <a:t></a:t>
            </a:r>
            <a:r>
              <a:rPr lang="en-US" altLang="zh-TW" smtClean="0"/>
              <a:t>B:C(K</a:t>
            </a:r>
            <a:r>
              <a:rPr lang="en-US" altLang="zh-TW" baseline="-25000" smtClean="0"/>
              <a:t>1</a:t>
            </a:r>
            <a:r>
              <a:rPr lang="en-US" altLang="zh-TW" smtClean="0"/>
              <a:t>,E(K</a:t>
            </a:r>
            <a:r>
              <a:rPr lang="en-US" altLang="zh-TW" baseline="-25000" smtClean="0"/>
              <a:t>2</a:t>
            </a:r>
            <a:r>
              <a:rPr lang="en-US" altLang="zh-TW" smtClean="0"/>
              <a:t>,M))</a:t>
            </a:r>
          </a:p>
          <a:p>
            <a:pPr lvl="1" eaLnBrk="1" hangingPunct="1">
              <a:lnSpc>
                <a:spcPct val="90000"/>
              </a:lnSpc>
            </a:pPr>
            <a:r>
              <a:rPr lang="en-US" altLang="zh-TW" smtClean="0"/>
              <a:t>Provides authentication: using K</a:t>
            </a:r>
            <a:r>
              <a:rPr lang="en-US" altLang="zh-TW" baseline="-25000" smtClean="0"/>
              <a:t>1</a:t>
            </a:r>
            <a:endParaRPr lang="en-US" altLang="zh-TW" smtClean="0"/>
          </a:p>
          <a:p>
            <a:pPr lvl="1" eaLnBrk="1" hangingPunct="1">
              <a:lnSpc>
                <a:spcPct val="90000"/>
              </a:lnSpc>
            </a:pPr>
            <a:r>
              <a:rPr lang="en-US" altLang="zh-TW" smtClean="0"/>
              <a:t>Provides confidentiality: using K</a:t>
            </a:r>
            <a:r>
              <a:rPr lang="en-US" altLang="zh-TW" baseline="-25000" smtClean="0"/>
              <a:t>2</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zh-TW" smtClean="0"/>
              <a:t>Message authentication codes (MACs)</a:t>
            </a:r>
          </a:p>
        </p:txBody>
      </p:sp>
      <p:sp>
        <p:nvSpPr>
          <p:cNvPr id="33795" name="Rectangle 3"/>
          <p:cNvSpPr>
            <a:spLocks noGrp="1" noChangeArrowheads="1"/>
          </p:cNvSpPr>
          <p:nvPr>
            <p:ph type="body" idx="1"/>
          </p:nvPr>
        </p:nvSpPr>
        <p:spPr>
          <a:xfrm>
            <a:off x="819150" y="1676400"/>
            <a:ext cx="7772400" cy="4114800"/>
          </a:xfrm>
        </p:spPr>
        <p:txBody>
          <a:bodyPr/>
          <a:lstStyle/>
          <a:p>
            <a:pPr eaLnBrk="1" hangingPunct="1">
              <a:lnSpc>
                <a:spcPct val="90000"/>
              </a:lnSpc>
            </a:pPr>
            <a:r>
              <a:rPr lang="en-US" altLang="zh-TW" sz="2600" smtClean="0"/>
              <a:t>An MAC, also known as a cryptographic checksum, is generated by a function C of     </a:t>
            </a:r>
          </a:p>
          <a:p>
            <a:pPr eaLnBrk="1" hangingPunct="1">
              <a:lnSpc>
                <a:spcPct val="90000"/>
              </a:lnSpc>
              <a:buFont typeface="Wingdings" pitchFamily="-107" charset="2"/>
              <a:buNone/>
            </a:pPr>
            <a:r>
              <a:rPr lang="en-US" altLang="zh-TW" sz="2600" smtClean="0"/>
              <a:t>		</a:t>
            </a:r>
            <a:r>
              <a:rPr lang="en-US" altLang="zh-TW" sz="2600" smtClean="0">
                <a:solidFill>
                  <a:schemeClr val="accent1"/>
                </a:solidFill>
              </a:rPr>
              <a:t>T=C(K,M)</a:t>
            </a:r>
            <a:endParaRPr lang="en-US" altLang="zh-TW" sz="2600" smtClean="0"/>
          </a:p>
          <a:p>
            <a:pPr eaLnBrk="1" hangingPunct="1">
              <a:lnSpc>
                <a:spcPct val="90000"/>
              </a:lnSpc>
              <a:buFont typeface="Wingdings" pitchFamily="-107" charset="2"/>
              <a:buNone/>
            </a:pPr>
            <a:r>
              <a:rPr lang="en-US" altLang="zh-TW" sz="2600" smtClean="0"/>
              <a:t>	where M is a variable-length message, K is a secret key shared only by sender and receiver and C(K,M) is the fixed-length authenticator.</a:t>
            </a:r>
          </a:p>
          <a:p>
            <a:pPr eaLnBrk="1" hangingPunct="1">
              <a:lnSpc>
                <a:spcPct val="90000"/>
              </a:lnSpc>
            </a:pPr>
            <a:r>
              <a:rPr lang="en-US" altLang="zh-TW" sz="2600" smtClean="0"/>
              <a:t>In general, the MAC function is a many-to-one function.</a:t>
            </a:r>
          </a:p>
          <a:p>
            <a:pPr eaLnBrk="1" hangingPunct="1">
              <a:lnSpc>
                <a:spcPct val="90000"/>
              </a:lnSpc>
            </a:pPr>
            <a:r>
              <a:rPr lang="en-US" altLang="zh-TW" sz="2600" smtClean="0"/>
              <a:t>If an n-bit MAC is used, then there are 2</a:t>
            </a:r>
            <a:r>
              <a:rPr lang="en-US" altLang="zh-TW" sz="2600" baseline="30000" smtClean="0"/>
              <a:t>n</a:t>
            </a:r>
            <a:r>
              <a:rPr lang="en-US" altLang="zh-TW" sz="2600" smtClean="0"/>
              <a:t> possible MACs, whereas there are N possible messages with N&gt;&gt;2</a:t>
            </a:r>
            <a:r>
              <a:rPr lang="en-US" altLang="zh-TW" sz="2600" baseline="30000" smtClean="0"/>
              <a:t>n</a:t>
            </a:r>
            <a:r>
              <a:rPr lang="en-US" altLang="zh-TW" sz="2600" smtClean="0"/>
              <a: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zh-TW" smtClean="0"/>
              <a:t>Discovering a key</a:t>
            </a:r>
          </a:p>
        </p:txBody>
      </p:sp>
      <p:sp>
        <p:nvSpPr>
          <p:cNvPr id="34819" name="Rectangle 3"/>
          <p:cNvSpPr>
            <a:spLocks noGrp="1" noChangeArrowheads="1"/>
          </p:cNvSpPr>
          <p:nvPr>
            <p:ph type="body" idx="1"/>
          </p:nvPr>
        </p:nvSpPr>
        <p:spPr>
          <a:xfrm>
            <a:off x="838200" y="1676400"/>
            <a:ext cx="7772400" cy="4114800"/>
          </a:xfrm>
        </p:spPr>
        <p:txBody>
          <a:bodyPr/>
          <a:lstStyle/>
          <a:p>
            <a:pPr eaLnBrk="1" hangingPunct="1">
              <a:lnSpc>
                <a:spcPct val="90000"/>
              </a:lnSpc>
            </a:pPr>
            <a:r>
              <a:rPr lang="en-US" altLang="zh-TW" sz="2600" smtClean="0"/>
              <a:t>If confidentiality is not employed, the opponent has access to plaintext messages and their associated MACs. </a:t>
            </a:r>
          </a:p>
          <a:p>
            <a:pPr eaLnBrk="1" hangingPunct="1">
              <a:lnSpc>
                <a:spcPct val="90000"/>
              </a:lnSpc>
            </a:pPr>
            <a:r>
              <a:rPr lang="en-US" altLang="zh-TW" sz="2600" smtClean="0"/>
              <a:t>Suppose k&gt;n; that is, the key(guess) size is greater than the MAC size.</a:t>
            </a:r>
          </a:p>
          <a:p>
            <a:pPr eaLnBrk="1" hangingPunct="1">
              <a:lnSpc>
                <a:spcPct val="90000"/>
              </a:lnSpc>
            </a:pPr>
            <a:r>
              <a:rPr lang="en-US" altLang="zh-TW" sz="2600" smtClean="0"/>
              <a:t>Given a known M</a:t>
            </a:r>
            <a:r>
              <a:rPr lang="en-US" altLang="zh-TW" sz="2600" baseline="-25000" smtClean="0"/>
              <a:t>1</a:t>
            </a:r>
            <a:r>
              <a:rPr lang="en-US" altLang="zh-TW" sz="2600" smtClean="0"/>
              <a:t> and T</a:t>
            </a:r>
            <a:r>
              <a:rPr lang="en-US" altLang="zh-TW" sz="2600" baseline="-25000" smtClean="0"/>
              <a:t>1</a:t>
            </a:r>
            <a:r>
              <a:rPr lang="en-US" altLang="zh-TW" sz="2600" smtClean="0"/>
              <a:t>=C(K</a:t>
            </a:r>
            <a:r>
              <a:rPr lang="en-US" altLang="zh-TW" sz="2600" baseline="-25000" smtClean="0"/>
              <a:t>1</a:t>
            </a:r>
            <a:r>
              <a:rPr lang="en-US" altLang="zh-TW" sz="2600" smtClean="0"/>
              <a:t>,M</a:t>
            </a:r>
            <a:r>
              <a:rPr lang="en-US" altLang="zh-TW" sz="2600" baseline="-25000" smtClean="0"/>
              <a:t>1</a:t>
            </a:r>
            <a:r>
              <a:rPr lang="en-US" altLang="zh-TW" sz="2600" smtClean="0"/>
              <a:t>), the cryptanalyst can perform T</a:t>
            </a:r>
            <a:r>
              <a:rPr lang="en-US" altLang="zh-TW" sz="2600" baseline="-25000" smtClean="0"/>
              <a:t>i</a:t>
            </a:r>
            <a:r>
              <a:rPr lang="en-US" altLang="zh-TW" sz="2600" smtClean="0"/>
              <a:t>=C(K</a:t>
            </a:r>
            <a:r>
              <a:rPr lang="en-US" altLang="zh-TW" sz="2600" baseline="-25000" smtClean="0"/>
              <a:t>i</a:t>
            </a:r>
            <a:r>
              <a:rPr lang="en-US" altLang="zh-TW" sz="2600" smtClean="0"/>
              <a:t>,M</a:t>
            </a:r>
            <a:r>
              <a:rPr lang="en-US" altLang="zh-TW" sz="2600" baseline="-25000" smtClean="0"/>
              <a:t>1</a:t>
            </a:r>
            <a:r>
              <a:rPr lang="en-US" altLang="zh-TW" sz="2600" smtClean="0"/>
              <a:t>) for all possible key values.</a:t>
            </a:r>
          </a:p>
          <a:p>
            <a:pPr eaLnBrk="1" hangingPunct="1">
              <a:lnSpc>
                <a:spcPct val="90000"/>
              </a:lnSpc>
            </a:pPr>
            <a:r>
              <a:rPr lang="en-US" altLang="zh-TW" sz="2600" smtClean="0"/>
              <a:t>At least one key is guaranteed to produce a match.</a:t>
            </a:r>
          </a:p>
          <a:p>
            <a:pPr eaLnBrk="1" hangingPunct="1">
              <a:lnSpc>
                <a:spcPct val="90000"/>
              </a:lnSpc>
            </a:pPr>
            <a:r>
              <a:rPr lang="en-US" altLang="zh-TW" sz="2600" smtClean="0"/>
              <a:t>On average, a total of 2</a:t>
            </a:r>
            <a:r>
              <a:rPr lang="en-US" altLang="zh-TW" sz="2600" baseline="30000" smtClean="0"/>
              <a:t>k</a:t>
            </a:r>
            <a:r>
              <a:rPr lang="en-US" altLang="zh-TW" sz="2600" smtClean="0"/>
              <a:t>/2</a:t>
            </a:r>
            <a:r>
              <a:rPr lang="en-US" altLang="zh-TW" sz="2600" baseline="30000" smtClean="0"/>
              <a:t>n</a:t>
            </a:r>
            <a:r>
              <a:rPr lang="en-US" altLang="zh-TW" sz="2600" smtClean="0"/>
              <a:t>=2</a:t>
            </a:r>
            <a:r>
              <a:rPr lang="en-US" altLang="zh-TW" sz="2600" baseline="30000" smtClean="0"/>
              <a:t>(k-n)</a:t>
            </a:r>
            <a:r>
              <a:rPr lang="en-US" altLang="zh-TW" sz="2600" smtClean="0"/>
              <a:t> keys will produce a match.</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zh-TW" smtClean="0"/>
              <a:t>Discovering a key (Cont.)</a:t>
            </a:r>
            <a:endParaRPr lang="zh-TW" altLang="en-US" smtClean="0"/>
          </a:p>
        </p:txBody>
      </p:sp>
      <p:sp>
        <p:nvSpPr>
          <p:cNvPr id="35843" name="Rectangle 3"/>
          <p:cNvSpPr>
            <a:spLocks noGrp="1" noChangeArrowheads="1"/>
          </p:cNvSpPr>
          <p:nvPr>
            <p:ph type="body" idx="1"/>
          </p:nvPr>
        </p:nvSpPr>
        <p:spPr/>
        <p:txBody>
          <a:bodyPr/>
          <a:lstStyle/>
          <a:p>
            <a:pPr eaLnBrk="1" hangingPunct="1">
              <a:lnSpc>
                <a:spcPct val="90000"/>
              </a:lnSpc>
            </a:pPr>
            <a:r>
              <a:rPr lang="en-US" altLang="zh-TW" sz="2800" smtClean="0"/>
              <a:t>Thus, the opponent must iterate the attack.</a:t>
            </a:r>
          </a:p>
          <a:p>
            <a:pPr eaLnBrk="1" hangingPunct="1">
              <a:lnSpc>
                <a:spcPct val="90000"/>
              </a:lnSpc>
            </a:pPr>
            <a:r>
              <a:rPr lang="en-US" altLang="zh-TW" sz="2800" smtClean="0"/>
              <a:t>Round 1</a:t>
            </a:r>
          </a:p>
          <a:p>
            <a:pPr lvl="1" eaLnBrk="1" hangingPunct="1">
              <a:lnSpc>
                <a:spcPct val="90000"/>
              </a:lnSpc>
            </a:pPr>
            <a:r>
              <a:rPr lang="en-US" altLang="zh-TW" sz="2400" smtClean="0"/>
              <a:t>Given: M</a:t>
            </a:r>
            <a:r>
              <a:rPr lang="en-US" altLang="zh-TW" sz="2400" baseline="-25000" smtClean="0"/>
              <a:t>1</a:t>
            </a:r>
            <a:r>
              <a:rPr lang="en-US" altLang="zh-TW" sz="2400" smtClean="0"/>
              <a:t>, T</a:t>
            </a:r>
            <a:r>
              <a:rPr lang="en-US" altLang="zh-TW" sz="2400" baseline="-25000" smtClean="0"/>
              <a:t>1</a:t>
            </a:r>
            <a:r>
              <a:rPr lang="en-US" altLang="zh-TW" sz="2400" smtClean="0"/>
              <a:t>=C(K,M</a:t>
            </a:r>
            <a:r>
              <a:rPr lang="en-US" altLang="zh-TW" sz="2400" baseline="-25000" smtClean="0"/>
              <a:t>1</a:t>
            </a:r>
            <a:r>
              <a:rPr lang="en-US" altLang="zh-TW" sz="2400" smtClean="0"/>
              <a:t>)</a:t>
            </a:r>
          </a:p>
          <a:p>
            <a:pPr lvl="1" eaLnBrk="1" hangingPunct="1">
              <a:lnSpc>
                <a:spcPct val="90000"/>
              </a:lnSpc>
            </a:pPr>
            <a:r>
              <a:rPr lang="en-US" altLang="zh-TW" sz="2400" smtClean="0"/>
              <a:t>Compute T</a:t>
            </a:r>
            <a:r>
              <a:rPr lang="en-US" altLang="zh-TW" sz="2400" baseline="-25000" smtClean="0"/>
              <a:t>i</a:t>
            </a:r>
            <a:r>
              <a:rPr lang="en-US" altLang="zh-TW" sz="2400" smtClean="0"/>
              <a:t>=C(K</a:t>
            </a:r>
            <a:r>
              <a:rPr lang="en-US" altLang="zh-TW" sz="2400" baseline="-25000" smtClean="0"/>
              <a:t>i</a:t>
            </a:r>
            <a:r>
              <a:rPr lang="en-US" altLang="zh-TW" sz="2400" smtClean="0"/>
              <a:t>,M</a:t>
            </a:r>
            <a:r>
              <a:rPr lang="en-US" altLang="zh-TW" sz="2400" baseline="-25000" smtClean="0"/>
              <a:t>1</a:t>
            </a:r>
            <a:r>
              <a:rPr lang="en-US" altLang="zh-TW" sz="2400" smtClean="0"/>
              <a:t>) for all 2</a:t>
            </a:r>
            <a:r>
              <a:rPr lang="en-US" altLang="zh-TW" sz="2400" baseline="30000" smtClean="0"/>
              <a:t>k</a:t>
            </a:r>
            <a:r>
              <a:rPr lang="en-US" altLang="zh-TW" sz="2400" smtClean="0"/>
              <a:t> keys</a:t>
            </a:r>
          </a:p>
          <a:p>
            <a:pPr lvl="1" eaLnBrk="1" hangingPunct="1">
              <a:lnSpc>
                <a:spcPct val="90000"/>
              </a:lnSpc>
            </a:pPr>
            <a:r>
              <a:rPr lang="en-US" altLang="zh-TW" sz="2400" smtClean="0"/>
              <a:t>Number of matches 2</a:t>
            </a:r>
            <a:r>
              <a:rPr lang="en-US" altLang="zh-TW" sz="2400" baseline="30000" smtClean="0"/>
              <a:t>(k-n)</a:t>
            </a:r>
            <a:r>
              <a:rPr lang="en-US" altLang="zh-TW" sz="2400" smtClean="0"/>
              <a:t>   </a:t>
            </a:r>
          </a:p>
          <a:p>
            <a:pPr eaLnBrk="1" hangingPunct="1">
              <a:lnSpc>
                <a:spcPct val="90000"/>
              </a:lnSpc>
            </a:pPr>
            <a:r>
              <a:rPr lang="en-US" altLang="zh-TW" sz="2800" smtClean="0"/>
              <a:t>Round 2</a:t>
            </a:r>
          </a:p>
          <a:p>
            <a:pPr lvl="1" eaLnBrk="1" hangingPunct="1">
              <a:lnSpc>
                <a:spcPct val="90000"/>
              </a:lnSpc>
            </a:pPr>
            <a:r>
              <a:rPr lang="en-US" altLang="zh-TW" sz="2400" smtClean="0"/>
              <a:t>Given: M</a:t>
            </a:r>
            <a:r>
              <a:rPr lang="en-US" altLang="zh-TW" sz="2400" baseline="-25000" smtClean="0"/>
              <a:t>2</a:t>
            </a:r>
            <a:r>
              <a:rPr lang="en-US" altLang="zh-TW" sz="2400" smtClean="0"/>
              <a:t>, MAC</a:t>
            </a:r>
            <a:r>
              <a:rPr lang="en-US" altLang="zh-TW" sz="2400" baseline="-25000" smtClean="0"/>
              <a:t>2</a:t>
            </a:r>
            <a:r>
              <a:rPr lang="en-US" altLang="zh-TW" sz="2400" smtClean="0"/>
              <a:t>=C(K,M</a:t>
            </a:r>
            <a:r>
              <a:rPr lang="en-US" altLang="zh-TW" sz="2400" baseline="-25000" smtClean="0"/>
              <a:t>2</a:t>
            </a:r>
            <a:r>
              <a:rPr lang="en-US" altLang="zh-TW" sz="2400" smtClean="0"/>
              <a:t>)</a:t>
            </a:r>
          </a:p>
          <a:p>
            <a:pPr lvl="1" eaLnBrk="1" hangingPunct="1">
              <a:lnSpc>
                <a:spcPct val="90000"/>
              </a:lnSpc>
            </a:pPr>
            <a:r>
              <a:rPr lang="en-US" altLang="zh-TW" sz="2400" smtClean="0"/>
              <a:t>Compute T</a:t>
            </a:r>
            <a:r>
              <a:rPr lang="en-US" altLang="zh-TW" sz="2400" baseline="-25000" smtClean="0"/>
              <a:t>i</a:t>
            </a:r>
            <a:r>
              <a:rPr lang="en-US" altLang="zh-TW" sz="2400" smtClean="0"/>
              <a:t>=C(K</a:t>
            </a:r>
            <a:r>
              <a:rPr lang="en-US" altLang="zh-TW" sz="2400" baseline="-25000" smtClean="0"/>
              <a:t>i</a:t>
            </a:r>
            <a:r>
              <a:rPr lang="en-US" altLang="zh-TW" sz="2400" smtClean="0"/>
              <a:t>,M</a:t>
            </a:r>
            <a:r>
              <a:rPr lang="en-US" altLang="zh-TW" sz="2400" baseline="-25000" smtClean="0"/>
              <a:t>2</a:t>
            </a:r>
            <a:r>
              <a:rPr lang="en-US" altLang="zh-TW" sz="2400" smtClean="0"/>
              <a:t>) for the remaining 2</a:t>
            </a:r>
            <a:r>
              <a:rPr lang="en-US" altLang="zh-TW" sz="2400" baseline="30000" smtClean="0"/>
              <a:t>(k-n)</a:t>
            </a:r>
            <a:r>
              <a:rPr lang="en-US" altLang="zh-TW" sz="2400" smtClean="0"/>
              <a:t> keys</a:t>
            </a:r>
          </a:p>
          <a:p>
            <a:pPr lvl="1" eaLnBrk="1" hangingPunct="1">
              <a:lnSpc>
                <a:spcPct val="90000"/>
              </a:lnSpc>
            </a:pPr>
            <a:r>
              <a:rPr lang="en-US" altLang="zh-TW" sz="2400" smtClean="0"/>
              <a:t>Number of matches</a:t>
            </a:r>
            <a:r>
              <a:rPr lang="en-US" altLang="zh-TW" sz="2400" smtClean="0">
                <a:sym typeface="Symbol" pitchFamily="18" charset="2"/>
              </a:rPr>
              <a:t></a:t>
            </a:r>
            <a:r>
              <a:rPr lang="en-US" altLang="zh-TW" sz="2400" smtClean="0"/>
              <a:t> 2</a:t>
            </a:r>
            <a:r>
              <a:rPr lang="en-US" altLang="zh-TW" sz="2400" baseline="30000" smtClean="0"/>
              <a:t>(k-2n)</a:t>
            </a:r>
            <a:r>
              <a:rPr lang="en-US" altLang="zh-TW" sz="2400" smtClean="0"/>
              <a:t>   </a:t>
            </a:r>
          </a:p>
          <a:p>
            <a:pPr eaLnBrk="1" hangingPunct="1">
              <a:lnSpc>
                <a:spcPct val="90000"/>
              </a:lnSpc>
            </a:pPr>
            <a:r>
              <a:rPr lang="en-US" altLang="zh-TW" sz="2800" smtClean="0"/>
              <a:t>On average, </a:t>
            </a:r>
            <a:r>
              <a:rPr lang="en-US" altLang="zh-TW" sz="2800" smtClean="0">
                <a:latin typeface="Symbol" pitchFamily="18" charset="2"/>
              </a:rPr>
              <a:t>a</a:t>
            </a:r>
            <a:r>
              <a:rPr lang="en-US" altLang="zh-TW" sz="2800" smtClean="0"/>
              <a:t> rounds will be needed if k=</a:t>
            </a:r>
            <a:r>
              <a:rPr lang="en-US" altLang="zh-TW" sz="2800" smtClean="0">
                <a:latin typeface="Symbol" pitchFamily="18" charset="2"/>
              </a:rPr>
              <a:t>a</a:t>
            </a:r>
            <a:r>
              <a:rPr lang="en-US" altLang="zh-TW" sz="2800" smtClean="0"/>
              <a:t>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zh-TW" smtClean="0"/>
              <a:t>Discovering a key (Cont.)</a:t>
            </a:r>
            <a:endParaRPr lang="zh-TW" altLang="en-US" smtClean="0"/>
          </a:p>
        </p:txBody>
      </p:sp>
      <p:sp>
        <p:nvSpPr>
          <p:cNvPr id="36867" name="Rectangle 3"/>
          <p:cNvSpPr>
            <a:spLocks noGrp="1" noChangeArrowheads="1"/>
          </p:cNvSpPr>
          <p:nvPr>
            <p:ph type="body" idx="1"/>
          </p:nvPr>
        </p:nvSpPr>
        <p:spPr/>
        <p:txBody>
          <a:bodyPr/>
          <a:lstStyle/>
          <a:p>
            <a:pPr eaLnBrk="1" hangingPunct="1"/>
            <a:r>
              <a:rPr lang="en-US" altLang="zh-TW" sz="2800" smtClean="0"/>
              <a:t>For example, if an 80-bit key is used and the MAC is 32-bit long, then the first round will produce about 2</a:t>
            </a:r>
            <a:r>
              <a:rPr lang="en-US" altLang="zh-TW" sz="2800" baseline="30000" smtClean="0"/>
              <a:t>48</a:t>
            </a:r>
            <a:r>
              <a:rPr lang="en-US" altLang="zh-TW" sz="2800" smtClean="0"/>
              <a:t> possible keys.</a:t>
            </a:r>
          </a:p>
          <a:p>
            <a:pPr eaLnBrk="1" hangingPunct="1"/>
            <a:r>
              <a:rPr lang="en-US" altLang="zh-TW" sz="2800" smtClean="0"/>
              <a:t>The second round will narrow the possible keys to about 2</a:t>
            </a:r>
            <a:r>
              <a:rPr lang="en-US" altLang="zh-TW" sz="2800" baseline="30000" smtClean="0"/>
              <a:t>16</a:t>
            </a:r>
            <a:r>
              <a:rPr lang="en-US" altLang="zh-TW" sz="2800" smtClean="0"/>
              <a:t> possibilities.</a:t>
            </a:r>
          </a:p>
          <a:p>
            <a:pPr eaLnBrk="1" hangingPunct="1"/>
            <a:r>
              <a:rPr lang="en-US" altLang="zh-TW" sz="2800" smtClean="0"/>
              <a:t>The third round will produce only the single key, which must be the one used by the sender.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zh-TW" smtClean="0"/>
              <a:t>Encrypted by DES algorithm</a:t>
            </a:r>
          </a:p>
        </p:txBody>
      </p:sp>
      <p:sp>
        <p:nvSpPr>
          <p:cNvPr id="37891" name="Rectangle 3"/>
          <p:cNvSpPr>
            <a:spLocks noGrp="1" noChangeArrowheads="1"/>
          </p:cNvSpPr>
          <p:nvPr>
            <p:ph type="body" idx="1"/>
          </p:nvPr>
        </p:nvSpPr>
        <p:spPr>
          <a:xfrm>
            <a:off x="819150" y="1619250"/>
            <a:ext cx="7772400" cy="4114800"/>
          </a:xfrm>
        </p:spPr>
        <p:txBody>
          <a:bodyPr/>
          <a:lstStyle/>
          <a:p>
            <a:pPr eaLnBrk="1" hangingPunct="1">
              <a:lnSpc>
                <a:spcPct val="90000"/>
              </a:lnSpc>
            </a:pPr>
            <a:r>
              <a:rPr lang="en-US" altLang="zh-TW" sz="2800" smtClean="0"/>
              <a:t>Let M=(X</a:t>
            </a:r>
            <a:r>
              <a:rPr lang="en-US" altLang="zh-TW" sz="2800" baseline="-25000" smtClean="0"/>
              <a:t>1</a:t>
            </a:r>
            <a:r>
              <a:rPr lang="en-US" altLang="zh-TW" sz="2800" smtClean="0"/>
              <a:t>||X</a:t>
            </a:r>
            <a:r>
              <a:rPr lang="en-US" altLang="zh-TW" sz="2800" baseline="-25000" smtClean="0"/>
              <a:t>2</a:t>
            </a:r>
            <a:r>
              <a:rPr lang="en-US" altLang="zh-TW" sz="2800" smtClean="0"/>
              <a:t>||…||X</a:t>
            </a:r>
            <a:r>
              <a:rPr lang="en-US" altLang="zh-TW" sz="2800" baseline="-25000" smtClean="0"/>
              <a:t>m</a:t>
            </a:r>
            <a:r>
              <a:rPr lang="en-US" altLang="zh-TW" sz="2800" smtClean="0"/>
              <a:t>) be a message that is treated as a concatenation of 64-bit blocks X</a:t>
            </a:r>
            <a:r>
              <a:rPr lang="en-US" altLang="zh-TW" sz="2800" baseline="-25000" smtClean="0"/>
              <a:t>i</a:t>
            </a:r>
            <a:r>
              <a:rPr lang="en-US" altLang="zh-TW" sz="2800" smtClean="0"/>
              <a:t>.</a:t>
            </a:r>
          </a:p>
          <a:p>
            <a:pPr eaLnBrk="1" hangingPunct="1">
              <a:lnSpc>
                <a:spcPct val="90000"/>
              </a:lnSpc>
            </a:pPr>
            <a:r>
              <a:rPr lang="en-US" altLang="zh-TW" sz="2800" smtClean="0"/>
              <a:t>Then define</a:t>
            </a:r>
          </a:p>
          <a:p>
            <a:pPr eaLnBrk="1" hangingPunct="1">
              <a:lnSpc>
                <a:spcPct val="90000"/>
              </a:lnSpc>
              <a:buFont typeface="Wingdings" pitchFamily="-107" charset="2"/>
              <a:buNone/>
            </a:pPr>
            <a:r>
              <a:rPr lang="en-US" altLang="zh-TW" sz="2800" smtClean="0"/>
              <a:t>	</a:t>
            </a:r>
            <a:r>
              <a:rPr lang="en-US" altLang="zh-TW" sz="2800" smtClean="0">
                <a:sym typeface="Symbol" pitchFamily="18" charset="2"/>
              </a:rPr>
              <a:t></a:t>
            </a:r>
            <a:r>
              <a:rPr lang="en-US" altLang="zh-TW" sz="2800" smtClean="0"/>
              <a:t>(M)= X</a:t>
            </a:r>
            <a:r>
              <a:rPr lang="en-US" altLang="zh-TW" sz="2800" baseline="-25000" smtClean="0"/>
              <a:t>1</a:t>
            </a:r>
            <a:r>
              <a:rPr lang="en-US" altLang="zh-TW" sz="2800" smtClean="0">
                <a:sym typeface="Symbol" pitchFamily="18" charset="2"/>
              </a:rPr>
              <a:t></a:t>
            </a:r>
            <a:r>
              <a:rPr lang="en-US" altLang="zh-TW" sz="2800" smtClean="0"/>
              <a:t>X</a:t>
            </a:r>
            <a:r>
              <a:rPr lang="en-US" altLang="zh-TW" sz="2800" baseline="-25000" smtClean="0"/>
              <a:t>2</a:t>
            </a:r>
            <a:r>
              <a:rPr lang="en-US" altLang="zh-TW" sz="2800" smtClean="0">
                <a:sym typeface="Symbol" pitchFamily="18" charset="2"/>
              </a:rPr>
              <a:t></a:t>
            </a:r>
            <a:r>
              <a:rPr lang="en-US" altLang="zh-TW" sz="2800" smtClean="0"/>
              <a:t>…</a:t>
            </a:r>
            <a:r>
              <a:rPr lang="en-US" altLang="zh-TW" sz="2800" smtClean="0">
                <a:sym typeface="Symbol" pitchFamily="18" charset="2"/>
              </a:rPr>
              <a:t></a:t>
            </a:r>
            <a:r>
              <a:rPr lang="en-US" altLang="zh-TW" sz="2800" smtClean="0"/>
              <a:t>X</a:t>
            </a:r>
            <a:r>
              <a:rPr lang="en-US" altLang="zh-TW" sz="2800" baseline="-25000" smtClean="0"/>
              <a:t>m</a:t>
            </a:r>
          </a:p>
          <a:p>
            <a:pPr eaLnBrk="1" hangingPunct="1">
              <a:lnSpc>
                <a:spcPct val="90000"/>
              </a:lnSpc>
              <a:buFont typeface="Wingdings" pitchFamily="-107" charset="2"/>
              <a:buNone/>
            </a:pPr>
            <a:r>
              <a:rPr lang="en-US" altLang="zh-TW" sz="2800" baseline="-25000" smtClean="0"/>
              <a:t>	</a:t>
            </a:r>
            <a:r>
              <a:rPr lang="en-US" altLang="zh-TW" sz="2800" smtClean="0"/>
              <a:t>MAC(K,M)=E(K,</a:t>
            </a:r>
            <a:r>
              <a:rPr lang="en-US" altLang="zh-TW" sz="2800" smtClean="0">
                <a:sym typeface="Symbol" pitchFamily="18" charset="2"/>
              </a:rPr>
              <a:t></a:t>
            </a:r>
            <a:r>
              <a:rPr lang="en-US" altLang="zh-TW" sz="2800" smtClean="0"/>
              <a:t>(M))</a:t>
            </a:r>
          </a:p>
          <a:p>
            <a:pPr eaLnBrk="1" hangingPunct="1">
              <a:lnSpc>
                <a:spcPct val="90000"/>
              </a:lnSpc>
              <a:buFont typeface="Wingdings" pitchFamily="-107" charset="2"/>
              <a:buNone/>
            </a:pPr>
            <a:r>
              <a:rPr lang="en-US" altLang="zh-TW" sz="2800" smtClean="0"/>
              <a:t>	where </a:t>
            </a:r>
            <a:r>
              <a:rPr lang="en-US" altLang="zh-TW" sz="2800" smtClean="0">
                <a:sym typeface="Symbol" pitchFamily="18" charset="2"/>
              </a:rPr>
              <a:t></a:t>
            </a:r>
            <a:r>
              <a:rPr lang="en-US" altLang="zh-TW" sz="2800" smtClean="0"/>
              <a:t> is the exclusive-OR(XOR) operation and the encryption algorithm is DES in electronic codebook mode.</a:t>
            </a:r>
          </a:p>
          <a:p>
            <a:pPr eaLnBrk="1" hangingPunct="1">
              <a:lnSpc>
                <a:spcPct val="90000"/>
              </a:lnSpc>
            </a:pPr>
            <a:r>
              <a:rPr lang="en-US" altLang="zh-TW" sz="2800" smtClean="0"/>
              <a:t>Thus, the key length is 56 bits and the MAC length is 64 bits.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zh-TW" smtClean="0"/>
              <a:t>Encrypted by DES algorithm (Cont.)</a:t>
            </a:r>
            <a:endParaRPr lang="zh-TW" altLang="en-US" smtClean="0"/>
          </a:p>
        </p:txBody>
      </p:sp>
      <p:sp>
        <p:nvSpPr>
          <p:cNvPr id="38915" name="Rectangle 3"/>
          <p:cNvSpPr>
            <a:spLocks noGrp="1" noChangeArrowheads="1"/>
          </p:cNvSpPr>
          <p:nvPr>
            <p:ph type="body" idx="1"/>
          </p:nvPr>
        </p:nvSpPr>
        <p:spPr/>
        <p:txBody>
          <a:bodyPr/>
          <a:lstStyle/>
          <a:p>
            <a:pPr eaLnBrk="1" hangingPunct="1">
              <a:lnSpc>
                <a:spcPct val="90000"/>
              </a:lnSpc>
            </a:pPr>
            <a:r>
              <a:rPr lang="en-US" altLang="zh-TW" smtClean="0"/>
              <a:t>If an opponent observes {M||MAC(K,M)}, a brute-force attempt to determine K will require at least 2</a:t>
            </a:r>
            <a:r>
              <a:rPr lang="en-US" altLang="zh-TW" baseline="30000" smtClean="0"/>
              <a:t>56</a:t>
            </a:r>
            <a:r>
              <a:rPr lang="en-US" altLang="zh-TW" smtClean="0"/>
              <a:t> encryptions.</a:t>
            </a:r>
          </a:p>
          <a:p>
            <a:pPr eaLnBrk="1" hangingPunct="1">
              <a:lnSpc>
                <a:spcPct val="90000"/>
              </a:lnSpc>
            </a:pPr>
            <a:r>
              <a:rPr lang="en-US" altLang="zh-TW" smtClean="0"/>
              <a:t>But the opponent can attack the system by replacing X</a:t>
            </a:r>
            <a:r>
              <a:rPr lang="en-US" altLang="zh-TW" baseline="-25000" smtClean="0"/>
              <a:t>1</a:t>
            </a:r>
            <a:r>
              <a:rPr lang="en-US" altLang="zh-TW" smtClean="0"/>
              <a:t> through X</a:t>
            </a:r>
            <a:r>
              <a:rPr lang="en-US" altLang="zh-TW" baseline="-25000" smtClean="0"/>
              <a:t>m-1</a:t>
            </a:r>
            <a:r>
              <a:rPr lang="en-US" altLang="zh-TW" smtClean="0"/>
              <a:t> with any desired values Y</a:t>
            </a:r>
            <a:r>
              <a:rPr lang="en-US" altLang="zh-TW" baseline="-25000" smtClean="0"/>
              <a:t>1</a:t>
            </a:r>
            <a:r>
              <a:rPr lang="en-US" altLang="zh-TW" smtClean="0"/>
              <a:t> through Y</a:t>
            </a:r>
            <a:r>
              <a:rPr lang="en-US" altLang="zh-TW" baseline="-25000" smtClean="0"/>
              <a:t>m-1</a:t>
            </a:r>
            <a:r>
              <a:rPr lang="en-US" altLang="zh-TW" smtClean="0"/>
              <a:t> and X</a:t>
            </a:r>
            <a:r>
              <a:rPr lang="en-US" altLang="zh-TW" baseline="-25000" smtClean="0"/>
              <a:t>m</a:t>
            </a:r>
            <a:r>
              <a:rPr lang="en-US" altLang="zh-TW" smtClean="0"/>
              <a:t> with Y</a:t>
            </a:r>
            <a:r>
              <a:rPr lang="en-US" altLang="zh-TW" baseline="-25000" smtClean="0"/>
              <a:t>m</a:t>
            </a:r>
            <a:r>
              <a:rPr lang="en-US" altLang="zh-TW" smtClean="0"/>
              <a:t>, where Y</a:t>
            </a:r>
            <a:r>
              <a:rPr lang="en-US" altLang="zh-TW" baseline="-25000" smtClean="0"/>
              <a:t>m</a:t>
            </a:r>
            <a:r>
              <a:rPr lang="en-US" altLang="zh-TW" smtClean="0"/>
              <a:t> is</a:t>
            </a:r>
          </a:p>
          <a:p>
            <a:pPr eaLnBrk="1" hangingPunct="1">
              <a:lnSpc>
                <a:spcPct val="90000"/>
              </a:lnSpc>
              <a:buFont typeface="Wingdings" pitchFamily="-107" charset="2"/>
              <a:buNone/>
            </a:pPr>
            <a:r>
              <a:rPr lang="en-US" altLang="zh-TW" smtClean="0"/>
              <a:t>	Y</a:t>
            </a:r>
            <a:r>
              <a:rPr lang="en-US" altLang="zh-TW" baseline="-25000" smtClean="0"/>
              <a:t>m</a:t>
            </a:r>
            <a:r>
              <a:rPr lang="en-US" altLang="zh-TW" sz="2800" smtClean="0"/>
              <a:t>=Y</a:t>
            </a:r>
            <a:r>
              <a:rPr lang="en-US" altLang="zh-TW" sz="2800" baseline="-25000" smtClean="0"/>
              <a:t>1</a:t>
            </a:r>
            <a:r>
              <a:rPr lang="en-US" altLang="zh-TW" sz="2800" smtClean="0">
                <a:sym typeface="Symbol" pitchFamily="18" charset="2"/>
              </a:rPr>
              <a:t></a:t>
            </a:r>
            <a:r>
              <a:rPr lang="en-US" altLang="zh-TW" sz="2800" smtClean="0"/>
              <a:t>Y</a:t>
            </a:r>
            <a:r>
              <a:rPr lang="en-US" altLang="zh-TW" sz="2800" baseline="-25000" smtClean="0"/>
              <a:t>2</a:t>
            </a:r>
            <a:r>
              <a:rPr lang="en-US" altLang="zh-TW" sz="2800" smtClean="0">
                <a:sym typeface="Symbol" pitchFamily="18" charset="2"/>
              </a:rPr>
              <a:t></a:t>
            </a:r>
            <a:r>
              <a:rPr lang="en-US" altLang="zh-TW" sz="2800" smtClean="0"/>
              <a:t>…</a:t>
            </a:r>
            <a:r>
              <a:rPr lang="en-US" altLang="zh-TW" sz="2800" smtClean="0">
                <a:sym typeface="Symbol" pitchFamily="18" charset="2"/>
              </a:rPr>
              <a:t></a:t>
            </a:r>
            <a:r>
              <a:rPr lang="en-US" altLang="zh-TW" sz="2800" smtClean="0"/>
              <a:t>Y</a:t>
            </a:r>
            <a:r>
              <a:rPr lang="en-US" altLang="zh-TW" sz="2800" baseline="-25000" smtClean="0"/>
              <a:t>m-1 </a:t>
            </a:r>
            <a:r>
              <a:rPr lang="en-US" altLang="zh-TW" sz="2800" smtClean="0">
                <a:sym typeface="Symbol" pitchFamily="18" charset="2"/>
              </a:rPr>
              <a:t> </a:t>
            </a:r>
            <a:r>
              <a:rPr lang="en-US" altLang="zh-TW" sz="2800" smtClean="0"/>
              <a:t>(M)</a:t>
            </a:r>
          </a:p>
          <a:p>
            <a:pPr eaLnBrk="1" hangingPunct="1">
              <a:lnSpc>
                <a:spcPct val="90000"/>
              </a:lnSpc>
            </a:pPr>
            <a:endParaRPr lang="zh-TW" altLang="zh-TW" sz="28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zh-TW" smtClean="0"/>
              <a:t>Encrypted by DES algorithm (Cont.)</a:t>
            </a:r>
            <a:endParaRPr lang="zh-TW" altLang="en-US" smtClean="0"/>
          </a:p>
        </p:txBody>
      </p:sp>
      <p:sp>
        <p:nvSpPr>
          <p:cNvPr id="39939" name="Rectangle 3"/>
          <p:cNvSpPr>
            <a:spLocks noGrp="1" noChangeArrowheads="1"/>
          </p:cNvSpPr>
          <p:nvPr>
            <p:ph type="body" idx="1"/>
          </p:nvPr>
        </p:nvSpPr>
        <p:spPr/>
        <p:txBody>
          <a:bodyPr/>
          <a:lstStyle/>
          <a:p>
            <a:pPr eaLnBrk="1" hangingPunct="1"/>
            <a:r>
              <a:rPr lang="en-US" altLang="zh-TW" smtClean="0"/>
              <a:t>The opponent can now concatenate the new message, which consists of Y</a:t>
            </a:r>
            <a:r>
              <a:rPr lang="en-US" altLang="zh-TW" baseline="-25000" smtClean="0"/>
              <a:t>1</a:t>
            </a:r>
            <a:r>
              <a:rPr lang="en-US" altLang="zh-TW" smtClean="0"/>
              <a:t> through Y</a:t>
            </a:r>
            <a:r>
              <a:rPr lang="en-US" altLang="zh-TW" baseline="-25000" smtClean="0"/>
              <a:t>m</a:t>
            </a:r>
            <a:r>
              <a:rPr lang="en-US" altLang="zh-TW" smtClean="0"/>
              <a:t>, with the original MAC to form a message that will accepted as authentic by the receiver.</a:t>
            </a:r>
          </a:p>
          <a:p>
            <a:pPr eaLnBrk="1" hangingPunct="1"/>
            <a:r>
              <a:rPr lang="en-US" altLang="zh-TW" smtClean="0"/>
              <a:t>With this tactic, any message of length 64</a:t>
            </a:r>
            <a:r>
              <a:rPr lang="en-US" altLang="zh-TW" smtClean="0">
                <a:sym typeface="Symbol" pitchFamily="18" charset="2"/>
              </a:rPr>
              <a:t></a:t>
            </a:r>
            <a:r>
              <a:rPr lang="en-US" altLang="zh-TW" smtClean="0"/>
              <a:t>(m-1) bits can be fraudulently inserted.</a:t>
            </a:r>
            <a:endParaRPr lang="zh-TW" altLang="en-US"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zh-TW" smtClean="0"/>
              <a:t>Properties of the MAC</a:t>
            </a:r>
          </a:p>
        </p:txBody>
      </p:sp>
      <p:sp>
        <p:nvSpPr>
          <p:cNvPr id="40963" name="Rectangle 3"/>
          <p:cNvSpPr>
            <a:spLocks noGrp="1" noChangeArrowheads="1"/>
          </p:cNvSpPr>
          <p:nvPr>
            <p:ph type="body" idx="1"/>
          </p:nvPr>
        </p:nvSpPr>
        <p:spPr>
          <a:xfrm>
            <a:off x="685800" y="1524000"/>
            <a:ext cx="7772400" cy="4114800"/>
          </a:xfrm>
        </p:spPr>
        <p:txBody>
          <a:bodyPr/>
          <a:lstStyle/>
          <a:p>
            <a:pPr eaLnBrk="1" hangingPunct="1">
              <a:lnSpc>
                <a:spcPct val="90000"/>
              </a:lnSpc>
            </a:pPr>
            <a:r>
              <a:rPr lang="en-US" altLang="zh-TW" sz="2800" smtClean="0"/>
              <a:t>Assume that an opponent knows the MAC function C but does not know K. Then the MAC function should have the following properties:</a:t>
            </a:r>
          </a:p>
          <a:p>
            <a:pPr lvl="1" eaLnBrk="1" hangingPunct="1">
              <a:lnSpc>
                <a:spcPct val="90000"/>
              </a:lnSpc>
            </a:pPr>
            <a:r>
              <a:rPr lang="en-US" altLang="zh-TW" sz="2400" smtClean="0"/>
              <a:t>If an opponent observes M and C(K,M), it should be computationally infeasible for the opponent to construct a message M’ such that C(K,M’)=C(K,M).</a:t>
            </a:r>
          </a:p>
          <a:p>
            <a:pPr lvl="1" eaLnBrk="1" hangingPunct="1">
              <a:lnSpc>
                <a:spcPct val="90000"/>
              </a:lnSpc>
            </a:pPr>
            <a:r>
              <a:rPr lang="en-US" altLang="zh-TW" sz="2400" smtClean="0"/>
              <a:t>C(K,M) should be uniformly distributed in the sense that for randomly chosen messages, M and M’, the probability that C(K,M)=C(K,M’) is 2</a:t>
            </a:r>
            <a:r>
              <a:rPr lang="en-US" altLang="zh-TW" sz="2400" baseline="30000" smtClean="0"/>
              <a:t>-n</a:t>
            </a:r>
            <a:r>
              <a:rPr lang="en-US" altLang="zh-TW" sz="2400" smtClean="0"/>
              <a:t>, where n is the number of bits in the MAC.</a:t>
            </a:r>
          </a:p>
          <a:p>
            <a:pPr lvl="1" eaLnBrk="1" hangingPunct="1">
              <a:lnSpc>
                <a:spcPct val="90000"/>
              </a:lnSpc>
            </a:pPr>
            <a:r>
              <a:rPr lang="en-US" altLang="zh-TW" sz="2400" smtClean="0"/>
              <a:t>Let M’ be equal to some known transformation on M. That is, M’=f(M). In that case, Pr[C(K,M)=C(K,M’)]=2</a:t>
            </a:r>
            <a:r>
              <a:rPr lang="en-US" altLang="zh-TW" sz="2400" baseline="30000" smtClean="0"/>
              <a:t>-n</a:t>
            </a:r>
            <a:r>
              <a:rPr lang="en-US" altLang="zh-TW" sz="2400" smtClean="0"/>
              <a: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zh-TW" smtClean="0"/>
              <a:t>Brute-force attack on an MAC</a:t>
            </a:r>
          </a:p>
        </p:txBody>
      </p:sp>
      <p:sp>
        <p:nvSpPr>
          <p:cNvPr id="41987" name="Rectangle 3"/>
          <p:cNvSpPr>
            <a:spLocks noGrp="1" noChangeArrowheads="1"/>
          </p:cNvSpPr>
          <p:nvPr>
            <p:ph type="body" idx="1"/>
          </p:nvPr>
        </p:nvSpPr>
        <p:spPr/>
        <p:txBody>
          <a:bodyPr/>
          <a:lstStyle/>
          <a:p>
            <a:pPr eaLnBrk="1" hangingPunct="1">
              <a:lnSpc>
                <a:spcPct val="90000"/>
              </a:lnSpc>
            </a:pPr>
            <a:r>
              <a:rPr lang="en-US" altLang="zh-TW" sz="2600" smtClean="0">
                <a:solidFill>
                  <a:schemeClr val="accent1"/>
                </a:solidFill>
              </a:rPr>
              <a:t>Computation resistance</a:t>
            </a:r>
            <a:r>
              <a:rPr lang="en-US" altLang="zh-TW" sz="2600" smtClean="0"/>
              <a:t>: Given one or more text-MAC pairs (x</a:t>
            </a:r>
            <a:r>
              <a:rPr lang="en-US" altLang="zh-TW" sz="2600" baseline="-25000" smtClean="0"/>
              <a:t>i</a:t>
            </a:r>
            <a:r>
              <a:rPr lang="en-US" altLang="zh-TW" sz="2600" smtClean="0"/>
              <a:t>, C(K,x</a:t>
            </a:r>
            <a:r>
              <a:rPr lang="en-US" altLang="zh-TW" sz="2600" baseline="-25000" smtClean="0"/>
              <a:t>i</a:t>
            </a:r>
            <a:r>
              <a:rPr lang="en-US" altLang="zh-TW" sz="2600" smtClean="0"/>
              <a:t>)), it is computationally infeasible to compute any text-MAC pair (x, C(K,x)) for any new input x </a:t>
            </a:r>
            <a:r>
              <a:rPr lang="en-US" altLang="zh-TW" sz="2600" smtClean="0">
                <a:sym typeface="Symbol" pitchFamily="18" charset="2"/>
              </a:rPr>
              <a:t></a:t>
            </a:r>
            <a:r>
              <a:rPr lang="en-US" altLang="zh-TW" sz="2600" smtClean="0"/>
              <a:t>x</a:t>
            </a:r>
            <a:r>
              <a:rPr lang="en-US" altLang="zh-TW" sz="2600" baseline="-25000" smtClean="0"/>
              <a:t>i</a:t>
            </a:r>
            <a:r>
              <a:rPr lang="en-US" altLang="zh-TW" sz="2600" smtClean="0"/>
              <a:t>.</a:t>
            </a:r>
          </a:p>
          <a:p>
            <a:pPr eaLnBrk="1" hangingPunct="1">
              <a:lnSpc>
                <a:spcPct val="90000"/>
              </a:lnSpc>
            </a:pPr>
            <a:r>
              <a:rPr lang="en-US" altLang="zh-TW" sz="2600" smtClean="0"/>
              <a:t>The level of effort for brute-force attack on a MAC algorithm can be expressed as min (2</a:t>
            </a:r>
            <a:r>
              <a:rPr lang="en-US" altLang="zh-TW" sz="2600" baseline="30000" smtClean="0"/>
              <a:t>k</a:t>
            </a:r>
            <a:r>
              <a:rPr lang="en-US" altLang="zh-TW" sz="2600" smtClean="0"/>
              <a:t>, 2</a:t>
            </a:r>
            <a:r>
              <a:rPr lang="en-US" altLang="zh-TW" sz="2600" baseline="30000" smtClean="0"/>
              <a:t>n</a:t>
            </a:r>
            <a:r>
              <a:rPr lang="en-US" altLang="zh-TW" sz="2600" smtClean="0"/>
              <a:t>), where k is the length of key and n is the length of the MAC.</a:t>
            </a:r>
          </a:p>
          <a:p>
            <a:pPr eaLnBrk="1" hangingPunct="1">
              <a:lnSpc>
                <a:spcPct val="90000"/>
              </a:lnSpc>
            </a:pPr>
            <a:r>
              <a:rPr lang="en-US" altLang="zh-TW" sz="2600" smtClean="0"/>
              <a:t>It would appear reasonable to require that the key length and MAC length satisfy a relationship such as min(k,n)</a:t>
            </a:r>
            <a:r>
              <a:rPr lang="en-US" altLang="zh-TW" sz="2600" u="sng" smtClean="0"/>
              <a:t>&gt;</a:t>
            </a:r>
            <a:r>
              <a:rPr lang="en-US" altLang="zh-TW" sz="2600" smtClean="0"/>
              <a:t>N, where N is perhaps in the range of 128 bits.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050"/>
          <p:cNvSpPr>
            <a:spLocks noGrp="1" noChangeArrowheads="1"/>
          </p:cNvSpPr>
          <p:nvPr>
            <p:ph type="title"/>
          </p:nvPr>
        </p:nvSpPr>
        <p:spPr/>
        <p:txBody>
          <a:bodyPr/>
          <a:lstStyle/>
          <a:p>
            <a:pPr eaLnBrk="1" hangingPunct="1"/>
            <a:r>
              <a:rPr lang="en-US" altLang="zh-TW" smtClean="0"/>
              <a:t>Cryptanalysis attacks</a:t>
            </a:r>
          </a:p>
        </p:txBody>
      </p:sp>
      <p:sp>
        <p:nvSpPr>
          <p:cNvPr id="43011" name="Rectangle 2051"/>
          <p:cNvSpPr>
            <a:spLocks noGrp="1" noChangeArrowheads="1"/>
          </p:cNvSpPr>
          <p:nvPr>
            <p:ph type="body" idx="1"/>
          </p:nvPr>
        </p:nvSpPr>
        <p:spPr/>
        <p:txBody>
          <a:bodyPr/>
          <a:lstStyle/>
          <a:p>
            <a:pPr eaLnBrk="1" hangingPunct="1"/>
            <a:r>
              <a:rPr lang="en-US" altLang="zh-TW" smtClean="0"/>
              <a:t>Cryptanalysis attacks on hash functions and MAC algorithms seek to exploit some property of the algorithm to perform some attack other than an exhaustive search.</a:t>
            </a:r>
          </a:p>
          <a:p>
            <a:pPr eaLnBrk="1" hangingPunct="1"/>
            <a:r>
              <a:rPr lang="en-US" altLang="zh-TW" smtClean="0"/>
              <a:t>An ideal hash of MAC algorithm will require a cryptanalytic effort greater than or equal to the brute-force attack.</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AU" altLang="zh-TW" sz="4000" smtClean="0"/>
              <a:t>Keyed hash functions as MACs</a:t>
            </a:r>
          </a:p>
        </p:txBody>
      </p:sp>
      <p:sp>
        <p:nvSpPr>
          <p:cNvPr id="44035" name="Rectangle 3"/>
          <p:cNvSpPr>
            <a:spLocks noGrp="1" noChangeArrowheads="1"/>
          </p:cNvSpPr>
          <p:nvPr>
            <p:ph type="body" idx="1"/>
          </p:nvPr>
        </p:nvSpPr>
        <p:spPr>
          <a:xfrm>
            <a:off x="684213" y="1676400"/>
            <a:ext cx="8229600" cy="5181600"/>
          </a:xfrm>
        </p:spPr>
        <p:txBody>
          <a:bodyPr/>
          <a:lstStyle/>
          <a:p>
            <a:pPr eaLnBrk="1" hangingPunct="1">
              <a:spcBef>
                <a:spcPct val="0"/>
              </a:spcBef>
            </a:pPr>
            <a:r>
              <a:rPr lang="en-US" altLang="zh-TW" smtClean="0"/>
              <a:t>Want a MAC based on a hash function </a:t>
            </a:r>
          </a:p>
          <a:p>
            <a:pPr lvl="1" eaLnBrk="1" hangingPunct="1">
              <a:spcBef>
                <a:spcPct val="0"/>
              </a:spcBef>
            </a:pPr>
            <a:r>
              <a:rPr lang="en-US" altLang="zh-TW" smtClean="0"/>
              <a:t>because hash functions are generally faster</a:t>
            </a:r>
          </a:p>
          <a:p>
            <a:pPr lvl="1" eaLnBrk="1" hangingPunct="1">
              <a:spcBef>
                <a:spcPct val="0"/>
              </a:spcBef>
            </a:pPr>
            <a:r>
              <a:rPr lang="en-US" altLang="zh-TW" smtClean="0"/>
              <a:t>code for crypto hash functions widely available</a:t>
            </a:r>
          </a:p>
          <a:p>
            <a:pPr eaLnBrk="1" hangingPunct="1">
              <a:spcBef>
                <a:spcPct val="0"/>
              </a:spcBef>
            </a:pPr>
            <a:r>
              <a:rPr lang="en-AU" altLang="zh-TW" smtClean="0"/>
              <a:t>Hash includes a key along with message</a:t>
            </a:r>
          </a:p>
          <a:p>
            <a:pPr eaLnBrk="1" hangingPunct="1">
              <a:spcBef>
                <a:spcPct val="0"/>
              </a:spcBef>
            </a:pPr>
            <a:r>
              <a:rPr lang="en-AU" altLang="zh-TW" smtClean="0"/>
              <a:t>Original proposal:</a:t>
            </a:r>
          </a:p>
          <a:p>
            <a:pPr lvl="1" eaLnBrk="1" hangingPunct="1">
              <a:spcBef>
                <a:spcPct val="0"/>
              </a:spcBef>
              <a:buFontTx/>
              <a:buNone/>
            </a:pPr>
            <a:r>
              <a:rPr lang="en-AU" altLang="zh-TW" smtClean="0">
                <a:latin typeface="Courier New" pitchFamily="-107" charset="0"/>
              </a:rPr>
              <a:t>KeyedHash = Hash(Key|Message) </a:t>
            </a:r>
          </a:p>
          <a:p>
            <a:pPr lvl="1" eaLnBrk="1" hangingPunct="1">
              <a:spcBef>
                <a:spcPct val="0"/>
              </a:spcBef>
            </a:pPr>
            <a:r>
              <a:rPr lang="en-AU" altLang="zh-TW" smtClean="0"/>
              <a:t>some weaknesses were found with this </a:t>
            </a:r>
          </a:p>
          <a:p>
            <a:pPr eaLnBrk="1" hangingPunct="1">
              <a:spcBef>
                <a:spcPct val="0"/>
              </a:spcBef>
            </a:pPr>
            <a:r>
              <a:rPr lang="en-AU" altLang="zh-TW" smtClean="0"/>
              <a:t>Eventually led to development of HMAC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zh-TW" smtClean="0"/>
              <a:t>HMAC</a:t>
            </a:r>
          </a:p>
        </p:txBody>
      </p:sp>
      <p:sp>
        <p:nvSpPr>
          <p:cNvPr id="45059" name="Rectangle 3"/>
          <p:cNvSpPr>
            <a:spLocks noGrp="1" noChangeArrowheads="1"/>
          </p:cNvSpPr>
          <p:nvPr>
            <p:ph type="body" idx="1"/>
          </p:nvPr>
        </p:nvSpPr>
        <p:spPr/>
        <p:txBody>
          <a:bodyPr/>
          <a:lstStyle/>
          <a:p>
            <a:pPr eaLnBrk="1" hangingPunct="1"/>
            <a:r>
              <a:rPr lang="en-US" altLang="zh-TW" smtClean="0"/>
              <a:t>There has been increased interest in developing an MAC derived from a cryptographic hash code.</a:t>
            </a:r>
          </a:p>
          <a:p>
            <a:pPr eaLnBrk="1" hangingPunct="1"/>
            <a:r>
              <a:rPr lang="en-US" altLang="zh-TW" smtClean="0"/>
              <a:t>The approach that has received the most support is HMAC.</a:t>
            </a:r>
          </a:p>
          <a:p>
            <a:pPr eaLnBrk="1" hangingPunct="1"/>
            <a:r>
              <a:rPr lang="en-US" altLang="zh-TW" smtClean="0"/>
              <a:t>HMAC has been chosen as the mandatory-to-implement HMAC for IP security.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zh-TW" smtClean="0"/>
              <a:t>HMAC design objectives</a:t>
            </a:r>
          </a:p>
        </p:txBody>
      </p:sp>
      <p:sp>
        <p:nvSpPr>
          <p:cNvPr id="46083" name="Rectangle 3"/>
          <p:cNvSpPr>
            <a:spLocks noGrp="1" noChangeArrowheads="1"/>
          </p:cNvSpPr>
          <p:nvPr>
            <p:ph type="body" idx="1"/>
          </p:nvPr>
        </p:nvSpPr>
        <p:spPr/>
        <p:txBody>
          <a:bodyPr/>
          <a:lstStyle/>
          <a:p>
            <a:pPr eaLnBrk="1" hangingPunct="1"/>
            <a:r>
              <a:rPr lang="en-US" altLang="zh-TW" sz="2600" smtClean="0"/>
              <a:t>To use, without modifications, available hash functions.</a:t>
            </a:r>
          </a:p>
          <a:p>
            <a:pPr eaLnBrk="1" hangingPunct="1"/>
            <a:r>
              <a:rPr lang="en-US" altLang="zh-TW" sz="2600" smtClean="0"/>
              <a:t>To allow for easy replaceability of the embedded hash function in case faster or more secure hash functions are found or required.</a:t>
            </a:r>
          </a:p>
          <a:p>
            <a:pPr eaLnBrk="1" hangingPunct="1"/>
            <a:r>
              <a:rPr lang="en-US" altLang="zh-TW" sz="2600" smtClean="0"/>
              <a:t>To preserve the original performance of the hash function without incurring a significant degradation.</a:t>
            </a:r>
          </a:p>
          <a:p>
            <a:pPr eaLnBrk="1" hangingPunct="1"/>
            <a:r>
              <a:rPr lang="en-US" altLang="zh-TW" sz="2600" smtClean="0"/>
              <a:t>To use and handle keys in a simple way.</a:t>
            </a:r>
          </a:p>
          <a:p>
            <a:pPr eaLnBrk="1" hangingPunct="1"/>
            <a:r>
              <a:rPr lang="en-US" altLang="zh-TW" sz="2600" smtClean="0"/>
              <a:t>To have a well understood cryptographic analysis of the strength of the authentication mechanism.</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zh-TW" smtClean="0"/>
              <a:t>HMAC</a:t>
            </a:r>
            <a:endParaRPr lang="en-AU" altLang="zh-TW" smtClean="0"/>
          </a:p>
        </p:txBody>
      </p:sp>
      <p:sp>
        <p:nvSpPr>
          <p:cNvPr id="83971" name="Rectangle 3"/>
          <p:cNvSpPr>
            <a:spLocks noGrp="1" noChangeArrowheads="1"/>
          </p:cNvSpPr>
          <p:nvPr>
            <p:ph type="body" idx="1"/>
          </p:nvPr>
        </p:nvSpPr>
        <p:spPr/>
        <p:txBody>
          <a:bodyPr/>
          <a:lstStyle/>
          <a:p>
            <a:pPr eaLnBrk="1" hangingPunct="1">
              <a:lnSpc>
                <a:spcPct val="90000"/>
              </a:lnSpc>
              <a:spcBef>
                <a:spcPts val="0"/>
              </a:spcBef>
              <a:defRPr/>
            </a:pPr>
            <a:r>
              <a:rPr lang="en-AU" altLang="zh-TW" sz="2800" dirty="0" smtClean="0"/>
              <a:t>Specified as Internet standard RFC2104 </a:t>
            </a:r>
          </a:p>
          <a:p>
            <a:pPr eaLnBrk="1" hangingPunct="1">
              <a:lnSpc>
                <a:spcPct val="90000"/>
              </a:lnSpc>
              <a:spcBef>
                <a:spcPts val="0"/>
              </a:spcBef>
              <a:defRPr/>
            </a:pPr>
            <a:r>
              <a:rPr lang="en-AU" altLang="zh-TW" sz="2800" dirty="0" smtClean="0"/>
              <a:t>Uses hash function on the message:</a:t>
            </a:r>
          </a:p>
          <a:p>
            <a:pPr lvl="1" eaLnBrk="1" hangingPunct="1">
              <a:lnSpc>
                <a:spcPct val="90000"/>
              </a:lnSpc>
              <a:spcBef>
                <a:spcPts val="0"/>
              </a:spcBef>
              <a:buFontTx/>
              <a:buNone/>
              <a:defRPr/>
            </a:pPr>
            <a:r>
              <a:rPr lang="en-AU" altLang="zh-TW" sz="2400" dirty="0" smtClean="0">
                <a:latin typeface="Courier New" pitchFamily="-107" charset="0"/>
              </a:rPr>
              <a:t>HMAC</a:t>
            </a:r>
            <a:r>
              <a:rPr lang="en-AU" altLang="zh-TW" sz="2400" baseline="-25000" dirty="0" smtClean="0">
                <a:latin typeface="Courier New" pitchFamily="-107" charset="0"/>
              </a:rPr>
              <a:t>K</a:t>
            </a:r>
            <a:r>
              <a:rPr lang="en-AU" altLang="zh-TW" sz="2400" dirty="0" smtClean="0">
                <a:latin typeface="Courier New" pitchFamily="-107" charset="0"/>
              </a:rPr>
              <a:t> = Hash[(K</a:t>
            </a:r>
            <a:r>
              <a:rPr lang="en-AU" altLang="zh-TW" sz="2400" baseline="30000" dirty="0" smtClean="0">
                <a:latin typeface="Courier New" pitchFamily="-107" charset="0"/>
              </a:rPr>
              <a:t>+</a:t>
            </a:r>
            <a:r>
              <a:rPr lang="en-AU" altLang="zh-TW" sz="2400" dirty="0" smtClean="0">
                <a:latin typeface="Courier New" pitchFamily="-107" charset="0"/>
              </a:rPr>
              <a:t> XOR </a:t>
            </a:r>
            <a:r>
              <a:rPr lang="en-AU" altLang="zh-TW" sz="2400" dirty="0" err="1" smtClean="0">
                <a:latin typeface="Courier New" pitchFamily="-107" charset="0"/>
              </a:rPr>
              <a:t>opad</a:t>
            </a:r>
            <a:r>
              <a:rPr lang="en-AU" altLang="zh-TW" sz="2400" dirty="0" smtClean="0">
                <a:latin typeface="Courier New" pitchFamily="-107" charset="0"/>
              </a:rPr>
              <a:t>) || </a:t>
            </a:r>
          </a:p>
          <a:p>
            <a:pPr lvl="1" eaLnBrk="1" hangingPunct="1">
              <a:lnSpc>
                <a:spcPct val="90000"/>
              </a:lnSpc>
              <a:spcBef>
                <a:spcPts val="0"/>
              </a:spcBef>
              <a:buFontTx/>
              <a:buNone/>
              <a:defRPr/>
            </a:pPr>
            <a:r>
              <a:rPr lang="en-AU" altLang="zh-TW" sz="2400" dirty="0" smtClean="0">
                <a:latin typeface="Courier New" pitchFamily="-107" charset="0"/>
              </a:rPr>
              <a:t>				Hash[(K</a:t>
            </a:r>
            <a:r>
              <a:rPr lang="en-AU" altLang="zh-TW" sz="2400" baseline="30000" dirty="0" smtClean="0">
                <a:latin typeface="Courier New" pitchFamily="-107" charset="0"/>
              </a:rPr>
              <a:t>+</a:t>
            </a:r>
            <a:r>
              <a:rPr lang="en-AU" altLang="zh-TW" sz="2400" dirty="0" smtClean="0">
                <a:latin typeface="Courier New" pitchFamily="-107" charset="0"/>
              </a:rPr>
              <a:t> XOR </a:t>
            </a:r>
            <a:r>
              <a:rPr lang="en-AU" altLang="zh-TW" sz="2400" dirty="0" err="1" smtClean="0">
                <a:latin typeface="Courier New" pitchFamily="-107" charset="0"/>
              </a:rPr>
              <a:t>ipad</a:t>
            </a:r>
            <a:r>
              <a:rPr lang="en-AU" altLang="zh-TW" sz="2400" dirty="0" smtClean="0">
                <a:latin typeface="Courier New" pitchFamily="-107" charset="0"/>
              </a:rPr>
              <a:t>)||M)]]</a:t>
            </a:r>
          </a:p>
          <a:p>
            <a:pPr marL="0" indent="0" eaLnBrk="1" hangingPunct="1">
              <a:lnSpc>
                <a:spcPct val="90000"/>
              </a:lnSpc>
              <a:spcBef>
                <a:spcPts val="0"/>
              </a:spcBef>
              <a:buFont typeface="Wingdings" pitchFamily="-107" charset="2"/>
              <a:buNone/>
              <a:defRPr/>
            </a:pPr>
            <a:r>
              <a:rPr lang="en-AU" altLang="zh-TW" sz="2800" dirty="0" smtClean="0"/>
              <a:t>     where K</a:t>
            </a:r>
            <a:r>
              <a:rPr lang="en-AU" altLang="zh-TW" sz="2800" baseline="30000" dirty="0" smtClean="0"/>
              <a:t>+</a:t>
            </a:r>
            <a:r>
              <a:rPr lang="en-AU" altLang="zh-TW" sz="2800" dirty="0" smtClean="0"/>
              <a:t> is the key padded out to size, </a:t>
            </a:r>
          </a:p>
          <a:p>
            <a:pPr marL="0" indent="0" eaLnBrk="1" hangingPunct="1">
              <a:lnSpc>
                <a:spcPct val="90000"/>
              </a:lnSpc>
              <a:spcBef>
                <a:spcPts val="0"/>
              </a:spcBef>
              <a:buFont typeface="Wingdings" pitchFamily="-107" charset="2"/>
              <a:buNone/>
              <a:defRPr/>
            </a:pPr>
            <a:r>
              <a:rPr lang="en-AU" altLang="zh-TW" sz="2800" dirty="0" smtClean="0"/>
              <a:t>                </a:t>
            </a:r>
            <a:r>
              <a:rPr lang="en-AU" altLang="zh-TW" sz="2800" dirty="0" err="1" smtClean="0"/>
              <a:t>opad</a:t>
            </a:r>
            <a:r>
              <a:rPr lang="en-AU" altLang="zh-TW" sz="2800" dirty="0" smtClean="0"/>
              <a:t>, </a:t>
            </a:r>
            <a:r>
              <a:rPr lang="en-AU" altLang="zh-TW" sz="2800" dirty="0" err="1" smtClean="0"/>
              <a:t>ipad</a:t>
            </a:r>
            <a:r>
              <a:rPr lang="en-AU" altLang="zh-TW" sz="2800" dirty="0" smtClean="0"/>
              <a:t> are specified padding constants </a:t>
            </a:r>
          </a:p>
          <a:p>
            <a:pPr eaLnBrk="1" hangingPunct="1">
              <a:lnSpc>
                <a:spcPct val="90000"/>
              </a:lnSpc>
              <a:spcBef>
                <a:spcPts val="0"/>
              </a:spcBef>
              <a:defRPr/>
            </a:pPr>
            <a:r>
              <a:rPr lang="en-AU" altLang="zh-TW" sz="2800" dirty="0" smtClean="0"/>
              <a:t>Overhead is just 3 more hash calculations than the message needs alone</a:t>
            </a:r>
          </a:p>
          <a:p>
            <a:pPr eaLnBrk="1" hangingPunct="1">
              <a:lnSpc>
                <a:spcPct val="90000"/>
              </a:lnSpc>
              <a:spcBef>
                <a:spcPts val="0"/>
              </a:spcBef>
              <a:defRPr/>
            </a:pPr>
            <a:r>
              <a:rPr lang="en-AU" altLang="zh-TW" sz="2800" dirty="0" smtClean="0"/>
              <a:t>Any hash function can be used</a:t>
            </a:r>
          </a:p>
          <a:p>
            <a:pPr lvl="1" eaLnBrk="1" hangingPunct="1">
              <a:lnSpc>
                <a:spcPct val="90000"/>
              </a:lnSpc>
              <a:spcBef>
                <a:spcPts val="0"/>
              </a:spcBef>
              <a:defRPr/>
            </a:pPr>
            <a:r>
              <a:rPr lang="en-AU" altLang="zh-TW" sz="2400" dirty="0" err="1" smtClean="0"/>
              <a:t>eg</a:t>
            </a:r>
            <a:r>
              <a:rPr lang="en-AU" altLang="zh-TW" sz="2400" dirty="0" smtClean="0"/>
              <a:t>. MD5, SHA-1, RIPEMD-160, Whirlpool</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2771775" y="6278563"/>
            <a:ext cx="42862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eaLnBrk="1" hangingPunct="1">
              <a:spcBef>
                <a:spcPct val="50000"/>
              </a:spcBef>
            </a:pPr>
            <a:r>
              <a:rPr kumimoji="1" lang="en-US" altLang="zh-TW" sz="3200"/>
              <a:t>HMAC structure</a:t>
            </a:r>
          </a:p>
        </p:txBody>
      </p:sp>
      <p:pic>
        <p:nvPicPr>
          <p:cNvPr id="4813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30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2" name="Text Box 4"/>
          <p:cNvSpPr txBox="1">
            <a:spLocks noChangeArrowheads="1"/>
          </p:cNvSpPr>
          <p:nvPr/>
        </p:nvSpPr>
        <p:spPr bwMode="auto">
          <a:xfrm>
            <a:off x="4572000" y="4652963"/>
            <a:ext cx="47244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pPr algn="ctr" eaLnBrk="1" hangingPunct="1">
              <a:lnSpc>
                <a:spcPct val="85000"/>
              </a:lnSpc>
            </a:pPr>
            <a:r>
              <a:rPr lang="en-US" altLang="zh-TW" sz="2400">
                <a:solidFill>
                  <a:schemeClr val="tx2"/>
                </a:solidFill>
              </a:rPr>
              <a:t>ipad=00110110 repeated b/8 times</a:t>
            </a:r>
          </a:p>
          <a:p>
            <a:pPr algn="ctr" eaLnBrk="1" hangingPunct="1">
              <a:lnSpc>
                <a:spcPct val="85000"/>
              </a:lnSpc>
            </a:pPr>
            <a:r>
              <a:rPr lang="en-US" altLang="zh-TW" sz="2400">
                <a:solidFill>
                  <a:schemeClr val="tx2"/>
                </a:solidFill>
              </a:rPr>
              <a:t>opad=01011010 repeated b/8 times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468313" y="5876925"/>
            <a:ext cx="7772400" cy="981075"/>
          </a:xfrm>
        </p:spPr>
        <p:txBody>
          <a:bodyPr/>
          <a:lstStyle/>
          <a:p>
            <a:pPr eaLnBrk="1" hangingPunct="1"/>
            <a:r>
              <a:rPr lang="en-US" altLang="zh-TW" sz="4000" smtClean="0"/>
              <a:t>Efficient implementation of HMAC</a:t>
            </a:r>
            <a:endParaRPr lang="en-AU" altLang="zh-TW" sz="4000" smtClean="0"/>
          </a:p>
        </p:txBody>
      </p:sp>
      <p:pic>
        <p:nvPicPr>
          <p:cNvPr id="49155" name="Picture 103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0"/>
            <a:ext cx="9144000" cy="6076950"/>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ltLang="zh-TW" smtClean="0"/>
              <a:t>HMAC security</a:t>
            </a:r>
            <a:endParaRPr lang="en-AU" altLang="zh-TW" smtClean="0"/>
          </a:p>
        </p:txBody>
      </p:sp>
      <p:sp>
        <p:nvSpPr>
          <p:cNvPr id="50179" name="Rectangle 3"/>
          <p:cNvSpPr>
            <a:spLocks noGrp="1" noChangeArrowheads="1"/>
          </p:cNvSpPr>
          <p:nvPr>
            <p:ph type="body" idx="1"/>
          </p:nvPr>
        </p:nvSpPr>
        <p:spPr/>
        <p:txBody>
          <a:bodyPr/>
          <a:lstStyle/>
          <a:p>
            <a:pPr eaLnBrk="1" hangingPunct="1">
              <a:lnSpc>
                <a:spcPct val="90000"/>
              </a:lnSpc>
            </a:pPr>
            <a:r>
              <a:rPr lang="en-US" altLang="zh-TW" sz="2800" smtClean="0"/>
              <a:t>Proved </a:t>
            </a:r>
            <a:r>
              <a:rPr lang="en-AU" altLang="zh-TW" sz="2800" smtClean="0"/>
              <a:t>security of HMAC relates to that of the underlying hash algorithm</a:t>
            </a:r>
          </a:p>
          <a:p>
            <a:pPr eaLnBrk="1" hangingPunct="1">
              <a:lnSpc>
                <a:spcPct val="90000"/>
              </a:lnSpc>
            </a:pPr>
            <a:r>
              <a:rPr lang="en-US" altLang="zh-TW" sz="2800" smtClean="0"/>
              <a:t>Attacking HMAC requires either:</a:t>
            </a:r>
          </a:p>
          <a:p>
            <a:pPr lvl="1" eaLnBrk="1" hangingPunct="1">
              <a:lnSpc>
                <a:spcPct val="90000"/>
              </a:lnSpc>
            </a:pPr>
            <a:r>
              <a:rPr lang="en-US" altLang="zh-TW" sz="2400" smtClean="0"/>
              <a:t>brute force attack on key used</a:t>
            </a:r>
          </a:p>
          <a:p>
            <a:pPr lvl="1" eaLnBrk="1" hangingPunct="1">
              <a:lnSpc>
                <a:spcPct val="90000"/>
              </a:lnSpc>
            </a:pPr>
            <a:r>
              <a:rPr lang="en-US" altLang="zh-TW" sz="2400" smtClean="0"/>
              <a:t>birthday attack (but since keyed would need to observe a very large number of messages)</a:t>
            </a:r>
          </a:p>
          <a:p>
            <a:pPr eaLnBrk="1" hangingPunct="1">
              <a:lnSpc>
                <a:spcPct val="90000"/>
              </a:lnSpc>
            </a:pPr>
            <a:r>
              <a:rPr lang="en-US" altLang="zh-TW" sz="2800" smtClean="0"/>
              <a:t>Choose hash function used based on speed verses security constraints</a:t>
            </a:r>
          </a:p>
          <a:p>
            <a:pPr eaLnBrk="1" hangingPunct="1">
              <a:lnSpc>
                <a:spcPct val="90000"/>
              </a:lnSpc>
            </a:pPr>
            <a:r>
              <a:rPr lang="en-US" altLang="zh-TW" sz="2800" smtClean="0"/>
              <a:t>Attacking HMAC, the attacker cannot generate message/code pairs offline because the attacker does not know K.</a:t>
            </a:r>
            <a:endParaRPr lang="en-AU" altLang="zh-TW" sz="2800" smtClean="0"/>
          </a:p>
          <a:p>
            <a:pPr eaLnBrk="1" hangingPunct="1">
              <a:lnSpc>
                <a:spcPct val="90000"/>
              </a:lnSpc>
            </a:pPr>
            <a:endParaRPr lang="en-AU" altLang="zh-TW" sz="280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zh-TW" sz="4000" smtClean="0">
                <a:ea typeface="ＭＳ Ｐゴシック" pitchFamily="-107" charset="-128"/>
              </a:rPr>
              <a:t>Data authentication algorithm</a:t>
            </a:r>
            <a:endParaRPr lang="en-AU" altLang="zh-TW" sz="4000" smtClean="0">
              <a:ea typeface="ＭＳ Ｐゴシック" pitchFamily="-107" charset="-128"/>
            </a:endParaRPr>
          </a:p>
        </p:txBody>
      </p:sp>
      <p:pic>
        <p:nvPicPr>
          <p:cNvPr id="5120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38" y="1828800"/>
            <a:ext cx="9004300" cy="44577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414588" y="6092825"/>
            <a:ext cx="4314825" cy="765175"/>
          </a:xfrm>
        </p:spPr>
        <p:txBody>
          <a:bodyPr/>
          <a:lstStyle/>
          <a:p>
            <a:pPr eaLnBrk="1" hangingPunct="1"/>
            <a:r>
              <a:rPr lang="en-US" altLang="zh-TW" smtClean="0"/>
              <a:t>CMAC overview</a:t>
            </a:r>
            <a:endParaRPr lang="en-AU" altLang="zh-TW" smtClean="0"/>
          </a:p>
        </p:txBody>
      </p:sp>
      <p:pic>
        <p:nvPicPr>
          <p:cNvPr id="52227" name="Picture 5"/>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350" y="33338"/>
            <a:ext cx="9144000" cy="6100762"/>
          </a:xfrm>
          <a:noFill/>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
        <p:nvSpPr>
          <p:cNvPr id="52228" name="文字方塊 1"/>
          <p:cNvSpPr txBox="1">
            <a:spLocks noChangeArrowheads="1"/>
          </p:cNvSpPr>
          <p:nvPr/>
        </p:nvSpPr>
        <p:spPr bwMode="auto">
          <a:xfrm>
            <a:off x="2771775" y="5300663"/>
            <a:ext cx="3600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charset="0"/>
                <a:ea typeface="新細明體" charset="-120"/>
              </a:defRPr>
            </a:lvl1pPr>
            <a:lvl2pPr marL="742950" indent="-285750">
              <a:defRPr sz="2000">
                <a:solidFill>
                  <a:schemeClr val="tx1"/>
                </a:solidFill>
                <a:latin typeface="Times New Roman" charset="0"/>
                <a:ea typeface="新細明體" charset="-120"/>
              </a:defRPr>
            </a:lvl2pPr>
            <a:lvl3pPr marL="1143000" indent="-228600">
              <a:defRPr sz="2000">
                <a:solidFill>
                  <a:schemeClr val="tx1"/>
                </a:solidFill>
                <a:latin typeface="Times New Roman" charset="0"/>
                <a:ea typeface="新細明體" charset="-120"/>
              </a:defRPr>
            </a:lvl3pPr>
            <a:lvl4pPr marL="1600200" indent="-228600">
              <a:defRPr sz="2000">
                <a:solidFill>
                  <a:schemeClr val="tx1"/>
                </a:solidFill>
                <a:latin typeface="Times New Roman" charset="0"/>
                <a:ea typeface="新細明體" charset="-120"/>
              </a:defRPr>
            </a:lvl4pPr>
            <a:lvl5pPr marL="2057400" indent="-228600">
              <a:defRPr sz="2000">
                <a:solidFill>
                  <a:schemeClr val="tx1"/>
                </a:solidFill>
                <a:latin typeface="Times New Roman" charset="0"/>
                <a:ea typeface="新細明體" charset="-120"/>
              </a:defRPr>
            </a:lvl5pPr>
            <a:lvl6pPr marL="2514600" indent="-228600" eaLnBrk="0" fontAlgn="base" hangingPunct="0">
              <a:spcBef>
                <a:spcPct val="0"/>
              </a:spcBef>
              <a:spcAft>
                <a:spcPct val="0"/>
              </a:spcAft>
              <a:defRPr sz="2000">
                <a:solidFill>
                  <a:schemeClr val="tx1"/>
                </a:solidFill>
                <a:latin typeface="Times New Roman" charset="0"/>
                <a:ea typeface="新細明體" charset="-120"/>
              </a:defRPr>
            </a:lvl6pPr>
            <a:lvl7pPr marL="2971800" indent="-228600" eaLnBrk="0" fontAlgn="base" hangingPunct="0">
              <a:spcBef>
                <a:spcPct val="0"/>
              </a:spcBef>
              <a:spcAft>
                <a:spcPct val="0"/>
              </a:spcAft>
              <a:defRPr sz="2000">
                <a:solidFill>
                  <a:schemeClr val="tx1"/>
                </a:solidFill>
                <a:latin typeface="Times New Roman" charset="0"/>
                <a:ea typeface="新細明體" charset="-120"/>
              </a:defRPr>
            </a:lvl7pPr>
            <a:lvl8pPr marL="3429000" indent="-228600" eaLnBrk="0" fontAlgn="base" hangingPunct="0">
              <a:spcBef>
                <a:spcPct val="0"/>
              </a:spcBef>
              <a:spcAft>
                <a:spcPct val="0"/>
              </a:spcAft>
              <a:defRPr sz="2000">
                <a:solidFill>
                  <a:schemeClr val="tx1"/>
                </a:solidFill>
                <a:latin typeface="Times New Roman" charset="0"/>
                <a:ea typeface="新細明體" charset="-120"/>
              </a:defRPr>
            </a:lvl8pPr>
            <a:lvl9pPr marL="3886200" indent="-228600" eaLnBrk="0" fontAlgn="base" hangingPunct="0">
              <a:spcBef>
                <a:spcPct val="0"/>
              </a:spcBef>
              <a:spcAft>
                <a:spcPct val="0"/>
              </a:spcAft>
              <a:defRPr sz="2000">
                <a:solidFill>
                  <a:schemeClr val="tx1"/>
                </a:solidFill>
                <a:latin typeface="Times New Roman" charset="0"/>
                <a:ea typeface="新細明體" charset="-120"/>
              </a:defRPr>
            </a:lvl9pPr>
          </a:lstStyle>
          <a:p>
            <a:r>
              <a:rPr lang="en-US" altLang="zh-TW" sz="2400"/>
              <a:t>L=E(K,0</a:t>
            </a:r>
            <a:r>
              <a:rPr lang="en-US" altLang="zh-TW" sz="2400" baseline="30000"/>
              <a:t>n</a:t>
            </a:r>
            <a:r>
              <a:rPr lang="en-US" altLang="zh-TW" sz="2400"/>
              <a:t>), K</a:t>
            </a:r>
            <a:r>
              <a:rPr lang="en-US" altLang="zh-TW" sz="2400" baseline="-25000"/>
              <a:t>1</a:t>
            </a:r>
            <a:r>
              <a:rPr lang="en-US" altLang="zh-TW" sz="2400"/>
              <a:t>=Lx, K</a:t>
            </a:r>
            <a:r>
              <a:rPr lang="en-US" altLang="zh-TW" sz="2400" baseline="-25000"/>
              <a:t>2</a:t>
            </a:r>
            <a:r>
              <a:rPr lang="en-US" altLang="zh-TW" sz="2400"/>
              <a:t>=Lx</a:t>
            </a:r>
            <a:r>
              <a:rPr lang="en-US" altLang="zh-TW" sz="2400" baseline="30000"/>
              <a:t>2</a:t>
            </a:r>
            <a:endParaRPr lang="zh-TW" altLang="en-US" sz="2400" baseline="3000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755650" y="188913"/>
            <a:ext cx="8229600" cy="1139825"/>
          </a:xfrm>
        </p:spPr>
        <p:txBody>
          <a:bodyPr/>
          <a:lstStyle/>
          <a:p>
            <a:pPr eaLnBrk="1" hangingPunct="1"/>
            <a:r>
              <a:rPr lang="en-US" altLang="zh-TW" smtClean="0">
                <a:ea typeface="ＭＳ Ｐゴシック" pitchFamily="-107" charset="-128"/>
              </a:rPr>
              <a:t>Authenticated encryption</a:t>
            </a:r>
          </a:p>
        </p:txBody>
      </p:sp>
      <p:sp>
        <p:nvSpPr>
          <p:cNvPr id="53251" name="Content Placeholder 2"/>
          <p:cNvSpPr>
            <a:spLocks noGrp="1"/>
          </p:cNvSpPr>
          <p:nvPr>
            <p:ph idx="1"/>
          </p:nvPr>
        </p:nvSpPr>
        <p:spPr>
          <a:xfrm>
            <a:off x="755650" y="1700213"/>
            <a:ext cx="8208963" cy="5486400"/>
          </a:xfrm>
        </p:spPr>
        <p:txBody>
          <a:bodyPr/>
          <a:lstStyle/>
          <a:p>
            <a:pPr eaLnBrk="1" hangingPunct="1"/>
            <a:r>
              <a:rPr lang="en-US" altLang="zh-TW" sz="2800" dirty="0" smtClean="0">
                <a:ea typeface="ＭＳ Ｐゴシック" pitchFamily="-107" charset="-128"/>
              </a:rPr>
              <a:t>Simultaneously protect confidentiality and authenticity of communications</a:t>
            </a:r>
          </a:p>
          <a:p>
            <a:pPr lvl="1" eaLnBrk="1" hangingPunct="1">
              <a:buFont typeface="Wingdings" pitchFamily="-107" charset="2"/>
              <a:buChar char="l"/>
            </a:pPr>
            <a:r>
              <a:rPr lang="en-US" altLang="zh-TW" sz="2400" dirty="0" smtClean="0"/>
              <a:t>often required but usually separate</a:t>
            </a:r>
          </a:p>
          <a:p>
            <a:pPr eaLnBrk="1" hangingPunct="1"/>
            <a:r>
              <a:rPr lang="en-US" altLang="zh-TW" sz="2800" dirty="0" smtClean="0">
                <a:ea typeface="ＭＳ Ｐゴシック" pitchFamily="-107" charset="-128"/>
              </a:rPr>
              <a:t>Approaches</a:t>
            </a:r>
          </a:p>
          <a:p>
            <a:pPr lvl="1" eaLnBrk="1" hangingPunct="1">
              <a:buFont typeface="Wingdings" pitchFamily="-107" charset="2"/>
              <a:buChar char="l"/>
            </a:pPr>
            <a:r>
              <a:rPr lang="en-US" altLang="zh-TW" sz="2400" dirty="0" smtClean="0">
                <a:ea typeface="ＭＳ Ｐゴシック" pitchFamily="-107" charset="-128"/>
              </a:rPr>
              <a:t>Hash-then-encrypt: E(K, (M || H(M))</a:t>
            </a:r>
          </a:p>
          <a:p>
            <a:pPr lvl="1" eaLnBrk="1" hangingPunct="1">
              <a:buFont typeface="Wingdings" pitchFamily="-107" charset="2"/>
              <a:buChar char="l"/>
            </a:pPr>
            <a:r>
              <a:rPr lang="en-US" altLang="zh-TW" sz="2400" dirty="0" smtClean="0">
                <a:ea typeface="ＭＳ Ｐゴシック" pitchFamily="-107" charset="-128"/>
              </a:rPr>
              <a:t>MAC-then-encrypt: E(K</a:t>
            </a:r>
            <a:r>
              <a:rPr lang="en-US" altLang="zh-TW" sz="2400" baseline="-25000" dirty="0" smtClean="0">
                <a:ea typeface="ＭＳ Ｐゴシック" pitchFamily="-107" charset="-128"/>
              </a:rPr>
              <a:t>2</a:t>
            </a:r>
            <a:r>
              <a:rPr lang="en-US" altLang="zh-TW" sz="2400" dirty="0" smtClean="0">
                <a:ea typeface="ＭＳ Ｐゴシック" pitchFamily="-107" charset="-128"/>
              </a:rPr>
              <a:t>, (M || MAC(K</a:t>
            </a:r>
            <a:r>
              <a:rPr lang="en-US" altLang="zh-TW" sz="2400" baseline="-25000" dirty="0" smtClean="0">
                <a:ea typeface="ＭＳ Ｐゴシック" pitchFamily="-107" charset="-128"/>
              </a:rPr>
              <a:t>1</a:t>
            </a:r>
            <a:r>
              <a:rPr lang="en-US" altLang="zh-TW" sz="2400" dirty="0" smtClean="0">
                <a:ea typeface="ＭＳ Ｐゴシック" pitchFamily="-107" charset="-128"/>
              </a:rPr>
              <a:t>, M)) </a:t>
            </a:r>
          </a:p>
          <a:p>
            <a:pPr lvl="1" eaLnBrk="1" hangingPunct="1">
              <a:buFont typeface="Wingdings" pitchFamily="-107" charset="2"/>
              <a:buChar char="l"/>
            </a:pPr>
            <a:r>
              <a:rPr lang="en-US" altLang="zh-TW" sz="2400" dirty="0" smtClean="0">
                <a:ea typeface="ＭＳ Ｐゴシック" pitchFamily="-107" charset="-128"/>
              </a:rPr>
              <a:t>Encrypt-then-MAC: C=E(K</a:t>
            </a:r>
            <a:r>
              <a:rPr lang="en-US" altLang="zh-TW" sz="2400" baseline="-25000" dirty="0" smtClean="0">
                <a:ea typeface="ＭＳ Ｐゴシック" pitchFamily="-107" charset="-128"/>
              </a:rPr>
              <a:t>2</a:t>
            </a:r>
            <a:r>
              <a:rPr lang="en-US" altLang="zh-TW" sz="2400" dirty="0" smtClean="0">
                <a:ea typeface="ＭＳ Ｐゴシック" pitchFamily="-107" charset="-128"/>
              </a:rPr>
              <a:t>, M), T=MAC(K</a:t>
            </a:r>
            <a:r>
              <a:rPr lang="en-US" altLang="zh-TW" sz="2400" baseline="-25000" dirty="0" smtClean="0">
                <a:ea typeface="ＭＳ Ｐゴシック" pitchFamily="-107" charset="-128"/>
              </a:rPr>
              <a:t>1</a:t>
            </a:r>
            <a:r>
              <a:rPr lang="en-US" altLang="zh-TW" sz="2400" dirty="0" smtClean="0">
                <a:ea typeface="ＭＳ Ｐゴシック" pitchFamily="-107" charset="-128"/>
              </a:rPr>
              <a:t>, C) </a:t>
            </a:r>
          </a:p>
          <a:p>
            <a:pPr lvl="1" eaLnBrk="1" hangingPunct="1">
              <a:buFont typeface="Wingdings" pitchFamily="-107" charset="2"/>
              <a:buChar char="l"/>
            </a:pPr>
            <a:r>
              <a:rPr lang="en-US" altLang="zh-TW" sz="2400" dirty="0" smtClean="0">
                <a:ea typeface="ＭＳ Ｐゴシック" pitchFamily="-107" charset="-128"/>
              </a:rPr>
              <a:t>Encrypt-and-MAC:  C=E(K</a:t>
            </a:r>
            <a:r>
              <a:rPr lang="en-US" altLang="zh-TW" sz="2400" baseline="-25000" dirty="0" smtClean="0">
                <a:ea typeface="ＭＳ Ｐゴシック" pitchFamily="-107" charset="-128"/>
              </a:rPr>
              <a:t>2</a:t>
            </a:r>
            <a:r>
              <a:rPr lang="en-US" altLang="zh-TW" sz="2400" dirty="0" smtClean="0">
                <a:ea typeface="ＭＳ Ｐゴシック" pitchFamily="-107" charset="-128"/>
              </a:rPr>
              <a:t>, M), T=MAC(K</a:t>
            </a:r>
            <a:r>
              <a:rPr lang="en-US" altLang="zh-TW" sz="2400" baseline="-25000" dirty="0" smtClean="0">
                <a:ea typeface="ＭＳ Ｐゴシック" pitchFamily="-107" charset="-128"/>
              </a:rPr>
              <a:t>1</a:t>
            </a:r>
            <a:r>
              <a:rPr lang="en-US" altLang="zh-TW" sz="2400" dirty="0" smtClean="0">
                <a:ea typeface="ＭＳ Ｐゴシック" pitchFamily="-107" charset="-128"/>
              </a:rPr>
              <a:t>, M)</a:t>
            </a:r>
          </a:p>
          <a:p>
            <a:pPr eaLnBrk="1" hangingPunct="1"/>
            <a:r>
              <a:rPr lang="en-US" altLang="zh-TW" sz="2800" dirty="0" smtClean="0">
                <a:ea typeface="ＭＳ Ｐゴシック" pitchFamily="-107" charset="-128"/>
              </a:rPr>
              <a:t>Decryption /verification straightforward</a:t>
            </a:r>
          </a:p>
          <a:p>
            <a:pPr eaLnBrk="1" hangingPunct="1"/>
            <a:r>
              <a:rPr lang="en-US" altLang="zh-TW" sz="2800" dirty="0" smtClean="0">
                <a:ea typeface="ＭＳ Ｐゴシック" pitchFamily="-107" charset="-128"/>
              </a:rPr>
              <a:t>But security vulnerabilities with all these approaches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Title 1"/>
          <p:cNvSpPr>
            <a:spLocks noGrp="1"/>
          </p:cNvSpPr>
          <p:nvPr>
            <p:ph type="title"/>
          </p:nvPr>
        </p:nvSpPr>
        <p:spPr>
          <a:xfrm>
            <a:off x="684213" y="0"/>
            <a:ext cx="8229600" cy="1828800"/>
          </a:xfrm>
        </p:spPr>
        <p:txBody>
          <a:bodyPr/>
          <a:lstStyle/>
          <a:p>
            <a:pPr eaLnBrk="1" hangingPunct="1"/>
            <a:r>
              <a:rPr lang="en-US" altLang="zh-TW" sz="4000" smtClean="0">
                <a:ea typeface="ＭＳ Ｐゴシック" pitchFamily="-107" charset="-128"/>
              </a:rPr>
              <a:t>Counter with cipher block chaining-message authentication code (CCM) </a:t>
            </a:r>
          </a:p>
        </p:txBody>
      </p:sp>
      <p:sp>
        <p:nvSpPr>
          <p:cNvPr id="54275" name="Content Placeholder 2"/>
          <p:cNvSpPr>
            <a:spLocks noGrp="1"/>
          </p:cNvSpPr>
          <p:nvPr>
            <p:ph idx="1"/>
          </p:nvPr>
        </p:nvSpPr>
        <p:spPr>
          <a:xfrm>
            <a:off x="684213" y="1628775"/>
            <a:ext cx="8229600" cy="4149725"/>
          </a:xfrm>
        </p:spPr>
        <p:txBody>
          <a:bodyPr/>
          <a:lstStyle/>
          <a:p>
            <a:pPr eaLnBrk="1" hangingPunct="1"/>
            <a:r>
              <a:rPr lang="en-US" altLang="zh-TW" smtClean="0">
                <a:ea typeface="ＭＳ Ｐゴシック" pitchFamily="-107" charset="-128"/>
              </a:rPr>
              <a:t>NIST standard SP 800-38C for IEEE 802.11 WiFi</a:t>
            </a:r>
          </a:p>
          <a:p>
            <a:pPr eaLnBrk="1" hangingPunct="1"/>
            <a:r>
              <a:rPr lang="en-US" altLang="zh-TW" smtClean="0">
                <a:ea typeface="ＭＳ Ｐゴシック" pitchFamily="-107" charset="-128"/>
              </a:rPr>
              <a:t>Variation of encrypt-and-MAC approach</a:t>
            </a:r>
          </a:p>
          <a:p>
            <a:pPr eaLnBrk="1" hangingPunct="1"/>
            <a:r>
              <a:rPr lang="en-US" altLang="zh-TW" smtClean="0">
                <a:ea typeface="ＭＳ Ｐゴシック" pitchFamily="-107" charset="-128"/>
              </a:rPr>
              <a:t>Algorithmic ingredients </a:t>
            </a:r>
          </a:p>
          <a:p>
            <a:pPr lvl="1" eaLnBrk="1" hangingPunct="1"/>
            <a:r>
              <a:rPr lang="en-US" altLang="zh-TW" smtClean="0">
                <a:ea typeface="ＭＳ Ｐゴシック" pitchFamily="-107" charset="-128"/>
              </a:rPr>
              <a:t>AES encryption algorithm</a:t>
            </a:r>
          </a:p>
          <a:p>
            <a:pPr lvl="1" eaLnBrk="1" hangingPunct="1"/>
            <a:r>
              <a:rPr lang="en-US" altLang="zh-TW" smtClean="0">
                <a:ea typeface="ＭＳ Ｐゴシック" pitchFamily="-107" charset="-128"/>
              </a:rPr>
              <a:t>CTR mode of operation</a:t>
            </a:r>
          </a:p>
          <a:p>
            <a:pPr lvl="1" eaLnBrk="1" hangingPunct="1"/>
            <a:r>
              <a:rPr lang="en-US" altLang="zh-TW" smtClean="0">
                <a:ea typeface="ＭＳ Ｐゴシック" pitchFamily="-107" charset="-128"/>
              </a:rPr>
              <a:t>CMAC authentication algorithm</a:t>
            </a:r>
          </a:p>
          <a:p>
            <a:pPr eaLnBrk="1" hangingPunct="1"/>
            <a:r>
              <a:rPr lang="en-US" altLang="zh-TW" smtClean="0">
                <a:ea typeface="ＭＳ Ｐゴシック" pitchFamily="-107" charset="-128"/>
              </a:rPr>
              <a:t>Single key used for both encryption &amp; MAC </a:t>
            </a:r>
          </a:p>
          <a:p>
            <a:pPr eaLnBrk="1" hangingPunct="1"/>
            <a:endParaRPr lang="en-US" altLang="zh-TW" smtClean="0">
              <a:ea typeface="ＭＳ Ｐゴシック" pitchFamily="-107"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5298" name="Title 1"/>
          <p:cNvSpPr>
            <a:spLocks noGrp="1"/>
          </p:cNvSpPr>
          <p:nvPr>
            <p:ph type="title"/>
          </p:nvPr>
        </p:nvSpPr>
        <p:spPr>
          <a:xfrm>
            <a:off x="2700338" y="6092825"/>
            <a:ext cx="3240087" cy="1042988"/>
          </a:xfrm>
        </p:spPr>
        <p:txBody>
          <a:bodyPr/>
          <a:lstStyle/>
          <a:p>
            <a:pPr eaLnBrk="1" hangingPunct="1"/>
            <a:r>
              <a:rPr lang="en-US" altLang="zh-TW" sz="3200" smtClean="0">
                <a:ea typeface="ＭＳ Ｐゴシック" pitchFamily="-107" charset="-128"/>
              </a:rPr>
              <a:t>CCM Operation</a:t>
            </a:r>
          </a:p>
        </p:txBody>
      </p:sp>
      <p:pic>
        <p:nvPicPr>
          <p:cNvPr id="55299"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30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zh-TW" smtClean="0">
                <a:ea typeface="ＭＳ Ｐゴシック" pitchFamily="-107" charset="-128"/>
              </a:rPr>
              <a:t>Galois/counter mode (GCM)</a:t>
            </a:r>
          </a:p>
        </p:txBody>
      </p:sp>
      <p:sp>
        <p:nvSpPr>
          <p:cNvPr id="56323" name="Content Placeholder 2"/>
          <p:cNvSpPr>
            <a:spLocks noGrp="1"/>
          </p:cNvSpPr>
          <p:nvPr>
            <p:ph idx="1"/>
          </p:nvPr>
        </p:nvSpPr>
        <p:spPr/>
        <p:txBody>
          <a:bodyPr/>
          <a:lstStyle/>
          <a:p>
            <a:pPr eaLnBrk="1" hangingPunct="1"/>
            <a:r>
              <a:rPr lang="en-US" altLang="zh-TW" smtClean="0">
                <a:ea typeface="ＭＳ Ｐゴシック" pitchFamily="-107" charset="-128"/>
              </a:rPr>
              <a:t>NIST standard SP 800-38D, parallelizable</a:t>
            </a:r>
          </a:p>
          <a:p>
            <a:pPr eaLnBrk="1" hangingPunct="1"/>
            <a:r>
              <a:rPr lang="en-US" altLang="zh-TW" smtClean="0">
                <a:ea typeface="ＭＳ Ｐゴシック" pitchFamily="-107" charset="-128"/>
              </a:rPr>
              <a:t>Message is encrypted in variant of CTR</a:t>
            </a:r>
          </a:p>
          <a:p>
            <a:pPr eaLnBrk="1" hangingPunct="1"/>
            <a:r>
              <a:rPr lang="en-US" altLang="zh-TW" smtClean="0">
                <a:ea typeface="ＭＳ Ｐゴシック" pitchFamily="-107" charset="-128"/>
              </a:rPr>
              <a:t>Ciphertext multiplied with key &amp; length over in (2</a:t>
            </a:r>
            <a:r>
              <a:rPr lang="en-US" altLang="zh-TW" baseline="30000" smtClean="0">
                <a:ea typeface="ＭＳ Ｐゴシック" pitchFamily="-107" charset="-128"/>
              </a:rPr>
              <a:t>128</a:t>
            </a:r>
            <a:r>
              <a:rPr lang="en-US" altLang="zh-TW" smtClean="0">
                <a:ea typeface="ＭＳ Ｐゴシック" pitchFamily="-107" charset="-128"/>
              </a:rPr>
              <a:t>) to generate authenticator tag</a:t>
            </a:r>
          </a:p>
          <a:p>
            <a:pPr eaLnBrk="1" hangingPunct="1"/>
            <a:r>
              <a:rPr lang="en-US" altLang="zh-TW" smtClean="0">
                <a:ea typeface="ＭＳ Ｐゴシック" pitchFamily="-107" charset="-128"/>
              </a:rPr>
              <a:t>Have GMAC MAC-only mode also</a:t>
            </a:r>
          </a:p>
          <a:p>
            <a:pPr eaLnBrk="1" hangingPunct="1"/>
            <a:r>
              <a:rPr lang="en-US" altLang="zh-TW" smtClean="0">
                <a:ea typeface="ＭＳ Ｐゴシック" pitchFamily="-107" charset="-128"/>
              </a:rPr>
              <a:t>Uses two functions:</a:t>
            </a:r>
          </a:p>
          <a:p>
            <a:pPr lvl="1" eaLnBrk="1" hangingPunct="1"/>
            <a:r>
              <a:rPr lang="en-US" altLang="zh-TW" smtClean="0">
                <a:ea typeface="ＭＳ Ｐゴシック" pitchFamily="-107" charset="-128"/>
              </a:rPr>
              <a:t>GHASH - a keyed hash function</a:t>
            </a:r>
          </a:p>
          <a:p>
            <a:pPr lvl="1" eaLnBrk="1" hangingPunct="1"/>
            <a:r>
              <a:rPr lang="en-US" altLang="zh-TW" smtClean="0">
                <a:ea typeface="ＭＳ Ｐゴシック" pitchFamily="-107" charset="-128"/>
              </a:rPr>
              <a:t>GCTR - CTR mode with incremented counter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altLang="zh-TW" smtClean="0">
                <a:ea typeface="ＭＳ Ｐゴシック" pitchFamily="-107" charset="-128"/>
              </a:rPr>
              <a:t>GCM functions</a:t>
            </a:r>
          </a:p>
        </p:txBody>
      </p:sp>
      <p:pic>
        <p:nvPicPr>
          <p:cNvPr id="57347"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628775"/>
            <a:ext cx="80645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eaLnBrk="1" hangingPunct="1"/>
            <a:r>
              <a:rPr lang="en-US" altLang="zh-TW" smtClean="0">
                <a:ea typeface="ＭＳ Ｐゴシック" pitchFamily="-107" charset="-128"/>
              </a:rPr>
              <a:t>GCM functions (Cont.)</a:t>
            </a:r>
          </a:p>
        </p:txBody>
      </p:sp>
      <p:pic>
        <p:nvPicPr>
          <p:cNvPr id="5837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690688"/>
            <a:ext cx="7848600" cy="4402137"/>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5939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997575"/>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itle 1"/>
          <p:cNvSpPr>
            <a:spLocks noGrp="1"/>
          </p:cNvSpPr>
          <p:nvPr>
            <p:ph type="title"/>
          </p:nvPr>
        </p:nvSpPr>
        <p:spPr>
          <a:xfrm>
            <a:off x="2278063" y="5949950"/>
            <a:ext cx="5616575" cy="1041400"/>
          </a:xfrm>
        </p:spPr>
        <p:txBody>
          <a:bodyPr/>
          <a:lstStyle/>
          <a:p>
            <a:pPr eaLnBrk="1" hangingPunct="1"/>
            <a:r>
              <a:rPr lang="en-US" altLang="zh-TW" sz="3600" smtClean="0">
                <a:ea typeface="ＭＳ Ｐゴシック" pitchFamily="-107" charset="-128"/>
              </a:rPr>
              <a:t>GCM mode overview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Title 1"/>
          <p:cNvSpPr>
            <a:spLocks noGrp="1"/>
          </p:cNvSpPr>
          <p:nvPr>
            <p:ph type="title"/>
          </p:nvPr>
        </p:nvSpPr>
        <p:spPr>
          <a:xfrm>
            <a:off x="684213" y="44450"/>
            <a:ext cx="8013700" cy="1812925"/>
          </a:xfrm>
        </p:spPr>
        <p:txBody>
          <a:bodyPr/>
          <a:lstStyle/>
          <a:p>
            <a:pPr eaLnBrk="1" hangingPunct="1"/>
            <a:r>
              <a:rPr lang="en-AU" altLang="zh-TW" sz="3600" smtClean="0">
                <a:ea typeface="ＭＳ Ｐゴシック" pitchFamily="-107" charset="-128"/>
              </a:rPr>
              <a:t>Pseudorandom number generation (PRNG) using hash functions and MACs</a:t>
            </a:r>
            <a:endParaRPr lang="en-US" altLang="zh-TW" sz="3600" smtClean="0">
              <a:ea typeface="ＭＳ Ｐゴシック" pitchFamily="-107" charset="-128"/>
            </a:endParaRPr>
          </a:p>
        </p:txBody>
      </p:sp>
      <p:sp>
        <p:nvSpPr>
          <p:cNvPr id="60419" name="Content Placeholder 2"/>
          <p:cNvSpPr>
            <a:spLocks noGrp="1"/>
          </p:cNvSpPr>
          <p:nvPr>
            <p:ph idx="1"/>
          </p:nvPr>
        </p:nvSpPr>
        <p:spPr>
          <a:xfrm>
            <a:off x="684213" y="1628775"/>
            <a:ext cx="8229600" cy="4267200"/>
          </a:xfrm>
        </p:spPr>
        <p:txBody>
          <a:bodyPr/>
          <a:lstStyle/>
          <a:p>
            <a:pPr eaLnBrk="1" hangingPunct="1"/>
            <a:r>
              <a:rPr lang="en-US" altLang="zh-TW" smtClean="0">
                <a:ea typeface="ＭＳ Ｐゴシック" pitchFamily="-107" charset="-128"/>
              </a:rPr>
              <a:t>Essential elements of PRNG are </a:t>
            </a:r>
          </a:p>
          <a:p>
            <a:pPr lvl="1" eaLnBrk="1" hangingPunct="1"/>
            <a:r>
              <a:rPr lang="en-US" altLang="zh-TW" smtClean="0">
                <a:ea typeface="ＭＳ Ｐゴシック" pitchFamily="-107" charset="-128"/>
              </a:rPr>
              <a:t>seed value</a:t>
            </a:r>
          </a:p>
          <a:p>
            <a:pPr lvl="1" eaLnBrk="1" hangingPunct="1"/>
            <a:r>
              <a:rPr lang="en-US" altLang="zh-TW" smtClean="0">
                <a:ea typeface="ＭＳ Ｐゴシック" pitchFamily="-107" charset="-128"/>
              </a:rPr>
              <a:t>deterministic algorithm </a:t>
            </a:r>
          </a:p>
          <a:p>
            <a:pPr eaLnBrk="1" hangingPunct="1"/>
            <a:r>
              <a:rPr lang="en-US" altLang="zh-TW" smtClean="0">
                <a:ea typeface="ＭＳ Ｐゴシック" pitchFamily="-107" charset="-128"/>
              </a:rPr>
              <a:t>Seed must be known only as needed</a:t>
            </a:r>
          </a:p>
          <a:p>
            <a:pPr eaLnBrk="1" hangingPunct="1"/>
            <a:r>
              <a:rPr lang="en-US" altLang="zh-TW" smtClean="0">
                <a:ea typeface="ＭＳ Ｐゴシック" pitchFamily="-107" charset="-128"/>
              </a:rPr>
              <a:t>Can base PRNG on</a:t>
            </a:r>
          </a:p>
          <a:p>
            <a:pPr lvl="1" eaLnBrk="1" hangingPunct="1"/>
            <a:r>
              <a:rPr lang="en-US" altLang="zh-TW" smtClean="0">
                <a:ea typeface="ＭＳ Ｐゴシック" pitchFamily="-107" charset="-128"/>
              </a:rPr>
              <a:t>encryption algorithm (Chs 7 &amp; 10)</a:t>
            </a:r>
          </a:p>
          <a:p>
            <a:pPr lvl="1" eaLnBrk="1" hangingPunct="1"/>
            <a:r>
              <a:rPr lang="en-US" altLang="zh-TW" smtClean="0">
                <a:ea typeface="ＭＳ Ｐゴシック" pitchFamily="-107" charset="-128"/>
              </a:rPr>
              <a:t>hash function (ISO18031 &amp; NIST SP 800-90)</a:t>
            </a:r>
          </a:p>
          <a:p>
            <a:pPr lvl="1" eaLnBrk="1" hangingPunct="1"/>
            <a:r>
              <a:rPr lang="en-US" altLang="zh-TW" smtClean="0">
                <a:ea typeface="ＭＳ Ｐゴシック" pitchFamily="-107" charset="-128"/>
              </a:rPr>
              <a:t>MAC (NIST SP 800-90)</a:t>
            </a:r>
          </a:p>
          <a:p>
            <a:pPr eaLnBrk="1" hangingPunct="1"/>
            <a:endParaRPr lang="en-US" altLang="zh-TW" smtClean="0">
              <a:ea typeface="ＭＳ Ｐゴシック" pitchFamily="-107"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eaLnBrk="1" hangingPunct="1"/>
            <a:r>
              <a:rPr lang="en-US" altLang="zh-TW" smtClean="0">
                <a:ea typeface="ＭＳ Ｐゴシック" pitchFamily="-107" charset="-128"/>
              </a:rPr>
              <a:t>PRNG using a hash function</a:t>
            </a:r>
          </a:p>
        </p:txBody>
      </p:sp>
      <p:pic>
        <p:nvPicPr>
          <p:cNvPr id="614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292600" cy="36322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Content Placeholder 2"/>
          <p:cNvSpPr>
            <a:spLocks noGrp="1"/>
          </p:cNvSpPr>
          <p:nvPr>
            <p:ph idx="1"/>
          </p:nvPr>
        </p:nvSpPr>
        <p:spPr>
          <a:xfrm>
            <a:off x="684213" y="1600200"/>
            <a:ext cx="4038600" cy="5257800"/>
          </a:xfrm>
        </p:spPr>
        <p:txBody>
          <a:bodyPr/>
          <a:lstStyle/>
          <a:p>
            <a:pPr eaLnBrk="1" hangingPunct="1">
              <a:spcBef>
                <a:spcPct val="0"/>
              </a:spcBef>
            </a:pPr>
            <a:r>
              <a:rPr lang="en-US" altLang="zh-TW" smtClean="0">
                <a:ea typeface="ＭＳ Ｐゴシック" pitchFamily="-107" charset="-128"/>
              </a:rPr>
              <a:t>Hash PRNG from SP800-90 and ISO18031</a:t>
            </a:r>
          </a:p>
          <a:p>
            <a:pPr lvl="1" eaLnBrk="1" hangingPunct="1">
              <a:spcBef>
                <a:spcPct val="0"/>
              </a:spcBef>
              <a:buFont typeface="Wingdings" pitchFamily="-107" charset="2"/>
              <a:buChar char="l"/>
            </a:pPr>
            <a:r>
              <a:rPr lang="en-US" altLang="zh-TW" smtClean="0"/>
              <a:t>take seed V</a:t>
            </a:r>
          </a:p>
          <a:p>
            <a:pPr lvl="1" eaLnBrk="1" hangingPunct="1">
              <a:spcBef>
                <a:spcPct val="0"/>
              </a:spcBef>
              <a:buFont typeface="Wingdings" pitchFamily="-107" charset="2"/>
              <a:buChar char="l"/>
            </a:pPr>
            <a:r>
              <a:rPr lang="en-US" altLang="zh-TW" smtClean="0"/>
              <a:t>repeatedly add 1</a:t>
            </a:r>
          </a:p>
          <a:p>
            <a:pPr lvl="1" eaLnBrk="1" hangingPunct="1">
              <a:spcBef>
                <a:spcPct val="0"/>
              </a:spcBef>
              <a:buFont typeface="Wingdings" pitchFamily="-107" charset="2"/>
              <a:buChar char="l"/>
            </a:pPr>
            <a:r>
              <a:rPr lang="en-US" altLang="zh-TW" smtClean="0"/>
              <a:t>hash V</a:t>
            </a:r>
          </a:p>
          <a:p>
            <a:pPr lvl="1" eaLnBrk="1" hangingPunct="1">
              <a:spcBef>
                <a:spcPct val="0"/>
              </a:spcBef>
              <a:buFont typeface="Wingdings" pitchFamily="-107" charset="2"/>
              <a:buChar char="l"/>
            </a:pPr>
            <a:r>
              <a:rPr lang="en-US" altLang="zh-TW" smtClean="0"/>
              <a:t>use n-bits of hash as random value</a:t>
            </a:r>
          </a:p>
          <a:p>
            <a:pPr eaLnBrk="1" hangingPunct="1">
              <a:spcBef>
                <a:spcPct val="0"/>
              </a:spcBef>
            </a:pPr>
            <a:r>
              <a:rPr lang="en-US" altLang="zh-TW" smtClean="0">
                <a:ea typeface="ＭＳ Ｐゴシック" pitchFamily="-107" charset="-128"/>
              </a:rPr>
              <a:t>Secure if good hash used</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eaLnBrk="1" hangingPunct="1"/>
            <a:r>
              <a:rPr lang="en-US" altLang="zh-TW" smtClean="0">
                <a:ea typeface="ＭＳ Ｐゴシック" pitchFamily="-107" charset="-128"/>
              </a:rPr>
              <a:t>PRNG using a MAC</a:t>
            </a:r>
          </a:p>
        </p:txBody>
      </p:sp>
      <p:sp>
        <p:nvSpPr>
          <p:cNvPr id="62467" name="Content Placeholder 2"/>
          <p:cNvSpPr>
            <a:spLocks noGrp="1"/>
          </p:cNvSpPr>
          <p:nvPr>
            <p:ph idx="1"/>
          </p:nvPr>
        </p:nvSpPr>
        <p:spPr>
          <a:xfrm>
            <a:off x="611188" y="1700213"/>
            <a:ext cx="3352800" cy="4454525"/>
          </a:xfrm>
        </p:spPr>
        <p:txBody>
          <a:bodyPr/>
          <a:lstStyle/>
          <a:p>
            <a:pPr eaLnBrk="1" hangingPunct="1">
              <a:spcBef>
                <a:spcPct val="0"/>
              </a:spcBef>
            </a:pPr>
            <a:r>
              <a:rPr lang="en-US" altLang="zh-TW" smtClean="0">
                <a:ea typeface="ＭＳ Ｐゴシック" pitchFamily="-107" charset="-128"/>
              </a:rPr>
              <a:t>MAC PRNGs in SP800-90, IEEE 802.11i, TLS</a:t>
            </a:r>
          </a:p>
          <a:p>
            <a:pPr lvl="1" eaLnBrk="1" hangingPunct="1">
              <a:buFont typeface="Wingdings" pitchFamily="-107" charset="2"/>
              <a:buChar char="u"/>
            </a:pPr>
            <a:r>
              <a:rPr lang="en-US" altLang="zh-TW" smtClean="0"/>
              <a:t>use key</a:t>
            </a:r>
          </a:p>
          <a:p>
            <a:pPr lvl="1" eaLnBrk="1" hangingPunct="1">
              <a:buFont typeface="Wingdings" pitchFamily="-107" charset="2"/>
              <a:buChar char="u"/>
            </a:pPr>
            <a:r>
              <a:rPr lang="en-US" altLang="zh-TW" smtClean="0"/>
              <a:t>input based on last hash in various ways</a:t>
            </a:r>
          </a:p>
        </p:txBody>
      </p:sp>
      <p:pic>
        <p:nvPicPr>
          <p:cNvPr id="6246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981200"/>
            <a:ext cx="5041900" cy="35433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h11">
  <a:themeElements>
    <a:clrScheme name="Ch11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fontScheme name="Ch11">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000" b="0" i="0" u="none" strike="noStrike" cap="none" normalizeH="0" baseline="0" smtClean="0">
            <a:ln>
              <a:noFill/>
            </a:ln>
            <a:solidFill>
              <a:schemeClr val="tx1"/>
            </a:solidFill>
            <a:effectLst/>
            <a:latin typeface="Times New Roman" charset="0"/>
            <a:ea typeface="新細明體" charset="-12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000" b="0" i="0" u="none" strike="noStrike" cap="none" normalizeH="0" baseline="0" smtClean="0">
            <a:ln>
              <a:noFill/>
            </a:ln>
            <a:solidFill>
              <a:schemeClr val="tx1"/>
            </a:solidFill>
            <a:effectLst/>
            <a:latin typeface="Times New Roman" charset="0"/>
            <a:ea typeface="新細明體" charset="-120"/>
          </a:defRPr>
        </a:defPPr>
      </a:lstStyle>
    </a:lnDef>
  </a:objectDefaults>
  <a:extraClrSchemeLst>
    <a:extraClrScheme>
      <a:clrScheme name="Ch11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Ch11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Ch11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Ch11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Ch11</Template>
  <TotalTime>1196</TotalTime>
  <Words>5525</Words>
  <Application>Microsoft Office PowerPoint</Application>
  <PresentationFormat>如螢幕大小 (4:3)</PresentationFormat>
  <Paragraphs>505</Paragraphs>
  <Slides>59</Slides>
  <Notes>18</Notes>
  <HiddenSlides>9</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59</vt:i4>
      </vt:variant>
    </vt:vector>
  </HeadingPairs>
  <TitlesOfParts>
    <vt:vector size="69" baseType="lpstr">
      <vt:lpstr>Monotype Sorts</vt:lpstr>
      <vt:lpstr>ＭＳ Ｐゴシック</vt:lpstr>
      <vt:lpstr>新細明體</vt:lpstr>
      <vt:lpstr>Arial</vt:lpstr>
      <vt:lpstr>Cambria Math</vt:lpstr>
      <vt:lpstr>Courier New</vt:lpstr>
      <vt:lpstr>Symbol</vt:lpstr>
      <vt:lpstr>Times New Roman</vt:lpstr>
      <vt:lpstr>Wingdings</vt:lpstr>
      <vt:lpstr>Ch11</vt:lpstr>
      <vt:lpstr>Message Authentication Codes (Ch. 12)</vt:lpstr>
      <vt:lpstr>Authentication requirements</vt:lpstr>
      <vt:lpstr>Message Authentication Functions</vt:lpstr>
      <vt:lpstr>Functions to produce an authenticator</vt:lpstr>
      <vt:lpstr>Message encryption</vt:lpstr>
      <vt:lpstr>Symmetric encryption: confidentiality and authentication</vt:lpstr>
      <vt:lpstr>Confidentiality and authentication implications of message encryption</vt:lpstr>
      <vt:lpstr>Symmetric encryption (Cont.)</vt:lpstr>
      <vt:lpstr>Symmetric encryption (Cont.)</vt:lpstr>
      <vt:lpstr>Symmetric encryption (Cont.)</vt:lpstr>
      <vt:lpstr>Symmetric encryption (Cont.)</vt:lpstr>
      <vt:lpstr>Internal error control</vt:lpstr>
      <vt:lpstr>External error control</vt:lpstr>
      <vt:lpstr>TCP Segment</vt:lpstr>
      <vt:lpstr>Public-key encryption: confidentiality</vt:lpstr>
      <vt:lpstr>Public-key encryption: authentication and signature</vt:lpstr>
      <vt:lpstr>Public-key encryption: confidentiality, authentication and signature</vt:lpstr>
      <vt:lpstr>Public-key encryption: confidentiality, authentication and signature</vt:lpstr>
      <vt:lpstr>Confidentiality and authentication implications of message encryption (Cont.)</vt:lpstr>
      <vt:lpstr>Confidentiality and authentication implications of message encryption (Cont.)</vt:lpstr>
      <vt:lpstr>Confidentiality and authentication implications of message encryption (Cont.)</vt:lpstr>
      <vt:lpstr>Message authentication code (MAC)</vt:lpstr>
      <vt:lpstr>Message authentication</vt:lpstr>
      <vt:lpstr>MAC (Cont.)</vt:lpstr>
      <vt:lpstr>MAC (Cont.)</vt:lpstr>
      <vt:lpstr>Message authentication and confidentiality; authentication tied to plaintext</vt:lpstr>
      <vt:lpstr>Message authentication and confidentiality; authentication tied to ciphertext</vt:lpstr>
      <vt:lpstr>The situations where an MAC is used</vt:lpstr>
      <vt:lpstr>The situations where an MAC is used (Cont.)</vt:lpstr>
      <vt:lpstr>Basic uses of an MAC </vt:lpstr>
      <vt:lpstr>Message authentication codes (MACs)</vt:lpstr>
      <vt:lpstr>Discovering a key</vt:lpstr>
      <vt:lpstr>Discovering a key (Cont.)</vt:lpstr>
      <vt:lpstr>Discovering a key (Cont.)</vt:lpstr>
      <vt:lpstr>Encrypted by DES algorithm</vt:lpstr>
      <vt:lpstr>Encrypted by DES algorithm (Cont.)</vt:lpstr>
      <vt:lpstr>Encrypted by DES algorithm (Cont.)</vt:lpstr>
      <vt:lpstr>Properties of the MAC</vt:lpstr>
      <vt:lpstr>Brute-force attack on an MAC</vt:lpstr>
      <vt:lpstr>Cryptanalysis attacks</vt:lpstr>
      <vt:lpstr>Keyed hash functions as MACs</vt:lpstr>
      <vt:lpstr>HMAC</vt:lpstr>
      <vt:lpstr>HMAC design objectives</vt:lpstr>
      <vt:lpstr>HMAC</vt:lpstr>
      <vt:lpstr>PowerPoint 簡報</vt:lpstr>
      <vt:lpstr>Efficient implementation of HMAC</vt:lpstr>
      <vt:lpstr>HMAC security</vt:lpstr>
      <vt:lpstr>Data authentication algorithm</vt:lpstr>
      <vt:lpstr>CMAC overview</vt:lpstr>
      <vt:lpstr>Authenticated encryption</vt:lpstr>
      <vt:lpstr>Counter with cipher block chaining-message authentication code (CCM) </vt:lpstr>
      <vt:lpstr>CCM Operation</vt:lpstr>
      <vt:lpstr>Galois/counter mode (GCM)</vt:lpstr>
      <vt:lpstr>GCM functions</vt:lpstr>
      <vt:lpstr>GCM functions (Cont.)</vt:lpstr>
      <vt:lpstr>GCM mode overview</vt:lpstr>
      <vt:lpstr>Pseudorandom number generation (PRNG) using hash functions and MACs</vt:lpstr>
      <vt:lpstr>PRNG using a hash function</vt:lpstr>
      <vt:lpstr>PRNG using a MAC</vt:lpstr>
    </vt:vector>
  </TitlesOfParts>
  <Company>School of IT&amp;EE, UNSW@ADFA</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and Network Security 4/e</dc:title>
  <dc:subject>Lecture Overheads</dc:subject>
  <dc:creator>Dr Lawrie Brown</dc:creator>
  <cp:lastModifiedBy>flf2ko</cp:lastModifiedBy>
  <cp:revision>80</cp:revision>
  <dcterms:created xsi:type="dcterms:W3CDTF">2002-03-28T02:06:54Z</dcterms:created>
  <dcterms:modified xsi:type="dcterms:W3CDTF">2013-11-08T14:57:21Z</dcterms:modified>
</cp:coreProperties>
</file>