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316" r:id="rId2"/>
    <p:sldId id="490" r:id="rId3"/>
    <p:sldId id="498" r:id="rId4"/>
    <p:sldId id="399" r:id="rId5"/>
    <p:sldId id="400" r:id="rId6"/>
    <p:sldId id="491" r:id="rId7"/>
    <p:sldId id="447" r:id="rId8"/>
    <p:sldId id="449" r:id="rId9"/>
    <p:sldId id="448" r:id="rId10"/>
    <p:sldId id="451" r:id="rId11"/>
    <p:sldId id="450" r:id="rId12"/>
    <p:sldId id="452" r:id="rId13"/>
    <p:sldId id="453" r:id="rId14"/>
    <p:sldId id="454" r:id="rId15"/>
    <p:sldId id="455" r:id="rId16"/>
    <p:sldId id="456" r:id="rId17"/>
    <p:sldId id="457" r:id="rId18"/>
    <p:sldId id="459" r:id="rId19"/>
    <p:sldId id="460" r:id="rId20"/>
    <p:sldId id="461" r:id="rId21"/>
    <p:sldId id="492" r:id="rId22"/>
    <p:sldId id="464" r:id="rId23"/>
    <p:sldId id="482" r:id="rId24"/>
    <p:sldId id="481" r:id="rId25"/>
    <p:sldId id="493" r:id="rId26"/>
    <p:sldId id="485" r:id="rId27"/>
    <p:sldId id="484" r:id="rId28"/>
    <p:sldId id="486" r:id="rId29"/>
    <p:sldId id="487" r:id="rId30"/>
    <p:sldId id="488" r:id="rId31"/>
    <p:sldId id="494" r:id="rId32"/>
    <p:sldId id="489" r:id="rId33"/>
    <p:sldId id="495" r:id="rId34"/>
    <p:sldId id="442" r:id="rId35"/>
    <p:sldId id="499" r:id="rId36"/>
    <p:sldId id="496" r:id="rId37"/>
    <p:sldId id="467" r:id="rId38"/>
    <p:sldId id="468" r:id="rId39"/>
    <p:sldId id="469" r:id="rId40"/>
    <p:sldId id="470" r:id="rId41"/>
    <p:sldId id="471" r:id="rId42"/>
    <p:sldId id="472" r:id="rId43"/>
    <p:sldId id="473" r:id="rId44"/>
    <p:sldId id="474" r:id="rId45"/>
    <p:sldId id="475" r:id="rId46"/>
    <p:sldId id="476" r:id="rId47"/>
    <p:sldId id="497" r:id="rId48"/>
    <p:sldId id="478" r:id="rId49"/>
    <p:sldId id="479" r:id="rId50"/>
    <p:sldId id="480" r:id="rId51"/>
    <p:sldId id="501" r:id="rId52"/>
    <p:sldId id="505" r:id="rId53"/>
    <p:sldId id="507" r:id="rId54"/>
    <p:sldId id="508" r:id="rId55"/>
    <p:sldId id="509" r:id="rId56"/>
    <p:sldId id="510" r:id="rId57"/>
    <p:sldId id="500" r:id="rId58"/>
    <p:sldId id="502" r:id="rId59"/>
    <p:sldId id="503" r:id="rId60"/>
    <p:sldId id="434" r:id="rId61"/>
  </p:sldIdLst>
  <p:sldSz cx="9144000" cy="6858000" type="screen4x3"/>
  <p:notesSz cx="7099300" cy="10234613"/>
  <p:custDataLst>
    <p:tags r:id="rId64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2022/3/9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2022/3/9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F4242A21-DC20-4BBB-A054-AD92044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ABEF05C4-1DB6-43E2-95A8-EF2B8C44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E83B5C0D-E953-48D6-BF64-B93BDD8F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/>
              <a:t>網 站 程 式 教 學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/>
              <a:t>講者</a:t>
            </a:r>
            <a:r>
              <a:rPr lang="en-US" altLang="zh-TW" dirty="0"/>
              <a:t>: </a:t>
            </a:r>
            <a:r>
              <a:rPr lang="zh-TW" altLang="en-US" dirty="0"/>
              <a:t>戴智斌</a:t>
            </a:r>
            <a:endParaRPr lang="en-US" altLang="zh-TW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6546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71721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網站架構：客戶端與伺服端架構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網站架構：客戶端與伺服端架構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  <a:p>
            <a:pPr algn="ctr"/>
            <a:r>
              <a:rPr lang="en-US" altLang="zh-TW" sz="2000" dirty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傳送</a:t>
              </a: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解讀運算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執行結果</a:t>
            </a: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96014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Bootstrap – Template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&lt;title&gt;Bootstrap&lt;/title&gt;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meta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http-equiv="Content-Type" content="text/html;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charset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=utf-8"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name="viewport" content="width=device-width, initial-scale=1"&gt;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bootstrap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="bootstrap.css"&gt;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="bootstrap.js"&gt;&lt;/script&gt;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矩形 6"/>
          <p:cNvSpPr/>
          <p:nvPr/>
        </p:nvSpPr>
        <p:spPr>
          <a:xfrm>
            <a:off x="5868144" y="113155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.container-fluid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8144" y="221851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必須放在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9" name="矩形 8"/>
          <p:cNvSpPr/>
          <p:nvPr/>
        </p:nvSpPr>
        <p:spPr>
          <a:xfrm>
            <a:off x="5868144" y="329179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0" name="矩形 9"/>
          <p:cNvSpPr/>
          <p:nvPr/>
        </p:nvSpPr>
        <p:spPr>
          <a:xfrm>
            <a:off x="5888664" y="437191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1" name="矩形 10"/>
          <p:cNvSpPr/>
          <p:nvPr/>
        </p:nvSpPr>
        <p:spPr>
          <a:xfrm>
            <a:off x="5888664" y="545203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中可再放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112474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11560" y="1516752"/>
          <a:ext cx="7776865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5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(&gt;=0px)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(&gt;=768px)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(&gt;=992px)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(&gt;=1200px)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container</a:t>
                      </a:r>
                      <a:r>
                        <a:rPr lang="zh-TW" altLang="en-US" baseline="0" dirty="0"/>
                        <a:t> </a:t>
                      </a:r>
                      <a:r>
                        <a:rPr lang="en-US" altLang="zh-TW" baseline="0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auto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750px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970px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1170px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</a:p>
                    <a:p>
                      <a:pPr algn="ctr"/>
                      <a:r>
                        <a:rPr lang="en-US" altLang="zh-TW" dirty="0"/>
                        <a:t>prefix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col-xs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col-sm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col-md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col-lg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gutter</a:t>
                      </a:r>
                    </a:p>
                    <a:p>
                      <a:pPr algn="ctr"/>
                      <a:r>
                        <a:rPr lang="en-US" altLang="zh-TW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4221088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4725144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4725144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53732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4725144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4221088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4725144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4725144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4725144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1268760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772816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17728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2420888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1772816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1268760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1772816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1772816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1772816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67544" y="3707864"/>
          <a:ext cx="3312368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container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margin-left:-15px;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margin-right:-15px;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column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2987824" y="558924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row, column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巢狀結構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952" y="3645024"/>
            <a:ext cx="4824536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non-grid content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&lt;/div&gt;</a:t>
            </a:r>
          </a:p>
        </p:txBody>
      </p:sp>
      <p:sp>
        <p:nvSpPr>
          <p:cNvPr id="16" name="矩形 15"/>
          <p:cNvSpPr/>
          <p:nvPr/>
        </p:nvSpPr>
        <p:spPr>
          <a:xfrm>
            <a:off x="6228184" y="4941168"/>
            <a:ext cx="2736304" cy="7852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non-grid 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對齊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col-sm-6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col-xs-9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Wrapping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col-md-4 col-md-offset-4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Offsetting Columns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 col-md-push-4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 col-md-pull-8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"&gt;image&lt;/div&gt;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Ordering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41277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Nesting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Utility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Classes</a:t>
            </a: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67545" y="1268760"/>
          <a:ext cx="8136905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xs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sm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md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lg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75656" y="4869160"/>
          <a:ext cx="5616624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css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-block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kumimoji="1" lang="zh-TW" altLang="en-US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表格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7" y="1412776"/>
          <a:ext cx="4464495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19056" y="1412776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255568" y="3284984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noProof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media query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percentage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w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idth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m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argin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err="1">
                <a:latin typeface="微軟正黑體" pitchFamily="34" charset="-120"/>
                <a:ea typeface="微軟正黑體" pitchFamily="34" charset="-120"/>
              </a:rPr>
              <a:t>left,right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3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display</a:t>
            </a:r>
            <a:endParaRPr kumimoji="1" lang="zh-TW" altLang="en-US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none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b</a:t>
            </a: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lock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inline-block</a:t>
            </a:r>
            <a:endParaRPr kumimoji="1" lang="zh-TW" alt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024" y="2060848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bootstrap.css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0967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語法結構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選擇器</a:t>
            </a: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做事情</a:t>
            </a: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選擇器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$("#user")</a:t>
            </a:r>
          </a:p>
          <a:p>
            <a:r>
              <a:rPr lang="en-US" altLang="zh-TW" dirty="0"/>
              <a:t>$(".title")</a:t>
            </a:r>
          </a:p>
          <a:p>
            <a:r>
              <a:rPr lang="en-US" altLang="zh-TW" dirty="0"/>
              <a:t>$("div")</a:t>
            </a:r>
          </a:p>
          <a:p>
            <a:r>
              <a:rPr lang="en-US" altLang="zh-TW" dirty="0"/>
              <a:t>$("A &gt; B")</a:t>
            </a:r>
          </a:p>
          <a:p>
            <a:r>
              <a:rPr lang="en-US" altLang="zh-TW" dirty="0"/>
              <a:t>$("A B")</a:t>
            </a:r>
          </a:p>
          <a:p>
            <a:r>
              <a:rPr lang="en-US" altLang="zh-TW" dirty="0"/>
              <a:t>$("A[</a:t>
            </a:r>
            <a:r>
              <a:rPr lang="en-US" altLang="zh-TW" dirty="0" err="1"/>
              <a:t>attr</a:t>
            </a:r>
            <a:r>
              <a:rPr lang="en-US" altLang="zh-TW" dirty="0"/>
              <a:t>='</a:t>
            </a:r>
            <a:r>
              <a:rPr lang="en-US" altLang="zh-TW" dirty="0" err="1"/>
              <a:t>attr_value</a:t>
            </a:r>
            <a:r>
              <a:rPr lang="en-US" altLang="zh-TW" dirty="0"/>
              <a:t>']")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$(document).ready(function(){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$("#block21").click(function(){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    $(this).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});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&lt;div id="block21"&gt;Hello World!&lt;/div&gt;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jquery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19792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8" name="矩形 7"/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=“load();”&gt;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&lt;input id="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UI</a:t>
            </a:r>
          </a:p>
        </p:txBody>
      </p:sp>
      <p:sp>
        <p:nvSpPr>
          <p:cNvPr id="9" name="矩形 8"/>
          <p:cNvSpPr/>
          <p:nvPr/>
        </p:nvSpPr>
        <p:spPr>
          <a:xfrm>
            <a:off x="5652120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2120" y="508518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函式呼叫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option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836712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允許初始化不同設定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780928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789040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653136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參數格式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object (map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5733256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key/value pairs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event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onSelect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function 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, inst){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alert(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$(this).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 background-color", “#a00a06");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} 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69269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事件概念相同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420888"/>
            <a:ext cx="2736304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不同的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,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有不同的事件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28498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function: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匿名或具名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437112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38164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 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$("#date").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function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$("#date").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("option",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/mm/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5364088" y="213285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動態改變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3528" y="4941168"/>
            <a:ext cx="8496944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&lt;input id="date" type="text“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id="button"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onclick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()"&gt;&lt;/div&gt;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36766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r>
              <a:rPr lang="en-US" altLang="zh-TW" dirty="0"/>
              <a:t> – list editor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472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;(function($)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 =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init : function(settings){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},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//public functions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//private variables</a:t>
            </a:r>
          </a:p>
          <a:p>
            <a:pPr>
              <a:buNone/>
            </a:pP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//private functions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fn.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function(method)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/* Method calling logic */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if (methods[method])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methods[method].apply(this,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Array.prototype.slice.call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(arguments, 1));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if (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typeof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 === 'object' || ! method 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methods.init.apply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(this, arguments);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$.error( 'Method ' +  method + ' does not exist 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		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})(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43038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0" y="980728"/>
            <a:ext cx="9036496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=new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-&gt;select($link,$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query,array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($name),$array('money'));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if($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return_code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']==1){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echo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['data'][0]['money'];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封裝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  <p:extLst>
      <p:ext uri="{BB962C8B-B14F-4D97-AF65-F5344CB8AC3E}">
        <p14:creationId xmlns:p14="http://schemas.microsoft.com/office/powerpoint/2010/main" val="3327412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06720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grpSp>
        <p:nvGrpSpPr>
          <p:cNvPr id="2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元</a:t>
              </a:r>
            </a:p>
          </p:txBody>
        </p:sp>
      </p:grpSp>
      <p:grpSp>
        <p:nvGrpSpPr>
          <p:cNvPr id="4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5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Steve</a:t>
              </a:r>
              <a:endParaRPr lang="zh-TW" altLang="en-US" dirty="0"/>
            </a:p>
          </p:txBody>
        </p:sp>
      </p:grpSp>
      <p:grpSp>
        <p:nvGrpSpPr>
          <p:cNvPr id="6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3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</a:p>
          <a:p>
            <a:pPr lvl="1"/>
            <a:r>
              <a:rPr lang="zh-TW" altLang="en-US" dirty="0"/>
              <a:t>由一連串</a:t>
            </a:r>
            <a:r>
              <a:rPr lang="en-US" altLang="zh-TW" dirty="0"/>
              <a:t>database query</a:t>
            </a:r>
            <a:r>
              <a:rPr lang="zh-TW" altLang="en-US" dirty="0"/>
              <a:t>組成之不可再分割的工作</a:t>
            </a:r>
            <a:endParaRPr lang="en-US" altLang="zh-TW" dirty="0"/>
          </a:p>
          <a:p>
            <a:r>
              <a:rPr lang="en-US" altLang="zh-TW" dirty="0"/>
              <a:t>begin</a:t>
            </a:r>
          </a:p>
          <a:p>
            <a:pPr lvl="1"/>
            <a:r>
              <a:rPr lang="en-US" altLang="zh-TW" dirty="0"/>
              <a:t>transaction </a:t>
            </a:r>
            <a:r>
              <a:rPr lang="zh-TW" altLang="en-US" dirty="0"/>
              <a:t>開始之指令</a:t>
            </a:r>
            <a:endParaRPr lang="en-US" altLang="zh-TW" dirty="0"/>
          </a:p>
          <a:p>
            <a:r>
              <a:rPr lang="en-US" altLang="zh-TW" dirty="0"/>
              <a:t>commit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完成之指令，接收到</a:t>
            </a:r>
            <a:r>
              <a:rPr lang="en-US" altLang="zh-TW" dirty="0"/>
              <a:t>commit</a:t>
            </a:r>
            <a:r>
              <a:rPr lang="zh-TW" altLang="en-US" dirty="0"/>
              <a:t>之後，資料庫狀態才會改變</a:t>
            </a:r>
            <a:endParaRPr lang="en-US" altLang="zh-TW" dirty="0"/>
          </a:p>
          <a:p>
            <a:r>
              <a:rPr lang="en-US" altLang="zh-TW" dirty="0"/>
              <a:t>rollback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結束之指令，代表</a:t>
            </a:r>
            <a:r>
              <a:rPr lang="en-US" altLang="zh-TW" dirty="0"/>
              <a:t>transaction</a:t>
            </a:r>
            <a:r>
              <a:rPr lang="zh-TW" altLang="en-US" dirty="0"/>
              <a:t>已結束，資料庫狀態不會有任何改變</a:t>
            </a: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機制，即可解決。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635285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lock</a:t>
            </a:r>
            <a:r>
              <a:rPr lang="zh-TW" altLang="en-US" dirty="0"/>
              <a:t>分類</a:t>
            </a:r>
            <a:endParaRPr lang="en-US" altLang="zh-TW" dirty="0"/>
          </a:p>
          <a:p>
            <a:pPr lvl="1"/>
            <a:r>
              <a:rPr lang="zh-TW" altLang="en-US" dirty="0"/>
              <a:t>依鎖定層級分類：</a:t>
            </a:r>
            <a:r>
              <a:rPr lang="en-US" altLang="zh-TW" dirty="0"/>
              <a:t>table lock</a:t>
            </a:r>
            <a:r>
              <a:rPr lang="zh-TW" altLang="en-US" dirty="0"/>
              <a:t>、</a:t>
            </a:r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依操作動作分類：</a:t>
            </a:r>
            <a:r>
              <a:rPr lang="en-US" altLang="zh-TW" dirty="0"/>
              <a:t>read lock</a:t>
            </a:r>
            <a:r>
              <a:rPr lang="zh-TW" altLang="en-US" dirty="0"/>
              <a:t>、</a:t>
            </a:r>
            <a:r>
              <a:rPr lang="en-US" altLang="zh-TW" dirty="0"/>
              <a:t>write lock</a:t>
            </a:r>
          </a:p>
          <a:p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以</a:t>
            </a:r>
            <a:r>
              <a:rPr lang="en-US" altLang="zh-TW" dirty="0"/>
              <a:t>row</a:t>
            </a:r>
            <a:r>
              <a:rPr lang="zh-TW" altLang="en-US" dirty="0"/>
              <a:t>為單位進行鎖定</a:t>
            </a:r>
            <a:endParaRPr lang="en-US" altLang="zh-TW" dirty="0"/>
          </a:p>
          <a:p>
            <a:pPr lvl="1"/>
            <a:r>
              <a:rPr lang="zh-TW" altLang="en-US" dirty="0"/>
              <a:t>較</a:t>
            </a:r>
            <a:r>
              <a:rPr lang="en-US" altLang="zh-TW" dirty="0"/>
              <a:t>table lock</a:t>
            </a:r>
            <a:r>
              <a:rPr lang="zh-TW" altLang="en-US" dirty="0"/>
              <a:t>常用，實務上大部份的應用鎖定某幾列資料即可，若使用</a:t>
            </a:r>
            <a:r>
              <a:rPr lang="en-US" altLang="zh-TW" dirty="0"/>
              <a:t>table lock</a:t>
            </a:r>
            <a:r>
              <a:rPr lang="zh-TW" altLang="en-US" dirty="0"/>
              <a:t>會造成效率低落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運作方式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read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lock in share mode</a:t>
            </a:r>
          </a:p>
          <a:p>
            <a:r>
              <a:rPr lang="en-US" altLang="zh-TW" dirty="0"/>
              <a:t>write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(3/3)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API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例１：藍新金流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例２：</a:t>
            </a:r>
            <a:r>
              <a:rPr lang="en-US" altLang="zh-TW" dirty="0">
                <a:solidFill>
                  <a:srgbClr val="FF0000"/>
                </a:solidFill>
              </a:rPr>
              <a:t>Line + </a:t>
            </a:r>
            <a:r>
              <a:rPr lang="en-US" altLang="zh-TW" dirty="0" err="1">
                <a:solidFill>
                  <a:srgbClr val="FF0000"/>
                </a:solidFill>
              </a:rPr>
              <a:t>dialogflow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876090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API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0883" y="1844824"/>
            <a:ext cx="1643074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A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56055" y="1844824"/>
            <a:ext cx="1571636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B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</p:cNvCxnSpPr>
          <p:nvPr/>
        </p:nvCxnSpPr>
        <p:spPr>
          <a:xfrm>
            <a:off x="2183957" y="2416328"/>
            <a:ext cx="507209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2183958" y="3622666"/>
            <a:ext cx="5072097" cy="114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FDD5CE2-FB1D-4B56-AF4D-702F7A5C5C0A}"/>
              </a:ext>
            </a:extLst>
          </p:cNvPr>
          <p:cNvGrpSpPr/>
          <p:nvPr/>
        </p:nvGrpSpPr>
        <p:grpSpPr>
          <a:xfrm>
            <a:off x="3099826" y="3935143"/>
            <a:ext cx="3240360" cy="1668986"/>
            <a:chOff x="3099826" y="3935143"/>
            <a:chExt cx="3240360" cy="166898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68C6964-9159-4ADE-A045-DA3B5AE33451}"/>
                </a:ext>
              </a:extLst>
            </p:cNvPr>
            <p:cNvSpPr/>
            <p:nvPr/>
          </p:nvSpPr>
          <p:spPr>
            <a:xfrm>
              <a:off x="3099826" y="3935143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response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FB5837F-5B89-4522-83B5-86E38FF298F7}"/>
                </a:ext>
              </a:extLst>
            </p:cNvPr>
            <p:cNvSpPr/>
            <p:nvPr/>
          </p:nvSpPr>
          <p:spPr>
            <a:xfrm>
              <a:off x="3099826" y="4389683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765C61BC-58E0-4A89-9E19-47C958128CF0}"/>
              </a:ext>
            </a:extLst>
          </p:cNvPr>
          <p:cNvGrpSpPr/>
          <p:nvPr/>
        </p:nvGrpSpPr>
        <p:grpSpPr>
          <a:xfrm>
            <a:off x="3091859" y="457589"/>
            <a:ext cx="3248327" cy="1657740"/>
            <a:chOff x="3099826" y="596482"/>
            <a:chExt cx="3248327" cy="165774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8CA8CF3-A8A4-43FF-AC77-6EE12E926E25}"/>
                </a:ext>
              </a:extLst>
            </p:cNvPr>
            <p:cNvSpPr/>
            <p:nvPr/>
          </p:nvSpPr>
          <p:spPr>
            <a:xfrm>
              <a:off x="3099826" y="596482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request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71D5E49-9357-4893-8566-9F08E1DFC832}"/>
                </a:ext>
              </a:extLst>
            </p:cNvPr>
            <p:cNvSpPr/>
            <p:nvPr/>
          </p:nvSpPr>
          <p:spPr>
            <a:xfrm>
              <a:off x="3107793" y="1039776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457F4F94-85E0-42A6-A39F-870F86C9D308}"/>
              </a:ext>
            </a:extLst>
          </p:cNvPr>
          <p:cNvGrpSpPr/>
          <p:nvPr/>
        </p:nvGrpSpPr>
        <p:grpSpPr>
          <a:xfrm>
            <a:off x="6948264" y="4454732"/>
            <a:ext cx="2088232" cy="1782580"/>
            <a:chOff x="6948264" y="4702908"/>
            <a:chExt cx="2088232" cy="178258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623972-733A-478D-90AC-7C178A3BD218}"/>
                </a:ext>
              </a:extLst>
            </p:cNvPr>
            <p:cNvSpPr/>
            <p:nvPr/>
          </p:nvSpPr>
          <p:spPr>
            <a:xfrm>
              <a:off x="6948264" y="4702908"/>
              <a:ext cx="2088232" cy="58799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Side Effect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85F071C-1695-43FE-870B-02A5E727CF62}"/>
                </a:ext>
              </a:extLst>
            </p:cNvPr>
            <p:cNvSpPr/>
            <p:nvPr/>
          </p:nvSpPr>
          <p:spPr>
            <a:xfrm>
              <a:off x="6948264" y="5271042"/>
              <a:ext cx="2088232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資料新增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資料修改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資料刪除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6A251C46-C1F2-48DD-8551-AD3F80572095}"/>
              </a:ext>
            </a:extLst>
          </p:cNvPr>
          <p:cNvSpPr/>
          <p:nvPr/>
        </p:nvSpPr>
        <p:spPr>
          <a:xfrm>
            <a:off x="691547" y="4598888"/>
            <a:ext cx="1800201" cy="155770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API</a:t>
            </a: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Document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20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定義雙方如何進行身份驗證</a:t>
            </a:r>
            <a:endParaRPr lang="en-US" altLang="zh-TW" dirty="0"/>
          </a:p>
          <a:p>
            <a:pPr lvl="1"/>
            <a:r>
              <a:rPr lang="en-US" altLang="zh-TW" dirty="0"/>
              <a:t>API</a:t>
            </a:r>
            <a:r>
              <a:rPr lang="zh-TW" altLang="en-US" dirty="0"/>
              <a:t>金鑰</a:t>
            </a:r>
            <a:endParaRPr lang="en-US" altLang="zh-TW" dirty="0"/>
          </a:p>
          <a:p>
            <a:pPr lvl="1"/>
            <a:r>
              <a:rPr lang="zh-TW" altLang="en-US" dirty="0"/>
              <a:t>加密方式</a:t>
            </a:r>
            <a:r>
              <a:rPr lang="en-US" altLang="zh-TW" dirty="0"/>
              <a:t> – </a:t>
            </a:r>
            <a:r>
              <a:rPr lang="zh-TW" altLang="en-US" dirty="0"/>
              <a:t>確認身份與資料完整性</a:t>
            </a:r>
            <a:endParaRPr lang="en-US" altLang="zh-TW" dirty="0"/>
          </a:p>
          <a:p>
            <a:r>
              <a:rPr lang="en-US" altLang="zh-TW" dirty="0"/>
              <a:t>Request</a:t>
            </a:r>
            <a:r>
              <a:rPr lang="zh-TW" altLang="en-US" dirty="0"/>
              <a:t>與</a:t>
            </a:r>
            <a:r>
              <a:rPr lang="en-US" altLang="zh-TW" dirty="0"/>
              <a:t>Response</a:t>
            </a:r>
          </a:p>
          <a:p>
            <a:pPr lvl="1"/>
            <a:r>
              <a:rPr lang="en-US" altLang="zh-TW" dirty="0"/>
              <a:t>End Point (URL)</a:t>
            </a:r>
          </a:p>
          <a:p>
            <a:pPr lvl="1"/>
            <a:r>
              <a:rPr lang="en-US" altLang="zh-TW" dirty="0"/>
              <a:t>XML or JSON</a:t>
            </a:r>
          </a:p>
          <a:p>
            <a:pPr lvl="1"/>
            <a:r>
              <a:rPr lang="zh-TW" altLang="en-US" dirty="0"/>
              <a:t>各欄位定義 </a:t>
            </a:r>
            <a:r>
              <a:rPr lang="en-US" altLang="zh-TW" dirty="0"/>
              <a:t>(</a:t>
            </a:r>
            <a:r>
              <a:rPr lang="zh-TW" altLang="en-US" dirty="0"/>
              <a:t>型態</a:t>
            </a:r>
            <a:r>
              <a:rPr lang="en-US" altLang="zh-TW" dirty="0"/>
              <a:t>,</a:t>
            </a:r>
            <a:r>
              <a:rPr lang="zh-TW" altLang="en-US" dirty="0"/>
              <a:t>意義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Side Effect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949273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- example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1995101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– </a:t>
            </a:r>
            <a:r>
              <a:rPr lang="zh-TW" altLang="en-US" dirty="0"/>
              <a:t>藍新金流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64AD5D5-5907-4923-86D6-88882490B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88" t="8000" r="32675" b="16401"/>
          <a:stretch/>
        </p:blipFill>
        <p:spPr>
          <a:xfrm>
            <a:off x="3995936" y="1151811"/>
            <a:ext cx="4392390" cy="527086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7454CC7-64E8-4BFA-8779-3B61381B2758}"/>
              </a:ext>
            </a:extLst>
          </p:cNvPr>
          <p:cNvSpPr/>
          <p:nvPr/>
        </p:nvSpPr>
        <p:spPr>
          <a:xfrm>
            <a:off x="449040" y="1151811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信用卡一次付清</a:t>
            </a: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0EFB3A07-3662-481C-91B9-94B19D0CD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3232200" cy="4704184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表單遞交</a:t>
            </a:r>
            <a:endParaRPr lang="en-US" altLang="zh-TW" sz="24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ReturnURL</a:t>
            </a:r>
            <a:endParaRPr lang="en-US" altLang="zh-TW" sz="20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NotifyURL</a:t>
            </a:r>
            <a:endParaRPr lang="en-US" altLang="zh-TW" sz="20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6. </a:t>
            </a:r>
            <a:r>
              <a:rPr lang="en-US" altLang="zh-TW" sz="2400" dirty="0" err="1"/>
              <a:t>NotifyURL</a:t>
            </a:r>
            <a:r>
              <a:rPr lang="zh-TW" altLang="en-US" sz="2400" dirty="0"/>
              <a:t>背景呼叫執行</a:t>
            </a:r>
            <a:endParaRPr lang="en-US" altLang="zh-TW" sz="24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7. </a:t>
            </a:r>
            <a:r>
              <a:rPr lang="zh-TW" altLang="en-US" sz="2400" dirty="0"/>
              <a:t>導向</a:t>
            </a:r>
            <a:r>
              <a:rPr lang="en-US" altLang="zh-TW" sz="2400" dirty="0" err="1"/>
              <a:t>ReturnURL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7297867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57D5AE59-DE2A-4207-8762-6B100264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>
            <a:normAutofit/>
          </a:bodyPr>
          <a:lstStyle/>
          <a:p>
            <a:r>
              <a:rPr lang="en-US" altLang="zh-TW" dirty="0"/>
              <a:t>LINE</a:t>
            </a:r>
          </a:p>
          <a:p>
            <a:pPr lvl="1"/>
            <a:r>
              <a:rPr lang="en-US" altLang="zh-TW" dirty="0"/>
              <a:t>LINE official account</a:t>
            </a:r>
          </a:p>
          <a:p>
            <a:pPr lvl="1"/>
            <a:r>
              <a:rPr lang="en-US" altLang="zh-TW" dirty="0"/>
              <a:t>Message</a:t>
            </a:r>
            <a:r>
              <a:rPr lang="zh-TW" altLang="en-US" dirty="0"/>
              <a:t> </a:t>
            </a:r>
            <a:r>
              <a:rPr lang="en-US" altLang="zh-TW" dirty="0"/>
              <a:t>API</a:t>
            </a:r>
          </a:p>
          <a:p>
            <a:pPr lvl="2"/>
            <a:endParaRPr lang="en-US" altLang="zh-TW" dirty="0"/>
          </a:p>
          <a:p>
            <a:r>
              <a:rPr lang="en-US" altLang="zh-TW" dirty="0" err="1"/>
              <a:t>Dialogflow</a:t>
            </a:r>
            <a:endParaRPr lang="en-US" altLang="zh-TW" dirty="0"/>
          </a:p>
          <a:p>
            <a:pPr lvl="1"/>
            <a:r>
              <a:rPr lang="en-US" altLang="zh-TW" dirty="0"/>
              <a:t>api.ai</a:t>
            </a:r>
          </a:p>
          <a:p>
            <a:pPr lvl="1"/>
            <a:r>
              <a:rPr lang="en-US" altLang="zh-TW" dirty="0"/>
              <a:t>Google AI bot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275856" y="53732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F559B8-A5D4-4E10-ADA9-1AAA905510F7}"/>
              </a:ext>
            </a:extLst>
          </p:cNvPr>
          <p:cNvSpPr/>
          <p:nvPr/>
        </p:nvSpPr>
        <p:spPr>
          <a:xfrm>
            <a:off x="5249069" y="2734202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LINE Official Account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02C0C7C-F45D-4E84-9859-C491C0448D85}"/>
              </a:ext>
            </a:extLst>
          </p:cNvPr>
          <p:cNvSpPr/>
          <p:nvPr/>
        </p:nvSpPr>
        <p:spPr>
          <a:xfrm>
            <a:off x="5249069" y="1628800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顧客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58C6529-79EA-4D17-A0A8-58A9EC84BC15}"/>
              </a:ext>
            </a:extLst>
          </p:cNvPr>
          <p:cNvSpPr/>
          <p:nvPr/>
        </p:nvSpPr>
        <p:spPr>
          <a:xfrm>
            <a:off x="5249069" y="3839604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Dialogflow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" name="直線單箭頭接點 3">
            <a:extLst>
              <a:ext uri="{FF2B5EF4-FFF2-40B4-BE49-F238E27FC236}">
                <a16:creationId xmlns:a16="http://schemas.microsoft.com/office/drawing/2014/main" id="{F26C12A1-5512-444E-9650-5BD264FBB591}"/>
              </a:ext>
            </a:extLst>
          </p:cNvPr>
          <p:cNvCxnSpPr>
            <a:stCxn id="10" idx="2"/>
            <a:endCxn id="9" idx="0"/>
          </p:cNvCxnSpPr>
          <p:nvPr/>
        </p:nvCxnSpPr>
        <p:spPr bwMode="auto">
          <a:xfrm>
            <a:off x="6977261" y="2216834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9E86D10-AF6E-440D-BEA7-E5AB993D024A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 bwMode="auto">
          <a:xfrm>
            <a:off x="6977261" y="3322236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349820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網站架構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912903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C27296B0-91B8-4658-8A46-DD53230437D1}"/>
              </a:ext>
            </a:extLst>
          </p:cNvPr>
          <p:cNvSpPr/>
          <p:nvPr/>
        </p:nvSpPr>
        <p:spPr bwMode="auto">
          <a:xfrm>
            <a:off x="3780890" y="1117600"/>
            <a:ext cx="5250186" cy="54356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4" name="矩形 3"/>
          <p:cNvSpPr/>
          <p:nvPr/>
        </p:nvSpPr>
        <p:spPr>
          <a:xfrm>
            <a:off x="231550" y="3032671"/>
            <a:ext cx="912857" cy="23574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客戶端電腦</a:t>
            </a:r>
          </a:p>
        </p:txBody>
      </p:sp>
      <p:sp>
        <p:nvSpPr>
          <p:cNvPr id="5" name="矩形 4"/>
          <p:cNvSpPr/>
          <p:nvPr/>
        </p:nvSpPr>
        <p:spPr>
          <a:xfrm>
            <a:off x="6444208" y="5522731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  <a:stCxn id="4" idx="3"/>
          </p:cNvCxnSpPr>
          <p:nvPr/>
        </p:nvCxnSpPr>
        <p:spPr>
          <a:xfrm>
            <a:off x="1144407" y="4211398"/>
            <a:ext cx="157035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直線單箭頭接點 12"/>
          <p:cNvCxnSpPr>
            <a:cxnSpLocks/>
            <a:stCxn id="4" idx="3"/>
            <a:endCxn id="20" idx="2"/>
          </p:cNvCxnSpPr>
          <p:nvPr/>
        </p:nvCxnSpPr>
        <p:spPr>
          <a:xfrm flipV="1">
            <a:off x="1144407" y="2476818"/>
            <a:ext cx="823756" cy="17345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直線單箭頭接點 15"/>
          <p:cNvCxnSpPr>
            <a:cxnSpLocks/>
          </p:cNvCxnSpPr>
          <p:nvPr/>
        </p:nvCxnSpPr>
        <p:spPr>
          <a:xfrm flipH="1">
            <a:off x="1103524" y="2476818"/>
            <a:ext cx="553317" cy="11339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1137088" y="4511729"/>
            <a:ext cx="1577673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9" name="圓角矩形 18"/>
          <p:cNvSpPr/>
          <p:nvPr/>
        </p:nvSpPr>
        <p:spPr>
          <a:xfrm>
            <a:off x="2714761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WAF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1447800" y="1342899"/>
            <a:ext cx="1040725" cy="113391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DNS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  <p:sp>
        <p:nvSpPr>
          <p:cNvPr id="15" name="圓角矩形 18">
            <a:extLst>
              <a:ext uri="{FF2B5EF4-FFF2-40B4-BE49-F238E27FC236}">
                <a16:creationId xmlns:a16="http://schemas.microsoft.com/office/drawing/2014/main" id="{6ADFD5F0-2FA7-4332-8182-3547DEBF4971}"/>
              </a:ext>
            </a:extLst>
          </p:cNvPr>
          <p:cNvSpPr/>
          <p:nvPr/>
        </p:nvSpPr>
        <p:spPr>
          <a:xfrm>
            <a:off x="3920114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CDN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16E6DE6-41D2-4E00-9344-7A534BAE7C58}"/>
              </a:ext>
            </a:extLst>
          </p:cNvPr>
          <p:cNvSpPr/>
          <p:nvPr/>
        </p:nvSpPr>
        <p:spPr>
          <a:xfrm>
            <a:off x="6444208" y="4380868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8728776-445A-492E-8FF6-5FF7F3E5DAFA}"/>
              </a:ext>
            </a:extLst>
          </p:cNvPr>
          <p:cNvSpPr/>
          <p:nvPr/>
        </p:nvSpPr>
        <p:spPr>
          <a:xfrm>
            <a:off x="7885187" y="3239005"/>
            <a:ext cx="912857" cy="3123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DB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B0C0E3B-E029-4E09-B138-20E3708AB9E0}"/>
              </a:ext>
            </a:extLst>
          </p:cNvPr>
          <p:cNvSpPr/>
          <p:nvPr/>
        </p:nvSpPr>
        <p:spPr>
          <a:xfrm>
            <a:off x="6444208" y="3239005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0BA8DB-CFFE-4A01-ABA0-A09EBCD484E6}"/>
              </a:ext>
            </a:extLst>
          </p:cNvPr>
          <p:cNvSpPr/>
          <p:nvPr/>
        </p:nvSpPr>
        <p:spPr>
          <a:xfrm>
            <a:off x="5174305" y="1340772"/>
            <a:ext cx="3623739" cy="15961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Storage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圓角矩形 18">
            <a:extLst>
              <a:ext uri="{FF2B5EF4-FFF2-40B4-BE49-F238E27FC236}">
                <a16:creationId xmlns:a16="http://schemas.microsoft.com/office/drawing/2014/main" id="{9AA9FB0D-976A-4575-8212-7412BEC93861}"/>
              </a:ext>
            </a:extLst>
          </p:cNvPr>
          <p:cNvSpPr/>
          <p:nvPr/>
        </p:nvSpPr>
        <p:spPr>
          <a:xfrm>
            <a:off x="5174305" y="3239004"/>
            <a:ext cx="912857" cy="31235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Load</a:t>
            </a:r>
          </a:p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Balancer</a:t>
            </a:r>
            <a:endParaRPr lang="zh-TW" altLang="en-US" sz="12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2A23350-BA89-4836-9663-61F8C7E38B69}"/>
              </a:ext>
            </a:extLst>
          </p:cNvPr>
          <p:cNvSpPr/>
          <p:nvPr/>
        </p:nvSpPr>
        <p:spPr bwMode="auto">
          <a:xfrm>
            <a:off x="8118219" y="630453"/>
            <a:ext cx="912857" cy="487147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VPC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20271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/>
              <a:t>DNS - Domain Name Server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Route 53</a:t>
            </a:r>
          </a:p>
          <a:p>
            <a:r>
              <a:rPr lang="en-US" altLang="zh-TW" dirty="0"/>
              <a:t>WAF - Web Application Firewall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 WAF</a:t>
            </a:r>
          </a:p>
          <a:p>
            <a:r>
              <a:rPr lang="en-US" altLang="zh-TW" dirty="0"/>
              <a:t>CDN – Content Delivery Network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</a:t>
            </a:r>
            <a:r>
              <a:rPr lang="en-US" altLang="zh-TW" dirty="0" err="1"/>
              <a:t>Cloudfront</a:t>
            </a:r>
            <a:endParaRPr lang="en-US" altLang="zh-TW" dirty="0"/>
          </a:p>
          <a:p>
            <a:r>
              <a:rPr lang="en-US" altLang="zh-TW" dirty="0"/>
              <a:t>LB – Load Balancer</a:t>
            </a:r>
          </a:p>
          <a:p>
            <a:pPr lvl="1"/>
            <a:r>
              <a:rPr lang="en-US" altLang="zh-TW" dirty="0"/>
              <a:t>AWS Load Balancing</a:t>
            </a:r>
          </a:p>
          <a:p>
            <a:r>
              <a:rPr lang="en-US" altLang="zh-TW" dirty="0"/>
              <a:t>VPC – Virtual Private Cloud</a:t>
            </a:r>
          </a:p>
          <a:p>
            <a:pPr lvl="1"/>
            <a:r>
              <a:rPr lang="en-US" altLang="zh-TW" dirty="0"/>
              <a:t>AWS: VPC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555819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2022/03/09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14999</TotalTime>
  <Words>4665</Words>
  <Application>Microsoft Office PowerPoint</Application>
  <PresentationFormat>如螢幕大小 (4:3)</PresentationFormat>
  <Paragraphs>1110</Paragraphs>
  <Slides>60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60</vt:i4>
      </vt:variant>
    </vt:vector>
  </HeadingPairs>
  <TitlesOfParts>
    <vt:vector size="65" baseType="lpstr">
      <vt:lpstr>微軟正黑體</vt:lpstr>
      <vt:lpstr>Arial</vt:lpstr>
      <vt:lpstr>Calibri</vt:lpstr>
      <vt:lpstr>Wingdings</vt:lpstr>
      <vt:lpstr>1_Edge</vt:lpstr>
      <vt:lpstr>網 站 程 式 教 學</vt:lpstr>
      <vt:lpstr>課程大綱</vt:lpstr>
      <vt:lpstr>課程大綱</vt:lpstr>
      <vt:lpstr>網站架構：客戶端與伺服端架構</vt:lpstr>
      <vt:lpstr>網站架構：客戶端與伺服端架構</vt:lpstr>
      <vt:lpstr>課程大綱</vt:lpstr>
      <vt:lpstr>Bootstrap – Template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課程大綱</vt:lpstr>
      <vt:lpstr>jquery語法結構</vt:lpstr>
      <vt:lpstr>jquery選擇器</vt:lpstr>
      <vt:lpstr>PowerPoint 簡報</vt:lpstr>
      <vt:lpstr>課程大綱</vt:lpstr>
      <vt:lpstr>jquery UI</vt:lpstr>
      <vt:lpstr>jquery UI</vt:lpstr>
      <vt:lpstr>jquery UI - option</vt:lpstr>
      <vt:lpstr>jquery UI - event</vt:lpstr>
      <vt:lpstr>jquery UI - method</vt:lpstr>
      <vt:lpstr>課程大綱</vt:lpstr>
      <vt:lpstr>jquery plugin – list editor</vt:lpstr>
      <vt:lpstr>課程大綱</vt:lpstr>
      <vt:lpstr>PHP資料庫操作</vt:lpstr>
      <vt:lpstr>PHP資料庫操作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課程大綱</vt:lpstr>
      <vt:lpstr>row-level lock (1/3)</vt:lpstr>
      <vt:lpstr>row-level lock (2/3)</vt:lpstr>
      <vt:lpstr>row-level lock (3/3)</vt:lpstr>
      <vt:lpstr>課程大綱</vt:lpstr>
      <vt:lpstr>API</vt:lpstr>
      <vt:lpstr>API document</vt:lpstr>
      <vt:lpstr>API - example</vt:lpstr>
      <vt:lpstr>API – 藍新金流</vt:lpstr>
      <vt:lpstr>LINE + Dialogflow</vt:lpstr>
      <vt:lpstr>課程大綱</vt:lpstr>
      <vt:lpstr>網站架構</vt:lpstr>
      <vt:lpstr>網站架構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2362</cp:revision>
  <dcterms:created xsi:type="dcterms:W3CDTF">2009-06-21T02:54:00Z</dcterms:created>
  <dcterms:modified xsi:type="dcterms:W3CDTF">2022-03-09T01:04:00Z</dcterms:modified>
</cp:coreProperties>
</file>