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3"/>
  </p:notesMasterIdLst>
  <p:sldIdLst>
    <p:sldId id="344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33" r:id="rId37"/>
    <p:sldId id="304" r:id="rId38"/>
    <p:sldId id="339" r:id="rId39"/>
    <p:sldId id="311" r:id="rId40"/>
    <p:sldId id="337" r:id="rId41"/>
    <p:sldId id="343" r:id="rId42"/>
    <p:sldId id="334" r:id="rId43"/>
    <p:sldId id="341" r:id="rId44"/>
    <p:sldId id="335" r:id="rId45"/>
    <p:sldId id="336" r:id="rId46"/>
    <p:sldId id="315" r:id="rId47"/>
    <p:sldId id="316" r:id="rId48"/>
    <p:sldId id="317" r:id="rId49"/>
    <p:sldId id="319" r:id="rId50"/>
    <p:sldId id="323" r:id="rId51"/>
    <p:sldId id="324" r:id="rId52"/>
    <p:sldId id="325" r:id="rId53"/>
    <p:sldId id="326" r:id="rId54"/>
    <p:sldId id="327" r:id="rId55"/>
    <p:sldId id="338" r:id="rId56"/>
    <p:sldId id="328" r:id="rId57"/>
    <p:sldId id="329" r:id="rId58"/>
    <p:sldId id="330" r:id="rId59"/>
    <p:sldId id="331" r:id="rId60"/>
    <p:sldId id="332" r:id="rId61"/>
    <p:sldId id="297" r:id="rId6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6216" autoAdjust="0"/>
  </p:normalViewPr>
  <p:slideViewPr>
    <p:cSldViewPr snapToGrid="0">
      <p:cViewPr varScale="1">
        <p:scale>
          <a:sx n="91" d="100"/>
          <a:sy n="91" d="100"/>
        </p:scale>
        <p:origin x="141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2140F-AF25-41D1-BE31-2A176BA50CC4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D14EC-62DB-4309-ADA9-291E29FD77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654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1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5" y="914401"/>
            <a:ext cx="6947127" cy="3488267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40" y="4402667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5" y="6117336"/>
            <a:ext cx="857473" cy="365125"/>
          </a:xfrm>
        </p:spPr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90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63787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5" y="363073"/>
            <a:ext cx="7704667" cy="158675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5" y="2218765"/>
            <a:ext cx="7704667" cy="3781051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31" y="6108174"/>
            <a:ext cx="857473" cy="365125"/>
          </a:xfrm>
        </p:spPr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9" y="6108174"/>
            <a:ext cx="5314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9" y="6108174"/>
            <a:ext cx="427833" cy="365125"/>
          </a:xfrm>
        </p:spPr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79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7" y="2666999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1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9" y="6116071"/>
            <a:ext cx="413483" cy="365125"/>
          </a:xfrm>
        </p:spPr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954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5" y="685802"/>
            <a:ext cx="7704667" cy="175259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542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3" y="2658534"/>
            <a:ext cx="3456291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7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1"/>
            <a:ext cx="3467806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7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664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79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303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1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76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4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7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4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841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4732865"/>
            <a:ext cx="7515991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7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5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929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6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9547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3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9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3" y="685802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5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24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7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0165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3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9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3" y="685802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5571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7" y="685802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739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4699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5" y="685800"/>
            <a:ext cx="1328123" cy="5105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6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46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" y="1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5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81" y="6116071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9585B2-9ACC-476E-93B3-1792BE54128E}" type="datetimeFigureOut">
              <a:rPr lang="zh-TW" altLang="en-US" smtClean="0"/>
              <a:t>2017/10/16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9" y="6116071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9" y="6116071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39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Javadoc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Data Structures</a:t>
            </a:r>
            <a:br>
              <a:rPr lang="en-US" altLang="zh-TW" dirty="0" smtClean="0"/>
            </a:br>
            <a:r>
              <a:rPr lang="en-US" altLang="zh-TW" dirty="0" smtClean="0"/>
              <a:t>TA Session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</a:t>
            </a:r>
            <a:r>
              <a:rPr lang="en-US" altLang="zh-TW" dirty="0"/>
              <a:t>Hung-</a:t>
            </a:r>
            <a:r>
              <a:rPr lang="en-US" altLang="zh-TW" dirty="0" err="1"/>
              <a:t>Chih</a:t>
            </a:r>
            <a:r>
              <a:rPr lang="en-US" altLang="zh-TW" dirty="0" smtClean="0"/>
              <a:t> &amp; Carlos</a:t>
            </a:r>
          </a:p>
          <a:p>
            <a:r>
              <a:rPr lang="en-US" altLang="zh-TW" dirty="0" smtClean="0"/>
              <a:t>106/10/16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158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Preface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Few things before we start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5627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When doing your homework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3" y="2218765"/>
            <a:ext cx="7799260" cy="378105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Write in nice &amp; clear format.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Remember to write down your student ID and name.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Use A4-size sheets.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Answer each question one by one.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Do</a:t>
            </a:r>
            <a:r>
              <a:rPr lang="zh-TW" altLang="en-US" dirty="0" smtClean="0"/>
              <a:t> </a:t>
            </a:r>
            <a:r>
              <a:rPr lang="en-US" altLang="zh-TW" dirty="0" smtClean="0"/>
              <a:t>NOT</a:t>
            </a:r>
            <a:r>
              <a:rPr lang="zh-TW" altLang="en-US" dirty="0" smtClean="0"/>
              <a:t> </a:t>
            </a:r>
            <a:r>
              <a:rPr lang="en-US" altLang="zh-TW" dirty="0" smtClean="0"/>
              <a:t>hand</a:t>
            </a:r>
            <a:r>
              <a:rPr lang="zh-TW" altLang="en-US" dirty="0" smtClean="0"/>
              <a:t> </a:t>
            </a:r>
            <a:r>
              <a:rPr lang="en-US" altLang="zh-TW" dirty="0" smtClean="0"/>
              <a:t>in</a:t>
            </a:r>
            <a:r>
              <a:rPr lang="zh-TW" altLang="en-US" dirty="0" smtClean="0"/>
              <a:t> </a:t>
            </a:r>
            <a:r>
              <a:rPr lang="en-US" altLang="zh-TW" dirty="0" smtClean="0"/>
              <a:t>your</a:t>
            </a:r>
            <a:r>
              <a:rPr lang="zh-TW" altLang="en-US" dirty="0" smtClean="0"/>
              <a:t> </a:t>
            </a:r>
            <a:r>
              <a:rPr lang="en-US" altLang="zh-TW" dirty="0" smtClean="0"/>
              <a:t>homework</a:t>
            </a:r>
            <a:r>
              <a:rPr lang="zh-TW" altLang="en-US" dirty="0" smtClean="0"/>
              <a:t> </a:t>
            </a:r>
            <a:r>
              <a:rPr lang="en-US" altLang="zh-TW" dirty="0" smtClean="0"/>
              <a:t>in</a:t>
            </a:r>
            <a:r>
              <a:rPr lang="zh-TW" altLang="en-US" dirty="0" smtClean="0"/>
              <a:t> </a:t>
            </a:r>
            <a:r>
              <a:rPr lang="en-US" altLang="zh-TW" dirty="0" smtClean="0"/>
              <a:t>sheets unstapled.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Use the</a:t>
            </a:r>
            <a:r>
              <a:rPr lang="zh-TW" altLang="en-US" dirty="0" smtClean="0"/>
              <a:t> </a:t>
            </a:r>
            <a:r>
              <a:rPr lang="en-US" altLang="zh-TW" dirty="0" smtClean="0"/>
              <a:t>International</a:t>
            </a:r>
            <a:r>
              <a:rPr lang="zh-TW" altLang="en-US" dirty="0" smtClean="0"/>
              <a:t> </a:t>
            </a:r>
            <a:r>
              <a:rPr lang="en-US" altLang="zh-TW" dirty="0"/>
              <a:t>E</a:t>
            </a:r>
            <a:r>
              <a:rPr lang="en-US" altLang="zh-TW" dirty="0" smtClean="0"/>
              <a:t>dition.</a:t>
            </a:r>
          </a:p>
          <a:p>
            <a:pPr marL="457200" indent="-457200">
              <a:buFont typeface="+mj-lt"/>
              <a:buAutoNum type="arabicPeriod"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329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More than homework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3" y="2218765"/>
            <a:ext cx="7799260" cy="378105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Think more situations while writing programs.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What should you get after this class?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6509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#1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 score = 54.3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7194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1-2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Fraction addition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42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22068699_1677101488975059_1270128184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 t="22633" r="18056" b="46914"/>
          <a:stretch/>
        </p:blipFill>
        <p:spPr>
          <a:xfrm>
            <a:off x="0" y="3570112"/>
            <a:ext cx="9166500" cy="23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4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Method for addition</a:t>
            </a:r>
            <a:endParaRPr lang="zh-TW" altLang="en-US" dirty="0"/>
          </a:p>
        </p:txBody>
      </p:sp>
      <p:pic>
        <p:nvPicPr>
          <p:cNvPr id="3" name="圖片 2" descr="螢幕快照 2017-10-01 下午9.31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87" y="1858765"/>
            <a:ext cx="8209605" cy="381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/>
          <p:cNvSpPr>
            <a:spLocks noGrp="1"/>
          </p:cNvSpPr>
          <p:nvPr>
            <p:ph idx="1"/>
          </p:nvPr>
        </p:nvSpPr>
        <p:spPr>
          <a:xfrm>
            <a:off x="982133" y="2157671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Fraction {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private: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N, D, M = 1;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GCD(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a,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b);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Fraction(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,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Fraction add(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Fraction);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void reduce()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134535" y="360577"/>
            <a:ext cx="7704667" cy="15867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dirty="0" smtClean="0"/>
              <a:t>Part B. C++ implementation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659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/>
          <p:cNvSpPr>
            <a:spLocks noGrp="1"/>
          </p:cNvSpPr>
          <p:nvPr>
            <p:ph idx="1"/>
          </p:nvPr>
        </p:nvSpPr>
        <p:spPr>
          <a:xfrm>
            <a:off x="1334911" y="1706115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GCD on nominator and denominator  */</a:t>
            </a:r>
          </a:p>
          <a:p>
            <a:pPr marL="0" indent="0">
              <a:buNone/>
            </a:pPr>
            <a:r>
              <a:rPr lang="en-US" altLang="zh-TW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Fraction::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gcd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a,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b) 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	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if(a % b == 0)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b;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gcd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(b,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a%b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309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4"/>
          <p:cNvSpPr>
            <a:spLocks noGrp="1"/>
          </p:cNvSpPr>
          <p:nvPr>
            <p:ph idx="1"/>
          </p:nvPr>
        </p:nvSpPr>
        <p:spPr>
          <a:xfrm>
            <a:off x="982133" y="1621449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Consolas"/>
                <a:cs typeface="Consolas"/>
              </a:rPr>
              <a:t>/</a:t>
            </a:r>
            <a:r>
              <a:rPr lang="zh-TW" altLang="en-US" sz="2000" dirty="0">
                <a:latin typeface="Consolas"/>
                <a:cs typeface="Consolas"/>
              </a:rPr>
              <a:t>*</a:t>
            </a:r>
            <a:r>
              <a:rPr lang="en-US" altLang="zh-TW" sz="2000" dirty="0">
                <a:latin typeface="Consolas"/>
                <a:cs typeface="Consolas"/>
              </a:rPr>
              <a:t> Reduce the fraction to the simple form </a:t>
            </a:r>
            <a:r>
              <a:rPr lang="zh-TW" altLang="en-US" sz="2000" dirty="0">
                <a:latin typeface="Consolas"/>
                <a:cs typeface="Consolas"/>
              </a:rPr>
              <a:t>*</a:t>
            </a:r>
            <a:r>
              <a:rPr lang="en-US" altLang="zh-TW" sz="2000" dirty="0" smtClean="0">
                <a:latin typeface="Consolas"/>
                <a:cs typeface="Consolas"/>
              </a:rPr>
              <a:t>/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/>
                <a:cs typeface="Consolas"/>
              </a:rPr>
              <a:t>void reduce()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/>
                <a:cs typeface="Consolas"/>
              </a:rPr>
              <a:t>{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/>
                <a:cs typeface="Consolas"/>
              </a:rPr>
              <a:t>	if(N) </a:t>
            </a:r>
          </a:p>
          <a:p>
            <a:pPr marL="0" indent="0">
              <a:buNone/>
            </a:pPr>
            <a:r>
              <a:rPr lang="en-US" altLang="zh-TW" sz="2000" dirty="0">
                <a:latin typeface="Consolas"/>
                <a:cs typeface="Consolas"/>
              </a:rPr>
              <a:t>	</a:t>
            </a:r>
            <a:r>
              <a:rPr lang="en-US" altLang="zh-TW" sz="2000" dirty="0" smtClean="0">
                <a:latin typeface="Consolas"/>
                <a:cs typeface="Consolas"/>
              </a:rPr>
              <a:t>{</a:t>
            </a:r>
          </a:p>
          <a:p>
            <a:pPr marL="0" indent="0">
              <a:buNone/>
            </a:pPr>
            <a:r>
              <a:rPr lang="en-US" altLang="zh-TW" sz="2000" dirty="0">
                <a:latin typeface="Consolas"/>
                <a:cs typeface="Consolas"/>
              </a:rPr>
              <a:t>	</a:t>
            </a:r>
            <a:r>
              <a:rPr lang="en-US" altLang="zh-TW" sz="2000" dirty="0" smtClean="0">
                <a:latin typeface="Consolas"/>
                <a:cs typeface="Consolas"/>
              </a:rPr>
              <a:t>	g = </a:t>
            </a:r>
            <a:r>
              <a:rPr lang="en-US" altLang="zh-TW" sz="2000" dirty="0" err="1" smtClean="0">
                <a:latin typeface="Consolas"/>
                <a:cs typeface="Consolas"/>
              </a:rPr>
              <a:t>gcd</a:t>
            </a:r>
            <a:r>
              <a:rPr lang="en-US" altLang="zh-TW" sz="2000" dirty="0" smtClean="0">
                <a:latin typeface="Consolas"/>
                <a:cs typeface="Consolas"/>
              </a:rPr>
              <a:t>( N, D );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/>
                <a:cs typeface="Consolas"/>
              </a:rPr>
              <a:t>	</a:t>
            </a:r>
            <a:r>
              <a:rPr lang="en-US" altLang="zh-TW" sz="2000" dirty="0" smtClean="0">
                <a:latin typeface="Consolas"/>
                <a:cs typeface="Consolas"/>
              </a:rPr>
              <a:t>	N = N / g;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/>
                <a:cs typeface="Consolas"/>
              </a:rPr>
              <a:t>	</a:t>
            </a:r>
            <a:r>
              <a:rPr lang="en-US" altLang="zh-TW" sz="2000" dirty="0" smtClean="0">
                <a:latin typeface="Consolas"/>
                <a:cs typeface="Consolas"/>
              </a:rPr>
              <a:t>	D = D / g;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/>
                <a:cs typeface="Consolas"/>
              </a:rPr>
              <a:t>	}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/>
                <a:cs typeface="Consolas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4617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/>
          <p:cNvSpPr>
            <a:spLocks noGrp="1"/>
          </p:cNvSpPr>
          <p:nvPr>
            <p:ph idx="1"/>
          </p:nvPr>
        </p:nvSpPr>
        <p:spPr>
          <a:xfrm>
            <a:off x="982133" y="2016559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Constructor */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Fraction::Fraction (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d) {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(n * d &lt; 0)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M = -1;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(!d)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throw “Denominator should not be 0!”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(!n)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d = 1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 = abs(n);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 = abs(d);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reduce();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148646" y="0"/>
            <a:ext cx="7704667" cy="15867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dirty="0" smtClean="0"/>
              <a:t>Part B. C++ implementation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1446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/>
          <p:cNvSpPr>
            <a:spLocks noGrp="1"/>
          </p:cNvSpPr>
          <p:nvPr>
            <p:ph idx="1"/>
          </p:nvPr>
        </p:nvSpPr>
        <p:spPr>
          <a:xfrm>
            <a:off x="982133" y="2016559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Add 2 fractions */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Fraction::Fraction add(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Fraction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addEnd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	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Fraction sum(N * M *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addEnd.D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addEnd.N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 D, 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D * </a:t>
            </a:r>
            <a:r>
              <a:rPr lang="en-US" altLang="zh-TW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addEnd.D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zh-TW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sum;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134535" y="360577"/>
            <a:ext cx="7704667" cy="15867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dirty="0" smtClean="0"/>
              <a:t>Part B. C++ implementation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8822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 appointment book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395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22068699_1677101488975059_1270128184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8" t="54458" r="18055" b="31276"/>
          <a:stretch/>
        </p:blipFill>
        <p:spPr>
          <a:xfrm>
            <a:off x="26044" y="3880555"/>
            <a:ext cx="9117956" cy="105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4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change purpose of a appointment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4" y="2312893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/* This is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pseudocode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not C++, function.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Appointment book is implemented in ADT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Please do not compile this code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No new function is required. (But if you treat the following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as a new function, that's also ok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.)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This function uses existing functions like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cancelAppointment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and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makeAppointment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0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4" y="658907"/>
            <a:ext cx="8161867" cy="54729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// Change the purpose of an appointment</a:t>
            </a:r>
          </a:p>
          <a:p>
            <a:pPr marL="0" indent="0">
              <a:buNone/>
            </a:pP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updatePurpose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date: Date, time: Time,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: String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// Make sure the appointment exists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if 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// The appointment does exist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apptBook.cancelAppointment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if(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apptBook.makeAppointment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)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write(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“Purpose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of the appointment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updated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."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else // The appointment doesn't exist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write( "No appointment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at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the given date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time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."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78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B. list all appointments in a day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4" y="2218765"/>
            <a:ext cx="8161867" cy="3781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No new function is required. (But if you treat the following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as a new function, that's also ok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.)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This function uses existing functions like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getAppointmentPurpose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B. list all appointments in a day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3" y="2218765"/>
            <a:ext cx="7839138" cy="37810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// Print all appointments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a given date</a:t>
            </a:r>
          </a:p>
          <a:p>
            <a:pPr marL="0" indent="0">
              <a:buNone/>
            </a:pP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getDateAppointment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apptDate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: Date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// Iterate through all possible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times on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the given day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(each time) </a:t>
            </a:r>
            <a:r>
              <a:rPr lang="zh-TW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假設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zh-TW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是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enum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// If the appointment exists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if 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write(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apptBook.getAppointmentPurpose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), " at ", date, time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24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1-5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Remove elements in a bag &amp; Javadoc comment style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099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22068699_1677101488975059_1270128184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7" t="86283" r="18210"/>
          <a:stretch/>
        </p:blipFill>
        <p:spPr>
          <a:xfrm>
            <a:off x="52496" y="3838222"/>
            <a:ext cx="9023768" cy="103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02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Javadoc comment style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Look at </a:t>
            </a:r>
            <a:r>
              <a:rPr lang="en-US" altLang="zh-TW" dirty="0">
                <a:hlinkClick r:id="rId2"/>
              </a:rPr>
              <a:t>https://</a:t>
            </a:r>
            <a:r>
              <a:rPr lang="en-US" altLang="zh-TW" dirty="0" smtClean="0">
                <a:hlinkClick r:id="rId2"/>
              </a:rPr>
              <a:t>en.wikipedia.org/avadoc</a:t>
            </a:r>
            <a:endParaRPr lang="en-US" altLang="zh-TW" dirty="0" smtClean="0"/>
          </a:p>
          <a:p>
            <a:r>
              <a:rPr lang="en-US" altLang="zh-TW" dirty="0" smtClean="0"/>
              <a:t>Begins with /** and ends with */</a:t>
            </a:r>
          </a:p>
          <a:p>
            <a:r>
              <a:rPr lang="en-US" altLang="zh-TW" dirty="0" smtClean="0"/>
              <a:t>@</a:t>
            </a:r>
            <a:r>
              <a:rPr lang="en-US" altLang="zh-TW" dirty="0" err="1" smtClean="0"/>
              <a:t>param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@return</a:t>
            </a:r>
          </a:p>
          <a:p>
            <a:r>
              <a:rPr lang="en-US" altLang="zh-TW" dirty="0" smtClean="0"/>
              <a:t>No blank lines between comment and code body</a:t>
            </a:r>
          </a:p>
          <a:p>
            <a:r>
              <a:rPr lang="en-US" altLang="zh-TW" dirty="0" smtClean="0"/>
              <a:t>Paragraphs in comment are separated by &lt;p&gt;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34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47167" y="416860"/>
            <a:ext cx="8175811" cy="5582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#include&lt;bits/</a:t>
            </a:r>
            <a:r>
              <a:rPr lang="en-US" altLang="zh-TW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stdc</a:t>
            </a: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++.h</a:t>
            </a:r>
            <a:r>
              <a:rPr lang="en-US" altLang="zh-TW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altLang="zh-TW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altLang="zh-TW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altLang="zh-TW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/**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Class bag --- simulation of a bag of strings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Note that this problem asks you to comment in Javadoc style, so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please DO comment your functions, or you'll lose some marks.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&lt;p&gt;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Also, use `&lt;p&gt;' to </a:t>
            </a:r>
            <a:r>
              <a:rPr lang="en-US" altLang="zh-TW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separate </a:t>
            </a: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paragraphs between descriptions when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needed, and there’s no blank lines between comment &amp; function.</a:t>
            </a:r>
            <a:endParaRPr lang="zh-TW" altLang="en-US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54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60"/>
            <a:ext cx="8040843" cy="5582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@author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Po-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Chuan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@version	1.5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@since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2015-10-12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mybag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 private: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bag&lt;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string&gt; items;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0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60"/>
            <a:ext cx="8040843" cy="5582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/>
              <a:t>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/**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Remove items in bag and count how many items are removed.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&lt;p&gt;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This function iterates through the bag, searches for items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removes those matched with the parameter. After iteration,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this function returns the number of items removed.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@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param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s	the item to be removed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@return		the number of the items that were removed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*/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remove(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string s )</a:t>
            </a: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3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remove(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string s )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zh-TW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/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	*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# of items removed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	*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</a:t>
            </a: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/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	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If the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bag is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empty,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is equal to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s.end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 and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returns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immediately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	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If none was found, no erase commands are invoked. A zero is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returned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	*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While(</a:t>
            </a: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items.contains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(s)) {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	</a:t>
            </a: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items.remove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marL="0" indent="0">
              <a:buNone/>
            </a:pP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++;</a:t>
            </a:r>
            <a:endParaRPr lang="en-US" altLang="zh-TW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}</a:t>
            </a:r>
          </a:p>
          <a:p>
            <a:pPr marL="0" indent="0">
              <a:buNone/>
            </a:pP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</a:t>
            </a: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altLang="zh-TW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zh-TW" alt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Just some more…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use </a:t>
            </a:r>
            <a:r>
              <a:rPr lang="en-US" altLang="zh-TW" dirty="0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zh-TW" dirty="0" smtClean="0"/>
              <a:t> as a container here. You may use other containers.</a:t>
            </a:r>
          </a:p>
          <a:p>
            <a:r>
              <a:rPr lang="en-US" altLang="zh-TW" dirty="0" smtClean="0"/>
              <a:t>You can use </a:t>
            </a:r>
            <a:r>
              <a:rPr lang="en-US" altLang="zh-TW" dirty="0" err="1" smtClean="0">
                <a:latin typeface="Consolas" pitchFamily="49" charset="0"/>
                <a:cs typeface="Consolas" pitchFamily="49" charset="0"/>
              </a:rPr>
              <a:t>getFrequencyOf</a:t>
            </a:r>
            <a:r>
              <a:rPr lang="en-US" altLang="zh-TW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zh-TW" dirty="0" smtClean="0"/>
              <a:t> to count the number of objects.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5877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1-8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difference of 2 bags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6789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22050802_1677101638975044_1340343340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t="48971" r="10648" b="19753"/>
          <a:stretch/>
        </p:blipFill>
        <p:spPr>
          <a:xfrm>
            <a:off x="-13856" y="3668889"/>
            <a:ext cx="9157856" cy="191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77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#include&lt;bits/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stdc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++.h&gt; // vector, iterator, and algorithm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altLang="zh-TW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template&lt;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T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bag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/* Use vector to hold contents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vector&lt;T&gt; contents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void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T&amp;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contents.push_back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38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vector&lt;T&gt;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toVector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(contents);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altLang="zh-TW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/* Do NOT use bag&amp;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* if you'll modify B a bit, pass by non-constant value */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bag&lt;T&gt; intersection( bag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Bbag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/* copy contents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vector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&lt;T&gt; B =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Bbag.toVector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bag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&lt;T&gt; R;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for (auto a =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A.begin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(); a !=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A.end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(); ++a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R.add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(a);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</p:txBody>
      </p:sp>
    </p:spTree>
    <p:extLst>
      <p:ext uri="{BB962C8B-B14F-4D97-AF65-F5344CB8AC3E}">
        <p14:creationId xmlns:p14="http://schemas.microsoft.com/office/powerpoint/2010/main" val="23713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for (auto b =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B.begin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b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!=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B.end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; ++b)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if (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R.contains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(b))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R.remove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(b);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R;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38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difference, using peek()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890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螢幕快照 2017-10-05 下午10.49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0236"/>
            <a:ext cx="9144000" cy="180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55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5" y="2060620"/>
            <a:ext cx="7704667" cy="43530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template&lt;</a:t>
            </a:r>
            <a:r>
              <a:rPr lang="en-US" altLang="zh-TW" dirty="0" err="1" smtClean="0">
                <a:latin typeface="Consolas" panose="020B0609020204030204" pitchFamily="49" charset="0"/>
              </a:rPr>
              <a:t>typename</a:t>
            </a:r>
            <a:r>
              <a:rPr lang="en-US" altLang="zh-TW" dirty="0" smtClean="0">
                <a:latin typeface="Consolas" panose="020B0609020204030204" pitchFamily="49" charset="0"/>
              </a:rPr>
              <a:t> T&gt;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bag&lt;T&gt; difference( bag&lt;T&gt; a, bag&lt;T&gt; b )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while( !</a:t>
            </a:r>
            <a:r>
              <a:rPr lang="en-US" altLang="zh-TW" dirty="0" err="1" smtClean="0">
                <a:latin typeface="Consolas" panose="020B0609020204030204" pitchFamily="49" charset="0"/>
              </a:rPr>
              <a:t>b.isEmpty</a:t>
            </a:r>
            <a:r>
              <a:rPr lang="en-US" altLang="zh-TW" dirty="0" smtClean="0">
                <a:latin typeface="Consolas" panose="020B0609020204030204" pitchFamily="49" charset="0"/>
              </a:rPr>
              <a:t>() )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T item = </a:t>
            </a:r>
            <a:r>
              <a:rPr lang="en-US" altLang="zh-TW" dirty="0" err="1" smtClean="0">
                <a:latin typeface="Consolas" panose="020B0609020204030204" pitchFamily="49" charset="0"/>
              </a:rPr>
              <a:t>b.peek</a:t>
            </a:r>
            <a:r>
              <a:rPr lang="en-US" altLang="zh-TW" dirty="0" smtClean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if(</a:t>
            </a:r>
            <a:r>
              <a:rPr lang="en-US" altLang="zh-TW" dirty="0">
                <a:latin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</a:rPr>
              <a:t>a.contains</a:t>
            </a:r>
            <a:r>
              <a:rPr lang="en-US" altLang="zh-TW" dirty="0" smtClean="0">
                <a:latin typeface="Consolas" panose="020B0609020204030204" pitchFamily="49" charset="0"/>
              </a:rPr>
              <a:t>( item ) )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</a:rPr>
              <a:t>a.remove</a:t>
            </a:r>
            <a:r>
              <a:rPr lang="en-US" altLang="zh-TW" dirty="0" smtClean="0">
                <a:latin typeface="Consolas" panose="020B0609020204030204" pitchFamily="49" charset="0"/>
              </a:rPr>
              <a:t>( item 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</a:rPr>
              <a:t>b.remove</a:t>
            </a:r>
            <a:r>
              <a:rPr lang="en-US" altLang="zh-TW" dirty="0">
                <a:latin typeface="Consolas" panose="020B0609020204030204" pitchFamily="49" charset="0"/>
              </a:rPr>
              <a:t>( item 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return a;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}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53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#2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Average:79.7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65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</a:t>
            </a:r>
            <a:r>
              <a:rPr lang="zh-TW" altLang="en-US" dirty="0" smtClean="0"/>
              <a:t> </a:t>
            </a:r>
            <a:r>
              <a:rPr lang="en-US" altLang="zh-TW" dirty="0" smtClean="0"/>
              <a:t>2-9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Digit sum of a given </a:t>
            </a:r>
            <a:r>
              <a:rPr lang="en-US" altLang="zh-TW" dirty="0" smtClean="0"/>
              <a:t>positive decimal </a:t>
            </a:r>
            <a:r>
              <a:rPr lang="en-US" altLang="zh-TW" dirty="0"/>
              <a:t>integer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19" y="2963560"/>
            <a:ext cx="8344812" cy="50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1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getDigitSum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( n &lt;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) 	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throw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invalid_argument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(“not a positive number");;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} else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 n &lt; 10 ) 	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return n;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} else 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return (n % 10) +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getDigitSum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(n / 10);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2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</a:t>
            </a:r>
            <a:r>
              <a:rPr lang="zh-TW" altLang="en-US" dirty="0" smtClean="0"/>
              <a:t> </a:t>
            </a:r>
            <a:r>
              <a:rPr lang="en-US" altLang="zh-TW" dirty="0" smtClean="0"/>
              <a:t>2-10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Implement recursive functions: </a:t>
            </a:r>
            <a:r>
              <a:rPr lang="en-US" altLang="zh-TW" dirty="0" err="1" smtClean="0"/>
              <a:t>writeLine</a:t>
            </a:r>
            <a:r>
              <a:rPr lang="en-US" altLang="zh-TW" dirty="0" smtClean="0"/>
              <a:t>(), </a:t>
            </a:r>
            <a:r>
              <a:rPr lang="en-US" altLang="zh-TW" dirty="0" err="1" smtClean="0"/>
              <a:t>writeBlock</a:t>
            </a:r>
            <a:r>
              <a:rPr lang="en-US" altLang="zh-TW" dirty="0" smtClean="0"/>
              <a:t>()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806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writeLine</a:t>
            </a:r>
            <a:r>
              <a:rPr lang="en-US" altLang="zh-TW" dirty="0" smtClean="0"/>
              <a:t>()</a:t>
            </a:r>
            <a:endParaRPr lang="zh-TW" altLang="en-US" dirty="0"/>
          </a:p>
        </p:txBody>
      </p:sp>
      <p:pic>
        <p:nvPicPr>
          <p:cNvPr id="2" name="內容版面配置區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0921" y="3547682"/>
            <a:ext cx="7967094" cy="50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9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1219200"/>
            <a:ext cx="8538883" cy="5302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(char symbol,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times)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if(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times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= 1 )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&lt;&lt; symbol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0;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symbol;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 - 1);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標題 3"/>
          <p:cNvSpPr>
            <a:spLocks noGrp="1"/>
          </p:cNvSpPr>
          <p:nvPr>
            <p:ph type="title"/>
          </p:nvPr>
        </p:nvSpPr>
        <p:spPr>
          <a:xfrm>
            <a:off x="1022225" y="322729"/>
            <a:ext cx="7704667" cy="65643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Version 0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3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1219200"/>
            <a:ext cx="8538883" cy="5302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(char symbol,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times)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if(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times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= 0 )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//do nothing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&lt;&lt; symbol;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 - 1);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標題 3"/>
          <p:cNvSpPr>
            <a:spLocks noGrp="1"/>
          </p:cNvSpPr>
          <p:nvPr>
            <p:ph type="title"/>
          </p:nvPr>
        </p:nvSpPr>
        <p:spPr>
          <a:xfrm>
            <a:off x="1022225" y="322729"/>
            <a:ext cx="7704667" cy="65643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Version 1.0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3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1429407"/>
            <a:ext cx="8538883" cy="5092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(char symbol,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times)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if(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times &gt;</a:t>
            </a:r>
            <a:r>
              <a:rPr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0 ) 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&lt;&lt; symbol;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 - 1);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標題 3"/>
          <p:cNvSpPr>
            <a:spLocks noGrp="1"/>
          </p:cNvSpPr>
          <p:nvPr>
            <p:ph type="title"/>
          </p:nvPr>
        </p:nvSpPr>
        <p:spPr>
          <a:xfrm>
            <a:off x="1022225" y="322729"/>
            <a:ext cx="7704667" cy="65643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Version 1.1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9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writeBlock</a:t>
            </a:r>
            <a:r>
              <a:rPr lang="en-US" altLang="zh-TW" dirty="0" smtClean="0"/>
              <a:t>()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093" y="2945926"/>
            <a:ext cx="82867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writeBlock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(char symbol,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times,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lines)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 lines &gt; 0 ) 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writeBlock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times, lines - 1);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67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2-16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62" y="2761591"/>
            <a:ext cx="8355232" cy="1340075"/>
          </a:xfrm>
          <a:prstGeom prst="rect">
            <a:avLst/>
          </a:prstGeom>
        </p:spPr>
      </p:pic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1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Box trace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Shows the information during each recursion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21498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</a:t>
            </a:r>
            <a:endParaRPr lang="zh-TW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656488" y="2181053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smtClean="0"/>
              <a:t>5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</a:t>
            </a:r>
            <a:r>
              <a:rPr lang="en-US" altLang="zh-TW" sz="1400" dirty="0" smtClean="0"/>
              <a:t>]=12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</a:t>
            </a:r>
            <a:r>
              <a:rPr lang="en-US" altLang="zh-TW" sz="1400" dirty="0" smtClean="0"/>
              <a:t>1 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Return 1</a:t>
            </a:r>
            <a:endParaRPr lang="en-US" altLang="zh-TW" sz="14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68309" y="2181053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smtClean="0"/>
              <a:t>5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</a:t>
            </a:r>
            <a:r>
              <a:rPr lang="en-US" altLang="zh-TW" sz="1400" dirty="0" smtClean="0"/>
              <a:t>3-1=2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</a:t>
            </a:r>
            <a:r>
              <a:rPr lang="en-US" altLang="zh-TW" sz="1400" dirty="0" smtClean="0"/>
              <a:t>0+2)/</a:t>
            </a:r>
            <a:r>
              <a:rPr lang="en-US" altLang="zh-TW" sz="1400" dirty="0"/>
              <a:t>2 = </a:t>
            </a:r>
            <a:r>
              <a:rPr lang="en-US" altLang="zh-TW" sz="1400" dirty="0" smtClean="0"/>
              <a:t>1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= </a:t>
            </a:r>
            <a:r>
              <a:rPr lang="en-US" altLang="zh-TW" sz="1400" dirty="0" err="1" smtClean="0"/>
              <a:t>anArray</a:t>
            </a:r>
            <a:r>
              <a:rPr lang="en-US" altLang="zh-TW" sz="1400" dirty="0" smtClean="0"/>
              <a:t>[1]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Return 1</a:t>
            </a:r>
            <a:endParaRPr lang="en-US" altLang="zh-TW" sz="1400" dirty="0"/>
          </a:p>
        </p:txBody>
      </p:sp>
    </p:spTree>
    <p:extLst>
      <p:ext uri="{BB962C8B-B14F-4D97-AF65-F5344CB8AC3E}">
        <p14:creationId xmlns:p14="http://schemas.microsoft.com/office/powerpoint/2010/main" val="8539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</a:t>
            </a:r>
            <a:endParaRPr lang="zh-TW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17333" y="2133913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smtClean="0"/>
              <a:t>13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</a:t>
            </a:r>
            <a:r>
              <a:rPr lang="en-US" altLang="zh-TW" sz="1400" dirty="0" smtClean="0"/>
              <a:t>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</a:t>
            </a:r>
            <a:r>
              <a:rPr lang="en-US" altLang="zh-TW" sz="1400" dirty="0" smtClean="0"/>
              <a:t>]=12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</a:t>
            </a:r>
            <a:r>
              <a:rPr lang="en-US" altLang="zh-TW" sz="1400" dirty="0" smtClean="0"/>
              <a:t>-1 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Return -1</a:t>
            </a:r>
            <a:endParaRPr lang="en-US" altLang="zh-TW" sz="14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764223" y="2133913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smtClean="0"/>
              <a:t>13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</a:t>
            </a:r>
            <a:r>
              <a:rPr lang="en-US" altLang="zh-TW" sz="1400" dirty="0" smtClean="0"/>
              <a:t>3+1=4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</a:t>
            </a:r>
            <a:r>
              <a:rPr lang="en-US" altLang="zh-TW" sz="1400" dirty="0" smtClean="0"/>
              <a:t>7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</a:t>
            </a:r>
            <a:r>
              <a:rPr lang="en-US" altLang="zh-TW" sz="1400" dirty="0" smtClean="0"/>
              <a:t>(4+</a:t>
            </a:r>
            <a:r>
              <a:rPr lang="en-US" altLang="zh-TW" sz="1400" dirty="0"/>
              <a:t>7</a:t>
            </a:r>
            <a:r>
              <a:rPr lang="en-US" altLang="zh-TW" sz="1400" dirty="0" smtClean="0"/>
              <a:t>)/</a:t>
            </a:r>
            <a:r>
              <a:rPr lang="en-US" altLang="zh-TW" sz="1400" dirty="0"/>
              <a:t>2 = 5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</a:t>
            </a:r>
            <a:r>
              <a:rPr lang="en-US" altLang="zh-TW" sz="1400" dirty="0" smtClean="0"/>
              <a:t> </a:t>
            </a:r>
            <a:r>
              <a:rPr lang="en-US" altLang="zh-TW" sz="1400" dirty="0" err="1" smtClean="0"/>
              <a:t>anArray</a:t>
            </a:r>
            <a:r>
              <a:rPr lang="en-US" altLang="zh-TW" sz="1400" dirty="0" smtClean="0"/>
              <a:t>[5]=21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</a:t>
            </a:r>
            <a:r>
              <a:rPr lang="en-US" altLang="zh-TW" sz="1400" dirty="0" smtClean="0"/>
              <a:t>-1 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Return -1</a:t>
            </a:r>
            <a:endParaRPr lang="en-US" altLang="zh-TW" sz="14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11113" y="2133913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smtClean="0"/>
              <a:t>13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</a:t>
            </a:r>
            <a:r>
              <a:rPr lang="en-US" altLang="zh-TW" sz="1400" dirty="0" smtClean="0"/>
              <a:t>4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</a:t>
            </a:r>
            <a:r>
              <a:rPr lang="en-US" altLang="zh-TW" sz="1400" dirty="0" smtClean="0"/>
              <a:t>5-1=4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</a:t>
            </a:r>
            <a:r>
              <a:rPr lang="en-US" altLang="zh-TW" sz="1400" dirty="0" smtClean="0"/>
              <a:t>(4+4)/</a:t>
            </a:r>
            <a:r>
              <a:rPr lang="en-US" altLang="zh-TW" sz="1400" dirty="0"/>
              <a:t>2 = </a:t>
            </a:r>
            <a:r>
              <a:rPr lang="en-US" altLang="zh-TW" sz="1400" dirty="0" smtClean="0"/>
              <a:t>4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</a:t>
            </a:r>
            <a:r>
              <a:rPr lang="en-US" altLang="zh-TW" sz="1400" dirty="0" smtClean="0"/>
              <a:t> </a:t>
            </a:r>
            <a:r>
              <a:rPr lang="en-US" altLang="zh-TW" sz="1400" dirty="0" err="1" smtClean="0"/>
              <a:t>anArray</a:t>
            </a:r>
            <a:r>
              <a:rPr lang="en-US" altLang="zh-TW" sz="1400" dirty="0" smtClean="0"/>
              <a:t>[4]=15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</a:t>
            </a:r>
            <a:r>
              <a:rPr lang="en-US" altLang="zh-TW" sz="1400" dirty="0" smtClean="0"/>
              <a:t>-1 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Return -1</a:t>
            </a:r>
            <a:endParaRPr lang="en-US" altLang="zh-TW" sz="1400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2" y="2133913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smtClean="0"/>
              <a:t>13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</a:t>
            </a:r>
            <a:r>
              <a:rPr lang="en-US" altLang="zh-TW" sz="1400" dirty="0" smtClean="0"/>
              <a:t>4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</a:t>
            </a:r>
            <a:r>
              <a:rPr lang="en-US" altLang="zh-TW" sz="1400" dirty="0" smtClean="0"/>
              <a:t>4-1=3</a:t>
            </a:r>
            <a:endParaRPr lang="en-US" altLang="zh-TW" sz="1400" dirty="0"/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&gt; last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Return -1</a:t>
            </a:r>
            <a:endParaRPr lang="en-US" altLang="zh-TW" sz="1400" dirty="0"/>
          </a:p>
        </p:txBody>
      </p:sp>
    </p:spTree>
    <p:extLst>
      <p:ext uri="{BB962C8B-B14F-4D97-AF65-F5344CB8AC3E}">
        <p14:creationId xmlns:p14="http://schemas.microsoft.com/office/powerpoint/2010/main" val="221175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7" grpId="0" build="allAtOnce" animBg="1"/>
      <p:bldP spid="8" grpId="0" build="allAtOnce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86998" y="2991913"/>
            <a:ext cx="6699805" cy="2360071"/>
          </a:xfrm>
        </p:spPr>
        <p:txBody>
          <a:bodyPr/>
          <a:lstStyle/>
          <a:p>
            <a:r>
              <a:rPr lang="en-US" altLang="zh-TW" dirty="0" smtClean="0"/>
              <a:t>Problem 2-19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82" y="1620235"/>
            <a:ext cx="8810625" cy="30289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42593" y="2081048"/>
            <a:ext cx="914400" cy="2627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647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to solve this problem?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the recursion depth, either as a parameter or as a global variable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 the information of each function call after tabs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altLang="zh-TW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 should be called as one-argument function.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9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Rabbit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depth</a:t>
            </a:r>
            <a:r>
              <a:rPr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for(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depth;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&gt; 0;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--)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“\t”;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&lt;&lt;Enter rabbit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:  n = " &lt;&lt; n &lt;&lt;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for(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= depth;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&gt; 0;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--){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&lt;&lt; “\t”;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if( n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&lt;= 2 )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“Leave rabbit : n = ” &lt;&lt; n &lt;&lt; “value 		= 1” &lt;&lt;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1;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sum = Rabbit(n-1,</a:t>
            </a:r>
            <a:r>
              <a:rPr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depth+1) + 	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			</a:t>
            </a:r>
            <a:r>
              <a:rPr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Rabbit(n-2,	depth+1);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“Leave rabbit : n = ” &lt;&lt; n &lt;&lt; “value 		= ” &lt;&lt; sum &lt;&lt;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sum;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2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2-23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Euclidean algorithm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310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643922"/>
            <a:ext cx="8886825" cy="19335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77497"/>
            <a:ext cx="8534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488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the proof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Theorem : if a and b are positive integers and a &gt; b such that b is not a divisor of a, then </a:t>
            </a:r>
            <a:r>
              <a:rPr lang="en-US" altLang="zh-TW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a, b ) = </a:t>
            </a:r>
            <a:r>
              <a:rPr lang="en-US" altLang="zh-TW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b, a mod b )</a:t>
            </a:r>
          </a:p>
          <a:p>
            <a:pPr marL="0" indent="0">
              <a:buNone/>
            </a:pPr>
            <a:endParaRPr lang="en-US" altLang="zh-TW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4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the proof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982135" y="1534510"/>
                <a:ext cx="7704667" cy="482510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 a = </a:t>
                </a:r>
                <a:r>
                  <a:rPr lang="en-US" altLang="zh-TW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bq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r, q and r are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integers 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r =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– </a:t>
                </a:r>
                <a:r>
                  <a:rPr lang="en-US" altLang="zh-TW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bq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(r is a integer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combination of a and b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also</a:t>
                </a: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= a mod b</a:t>
                </a:r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 </a:t>
                </a:r>
                <a:r>
                  <a:rPr lang="en-US" altLang="zh-TW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gcd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a, b ) =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 </a:t>
                </a:r>
                <a:r>
                  <a:rPr lang="en-US" altLang="zh-TW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gcd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 r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  <a:p>
                <a:pPr marL="0" indent="0">
                  <a:buNone/>
                </a:pP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</a:t>
                </a:r>
                <a:r>
                  <a:rPr lang="en-US" altLang="zh-TW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Common Divisor Divides Integer </a:t>
                </a:r>
                <a:r>
                  <a:rPr lang="en-US" altLang="zh-TW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Combination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en-US" altLang="zh-TW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Common Divisor Divides </a:t>
                </a:r>
                <a:r>
                  <a:rPr lang="en-US" altLang="zh-TW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GCD :</a:t>
                </a:r>
                <a:endParaRPr lang="en-US" altLang="zh-TW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Tx/>
                  <a:buSzPct val="120000"/>
                  <a:buFont typeface="Wingdings" panose="05000000000000000000" pitchFamily="2" charset="2"/>
                  <a:buAutoNum type="circleNumWdWhitePlain"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common divisor of a, b =&gt;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divides r =&gt;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divides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Tx/>
                  <a:buSzPct val="120000"/>
                  <a:buFont typeface="Wingdings" panose="05000000000000000000" pitchFamily="2" charset="2"/>
                  <a:buAutoNum type="circleNumWdWhitePlain"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common divisor of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 r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divides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divides 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marL="0" indent="0">
                  <a:buClrTx/>
                  <a:buSzPct val="120000"/>
                  <a:buNone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1 and 2 =&gt;  x = y</a:t>
                </a:r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</a:t>
                </a:r>
                <a:r>
                  <a:rPr lang="en-US" altLang="zh-TW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gcd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(a, b) = x = y = </a:t>
                </a:r>
                <a:r>
                  <a:rPr lang="en-US" altLang="zh-TW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gcd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(b, r) = </a:t>
                </a:r>
                <a:r>
                  <a:rPr lang="en-US" altLang="zh-TW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gcd</a:t>
                </a:r>
                <a:r>
                  <a:rPr lang="en-US" altLang="zh-TW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(b, a mod b)</a:t>
                </a:r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2135" y="1534510"/>
                <a:ext cx="7704667" cy="4825101"/>
              </a:xfrm>
              <a:blipFill>
                <a:blip r:embed="rId2"/>
                <a:stretch>
                  <a:fillRect l="-1503" b="-37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29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B. when b &gt; a…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Suppose b &gt; a in 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a, b )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recursive call will be</a:t>
            </a:r>
            <a:b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a, b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b, a mod b ) = 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b, a ) = …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recursion swaps these 2 numbers and continues as usual.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15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C-1. How is the problem getting smaller?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a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 = 0, then b is their GCD, and the function ends immediately.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not, because a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b &gt; (a mod b) &gt; 0 (by definition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parameters a and b will get smaller each recursive call.</a:t>
            </a:r>
          </a:p>
        </p:txBody>
      </p:sp>
    </p:spTree>
    <p:extLst>
      <p:ext uri="{BB962C8B-B14F-4D97-AF65-F5344CB8AC3E}">
        <p14:creationId xmlns:p14="http://schemas.microsoft.com/office/powerpoint/2010/main" val="35204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C-2: Why the base case is appropriate?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a % b = 0, b is the GCD of a and b =&gt; The process terminates and no further recursion calls are required.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Otherwise, a and b will get smaller after each recursive call.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of the property of natural number, b will be 1 in finite steps in the worst case.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is a divisor of any positive integer =&gt; The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will terminate in finite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the base case is appropriate.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TW" dirty="0" smtClean="0"/>
              <a:t>Hope you did a good job in these assignments.</a:t>
            </a:r>
          </a:p>
          <a:p>
            <a:r>
              <a:rPr lang="en-US" altLang="zh-TW" dirty="0" smtClean="0"/>
              <a:t>By the TAs</a:t>
            </a:r>
          </a:p>
          <a:p>
            <a:r>
              <a:rPr lang="en-US" altLang="zh-TW" dirty="0" smtClean="0"/>
              <a:t>106/10/16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8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機器人">
  <a:themeElements>
    <a:clrScheme name="機器人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機器人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機器人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TM03457496[[fn=視差]]</Template>
  <TotalTime>5738</TotalTime>
  <Words>1261</Words>
  <Application>Microsoft Office PowerPoint</Application>
  <PresentationFormat>如螢幕大小 (4:3)</PresentationFormat>
  <Paragraphs>405</Paragraphs>
  <Slides>61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61</vt:i4>
      </vt:variant>
    </vt:vector>
  </HeadingPairs>
  <TitlesOfParts>
    <vt:vector size="70" baseType="lpstr">
      <vt:lpstr>新細明體</vt:lpstr>
      <vt:lpstr>Arial</vt:lpstr>
      <vt:lpstr>Calibri</vt:lpstr>
      <vt:lpstr>Cambria Math</vt:lpstr>
      <vt:lpstr>Consolas</vt:lpstr>
      <vt:lpstr>Corbel</vt:lpstr>
      <vt:lpstr>Times New Roman</vt:lpstr>
      <vt:lpstr>Wingdings</vt:lpstr>
      <vt:lpstr>機器人</vt:lpstr>
      <vt:lpstr>Data Structures TA Session #1</vt:lpstr>
      <vt:lpstr>Preface</vt:lpstr>
      <vt:lpstr>When doing your homework</vt:lpstr>
      <vt:lpstr>More than homework</vt:lpstr>
      <vt:lpstr>Assignment #1</vt:lpstr>
      <vt:lpstr>Problem 1-2</vt:lpstr>
      <vt:lpstr>PowerPoint 簡報</vt:lpstr>
      <vt:lpstr>Part A. Method for addition</vt:lpstr>
      <vt:lpstr>PowerPoint 簡報</vt:lpstr>
      <vt:lpstr>PowerPoint 簡報</vt:lpstr>
      <vt:lpstr>PowerPoint 簡報</vt:lpstr>
      <vt:lpstr>PowerPoint 簡報</vt:lpstr>
      <vt:lpstr>PowerPoint 簡報</vt:lpstr>
      <vt:lpstr>Problem 1-3</vt:lpstr>
      <vt:lpstr>PowerPoint 簡報</vt:lpstr>
      <vt:lpstr>Part A. change purpose of a appointment</vt:lpstr>
      <vt:lpstr>PowerPoint 簡報</vt:lpstr>
      <vt:lpstr>Part B. list all appointments in a day</vt:lpstr>
      <vt:lpstr>Part B. list all appointments in a day</vt:lpstr>
      <vt:lpstr>Problem 1-5</vt:lpstr>
      <vt:lpstr>PowerPoint 簡報</vt:lpstr>
      <vt:lpstr>Javadoc comment style</vt:lpstr>
      <vt:lpstr>PowerPoint 簡報</vt:lpstr>
      <vt:lpstr>PowerPoint 簡報</vt:lpstr>
      <vt:lpstr>PowerPoint 簡報</vt:lpstr>
      <vt:lpstr>PowerPoint 簡報</vt:lpstr>
      <vt:lpstr>Just some more…</vt:lpstr>
      <vt:lpstr>Problem 1-8</vt:lpstr>
      <vt:lpstr>PowerPoint 簡報</vt:lpstr>
      <vt:lpstr>PowerPoint 簡報</vt:lpstr>
      <vt:lpstr>PowerPoint 簡報</vt:lpstr>
      <vt:lpstr>PowerPoint 簡報</vt:lpstr>
      <vt:lpstr>Problem 5</vt:lpstr>
      <vt:lpstr>PowerPoint 簡報</vt:lpstr>
      <vt:lpstr>The code</vt:lpstr>
      <vt:lpstr>Assignment #2</vt:lpstr>
      <vt:lpstr>Problem 2-9</vt:lpstr>
      <vt:lpstr>PowerPoint 簡報</vt:lpstr>
      <vt:lpstr>Problem 2-10</vt:lpstr>
      <vt:lpstr>writeLine()</vt:lpstr>
      <vt:lpstr>Version 0</vt:lpstr>
      <vt:lpstr>Version 1.0</vt:lpstr>
      <vt:lpstr>Version 1.1</vt:lpstr>
      <vt:lpstr>writeBlock()</vt:lpstr>
      <vt:lpstr>PowerPoint 簡報</vt:lpstr>
      <vt:lpstr>Problem 2-16</vt:lpstr>
      <vt:lpstr>Box trace</vt:lpstr>
      <vt:lpstr>Part A</vt:lpstr>
      <vt:lpstr>Part B</vt:lpstr>
      <vt:lpstr>Problem 2-19</vt:lpstr>
      <vt:lpstr>How to solve this problem?</vt:lpstr>
      <vt:lpstr>PowerPoint 簡報</vt:lpstr>
      <vt:lpstr>PowerPoint 簡報</vt:lpstr>
      <vt:lpstr>Problem 2-23</vt:lpstr>
      <vt:lpstr>PowerPoint 簡報</vt:lpstr>
      <vt:lpstr>Part A. the proof</vt:lpstr>
      <vt:lpstr>Part A. the proof (cont.)</vt:lpstr>
      <vt:lpstr>Part B. when b &gt; a…</vt:lpstr>
      <vt:lpstr>Part C-1. How is the problem getting smaller?</vt:lpstr>
      <vt:lpstr>Part C-2: Why the base case is appropriate?</vt:lpstr>
      <vt:lpstr>The end~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 TA Class #1 104/10/12</dc:title>
  <dc:creator>簡伯銓</dc:creator>
  <cp:lastModifiedBy>Windows 使用者</cp:lastModifiedBy>
  <cp:revision>216</cp:revision>
  <dcterms:created xsi:type="dcterms:W3CDTF">2015-10-11T15:17:48Z</dcterms:created>
  <dcterms:modified xsi:type="dcterms:W3CDTF">2017-10-16T03:57:24Z</dcterms:modified>
</cp:coreProperties>
</file>