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22"/>
  </p:notesMasterIdLst>
  <p:handoutMasterIdLst>
    <p:handoutMasterId r:id="rId23"/>
  </p:handoutMasterIdLst>
  <p:sldIdLst>
    <p:sldId id="377" r:id="rId3"/>
    <p:sldId id="425" r:id="rId4"/>
    <p:sldId id="444" r:id="rId5"/>
    <p:sldId id="431" r:id="rId6"/>
    <p:sldId id="433" r:id="rId7"/>
    <p:sldId id="434" r:id="rId8"/>
    <p:sldId id="445" r:id="rId9"/>
    <p:sldId id="435" r:id="rId10"/>
    <p:sldId id="427" r:id="rId11"/>
    <p:sldId id="436" r:id="rId12"/>
    <p:sldId id="437" r:id="rId13"/>
    <p:sldId id="446" r:id="rId14"/>
    <p:sldId id="429" r:id="rId15"/>
    <p:sldId id="438" r:id="rId16"/>
    <p:sldId id="439" r:id="rId17"/>
    <p:sldId id="440" r:id="rId18"/>
    <p:sldId id="441" r:id="rId19"/>
    <p:sldId id="442" r:id="rId20"/>
    <p:sldId id="443" r:id="rId21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60" d="100"/>
          <a:sy n="60" d="100"/>
        </p:scale>
        <p:origin x="-42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2015/11/23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2015/11/23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19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Algorithm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Algorithm Efficiency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Algorithm Efficiency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Algorithm Efficiency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Algorithm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Algorithm Efficiency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2015: Algorithm Efficiency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Algorithm Efficiency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A Larger Picture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Efficiency is just one aspect in evaluating a solution/program.</a:t>
            </a:r>
          </a:p>
          <a:p>
            <a:pPr lvl="4"/>
            <a:endParaRPr lang="en-US" altLang="zh-TW" i="1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What is a good computer program?</a:t>
            </a:r>
          </a:p>
          <a:p>
            <a:pPr lvl="4"/>
            <a:endParaRPr lang="en-US" altLang="zh-TW" i="1" dirty="0" smtClean="0">
              <a:ea typeface="新細明體" charset="-120"/>
            </a:endParaRPr>
          </a:p>
          <a:p>
            <a:r>
              <a:rPr lang="en-US" altLang="zh-TW" dirty="0" smtClean="0"/>
              <a:t>Aspects to consider:</a:t>
            </a:r>
          </a:p>
          <a:p>
            <a:pPr lvl="1"/>
            <a:r>
              <a:rPr lang="en-US" altLang="zh-TW" dirty="0" smtClean="0"/>
              <a:t>Efficiency: time and memory required to execute</a:t>
            </a:r>
          </a:p>
          <a:p>
            <a:pPr lvl="1"/>
            <a:r>
              <a:rPr lang="en-US" altLang="zh-TW" dirty="0" smtClean="0"/>
              <a:t>Ease of use</a:t>
            </a:r>
          </a:p>
          <a:p>
            <a:pPr lvl="1"/>
            <a:r>
              <a:rPr lang="en-US" altLang="zh-TW" dirty="0" smtClean="0"/>
              <a:t>Correctness (consequence of errors)</a:t>
            </a:r>
          </a:p>
          <a:p>
            <a:pPr lvl="1"/>
            <a:r>
              <a:rPr lang="en-US" altLang="zh-TW" dirty="0" smtClean="0"/>
              <a:t>Effort required to develop, maintain, modify, and expand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Programs vs. Algorithms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</a:t>
            </a:r>
            <a:r>
              <a:rPr lang="en-US" altLang="zh-TW" b="1" dirty="0" smtClean="0">
                <a:solidFill>
                  <a:srgbClr val="0070C0"/>
                </a:solidFill>
              </a:rPr>
              <a:t>underlying algorithm</a:t>
            </a:r>
            <a:r>
              <a:rPr lang="en-US" altLang="zh-TW" dirty="0" smtClean="0"/>
              <a:t> </a:t>
            </a:r>
            <a:r>
              <a:rPr lang="en-US" altLang="zh-TW" dirty="0" smtClean="0"/>
              <a:t>(including the objects and how they interact) has </a:t>
            </a:r>
            <a:r>
              <a:rPr lang="en-US" altLang="zh-TW" dirty="0" smtClean="0"/>
              <a:t>the most significant impact on the efficiency of a </a:t>
            </a:r>
            <a:r>
              <a:rPr lang="en-US" altLang="zh-TW" b="1" dirty="0" smtClean="0">
                <a:solidFill>
                  <a:srgbClr val="0070C0"/>
                </a:solidFill>
              </a:rPr>
              <a:t>program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Three fundamental problems with comparing programs instead of algorithms:	</a:t>
            </a:r>
          </a:p>
          <a:p>
            <a:pPr lvl="1" eaLnBrk="1" hangingPunct="1"/>
            <a:r>
              <a:rPr lang="en-US" altLang="zh-TW" dirty="0" smtClean="0"/>
              <a:t>How are the algorithms coded?</a:t>
            </a:r>
          </a:p>
          <a:p>
            <a:pPr lvl="2" eaLnBrk="1" hangingPunct="1"/>
            <a:r>
              <a:rPr lang="en-US" altLang="zh-TW" dirty="0" smtClean="0"/>
              <a:t>Different implementations, different run times</a:t>
            </a:r>
          </a:p>
          <a:p>
            <a:pPr lvl="1" eaLnBrk="1" hangingPunct="1"/>
            <a:r>
              <a:rPr lang="en-US" altLang="zh-TW" dirty="0" smtClean="0"/>
              <a:t>What computer should you use?</a:t>
            </a:r>
          </a:p>
          <a:p>
            <a:pPr lvl="2" eaLnBrk="1" hangingPunct="1"/>
            <a:r>
              <a:rPr lang="en-US" altLang="zh-TW" dirty="0" smtClean="0"/>
              <a:t>Faster on one computer, but slower on another</a:t>
            </a:r>
          </a:p>
          <a:p>
            <a:pPr lvl="1" eaLnBrk="1" hangingPunct="1"/>
            <a:r>
              <a:rPr lang="en-US" altLang="zh-TW" dirty="0" smtClean="0"/>
              <a:t>What data should the programs use?</a:t>
            </a:r>
          </a:p>
          <a:p>
            <a:pPr lvl="2" eaLnBrk="1" hangingPunct="1"/>
            <a:r>
              <a:rPr lang="en-US" altLang="zh-TW" dirty="0" smtClean="0"/>
              <a:t>Different data sets, different run times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A9BF87-5C2C-4665-938C-06966BD8572D}" type="slidenum">
              <a:rPr lang="zh-TW" altLang="en-US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Measuring Algorithm Efficiency (1/4)</a:t>
            </a:r>
            <a:endParaRPr lang="zh-TW" altLang="en-US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Analysis of algorithms:</a:t>
            </a:r>
          </a:p>
          <a:p>
            <a:pPr lvl="1" eaLnBrk="1" hangingPunct="1"/>
            <a:r>
              <a:rPr lang="en-US" altLang="zh-TW" dirty="0" smtClean="0"/>
              <a:t>Provides tools for </a:t>
            </a:r>
            <a:r>
              <a:rPr lang="en-US" altLang="zh-TW" b="1" u="sng" dirty="0" smtClean="0"/>
              <a:t>contrasting the efficiency of different algorithms</a:t>
            </a:r>
            <a:r>
              <a:rPr lang="en-US" altLang="zh-TW" dirty="0" smtClean="0"/>
              <a:t>.</a:t>
            </a:r>
          </a:p>
          <a:p>
            <a:pPr lvl="2" eaLnBrk="1" hangingPunct="1"/>
            <a:r>
              <a:rPr lang="en-US" altLang="zh-TW" dirty="0" smtClean="0"/>
              <a:t>Time and space efficiency</a:t>
            </a:r>
          </a:p>
          <a:p>
            <a:pPr lvl="4" eaLnBrk="1" hangingPunct="1"/>
            <a:endParaRPr lang="en-US" altLang="zh-TW" sz="1000" dirty="0" smtClean="0"/>
          </a:p>
          <a:p>
            <a:pPr lvl="1" eaLnBrk="1" hangingPunct="1"/>
            <a:r>
              <a:rPr lang="en-US" altLang="zh-TW" dirty="0" smtClean="0"/>
              <a:t>Concerns with </a:t>
            </a:r>
            <a:r>
              <a:rPr lang="en-US" altLang="zh-TW" b="1" u="sng" dirty="0" smtClean="0"/>
              <a:t>significant differences</a:t>
            </a:r>
            <a:r>
              <a:rPr lang="en-US" altLang="zh-TW" dirty="0" smtClean="0"/>
              <a:t> in efficiency, not reductions in computing costs due to clever coding tricks</a:t>
            </a:r>
          </a:p>
          <a:p>
            <a:pPr eaLnBrk="1" hangingPunct="1"/>
            <a:r>
              <a:rPr lang="en-US" altLang="zh-TW" dirty="0" smtClean="0"/>
              <a:t>We will focus on time </a:t>
            </a:r>
            <a:r>
              <a:rPr lang="en-US" altLang="zh-TW" dirty="0" smtClean="0"/>
              <a:t>efficiency.</a:t>
            </a:r>
            <a:endParaRPr lang="zh-TW" altLang="en-US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B2733F-A66E-407D-843E-778E8374DE95}" type="slidenum">
              <a:rPr lang="zh-TW" altLang="en-US"/>
              <a:pPr>
                <a:defRPr/>
              </a:pPr>
              <a:t>5</a:t>
            </a:fld>
            <a:endParaRPr lang="en-US" altLang="zh-TW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Measuring Algorithm Efficiency (2/4)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Algorithm analysis should be independent of :</a:t>
            </a:r>
          </a:p>
          <a:p>
            <a:pPr lvl="1" eaLnBrk="1" hangingPunct="1"/>
            <a:r>
              <a:rPr lang="en-US" altLang="zh-TW" dirty="0" smtClean="0"/>
              <a:t>Specific implementations</a:t>
            </a:r>
          </a:p>
          <a:p>
            <a:pPr lvl="1" eaLnBrk="1" hangingPunct="1"/>
            <a:r>
              <a:rPr lang="en-US" altLang="zh-TW" dirty="0" smtClean="0"/>
              <a:t>Computers</a:t>
            </a:r>
          </a:p>
          <a:p>
            <a:pPr lvl="1" eaLnBrk="1" hangingPunct="1"/>
            <a:r>
              <a:rPr lang="en-US" altLang="zh-TW" dirty="0" smtClean="0"/>
              <a:t>Data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How?</a:t>
            </a:r>
          </a:p>
          <a:p>
            <a:pPr lvl="1" eaLnBrk="1" hangingPunct="1"/>
            <a:r>
              <a:rPr lang="en-US" altLang="zh-TW" dirty="0" smtClean="0"/>
              <a:t>Counting the number of </a:t>
            </a:r>
            <a:r>
              <a:rPr lang="en-US" altLang="zh-TW" b="1" u="sng" dirty="0" smtClean="0"/>
              <a:t>significant operations</a:t>
            </a:r>
            <a:r>
              <a:rPr lang="en-US" altLang="zh-TW" dirty="0" smtClean="0"/>
              <a:t> in a particular solution.</a:t>
            </a:r>
          </a:p>
          <a:p>
            <a:pPr lvl="1" eaLnBrk="1" hangingPunct="1"/>
            <a:r>
              <a:rPr lang="en-US" altLang="zh-TW" dirty="0" smtClean="0"/>
              <a:t>Significant operations are those which consume most computing time.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91365C-A8E1-422B-BE04-93670BFCAC49}" type="slidenum">
              <a:rPr lang="zh-TW" altLang="en-US"/>
              <a:pPr>
                <a:defRPr/>
              </a:pPr>
              <a:t>6</a:t>
            </a:fld>
            <a:endParaRPr lang="en-US" altLang="zh-TW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Measuring Algorithm Efficiency (3/4)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We have compared solutions by looking at the number of operations that each solution requires.</a:t>
            </a:r>
          </a:p>
          <a:p>
            <a:pPr eaLnBrk="1" hangingPunct="1"/>
            <a:r>
              <a:rPr lang="en-US" altLang="zh-TW" sz="2800" dirty="0" smtClean="0"/>
              <a:t>An algorithm’s execution time is related to the number of operations it requires.</a:t>
            </a:r>
          </a:p>
          <a:p>
            <a:pPr eaLnBrk="1" hangingPunct="1"/>
            <a:r>
              <a:rPr lang="en-US" altLang="zh-TW" sz="2800" dirty="0" smtClean="0"/>
              <a:t>This is usually expressed in terms of the number,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, of items the algorithm must process.</a:t>
            </a: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91365C-A8E1-422B-BE04-93670BFCAC49}" type="slidenum">
              <a:rPr lang="zh-TW" altLang="en-US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Measuring Algorithm Efficiency (4/4)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Example: traversal of a linked list of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nodes.</a:t>
            </a:r>
          </a:p>
          <a:p>
            <a:pPr lvl="1" eaLnBrk="1" hangingPunct="1"/>
            <a:endParaRPr lang="en-US" altLang="zh-TW" i="1" dirty="0" smtClean="0"/>
          </a:p>
          <a:p>
            <a:pPr lvl="1" eaLnBrk="1" hangingPunct="1"/>
            <a:endParaRPr lang="en-US" altLang="zh-TW" i="1" dirty="0" smtClean="0"/>
          </a:p>
          <a:p>
            <a:pPr lvl="1" eaLnBrk="1" hangingPunct="1"/>
            <a:endParaRPr lang="en-US" altLang="zh-TW" i="1" dirty="0" smtClean="0"/>
          </a:p>
          <a:p>
            <a:pPr lvl="1" eaLnBrk="1" hangingPunct="1"/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+ 1 assignments,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+ 1 comparisons,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writes.</a:t>
            </a:r>
          </a:p>
          <a:p>
            <a:pPr lvl="1" eaLnBrk="1" hangingPunct="1"/>
            <a:r>
              <a:rPr lang="en-US" altLang="zh-TW" sz="2400" dirty="0" smtClean="0"/>
              <a:t>Suppose each assignment, comparison, and write takes respectively </a:t>
            </a:r>
            <a:r>
              <a:rPr lang="en-US" altLang="zh-TW" sz="2400" i="1" dirty="0" smtClean="0"/>
              <a:t>a</a:t>
            </a:r>
            <a:r>
              <a:rPr lang="en-US" altLang="zh-TW" sz="2400" dirty="0" smtClean="0"/>
              <a:t>, </a:t>
            </a:r>
            <a:r>
              <a:rPr lang="en-US" altLang="zh-TW" sz="2400" i="1" dirty="0" smtClean="0"/>
              <a:t>c</a:t>
            </a:r>
            <a:r>
              <a:rPr lang="en-US" altLang="zh-TW" sz="2400" dirty="0" smtClean="0"/>
              <a:t>, and </a:t>
            </a:r>
            <a:r>
              <a:rPr lang="en-US" altLang="zh-TW" sz="2400" i="1" dirty="0" smtClean="0"/>
              <a:t>w</a:t>
            </a:r>
            <a:r>
              <a:rPr lang="en-US" altLang="zh-TW" sz="2400" dirty="0" smtClean="0"/>
              <a:t> time units.</a:t>
            </a:r>
          </a:p>
          <a:p>
            <a:pPr lvl="1" eaLnBrk="1" hangingPunct="1"/>
            <a:r>
              <a:rPr lang="en-US" altLang="zh-TW" sz="2400" dirty="0" smtClean="0"/>
              <a:t>The traversal takes (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 + 1)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sz="2400" dirty="0" smtClean="0"/>
              <a:t>(</a:t>
            </a:r>
            <a:r>
              <a:rPr lang="en-US" altLang="zh-TW" sz="2400" i="1" dirty="0" smtClean="0"/>
              <a:t>a</a:t>
            </a:r>
            <a:r>
              <a:rPr lang="en-US" altLang="zh-TW" sz="2400" dirty="0" smtClean="0"/>
              <a:t> + </a:t>
            </a:r>
            <a:r>
              <a:rPr lang="en-US" altLang="zh-TW" sz="2400" i="1" dirty="0" smtClean="0"/>
              <a:t>c</a:t>
            </a:r>
            <a:r>
              <a:rPr lang="en-US" altLang="zh-TW" sz="2400" dirty="0" smtClean="0"/>
              <a:t>) + </a:t>
            </a:r>
            <a:r>
              <a:rPr lang="en-US" altLang="zh-TW" sz="2400" i="1" dirty="0" err="1" smtClean="0"/>
              <a:t>n</a:t>
            </a:r>
            <a:r>
              <a:rPr lang="en-US" altLang="zh-TW" sz="2400" dirty="0" err="1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sz="2400" i="1" dirty="0" err="1" smtClean="0"/>
              <a:t>w</a:t>
            </a:r>
            <a:r>
              <a:rPr lang="en-US" altLang="zh-TW" sz="2400" dirty="0" smtClean="0"/>
              <a:t> time units.</a:t>
            </a:r>
          </a:p>
          <a:p>
            <a:pPr eaLnBrk="1" hangingPunct="1"/>
            <a:r>
              <a:rPr lang="en-US" altLang="zh-TW" sz="2800" dirty="0" smtClean="0"/>
              <a:t>Example: the Towers of Hanoi with </a:t>
            </a:r>
            <a:r>
              <a:rPr lang="en-US" altLang="zh-TW" sz="2800" i="1" dirty="0" smtClean="0"/>
              <a:t>n</a:t>
            </a:r>
            <a:r>
              <a:rPr lang="en-US" altLang="zh-TW" sz="2800" dirty="0" smtClean="0"/>
              <a:t> disks.</a:t>
            </a:r>
          </a:p>
          <a:p>
            <a:pPr lvl="1" eaLnBrk="1" hangingPunct="1"/>
            <a:r>
              <a:rPr lang="en-US" altLang="zh-TW" sz="2400" dirty="0" smtClean="0"/>
              <a:t>2</a:t>
            </a:r>
            <a:r>
              <a:rPr lang="en-US" altLang="zh-TW" sz="2400" i="1" baseline="44000" dirty="0" smtClean="0"/>
              <a:t>n</a:t>
            </a:r>
            <a:r>
              <a:rPr lang="en-US" altLang="zh-TW" sz="2400" dirty="0" smtClean="0"/>
              <a:t> - 1 moves.</a:t>
            </a:r>
          </a:p>
          <a:p>
            <a:pPr lvl="1" eaLnBrk="1" hangingPunct="1"/>
            <a:r>
              <a:rPr lang="en-US" altLang="zh-TW" sz="2400" dirty="0" smtClean="0"/>
              <a:t>If each move takes the same time </a:t>
            </a:r>
            <a:r>
              <a:rPr lang="en-US" altLang="zh-TW" sz="2400" i="1" dirty="0" smtClean="0"/>
              <a:t>m</a:t>
            </a:r>
            <a:r>
              <a:rPr lang="en-US" altLang="zh-TW" sz="2400" dirty="0" smtClean="0"/>
              <a:t>, then the solution takes (2</a:t>
            </a:r>
            <a:r>
              <a:rPr lang="en-US" altLang="zh-TW" sz="2400" i="1" baseline="44000" dirty="0" smtClean="0"/>
              <a:t>n</a:t>
            </a:r>
            <a:r>
              <a:rPr lang="en-US" altLang="zh-TW" sz="2400" dirty="0" smtClean="0"/>
              <a:t> - 1 )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sz="2400" i="1" dirty="0" smtClean="0"/>
              <a:t>m</a:t>
            </a:r>
            <a:r>
              <a:rPr lang="en-US" altLang="zh-TW" sz="2400" dirty="0" smtClean="0"/>
              <a:t> time units.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043608" y="1850023"/>
            <a:ext cx="4680520" cy="13234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Node&lt;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ItemType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&gt;* 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curPtr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 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= 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headPtr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;</a:t>
            </a:r>
            <a:endParaRPr lang="en-US" altLang="zh-TW" sz="1600" dirty="0">
              <a:latin typeface="Lucida Sans Typewriter" pitchFamily="49" charset="0"/>
              <a:ea typeface="新細明體" pitchFamily="18" charset="-120"/>
            </a:endParaRPr>
          </a:p>
          <a:p>
            <a:pPr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Lucida Sans Typewriter" pitchFamily="49" charset="0"/>
                <a:ea typeface="新細明體" pitchFamily="18" charset="-120"/>
              </a:rPr>
              <a:t>while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 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(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curPtr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 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!=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Lucida Sans Typewriter" pitchFamily="49" charset="0"/>
                <a:ea typeface="新細明體" pitchFamily="18" charset="-120"/>
              </a:rPr>
              <a:t>nullptr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) {</a:t>
            </a:r>
            <a:endParaRPr lang="en-US" altLang="zh-TW" sz="1600" dirty="0">
              <a:latin typeface="Lucida Sans Typewriter" pitchFamily="49" charset="0"/>
              <a:ea typeface="新細明體" pitchFamily="18" charset="-12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  </a:t>
            </a:r>
            <a:r>
              <a:rPr lang="en-US" altLang="zh-TW" sz="1600" dirty="0" err="1">
                <a:latin typeface="Lucida Sans Typewriter" pitchFamily="49" charset="0"/>
                <a:ea typeface="新細明體" pitchFamily="18" charset="-120"/>
              </a:rPr>
              <a:t>cout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 &lt;&lt; 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curPtr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-&gt;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getItem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() 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&lt;&lt; </a:t>
            </a:r>
            <a:r>
              <a:rPr lang="en-US" altLang="zh-TW" sz="1600" dirty="0" err="1">
                <a:latin typeface="Lucida Sans Typewriter" pitchFamily="49" charset="0"/>
                <a:ea typeface="新細明體" pitchFamily="18" charset="-120"/>
              </a:rPr>
              <a:t>endl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;</a:t>
            </a:r>
          </a:p>
          <a:p>
            <a:pPr>
              <a:defRPr/>
            </a:pP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  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curPtr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 </a:t>
            </a:r>
            <a:r>
              <a:rPr lang="en-US" altLang="zh-TW" sz="1600" dirty="0">
                <a:latin typeface="Lucida Sans Typewriter" pitchFamily="49" charset="0"/>
                <a:ea typeface="新細明體" pitchFamily="18" charset="-120"/>
              </a:rPr>
              <a:t>= 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curPtr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-&gt;</a:t>
            </a:r>
            <a:r>
              <a:rPr lang="en-US" altLang="zh-TW" sz="1600" dirty="0" err="1" smtClean="0">
                <a:latin typeface="Lucida Sans Typewriter" pitchFamily="49" charset="0"/>
                <a:ea typeface="新細明體" pitchFamily="18" charset="-120"/>
              </a:rPr>
              <a:t>getNext</a:t>
            </a: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();</a:t>
            </a:r>
            <a:endParaRPr lang="en-US" altLang="zh-TW" sz="1600" dirty="0">
              <a:latin typeface="Lucida Sans Typewriter" pitchFamily="49" charset="0"/>
              <a:ea typeface="新細明體" pitchFamily="18" charset="-120"/>
            </a:endParaRPr>
          </a:p>
          <a:p>
            <a:pPr>
              <a:defRPr/>
            </a:pPr>
            <a:r>
              <a:rPr lang="en-US" altLang="zh-TW" sz="1600" dirty="0" smtClean="0">
                <a:latin typeface="Lucida Sans Typewriter" pitchFamily="49" charset="0"/>
                <a:ea typeface="新細明體" pitchFamily="18" charset="-120"/>
              </a:rPr>
              <a:t>} </a:t>
            </a:r>
            <a:r>
              <a:rPr lang="en-US" altLang="zh-TW" sz="1600" dirty="0" smtClean="0">
                <a:solidFill>
                  <a:srgbClr val="00B0F0"/>
                </a:solidFill>
                <a:latin typeface="Lucida Sans Typewriter" pitchFamily="49" charset="0"/>
                <a:ea typeface="新細明體" pitchFamily="18" charset="-120"/>
              </a:rPr>
              <a:t>// end while</a:t>
            </a:r>
            <a:endParaRPr lang="en-US" altLang="zh-TW" sz="1600" dirty="0">
              <a:solidFill>
                <a:srgbClr val="00B0F0"/>
              </a:solidFill>
              <a:latin typeface="Lucida Sans Typewriter" pitchFamily="49" charset="0"/>
              <a:ea typeface="新細明體" pitchFamily="18" charset="-120"/>
            </a:endParaRPr>
          </a:p>
        </p:txBody>
      </p:sp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5895434" y="1772816"/>
            <a:ext cx="20537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Verdana" pitchFamily="34" charset="0"/>
                <a:sym typeface="Wingdings" pitchFamily="2" charset="2"/>
              </a:rPr>
              <a:t> 1 assignment</a:t>
            </a:r>
            <a:endParaRPr lang="en-US" altLang="zh-TW" dirty="0">
              <a:latin typeface="Verdana" pitchFamily="34" charset="0"/>
            </a:endParaRPr>
          </a:p>
        </p:txBody>
      </p:sp>
      <p:sp>
        <p:nvSpPr>
          <p:cNvPr id="8199" name="Text Box 6"/>
          <p:cNvSpPr txBox="1">
            <a:spLocks noChangeArrowheads="1"/>
          </p:cNvSpPr>
          <p:nvPr/>
        </p:nvSpPr>
        <p:spPr bwMode="auto">
          <a:xfrm>
            <a:off x="5895434" y="2084050"/>
            <a:ext cx="24929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Verdana" pitchFamily="34" charset="0"/>
                <a:sym typeface="Wingdings" pitchFamily="2" charset="2"/>
              </a:rPr>
              <a:t> </a:t>
            </a:r>
            <a:r>
              <a:rPr lang="en-US" altLang="zh-TW" i="1" dirty="0">
                <a:sym typeface="Wingdings" pitchFamily="2" charset="2"/>
              </a:rPr>
              <a:t>n</a:t>
            </a:r>
            <a:r>
              <a:rPr lang="en-US" altLang="zh-TW" dirty="0">
                <a:latin typeface="Verdana" pitchFamily="34" charset="0"/>
                <a:sym typeface="Wingdings" pitchFamily="2" charset="2"/>
              </a:rPr>
              <a:t>+1 comparisons</a:t>
            </a:r>
            <a:endParaRPr lang="en-US" altLang="zh-TW" dirty="0">
              <a:latin typeface="Verdana" pitchFamily="34" charset="0"/>
            </a:endParaRPr>
          </a:p>
        </p:txBody>
      </p:sp>
      <p:sp>
        <p:nvSpPr>
          <p:cNvPr id="8200" name="Text Box 7"/>
          <p:cNvSpPr txBox="1">
            <a:spLocks noChangeArrowheads="1"/>
          </p:cNvSpPr>
          <p:nvPr/>
        </p:nvSpPr>
        <p:spPr bwMode="auto">
          <a:xfrm>
            <a:off x="5895434" y="2372082"/>
            <a:ext cx="1402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Verdana" pitchFamily="34" charset="0"/>
                <a:sym typeface="Wingdings" pitchFamily="2" charset="2"/>
              </a:rPr>
              <a:t> </a:t>
            </a:r>
            <a:r>
              <a:rPr lang="en-US" altLang="zh-TW" i="1" dirty="0">
                <a:sym typeface="Wingdings" pitchFamily="2" charset="2"/>
              </a:rPr>
              <a:t>n</a:t>
            </a:r>
            <a:r>
              <a:rPr lang="en-US" altLang="zh-TW" dirty="0">
                <a:latin typeface="Verdana" pitchFamily="34" charset="0"/>
                <a:sym typeface="Wingdings" pitchFamily="2" charset="2"/>
              </a:rPr>
              <a:t> writes</a:t>
            </a:r>
            <a:endParaRPr lang="en-US" altLang="zh-TW" dirty="0">
              <a:latin typeface="Verdana" pitchFamily="34" charset="0"/>
            </a:endParaRPr>
          </a:p>
        </p:txBody>
      </p:sp>
      <p:sp>
        <p:nvSpPr>
          <p:cNvPr id="8201" name="Text Box 8"/>
          <p:cNvSpPr txBox="1">
            <a:spLocks noChangeArrowheads="1"/>
          </p:cNvSpPr>
          <p:nvPr/>
        </p:nvSpPr>
        <p:spPr bwMode="auto">
          <a:xfrm>
            <a:off x="5895434" y="2660114"/>
            <a:ext cx="21547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Verdana" pitchFamily="34" charset="0"/>
                <a:sym typeface="Wingdings" pitchFamily="2" charset="2"/>
              </a:rPr>
              <a:t> </a:t>
            </a:r>
            <a:r>
              <a:rPr lang="en-US" altLang="zh-TW" i="1" dirty="0">
                <a:sym typeface="Wingdings" pitchFamily="2" charset="2"/>
              </a:rPr>
              <a:t>n</a:t>
            </a:r>
            <a:r>
              <a:rPr lang="en-US" altLang="zh-TW" dirty="0">
                <a:latin typeface="Verdana" pitchFamily="34" charset="0"/>
                <a:sym typeface="Wingdings" pitchFamily="2" charset="2"/>
              </a:rPr>
              <a:t> assignments</a:t>
            </a:r>
            <a:endParaRPr lang="en-US" altLang="zh-TW" dirty="0">
              <a:latin typeface="Verdana" pitchFamily="34" charset="0"/>
            </a:endParaRP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  <p:bldP spid="8199" grpId="0"/>
      <p:bldP spid="8200" grpId="0"/>
      <p:bldP spid="820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41D574-D220-4889-93F1-5501436EABE1}" type="slidenum">
              <a:rPr lang="zh-TW" altLang="en-US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Algorithm Growth Rates (1/3)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 algorithm’s time requirements can be measured as a function of the problem size (instance characteristic).</a:t>
            </a:r>
          </a:p>
          <a:p>
            <a:pPr lvl="1" eaLnBrk="1" hangingPunct="1"/>
            <a:r>
              <a:rPr lang="en-US" altLang="zh-TW" dirty="0" smtClean="0"/>
              <a:t>Number of nodes in a linked list</a:t>
            </a:r>
          </a:p>
          <a:p>
            <a:pPr lvl="1" eaLnBrk="1" hangingPunct="1"/>
            <a:r>
              <a:rPr lang="en-US" altLang="zh-TW" dirty="0" smtClean="0"/>
              <a:t>Size of an array</a:t>
            </a:r>
          </a:p>
          <a:p>
            <a:pPr lvl="1" eaLnBrk="1" hangingPunct="1"/>
            <a:r>
              <a:rPr lang="en-US" altLang="zh-TW" dirty="0" smtClean="0"/>
              <a:t>Number of items in a stack</a:t>
            </a:r>
          </a:p>
          <a:p>
            <a:pPr lvl="1" eaLnBrk="1" hangingPunct="1"/>
            <a:r>
              <a:rPr lang="en-US" altLang="zh-TW" dirty="0" smtClean="0"/>
              <a:t>Number of disks in the Towers of Hanoi problem</a:t>
            </a:r>
          </a:p>
          <a:p>
            <a:pPr lvl="1" eaLnBrk="1" hangingPunct="1"/>
            <a:endParaRPr lang="en-US" altLang="zh-TW" sz="1200" dirty="0" smtClean="0"/>
          </a:p>
          <a:p>
            <a:pPr eaLnBrk="1" hangingPunct="1"/>
            <a:r>
              <a:rPr lang="en-US" altLang="zh-TW" dirty="0" smtClean="0"/>
              <a:t>Algorithm efficiency is typically a concern for </a:t>
            </a:r>
            <a:r>
              <a:rPr lang="en-US" altLang="zh-TW" b="1" dirty="0" smtClean="0"/>
              <a:t>large problems</a:t>
            </a:r>
            <a:r>
              <a:rPr lang="en-US" altLang="zh-TW" dirty="0" smtClean="0"/>
              <a:t> only.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Algorithm Growth Rates (2/3)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9</a:t>
            </a:fld>
            <a:endParaRPr lang="en-US" altLang="zh-TW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8626" y="1249308"/>
            <a:ext cx="7277790" cy="4483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10-1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52F70-FA24-42D7-A75F-806851734236}" type="slidenum">
              <a:rPr lang="zh-TW" altLang="en-US"/>
              <a:pPr>
                <a:defRPr/>
              </a:pPr>
              <a:t>10</a:t>
            </a:fld>
            <a:endParaRPr lang="en-US" altLang="zh-TW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Algorithm Growth Rates (3/3)</a:t>
            </a:r>
          </a:p>
        </p:txBody>
      </p:sp>
      <p:sp>
        <p:nvSpPr>
          <p:cNvPr id="82953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dirty="0" smtClean="0"/>
              <a:t>An algorithm</a:t>
            </a:r>
            <a:r>
              <a:rPr kumimoji="0" lang="en-US" altLang="zh-TW" sz="2800" dirty="0" smtClean="0">
                <a:latin typeface="Arial" charset="0"/>
              </a:rPr>
              <a:t>’</a:t>
            </a:r>
            <a:r>
              <a:rPr kumimoji="0" lang="en-US" altLang="zh-TW" sz="2800" dirty="0" smtClean="0"/>
              <a:t>s </a:t>
            </a:r>
            <a:r>
              <a:rPr kumimoji="0" lang="en-US" altLang="zh-TW" sz="2800" b="1" dirty="0" smtClean="0"/>
              <a:t>growth rate</a:t>
            </a:r>
            <a:r>
              <a:rPr kumimoji="0" lang="en-US" altLang="zh-TW" sz="2800" dirty="0" smtClean="0"/>
              <a:t>:</a:t>
            </a:r>
          </a:p>
          <a:p>
            <a:pPr lvl="1" eaLnBrk="1" hangingPunct="1"/>
            <a:r>
              <a:rPr kumimoji="0" lang="en-US" altLang="zh-TW" sz="2400" dirty="0" smtClean="0"/>
              <a:t>How quickly the algorithm</a:t>
            </a:r>
            <a:r>
              <a:rPr kumimoji="0" lang="en-US" altLang="zh-TW" sz="2400" dirty="0" smtClean="0">
                <a:latin typeface="Arial" charset="0"/>
              </a:rPr>
              <a:t>’</a:t>
            </a:r>
            <a:r>
              <a:rPr kumimoji="0" lang="en-US" altLang="zh-TW" sz="2400" dirty="0" smtClean="0"/>
              <a:t>s time requirement grows as a function of the problem size.</a:t>
            </a:r>
          </a:p>
          <a:p>
            <a:pPr lvl="2" eaLnBrk="1" hangingPunct="1"/>
            <a:r>
              <a:rPr kumimoji="0" lang="en-US" altLang="zh-TW" dirty="0" smtClean="0"/>
              <a:t>Algorithm A requires time proportional to </a:t>
            </a:r>
            <a:r>
              <a:rPr kumimoji="0" lang="en-US" altLang="zh-TW" i="1" dirty="0" smtClean="0"/>
              <a:t>n</a:t>
            </a:r>
            <a:r>
              <a:rPr kumimoji="0" lang="en-US" altLang="zh-TW" baseline="30000" dirty="0" smtClean="0"/>
              <a:t>2</a:t>
            </a:r>
            <a:r>
              <a:rPr kumimoji="0" lang="en-US" altLang="zh-TW" dirty="0" smtClean="0"/>
              <a:t>.</a:t>
            </a:r>
          </a:p>
          <a:p>
            <a:pPr lvl="2" eaLnBrk="1" hangingPunct="1"/>
            <a:r>
              <a:rPr kumimoji="0" lang="en-US" altLang="zh-TW" dirty="0" smtClean="0"/>
              <a:t>Algorithm B requires time proportional to </a:t>
            </a:r>
            <a:r>
              <a:rPr kumimoji="0" lang="en-US" altLang="zh-TW" i="1" dirty="0" smtClean="0"/>
              <a:t>n.</a:t>
            </a:r>
          </a:p>
          <a:p>
            <a:pPr lvl="2" eaLnBrk="1" hangingPunct="1"/>
            <a:r>
              <a:rPr kumimoji="0" lang="en-US" altLang="zh-TW" dirty="0" smtClean="0"/>
              <a:t>Algorithm B is faster than algorithm A.</a:t>
            </a:r>
          </a:p>
          <a:p>
            <a:pPr lvl="1" eaLnBrk="1" hangingPunct="1"/>
            <a:endParaRPr kumimoji="0" lang="en-US" altLang="zh-TW" sz="1100" i="1" dirty="0" smtClean="0"/>
          </a:p>
          <a:p>
            <a:pPr lvl="1" eaLnBrk="1" hangingPunct="1"/>
            <a:r>
              <a:rPr kumimoji="0" lang="en-US" altLang="zh-TW" sz="2400" i="1" dirty="0" smtClean="0"/>
              <a:t>n</a:t>
            </a:r>
            <a:r>
              <a:rPr kumimoji="0" lang="en-US" altLang="zh-TW" sz="2400" baseline="30000" dirty="0" smtClean="0"/>
              <a:t>2</a:t>
            </a:r>
            <a:r>
              <a:rPr kumimoji="0" lang="en-US" altLang="zh-TW" sz="2400" dirty="0" smtClean="0"/>
              <a:t> and 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 </a:t>
            </a:r>
            <a:r>
              <a:rPr kumimoji="0" lang="en-US" altLang="zh-TW" sz="2400" dirty="0" smtClean="0"/>
              <a:t>above are </a:t>
            </a:r>
            <a:r>
              <a:rPr kumimoji="0" lang="en-US" altLang="zh-TW" sz="2400" u="sng" dirty="0" smtClean="0"/>
              <a:t>growth-rate functions</a:t>
            </a:r>
            <a:r>
              <a:rPr kumimoji="0" lang="en-US" altLang="zh-TW" sz="2400" dirty="0" smtClean="0"/>
              <a:t>.</a:t>
            </a:r>
          </a:p>
          <a:p>
            <a:pPr eaLnBrk="1" hangingPunct="1"/>
            <a:r>
              <a:rPr lang="en-US" altLang="zh-TW" sz="2800" dirty="0" smtClean="0"/>
              <a:t>Will </a:t>
            </a:r>
            <a:r>
              <a:rPr lang="en-US" altLang="zh-TW" sz="2800" dirty="0" smtClean="0"/>
              <a:t>study </a:t>
            </a:r>
            <a:r>
              <a:rPr lang="en-US" altLang="zh-TW" sz="2800" dirty="0" smtClean="0"/>
              <a:t>a mathematical notation for specifying an algorithm’s order in terms of the size of the problem.</a:t>
            </a:r>
            <a:endParaRPr kumimoji="0" lang="en-US" altLang="zh-TW" sz="2800" dirty="0" smtClean="0"/>
          </a:p>
          <a:p>
            <a:pPr lvl="1" eaLnBrk="1" hangingPunct="1"/>
            <a:r>
              <a:rPr kumimoji="0" lang="en-US" altLang="zh-TW" dirty="0" smtClean="0"/>
              <a:t>Algorithm A is O(</a:t>
            </a:r>
            <a:r>
              <a:rPr kumimoji="0" lang="en-US" altLang="zh-TW" i="1" dirty="0" smtClean="0"/>
              <a:t>n</a:t>
            </a:r>
            <a:r>
              <a:rPr kumimoji="0" lang="en-US" altLang="zh-TW" baseline="30000" dirty="0" smtClean="0"/>
              <a:t>2</a:t>
            </a:r>
            <a:r>
              <a:rPr kumimoji="0" lang="en-US" altLang="zh-TW" dirty="0" smtClean="0"/>
              <a:t>) - order </a:t>
            </a:r>
            <a:r>
              <a:rPr kumimoji="0" lang="en-US" altLang="zh-TW" i="1" dirty="0" smtClean="0"/>
              <a:t>n</a:t>
            </a:r>
            <a:r>
              <a:rPr kumimoji="0" lang="en-US" altLang="zh-TW" baseline="30000" dirty="0" smtClean="0"/>
              <a:t>2</a:t>
            </a:r>
            <a:r>
              <a:rPr kumimoji="0" lang="en-US" altLang="zh-TW" dirty="0" smtClean="0"/>
              <a:t>.</a:t>
            </a:r>
          </a:p>
          <a:p>
            <a:pPr lvl="1" eaLnBrk="1" hangingPunct="1"/>
            <a:r>
              <a:rPr kumimoji="0" lang="en-US" altLang="zh-TW" dirty="0" smtClean="0"/>
              <a:t>Algorithm B is O(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- order </a:t>
            </a:r>
            <a:r>
              <a:rPr kumimoji="0" lang="en-US" altLang="zh-TW" i="1" dirty="0" smtClean="0"/>
              <a:t>n.</a:t>
            </a:r>
            <a:endParaRPr kumimoji="0"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9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9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9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9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9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9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9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9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9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9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9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905663-5720-475E-91C6-60BA750D2E43}" type="slidenum">
              <a:rPr lang="zh-TW" altLang="en-US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Analysis and Big O Notation (1/5)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Definition of the order of an algorithm:</a:t>
            </a:r>
          </a:p>
          <a:p>
            <a:pPr marL="342900" lvl="1" indent="-342900" eaLnBrk="1" hangingPunct="1">
              <a:lnSpc>
                <a:spcPct val="90000"/>
              </a:lnSpc>
              <a:buClr>
                <a:schemeClr val="accent1"/>
              </a:buClr>
              <a:buSzPct val="65000"/>
              <a:buNone/>
            </a:pPr>
            <a:r>
              <a:rPr lang="en-US" altLang="zh-TW" i="1" dirty="0" smtClean="0"/>
              <a:t>	Algorithm A is order </a:t>
            </a:r>
            <a:r>
              <a:rPr lang="en-US" altLang="zh-TW" i="1" dirty="0" smtClean="0">
                <a:solidFill>
                  <a:srgbClr val="0070C0"/>
                </a:solidFill>
              </a:rPr>
              <a:t>f</a:t>
            </a:r>
            <a:r>
              <a:rPr lang="en-US" altLang="zh-TW" dirty="0" smtClean="0">
                <a:solidFill>
                  <a:srgbClr val="0070C0"/>
                </a:solidFill>
              </a:rPr>
              <a:t>(</a:t>
            </a:r>
            <a:r>
              <a:rPr lang="en-US" altLang="zh-TW" i="1" dirty="0" smtClean="0">
                <a:solidFill>
                  <a:srgbClr val="0070C0"/>
                </a:solidFill>
              </a:rPr>
              <a:t>n</a:t>
            </a:r>
            <a:r>
              <a:rPr lang="en-US" altLang="zh-TW" dirty="0" smtClean="0">
                <a:solidFill>
                  <a:srgbClr val="0070C0"/>
                </a:solidFill>
              </a:rPr>
              <a:t>)</a:t>
            </a:r>
            <a:r>
              <a:rPr lang="en-US" altLang="zh-TW" i="1" dirty="0" smtClean="0"/>
              <a:t> </a:t>
            </a:r>
            <a:r>
              <a:rPr lang="en-US" altLang="zh-TW" i="1" dirty="0" smtClean="0">
                <a:latin typeface="Times" pitchFamily="18" charset="0"/>
              </a:rPr>
              <a:t>–</a:t>
            </a:r>
            <a:r>
              <a:rPr lang="en-US" altLang="zh-TW" i="1" dirty="0" smtClean="0"/>
              <a:t> denoted </a:t>
            </a:r>
            <a:r>
              <a:rPr lang="en-US" altLang="zh-TW" i="1" dirty="0" smtClean="0">
                <a:solidFill>
                  <a:srgbClr val="0070C0"/>
                </a:solidFill>
              </a:rPr>
              <a:t>O</a:t>
            </a:r>
            <a:r>
              <a:rPr lang="en-US" altLang="zh-TW" dirty="0" smtClean="0">
                <a:solidFill>
                  <a:srgbClr val="0070C0"/>
                </a:solidFill>
              </a:rPr>
              <a:t>(</a:t>
            </a:r>
            <a:r>
              <a:rPr lang="en-US" altLang="zh-TW" i="1" dirty="0" smtClean="0">
                <a:solidFill>
                  <a:srgbClr val="0070C0"/>
                </a:solidFill>
              </a:rPr>
              <a:t>f</a:t>
            </a:r>
            <a:r>
              <a:rPr lang="en-US" altLang="zh-TW" dirty="0" smtClean="0">
                <a:solidFill>
                  <a:srgbClr val="0070C0"/>
                </a:solidFill>
              </a:rPr>
              <a:t>(</a:t>
            </a:r>
            <a:r>
              <a:rPr lang="en-US" altLang="zh-TW" i="1" dirty="0" smtClean="0">
                <a:solidFill>
                  <a:srgbClr val="0070C0"/>
                </a:solidFill>
              </a:rPr>
              <a:t>n</a:t>
            </a:r>
            <a:r>
              <a:rPr lang="en-US" altLang="zh-TW" dirty="0" smtClean="0">
                <a:solidFill>
                  <a:srgbClr val="0070C0"/>
                </a:solidFill>
              </a:rPr>
              <a:t>))</a:t>
            </a:r>
            <a:r>
              <a:rPr lang="en-US" altLang="zh-TW" i="1" dirty="0" smtClean="0"/>
              <a:t> </a:t>
            </a:r>
            <a:r>
              <a:rPr lang="en-US" altLang="zh-TW" i="1" dirty="0" smtClean="0">
                <a:latin typeface="Times" pitchFamily="18" charset="0"/>
              </a:rPr>
              <a:t>–</a:t>
            </a:r>
            <a:r>
              <a:rPr lang="en-US" altLang="zh-TW" i="1" dirty="0" smtClean="0"/>
              <a:t> if constants </a:t>
            </a:r>
            <a:r>
              <a:rPr lang="en-US" altLang="zh-TW" i="1" dirty="0" smtClean="0">
                <a:solidFill>
                  <a:srgbClr val="0070C0"/>
                </a:solidFill>
              </a:rPr>
              <a:t>k</a:t>
            </a:r>
            <a:r>
              <a:rPr lang="en-US" altLang="zh-TW" i="1" dirty="0" smtClean="0"/>
              <a:t> and </a:t>
            </a:r>
            <a:r>
              <a:rPr lang="en-US" altLang="zh-TW" i="1" dirty="0" smtClean="0">
                <a:solidFill>
                  <a:srgbClr val="0070C0"/>
                </a:solidFill>
              </a:rPr>
              <a:t>n</a:t>
            </a:r>
            <a:r>
              <a:rPr lang="en-US" altLang="zh-TW" i="1" baseline="-25000" dirty="0" smtClean="0">
                <a:solidFill>
                  <a:srgbClr val="0070C0"/>
                </a:solidFill>
              </a:rPr>
              <a:t>0</a:t>
            </a:r>
            <a:r>
              <a:rPr lang="en-US" altLang="zh-TW" i="1" dirty="0" smtClean="0"/>
              <a:t> exist such that A requires no more than k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i="1" dirty="0" smtClean="0"/>
              <a:t> 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</a:t>
            </a:r>
            <a:r>
              <a:rPr lang="en-US" altLang="zh-TW" i="1" dirty="0" smtClean="0"/>
              <a:t> time units to solve a problem of size n </a:t>
            </a:r>
            <a:r>
              <a:rPr lang="en-US" altLang="zh-TW" i="1" dirty="0" smtClean="0">
                <a:cs typeface="Times New Roman" pitchFamily="18" charset="0"/>
              </a:rPr>
              <a:t>≥</a:t>
            </a:r>
            <a:r>
              <a:rPr lang="en-US" altLang="zh-TW" i="1" dirty="0" smtClean="0"/>
              <a:t> n</a:t>
            </a:r>
            <a:r>
              <a:rPr lang="en-US" altLang="zh-TW" i="1" baseline="-25000" dirty="0" smtClean="0"/>
              <a:t>0</a:t>
            </a:r>
            <a:r>
              <a:rPr lang="en-US" altLang="zh-TW" i="1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 function 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 is called the algorithm’s growth-rate function.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Because of the capital O to denote order, it is called the Big O Notation.</a:t>
            </a:r>
          </a:p>
          <a:p>
            <a:pPr eaLnBrk="1" hangingPunct="1"/>
            <a:r>
              <a:rPr lang="en-US" altLang="zh-TW" dirty="0" smtClean="0"/>
              <a:t>Examples:</a:t>
            </a:r>
          </a:p>
          <a:p>
            <a:pPr lvl="1" eaLnBrk="1" hangingPunct="1"/>
            <a:r>
              <a:rPr lang="en-US" altLang="zh-TW" dirty="0" smtClean="0"/>
              <a:t>Traversal of a linked list is </a:t>
            </a:r>
            <a:r>
              <a:rPr lang="en-US" altLang="zh-TW" dirty="0" smtClean="0"/>
              <a:t>O(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</a:t>
            </a:r>
          </a:p>
          <a:p>
            <a:pPr lvl="1" eaLnBrk="1" hangingPunct="1"/>
            <a:r>
              <a:rPr lang="en-US" altLang="zh-TW" dirty="0" smtClean="0"/>
              <a:t>The Towers of Hanoi is </a:t>
            </a:r>
            <a:r>
              <a:rPr lang="en-US" altLang="zh-TW" dirty="0" smtClean="0"/>
              <a:t>O(2</a:t>
            </a:r>
            <a:r>
              <a:rPr lang="en-US" altLang="zh-TW" i="1" baseline="30000" dirty="0" smtClean="0"/>
              <a:t>n</a:t>
            </a:r>
            <a:r>
              <a:rPr lang="en-US" altLang="zh-TW" dirty="0" smtClean="0"/>
              <a:t>)</a:t>
            </a: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Analysis and Big O Notation (2/5)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400" dirty="0" smtClean="0"/>
              <a:t>O(1) &lt; O(log</a:t>
            </a:r>
            <a:r>
              <a:rPr lang="en-US" altLang="zh-TW" sz="2400" baseline="-25000" dirty="0" smtClean="0"/>
              <a:t>2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) &lt; O(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) &lt; O(n 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sz="2400" dirty="0" smtClean="0"/>
              <a:t> </a:t>
            </a:r>
            <a:r>
              <a:rPr lang="en-US" altLang="zh-TW" sz="2400" dirty="0" smtClean="0"/>
              <a:t>log</a:t>
            </a:r>
            <a:r>
              <a:rPr lang="en-US" altLang="zh-TW" sz="2400" baseline="-25000" dirty="0" smtClean="0"/>
              <a:t>2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) &lt; O(</a:t>
            </a:r>
            <a:r>
              <a:rPr lang="en-US" altLang="zh-TW" sz="2400" i="1" dirty="0" smtClean="0"/>
              <a:t>n</a:t>
            </a:r>
            <a:r>
              <a:rPr lang="en-US" altLang="zh-TW" sz="2400" baseline="30000" dirty="0" smtClean="0"/>
              <a:t>2</a:t>
            </a:r>
            <a:r>
              <a:rPr lang="en-US" altLang="zh-TW" sz="2400" dirty="0" smtClean="0"/>
              <a:t>) &lt; O(</a:t>
            </a:r>
            <a:r>
              <a:rPr lang="en-US" altLang="zh-TW" sz="2400" i="1" dirty="0" smtClean="0"/>
              <a:t>n</a:t>
            </a:r>
            <a:r>
              <a:rPr lang="en-US" altLang="zh-TW" sz="2400" baseline="30000" dirty="0" smtClean="0"/>
              <a:t>3</a:t>
            </a:r>
            <a:r>
              <a:rPr lang="en-US" altLang="zh-TW" sz="2400" dirty="0" smtClean="0"/>
              <a:t>) &lt; O(2</a:t>
            </a:r>
            <a:r>
              <a:rPr lang="en-US" altLang="zh-TW" sz="2400" i="1" baseline="30000" dirty="0" smtClean="0"/>
              <a:t>n</a:t>
            </a:r>
            <a:r>
              <a:rPr lang="en-US" altLang="zh-TW" sz="2400" dirty="0" smtClean="0"/>
              <a:t>).</a:t>
            </a:r>
            <a:endParaRPr lang="en-US" altLang="zh-TW" sz="24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4768"/>
          <a:stretch>
            <a:fillRect/>
          </a:stretch>
        </p:blipFill>
        <p:spPr bwMode="auto">
          <a:xfrm>
            <a:off x="-36512" y="1976404"/>
            <a:ext cx="8064896" cy="3828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61662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10-3(a)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7740352" y="3131676"/>
            <a:ext cx="992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c</a:t>
            </a:r>
            <a:r>
              <a:rPr lang="en-US" altLang="zh-TW" dirty="0" smtClean="0">
                <a:latin typeface="Calibri" pitchFamily="34" charset="0"/>
              </a:rPr>
              <a:t>onstant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7740352" y="3491716"/>
            <a:ext cx="1241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logarithmic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7740352" y="3789040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linear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7740352" y="413978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n log n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7740352" y="4499828"/>
            <a:ext cx="1072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quadratic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7758836" y="4859868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cubic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7740352" y="5157192"/>
            <a:ext cx="1289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exponential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Analysis and Big O Notation (3/5)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13</a:t>
            </a:fld>
            <a:endParaRPr lang="en-US" altLang="zh-TW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78332"/>
            <a:ext cx="7344816" cy="4928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616624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10-3(b)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02BA2-84EB-41D9-934A-CB827CC14FE7}" type="slidenum">
              <a:rPr lang="zh-TW" altLang="en-US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Analysis and Big O Notation (4/5)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Properties of growth-rate functions:</a:t>
            </a:r>
          </a:p>
          <a:p>
            <a:pPr lvl="1" eaLnBrk="1" hangingPunct="1"/>
            <a:r>
              <a:rPr lang="en-US" altLang="zh-TW" dirty="0" smtClean="0"/>
              <a:t>O(</a:t>
            </a:r>
            <a:r>
              <a:rPr lang="en-US" altLang="zh-TW" i="1" dirty="0" smtClean="0"/>
              <a:t>n</a:t>
            </a:r>
            <a:r>
              <a:rPr lang="en-US" altLang="zh-TW" baseline="30000" dirty="0" smtClean="0"/>
              <a:t>3</a:t>
            </a:r>
            <a:r>
              <a:rPr lang="en-US" altLang="zh-TW" dirty="0" smtClean="0"/>
              <a:t> + 3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 is O(</a:t>
            </a:r>
            <a:r>
              <a:rPr lang="en-US" altLang="zh-TW" i="1" dirty="0" smtClean="0"/>
              <a:t>n</a:t>
            </a:r>
            <a:r>
              <a:rPr lang="en-US" altLang="zh-TW" baseline="30000" dirty="0" smtClean="0"/>
              <a:t>3</a:t>
            </a:r>
            <a:r>
              <a:rPr lang="en-US" altLang="zh-TW" dirty="0" smtClean="0"/>
              <a:t>): </a:t>
            </a:r>
            <a:r>
              <a:rPr lang="en-US" altLang="zh-TW" b="1" dirty="0" smtClean="0"/>
              <a:t>ignore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low-order terms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O(5 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 = O(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)): </a:t>
            </a:r>
            <a:r>
              <a:rPr lang="en-US" altLang="zh-TW" b="1" dirty="0" smtClean="0"/>
              <a:t>ignore </a:t>
            </a:r>
            <a:r>
              <a:rPr lang="en-US" altLang="zh-TW" b="1" dirty="0" smtClean="0"/>
              <a:t>a multiplicative </a:t>
            </a:r>
            <a:r>
              <a:rPr lang="en-US" altLang="zh-TW" b="1" dirty="0" smtClean="0"/>
              <a:t>constant in the high-order term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O(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 + O(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 = O(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 + 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)).</a:t>
            </a:r>
          </a:p>
          <a:p>
            <a:pPr lvl="1" eaLnBrk="1" hangingPunct="1"/>
            <a:r>
              <a:rPr lang="en-US" altLang="zh-TW" dirty="0" smtClean="0"/>
              <a:t>O(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dirty="0" smtClean="0"/>
              <a:t> O(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 = O(</a:t>
            </a:r>
            <a:r>
              <a:rPr lang="en-US" altLang="zh-TW" i="1" dirty="0" smtClean="0"/>
              <a:t>f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 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×</a:t>
            </a:r>
            <a:r>
              <a:rPr lang="en-US" altLang="zh-TW" dirty="0" smtClean="0"/>
              <a:t> 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)).</a:t>
            </a:r>
          </a:p>
          <a:p>
            <a:pPr lvl="1" eaLnBrk="1" hangingPunct="1"/>
            <a:endParaRPr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E5AEC1-EE6A-48F6-AB0C-731974965C80}" type="slidenum">
              <a:rPr lang="zh-TW" altLang="en-US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Analysis and Big O Notation (5/5)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An algorithm may require different times to solve different problems of the same size.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Best-case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determination of the</a:t>
            </a:r>
            <a:r>
              <a:rPr lang="en-US" altLang="zh-TW" sz="2400" b="1" dirty="0" smtClean="0"/>
              <a:t> minimum amount</a:t>
            </a:r>
            <a:r>
              <a:rPr lang="en-US" altLang="zh-TW" sz="2400" dirty="0" smtClean="0"/>
              <a:t> of time that an algorithm requires to solve problems of size </a:t>
            </a:r>
            <a:r>
              <a:rPr lang="en-US" altLang="zh-TW" sz="2400" i="1" dirty="0" smtClean="0"/>
              <a:t>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Worst-case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determination of the </a:t>
            </a:r>
            <a:r>
              <a:rPr lang="en-US" altLang="zh-TW" sz="2400" b="1" dirty="0" smtClean="0"/>
              <a:t>maximum amount</a:t>
            </a:r>
            <a:r>
              <a:rPr lang="en-US" altLang="zh-TW" sz="2400" dirty="0" smtClean="0"/>
              <a:t> of time that an algorithm requires to solve problems of size </a:t>
            </a:r>
            <a:r>
              <a:rPr lang="en-US" altLang="zh-TW" sz="2400" i="1" dirty="0" smtClean="0"/>
              <a:t>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E</a:t>
            </a:r>
            <a:r>
              <a:rPr lang="en-US" altLang="zh-TW" sz="2400" dirty="0" smtClean="0"/>
              <a:t>asier </a:t>
            </a:r>
            <a:r>
              <a:rPr lang="en-US" altLang="zh-TW" sz="2400" dirty="0" smtClean="0"/>
              <a:t>to calculate and </a:t>
            </a:r>
            <a:r>
              <a:rPr lang="en-US" altLang="zh-TW" sz="2400" dirty="0" smtClean="0"/>
              <a:t>more </a:t>
            </a:r>
            <a:r>
              <a:rPr lang="en-US" altLang="zh-TW" sz="2400" dirty="0" smtClean="0"/>
              <a:t>common.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3200" dirty="0" smtClean="0"/>
              <a:t>Average-case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determination of the </a:t>
            </a:r>
            <a:r>
              <a:rPr lang="en-US" altLang="zh-TW" sz="2400" b="1" dirty="0" smtClean="0"/>
              <a:t>average amount</a:t>
            </a:r>
            <a:r>
              <a:rPr lang="en-US" altLang="zh-TW" sz="2400" dirty="0" smtClean="0"/>
              <a:t> of time that an algorithm requires to solve problems of size </a:t>
            </a:r>
            <a:r>
              <a:rPr lang="en-US" altLang="zh-TW" sz="2400" i="1" dirty="0" smtClean="0"/>
              <a:t>n</a:t>
            </a:r>
            <a:r>
              <a:rPr lang="en-US" altLang="zh-TW" sz="2400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Usually hard to calculate.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6A70F9-2EE8-4A3D-A6BA-6268B2F73C54}" type="slidenum">
              <a:rPr lang="zh-TW" altLang="en-US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Keeping Your Perspective (1/2)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Only significant differences in efficiency are interesting.</a:t>
            </a:r>
          </a:p>
          <a:p>
            <a:pPr lvl="1" eaLnBrk="1" hangingPunct="1"/>
            <a:endParaRPr lang="en-US" altLang="zh-TW" sz="1400" dirty="0" smtClean="0"/>
          </a:p>
          <a:p>
            <a:pPr eaLnBrk="1" hangingPunct="1"/>
            <a:r>
              <a:rPr lang="en-US" altLang="zh-TW" dirty="0" smtClean="0"/>
              <a:t>Frequency of operations:</a:t>
            </a:r>
          </a:p>
          <a:p>
            <a:pPr lvl="1" eaLnBrk="1" hangingPunct="1"/>
            <a:r>
              <a:rPr lang="en-US" altLang="zh-TW" dirty="0" smtClean="0"/>
              <a:t>When choosing an ADT’s implementation, consider how frequently particular ADT operations occur in a given application.</a:t>
            </a:r>
          </a:p>
          <a:p>
            <a:pPr lvl="1" eaLnBrk="1" hangingPunct="1"/>
            <a:r>
              <a:rPr lang="en-US" altLang="zh-TW" dirty="0" smtClean="0"/>
              <a:t>However, some seldom-used but critical operations must be efficient.</a:t>
            </a:r>
          </a:p>
          <a:p>
            <a:pPr lvl="2" eaLnBrk="1" hangingPunct="1"/>
            <a:r>
              <a:rPr lang="en-US" altLang="zh-TW" dirty="0" smtClean="0"/>
              <a:t>E.g., an air traffic control system.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8243AB-8E32-47FC-9D05-4F145D83851A}" type="slidenum">
              <a:rPr lang="zh-TW" altLang="en-US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Keeping Your Perspective (2/2)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If the problem size is always small, you can probably ignore an algorithm’s efficiency.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Order-of-magnitude analysis focuses on </a:t>
            </a:r>
            <a:r>
              <a:rPr lang="en-US" altLang="zh-TW" b="1" dirty="0" smtClean="0"/>
              <a:t>large problems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Weigh the </a:t>
            </a:r>
            <a:r>
              <a:rPr lang="en-US" altLang="zh-TW" b="1" dirty="0" smtClean="0"/>
              <a:t>trade-offs</a:t>
            </a:r>
            <a:r>
              <a:rPr lang="en-US" altLang="zh-TW" dirty="0" smtClean="0"/>
              <a:t> between an algorithm’s time requirements and its memory requirements.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Compare algorithms for both style and efficiency.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948034-7BED-4D6A-89A0-B545D93762F6}" type="slidenum">
              <a:rPr lang="zh-TW" altLang="en-US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Efficiency of Searching Algorithms (1/2)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/>
              <a:t>Sequential search</a:t>
            </a:r>
            <a:endParaRPr lang="en-US" altLang="zh-TW" dirty="0" smtClean="0"/>
          </a:p>
          <a:p>
            <a:pPr lvl="1" eaLnBrk="1" hangingPunct="1"/>
            <a:r>
              <a:rPr lang="en-US" altLang="zh-TW" dirty="0" smtClean="0"/>
              <a:t>Strategy:</a:t>
            </a:r>
          </a:p>
          <a:p>
            <a:pPr lvl="2" eaLnBrk="1" hangingPunct="1"/>
            <a:r>
              <a:rPr lang="en-US" altLang="zh-TW" dirty="0" smtClean="0"/>
              <a:t>Look at each item in the data collection in turn.</a:t>
            </a:r>
          </a:p>
          <a:p>
            <a:pPr lvl="2" eaLnBrk="1" hangingPunct="1"/>
            <a:r>
              <a:rPr lang="en-US" altLang="zh-TW" dirty="0" smtClean="0"/>
              <a:t>Stop when the desired item is found, or the end of the data is reached.</a:t>
            </a:r>
          </a:p>
          <a:p>
            <a:pPr lvl="2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dirty="0" smtClean="0"/>
              <a:t>Efficiency</a:t>
            </a:r>
          </a:p>
          <a:p>
            <a:pPr lvl="2" eaLnBrk="1" hangingPunct="1"/>
            <a:r>
              <a:rPr lang="en-US" altLang="zh-TW" dirty="0" smtClean="0"/>
              <a:t>Worst case: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987824" y="4077072"/>
            <a:ext cx="776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dirty="0">
                <a:latin typeface="Verdana" pitchFamily="34" charset="0"/>
              </a:rPr>
              <a:t>O(</a:t>
            </a:r>
            <a:r>
              <a:rPr lang="en-US" altLang="zh-TW" sz="2000" i="1" dirty="0">
                <a:latin typeface="Verdana" pitchFamily="34" charset="0"/>
              </a:rPr>
              <a:t>n</a:t>
            </a:r>
            <a:r>
              <a:rPr lang="en-US" altLang="zh-TW" sz="2000" dirty="0">
                <a:latin typeface="Verdana" pitchFamily="34" charset="0"/>
              </a:rPr>
              <a:t>)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974133-FFC5-417F-92AA-91AED9AB4375}" type="slidenum">
              <a:rPr lang="zh-TW" altLang="en-US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Efficiency of Searching Algorithms (2/2)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/>
              <a:t>Binary search</a:t>
            </a:r>
            <a:r>
              <a:rPr lang="en-US" altLang="zh-TW" dirty="0" smtClean="0"/>
              <a:t> of a </a:t>
            </a:r>
            <a:r>
              <a:rPr lang="en-US" altLang="zh-TW" b="1" dirty="0" smtClean="0"/>
              <a:t>sorted</a:t>
            </a:r>
            <a:r>
              <a:rPr lang="en-US" altLang="zh-TW" dirty="0" smtClean="0"/>
              <a:t> array</a:t>
            </a:r>
          </a:p>
          <a:p>
            <a:pPr lvl="1" eaLnBrk="1" hangingPunct="1"/>
            <a:r>
              <a:rPr lang="en-US" altLang="zh-TW" dirty="0" smtClean="0"/>
              <a:t>Strategy:</a:t>
            </a:r>
          </a:p>
          <a:p>
            <a:pPr lvl="2" eaLnBrk="1" hangingPunct="1"/>
            <a:r>
              <a:rPr lang="en-US" altLang="zh-TW" dirty="0" smtClean="0"/>
              <a:t>Repeatedly divide the array in </a:t>
            </a:r>
            <a:r>
              <a:rPr lang="en-US" altLang="zh-TW" dirty="0" smtClean="0"/>
              <a:t>halves.</a:t>
            </a:r>
            <a:endParaRPr lang="en-US" altLang="zh-TW" dirty="0" smtClean="0"/>
          </a:p>
          <a:p>
            <a:pPr lvl="2" eaLnBrk="1" hangingPunct="1"/>
            <a:r>
              <a:rPr lang="en-US" altLang="zh-TW" dirty="0" smtClean="0"/>
              <a:t>Determine which half could contain the item, and discard the other half.</a:t>
            </a:r>
          </a:p>
          <a:p>
            <a:pPr lvl="2" eaLnBrk="1" hangingPunct="1"/>
            <a:endParaRPr lang="en-US" altLang="zh-TW" sz="1400" dirty="0" smtClean="0"/>
          </a:p>
          <a:p>
            <a:pPr lvl="1" eaLnBrk="1" hangingPunct="1"/>
            <a:r>
              <a:rPr lang="en-US" altLang="zh-TW" dirty="0" smtClean="0"/>
              <a:t>Efficiency</a:t>
            </a:r>
          </a:p>
          <a:p>
            <a:pPr lvl="2" eaLnBrk="1" hangingPunct="1"/>
            <a:r>
              <a:rPr lang="en-US" altLang="zh-TW" dirty="0" smtClean="0"/>
              <a:t>Worst case:</a:t>
            </a:r>
          </a:p>
          <a:p>
            <a:pPr lvl="2" eaLnBrk="1" hangingPunct="1"/>
            <a:r>
              <a:rPr lang="en-US" altLang="zh-TW" dirty="0" smtClean="0"/>
              <a:t>For large arrays, the binary search has an </a:t>
            </a:r>
            <a:r>
              <a:rPr lang="en-US" altLang="zh-TW" b="1" dirty="0" smtClean="0"/>
              <a:t>enormous advantage</a:t>
            </a:r>
            <a:r>
              <a:rPr lang="en-US" altLang="zh-TW" dirty="0" smtClean="0"/>
              <a:t> over a sequential search.</a:t>
            </a:r>
          </a:p>
          <a:p>
            <a:pPr lvl="3" eaLnBrk="1" hangingPunct="1"/>
            <a:r>
              <a:rPr lang="en-US" altLang="zh-TW" dirty="0" smtClean="0"/>
              <a:t>At most 20 comparisons to search an array of one million items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Note, however, there is an overhead of maintaining the array in sorted order.</a:t>
            </a:r>
            <a:endParaRPr lang="en-US" altLang="zh-TW" dirty="0" smtClean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59832" y="4077072"/>
            <a:ext cx="1263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dirty="0">
                <a:solidFill>
                  <a:schemeClr val="tx2"/>
                </a:solidFill>
                <a:latin typeface="Verdana" pitchFamily="34" charset="0"/>
              </a:rPr>
              <a:t>O(log</a:t>
            </a:r>
            <a:r>
              <a:rPr lang="en-US" altLang="zh-TW" sz="2000" baseline="-25000" dirty="0">
                <a:solidFill>
                  <a:schemeClr val="tx2"/>
                </a:solidFill>
                <a:latin typeface="Verdana" pitchFamily="34" charset="0"/>
              </a:rPr>
              <a:t>2</a:t>
            </a:r>
            <a:r>
              <a:rPr lang="en-US" altLang="zh-TW" sz="2000" i="1" dirty="0">
                <a:solidFill>
                  <a:schemeClr val="tx2"/>
                </a:solidFill>
                <a:latin typeface="Verdana" pitchFamily="34" charset="0"/>
              </a:rPr>
              <a:t>n</a:t>
            </a:r>
            <a:r>
              <a:rPr lang="en-US" altLang="zh-TW" sz="2000" dirty="0">
                <a:solidFill>
                  <a:schemeClr val="tx2"/>
                </a:solidFill>
                <a:latin typeface="Verdana" pitchFamily="34" charset="0"/>
              </a:rPr>
              <a:t>)</a:t>
            </a:r>
            <a:endParaRPr lang="zh-TW" altLang="en-US" sz="2000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Algorithm Efficiency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11677</TotalTime>
  <Words>1207</Words>
  <Application>Microsoft Office PowerPoint</Application>
  <PresentationFormat>如螢幕大小 (4:3)</PresentationFormat>
  <Paragraphs>213</Paragraphs>
  <Slides>19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19</vt:i4>
      </vt:variant>
    </vt:vector>
  </HeadingPairs>
  <TitlesOfParts>
    <vt:vector size="21" baseType="lpstr">
      <vt:lpstr>1_Edge</vt:lpstr>
      <vt:lpstr>Office 佈景主題</vt:lpstr>
      <vt:lpstr> Algorithm Efficiency </vt:lpstr>
      <vt:lpstr>A Larger Picture</vt:lpstr>
      <vt:lpstr>Programs vs. Algorithms</vt:lpstr>
      <vt:lpstr>Measuring Algorithm Efficiency (1/4)</vt:lpstr>
      <vt:lpstr>Measuring Algorithm Efficiency (2/4)</vt:lpstr>
      <vt:lpstr>Measuring Algorithm Efficiency (3/4)</vt:lpstr>
      <vt:lpstr>Measuring Algorithm Efficiency (4/4)</vt:lpstr>
      <vt:lpstr>Algorithm Growth Rates (1/3)</vt:lpstr>
      <vt:lpstr>Algorithm Growth Rates (2/3)</vt:lpstr>
      <vt:lpstr>Algorithm Growth Rates (3/3)</vt:lpstr>
      <vt:lpstr>Analysis and Big O Notation (1/5)</vt:lpstr>
      <vt:lpstr>Analysis and Big O Notation (2/5)</vt:lpstr>
      <vt:lpstr>Analysis and Big O Notation (3/5)</vt:lpstr>
      <vt:lpstr>Analysis and Big O Notation (4/5)</vt:lpstr>
      <vt:lpstr>Analysis and Big O Notation (5/5)</vt:lpstr>
      <vt:lpstr>Keeping Your Perspective (1/2)</vt:lpstr>
      <vt:lpstr>Keeping Your Perspective (2/2)</vt:lpstr>
      <vt:lpstr>Efficiency of Searching Algorithms (1/2)</vt:lpstr>
      <vt:lpstr>Efficiency of Searching Algorithms (2/2)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Yih-Kuen Tsay</cp:lastModifiedBy>
  <cp:revision>592</cp:revision>
  <dcterms:created xsi:type="dcterms:W3CDTF">2009-06-21T02:54:00Z</dcterms:created>
  <dcterms:modified xsi:type="dcterms:W3CDTF">2015-11-23T04:11:53Z</dcterms:modified>
</cp:coreProperties>
</file>