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6" r:id="rId3"/>
    <p:sldId id="279" r:id="rId4"/>
    <p:sldId id="289" r:id="rId5"/>
    <p:sldId id="268" r:id="rId6"/>
    <p:sldId id="288" r:id="rId7"/>
    <p:sldId id="287" r:id="rId8"/>
    <p:sldId id="267" r:id="rId9"/>
    <p:sldId id="293" r:id="rId10"/>
    <p:sldId id="276" r:id="rId11"/>
    <p:sldId id="278" r:id="rId12"/>
    <p:sldId id="290" r:id="rId13"/>
    <p:sldId id="291" r:id="rId14"/>
    <p:sldId id="292" r:id="rId15"/>
    <p:sldId id="294" r:id="rId16"/>
    <p:sldId id="283" r:id="rId17"/>
    <p:sldId id="284" r:id="rId18"/>
    <p:sldId id="285" r:id="rId1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89777" autoAdjust="0"/>
  </p:normalViewPr>
  <p:slideViewPr>
    <p:cSldViewPr snapToGrid="0">
      <p:cViewPr varScale="1">
        <p:scale>
          <a:sx n="80" d="100"/>
          <a:sy n="80" d="100"/>
        </p:scale>
        <p:origin x="96" y="582"/>
      </p:cViewPr>
      <p:guideLst/>
    </p:cSldViewPr>
  </p:slideViewPr>
  <p:outlineViewPr>
    <p:cViewPr>
      <p:scale>
        <a:sx n="33" d="100"/>
        <a:sy n="33" d="100"/>
      </p:scale>
      <p:origin x="0" y="-183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AD3A1-0F10-46E5-8BAB-9F72C404C5A2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BDCE8-B830-4B5A-B472-BB53236158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002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BDCE8-B830-4B5A-B472-BB5323615843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1465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目前的</a:t>
            </a:r>
            <a:r>
              <a:rPr lang="en-US" altLang="zh-TW" dirty="0" smtClean="0"/>
              <a:t>Q=(x,</a:t>
            </a:r>
            <a:r>
              <a:rPr lang="zh-TW" altLang="en-US" dirty="0" smtClean="0"/>
              <a:t> </a:t>
            </a:r>
            <a:r>
              <a:rPr lang="en-US" altLang="zh-TW" dirty="0" smtClean="0"/>
              <a:t>y)</a:t>
            </a:r>
            <a:r>
              <a:rPr lang="zh-TW" altLang="en-US" dirty="0" smtClean="0"/>
              <a:t>讀到</a:t>
            </a:r>
            <a:r>
              <a:rPr lang="en-US" altLang="zh-TW" dirty="0" smtClean="0"/>
              <a:t>a</a:t>
            </a:r>
            <a:r>
              <a:rPr lang="zh-TW" altLang="en-US" dirty="0" smtClean="0"/>
              <a:t>的時候，可能是讓</a:t>
            </a:r>
            <a:r>
              <a:rPr lang="en-US" altLang="zh-TW" dirty="0" smtClean="0"/>
              <a:t>x</a:t>
            </a:r>
            <a:r>
              <a:rPr lang="zh-TW" altLang="en-US" dirty="0" smtClean="0"/>
              <a:t>跑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A</a:t>
            </a:r>
            <a:r>
              <a:rPr lang="zh-TW" altLang="en-US" dirty="0" smtClean="0"/>
              <a:t>，也可能讓</a:t>
            </a:r>
            <a:r>
              <a:rPr lang="en-US" altLang="zh-TW" smtClean="0"/>
              <a:t>y</a:t>
            </a:r>
            <a:r>
              <a:rPr lang="zh-TW" altLang="en-US" smtClean="0"/>
              <a:t>跑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B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7C2CA-FB8D-4D2A-90B4-C314793840AD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1791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BDCE8-B830-4B5A-B472-BB5323615843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2718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u="sng" dirty="0" smtClean="0"/>
              <a:t>因為每個</a:t>
            </a:r>
            <a:r>
              <a:rPr lang="en-US" altLang="zh-TW" u="sng" dirty="0" smtClean="0"/>
              <a:t>string</a:t>
            </a:r>
            <a:r>
              <a:rPr lang="en-US" altLang="zh-TW" u="sng" baseline="0" dirty="0" smtClean="0"/>
              <a:t> s run</a:t>
            </a:r>
            <a:r>
              <a:rPr lang="zh-TW" altLang="en-US" u="sng" baseline="0" dirty="0" smtClean="0"/>
              <a:t>完都會回到</a:t>
            </a:r>
            <a:r>
              <a:rPr lang="en-US" altLang="zh-TW" u="sng" baseline="0" dirty="0" smtClean="0"/>
              <a:t>h </a:t>
            </a:r>
            <a:r>
              <a:rPr lang="zh-TW" altLang="en-US" u="sng" baseline="0" dirty="0" smtClean="0"/>
              <a:t>所以所有</a:t>
            </a:r>
            <a:r>
              <a:rPr lang="en-US" altLang="zh-TW" u="sng" baseline="0" dirty="0" smtClean="0"/>
              <a:t>s</a:t>
            </a:r>
            <a:r>
              <a:rPr lang="zh-TW" altLang="en-US" u="sng" baseline="0" dirty="0" smtClean="0"/>
              <a:t> 串起來，就是跑過</a:t>
            </a:r>
            <a:r>
              <a:rPr lang="en-US" altLang="zh-TW" u="sng" baseline="0" dirty="0" smtClean="0"/>
              <a:t>k-1</a:t>
            </a:r>
            <a:r>
              <a:rPr lang="zh-TW" altLang="en-US" u="sng" baseline="0" dirty="0" smtClean="0"/>
              <a:t>次</a:t>
            </a:r>
            <a:r>
              <a:rPr lang="en-US" altLang="zh-TW" u="sng" baseline="0" dirty="0" smtClean="0"/>
              <a:t>h state </a:t>
            </a:r>
            <a:r>
              <a:rPr lang="zh-TW" altLang="en-US" u="sng" baseline="0" dirty="0" smtClean="0"/>
              <a:t>所能找到的最長序列</a:t>
            </a:r>
            <a:endParaRPr lang="en-US" altLang="zh-TW" u="sng" baseline="0" dirty="0" smtClean="0"/>
          </a:p>
          <a:p>
            <a:endParaRPr lang="zh-TW" altLang="en-US" u="sng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BDCE8-B830-4B5A-B472-BB5323615843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6713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靠右 三個以上</a:t>
            </a:r>
            <a:r>
              <a:rPr lang="en-US" altLang="zh-TW" dirty="0" smtClean="0"/>
              <a:t>variable</a:t>
            </a:r>
            <a:r>
              <a:rPr lang="zh-TW" altLang="en-US" dirty="0" smtClean="0"/>
              <a:t>時 把右邊兩個換成新的 兩個一組串下去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BDCE8-B830-4B5A-B472-BB5323615843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176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785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662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364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729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782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1008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628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73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338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60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335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7D77D-DDE8-4D1A-8502-738C536374F7}" type="datetimeFigureOut">
              <a:rPr lang="zh-TW" altLang="en-US" smtClean="0"/>
              <a:t>2017/04/20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733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.ntu.edu.tw/~tsay/dokuwiki/doku.php?id=courses:theory2017:main" TargetMode="External"/><Relationship Id="rId2" Type="http://schemas.openxmlformats.org/officeDocument/2006/relationships/hyperlink" Target="https://ceiba.ntu.edu.tw/1052theory201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goo.gl/FkOt0K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#2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Willy Chang</a:t>
            </a:r>
          </a:p>
          <a:p>
            <a:r>
              <a:rPr lang="en-US" altLang="zh-TW" sz="3200" dirty="0" smtClean="0"/>
              <a:t>2017.04.12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614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CEIBA site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have enabled a CEIBA site for this course:</a:t>
            </a:r>
          </a:p>
          <a:p>
            <a:r>
              <a:rPr lang="en-US" altLang="zh-TW" dirty="0">
                <a:hlinkClick r:id="rId2"/>
              </a:rPr>
              <a:t>https://</a:t>
            </a:r>
            <a:r>
              <a:rPr lang="en-US" altLang="zh-TW" dirty="0" smtClean="0">
                <a:hlinkClick r:id="rId2"/>
              </a:rPr>
              <a:t>ceiba.ntu.edu.tw/1052theory2017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This link will redirect to our </a:t>
            </a:r>
            <a:r>
              <a:rPr lang="en-US" altLang="zh-TW" dirty="0"/>
              <a:t>course website</a:t>
            </a:r>
            <a:br>
              <a:rPr lang="en-US" altLang="zh-TW" dirty="0"/>
            </a:br>
            <a:r>
              <a:rPr lang="en-US" altLang="zh-TW" dirty="0"/>
              <a:t>(</a:t>
            </a:r>
            <a:r>
              <a:rPr lang="en-US" altLang="zh-TW" dirty="0">
                <a:hlinkClick r:id="rId3"/>
              </a:rPr>
              <a:t>http://im.ntu.edu.tw/~tsay/dokuwiki/doku.php?id=courses:theory2017:main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Course announcement may be sent via group mail from CEIBA.</a:t>
            </a:r>
          </a:p>
          <a:p>
            <a:pPr lvl="1"/>
            <a:r>
              <a:rPr lang="en-US" altLang="zh-TW" dirty="0" smtClean="0"/>
              <a:t>Enrolled students only; for auditors please contact me if needed.</a:t>
            </a:r>
          </a:p>
          <a:p>
            <a:r>
              <a:rPr lang="en-US" altLang="zh-TW" dirty="0" smtClean="0"/>
              <a:t>All detailed grades (HW, Terms) will be announced on CEIBA too!</a:t>
            </a:r>
          </a:p>
          <a:p>
            <a:pPr lvl="1"/>
            <a:r>
              <a:rPr lang="en-US" altLang="zh-TW" dirty="0"/>
              <a:t>Shorten URL </a:t>
            </a:r>
            <a:r>
              <a:rPr lang="en-US" altLang="zh-TW" dirty="0">
                <a:hlinkClick r:id="rId4"/>
              </a:rPr>
              <a:t>https://</a:t>
            </a:r>
            <a:r>
              <a:rPr lang="en-US" altLang="zh-TW" dirty="0" smtClean="0">
                <a:hlinkClick r:id="rId4"/>
              </a:rPr>
              <a:t>goo.gl/FkOt0K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LOG IN to CEIBA first</a:t>
            </a:r>
            <a:endParaRPr lang="zh-TW" altLang="en-US" dirty="0"/>
          </a:p>
          <a:p>
            <a:pPr lvl="1"/>
            <a:endParaRPr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664" y="4830679"/>
            <a:ext cx="2027321" cy="202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like the </a:t>
            </a:r>
            <a:r>
              <a:rPr lang="en-US" altLang="zh-TW" sz="3600" i="1" dirty="0" smtClean="0"/>
              <a:t>ideas</a:t>
            </a:r>
            <a:r>
              <a:rPr lang="en-US" altLang="zh-TW" sz="3600" dirty="0" smtClean="0"/>
              <a:t> rather than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consider them as everything 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get your homework done.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i="1" dirty="0" smtClean="0"/>
              <a:t>CAUTION</a:t>
            </a:r>
            <a:endParaRPr lang="zh-TW" altLang="en-US" i="1" dirty="0"/>
          </a:p>
        </p:txBody>
      </p:sp>
    </p:spTree>
    <p:extLst>
      <p:ext uri="{BB962C8B-B14F-4D97-AF65-F5344CB8AC3E}">
        <p14:creationId xmlns:p14="http://schemas.microsoft.com/office/powerpoint/2010/main" val="323848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For any questions, if possible, write down the whole proof / operation detail, not just the answer.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This not only helps you understand the whole mechanism but gets you more points on exams.</a:t>
            </a:r>
          </a:p>
          <a:p>
            <a:pPr marL="0" indent="0" algn="ctr">
              <a:buNone/>
            </a:pPr>
            <a:endParaRPr lang="en-US" altLang="zh-TW" sz="3600" dirty="0"/>
          </a:p>
          <a:p>
            <a:pPr marL="0" indent="0" algn="ctr">
              <a:buNone/>
            </a:pPr>
            <a:r>
              <a:rPr lang="en-US" altLang="zh-TW" sz="3600" dirty="0" smtClean="0"/>
              <a:t>Ex. When converting an NFA to DFA, write down the detailed transition function construction steps.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i="1" dirty="0" smtClean="0"/>
              <a:t>SUGGESTION</a:t>
            </a:r>
            <a:endParaRPr lang="zh-TW" altLang="en-US" i="1" dirty="0"/>
          </a:p>
        </p:txBody>
      </p:sp>
    </p:spTree>
    <p:extLst>
      <p:ext uri="{BB962C8B-B14F-4D97-AF65-F5344CB8AC3E}">
        <p14:creationId xmlns:p14="http://schemas.microsoft.com/office/powerpoint/2010/main" val="101151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– </a:t>
            </a:r>
            <a:r>
              <a:rPr lang="en-US" altLang="zh-TW" dirty="0" smtClean="0"/>
              <a:t>Q3.b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Is the class of languages recognized by </a:t>
                </a:r>
                <a:r>
                  <a:rPr lang="en-US" altLang="zh-TW" dirty="0" smtClean="0">
                    <a:solidFill>
                      <a:srgbClr val="0070C0"/>
                    </a:solidFill>
                  </a:rPr>
                  <a:t>NFAs</a:t>
                </a:r>
                <a:r>
                  <a:rPr lang="en-US" altLang="zh-TW" dirty="0" smtClean="0"/>
                  <a:t> closed </a:t>
                </a:r>
                <a:r>
                  <a:rPr lang="en-US" altLang="zh-TW" dirty="0"/>
                  <a:t>under complement? </a:t>
                </a:r>
                <a:r>
                  <a:rPr lang="en-US" altLang="zh-TW" b="1" u="sng" dirty="0">
                    <a:solidFill>
                      <a:srgbClr val="0070C0"/>
                    </a:solidFill>
                  </a:rPr>
                  <a:t>Explain you answer</a:t>
                </a:r>
                <a:r>
                  <a:rPr lang="en-US" altLang="zh-TW" b="1" u="sng" dirty="0" smtClean="0">
                    <a:solidFill>
                      <a:srgbClr val="0070C0"/>
                    </a:solidFill>
                  </a:rPr>
                  <a:t>.</a:t>
                </a:r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Yes!</a:t>
                </a:r>
              </a:p>
              <a:p>
                <a:r>
                  <a:rPr lang="en-US" altLang="zh-TW" dirty="0" smtClean="0"/>
                  <a:t>One approach to prove:</a:t>
                </a:r>
              </a:p>
              <a:p>
                <a:pPr lvl="1"/>
                <a:r>
                  <a:rPr lang="en-US" altLang="zh-TW" dirty="0" smtClean="0"/>
                  <a:t>For DFAs,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if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is an NFA that </a:t>
                </a:r>
                <a:r>
                  <a:rPr lang="en-US" altLang="zh-TW" dirty="0" smtClean="0"/>
                  <a:t>recognizes language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, swapping the accept and nonaccept states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yields a new DFA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bar>
                  </m:oMath>
                </a14:m>
                <a:r>
                  <a:rPr lang="en-US" altLang="zh-TW" dirty="0" smtClean="0"/>
                  <a:t> that recognizes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bar>
                  </m:oMath>
                </a14:m>
                <a:r>
                  <a:rPr lang="en-US" altLang="zh-TW" dirty="0" smtClean="0"/>
                  <a:t>,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then the class of regular language is closed under complement.</a:t>
                </a:r>
              </a:p>
              <a:p>
                <a:pPr lvl="1"/>
                <a:r>
                  <a:rPr lang="en-US" altLang="zh-TW" dirty="0" smtClean="0"/>
                  <a:t>Every NFA has an equivalent DFA. (Theorem 1.39)</a:t>
                </a:r>
              </a:p>
              <a:p>
                <a:pPr lvl="1"/>
                <a:r>
                  <a:rPr lang="en-US" altLang="zh-TW" dirty="0" smtClean="0"/>
                  <a:t>Every DFA is an NFA.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170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– </a:t>
            </a:r>
            <a:r>
              <a:rPr lang="en-US" altLang="zh-TW" dirty="0" smtClean="0"/>
              <a:t>Q3.b (2/2)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Proof concept of DFA parts.</a:t>
                </a:r>
              </a:p>
              <a:p>
                <a:pPr lvl="1"/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ba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 where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 </a:t>
                </a:r>
                <a:endParaRPr lang="en-US" altLang="zh-TW" dirty="0" smtClean="0"/>
              </a:p>
              <a:p>
                <a:pPr lvl="1"/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bar>
                  </m:oMath>
                </a14:m>
                <a:r>
                  <a:rPr lang="en-US" altLang="zh-TW" dirty="0" smtClean="0"/>
                  <a:t> is deterministic. (Why?)</a:t>
                </a:r>
                <a:br>
                  <a:rPr lang="en-US" altLang="zh-TW" dirty="0" smtClean="0"/>
                </a:br>
                <a:r>
                  <a:rPr lang="en-US" altLang="zh-TW" dirty="0" smtClean="0">
                    <a:sym typeface="Wingdings" panose="05000000000000000000" pitchFamily="2" charset="2"/>
                  </a:rPr>
                  <a:t> For any string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∈ 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 , running on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bar>
                  </m:oMath>
                </a14:m>
                <a:r>
                  <a:rPr lang="en-US" altLang="zh-TW" dirty="0" smtClean="0"/>
                  <a:t> will ends on exactly one 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𝑟</m:t>
                    </m:r>
                  </m:oMath>
                </a14:m>
                <a:r>
                  <a:rPr lang="en-US" altLang="zh-TW" b="0" dirty="0" smtClean="0">
                    <a:sym typeface="Wingdings" panose="05000000000000000000" pitchFamily="2" charset="2"/>
                  </a:rPr>
                  <a:t>  </a:t>
                </a:r>
                <a:br>
                  <a:rPr lang="en-US" altLang="zh-TW" b="0" dirty="0" smtClean="0">
                    <a:sym typeface="Wingdings" panose="05000000000000000000" pitchFamily="2" charset="2"/>
                  </a:rPr>
                </a:br>
                <a:r>
                  <a:rPr lang="en-US" altLang="zh-TW" b="0" dirty="0" smtClean="0">
                    <a:sym typeface="Wingdings" panose="05000000000000000000" pitchFamily="2" charset="2"/>
                  </a:rPr>
                  <a:t> If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bar>
                  </m:oMath>
                </a14:m>
                <a:r>
                  <a:rPr lang="en-US" altLang="zh-TW" b="0" dirty="0" smtClean="0">
                    <a:sym typeface="Wingdings" panose="05000000000000000000" pitchFamily="2" charset="2"/>
                  </a:rPr>
                  <a:t> </a:t>
                </a:r>
                <a:r>
                  <a:rPr lang="en-US" altLang="zh-TW" dirty="0" smtClean="0">
                    <a:sym typeface="Wingdings" panose="05000000000000000000" pitchFamily="2" charset="2"/>
                  </a:rPr>
                  <a:t>recognizes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bar>
                  </m:oMath>
                </a14:m>
                <a:r>
                  <a:rPr lang="en-US" altLang="zh-TW" b="0" dirty="0" smtClean="0">
                    <a:sym typeface="Wingdings" panose="05000000000000000000" pitchFamily="2" charset="2"/>
                  </a:rPr>
                  <a:t> , then the closeness is proven. </a:t>
                </a:r>
              </a:p>
              <a:p>
                <a:pPr lvl="2"/>
                <a:r>
                  <a:rPr lang="en-US" altLang="zh-TW" dirty="0" smtClean="0">
                    <a:sym typeface="Wingdings" panose="05000000000000000000" pitchFamily="2" charset="2"/>
                  </a:rPr>
                  <a:t>(Review: How does an automaton recognizes an language? </a:t>
                </a:r>
                <a:r>
                  <a:rPr lang="en-US" altLang="zh-TW" b="0" dirty="0" smtClean="0">
                    <a:sym typeface="Wingdings" panose="05000000000000000000" pitchFamily="2" charset="2"/>
                  </a:rPr>
                  <a:t>)</a:t>
                </a:r>
              </a:p>
              <a:p>
                <a:r>
                  <a:rPr lang="en-US" altLang="zh-TW" dirty="0" smtClean="0">
                    <a:sym typeface="Wingdings" panose="05000000000000000000" pitchFamily="2" charset="2"/>
                  </a:rPr>
                  <a:t>The definition of closeness: (Course slide ch1 pp.23)</a:t>
                </a:r>
              </a:p>
              <a:p>
                <a:pPr lvl="1"/>
                <a:r>
                  <a:rPr lang="en-US" altLang="zh-TW" b="0" dirty="0" smtClean="0">
                    <a:sym typeface="Wingdings" panose="05000000000000000000" pitchFamily="2" charset="2"/>
                  </a:rPr>
                  <a:t>A collection of object is closed </a:t>
                </a:r>
                <a:r>
                  <a:rPr lang="en-US" altLang="zh-TW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under some operation </a:t>
                </a:r>
                <a:r>
                  <a:rPr lang="en-US" altLang="zh-TW" b="0" dirty="0" smtClean="0">
                    <a:sym typeface="Wingdings" panose="05000000000000000000" pitchFamily="2" charset="2"/>
                  </a:rPr>
                  <a:t>if applying the operation to members of the collection returns an object still in the collection.</a:t>
                </a:r>
              </a:p>
              <a:p>
                <a:r>
                  <a:rPr lang="en-US" altLang="zh-TW" dirty="0" smtClean="0">
                    <a:sym typeface="Wingdings" panose="05000000000000000000" pitchFamily="2" charset="2"/>
                  </a:rPr>
                  <a:t>So why does </a:t>
                </a:r>
                <a:r>
                  <a:rPr lang="en-US" altLang="zh-TW" dirty="0"/>
                  <a:t>swapping </a:t>
                </a:r>
                <a:r>
                  <a:rPr lang="en-US" altLang="zh-TW" dirty="0" smtClean="0"/>
                  <a:t>states </a:t>
                </a:r>
                <a:r>
                  <a:rPr lang="en-US" altLang="zh-TW" dirty="0"/>
                  <a:t>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 doesn't necessarily yield a </a:t>
                </a:r>
                <a:r>
                  <a:rPr lang="en-US" altLang="zh-TW" dirty="0" smtClean="0"/>
                  <a:t>new NFA </a:t>
                </a:r>
                <a:r>
                  <a:rPr lang="en-US" altLang="zh-TW" dirty="0"/>
                  <a:t>that recognizes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bar>
                  </m:oMath>
                </a14:m>
                <a:r>
                  <a:rPr lang="en-US" altLang="zh-TW" dirty="0" smtClean="0"/>
                  <a:t>, but still closed under complement?</a:t>
                </a:r>
                <a:endParaRPr lang="en-US" altLang="zh-TW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3081" r="-98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560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– </a:t>
            </a:r>
            <a:r>
              <a:rPr lang="en-US" altLang="zh-TW" dirty="0" smtClean="0"/>
              <a:t>Q4.b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Be aware of the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/>
                  <a:t>-</a:t>
                </a:r>
                <a:r>
                  <a:rPr lang="en-US" altLang="zh-TW" dirty="0" smtClean="0"/>
                  <a:t>transition from the state 1 to 2.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064" y="2569696"/>
            <a:ext cx="6027030" cy="374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5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– </a:t>
            </a:r>
            <a:r>
              <a:rPr lang="en-US" altLang="zh-TW" dirty="0" smtClean="0"/>
              <a:t>Q7.a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Be careful on GNFA rip-off. Think of EVERY route.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The expression usually looks ugly.</a:t>
                </a:r>
              </a:p>
              <a:p>
                <a:r>
                  <a:rPr lang="en-US" altLang="zh-TW" dirty="0" smtClean="0"/>
                  <a:t>Read the context of Lemma 1.60 again carefully. Note that it mentioned the case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593" y="3564043"/>
            <a:ext cx="7036308" cy="316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1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</a:t>
            </a:r>
            <a:r>
              <a:rPr lang="en-US" altLang="zh-TW" dirty="0"/>
              <a:t>– </a:t>
            </a:r>
            <a:r>
              <a:rPr lang="en-US" altLang="zh-TW" dirty="0" smtClean="0"/>
              <a:t>Q1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TW" dirty="0" smtClean="0"/>
                  <a:t>Design an NFA M = (Q, </a:t>
                </a:r>
                <a:r>
                  <a:rPr lang="el-GR" altLang="zh-TW" dirty="0" smtClean="0"/>
                  <a:t>Σ</a:t>
                </a:r>
                <a:r>
                  <a:rPr lang="en-US" altLang="zh-TW" dirty="0" smtClean="0"/>
                  <a:t>, </a:t>
                </a:r>
                <a:r>
                  <a:rPr lang="el-GR" altLang="zh-TW" dirty="0" smtClean="0"/>
                  <a:t>δ</a:t>
                </a:r>
                <a:r>
                  <a:rPr lang="en-US" altLang="zh-TW" dirty="0" smtClean="0"/>
                  <a:t>, q</a:t>
                </a:r>
                <a:r>
                  <a:rPr lang="en-US" altLang="zh-TW" baseline="-25000" dirty="0" smtClean="0"/>
                  <a:t>0</a:t>
                </a:r>
                <a:r>
                  <a:rPr lang="en-US" altLang="zh-TW" dirty="0" smtClean="0"/>
                  <a:t>, F) that recognize the </a:t>
                </a:r>
                <a:r>
                  <a:rPr lang="en-US" altLang="zh-TW" i="1" dirty="0" smtClean="0"/>
                  <a:t>shuffle</a:t>
                </a:r>
                <a:r>
                  <a:rPr lang="en-US" altLang="zh-TW" dirty="0" smtClean="0"/>
                  <a:t> of A and B, whose recognized by M</a:t>
                </a:r>
                <a:r>
                  <a:rPr lang="en-US" altLang="zh-TW" baseline="-25000" dirty="0" smtClean="0"/>
                  <a:t>A</a:t>
                </a:r>
                <a:r>
                  <a:rPr lang="en-US" altLang="zh-TW" dirty="0" smtClean="0"/>
                  <a:t> (Q</a:t>
                </a:r>
                <a:r>
                  <a:rPr lang="en-US" altLang="zh-TW" baseline="-25000" dirty="0" smtClean="0"/>
                  <a:t>A</a:t>
                </a:r>
                <a:r>
                  <a:rPr lang="en-US" altLang="zh-TW" dirty="0" smtClean="0"/>
                  <a:t>, </a:t>
                </a:r>
                <a:r>
                  <a:rPr lang="el-GR" altLang="zh-TW" dirty="0" smtClean="0"/>
                  <a:t>Σ</a:t>
                </a:r>
                <a:r>
                  <a:rPr lang="en-US" altLang="zh-TW" dirty="0" smtClean="0"/>
                  <a:t>, </a:t>
                </a:r>
                <a:r>
                  <a:rPr lang="el-GR" altLang="zh-TW" dirty="0" smtClean="0"/>
                  <a:t>δ</a:t>
                </a:r>
                <a:r>
                  <a:rPr lang="en-US" altLang="zh-TW" baseline="-25000" dirty="0" smtClean="0"/>
                  <a:t>A</a:t>
                </a:r>
                <a:r>
                  <a:rPr lang="en-US" altLang="zh-TW" dirty="0" smtClean="0"/>
                  <a:t>, q</a:t>
                </a:r>
                <a:r>
                  <a:rPr lang="en-US" altLang="zh-TW" baseline="-25000" dirty="0" smtClean="0"/>
                  <a:t>0A</a:t>
                </a:r>
                <a:r>
                  <a:rPr lang="en-US" altLang="zh-TW" dirty="0" smtClean="0"/>
                  <a:t>, F</a:t>
                </a:r>
                <a:r>
                  <a:rPr lang="en-US" altLang="zh-TW" baseline="-25000" dirty="0" smtClean="0"/>
                  <a:t>A</a:t>
                </a:r>
                <a:r>
                  <a:rPr lang="en-US" altLang="zh-TW" dirty="0" smtClean="0"/>
                  <a:t>) and M</a:t>
                </a:r>
                <a:r>
                  <a:rPr lang="en-US" altLang="zh-TW" baseline="-25000" dirty="0" smtClean="0"/>
                  <a:t>B</a:t>
                </a:r>
                <a:r>
                  <a:rPr lang="en-US" altLang="zh-TW" dirty="0" smtClean="0"/>
                  <a:t> (Q</a:t>
                </a:r>
                <a:r>
                  <a:rPr lang="en-US" altLang="zh-TW" baseline="-25000" dirty="0" smtClean="0"/>
                  <a:t>B</a:t>
                </a:r>
                <a:r>
                  <a:rPr lang="en-US" altLang="zh-TW" dirty="0" smtClean="0"/>
                  <a:t>, </a:t>
                </a:r>
                <a:r>
                  <a:rPr lang="el-GR" altLang="zh-TW" dirty="0" smtClean="0"/>
                  <a:t>Σ</a:t>
                </a:r>
                <a:r>
                  <a:rPr lang="en-US" altLang="zh-TW" dirty="0" smtClean="0"/>
                  <a:t>, </a:t>
                </a:r>
                <a:r>
                  <a:rPr lang="el-GR" altLang="zh-TW" dirty="0" smtClean="0"/>
                  <a:t>δ</a:t>
                </a:r>
                <a:r>
                  <a:rPr lang="en-US" altLang="zh-TW" baseline="-25000" dirty="0" smtClean="0"/>
                  <a:t>B</a:t>
                </a:r>
                <a:r>
                  <a:rPr lang="en-US" altLang="zh-TW" dirty="0" smtClean="0"/>
                  <a:t>, q</a:t>
                </a:r>
                <a:r>
                  <a:rPr lang="en-US" altLang="zh-TW" baseline="-25000" dirty="0" smtClean="0"/>
                  <a:t>0B</a:t>
                </a:r>
                <a:r>
                  <a:rPr lang="en-US" altLang="zh-TW" dirty="0" smtClean="0"/>
                  <a:t>, F</a:t>
                </a:r>
                <a:r>
                  <a:rPr lang="en-US" altLang="zh-TW" baseline="-25000" dirty="0" smtClean="0"/>
                  <a:t>B</a:t>
                </a:r>
                <a:r>
                  <a:rPr lang="en-US" altLang="zh-TW" dirty="0" smtClean="0"/>
                  <a:t>).</a:t>
                </a:r>
              </a:p>
              <a:p>
                <a:r>
                  <a:rPr lang="en-US" altLang="zh-TW" dirty="0" smtClean="0"/>
                  <a:t>Q = Q</a:t>
                </a:r>
                <a:r>
                  <a:rPr lang="en-US" altLang="zh-TW" baseline="-25000" dirty="0" smtClean="0"/>
                  <a:t>A</a:t>
                </a:r>
                <a:r>
                  <a:rPr lang="en-US" altLang="zh-TW" dirty="0" smtClean="0"/>
                  <a:t> × Q</a:t>
                </a:r>
                <a:r>
                  <a:rPr lang="en-US" altLang="zh-TW" baseline="-25000" dirty="0" smtClean="0"/>
                  <a:t>B</a:t>
                </a:r>
                <a:r>
                  <a:rPr lang="en-US" altLang="zh-TW" dirty="0" smtClean="0"/>
                  <a:t> ∪{q</a:t>
                </a:r>
                <a:r>
                  <a:rPr lang="en-US" altLang="zh-TW" baseline="-25000" dirty="0" smtClean="0"/>
                  <a:t>0</a:t>
                </a:r>
                <a:r>
                  <a:rPr lang="en-US" altLang="zh-TW" dirty="0" smtClean="0"/>
                  <a:t>}</a:t>
                </a:r>
              </a:p>
              <a:p>
                <a:r>
                  <a:rPr lang="el-GR" altLang="zh-TW" dirty="0" smtClean="0"/>
                  <a:t>δ</a:t>
                </a:r>
                <a:r>
                  <a:rPr lang="en-US" altLang="zh-TW" dirty="0" smtClean="0"/>
                  <a:t>(q</a:t>
                </a:r>
                <a:r>
                  <a:rPr lang="en-US" altLang="zh-TW" baseline="-25000" dirty="0" smtClean="0"/>
                  <a:t>0</a:t>
                </a:r>
                <a:r>
                  <a:rPr lang="en-US" altLang="zh-TW" dirty="0" smtClean="0"/>
                  <a:t>, </a:t>
                </a:r>
                <a:r>
                  <a:rPr lang="el-GR" altLang="zh-TW" dirty="0" smtClean="0"/>
                  <a:t>ε</a:t>
                </a:r>
                <a:r>
                  <a:rPr lang="en-US" altLang="zh-TW" dirty="0" smtClean="0"/>
                  <a:t>) = (</a:t>
                </a:r>
                <a:r>
                  <a:rPr lang="en-US" altLang="zh-TW" dirty="0" err="1" smtClean="0"/>
                  <a:t>q</a:t>
                </a:r>
                <a:r>
                  <a:rPr lang="en-US" altLang="zh-TW" baseline="-25000" dirty="0" err="1" smtClean="0"/>
                  <a:t>A</a:t>
                </a:r>
                <a:r>
                  <a:rPr lang="en-US" altLang="zh-TW" dirty="0" smtClean="0"/>
                  <a:t>, </a:t>
                </a:r>
                <a:r>
                  <a:rPr lang="en-US" altLang="zh-TW" dirty="0" err="1" smtClean="0"/>
                  <a:t>q</a:t>
                </a:r>
                <a:r>
                  <a:rPr lang="en-US" altLang="zh-TW" baseline="-25000" dirty="0" err="1" smtClean="0"/>
                  <a:t>B</a:t>
                </a:r>
                <a:r>
                  <a:rPr lang="en-US" altLang="zh-TW" dirty="0" smtClean="0"/>
                  <a:t>)</a:t>
                </a:r>
              </a:p>
              <a:p>
                <a:pPr>
                  <a:buNone/>
                </a:pPr>
                <a:r>
                  <a:rPr lang="en-US" altLang="zh-TW" dirty="0" smtClean="0"/>
                  <a:t>	</a:t>
                </a:r>
                <a:r>
                  <a:rPr lang="el-GR" altLang="zh-TW" dirty="0" smtClean="0"/>
                  <a:t>δ</a:t>
                </a:r>
                <a:r>
                  <a:rPr lang="en-US" altLang="zh-TW" dirty="0" smtClean="0"/>
                  <a:t>(</a:t>
                </a:r>
                <a:r>
                  <a:rPr lang="el-GR" altLang="zh-TW" dirty="0" smtClean="0"/>
                  <a:t>δ</a:t>
                </a:r>
                <a:r>
                  <a:rPr lang="en-US" altLang="zh-TW" baseline="-25000" dirty="0" smtClean="0"/>
                  <a:t>A</a:t>
                </a:r>
                <a:r>
                  <a:rPr lang="en-US" altLang="zh-TW" dirty="0" smtClean="0"/>
                  <a:t>(x, a), y)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l-GR" altLang="zh-TW" dirty="0" smtClean="0"/>
                  <a:t>δ</a:t>
                </a:r>
                <a:r>
                  <a:rPr lang="en-US" altLang="zh-TW" dirty="0" smtClean="0"/>
                  <a:t>((x, y), a) 	[Chance </a:t>
                </a:r>
                <a:r>
                  <a:rPr lang="en-US" altLang="zh-TW" dirty="0"/>
                  <a:t>for </a:t>
                </a:r>
                <a:r>
                  <a:rPr lang="en-US" altLang="zh-TW" dirty="0" smtClean="0"/>
                  <a:t>M</a:t>
                </a:r>
                <a:r>
                  <a:rPr lang="en-US" altLang="zh-TW" baseline="-25000" dirty="0" smtClean="0"/>
                  <a:t>A</a:t>
                </a:r>
                <a:r>
                  <a:rPr lang="en-US" altLang="zh-TW" dirty="0" smtClean="0"/>
                  <a:t>‘s turn]</a:t>
                </a:r>
              </a:p>
              <a:p>
                <a:pPr>
                  <a:buNone/>
                </a:pPr>
                <a:r>
                  <a:rPr lang="en-US" altLang="zh-TW" dirty="0" smtClean="0"/>
                  <a:t>	</a:t>
                </a:r>
                <a:r>
                  <a:rPr lang="el-GR" altLang="zh-TW" dirty="0" smtClean="0"/>
                  <a:t>δ</a:t>
                </a:r>
                <a:r>
                  <a:rPr lang="en-US" altLang="zh-TW" dirty="0" smtClean="0"/>
                  <a:t>(x, </a:t>
                </a:r>
                <a:r>
                  <a:rPr lang="el-GR" altLang="zh-TW" dirty="0" smtClean="0"/>
                  <a:t>δ</a:t>
                </a:r>
                <a:r>
                  <a:rPr lang="en-US" altLang="zh-TW" baseline="-25000" dirty="0" smtClean="0"/>
                  <a:t>B</a:t>
                </a:r>
                <a:r>
                  <a:rPr lang="en-US" altLang="zh-TW" dirty="0" smtClean="0"/>
                  <a:t>(y, a))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l-GR" altLang="zh-TW" dirty="0" smtClean="0"/>
                  <a:t>δ</a:t>
                </a:r>
                <a:r>
                  <a:rPr lang="en-US" altLang="zh-TW" dirty="0" smtClean="0"/>
                  <a:t>((x, y), a</a:t>
                </a:r>
                <a:r>
                  <a:rPr lang="en-US" altLang="zh-TW" dirty="0"/>
                  <a:t>) </a:t>
                </a:r>
                <a:r>
                  <a:rPr lang="en-US" altLang="zh-TW" dirty="0" smtClean="0"/>
                  <a:t>	[</a:t>
                </a:r>
                <a:r>
                  <a:rPr lang="en-US" altLang="zh-TW" dirty="0"/>
                  <a:t>Chance for </a:t>
                </a:r>
                <a:r>
                  <a:rPr lang="en-US" altLang="zh-TW" dirty="0" smtClean="0"/>
                  <a:t>M</a:t>
                </a:r>
                <a:r>
                  <a:rPr lang="en-US" altLang="zh-TW" baseline="-25000" dirty="0" smtClean="0"/>
                  <a:t>B</a:t>
                </a:r>
                <a:r>
                  <a:rPr lang="en-US" altLang="zh-TW" dirty="0" smtClean="0"/>
                  <a:t>‘s </a:t>
                </a:r>
                <a:r>
                  <a:rPr lang="en-US" altLang="zh-TW" dirty="0"/>
                  <a:t>turn]</a:t>
                </a:r>
                <a:endParaRPr lang="en-US" altLang="zh-TW" dirty="0" smtClean="0"/>
              </a:p>
              <a:p>
                <a:r>
                  <a:rPr lang="en-US" altLang="zh-TW" dirty="0" smtClean="0"/>
                  <a:t>F = Q</a:t>
                </a:r>
                <a:r>
                  <a:rPr lang="en-US" altLang="zh-TW" baseline="-25000" dirty="0" smtClean="0"/>
                  <a:t>A</a:t>
                </a:r>
                <a:r>
                  <a:rPr lang="en-US" altLang="zh-TW" dirty="0" smtClean="0"/>
                  <a:t> ×Q</a:t>
                </a:r>
                <a:r>
                  <a:rPr lang="en-US" altLang="zh-TW" baseline="-25000" dirty="0" smtClean="0"/>
                  <a:t>B</a:t>
                </a:r>
                <a:r>
                  <a:rPr lang="en-US" altLang="zh-TW" dirty="0" smtClean="0"/>
                  <a:t> ∪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{q</a:t>
                </a:r>
                <a:r>
                  <a:rPr lang="en-US" altLang="zh-TW" baseline="-25000" dirty="0" smtClean="0">
                    <a:solidFill>
                      <a:srgbClr val="FF0000"/>
                    </a:solidFill>
                  </a:rPr>
                  <a:t>0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}</a:t>
                </a:r>
              </a:p>
              <a:p>
                <a:endParaRPr lang="en-US" altLang="zh-TW" dirty="0">
                  <a:solidFill>
                    <a:srgbClr val="FF0000"/>
                  </a:solidFill>
                </a:endParaRPr>
              </a:p>
              <a:p>
                <a:r>
                  <a:rPr lang="en-US" altLang="zh-TW" dirty="0" smtClean="0"/>
                  <a:t>Prove that the new language L(M) </a:t>
                </a:r>
                <a:r>
                  <a:rPr lang="en-US" altLang="zh-TW" dirty="0"/>
                  <a:t>= </a:t>
                </a:r>
                <a:r>
                  <a:rPr lang="en-US" altLang="zh-TW" dirty="0" smtClean="0"/>
                  <a:t>{ w | (as described by the problem) }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thus the shuffle operation is closed.</a:t>
                </a:r>
                <a:endParaRPr lang="en-US" altLang="zh-TW" dirty="0" smtClean="0">
                  <a:solidFill>
                    <a:srgbClr val="FF0000"/>
                  </a:solidFill>
                </a:endParaRP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28" t="-280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286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</a:t>
            </a:r>
            <a:r>
              <a:rPr lang="en-US" altLang="zh-TW" dirty="0"/>
              <a:t>– </a:t>
            </a:r>
            <a:r>
              <a:rPr lang="en-US" altLang="zh-TW" dirty="0" smtClean="0"/>
              <a:t>Q2 (1/2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28983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Based </a:t>
                </a:r>
                <a:r>
                  <a:rPr lang="en-US" altLang="zh-TW" dirty="0"/>
                  <a:t>on the result </a:t>
                </a:r>
                <a:r>
                  <a:rPr lang="en-US" altLang="zh-TW" dirty="0" smtClean="0"/>
                  <a:t>of Problem 5 in HW#2, if we can find a DFA </a:t>
                </a:r>
                <a:r>
                  <a:rPr lang="en-US" altLang="zh-TW" dirty="0"/>
                  <a:t>that recognizes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 (i.e.,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 is regular), it shows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zh-TW" dirty="0" smtClean="0"/>
                  <a:t> is regular.</a:t>
                </a:r>
              </a:p>
              <a:p>
                <a:pPr marL="0" indent="0">
                  <a:buNone/>
                </a:pPr>
                <a:endParaRPr lang="en-US" altLang="zh-TW" sz="1000" dirty="0" smtClean="0"/>
              </a:p>
              <a:p>
                <a:pPr marL="0" indent="0">
                  <a:buNone/>
                </a:pPr>
                <a:r>
                  <a:rPr lang="en-US" altLang="zh-TW" dirty="0"/>
                  <a:t>T</a:t>
                </a:r>
                <a:r>
                  <a:rPr lang="en-US" altLang="zh-TW" dirty="0" smtClean="0"/>
                  <a:t>here’s an </a:t>
                </a:r>
                <a:r>
                  <a:rPr lang="en-US" altLang="zh-TW" i="1" dirty="0" smtClean="0"/>
                  <a:t>interesting</a:t>
                </a:r>
                <a:r>
                  <a:rPr lang="en-US" altLang="zh-TW" dirty="0" smtClean="0"/>
                  <a:t> way of constructing the DFA that recognizes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, the idea is as follows:</a:t>
                </a:r>
              </a:p>
              <a:p>
                <a:r>
                  <a:rPr lang="en-US" altLang="zh-TW" dirty="0" smtClean="0"/>
                  <a:t>Three times operation in binary form can be reached by a </a:t>
                </a:r>
                <a:r>
                  <a:rPr lang="en-US" altLang="zh-TW" i="1" dirty="0" smtClean="0"/>
                  <a:t>shift left </a:t>
                </a:r>
                <a:r>
                  <a:rPr lang="en-US" altLang="zh-TW" dirty="0" smtClean="0"/>
                  <a:t>and an </a:t>
                </a:r>
                <a:r>
                  <a:rPr lang="en-US" altLang="zh-TW" i="1" dirty="0" smtClean="0"/>
                  <a:t>add</a:t>
                </a:r>
                <a:r>
                  <a:rPr lang="en-US" altLang="zh-TW" dirty="0" smtClean="0"/>
                  <a:t> operation, i.e., times two with an extra addition.</a:t>
                </a:r>
              </a:p>
              <a:p>
                <a:r>
                  <a:rPr lang="en-US" altLang="zh-TW" dirty="0" smtClean="0"/>
                  <a:t>We can design a DFA to make its states remember the </a:t>
                </a:r>
                <a:r>
                  <a:rPr lang="en-US" altLang="zh-TW" i="1" dirty="0" smtClean="0"/>
                  <a:t>previous input bit</a:t>
                </a:r>
                <a:r>
                  <a:rPr lang="en-US" altLang="zh-TW" dirty="0" smtClean="0"/>
                  <a:t> and then does the </a:t>
                </a:r>
                <a:r>
                  <a:rPr lang="en-US" altLang="zh-TW" i="1" dirty="0" smtClean="0"/>
                  <a:t>shift left </a:t>
                </a:r>
                <a:r>
                  <a:rPr lang="en-US" altLang="zh-TW" dirty="0" smtClean="0"/>
                  <a:t>operation</a:t>
                </a:r>
                <a:r>
                  <a:rPr lang="en-US" altLang="zh-TW" dirty="0"/>
                  <a:t>.</a:t>
                </a:r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28983"/>
              </a:xfrm>
              <a:blipFill rotWithShape="0">
                <a:blip r:embed="rId2"/>
                <a:stretch>
                  <a:fillRect l="-1217" t="-202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924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Q2 (2/2</a:t>
            </a:r>
            <a:r>
              <a:rPr lang="en-US" altLang="zh-TW" dirty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18488"/>
                <a:ext cx="10515600" cy="455847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Consider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being the DFA </a:t>
                </a:r>
                <a:r>
                  <a:rPr lang="en-US" altLang="zh-TW" dirty="0"/>
                  <a:t>you built in Problem 6 of </a:t>
                </a:r>
                <a:r>
                  <a:rPr lang="en-US" altLang="zh-TW" dirty="0" smtClean="0"/>
                  <a:t>HW#2. </a:t>
                </a:r>
              </a:p>
              <a:p>
                <a:r>
                  <a:rPr lang="en-US" altLang="zh-TW" dirty="0" smtClean="0"/>
                  <a:t>Let’s </a:t>
                </a:r>
                <a:r>
                  <a:rPr lang="en-US" altLang="zh-TW" dirty="0"/>
                  <a:t>make a DFA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′,</m:t>
                        </m:r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that recognizes the language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/>
                  <a:t> as such: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×{0,1}</m:t>
                    </m:r>
                  </m:oMath>
                </a14:m>
                <a:r>
                  <a:rPr lang="en-US" altLang="zh-TW" dirty="0" smtClean="0"/>
                  <a:t>, using an extra flag to remember previous input bit.</a:t>
                </a:r>
                <a:endParaRPr lang="en-US" altLang="zh-TW" dirty="0"/>
              </a:p>
              <a:p>
                <a:pPr lvl="1"/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),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),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,</a:t>
                </a:r>
                <a:r>
                  <a:rPr lang="en-US" altLang="zh-TW" dirty="0" smtClean="0"/>
                  <a:t> for all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. </a:t>
                </a:r>
              </a:p>
              <a:p>
                <a:pPr marL="457200" lvl="1" indent="0">
                  <a:buNone/>
                </a:pPr>
                <a:r>
                  <a:rPr lang="en-US" altLang="zh-TW" dirty="0" smtClean="0"/>
                  <a:t>Here, 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is the previous input bit, being shifted and added to the current digit (note that the validity of the addition is checked by the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altLang="zh-TW" dirty="0" smtClean="0"/>
                  <a:t> of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);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TW" dirty="0" smtClean="0"/>
                  <a:t> is the current input bit, being memorized by the current state.</a:t>
                </a:r>
                <a:endParaRPr lang="en-US" altLang="zh-TW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 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i="1" dirty="0" smtClean="0">
                  <a:latin typeface="Cambria Math" panose="02040503050406030204" pitchFamily="18" charset="0"/>
                </a:endParaRPr>
              </a:p>
              <a:p>
                <a:r>
                  <a:rPr lang="en-US" altLang="zh-TW" dirty="0" smtClean="0"/>
                  <a:t>By this eventually we get 3 rows, and will be checking it’s bit sum!</a:t>
                </a:r>
                <a:endParaRPr lang="en-US" altLang="zh-TW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18488"/>
                <a:ext cx="10515600" cy="4558475"/>
              </a:xfrm>
              <a:blipFill rotWithShape="0">
                <a:blip r:embed="rId3"/>
                <a:stretch>
                  <a:fillRect l="-1043" t="-3079" r="-116" b="-334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9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Q6 </a:t>
            </a:r>
            <a:r>
              <a:rPr lang="en-US" altLang="zh-TW" dirty="0"/>
              <a:t>(</a:t>
            </a:r>
            <a:r>
              <a:rPr lang="en-US" altLang="zh-TW" dirty="0" smtClean="0"/>
              <a:t>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17536"/>
                <a:ext cx="10515600" cy="491128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/>
                  <a:t> be a </a:t>
                </a:r>
                <a:r>
                  <a:rPr lang="en-US" altLang="zh-TW" dirty="0" err="1"/>
                  <a:t>synchronizable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𝑘</m:t>
                    </m:r>
                  </m:oMath>
                </a14:m>
                <a:r>
                  <a:rPr lang="en-US" altLang="zh-TW" dirty="0"/>
                  <a:t>-state </a:t>
                </a:r>
                <a:r>
                  <a:rPr lang="en-US" altLang="zh-TW" dirty="0" smtClean="0"/>
                  <a:t>DFA:</a:t>
                </a:r>
                <a:endParaRPr lang="en-US" altLang="zh-TW" dirty="0"/>
              </a:p>
              <a:p>
                <a:r>
                  <a:rPr lang="en-US" altLang="zh-TW" dirty="0" smtClean="0"/>
                  <a:t>Since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is</a:t>
                </a:r>
                <a:r>
                  <a:rPr lang="en-US" altLang="zh-TW" dirty="0"/>
                  <a:t> </a:t>
                </a:r>
                <a:r>
                  <a:rPr lang="en-US" altLang="zh-TW" dirty="0" err="1" smtClean="0"/>
                  <a:t>synchronizable</a:t>
                </a:r>
                <a:r>
                  <a:rPr lang="en-US" altLang="zh-TW" dirty="0"/>
                  <a:t>,</a:t>
                </a:r>
                <a:r>
                  <a:rPr lang="en-US" altLang="zh-TW" dirty="0" smtClean="0"/>
                  <a:t> for </a:t>
                </a:r>
                <a:r>
                  <a:rPr lang="en-US" altLang="zh-TW" dirty="0"/>
                  <a:t>any two 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, there exists a </a:t>
                </a:r>
                <a:r>
                  <a:rPr lang="en-US" altLang="zh-TW" dirty="0"/>
                  <a:t>string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/>
                  <a:t> s.t.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altLang="zh-TW" dirty="0" smtClean="0"/>
                  <a:t>.  Such strings may be many, let’s take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to be the shortest one.</a:t>
                </a:r>
                <a:endParaRPr lang="en-US" altLang="zh-TW" dirty="0"/>
              </a:p>
              <a:p>
                <a:r>
                  <a:rPr lang="en-US" altLang="zh-TW" dirty="0" smtClean="0"/>
                  <a:t>We </a:t>
                </a:r>
                <a:r>
                  <a:rPr lang="en-US" altLang="zh-TW" dirty="0"/>
                  <a:t>claim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is of the </a:t>
                </a:r>
                <a:r>
                  <a:rPr lang="en-US" altLang="zh-TW" dirty="0"/>
                  <a:t>length at most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zh-TW" dirty="0" smtClean="0"/>
                  <a:t>:</a:t>
                </a:r>
                <a:endParaRPr lang="en-US" altLang="zh-TW" dirty="0"/>
              </a:p>
              <a:p>
                <a:pPr lvl="1"/>
                <a:r>
                  <a:rPr lang="en-US" altLang="zh-TW" sz="2200" dirty="0" smtClean="0"/>
                  <a:t>Consider the pairs </a:t>
                </a:r>
                <a:r>
                  <a:rPr lang="en-US" altLang="zh-TW" sz="2200" dirty="0"/>
                  <a:t>of </a:t>
                </a:r>
                <a:r>
                  <a:rPr lang="en-US" altLang="zh-TW" sz="2200" dirty="0" smtClean="0"/>
                  <a:t>states </a:t>
                </a:r>
                <a:r>
                  <a:rPr lang="en-US" altLang="zh-TW" sz="2200" dirty="0"/>
                  <a:t>gone through by </a:t>
                </a:r>
                <a:r>
                  <a:rPr lang="en-US" altLang="zh-TW" sz="2200" dirty="0" smtClean="0"/>
                  <a:t>two </a:t>
                </a:r>
                <a14:m>
                  <m:oMath xmlns:m="http://schemas.openxmlformats.org/officeDocument/2006/math">
                    <m:r>
                      <a:rPr lang="en-US" altLang="zh-TW" sz="2200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sz="2200" dirty="0"/>
                  <a:t> </a:t>
                </a:r>
                <a:r>
                  <a:rPr lang="en-US" altLang="zh-TW" sz="2200" dirty="0" smtClean="0"/>
                  <a:t>copies, </a:t>
                </a:r>
                <a:r>
                  <a:rPr lang="en-US" altLang="zh-TW" sz="2200" dirty="0"/>
                  <a:t>starting </a:t>
                </a:r>
                <a:r>
                  <a:rPr lang="en-US" altLang="zh-TW" sz="2200" dirty="0" smtClean="0"/>
                  <a:t>respectively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200" i="1">
                            <a:latin typeface="Cambria Math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altLang="zh-TW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200" i="1">
                            <a:latin typeface="Cambria Math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altLang="zh-TW" sz="2200" dirty="0" smtClean="0"/>
                  <a:t> while reading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/>
                      </a:rPr>
                      <m:t>𝑠</m:t>
                    </m:r>
                    <m:r>
                      <a:rPr lang="en-US" altLang="zh-TW" sz="22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altLang="zh-TW" sz="2200" dirty="0" smtClean="0"/>
                  <a:t>  Two copies ended in a same state by the definition of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sz="2200" dirty="0" smtClean="0"/>
                  <a:t>. </a:t>
                </a:r>
              </a:p>
              <a:p>
                <a:pPr lvl="1"/>
                <a:r>
                  <a:rPr lang="en-US" altLang="zh-TW" sz="2200" dirty="0" smtClean="0"/>
                  <a:t>In the sequence formed by those pairs (we may consider them as a path), each pair must occur only once.  Since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sz="2200" dirty="0" smtClean="0"/>
                  <a:t> is the shortest </a:t>
                </a:r>
                <a:r>
                  <a:rPr lang="en-US" altLang="zh-TW" sz="2200" dirty="0"/>
                  <a:t>(</a:t>
                </a:r>
                <a:r>
                  <a:rPr lang="en-US" altLang="zh-TW" sz="2200" dirty="0" smtClean="0"/>
                  <a:t>otherwise, there must be some loops occurred in the path).</a:t>
                </a:r>
                <a:endParaRPr lang="en-US" altLang="zh-TW" sz="2200" dirty="0"/>
              </a:p>
              <a:p>
                <a:pPr lvl="1"/>
                <a:r>
                  <a:rPr lang="en-US" altLang="zh-TW" sz="2200" dirty="0" smtClean="0"/>
                  <a:t>Therefore, the </a:t>
                </a:r>
                <a:r>
                  <a:rPr lang="en-US" altLang="zh-TW" sz="2200" dirty="0"/>
                  <a:t>length of</a:t>
                </a:r>
                <a:r>
                  <a:rPr lang="en-US" altLang="zh-TW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sz="2200" dirty="0"/>
                  <a:t> </a:t>
                </a:r>
                <a:r>
                  <a:rPr lang="en-US" altLang="zh-TW" sz="2200" dirty="0" smtClean="0"/>
                  <a:t>is </a:t>
                </a:r>
                <a:r>
                  <a:rPr lang="en-US" altLang="zh-TW" sz="2200" dirty="0"/>
                  <a:t>at </a:t>
                </a:r>
                <a:r>
                  <a:rPr lang="en-US" altLang="zh-TW" sz="2200" dirty="0" smtClean="0"/>
                  <a:t>most</a:t>
                </a:r>
                <a:r>
                  <a:rPr lang="en-US" altLang="zh-TW" sz="2200" dirty="0"/>
                  <a:t>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zh-TW" sz="2200" dirty="0" smtClean="0"/>
                  <a:t>, which is the number of all possible</a:t>
                </a:r>
                <a:r>
                  <a:rPr lang="en-US" altLang="zh-TW" sz="2200" dirty="0"/>
                  <a:t> </a:t>
                </a:r>
                <a:r>
                  <a:rPr lang="en-US" altLang="zh-TW" sz="2200" dirty="0" smtClean="0"/>
                  <a:t>combination of two states, excepts for those indicating the same state reached already.</a:t>
                </a:r>
                <a:endParaRPr lang="en-US" altLang="zh-TW" sz="22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17536"/>
                <a:ext cx="10515600" cy="4911280"/>
              </a:xfrm>
              <a:blipFill rotWithShape="0">
                <a:blip r:embed="rId2"/>
                <a:stretch>
                  <a:fillRect l="-1217" t="-1985" r="-1159" b="-173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088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Q6 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</p:spPr>
            <p:txBody>
              <a:bodyPr>
                <a:noAutofit/>
              </a:bodyPr>
              <a:lstStyle/>
              <a:p>
                <a:r>
                  <a:rPr lang="en-US" altLang="zh-TW" dirty="0" smtClean="0"/>
                  <a:t>Now let us construct the synchronizing </a:t>
                </a:r>
                <a:r>
                  <a:rPr lang="en-US" altLang="zh-TW" dirty="0"/>
                  <a:t>sequence </a:t>
                </a:r>
                <a:r>
                  <a:rPr lang="en-US" altLang="zh-TW" dirty="0" smtClean="0"/>
                  <a:t>for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 smtClean="0"/>
                  <a:t>:</a:t>
                </a:r>
              </a:p>
              <a:p>
                <a:pPr lvl="1"/>
                <a:r>
                  <a:rPr lang="en-US" altLang="zh-TW" dirty="0" smtClean="0"/>
                  <a:t>Imagine there are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𝑘</m:t>
                    </m:r>
                  </m:oMath>
                </a14:m>
                <a:r>
                  <a:rPr lang="en-US" altLang="zh-TW" dirty="0"/>
                  <a:t> copies of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/>
                  <a:t>, </a:t>
                </a:r>
                <a:r>
                  <a:rPr lang="en-US" altLang="zh-TW" dirty="0" smtClean="0"/>
                  <a:t>each one taking </a:t>
                </a:r>
                <a:r>
                  <a:rPr lang="en-US" altLang="zh-TW" dirty="0"/>
                  <a:t>a different </a:t>
                </a:r>
                <a:r>
                  <a:rPr lang="en-US" altLang="zh-TW" dirty="0" smtClean="0"/>
                  <a:t>state as its start state.</a:t>
                </a:r>
              </a:p>
              <a:p>
                <a:pPr lvl="1"/>
                <a:r>
                  <a:rPr lang="en-US" altLang="zh-TW" dirty="0" smtClean="0"/>
                  <a:t>Picking</a:t>
                </a:r>
                <a:r>
                  <a:rPr lang="zh-TW" altLang="en-US" dirty="0" smtClean="0"/>
                  <a:t> </a:t>
                </a:r>
                <a:r>
                  <a:rPr lang="en-US" altLang="zh-TW" dirty="0"/>
                  <a:t>arbitrarily two copies of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/>
                  <a:t>, we can always find </a:t>
                </a:r>
                <a:r>
                  <a:rPr lang="en-US" altLang="zh-TW" dirty="0" smtClean="0"/>
                  <a:t>their "string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 smtClean="0"/>
                  <a:t>" </a:t>
                </a:r>
                <a:r>
                  <a:rPr lang="en-US" altLang="zh-TW" dirty="0"/>
                  <a:t>to make them both reach the same state, i.e. be synchronized.</a:t>
                </a:r>
              </a:p>
              <a:p>
                <a:pPr lvl="1"/>
                <a:r>
                  <a:rPr lang="en-US" altLang="zh-TW" dirty="0" smtClean="0"/>
                  <a:t>We will run </a:t>
                </a:r>
                <a:r>
                  <a:rPr lang="en-US" altLang="zh-TW" dirty="0"/>
                  <a:t>all the copies </a:t>
                </a:r>
                <a:r>
                  <a:rPr lang="en-US" altLang="zh-TW" dirty="0" smtClean="0"/>
                  <a:t>in parallel on </a:t>
                </a:r>
                <a:r>
                  <a:rPr lang="en-US" altLang="zh-TW" dirty="0"/>
                  <a:t>same inputs. </a:t>
                </a:r>
                <a:r>
                  <a:rPr lang="en-US" altLang="zh-TW" dirty="0" smtClean="0"/>
                  <a:t> Each round, each copy starts at the state it ends on last time; we </a:t>
                </a:r>
                <a:r>
                  <a:rPr lang="en-US" altLang="zh-TW" dirty="0"/>
                  <a:t>pick two copies which haven’t been synchronized, acquire </a:t>
                </a:r>
                <a:r>
                  <a:rPr lang="en-US" altLang="zh-TW" dirty="0" smtClean="0"/>
                  <a:t>their "string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 smtClean="0"/>
                  <a:t>" to be the </a:t>
                </a:r>
                <a:r>
                  <a:rPr lang="en-US" altLang="zh-TW" dirty="0"/>
                  <a:t>input for </a:t>
                </a:r>
                <a:r>
                  <a:rPr lang="en-US" altLang="zh-TW" dirty="0" smtClean="0"/>
                  <a:t>everyone on this round.  After the round</a:t>
                </a:r>
                <a:r>
                  <a:rPr lang="en-US" altLang="zh-TW" dirty="0"/>
                  <a:t>, the copies we picked will end up in a same </a:t>
                </a:r>
                <a:r>
                  <a:rPr lang="en-US" altLang="zh-TW" dirty="0" smtClean="0"/>
                  <a:t>state and their behaviors </a:t>
                </a:r>
                <a:r>
                  <a:rPr lang="en-US" altLang="zh-TW" dirty="0"/>
                  <a:t>will be all the </a:t>
                </a:r>
                <a:r>
                  <a:rPr lang="en-US" altLang="zh-TW" dirty="0" smtClean="0"/>
                  <a:t>same starting from the next round (synchronized).</a:t>
                </a:r>
              </a:p>
              <a:p>
                <a:pPr lvl="1"/>
                <a:r>
                  <a:rPr lang="en-US" altLang="zh-TW" dirty="0" smtClean="0"/>
                  <a:t>So we only need to repeat at most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rounds to get </a:t>
                </a:r>
                <a:r>
                  <a:rPr lang="en-US" altLang="zh-TW" dirty="0"/>
                  <a:t>all the copies of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 smtClean="0"/>
                  <a:t>synchronized.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  <a:blipFill rotWithShape="0">
                <a:blip r:embed="rId2"/>
                <a:stretch>
                  <a:fillRect l="-1043" t="-2000" r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695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Q6 (</a:t>
            </a:r>
            <a:r>
              <a:rPr lang="en-US" altLang="zh-TW" dirty="0"/>
              <a:t>3</a:t>
            </a:r>
            <a:r>
              <a:rPr lang="en-US" altLang="zh-TW" dirty="0" smtClean="0"/>
              <a:t>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682680"/>
              </a:xfrm>
            </p:spPr>
            <p:txBody>
              <a:bodyPr>
                <a:noAutofit/>
              </a:bodyPr>
              <a:lstStyle/>
              <a:p>
                <a:r>
                  <a:rPr lang="en-US" altLang="zh-TW" dirty="0" smtClean="0"/>
                  <a:t>The concatenation </a:t>
                </a:r>
                <a:r>
                  <a:rPr lang="en-US" altLang="zh-TW" dirty="0"/>
                  <a:t>of </a:t>
                </a:r>
                <a:r>
                  <a:rPr lang="en-US" altLang="zh-TW" dirty="0" smtClean="0"/>
                  <a:t>all the "string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/>
                  <a:t>" </a:t>
                </a:r>
                <a:r>
                  <a:rPr lang="en-US" altLang="zh-TW" dirty="0" smtClean="0"/>
                  <a:t>we found in each round will then be </a:t>
                </a:r>
                <a:r>
                  <a:rPr lang="en-US" altLang="zh-TW" dirty="0"/>
                  <a:t>a synchronizing sequence for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As we have shown, the length of each </a:t>
                </a:r>
                <a:r>
                  <a:rPr lang="en-US" altLang="zh-TW" dirty="0"/>
                  <a:t>"string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/>
                  <a:t>" </a:t>
                </a:r>
                <a:r>
                  <a:rPr lang="en-US" altLang="zh-TW" dirty="0" smtClean="0"/>
                  <a:t>is </a:t>
                </a:r>
                <a:r>
                  <a:rPr lang="en-US" altLang="zh-TW" dirty="0"/>
                  <a:t>at </a:t>
                </a:r>
                <a:r>
                  <a:rPr lang="en-US" altLang="zh-TW" dirty="0" smtClean="0"/>
                  <a:t>most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zh-TW" dirty="0" smtClean="0"/>
                  <a:t>. So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length of the synchronizing sequence we found is at most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−1)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TW" dirty="0" smtClean="0"/>
                  <a:t>.</a:t>
                </a:r>
              </a:p>
              <a:p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682680"/>
              </a:xfrm>
              <a:blipFill rotWithShape="0">
                <a:blip r:embed="rId3"/>
                <a:stretch>
                  <a:fillRect l="-1043" t="-2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254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zh-TW" sz="2800" dirty="0" smtClean="0"/>
              <a:t>Leftmost derivation</a:t>
            </a:r>
            <a:endParaRPr lang="zh-TW" altLang="en-US" sz="2800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HW#5 – </a:t>
            </a:r>
            <a:r>
              <a:rPr lang="en-US" altLang="zh-TW" dirty="0" smtClean="0"/>
              <a:t>Q1.a</a:t>
            </a:r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788" y="365125"/>
            <a:ext cx="4105036" cy="6248883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1259308" y="2443997"/>
            <a:ext cx="5151121" cy="2438780"/>
            <a:chOff x="838200" y="2443997"/>
            <a:chExt cx="5151121" cy="2438780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741" y="2443997"/>
              <a:ext cx="3066364" cy="1361740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937827" y="2601647"/>
              <a:ext cx="9058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 smtClean="0"/>
                <a:t>e.g.,</a:t>
              </a:r>
              <a:endParaRPr lang="zh-TW" alt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字方塊 8"/>
                <p:cNvSpPr txBox="1"/>
                <p:nvPr/>
              </p:nvSpPr>
              <p:spPr>
                <a:xfrm>
                  <a:off x="838200" y="3873205"/>
                  <a:ext cx="5151121" cy="10095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sz="2800" dirty="0"/>
                    <a:t>W</a:t>
                  </a:r>
                  <a:r>
                    <a:rPr lang="en-US" altLang="zh-TW" sz="2800" dirty="0" smtClean="0"/>
                    <a:t>hat is the leftmost derivation of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altLang="zh-TW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r>
                        <a:rPr lang="en-US" altLang="zh-TW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US" altLang="zh-TW" sz="2800" dirty="0" smtClean="0"/>
                    <a:t> ?</a:t>
                  </a:r>
                  <a:endParaRPr lang="zh-TW" altLang="en-US" sz="2800" dirty="0"/>
                </a:p>
              </p:txBody>
            </p:sp>
          </mc:Choice>
          <mc:Fallback xmlns="">
            <p:sp>
              <p:nvSpPr>
                <p:cNvPr id="9" name="文字方塊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200" y="3873205"/>
                  <a:ext cx="5151121" cy="100957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485" t="-5422" r="-1893" b="-13855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2215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Q6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581526" y="1745413"/>
                <a:ext cx="5562600" cy="4767682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Add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TW" dirty="0" smtClean="0"/>
                  <a:t>, a new start variable.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</m:oMath>
                </a14:m>
                <a:endParaRPr lang="en-US" altLang="zh-TW" b="1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b="0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→01 |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/>
              </a:p>
              <a:p>
                <a:r>
                  <a:rPr lang="en-US" altLang="zh-TW" dirty="0" smtClean="0"/>
                  <a:t>Remove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rules.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Firstly,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𝑩𝑨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526" y="1745413"/>
                <a:ext cx="5562600" cy="4767682"/>
              </a:xfrm>
              <a:blipFill rotWithShape="0">
                <a:blip r:embed="rId2"/>
                <a:stretch>
                  <a:fillRect l="-1972" t="-204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內容版面配置區 2"/>
              <p:cNvSpPr txBox="1">
                <a:spLocks/>
              </p:cNvSpPr>
              <p:nvPr/>
            </p:nvSpPr>
            <p:spPr>
              <a:xfrm>
                <a:off x="6208294" y="4299284"/>
                <a:ext cx="5871412" cy="218172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dirty="0" smtClean="0"/>
                  <a:t>Then,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altLang="zh-TW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𝑩𝑩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TW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294" y="4299284"/>
                <a:ext cx="5871412" cy="2181727"/>
              </a:xfrm>
              <a:prstGeom prst="rect">
                <a:avLst/>
              </a:prstGeom>
              <a:blipFill rotWithShape="0">
                <a:blip r:embed="rId3"/>
                <a:stretch>
                  <a:fillRect l="-2075" t="-446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35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Q6 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581526" y="1745414"/>
                <a:ext cx="5562600" cy="465538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Remove unit rules.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Firstly,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  </a:t>
                </a:r>
                <a:r>
                  <a:rPr lang="en-US" altLang="zh-TW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     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     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   Then,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>
                    <a:ea typeface="Cambria Math" panose="02040503050406030204" pitchFamily="18" charset="0"/>
                  </a:rPr>
                  <a:t> </a:t>
                </a:r>
                <a:r>
                  <a:rPr lang="en-US" altLang="zh-TW" dirty="0" smtClean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𝟎𝟏</m:t>
                    </m:r>
                  </m:oMath>
                </a14:m>
                <a:endParaRPr lang="en-US" altLang="zh-TW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526" y="1745414"/>
                <a:ext cx="5562600" cy="4655388"/>
              </a:xfrm>
              <a:blipFill rotWithShape="0">
                <a:blip r:embed="rId2"/>
                <a:stretch>
                  <a:fillRect l="-1972" t="-209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2"/>
              <p:cNvSpPr txBox="1">
                <a:spLocks/>
              </p:cNvSpPr>
              <p:nvPr/>
            </p:nvSpPr>
            <p:spPr>
              <a:xfrm>
                <a:off x="6224337" y="4299284"/>
                <a:ext cx="5582654" cy="210151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dirty="0" smtClean="0"/>
                  <a:t>Then,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𝑩𝑨𝑩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𝑨𝑩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𝑩𝑨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𝑩𝑩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𝟎𝟏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01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TW" dirty="0" smtClean="0"/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TW" dirty="0" smtClean="0"/>
              </a:p>
            </p:txBody>
          </p:sp>
        </mc:Choice>
        <mc:Fallback xmlns="">
          <p:sp>
            <p:nvSpPr>
              <p:cNvPr id="5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4337" y="4299284"/>
                <a:ext cx="5582654" cy="2101518"/>
              </a:xfrm>
              <a:prstGeom prst="rect">
                <a:avLst/>
              </a:prstGeom>
              <a:blipFill rotWithShape="0">
                <a:blip r:embed="rId3"/>
                <a:stretch>
                  <a:fillRect l="-2183" t="-463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060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Q6 (3/3)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583931" y="1745413"/>
                <a:ext cx="6282089" cy="465538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Variables replacement.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/>
                  <a:t>  </a:t>
                </a:r>
                <a:r>
                  <a:rPr lang="en-US" altLang="zh-TW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altLang="zh-TW" b="1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altLang="zh-TW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𝑨𝑩</m:t>
                    </m:r>
                  </m:oMath>
                </a14:m>
                <a:endParaRPr lang="en-US" altLang="zh-TW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endParaRPr lang="en-US" altLang="zh-TW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b="1" dirty="0" smtClean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</m:oMath>
                </a14:m>
                <a:endParaRPr lang="en-US" altLang="zh-TW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3931" y="1745413"/>
                <a:ext cx="6282089" cy="4655388"/>
              </a:xfrm>
              <a:blipFill rotWithShape="0">
                <a:blip r:embed="rId3"/>
                <a:stretch>
                  <a:fillRect l="-1748" t="-209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59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2297</TotalTime>
  <Words>721</Words>
  <Application>Microsoft Office PowerPoint</Application>
  <PresentationFormat>寬螢幕</PresentationFormat>
  <Paragraphs>132</Paragraphs>
  <Slides>18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5" baseType="lpstr">
      <vt:lpstr>新細明體</vt:lpstr>
      <vt:lpstr>Arial</vt:lpstr>
      <vt:lpstr>Calibri</vt:lpstr>
      <vt:lpstr>Calibri Light</vt:lpstr>
      <vt:lpstr>Cambria Math</vt:lpstr>
      <vt:lpstr>Wingdings</vt:lpstr>
      <vt:lpstr>Office 佈景主題</vt:lpstr>
      <vt:lpstr>Theory of Computing TA times #2</vt:lpstr>
      <vt:lpstr>CEIBA site</vt:lpstr>
      <vt:lpstr>CAUTION</vt:lpstr>
      <vt:lpstr>SUGGESTION</vt:lpstr>
      <vt:lpstr>HW#3 – Q3.b (1/2)</vt:lpstr>
      <vt:lpstr>HW#3 – Q3.b (2/2)</vt:lpstr>
      <vt:lpstr>HW#3 – Q4.b</vt:lpstr>
      <vt:lpstr>HW#3 – Q7.a</vt:lpstr>
      <vt:lpstr>HW#4 – Q1</vt:lpstr>
      <vt:lpstr>HW#4 – Q2 (1/2)</vt:lpstr>
      <vt:lpstr>HW#4 – Q2 (2/2)</vt:lpstr>
      <vt:lpstr>HW#4 – Q6 (1/3)</vt:lpstr>
      <vt:lpstr>HW#4 – Q6 (2/3)</vt:lpstr>
      <vt:lpstr>HW#4 – Q6 (3/3)</vt:lpstr>
      <vt:lpstr>HW#5 – Q1.a</vt:lpstr>
      <vt:lpstr>HW#5 – Q6 (1/3)</vt:lpstr>
      <vt:lpstr>HW#5 – Q6 (2/3)</vt:lpstr>
      <vt:lpstr>HW#5 – Q6 (3/3)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SVVRL</dc:creator>
  <cp:lastModifiedBy>Aoihitomi</cp:lastModifiedBy>
  <cp:revision>437</cp:revision>
  <dcterms:created xsi:type="dcterms:W3CDTF">2014-03-12T01:50:31Z</dcterms:created>
  <dcterms:modified xsi:type="dcterms:W3CDTF">2017-04-20T03:35:01Z</dcterms:modified>
</cp:coreProperties>
</file>