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65" r:id="rId4"/>
    <p:sldId id="263" r:id="rId5"/>
    <p:sldId id="258" r:id="rId6"/>
    <p:sldId id="260" r:id="rId7"/>
    <p:sldId id="269" r:id="rId8"/>
    <p:sldId id="259" r:id="rId9"/>
    <p:sldId id="266" r:id="rId10"/>
    <p:sldId id="270" r:id="rId11"/>
  </p:sldIdLst>
  <p:sldSz cx="9144000" cy="6858000" type="screen4x3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cmsy10" pitchFamily="34" charset="0"/>
      <p:regular r:id="rId17"/>
    </p:embeddedFont>
  </p:embeddedFontLst>
  <p:custDataLst>
    <p:tags r:id="rId18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1" autoAdjust="0"/>
    <p:restoredTop sz="95795" autoAdjust="0"/>
  </p:normalViewPr>
  <p:slideViewPr>
    <p:cSldViewPr>
      <p:cViewPr>
        <p:scale>
          <a:sx n="75" d="100"/>
          <a:sy n="75" d="100"/>
        </p:scale>
        <p:origin x="-1152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576FD-D28E-429F-B52E-9AD124FB1778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49F60-5B9D-4B85-B103-807A902152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89685-0A33-4B13-B5DC-B818EDD63ACB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A22E2-E135-4F78-A8D8-472D085B9F3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Algorithms</a:t>
            </a:r>
            <a:r>
              <a:rPr lang="zh-TW" altLang="en-US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#9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Jing-</a:t>
            </a:r>
            <a:r>
              <a:rPr lang="en-US" altLang="zh-TW" dirty="0" err="1" smtClean="0"/>
              <a:t>Jie</a:t>
            </a:r>
            <a:r>
              <a:rPr lang="en-US" altLang="zh-TW" dirty="0" smtClean="0"/>
              <a:t> Lin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No.2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0850" indent="-450850">
              <a:buNone/>
            </a:pPr>
            <a:r>
              <a:rPr lang="en-US" altLang="zh-TW" dirty="0" smtClean="0"/>
              <a:t>(a) Give an </a:t>
            </a:r>
            <a:r>
              <a:rPr lang="en-US" altLang="zh-TW" b="1" dirty="0" smtClean="0"/>
              <a:t>example</a:t>
            </a:r>
            <a:r>
              <a:rPr lang="en-US" altLang="zh-TW" dirty="0" smtClean="0"/>
              <a:t> of a weighted connected undirected graph G = (V, E) and a vertex v, such that the </a:t>
            </a:r>
            <a:r>
              <a:rPr lang="en-US" altLang="zh-TW" dirty="0" smtClean="0">
                <a:solidFill>
                  <a:srgbClr val="0000CC"/>
                </a:solidFill>
              </a:rPr>
              <a:t>minimum-cost spanning tree </a:t>
            </a:r>
            <a:r>
              <a:rPr lang="en-US" altLang="zh-TW" dirty="0" smtClean="0"/>
              <a:t>of G is the </a:t>
            </a:r>
            <a:r>
              <a:rPr lang="en-US" altLang="zh-TW" dirty="0" smtClean="0">
                <a:solidFill>
                  <a:srgbClr val="FF0000"/>
                </a:solidFill>
              </a:rPr>
              <a:t>same</a:t>
            </a:r>
            <a:r>
              <a:rPr lang="en-US" altLang="zh-TW" dirty="0" smtClean="0"/>
              <a:t> as the </a:t>
            </a:r>
            <a:r>
              <a:rPr lang="en-US" altLang="zh-TW" dirty="0" smtClean="0">
                <a:solidFill>
                  <a:srgbClr val="0000CC"/>
                </a:solidFill>
              </a:rPr>
              <a:t>shortest-path tree</a:t>
            </a:r>
            <a:r>
              <a:rPr lang="en-US" altLang="zh-TW" dirty="0" smtClean="0"/>
              <a:t> rooted at v. </a:t>
            </a:r>
            <a:r>
              <a:rPr lang="en-US" altLang="zh-TW" u="sng" dirty="0" smtClean="0"/>
              <a:t>(10pt)</a:t>
            </a:r>
            <a:endParaRPr lang="en-US" altLang="zh-TW" dirty="0" smtClean="0"/>
          </a:p>
          <a:p>
            <a:pPr marL="450850" indent="-450850">
              <a:buNone/>
            </a:pPr>
            <a:r>
              <a:rPr lang="en-US" altLang="zh-TW" dirty="0" smtClean="0"/>
              <a:t>(b) Give an </a:t>
            </a:r>
            <a:r>
              <a:rPr lang="en-US" altLang="zh-TW" b="1" dirty="0" smtClean="0"/>
              <a:t>example </a:t>
            </a:r>
            <a:r>
              <a:rPr lang="en-US" altLang="zh-TW" u="sng" dirty="0" smtClean="0"/>
              <a:t>(5pt)</a:t>
            </a:r>
            <a:r>
              <a:rPr lang="en-US" altLang="zh-TW" dirty="0" smtClean="0"/>
              <a:t> of a weighted connected undirected graph G = (V, E) and a vertex v, such that the minimum-cost spanning tree of G is very </a:t>
            </a:r>
            <a:r>
              <a:rPr lang="en-US" altLang="zh-TW" dirty="0" smtClean="0">
                <a:solidFill>
                  <a:srgbClr val="FF0000"/>
                </a:solidFill>
              </a:rPr>
              <a:t>different</a:t>
            </a:r>
            <a:r>
              <a:rPr lang="en-US" altLang="zh-TW" dirty="0" smtClean="0"/>
              <a:t> from the shortest path tree rooted at v. Can the two trees be </a:t>
            </a:r>
            <a:r>
              <a:rPr lang="en-US" altLang="zh-TW" dirty="0" smtClean="0">
                <a:solidFill>
                  <a:srgbClr val="FF0000"/>
                </a:solidFill>
              </a:rPr>
              <a:t>completely disjoint</a:t>
            </a:r>
            <a:r>
              <a:rPr lang="en-US" altLang="zh-TW" dirty="0" smtClean="0"/>
              <a:t>?</a:t>
            </a:r>
            <a:r>
              <a:rPr lang="en-US" altLang="zh-TW" u="sng" dirty="0" smtClean="0"/>
              <a:t>(5pt)</a:t>
            </a:r>
            <a:endParaRPr lang="zh-TW" alt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No.2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7688" y="1484784"/>
            <a:ext cx="8686800" cy="5069160"/>
          </a:xfrm>
        </p:spPr>
        <p:txBody>
          <a:bodyPr>
            <a:normAutofit fontScale="92500" lnSpcReduction="20000"/>
          </a:bodyPr>
          <a:lstStyle/>
          <a:p>
            <a:pPr marL="444500" indent="-444500">
              <a:buNone/>
              <a:tabLst>
                <a:tab pos="355600" algn="l"/>
              </a:tabLst>
            </a:pPr>
            <a:r>
              <a:rPr lang="en-US" altLang="zh-TW" sz="2800" dirty="0" smtClean="0"/>
              <a:t>(b) No, it is </a:t>
            </a:r>
            <a:r>
              <a:rPr lang="en-US" altLang="zh-TW" sz="2800" dirty="0" smtClean="0">
                <a:solidFill>
                  <a:srgbClr val="FF0000"/>
                </a:solidFill>
              </a:rPr>
              <a:t>impossible</a:t>
            </a:r>
            <a:r>
              <a:rPr lang="en-US" altLang="zh-TW" sz="2800" dirty="0" smtClean="0"/>
              <a:t> that the two trees are completely disjointed.</a:t>
            </a:r>
          </a:p>
          <a:p>
            <a:pPr marL="533400" indent="-533400">
              <a:buNone/>
            </a:pPr>
            <a:r>
              <a:rPr lang="en-US" altLang="zh-TW" sz="2800" dirty="0" smtClean="0"/>
              <a:t>      Let T</a:t>
            </a:r>
            <a:r>
              <a:rPr lang="en-US" altLang="zh-TW" sz="2800" baseline="-25000" dirty="0" smtClean="0"/>
              <a:t>m</a:t>
            </a:r>
            <a:r>
              <a:rPr lang="en-US" altLang="zh-TW" sz="2800" dirty="0" smtClean="0"/>
              <a:t> denote the </a:t>
            </a:r>
            <a:r>
              <a:rPr lang="en-US" altLang="zh-TW" sz="2800" u="sng" dirty="0" smtClean="0"/>
              <a:t>minimum cost spanning tree</a:t>
            </a:r>
            <a:r>
              <a:rPr lang="en-US" altLang="zh-TW" sz="2800" dirty="0" smtClean="0"/>
              <a:t> of G </a:t>
            </a:r>
          </a:p>
          <a:p>
            <a:pPr marL="533400" indent="-533400"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     T</a:t>
            </a:r>
            <a:r>
              <a:rPr lang="en-US" altLang="zh-TW" sz="2800" baseline="-25000" dirty="0"/>
              <a:t>s</a:t>
            </a:r>
            <a:r>
              <a:rPr lang="en-US" altLang="zh-TW" sz="2800" dirty="0" smtClean="0"/>
              <a:t> be the </a:t>
            </a:r>
            <a:r>
              <a:rPr lang="en-US" altLang="zh-TW" sz="2800" u="sng" dirty="0" smtClean="0"/>
              <a:t>shortest path tree</a:t>
            </a:r>
            <a:r>
              <a:rPr lang="en-US" altLang="zh-TW" sz="2800" dirty="0" smtClean="0"/>
              <a:t> rooted at v. </a:t>
            </a:r>
          </a:p>
          <a:p>
            <a:pPr marL="857250" lvl="1" indent="-457200">
              <a:buFont typeface="Wingdings" pitchFamily="2" charset="2"/>
              <a:buAutoNum type="arabicParenBoth"/>
              <a:tabLst>
                <a:tab pos="812800" algn="l"/>
              </a:tabLst>
            </a:pPr>
            <a:r>
              <a:rPr lang="en-US" altLang="zh-TW" sz="2400" dirty="0"/>
              <a:t>v has </a:t>
            </a:r>
            <a:r>
              <a:rPr lang="en-US" altLang="zh-TW" sz="2400" dirty="0">
                <a:solidFill>
                  <a:srgbClr val="FF0000"/>
                </a:solidFill>
              </a:rPr>
              <a:t>only one </a:t>
            </a:r>
            <a:r>
              <a:rPr lang="en-US" altLang="zh-TW" sz="2400" dirty="0"/>
              <a:t>edge</a:t>
            </a:r>
          </a:p>
          <a:p>
            <a:pPr marL="933450" lvl="1" indent="-533400">
              <a:buNone/>
            </a:pPr>
            <a:r>
              <a:rPr lang="en-US" altLang="zh-TW" sz="2400" dirty="0" smtClean="0"/>
              <a:t>       </a:t>
            </a:r>
            <a:r>
              <a:rPr lang="en-US" altLang="zh-TW" sz="2200" dirty="0" smtClean="0"/>
              <a:t>The only edge must be both in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and in T</a:t>
            </a:r>
            <a:r>
              <a:rPr lang="en-US" altLang="zh-TW" sz="2200" baseline="-25000" dirty="0" smtClean="0"/>
              <a:t>s</a:t>
            </a:r>
            <a:r>
              <a:rPr lang="en-US" altLang="zh-TW" sz="2200" dirty="0" smtClean="0"/>
              <a:t>. </a:t>
            </a:r>
          </a:p>
          <a:p>
            <a:pPr marL="933450" lvl="1" indent="-533400">
              <a:buNone/>
            </a:pPr>
            <a:r>
              <a:rPr lang="en-US" altLang="zh-TW" sz="2200" dirty="0" smtClean="0"/>
              <a:t>        Otherwise v will be </a:t>
            </a:r>
            <a:r>
              <a:rPr lang="en-US" altLang="zh-TW" sz="2200" dirty="0" smtClean="0">
                <a:solidFill>
                  <a:srgbClr val="0000CC"/>
                </a:solidFill>
              </a:rPr>
              <a:t>disconnected</a:t>
            </a:r>
            <a:r>
              <a:rPr lang="en-US" altLang="zh-TW" sz="2200" dirty="0" smtClean="0"/>
              <a:t> from Tm and from T</a:t>
            </a:r>
          </a:p>
          <a:p>
            <a:pPr marL="812800" lvl="1" indent="-412750">
              <a:buFont typeface="Wingdings" pitchFamily="2" charset="2"/>
              <a:buAutoNum type="arabicParenBoth" startAt="2"/>
            </a:pPr>
            <a:r>
              <a:rPr lang="en-US" altLang="zh-TW" sz="2400" dirty="0" smtClean="0"/>
              <a:t>v has </a:t>
            </a:r>
            <a:r>
              <a:rPr lang="en-US" altLang="zh-TW" sz="2400" dirty="0" smtClean="0">
                <a:solidFill>
                  <a:srgbClr val="FF0000"/>
                </a:solidFill>
              </a:rPr>
              <a:t>more than one</a:t>
            </a:r>
            <a:r>
              <a:rPr lang="en-US" altLang="zh-TW" sz="2400" dirty="0" smtClean="0">
                <a:solidFill>
                  <a:srgbClr val="0000CC"/>
                </a:solidFill>
              </a:rPr>
              <a:t> </a:t>
            </a:r>
            <a:r>
              <a:rPr lang="en-US" altLang="zh-TW" sz="2400" dirty="0" smtClean="0"/>
              <a:t>edge</a:t>
            </a:r>
          </a:p>
          <a:p>
            <a:pPr marL="533400" indent="-533400"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    </a:t>
            </a:r>
            <a:r>
              <a:rPr lang="en-US" altLang="zh-TW" sz="2400" dirty="0"/>
              <a:t>Let (v, u) be the minimum weighted edge among all edges of v. </a:t>
            </a:r>
          </a:p>
          <a:p>
            <a:pPr marL="533400" indent="-533400"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   </a:t>
            </a:r>
            <a:r>
              <a:rPr lang="en-US" altLang="zh-TW" sz="2400" dirty="0"/>
              <a:t>Then (v, u) must belong to both T</a:t>
            </a:r>
            <a:r>
              <a:rPr lang="en-US" altLang="zh-TW" sz="2400" baseline="-25000" dirty="0"/>
              <a:t>m</a:t>
            </a:r>
            <a:r>
              <a:rPr lang="en-US" altLang="zh-TW" sz="2400" dirty="0"/>
              <a:t> and </a:t>
            </a:r>
            <a:r>
              <a:rPr lang="en-US" altLang="zh-TW" sz="2400" dirty="0" smtClean="0"/>
              <a:t>T</a:t>
            </a:r>
            <a:r>
              <a:rPr lang="en-US" altLang="zh-TW" sz="2400" baseline="-25000" dirty="0"/>
              <a:t>s</a:t>
            </a:r>
            <a:r>
              <a:rPr lang="en-US" altLang="zh-TW" sz="2400" dirty="0" smtClean="0"/>
              <a:t>.</a:t>
            </a:r>
            <a:endParaRPr lang="en-US" altLang="zh-TW" sz="2400" dirty="0"/>
          </a:p>
          <a:p>
            <a:pPr marL="1079500" lvl="1" indent="-266700">
              <a:tabLst>
                <a:tab pos="1079500" algn="l"/>
              </a:tabLst>
            </a:pPr>
            <a:r>
              <a:rPr lang="en-US" altLang="zh-TW" sz="2200" dirty="0" smtClean="0"/>
              <a:t>If </a:t>
            </a:r>
            <a:r>
              <a:rPr lang="en-US" altLang="zh-TW" sz="2200" dirty="0"/>
              <a:t>(v, u) is not in </a:t>
            </a:r>
            <a:r>
              <a:rPr lang="en-US" altLang="zh-TW" sz="2200" b="1" dirty="0" smtClean="0">
                <a:solidFill>
                  <a:srgbClr val="0000CC"/>
                </a:solidFill>
              </a:rPr>
              <a:t>T</a:t>
            </a:r>
            <a:r>
              <a:rPr lang="en-US" altLang="zh-TW" sz="2200" b="1" baseline="-25000" dirty="0" smtClean="0">
                <a:solidFill>
                  <a:srgbClr val="0000CC"/>
                </a:solidFill>
              </a:rPr>
              <a:t>m</a:t>
            </a:r>
            <a:r>
              <a:rPr lang="en-US" altLang="zh-TW" sz="2200" dirty="0" smtClean="0"/>
              <a:t>,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must include some other edge (v, w).</a:t>
            </a:r>
          </a:p>
          <a:p>
            <a:pPr marL="1079500" lvl="1" indent="-266700">
              <a:buNone/>
              <a:tabLst>
                <a:tab pos="1079500" algn="l"/>
              </a:tabLst>
            </a:pPr>
            <a:r>
              <a:rPr lang="en-US" altLang="zh-TW" sz="2200" dirty="0" smtClean="0"/>
              <a:t>     But by replacing (v, w) with (v, u) in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/>
              <a:t> </a:t>
            </a:r>
            <a:r>
              <a:rPr lang="en-US" altLang="zh-TW" sz="2200" dirty="0" smtClean="0"/>
              <a:t>=&gt; a new tree with lower weight </a:t>
            </a:r>
          </a:p>
          <a:p>
            <a:pPr marL="1079500" lvl="1" indent="-266700">
              <a:tabLst>
                <a:tab pos="1079500" algn="l"/>
              </a:tabLst>
            </a:pPr>
            <a:r>
              <a:rPr lang="en-US" altLang="zh-TW" sz="2000" dirty="0" smtClean="0"/>
              <a:t>If (v, u) is not in </a:t>
            </a:r>
            <a:r>
              <a:rPr lang="en-US" altLang="zh-TW" sz="2000" b="1" dirty="0" smtClean="0">
                <a:solidFill>
                  <a:srgbClr val="0000CC"/>
                </a:solidFill>
              </a:rPr>
              <a:t>T</a:t>
            </a:r>
            <a:r>
              <a:rPr lang="en-US" altLang="zh-TW" sz="2000" b="1" baseline="-25000" dirty="0" smtClean="0">
                <a:solidFill>
                  <a:srgbClr val="0000CC"/>
                </a:solidFill>
              </a:rPr>
              <a:t>s</a:t>
            </a:r>
            <a:r>
              <a:rPr lang="en-US" altLang="zh-TW" sz="2000" dirty="0" smtClean="0"/>
              <a:t>, the </a:t>
            </a:r>
            <a:r>
              <a:rPr lang="en-US" altLang="zh-TW" sz="2000" dirty="0" smtClean="0">
                <a:solidFill>
                  <a:srgbClr val="0000CC"/>
                </a:solidFill>
              </a:rPr>
              <a:t>shortest path </a:t>
            </a:r>
            <a:r>
              <a:rPr lang="el-GR" altLang="zh-TW" sz="2000" b="1" dirty="0" smtClean="0">
                <a:solidFill>
                  <a:srgbClr val="0000CC"/>
                </a:solidFill>
              </a:rPr>
              <a:t>π</a:t>
            </a:r>
            <a:r>
              <a:rPr lang="en-US" altLang="zh-TW" sz="2000" dirty="0" smtClean="0">
                <a:solidFill>
                  <a:srgbClr val="0000CC"/>
                </a:solidFill>
              </a:rPr>
              <a:t> from v to u </a:t>
            </a:r>
            <a:r>
              <a:rPr lang="en-US" altLang="zh-TW" sz="2000" dirty="0" smtClean="0"/>
              <a:t>must include some other edge </a:t>
            </a:r>
            <a:r>
              <a:rPr lang="en-US" altLang="zh-TW" sz="2000" dirty="0" smtClean="0">
                <a:solidFill>
                  <a:srgbClr val="0000CC"/>
                </a:solidFill>
              </a:rPr>
              <a:t>(v, w)</a:t>
            </a:r>
            <a:r>
              <a:rPr lang="en-US" altLang="zh-TW" sz="2000" dirty="0" smtClean="0"/>
              <a:t>, but the edge (v, u) is shorter than </a:t>
            </a:r>
            <a:r>
              <a:rPr lang="el-GR" altLang="zh-TW" sz="2000" b="1" dirty="0" smtClean="0"/>
              <a:t>π</a:t>
            </a:r>
            <a:endParaRPr lang="en-US" altLang="zh-TW" sz="2000" dirty="0" smtClean="0"/>
          </a:p>
          <a:p>
            <a:pPr marL="533400" indent="-533400">
              <a:buNone/>
            </a:pPr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No.3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/>
          </a:bodyPr>
          <a:lstStyle/>
          <a:p>
            <a:pPr marL="450850" indent="-450850">
              <a:buNone/>
            </a:pPr>
            <a:r>
              <a:rPr lang="en-US" altLang="zh-TW" sz="2800" dirty="0" smtClean="0"/>
              <a:t>(a) Run the </a:t>
            </a:r>
            <a:r>
              <a:rPr lang="en-US" altLang="zh-TW" sz="2800" dirty="0" smtClean="0">
                <a:solidFill>
                  <a:srgbClr val="FF0000"/>
                </a:solidFill>
              </a:rPr>
              <a:t>strongly connected components</a:t>
            </a:r>
            <a:r>
              <a:rPr lang="en-US" altLang="zh-TW" sz="2800" dirty="0" smtClean="0"/>
              <a:t> algorithm on the directed graph shown in Figure 1. </a:t>
            </a:r>
            <a:r>
              <a:rPr lang="en-US" altLang="zh-TW" sz="2800" u="sng" dirty="0" smtClean="0"/>
              <a:t>(10pt)</a:t>
            </a:r>
            <a:endParaRPr lang="en-US" altLang="zh-TW" sz="2800" dirty="0" smtClean="0"/>
          </a:p>
          <a:p>
            <a:pPr lvl="1"/>
            <a:r>
              <a:rPr lang="en-US" altLang="zh-TW" sz="2400" dirty="0" smtClean="0"/>
              <a:t>When traversing the graph, the algorithm should follow the given DFS numbers. </a:t>
            </a:r>
          </a:p>
          <a:p>
            <a:pPr lvl="1"/>
            <a:r>
              <a:rPr lang="en-US" altLang="zh-TW" sz="2400" dirty="0" smtClean="0"/>
              <a:t>Show the </a:t>
            </a:r>
            <a:r>
              <a:rPr lang="en-US" altLang="zh-TW" sz="2400" dirty="0" smtClean="0">
                <a:solidFill>
                  <a:srgbClr val="0000CC"/>
                </a:solidFill>
              </a:rPr>
              <a:t>High</a:t>
            </a:r>
            <a:r>
              <a:rPr lang="en-US" altLang="zh-TW" sz="2400" dirty="0" smtClean="0"/>
              <a:t> values as computed by the </a:t>
            </a:r>
            <a:r>
              <a:rPr lang="en-US" altLang="zh-TW" sz="2400" dirty="0"/>
              <a:t>algorithm</a:t>
            </a:r>
            <a:r>
              <a:rPr lang="en-US" altLang="zh-TW" sz="2400" dirty="0" smtClean="0"/>
              <a:t> in each step.</a:t>
            </a:r>
            <a:r>
              <a:rPr lang="en-US" altLang="zh-TW" sz="2400" u="sng" dirty="0" smtClean="0"/>
              <a:t> </a:t>
            </a:r>
            <a:endParaRPr lang="en-US" altLang="zh-TW" sz="2400" dirty="0" smtClean="0"/>
          </a:p>
        </p:txBody>
      </p:sp>
      <p:sp>
        <p:nvSpPr>
          <p:cNvPr id="4" name="橢圓 3"/>
          <p:cNvSpPr/>
          <p:nvPr/>
        </p:nvSpPr>
        <p:spPr>
          <a:xfrm>
            <a:off x="7452320" y="429309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7452320" y="515719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7452320" y="609329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6444208" y="515719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948264" y="4725144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948264" y="566124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8460432" y="515719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8028384" y="4725144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8028384" y="566124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/>
          <p:cNvCxnSpPr/>
          <p:nvPr/>
        </p:nvCxnSpPr>
        <p:spPr>
          <a:xfrm flipV="1">
            <a:off x="6588224" y="4869160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V="1">
            <a:off x="7092280" y="4437112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>
            <a:off x="6588224" y="530120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>
          <a:xfrm>
            <a:off x="7092280" y="580526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>
            <a:off x="7524328" y="443711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7524328" y="530120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 flipV="1">
            <a:off x="7596336" y="4869160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V="1">
            <a:off x="7668344" y="580526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>
          <a:xfrm flipH="1" flipV="1">
            <a:off x="8172400" y="486916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8172400" y="5373216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7380312" y="39237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7524328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7380312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7956376" y="4437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8086738" y="56612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8590794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6156176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6660232" y="55892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732240" y="44998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cxnSp>
        <p:nvCxnSpPr>
          <p:cNvPr id="32" name="直線單箭頭接點 31"/>
          <p:cNvCxnSpPr/>
          <p:nvPr/>
        </p:nvCxnSpPr>
        <p:spPr>
          <a:xfrm flipH="1">
            <a:off x="6660232" y="522920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467544" y="4133398"/>
            <a:ext cx="57606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988" indent="-534988">
              <a:spcBef>
                <a:spcPct val="20000"/>
              </a:spcBef>
              <a:tabLst>
                <a:tab pos="450850" algn="l"/>
              </a:tabLst>
            </a:pPr>
            <a:r>
              <a:rPr lang="en-US" altLang="zh-TW" sz="2800" dirty="0"/>
              <a:t>(b) </a:t>
            </a:r>
            <a:r>
              <a:rPr lang="en-US" altLang="zh-TW" sz="2800" dirty="0">
                <a:solidFill>
                  <a:srgbClr val="FF0000"/>
                </a:solidFill>
              </a:rPr>
              <a:t>Add the edge (4, 2) </a:t>
            </a:r>
            <a:r>
              <a:rPr lang="en-US" altLang="zh-TW" sz="2800" dirty="0"/>
              <a:t>to the graph and discuss the changes this makes to the execution of the algorithm. </a:t>
            </a:r>
            <a:r>
              <a:rPr lang="en-US" altLang="zh-TW" sz="2800" u="sng" dirty="0"/>
              <a:t>(10pt)</a:t>
            </a:r>
            <a:endParaRPr lang="zh-TW" altLang="en-US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55"/>
          <p:cNvGraphicFramePr>
            <a:graphicFrameLocks/>
          </p:cNvGraphicFramePr>
          <p:nvPr/>
        </p:nvGraphicFramePr>
        <p:xfrm>
          <a:off x="323528" y="116632"/>
          <a:ext cx="8424940" cy="65728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4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6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8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9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3" name="矩形 72"/>
          <p:cNvSpPr/>
          <p:nvPr/>
        </p:nvSpPr>
        <p:spPr>
          <a:xfrm>
            <a:off x="6156176" y="899428"/>
            <a:ext cx="2736304" cy="2592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33600" y="1911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33600" y="29448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33600" y="3294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633600" y="3639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33600" y="4680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633600" y="6408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矩形 73"/>
          <p:cNvSpPr/>
          <p:nvPr/>
        </p:nvSpPr>
        <p:spPr>
          <a:xfrm>
            <a:off x="-36512" y="0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(a) </a:t>
            </a:r>
            <a:endParaRPr lang="zh-TW" altLang="en-US" dirty="0"/>
          </a:p>
        </p:txBody>
      </p:sp>
      <p:sp>
        <p:nvSpPr>
          <p:cNvPr id="75" name="橢圓 74"/>
          <p:cNvSpPr/>
          <p:nvPr/>
        </p:nvSpPr>
        <p:spPr>
          <a:xfrm>
            <a:off x="7884368" y="134076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6" name="橢圓 75"/>
          <p:cNvSpPr/>
          <p:nvPr/>
        </p:nvSpPr>
        <p:spPr>
          <a:xfrm>
            <a:off x="8316416" y="1844824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8" name="橢圓 77"/>
          <p:cNvSpPr/>
          <p:nvPr/>
        </p:nvSpPr>
        <p:spPr>
          <a:xfrm>
            <a:off x="7236296" y="278092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0" name="橢圓 79"/>
          <p:cNvSpPr/>
          <p:nvPr/>
        </p:nvSpPr>
        <p:spPr>
          <a:xfrm>
            <a:off x="6228184" y="980728"/>
            <a:ext cx="1584176" cy="1440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3" name="橢圓 42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橢圓 45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橢圓 46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橢圓 48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橢圓 49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單箭頭接點 51"/>
          <p:cNvCxnSpPr/>
          <p:nvPr/>
        </p:nvCxnSpPr>
        <p:spPr>
          <a:xfrm flipV="1">
            <a:off x="6588224" y="184482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直線單箭頭接點 52"/>
          <p:cNvCxnSpPr/>
          <p:nvPr/>
        </p:nvCxnSpPr>
        <p:spPr>
          <a:xfrm flipV="1">
            <a:off x="7092280" y="141277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直線單箭頭接點 55"/>
          <p:cNvCxnSpPr/>
          <p:nvPr/>
        </p:nvCxnSpPr>
        <p:spPr>
          <a:xfrm>
            <a:off x="7524328" y="141277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/>
          <p:nvPr/>
        </p:nvCxnSpPr>
        <p:spPr>
          <a:xfrm flipV="1">
            <a:off x="7596336" y="1844824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直線單箭頭接點 59"/>
          <p:cNvCxnSpPr/>
          <p:nvPr/>
        </p:nvCxnSpPr>
        <p:spPr>
          <a:xfrm flipH="1" flipV="1">
            <a:off x="8172400" y="184482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文字方塊 61"/>
          <p:cNvSpPr txBox="1"/>
          <p:nvPr/>
        </p:nvSpPr>
        <p:spPr>
          <a:xfrm>
            <a:off x="7380312" y="8994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7524328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380312" y="31316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7956376" y="14127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8590794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6156176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6732240" y="14754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sp>
        <p:nvSpPr>
          <p:cNvPr id="81" name="橢圓 80"/>
          <p:cNvSpPr/>
          <p:nvPr/>
        </p:nvSpPr>
        <p:spPr>
          <a:xfrm>
            <a:off x="6660232" y="249289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7" name="橢圓 76"/>
          <p:cNvSpPr/>
          <p:nvPr/>
        </p:nvSpPr>
        <p:spPr>
          <a:xfrm>
            <a:off x="7884368" y="242088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5" name="橢圓 44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4" name="直線單箭頭接點 53"/>
          <p:cNvCxnSpPr/>
          <p:nvPr/>
        </p:nvCxnSpPr>
        <p:spPr>
          <a:xfrm>
            <a:off x="6588224" y="2276872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直線單箭頭接點 54"/>
          <p:cNvCxnSpPr/>
          <p:nvPr/>
        </p:nvCxnSpPr>
        <p:spPr>
          <a:xfrm>
            <a:off x="7092280" y="278092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直線單箭頭接點 56"/>
          <p:cNvCxnSpPr/>
          <p:nvPr/>
        </p:nvCxnSpPr>
        <p:spPr>
          <a:xfrm>
            <a:off x="7524328" y="22768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直線單箭頭接點 58"/>
          <p:cNvCxnSpPr/>
          <p:nvPr/>
        </p:nvCxnSpPr>
        <p:spPr>
          <a:xfrm flipV="1">
            <a:off x="7668344" y="2780928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直線單箭頭接點 60"/>
          <p:cNvCxnSpPr/>
          <p:nvPr/>
        </p:nvCxnSpPr>
        <p:spPr>
          <a:xfrm flipV="1">
            <a:off x="8172400" y="234888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文字方塊 65"/>
          <p:cNvSpPr txBox="1"/>
          <p:nvPr/>
        </p:nvSpPr>
        <p:spPr>
          <a:xfrm>
            <a:off x="8086738" y="26369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cxnSp>
        <p:nvCxnSpPr>
          <p:cNvPr id="71" name="直線單箭頭接點 70"/>
          <p:cNvCxnSpPr/>
          <p:nvPr/>
        </p:nvCxnSpPr>
        <p:spPr>
          <a:xfrm flipH="1">
            <a:off x="6660232" y="220486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文字方塊 78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表格 105"/>
          <p:cNvGraphicFramePr>
            <a:graphicFrameLocks noGrp="1"/>
          </p:cNvGraphicFramePr>
          <p:nvPr/>
        </p:nvGraphicFramePr>
        <p:xfrm>
          <a:off x="323528" y="328498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1" name="表格 100"/>
          <p:cNvGraphicFramePr>
            <a:graphicFrameLocks noGrp="1"/>
          </p:cNvGraphicFramePr>
          <p:nvPr/>
        </p:nvGraphicFramePr>
        <p:xfrm>
          <a:off x="323528" y="292494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6" name="表格 95"/>
          <p:cNvGraphicFramePr>
            <a:graphicFrameLocks noGrp="1"/>
          </p:cNvGraphicFramePr>
          <p:nvPr/>
        </p:nvGraphicFramePr>
        <p:xfrm>
          <a:off x="323524" y="256490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表格 90"/>
          <p:cNvGraphicFramePr>
            <a:graphicFrameLocks noGrp="1"/>
          </p:cNvGraphicFramePr>
          <p:nvPr/>
        </p:nvGraphicFramePr>
        <p:xfrm>
          <a:off x="323528" y="220486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" name="表格 82"/>
          <p:cNvGraphicFramePr>
            <a:graphicFrameLocks noGrp="1"/>
          </p:cNvGraphicFramePr>
          <p:nvPr/>
        </p:nvGraphicFramePr>
        <p:xfrm>
          <a:off x="323528" y="1858925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8" name="表格 77"/>
          <p:cNvGraphicFramePr>
            <a:graphicFrameLocks noGrp="1"/>
          </p:cNvGraphicFramePr>
          <p:nvPr/>
        </p:nvGraphicFramePr>
        <p:xfrm>
          <a:off x="323528" y="1498885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表格 41"/>
          <p:cNvGraphicFramePr>
            <a:graphicFrameLocks noGrp="1"/>
          </p:cNvGraphicFramePr>
          <p:nvPr/>
        </p:nvGraphicFramePr>
        <p:xfrm>
          <a:off x="323528" y="1138845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內容版面配置區 55"/>
          <p:cNvGraphicFramePr>
            <a:graphicFrameLocks/>
          </p:cNvGraphicFramePr>
          <p:nvPr/>
        </p:nvGraphicFramePr>
        <p:xfrm>
          <a:off x="323528" y="116632"/>
          <a:ext cx="8424940" cy="103781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3" name="矩形 72"/>
          <p:cNvSpPr/>
          <p:nvPr/>
        </p:nvSpPr>
        <p:spPr>
          <a:xfrm>
            <a:off x="6156176" y="899428"/>
            <a:ext cx="2736304" cy="2592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橢圓 42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橢圓 45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橢圓 46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0" name="橢圓 89"/>
          <p:cNvSpPr/>
          <p:nvPr/>
        </p:nvSpPr>
        <p:spPr>
          <a:xfrm>
            <a:off x="7884368" y="141277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9" name="橢圓 38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2" name="橢圓 71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橢圓 73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6" name="文字方塊 75"/>
          <p:cNvSpPr txBox="1"/>
          <p:nvPr/>
        </p:nvSpPr>
        <p:spPr>
          <a:xfrm>
            <a:off x="2267744" y="46738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</a:rPr>
              <a:t>8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2" name="文字方塊 81"/>
          <p:cNvSpPr txBox="1"/>
          <p:nvPr/>
        </p:nvSpPr>
        <p:spPr>
          <a:xfrm>
            <a:off x="313101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7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99510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6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7" name="文字方塊 86"/>
          <p:cNvSpPr txBox="1"/>
          <p:nvPr/>
        </p:nvSpPr>
        <p:spPr>
          <a:xfrm>
            <a:off x="2267744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8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313101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7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89" name="橢圓 88"/>
          <p:cNvSpPr/>
          <p:nvPr/>
        </p:nvSpPr>
        <p:spPr>
          <a:xfrm>
            <a:off x="633600" y="1911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文字方塊 64"/>
          <p:cNvSpPr txBox="1"/>
          <p:nvPr/>
        </p:nvSpPr>
        <p:spPr>
          <a:xfrm>
            <a:off x="7956376" y="14034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92" name="文字方塊 91"/>
          <p:cNvSpPr txBox="1"/>
          <p:nvPr/>
        </p:nvSpPr>
        <p:spPr>
          <a:xfrm>
            <a:off x="399510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6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50" name="橢圓 49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4" name="橢圓 83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4" name="矩形 93"/>
          <p:cNvSpPr/>
          <p:nvPr/>
        </p:nvSpPr>
        <p:spPr>
          <a:xfrm>
            <a:off x="3995936" y="22048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5" name="矩形 94"/>
          <p:cNvSpPr/>
          <p:nvPr/>
        </p:nvSpPr>
        <p:spPr>
          <a:xfrm>
            <a:off x="3131840" y="22048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</a:rPr>
              <a:t>5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98" name="橢圓 97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2" name="文字方塊 101"/>
          <p:cNvSpPr txBox="1"/>
          <p:nvPr/>
        </p:nvSpPr>
        <p:spPr>
          <a:xfrm>
            <a:off x="565212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4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4787194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5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05" name="橢圓 104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7" name="矩形 106"/>
          <p:cNvSpPr/>
          <p:nvPr/>
        </p:nvSpPr>
        <p:spPr>
          <a:xfrm>
            <a:off x="3996000" y="1872000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8" name="矩形 107"/>
          <p:cNvSpPr/>
          <p:nvPr/>
        </p:nvSpPr>
        <p:spPr>
          <a:xfrm>
            <a:off x="3995936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1" name="矩形 110"/>
          <p:cNvSpPr/>
          <p:nvPr/>
        </p:nvSpPr>
        <p:spPr>
          <a:xfrm>
            <a:off x="5652120" y="292494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4" name="矩形 113"/>
          <p:cNvSpPr/>
          <p:nvPr/>
        </p:nvSpPr>
        <p:spPr>
          <a:xfrm>
            <a:off x="5652120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5" name="橢圓 114"/>
          <p:cNvSpPr/>
          <p:nvPr/>
        </p:nvSpPr>
        <p:spPr>
          <a:xfrm>
            <a:off x="633600" y="2996952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6" name="橢圓 115"/>
          <p:cNvSpPr/>
          <p:nvPr/>
        </p:nvSpPr>
        <p:spPr>
          <a:xfrm>
            <a:off x="8316416" y="1916832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8590794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49" name="橢圓 48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0" name="直線單箭頭接點 59"/>
          <p:cNvCxnSpPr/>
          <p:nvPr/>
        </p:nvCxnSpPr>
        <p:spPr>
          <a:xfrm flipH="1" flipV="1">
            <a:off x="8172400" y="184482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橢圓 103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7" name="矩形 116"/>
          <p:cNvSpPr/>
          <p:nvPr/>
        </p:nvSpPr>
        <p:spPr>
          <a:xfrm>
            <a:off x="4788024" y="3284984"/>
            <a:ext cx="288032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8" name="矩形 117"/>
          <p:cNvSpPr/>
          <p:nvPr/>
        </p:nvSpPr>
        <p:spPr>
          <a:xfrm>
            <a:off x="4788024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9" name="文字方塊 118"/>
          <p:cNvSpPr txBox="1"/>
          <p:nvPr/>
        </p:nvSpPr>
        <p:spPr>
          <a:xfrm>
            <a:off x="565212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4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633600" y="3356992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1" name="橢圓 120"/>
          <p:cNvSpPr/>
          <p:nvPr/>
        </p:nvSpPr>
        <p:spPr>
          <a:xfrm>
            <a:off x="7884368" y="249289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0" name="橢圓 109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1" name="直線單箭頭接點 60"/>
          <p:cNvCxnSpPr/>
          <p:nvPr/>
        </p:nvCxnSpPr>
        <p:spPr>
          <a:xfrm flipV="1">
            <a:off x="8172400" y="234888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文字方塊 65"/>
          <p:cNvSpPr txBox="1"/>
          <p:nvPr/>
        </p:nvSpPr>
        <p:spPr>
          <a:xfrm>
            <a:off x="8086738" y="26369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graphicFrame>
        <p:nvGraphicFramePr>
          <p:cNvPr id="122" name="表格 121"/>
          <p:cNvGraphicFramePr>
            <a:graphicFrameLocks noGrp="1"/>
          </p:cNvGraphicFramePr>
          <p:nvPr/>
        </p:nvGraphicFramePr>
        <p:xfrm>
          <a:off x="323524" y="364502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3" name="矩形 122"/>
          <p:cNvSpPr/>
          <p:nvPr/>
        </p:nvSpPr>
        <p:spPr>
          <a:xfrm>
            <a:off x="5652120" y="328498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5" name="文字方塊 124"/>
          <p:cNvSpPr txBox="1"/>
          <p:nvPr/>
        </p:nvSpPr>
        <p:spPr>
          <a:xfrm>
            <a:off x="5076056" y="306896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26" name="文字方塊 125"/>
          <p:cNvSpPr txBox="1"/>
          <p:nvPr/>
        </p:nvSpPr>
        <p:spPr>
          <a:xfrm>
            <a:off x="3419047" y="198884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4788024" y="328498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9" name="橢圓 128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0" name="矩形 129"/>
          <p:cNvSpPr/>
          <p:nvPr/>
        </p:nvSpPr>
        <p:spPr>
          <a:xfrm>
            <a:off x="4788024" y="364502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1" name="矩形 130"/>
          <p:cNvSpPr/>
          <p:nvPr/>
        </p:nvSpPr>
        <p:spPr>
          <a:xfrm>
            <a:off x="3131840" y="3645024"/>
            <a:ext cx="288032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2" name="文字方塊 131"/>
          <p:cNvSpPr txBox="1"/>
          <p:nvPr/>
        </p:nvSpPr>
        <p:spPr>
          <a:xfrm>
            <a:off x="3491055" y="3419708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3131840" y="364502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6" name="矩形 135"/>
          <p:cNvSpPr/>
          <p:nvPr/>
        </p:nvSpPr>
        <p:spPr>
          <a:xfrm>
            <a:off x="3131840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7" name="橢圓 136"/>
          <p:cNvSpPr/>
          <p:nvPr/>
        </p:nvSpPr>
        <p:spPr>
          <a:xfrm>
            <a:off x="7236296" y="285293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5" name="橢圓 44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4" name="文字方塊 63"/>
          <p:cNvSpPr txBox="1"/>
          <p:nvPr/>
        </p:nvSpPr>
        <p:spPr>
          <a:xfrm>
            <a:off x="7380312" y="31316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80" name="橢圓 79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5" name="橢圓 84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3" name="橢圓 92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8" name="橢圓 127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7" name="直線單箭頭接點 56"/>
          <p:cNvCxnSpPr/>
          <p:nvPr/>
        </p:nvCxnSpPr>
        <p:spPr>
          <a:xfrm>
            <a:off x="7524328" y="22768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/>
          <p:nvPr/>
        </p:nvCxnSpPr>
        <p:spPr>
          <a:xfrm flipV="1">
            <a:off x="7596336" y="1844824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直線單箭頭接點 58"/>
          <p:cNvCxnSpPr/>
          <p:nvPr/>
        </p:nvCxnSpPr>
        <p:spPr>
          <a:xfrm flipV="1">
            <a:off x="7668344" y="2780928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8" name="橢圓 137"/>
          <p:cNvSpPr/>
          <p:nvPr/>
        </p:nvSpPr>
        <p:spPr>
          <a:xfrm>
            <a:off x="633600" y="3717032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39" name="表格 138"/>
          <p:cNvGraphicFramePr>
            <a:graphicFrameLocks noGrp="1"/>
          </p:cNvGraphicFramePr>
          <p:nvPr/>
        </p:nvGraphicFramePr>
        <p:xfrm>
          <a:off x="323524" y="400506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0" name="矩形 139"/>
          <p:cNvSpPr/>
          <p:nvPr/>
        </p:nvSpPr>
        <p:spPr>
          <a:xfrm>
            <a:off x="2267744" y="40050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3" name="矩形 142"/>
          <p:cNvSpPr/>
          <p:nvPr/>
        </p:nvSpPr>
        <p:spPr>
          <a:xfrm>
            <a:off x="3131840" y="40050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4" name="文字方塊 143"/>
          <p:cNvSpPr txBox="1"/>
          <p:nvPr/>
        </p:nvSpPr>
        <p:spPr>
          <a:xfrm>
            <a:off x="2554951" y="378904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46" name="橢圓 145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7" name="橢圓 146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48" name="表格 147"/>
          <p:cNvGraphicFramePr>
            <a:graphicFrameLocks noGrp="1"/>
          </p:cNvGraphicFramePr>
          <p:nvPr/>
        </p:nvGraphicFramePr>
        <p:xfrm>
          <a:off x="323528" y="436510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9" name="橢圓 148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0" name="橢圓 149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1" name="文字方塊 150"/>
          <p:cNvSpPr txBox="1"/>
          <p:nvPr/>
        </p:nvSpPr>
        <p:spPr>
          <a:xfrm>
            <a:off x="651538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3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152" name="表格 151"/>
          <p:cNvGraphicFramePr>
            <a:graphicFrameLocks noGrp="1"/>
          </p:cNvGraphicFramePr>
          <p:nvPr/>
        </p:nvGraphicFramePr>
        <p:xfrm>
          <a:off x="323528" y="4667237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5" name="橢圓 154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6" name="文字方塊 155"/>
          <p:cNvSpPr txBox="1"/>
          <p:nvPr/>
        </p:nvSpPr>
        <p:spPr>
          <a:xfrm>
            <a:off x="7379482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2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157" name="文字方塊 156"/>
          <p:cNvSpPr txBox="1"/>
          <p:nvPr/>
        </p:nvSpPr>
        <p:spPr>
          <a:xfrm>
            <a:off x="651621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3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7344000" y="4680000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0" name="矩形 159"/>
          <p:cNvSpPr/>
          <p:nvPr/>
        </p:nvSpPr>
        <p:spPr>
          <a:xfrm>
            <a:off x="7380312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1" name="橢圓 160"/>
          <p:cNvSpPr/>
          <p:nvPr/>
        </p:nvSpPr>
        <p:spPr>
          <a:xfrm>
            <a:off x="633600" y="4725144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2" name="橢圓 161"/>
          <p:cNvSpPr/>
          <p:nvPr/>
        </p:nvSpPr>
        <p:spPr>
          <a:xfrm>
            <a:off x="6660232" y="2564904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5" name="直線單箭頭接點 54"/>
          <p:cNvCxnSpPr/>
          <p:nvPr/>
        </p:nvCxnSpPr>
        <p:spPr>
          <a:xfrm>
            <a:off x="7092280" y="278092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4" name="橢圓 153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9" name="文字方塊 68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graphicFrame>
        <p:nvGraphicFramePr>
          <p:cNvPr id="163" name="表格 162"/>
          <p:cNvGraphicFramePr>
            <a:graphicFrameLocks noGrp="1"/>
          </p:cNvGraphicFramePr>
          <p:nvPr/>
        </p:nvGraphicFramePr>
        <p:xfrm>
          <a:off x="323528" y="5013176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4" name="文字方塊 163"/>
          <p:cNvSpPr txBox="1"/>
          <p:nvPr/>
        </p:nvSpPr>
        <p:spPr>
          <a:xfrm>
            <a:off x="7380312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2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7380312" y="501317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7" name="矩形 166"/>
          <p:cNvSpPr/>
          <p:nvPr/>
        </p:nvSpPr>
        <p:spPr>
          <a:xfrm>
            <a:off x="6516216" y="501317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8" name="文字方塊 167"/>
          <p:cNvSpPr txBox="1"/>
          <p:nvPr/>
        </p:nvSpPr>
        <p:spPr>
          <a:xfrm>
            <a:off x="6803423" y="4797152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69" name="橢圓 168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0" name="橢圓 169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71" name="表格 170"/>
          <p:cNvGraphicFramePr>
            <a:graphicFrameLocks noGrp="1"/>
          </p:cNvGraphicFramePr>
          <p:nvPr/>
        </p:nvGraphicFramePr>
        <p:xfrm>
          <a:off x="323528" y="5315309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172" name="矩形 171"/>
          <p:cNvSpPr/>
          <p:nvPr/>
        </p:nvSpPr>
        <p:spPr>
          <a:xfrm>
            <a:off x="8172400" y="46738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/>
          </a:p>
        </p:txBody>
      </p:sp>
      <p:sp>
        <p:nvSpPr>
          <p:cNvPr id="173" name="橢圓 172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5" name="橢圓 174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6" name="矩形 175"/>
          <p:cNvSpPr/>
          <p:nvPr/>
        </p:nvSpPr>
        <p:spPr>
          <a:xfrm>
            <a:off x="8172400" y="5373216"/>
            <a:ext cx="288032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7" name="矩形 176"/>
          <p:cNvSpPr/>
          <p:nvPr/>
        </p:nvSpPr>
        <p:spPr>
          <a:xfrm>
            <a:off x="1475656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8" name="文字方塊 177"/>
          <p:cNvSpPr txBox="1"/>
          <p:nvPr/>
        </p:nvSpPr>
        <p:spPr>
          <a:xfrm>
            <a:off x="7524328" y="522920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8172400" y="5301208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/>
              <a:t>1</a:t>
            </a:r>
            <a:endParaRPr lang="zh-TW" altLang="en-US" b="0" dirty="0"/>
          </a:p>
        </p:txBody>
      </p:sp>
      <p:sp>
        <p:nvSpPr>
          <p:cNvPr id="180" name="矩形 179"/>
          <p:cNvSpPr/>
          <p:nvPr/>
        </p:nvSpPr>
        <p:spPr>
          <a:xfrm>
            <a:off x="8171570" y="5301208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600" b="0" dirty="0" smtClean="0">
                <a:solidFill>
                  <a:srgbClr val="FF0000"/>
                </a:solidFill>
              </a:rPr>
              <a:t>9</a:t>
            </a:r>
            <a:endParaRPr lang="zh-TW" altLang="en-US" sz="1600" b="0" dirty="0">
              <a:solidFill>
                <a:srgbClr val="FF0000"/>
              </a:solidFill>
            </a:endParaRPr>
          </a:p>
        </p:txBody>
      </p:sp>
      <p:graphicFrame>
        <p:nvGraphicFramePr>
          <p:cNvPr id="181" name="表格 180"/>
          <p:cNvGraphicFramePr>
            <a:graphicFrameLocks noGrp="1"/>
          </p:cNvGraphicFramePr>
          <p:nvPr/>
        </p:nvGraphicFramePr>
        <p:xfrm>
          <a:off x="323528" y="5675349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2" name="橢圓 181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4" name="文字方塊 183"/>
          <p:cNvSpPr txBox="1"/>
          <p:nvPr/>
        </p:nvSpPr>
        <p:spPr>
          <a:xfrm>
            <a:off x="6804248" y="550794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516216" y="573325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6" name="矩形 185"/>
          <p:cNvSpPr/>
          <p:nvPr/>
        </p:nvSpPr>
        <p:spPr>
          <a:xfrm>
            <a:off x="8172400" y="573325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8" name="矩形 187"/>
          <p:cNvSpPr/>
          <p:nvPr/>
        </p:nvSpPr>
        <p:spPr>
          <a:xfrm>
            <a:off x="6444208" y="5661248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0" dirty="0" smtClean="0"/>
              <a:t>3</a:t>
            </a:r>
            <a:endParaRPr lang="zh-TW" altLang="en-US" b="0" dirty="0"/>
          </a:p>
        </p:txBody>
      </p:sp>
      <p:sp>
        <p:nvSpPr>
          <p:cNvPr id="189" name="矩形 188"/>
          <p:cNvSpPr/>
          <p:nvPr/>
        </p:nvSpPr>
        <p:spPr>
          <a:xfrm>
            <a:off x="6502563" y="5661248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>
                <a:solidFill>
                  <a:srgbClr val="FF0000"/>
                </a:solidFill>
              </a:rPr>
              <a:t>9</a:t>
            </a:r>
            <a:endParaRPr lang="zh-TW" altLang="en-US" b="0" dirty="0">
              <a:solidFill>
                <a:srgbClr val="FF0000"/>
              </a:solidFill>
            </a:endParaRPr>
          </a:p>
        </p:txBody>
      </p:sp>
      <p:graphicFrame>
        <p:nvGraphicFramePr>
          <p:cNvPr id="190" name="表格 189"/>
          <p:cNvGraphicFramePr>
            <a:graphicFrameLocks noGrp="1"/>
          </p:cNvGraphicFramePr>
          <p:nvPr/>
        </p:nvGraphicFramePr>
        <p:xfrm>
          <a:off x="323528" y="6021288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1" name="矩形 190"/>
          <p:cNvSpPr/>
          <p:nvPr/>
        </p:nvSpPr>
        <p:spPr>
          <a:xfrm>
            <a:off x="2267744" y="602128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2" name="矩形 191"/>
          <p:cNvSpPr/>
          <p:nvPr/>
        </p:nvSpPr>
        <p:spPr>
          <a:xfrm>
            <a:off x="6516216" y="602128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3" name="文字方塊 192"/>
          <p:cNvSpPr txBox="1"/>
          <p:nvPr/>
        </p:nvSpPr>
        <p:spPr>
          <a:xfrm>
            <a:off x="2554951" y="5805264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2267744" y="6011996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>
                <a:solidFill>
                  <a:schemeClr val="tx1"/>
                </a:solidFill>
              </a:rPr>
              <a:t>8</a:t>
            </a:r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2267744" y="6011996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>
                <a:solidFill>
                  <a:srgbClr val="FF0000"/>
                </a:solidFill>
              </a:rPr>
              <a:t>9</a:t>
            </a:r>
            <a:endParaRPr lang="zh-TW" altLang="en-US" b="0" dirty="0">
              <a:solidFill>
                <a:srgbClr val="FF0000"/>
              </a:solidFill>
            </a:endParaRPr>
          </a:p>
        </p:txBody>
      </p:sp>
      <p:sp>
        <p:nvSpPr>
          <p:cNvPr id="196" name="橢圓 195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98" name="表格 197"/>
          <p:cNvGraphicFramePr>
            <a:graphicFrameLocks noGrp="1"/>
          </p:cNvGraphicFramePr>
          <p:nvPr/>
        </p:nvGraphicFramePr>
        <p:xfrm>
          <a:off x="323528" y="6381328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9" name="矩形 198"/>
          <p:cNvSpPr/>
          <p:nvPr/>
        </p:nvSpPr>
        <p:spPr>
          <a:xfrm>
            <a:off x="1475656" y="638132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0" name="文字方塊 199"/>
          <p:cNvSpPr txBox="1"/>
          <p:nvPr/>
        </p:nvSpPr>
        <p:spPr>
          <a:xfrm>
            <a:off x="1762863" y="6165304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2339752" y="638132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5" name="矩形 204"/>
          <p:cNvSpPr/>
          <p:nvPr/>
        </p:nvSpPr>
        <p:spPr>
          <a:xfrm>
            <a:off x="1475656" y="638132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6" name="矩形 205"/>
          <p:cNvSpPr/>
          <p:nvPr/>
        </p:nvSpPr>
        <p:spPr>
          <a:xfrm>
            <a:off x="1475656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7" name="橢圓 206"/>
          <p:cNvSpPr/>
          <p:nvPr/>
        </p:nvSpPr>
        <p:spPr>
          <a:xfrm>
            <a:off x="633600" y="6453336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8" name="橢圓 207"/>
          <p:cNvSpPr/>
          <p:nvPr/>
        </p:nvSpPr>
        <p:spPr>
          <a:xfrm>
            <a:off x="6228184" y="1052736"/>
            <a:ext cx="1584176" cy="1440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3" name="直線單箭頭接點 52"/>
          <p:cNvCxnSpPr/>
          <p:nvPr/>
        </p:nvCxnSpPr>
        <p:spPr>
          <a:xfrm flipV="1">
            <a:off x="7092280" y="141277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文字方塊 62"/>
          <p:cNvSpPr txBox="1"/>
          <p:nvPr/>
        </p:nvSpPr>
        <p:spPr>
          <a:xfrm>
            <a:off x="7524328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6156176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6732240" y="14754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cxnSp>
        <p:nvCxnSpPr>
          <p:cNvPr id="71" name="直線單箭頭接點 70"/>
          <p:cNvCxnSpPr/>
          <p:nvPr/>
        </p:nvCxnSpPr>
        <p:spPr>
          <a:xfrm flipH="1">
            <a:off x="6660232" y="220486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文字方塊 61"/>
          <p:cNvSpPr txBox="1"/>
          <p:nvPr/>
        </p:nvSpPr>
        <p:spPr>
          <a:xfrm>
            <a:off x="7380312" y="8994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54" name="直線單箭頭接點 53"/>
          <p:cNvCxnSpPr/>
          <p:nvPr/>
        </p:nvCxnSpPr>
        <p:spPr>
          <a:xfrm>
            <a:off x="6588224" y="2276872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3" name="橢圓 182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7" name="橢圓 196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3" name="橢圓 202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單箭頭接點 51"/>
          <p:cNvCxnSpPr/>
          <p:nvPr/>
        </p:nvCxnSpPr>
        <p:spPr>
          <a:xfrm flipV="1">
            <a:off x="6588224" y="184482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4" name="橢圓 203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6" name="直線單箭頭接點 55"/>
          <p:cNvCxnSpPr/>
          <p:nvPr/>
        </p:nvCxnSpPr>
        <p:spPr>
          <a:xfrm>
            <a:off x="7524328" y="141277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9" name="矩形 208"/>
          <p:cNvSpPr/>
          <p:nvPr/>
        </p:nvSpPr>
        <p:spPr>
          <a:xfrm>
            <a:off x="-36512" y="35332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(a) 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39" grpId="1" animBg="1"/>
      <p:bldP spid="72" grpId="0" animBg="1"/>
      <p:bldP spid="74" grpId="0" animBg="1"/>
      <p:bldP spid="76" grpId="0"/>
      <p:bldP spid="76" grpId="1"/>
      <p:bldP spid="81" grpId="0" animBg="1"/>
      <p:bldP spid="82" grpId="0"/>
      <p:bldP spid="82" grpId="1"/>
      <p:bldP spid="86" grpId="0"/>
      <p:bldP spid="86" grpId="1"/>
      <p:bldP spid="87" grpId="0"/>
      <p:bldP spid="88" grpId="0"/>
      <p:bldP spid="89" grpId="0" animBg="1"/>
      <p:bldP spid="92" grpId="0"/>
      <p:bldP spid="84" grpId="0" animBg="1"/>
      <p:bldP spid="84" grpId="1" animBg="1"/>
      <p:bldP spid="94" grpId="0" animBg="1"/>
      <p:bldP spid="94" grpId="1" animBg="1"/>
      <p:bldP spid="95" grpId="0" animBg="1"/>
      <p:bldP spid="95" grpId="1" animBg="1"/>
      <p:bldP spid="97" grpId="0"/>
      <p:bldP spid="97" grpId="1"/>
      <p:bldP spid="98" grpId="0" animBg="1"/>
      <p:bldP spid="102" grpId="0"/>
      <p:bldP spid="102" grpId="1"/>
      <p:bldP spid="103" grpId="0"/>
      <p:bldP spid="105" grpId="0" animBg="1"/>
      <p:bldP spid="107" grpId="0" animBg="1"/>
      <p:bldP spid="107" grpId="1" animBg="1"/>
      <p:bldP spid="108" grpId="0" animBg="1"/>
      <p:bldP spid="108" grpId="1" animBg="1"/>
      <p:bldP spid="111" grpId="0" animBg="1"/>
      <p:bldP spid="111" grpId="1" animBg="1"/>
      <p:bldP spid="114" grpId="0" animBg="1"/>
      <p:bldP spid="114" grpId="1" animBg="1"/>
      <p:bldP spid="115" grpId="0" animBg="1"/>
      <p:bldP spid="104" grpId="0" animBg="1"/>
      <p:bldP spid="104" grpId="1" animBg="1"/>
      <p:bldP spid="117" grpId="0" animBg="1"/>
      <p:bldP spid="117" grpId="1" animBg="1"/>
      <p:bldP spid="118" grpId="0" animBg="1"/>
      <p:bldP spid="118" grpId="1" animBg="1"/>
      <p:bldP spid="119" grpId="0"/>
      <p:bldP spid="120" grpId="0" animBg="1"/>
      <p:bldP spid="110" grpId="0" animBg="1"/>
      <p:bldP spid="123" grpId="0" animBg="1"/>
      <p:bldP spid="123" grpId="1" animBg="1"/>
      <p:bldP spid="125" grpId="0"/>
      <p:bldP spid="125" grpId="1"/>
      <p:bldP spid="126" grpId="0"/>
      <p:bldP spid="126" grpId="1"/>
      <p:bldP spid="127" grpId="0" animBg="1"/>
      <p:bldP spid="127" grpId="1" animBg="1"/>
      <p:bldP spid="129" grpId="0" animBg="1"/>
      <p:bldP spid="130" grpId="0" animBg="1"/>
      <p:bldP spid="130" grpId="1" animBg="1"/>
      <p:bldP spid="131" grpId="0" animBg="1"/>
      <p:bldP spid="131" grpId="1" animBg="1"/>
      <p:bldP spid="132" grpId="0"/>
      <p:bldP spid="132" grpId="1"/>
      <p:bldP spid="133" grpId="0" animBg="1"/>
      <p:bldP spid="133" grpId="1" animBg="1"/>
      <p:bldP spid="136" grpId="0" animBg="1"/>
      <p:bldP spid="136" grpId="1" animBg="1"/>
      <p:bldP spid="80" grpId="0" animBg="1"/>
      <p:bldP spid="85" grpId="0" animBg="1"/>
      <p:bldP spid="93" grpId="0" animBg="1"/>
      <p:bldP spid="93" grpId="1" animBg="1"/>
      <p:bldP spid="128" grpId="0" animBg="1"/>
      <p:bldP spid="138" grpId="0" animBg="1"/>
      <p:bldP spid="140" grpId="0" animBg="1"/>
      <p:bldP spid="140" grpId="1" animBg="1"/>
      <p:bldP spid="143" grpId="0" animBg="1"/>
      <p:bldP spid="143" grpId="1" animBg="1"/>
      <p:bldP spid="144" grpId="0"/>
      <p:bldP spid="144" grpId="1"/>
      <p:bldP spid="146" grpId="0" animBg="1"/>
      <p:bldP spid="146" grpId="1" animBg="1"/>
      <p:bldP spid="147" grpId="0" animBg="1"/>
      <p:bldP spid="149" grpId="0" animBg="1"/>
      <p:bldP spid="150" grpId="0" animBg="1"/>
      <p:bldP spid="151" grpId="0"/>
      <p:bldP spid="151" grpId="1"/>
      <p:bldP spid="155" grpId="0" animBg="1"/>
      <p:bldP spid="156" grpId="0"/>
      <p:bldP spid="157" grpId="0"/>
      <p:bldP spid="159" grpId="0" animBg="1"/>
      <p:bldP spid="159" grpId="1" animBg="1"/>
      <p:bldP spid="160" grpId="0" animBg="1"/>
      <p:bldP spid="160" grpId="1" animBg="1"/>
      <p:bldP spid="161" grpId="0" animBg="1"/>
      <p:bldP spid="154" grpId="0" animBg="1"/>
      <p:bldP spid="164" grpId="0"/>
      <p:bldP spid="165" grpId="0" animBg="1"/>
      <p:bldP spid="165" grpId="1" animBg="1"/>
      <p:bldP spid="167" grpId="0" animBg="1"/>
      <p:bldP spid="167" grpId="1" animBg="1"/>
      <p:bldP spid="168" grpId="0"/>
      <p:bldP spid="168" grpId="1"/>
      <p:bldP spid="169" grpId="0" animBg="1"/>
      <p:bldP spid="170" grpId="0" animBg="1"/>
      <p:bldP spid="172" grpId="0"/>
      <p:bldP spid="173" grpId="0" animBg="1"/>
      <p:bldP spid="175" grpId="0" animBg="1"/>
      <p:bldP spid="176" grpId="0" animBg="1"/>
      <p:bldP spid="176" grpId="1" animBg="1"/>
      <p:bldP spid="177" grpId="0" animBg="1"/>
      <p:bldP spid="177" grpId="1" animBg="1"/>
      <p:bldP spid="178" grpId="0"/>
      <p:bldP spid="178" grpId="1"/>
      <p:bldP spid="179" grpId="0"/>
      <p:bldP spid="179" grpId="1"/>
      <p:bldP spid="179" grpId="2"/>
      <p:bldP spid="180" grpId="0"/>
      <p:bldP spid="182" grpId="0" animBg="1"/>
      <p:bldP spid="184" grpId="0"/>
      <p:bldP spid="184" grpId="1"/>
      <p:bldP spid="185" grpId="0" animBg="1"/>
      <p:bldP spid="185" grpId="1" animBg="1"/>
      <p:bldP spid="186" grpId="0" animBg="1"/>
      <p:bldP spid="186" grpId="1" animBg="1"/>
      <p:bldP spid="188" grpId="0"/>
      <p:bldP spid="188" grpId="1"/>
      <p:bldP spid="189" grpId="0"/>
      <p:bldP spid="191" grpId="0" animBg="1"/>
      <p:bldP spid="191" grpId="1" animBg="1"/>
      <p:bldP spid="192" grpId="0" animBg="1"/>
      <p:bldP spid="192" grpId="1" animBg="1"/>
      <p:bldP spid="193" grpId="0"/>
      <p:bldP spid="193" grpId="1"/>
      <p:bldP spid="194" grpId="0"/>
      <p:bldP spid="194" grpId="1"/>
      <p:bldP spid="195" grpId="0"/>
      <p:bldP spid="196" grpId="0" animBg="1"/>
      <p:bldP spid="199" grpId="0" animBg="1"/>
      <p:bldP spid="199" grpId="1" animBg="1"/>
      <p:bldP spid="200" grpId="0"/>
      <p:bldP spid="200" grpId="1"/>
      <p:bldP spid="201" grpId="0" animBg="1"/>
      <p:bldP spid="201" grpId="1" animBg="1"/>
      <p:bldP spid="205" grpId="0" animBg="1"/>
      <p:bldP spid="206" grpId="0" animBg="1"/>
      <p:bldP spid="207" grpId="0" animBg="1"/>
      <p:bldP spid="183" grpId="0" animBg="1"/>
      <p:bldP spid="197" grpId="0" animBg="1"/>
      <p:bldP spid="203" grpId="0" animBg="1"/>
      <p:bldP spid="20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55"/>
          <p:cNvGraphicFramePr>
            <a:graphicFrameLocks/>
          </p:cNvGraphicFramePr>
          <p:nvPr/>
        </p:nvGraphicFramePr>
        <p:xfrm>
          <a:off x="323528" y="116632"/>
          <a:ext cx="8424940" cy="65728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4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6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8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9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6156176" y="899428"/>
            <a:ext cx="2736304" cy="2592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633600" y="6408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矩形 40"/>
          <p:cNvSpPr/>
          <p:nvPr/>
        </p:nvSpPr>
        <p:spPr>
          <a:xfrm>
            <a:off x="-36512" y="0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(b) </a:t>
            </a:r>
            <a:endParaRPr lang="zh-TW" altLang="en-US" dirty="0"/>
          </a:p>
        </p:txBody>
      </p:sp>
      <p:sp>
        <p:nvSpPr>
          <p:cNvPr id="46" name="橢圓 45"/>
          <p:cNvSpPr/>
          <p:nvPr/>
        </p:nvSpPr>
        <p:spPr>
          <a:xfrm>
            <a:off x="6156176" y="980728"/>
            <a:ext cx="2664296" cy="244827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橢圓 11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1" name="直線單箭頭接點 20"/>
          <p:cNvCxnSpPr/>
          <p:nvPr/>
        </p:nvCxnSpPr>
        <p:spPr>
          <a:xfrm flipV="1">
            <a:off x="6588224" y="184482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7092280" y="141277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>
            <a:off x="6588224" y="2276872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7092280" y="278092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>
            <a:off x="7524328" y="141277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>
            <a:off x="7524328" y="22768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 flipV="1">
            <a:off x="7596336" y="1844824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flipV="1">
            <a:off x="7668344" y="2780928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 flipH="1" flipV="1">
            <a:off x="8172400" y="184482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/>
          <p:nvPr/>
        </p:nvCxnSpPr>
        <p:spPr>
          <a:xfrm flipV="1">
            <a:off x="8172400" y="234888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7380312" y="9714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7524328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7380312" y="31316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7956376" y="14127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8086738" y="26369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8590794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38" name="文字方塊 37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6732240" y="14754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cxnSp>
        <p:nvCxnSpPr>
          <p:cNvPr id="40" name="直線單箭頭接點 39"/>
          <p:cNvCxnSpPr/>
          <p:nvPr/>
        </p:nvCxnSpPr>
        <p:spPr>
          <a:xfrm flipH="1">
            <a:off x="6660232" y="220486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直線單箭頭接點 42"/>
          <p:cNvCxnSpPr/>
          <p:nvPr/>
        </p:nvCxnSpPr>
        <p:spPr>
          <a:xfrm flipH="1">
            <a:off x="7596336" y="1772816"/>
            <a:ext cx="360040" cy="3286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文字方塊 36"/>
          <p:cNvSpPr txBox="1"/>
          <p:nvPr/>
        </p:nvSpPr>
        <p:spPr>
          <a:xfrm>
            <a:off x="6156176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No.4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 smtClean="0"/>
              <a:t>Let G = (V, E) be a connected weighted undirected graph and T be a minimum-cost spanning tree (MCST) of G. </a:t>
            </a:r>
          </a:p>
          <a:p>
            <a:pPr lvl="1"/>
            <a:r>
              <a:rPr lang="en-US" altLang="zh-TW" dirty="0" smtClean="0"/>
              <a:t>Suppose that the </a:t>
            </a:r>
            <a:r>
              <a:rPr lang="en-US" altLang="zh-TW" dirty="0" smtClean="0">
                <a:solidFill>
                  <a:srgbClr val="0000CC"/>
                </a:solidFill>
              </a:rPr>
              <a:t>cost of one edge {u, v} in G is changed</a:t>
            </a:r>
            <a:r>
              <a:rPr lang="en-US" altLang="zh-TW" dirty="0" smtClean="0"/>
              <a:t> (increased or decreased)</a:t>
            </a:r>
          </a:p>
          <a:p>
            <a:pPr lvl="1"/>
            <a:r>
              <a:rPr lang="en-US" altLang="zh-TW" dirty="0" smtClean="0"/>
              <a:t>{u, v} </a:t>
            </a:r>
            <a:r>
              <a:rPr lang="en-US" altLang="zh-TW" dirty="0" smtClean="0">
                <a:solidFill>
                  <a:srgbClr val="0000CC"/>
                </a:solidFill>
              </a:rPr>
              <a:t>may or may not belong to T</a:t>
            </a:r>
            <a:r>
              <a:rPr lang="en-US" altLang="zh-TW" dirty="0" smtClean="0"/>
              <a:t>. </a:t>
            </a:r>
          </a:p>
          <a:p>
            <a:pPr lvl="1"/>
            <a:endParaRPr lang="en-US" altLang="zh-TW" sz="1100" dirty="0" smtClean="0"/>
          </a:p>
          <a:p>
            <a:r>
              <a:rPr lang="en-US" altLang="zh-TW" dirty="0" smtClean="0"/>
              <a:t>Design an algorithm</a:t>
            </a:r>
            <a:r>
              <a:rPr lang="en-US" altLang="zh-TW" u="sng" dirty="0" smtClean="0"/>
              <a:t> (10pt)</a:t>
            </a:r>
            <a:r>
              <a:rPr lang="en-US" altLang="zh-TW" dirty="0" smtClean="0"/>
              <a:t> to either find a new MCST or to determine that T is still an MCST. </a:t>
            </a:r>
          </a:p>
          <a:p>
            <a:pPr lvl="1"/>
            <a:r>
              <a:rPr lang="en-US" altLang="zh-TW" dirty="0" smtClean="0"/>
              <a:t>The more efficient your algorithm is, the more points you will be credited for this problem. </a:t>
            </a:r>
          </a:p>
          <a:p>
            <a:pPr lvl="1"/>
            <a:r>
              <a:rPr lang="en-US" altLang="zh-TW" dirty="0" smtClean="0"/>
              <a:t>Explain why your algorithm is </a:t>
            </a:r>
            <a:r>
              <a:rPr lang="en-US" altLang="zh-TW" dirty="0" smtClean="0">
                <a:solidFill>
                  <a:srgbClr val="FF0000"/>
                </a:solidFill>
              </a:rPr>
              <a:t>correct</a:t>
            </a:r>
            <a:r>
              <a:rPr lang="en-US" altLang="zh-TW" dirty="0" smtClean="0"/>
              <a:t> </a:t>
            </a:r>
            <a:r>
              <a:rPr lang="en-US" altLang="zh-TW" u="sng" dirty="0" smtClean="0"/>
              <a:t>(5pt</a:t>
            </a:r>
            <a:r>
              <a:rPr lang="en-US" altLang="zh-TW" u="sng" dirty="0"/>
              <a:t>) </a:t>
            </a:r>
            <a:r>
              <a:rPr lang="en-US" altLang="zh-TW" dirty="0" smtClean="0"/>
              <a:t>and analyze its </a:t>
            </a:r>
            <a:r>
              <a:rPr lang="en-US" altLang="zh-TW" dirty="0" smtClean="0">
                <a:solidFill>
                  <a:srgbClr val="FF0000"/>
                </a:solidFill>
              </a:rPr>
              <a:t>time complexity</a:t>
            </a:r>
            <a:r>
              <a:rPr lang="en-US" altLang="zh-TW" u="sng" dirty="0" smtClean="0"/>
              <a:t> (5pt)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No.4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205681" y="1304474"/>
          <a:ext cx="8686799" cy="444555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269975"/>
                <a:gridCol w="3744416"/>
                <a:gridCol w="3672408"/>
              </a:tblGrid>
              <a:tr h="599793">
                <a:tc>
                  <a:txBody>
                    <a:bodyPr/>
                    <a:lstStyle/>
                    <a:p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{u, v}</a:t>
                      </a:r>
                      <a:r>
                        <a:rPr lang="zh-TW" altLang="en-US" sz="2400" b="0" baseline="0" dirty="0" smtClean="0"/>
                        <a:t> </a:t>
                      </a:r>
                      <a:r>
                        <a:rPr lang="en-US" altLang="zh-TW" sz="2400" b="0" baseline="0" dirty="0" smtClean="0"/>
                        <a:t>in T</a:t>
                      </a:r>
                      <a:endParaRPr lang="zh-TW" altLang="en-US" sz="2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{u, v}</a:t>
                      </a:r>
                      <a:r>
                        <a:rPr lang="zh-TW" altLang="en-US" sz="2400" b="0" baseline="0" dirty="0" smtClean="0"/>
                        <a:t> </a:t>
                      </a:r>
                      <a:r>
                        <a:rPr lang="en-US" altLang="zh-TW" sz="2400" b="0" baseline="0" dirty="0" smtClean="0"/>
                        <a:t>NOT in T</a:t>
                      </a:r>
                      <a:endParaRPr lang="zh-TW" altLang="en-US" sz="2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05482">
                <a:tc>
                  <a:txBody>
                    <a:bodyPr/>
                    <a:lstStyle/>
                    <a:p>
                      <a:r>
                        <a:rPr lang="en-US" altLang="zh-TW" sz="2200" b="0" dirty="0" smtClean="0">
                          <a:solidFill>
                            <a:schemeClr val="bg1"/>
                          </a:solidFill>
                        </a:rPr>
                        <a:t>{u, v} increase</a:t>
                      </a:r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Delete {u, v}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edge from T</a:t>
                      </a:r>
                    </a:p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 becomes </a:t>
                      </a:r>
                      <a:r>
                        <a:rPr lang="en-US" altLang="zh-TW" sz="2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two </a:t>
                      </a:r>
                      <a:r>
                        <a:rPr lang="en-US" altLang="zh-TW" sz="2000" kern="1200" baseline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subtrees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T1, T2.</a:t>
                      </a:r>
                    </a:p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the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minimum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 edge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that connecting T1 and T2. 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If f= {u, v} </a:t>
                      </a:r>
                      <a:r>
                        <a:rPr lang="en-US" altLang="zh-TW" sz="2000" dirty="0" smtClean="0">
                          <a:latin typeface="cmsy10"/>
                        </a:rPr>
                        <a:t>)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same MCST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else add the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edge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(※Lemma)</a:t>
                      </a:r>
                      <a:endParaRPr lang="en-US" altLang="zh-TW" sz="2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Same MCST</a:t>
                      </a:r>
                      <a:endParaRPr lang="zh-TW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717">
                <a:tc>
                  <a:txBody>
                    <a:bodyPr/>
                    <a:lstStyle/>
                    <a:p>
                      <a:r>
                        <a:rPr lang="en-US" altLang="zh-TW" sz="2200" b="0" dirty="0" smtClean="0">
                          <a:solidFill>
                            <a:schemeClr val="bg1"/>
                          </a:solidFill>
                        </a:rPr>
                        <a:t>{u, v } decrease</a:t>
                      </a:r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Same MCST</a:t>
                      </a:r>
                      <a:endParaRPr lang="zh-TW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Add {u, v}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edge to T.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There is a </a:t>
                      </a:r>
                      <a:r>
                        <a:rPr lang="en-US" altLang="zh-TW" sz="2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cycle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T.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the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maximum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 edge k in the cycle.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Delete  the edge k from T.</a:t>
                      </a:r>
                      <a:endParaRPr lang="zh-TW" altLang="en-US" sz="2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橢圓 9"/>
          <p:cNvSpPr/>
          <p:nvPr/>
        </p:nvSpPr>
        <p:spPr>
          <a:xfrm>
            <a:off x="251520" y="395372"/>
            <a:ext cx="504056" cy="57606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/>
              <a:t>T1</a:t>
            </a:r>
            <a:endParaRPr lang="zh-TW" altLang="en-US" sz="1200" dirty="0"/>
          </a:p>
        </p:txBody>
      </p:sp>
      <p:sp>
        <p:nvSpPr>
          <p:cNvPr id="11" name="橢圓 10"/>
          <p:cNvSpPr/>
          <p:nvPr/>
        </p:nvSpPr>
        <p:spPr>
          <a:xfrm>
            <a:off x="1403648" y="395372"/>
            <a:ext cx="576064" cy="57606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100" dirty="0" smtClean="0"/>
              <a:t>T2</a:t>
            </a:r>
            <a:endParaRPr lang="zh-TW" altLang="en-US" sz="1100" dirty="0"/>
          </a:p>
        </p:txBody>
      </p:sp>
      <p:cxnSp>
        <p:nvCxnSpPr>
          <p:cNvPr id="15" name="弧形接點 14"/>
          <p:cNvCxnSpPr>
            <a:stCxn id="10" idx="7"/>
            <a:endCxn id="11" idx="1"/>
          </p:cNvCxnSpPr>
          <p:nvPr/>
        </p:nvCxnSpPr>
        <p:spPr>
          <a:xfrm rot="5400000" flipH="1" flipV="1">
            <a:off x="1084885" y="76609"/>
            <a:ext cx="12700" cy="806252"/>
          </a:xfrm>
          <a:prstGeom prst="curvedConnector3">
            <a:avLst>
              <a:gd name="adj1" fmla="val 86427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755576" y="3533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{u, v}</a:t>
            </a:r>
            <a:endParaRPr lang="zh-TW" altLang="en-US" dirty="0"/>
          </a:p>
        </p:txBody>
      </p:sp>
      <p:cxnSp>
        <p:nvCxnSpPr>
          <p:cNvPr id="19" name="弧形接點 18"/>
          <p:cNvCxnSpPr>
            <a:stCxn id="10" idx="5"/>
            <a:endCxn id="11" idx="3"/>
          </p:cNvCxnSpPr>
          <p:nvPr/>
        </p:nvCxnSpPr>
        <p:spPr>
          <a:xfrm rot="16200000" flipH="1">
            <a:off x="1084885" y="483947"/>
            <a:ext cx="12700" cy="806252"/>
          </a:xfrm>
          <a:prstGeom prst="curvedConnector3">
            <a:avLst>
              <a:gd name="adj1" fmla="val 106427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971600" y="971436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00CC"/>
                </a:solidFill>
              </a:rPr>
              <a:t>f</a:t>
            </a:r>
            <a:endParaRPr lang="zh-TW" altLang="en-US" dirty="0">
              <a:solidFill>
                <a:srgbClr val="0000CC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51520" y="5951021"/>
            <a:ext cx="864096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smtClean="0"/>
              <a:t>Lemma</a:t>
            </a:r>
            <a:r>
              <a:rPr lang="en-US" altLang="zh-TW" dirty="0" smtClean="0"/>
              <a:t>: Adding additional edge </a:t>
            </a:r>
            <a:r>
              <a:rPr lang="en-US" altLang="zh-TW" dirty="0" smtClean="0">
                <a:solidFill>
                  <a:srgbClr val="0000CC"/>
                </a:solidFill>
              </a:rPr>
              <a:t>k</a:t>
            </a:r>
            <a:r>
              <a:rPr lang="en-US" altLang="zh-TW" dirty="0" smtClean="0"/>
              <a:t> to a minimal cost spanning tree T, it will create a </a:t>
            </a:r>
            <a:r>
              <a:rPr lang="en-US" altLang="zh-TW" dirty="0" smtClean="0">
                <a:solidFill>
                  <a:srgbClr val="FF0000"/>
                </a:solidFill>
              </a:rPr>
              <a:t>cycle</a:t>
            </a:r>
            <a:r>
              <a:rPr lang="en-US" altLang="zh-TW" dirty="0" smtClean="0"/>
              <a:t> .</a:t>
            </a:r>
          </a:p>
          <a:p>
            <a:r>
              <a:rPr lang="en-US" altLang="zh-TW" dirty="0" smtClean="0"/>
              <a:t> </a:t>
            </a:r>
            <a:r>
              <a:rPr lang="en-US" altLang="zh-TW" dirty="0" smtClean="0"/>
              <a:t>              In the cycle, k is the </a:t>
            </a:r>
            <a:r>
              <a:rPr lang="en-US" altLang="zh-TW" dirty="0" smtClean="0">
                <a:solidFill>
                  <a:srgbClr val="FF0000"/>
                </a:solidFill>
              </a:rPr>
              <a:t>maximum</a:t>
            </a:r>
            <a:r>
              <a:rPr lang="en-US" altLang="zh-TW" dirty="0" smtClean="0"/>
              <a:t> cost edge.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251520" y="1449328"/>
            <a:ext cx="4536504" cy="49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newMCST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(G, </a:t>
            </a:r>
            <a:r>
              <a:rPr lang="en-US" altLang="zh-TW" dirty="0" smtClean="0"/>
              <a:t>T, e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dirty="0" smtClean="0"/>
              <a:t>w := </a:t>
            </a:r>
            <a:r>
              <a:rPr lang="en-US" altLang="zh-TW" dirty="0" err="1" smtClean="0"/>
              <a:t>e.weight</a:t>
            </a:r>
            <a:r>
              <a:rPr lang="en-US" altLang="zh-TW" dirty="0"/>
              <a:t>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 := e;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altLang="zh-TW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altLang="zh-TW" dirty="0" smtClean="0"/>
              <a:t>e</a:t>
            </a:r>
            <a:r>
              <a:rPr lang="en-US" altLang="zh-TW" dirty="0">
                <a:latin typeface="cmsy10"/>
              </a:rPr>
              <a:t> </a:t>
            </a:r>
            <a:r>
              <a:rPr lang="en-US" altLang="zh-TW" dirty="0" smtClean="0">
                <a:latin typeface="cmsy10"/>
              </a:rPr>
              <a:t>2 </a:t>
            </a:r>
            <a:r>
              <a:rPr lang="en-US" altLang="zh-TW" dirty="0" smtClean="0"/>
              <a:t>T </a:t>
            </a:r>
            <a:r>
              <a:rPr lang="en-US" altLang="zh-TW" b="1" dirty="0" smtClean="0"/>
              <a:t>and </a:t>
            </a:r>
            <a:r>
              <a:rPr lang="en-US" altLang="zh-TW" dirty="0" smtClean="0"/>
              <a:t>e is increase </a:t>
            </a:r>
            <a:r>
              <a:rPr lang="en-US" altLang="zh-TW" b="1" dirty="0" smtClean="0"/>
              <a:t>then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T’ := 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 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e;</a:t>
            </a:r>
            <a:endParaRPr kumimoji="0" lang="pt-BR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T1 := </a:t>
            </a:r>
            <a:r>
              <a:rPr lang="en-US" altLang="zh-TW" noProof="0" dirty="0" err="1" smtClean="0"/>
              <a:t>DFS_Tree</a:t>
            </a:r>
            <a:r>
              <a:rPr lang="en-US" altLang="zh-TW" noProof="0" dirty="0" smtClean="0"/>
              <a:t>(T’, u);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T2 </a:t>
            </a:r>
            <a:r>
              <a:rPr lang="en-US" altLang="zh-TW" dirty="0"/>
              <a:t>:= </a:t>
            </a:r>
            <a:r>
              <a:rPr lang="en-US" altLang="zh-TW" noProof="0" dirty="0" err="1" smtClean="0"/>
              <a:t>DFS_Tree</a:t>
            </a:r>
            <a:r>
              <a:rPr lang="en-US" altLang="zh-TW" noProof="0" dirty="0" smtClean="0"/>
              <a:t>(T’, v);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for </a:t>
            </a:r>
            <a:r>
              <a:rPr lang="en-US" altLang="zh-TW" dirty="0" smtClean="0"/>
              <a:t>all edges k connecting T1 and T2 </a:t>
            </a:r>
            <a:r>
              <a:rPr lang="en-US" altLang="zh-TW" b="1" dirty="0" smtClean="0"/>
              <a:t>do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k.weight</a:t>
            </a:r>
            <a:r>
              <a:rPr lang="en-US" altLang="zh-TW" dirty="0" smtClean="0"/>
              <a:t> &lt; w </a:t>
            </a:r>
            <a:r>
              <a:rPr lang="en-US" altLang="zh-TW" b="1" dirty="0" smtClean="0"/>
              <a:t>then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w := </a:t>
            </a:r>
            <a:r>
              <a:rPr lang="en-US" altLang="zh-TW" dirty="0" err="1" smtClean="0">
                <a:solidFill>
                  <a:schemeClr val="tx1"/>
                </a:solidFill>
              </a:rPr>
              <a:t>k.weight</a:t>
            </a:r>
            <a:r>
              <a:rPr lang="en-US" altLang="zh-TW" dirty="0" smtClean="0">
                <a:solidFill>
                  <a:schemeClr val="tx1"/>
                </a:solidFill>
              </a:rPr>
              <a:t>;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b="1" dirty="0" smtClean="0"/>
              <a:t>          </a:t>
            </a:r>
            <a:r>
              <a:rPr lang="en-US" altLang="zh-TW" b="1" dirty="0">
                <a:solidFill>
                  <a:srgbClr val="3333FF"/>
                </a:solidFill>
              </a:rPr>
              <a:t> </a:t>
            </a:r>
            <a:r>
              <a:rPr lang="en-US" altLang="zh-TW" b="1" dirty="0" smtClean="0">
                <a:solidFill>
                  <a:srgbClr val="3333FF"/>
                </a:solidFill>
              </a:rPr>
              <a:t>     </a:t>
            </a:r>
            <a:r>
              <a:rPr lang="en-US" altLang="zh-TW" dirty="0" err="1" smtClean="0">
                <a:solidFill>
                  <a:schemeClr val="tx1"/>
                </a:solidFill>
              </a:rPr>
              <a:t>new_edge</a:t>
            </a:r>
            <a:r>
              <a:rPr lang="en-US" altLang="zh-TW" dirty="0" smtClean="0">
                <a:solidFill>
                  <a:schemeClr val="tx1"/>
                </a:solidFill>
              </a:rPr>
              <a:t> := k;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k </a:t>
            </a:r>
            <a:r>
              <a:rPr lang="en-US" altLang="zh-TW" dirty="0" smtClean="0">
                <a:latin typeface="細明體"/>
                <a:ea typeface="細明體"/>
              </a:rPr>
              <a:t>=</a:t>
            </a:r>
            <a:r>
              <a:rPr lang="en-US" altLang="zh-TW" dirty="0" smtClean="0"/>
              <a:t> </a:t>
            </a:r>
            <a:r>
              <a:rPr lang="en-US" altLang="zh-TW" dirty="0" smtClean="0"/>
              <a:t>e </a:t>
            </a:r>
            <a:r>
              <a:rPr lang="en-US" altLang="zh-TW" b="1" dirty="0" smtClean="0"/>
              <a:t>then</a:t>
            </a:r>
            <a:endParaRPr lang="en-US" altLang="zh-TW" b="1" dirty="0" smtClean="0">
              <a:solidFill>
                <a:srgbClr val="0066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b="1" dirty="0" smtClean="0"/>
              <a:t> </a:t>
            </a:r>
            <a:r>
              <a:rPr lang="en-US" altLang="zh-TW" b="1" dirty="0" smtClean="0"/>
              <a:t>          </a:t>
            </a:r>
            <a:r>
              <a:rPr lang="en-US" altLang="zh-TW" dirty="0" smtClean="0"/>
              <a:t>print </a:t>
            </a:r>
            <a:r>
              <a:rPr lang="en-US" altLang="zh-TW" dirty="0" smtClean="0"/>
              <a:t>“No Change”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14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15           </a:t>
            </a:r>
            <a:r>
              <a:rPr lang="en-US" altLang="zh-TW" dirty="0" smtClean="0"/>
              <a:t>T</a:t>
            </a:r>
            <a:r>
              <a:rPr lang="en-US" altLang="zh-TW" dirty="0" smtClean="0"/>
              <a:t>’ := T’ +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;</a:t>
            </a:r>
            <a:endParaRPr lang="en-US" altLang="zh-TW" dirty="0" smtClean="0"/>
          </a:p>
          <a:p>
            <a:pPr marL="342900" lvl="0" indent="-342900">
              <a:spcBef>
                <a:spcPts val="100"/>
              </a:spcBef>
              <a:defRPr/>
            </a:pPr>
            <a:r>
              <a:rPr lang="pt-BR" altLang="zh-TW" dirty="0" smtClean="0">
                <a:solidFill>
                  <a:srgbClr val="006600"/>
                </a:solidFill>
              </a:rPr>
              <a:t>16           </a:t>
            </a:r>
            <a:r>
              <a:rPr lang="pt-BR" altLang="zh-TW" b="1" dirty="0" smtClean="0">
                <a:solidFill>
                  <a:schemeClr val="tx1"/>
                </a:solidFill>
              </a:rPr>
              <a:t>return </a:t>
            </a:r>
            <a:r>
              <a:rPr lang="pt-BR" altLang="zh-TW" dirty="0" smtClean="0">
                <a:solidFill>
                  <a:schemeClr val="tx1"/>
                </a:solidFill>
              </a:rPr>
              <a:t>T’;</a:t>
            </a:r>
            <a:endParaRPr lang="pt-BR" altLang="zh-TW" b="1" dirty="0" smtClean="0"/>
          </a:p>
          <a:p>
            <a:pPr>
              <a:buNone/>
            </a:pPr>
            <a:endParaRPr lang="en-US" altLang="zh-TW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4782833" y="1449152"/>
            <a:ext cx="4104456" cy="49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17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lang="en-US" altLang="zh-TW" b="1" noProof="0" dirty="0" smtClean="0"/>
              <a:t>else if </a:t>
            </a:r>
            <a:r>
              <a:rPr lang="en-US" altLang="zh-TW" dirty="0" smtClean="0"/>
              <a:t>e </a:t>
            </a:r>
            <a:r>
              <a:rPr lang="en-US" altLang="zh-TW" dirty="0" smtClean="0">
                <a:latin typeface="Symbol"/>
                <a:sym typeface="Symbol"/>
              </a:rPr>
              <a:t></a:t>
            </a:r>
            <a:r>
              <a:rPr lang="en-US" altLang="zh-TW" dirty="0">
                <a:latin typeface="cmsy10"/>
                <a:sym typeface="Symbol"/>
              </a:rPr>
              <a:t> </a:t>
            </a:r>
            <a:r>
              <a:rPr lang="en-US" altLang="zh-TW" dirty="0" smtClean="0"/>
              <a:t>T </a:t>
            </a:r>
            <a:r>
              <a:rPr lang="en-US" altLang="zh-TW" b="1" dirty="0"/>
              <a:t>and </a:t>
            </a:r>
            <a:r>
              <a:rPr lang="en-US" altLang="zh-TW" dirty="0"/>
              <a:t>e is </a:t>
            </a:r>
            <a:r>
              <a:rPr lang="en-US" altLang="zh-TW" dirty="0" smtClean="0"/>
              <a:t>decrease </a:t>
            </a:r>
            <a:r>
              <a:rPr lang="en-US" altLang="zh-TW" b="1" dirty="0"/>
              <a:t>then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</a:t>
            </a:r>
            <a:r>
              <a:rPr lang="en-US" altLang="zh-TW" dirty="0" smtClean="0">
                <a:solidFill>
                  <a:srgbClr val="006600"/>
                </a:solidFill>
              </a:rPr>
              <a:t>8        </a:t>
            </a:r>
            <a:r>
              <a:rPr lang="en-US" altLang="zh-TW" dirty="0" smtClean="0">
                <a:solidFill>
                  <a:schemeClr val="tx1"/>
                </a:solidFill>
              </a:rPr>
              <a:t>T’ := T + e;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</a:t>
            </a:r>
            <a:r>
              <a:rPr lang="en-US" altLang="zh-TW" dirty="0" smtClean="0">
                <a:solidFill>
                  <a:srgbClr val="006600"/>
                </a:solidFill>
              </a:rPr>
              <a:t>9        </a:t>
            </a:r>
            <a:r>
              <a:rPr lang="en-US" altLang="zh-TW" dirty="0" smtClean="0">
                <a:solidFill>
                  <a:schemeClr val="tx1"/>
                </a:solidFill>
              </a:rPr>
              <a:t>C := </a:t>
            </a:r>
            <a:r>
              <a:rPr lang="en-US" altLang="zh-TW" dirty="0" err="1" smtClean="0">
                <a:solidFill>
                  <a:schemeClr val="tx1"/>
                </a:solidFill>
              </a:rPr>
              <a:t>Find_Cycle</a:t>
            </a:r>
            <a:r>
              <a:rPr lang="en-US" altLang="zh-TW" dirty="0" smtClean="0">
                <a:solidFill>
                  <a:schemeClr val="tx1"/>
                </a:solidFill>
              </a:rPr>
              <a:t>(T, e);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2</a:t>
            </a:r>
            <a:r>
              <a:rPr lang="en-US" altLang="zh-TW" dirty="0" smtClean="0">
                <a:solidFill>
                  <a:srgbClr val="006600"/>
                </a:solidFill>
              </a:rPr>
              <a:t>0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b="1" dirty="0" smtClean="0"/>
              <a:t>   </a:t>
            </a:r>
            <a:r>
              <a:rPr lang="en-US" altLang="zh-TW" b="1" dirty="0" smtClean="0"/>
              <a:t>for </a:t>
            </a:r>
            <a:r>
              <a:rPr lang="en-US" altLang="zh-TW" dirty="0" smtClean="0"/>
              <a:t>all edge k in C </a:t>
            </a:r>
            <a:r>
              <a:rPr lang="en-US" altLang="zh-TW" b="1" dirty="0" smtClean="0"/>
              <a:t>do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pt-BR" altLang="zh-TW" dirty="0" smtClean="0">
                <a:solidFill>
                  <a:srgbClr val="006600"/>
                </a:solidFill>
              </a:rPr>
              <a:t>2</a:t>
            </a:r>
            <a:r>
              <a:rPr lang="pt-BR" altLang="zh-TW" dirty="0" smtClean="0">
                <a:solidFill>
                  <a:srgbClr val="006600"/>
                </a:solidFill>
              </a:rPr>
              <a:t>1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</a:t>
            </a:r>
            <a:r>
              <a:rPr lang="en-US" altLang="zh-TW" dirty="0" err="1"/>
              <a:t>k.weight</a:t>
            </a:r>
            <a:r>
              <a:rPr lang="en-US" altLang="zh-TW" dirty="0"/>
              <a:t> </a:t>
            </a:r>
            <a:r>
              <a:rPr lang="en-US" altLang="zh-TW" dirty="0" smtClean="0"/>
              <a:t>&gt; </a:t>
            </a:r>
            <a:r>
              <a:rPr lang="en-US" altLang="zh-TW" dirty="0"/>
              <a:t>w </a:t>
            </a:r>
            <a:r>
              <a:rPr lang="en-US" altLang="zh-TW" b="1" dirty="0"/>
              <a:t>then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pt-BR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2</a:t>
            </a:r>
            <a:r>
              <a:rPr lang="en-US" altLang="zh-TW" dirty="0" smtClean="0">
                <a:solidFill>
                  <a:srgbClr val="006600"/>
                </a:solidFill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w </a:t>
            </a:r>
            <a:r>
              <a:rPr lang="en-US" altLang="zh-TW" dirty="0">
                <a:solidFill>
                  <a:schemeClr val="tx1"/>
                </a:solidFill>
              </a:rPr>
              <a:t>:= </a:t>
            </a:r>
            <a:r>
              <a:rPr lang="en-US" altLang="zh-TW" dirty="0" err="1">
                <a:solidFill>
                  <a:schemeClr val="tx1"/>
                </a:solidFill>
              </a:rPr>
              <a:t>k.weight</a:t>
            </a:r>
            <a:r>
              <a:rPr lang="en-US" altLang="zh-TW" dirty="0">
                <a:solidFill>
                  <a:schemeClr val="tx1"/>
                </a:solidFill>
              </a:rPr>
              <a:t>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</a:t>
            </a:r>
            <a:r>
              <a:rPr lang="en-US" altLang="zh-TW" dirty="0" smtClean="0">
                <a:solidFill>
                  <a:srgbClr val="006600"/>
                </a:solidFill>
              </a:rPr>
              <a:t>3</a:t>
            </a:r>
            <a:r>
              <a:rPr lang="en-US" altLang="zh-TW" dirty="0" smtClean="0"/>
              <a:t>                </a:t>
            </a:r>
            <a:r>
              <a:rPr lang="en-US" altLang="zh-TW" dirty="0" err="1" smtClean="0"/>
              <a:t>new_edge</a:t>
            </a:r>
            <a:r>
              <a:rPr lang="zh-TW" altLang="en-US" dirty="0" smtClean="0"/>
              <a:t> </a:t>
            </a:r>
            <a:r>
              <a:rPr lang="en-US" altLang="zh-TW" dirty="0" smtClean="0"/>
              <a:t>:=</a:t>
            </a:r>
            <a:r>
              <a:rPr lang="zh-TW" altLang="en-US" dirty="0" smtClean="0"/>
              <a:t> </a:t>
            </a:r>
            <a:r>
              <a:rPr lang="en-US" altLang="zh-TW" dirty="0" smtClean="0"/>
              <a:t>k;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</a:t>
            </a:r>
            <a:r>
              <a:rPr lang="en-US" altLang="zh-TW" dirty="0" smtClean="0">
                <a:solidFill>
                  <a:srgbClr val="006600"/>
                </a:solidFill>
              </a:rPr>
              <a:t>4        </a:t>
            </a:r>
            <a:r>
              <a:rPr lang="en-US" altLang="zh-TW" dirty="0" smtClean="0">
                <a:solidFill>
                  <a:schemeClr val="tx1"/>
                </a:solidFill>
              </a:rPr>
              <a:t>T’ := T’ – </a:t>
            </a:r>
            <a:r>
              <a:rPr lang="en-US" altLang="zh-TW" dirty="0" err="1" smtClean="0">
                <a:solidFill>
                  <a:schemeClr val="tx1"/>
                </a:solidFill>
              </a:rPr>
              <a:t>new_edge</a:t>
            </a:r>
            <a:r>
              <a:rPr lang="en-US" altLang="zh-TW" dirty="0">
                <a:solidFill>
                  <a:schemeClr val="tx1"/>
                </a:solidFill>
              </a:rPr>
              <a:t>;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</a:t>
            </a:r>
            <a:r>
              <a:rPr lang="en-US" altLang="zh-TW" dirty="0" smtClean="0">
                <a:solidFill>
                  <a:srgbClr val="006600"/>
                </a:solidFill>
              </a:rPr>
              <a:t>5</a:t>
            </a:r>
            <a:r>
              <a:rPr lang="en-US" altLang="zh-TW" b="1" dirty="0" smtClean="0"/>
              <a:t>        </a:t>
            </a:r>
            <a:r>
              <a:rPr lang="en-US" altLang="zh-TW" b="1" dirty="0" smtClean="0"/>
              <a:t>if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 = e </a:t>
            </a:r>
            <a:r>
              <a:rPr lang="en-US" altLang="zh-TW" b="1" dirty="0" smtClean="0"/>
              <a:t>then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</a:t>
            </a:r>
            <a:r>
              <a:rPr lang="en-US" altLang="zh-TW" dirty="0" smtClean="0">
                <a:solidFill>
                  <a:srgbClr val="006600"/>
                </a:solidFill>
              </a:rPr>
              <a:t>6            </a:t>
            </a:r>
            <a:r>
              <a:rPr lang="en-US" altLang="zh-TW" dirty="0" smtClean="0"/>
              <a:t>print “No Change”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</a:t>
            </a:r>
            <a:r>
              <a:rPr lang="en-US" altLang="zh-TW" dirty="0" smtClean="0">
                <a:solidFill>
                  <a:srgbClr val="006600"/>
                </a:solidFill>
              </a:rPr>
              <a:t>7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</a:t>
            </a: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</a:rPr>
              <a:t>return </a:t>
            </a:r>
            <a:r>
              <a:rPr lang="en-US" altLang="zh-TW" dirty="0" smtClean="0">
                <a:solidFill>
                  <a:schemeClr val="tx1"/>
                </a:solidFill>
              </a:rPr>
              <a:t>T’;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</a:t>
            </a:r>
            <a:r>
              <a:rPr lang="en-US" altLang="zh-TW" dirty="0" smtClean="0">
                <a:solidFill>
                  <a:srgbClr val="006600"/>
                </a:solidFill>
              </a:rPr>
              <a:t>9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  <a:endParaRPr lang="en-US" altLang="zh-TW" b="1" dirty="0" smtClean="0"/>
          </a:p>
          <a:p>
            <a:pPr>
              <a:spcBef>
                <a:spcPts val="100"/>
              </a:spcBef>
            </a:pPr>
            <a:r>
              <a:rPr lang="en-US" altLang="zh-TW" dirty="0" smtClean="0">
                <a:solidFill>
                  <a:srgbClr val="006600"/>
                </a:solidFill>
              </a:rPr>
              <a:t>3</a:t>
            </a:r>
            <a:r>
              <a:rPr lang="en-US" altLang="zh-TW" dirty="0" smtClean="0">
                <a:solidFill>
                  <a:srgbClr val="006600"/>
                </a:solidFill>
              </a:rPr>
              <a:t>0         </a:t>
            </a:r>
            <a:r>
              <a:rPr lang="en-US" altLang="zh-TW" dirty="0" smtClean="0"/>
              <a:t>print “No Change”</a:t>
            </a:r>
            <a:r>
              <a:rPr lang="en-US" altLang="zh-TW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/>
              <a:t>           </a:t>
            </a:r>
            <a:endParaRPr lang="en-US" altLang="zh-TW" b="1" dirty="0" smtClean="0"/>
          </a:p>
          <a:p>
            <a:pPr>
              <a:buNone/>
            </a:pPr>
            <a:endParaRPr lang="en-US" altLang="zh-TW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1520" y="427311"/>
            <a:ext cx="864096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zh-TW" sz="2000" b="1" dirty="0"/>
              <a:t>Input</a:t>
            </a:r>
            <a:r>
              <a:rPr lang="en-US" altLang="zh-TW" sz="2000" dirty="0"/>
              <a:t>: G(V, E</a:t>
            </a:r>
            <a:r>
              <a:rPr lang="en-US" altLang="zh-TW" sz="2000" dirty="0" smtClean="0"/>
              <a:t>): </a:t>
            </a:r>
            <a:r>
              <a:rPr lang="en-US" altLang="zh-TW" sz="2000" dirty="0"/>
              <a:t>undirected </a:t>
            </a:r>
            <a:r>
              <a:rPr lang="en-US" altLang="zh-TW" sz="2000" dirty="0" smtClean="0"/>
              <a:t>graph, </a:t>
            </a:r>
            <a:r>
              <a:rPr lang="en-US" altLang="zh-TW" sz="2000" dirty="0" smtClean="0">
                <a:solidFill>
                  <a:schemeClr val="dk1"/>
                </a:solidFill>
              </a:rPr>
              <a:t>T</a:t>
            </a:r>
            <a:r>
              <a:rPr lang="en-US" altLang="zh-TW" sz="2000" dirty="0">
                <a:solidFill>
                  <a:schemeClr val="dk1"/>
                </a:solidFill>
              </a:rPr>
              <a:t>: MCST, e={u, v} </a:t>
            </a:r>
            <a:r>
              <a:rPr lang="en-US" altLang="zh-TW" sz="2000" dirty="0">
                <a:solidFill>
                  <a:schemeClr val="dk1"/>
                </a:solidFill>
                <a:latin typeface="cmsy10"/>
              </a:rPr>
              <a:t>2</a:t>
            </a:r>
            <a:r>
              <a:rPr lang="en-US" altLang="zh-TW" sz="2000" dirty="0">
                <a:solidFill>
                  <a:schemeClr val="dk1"/>
                </a:solidFill>
              </a:rPr>
              <a:t> G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zh-TW" sz="2000" b="1" dirty="0"/>
              <a:t>Output</a:t>
            </a:r>
            <a:r>
              <a:rPr lang="en-US" altLang="zh-TW" sz="2000" dirty="0"/>
              <a:t>: T’: new MCST or print “No Change”</a:t>
            </a:r>
            <a:endParaRPr lang="en-US" altLang="zh-TW" sz="2000" dirty="0">
              <a:solidFill>
                <a:schemeClr val="dk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275856" y="3006120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O(|V1|+|E1|)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3275856" y="3356868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O(|V2|+|E2|)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3750941" y="4086240"/>
            <a:ext cx="82105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O(|E|)</a:t>
            </a:r>
            <a:endParaRPr lang="zh-TW" altLang="en-US" dirty="0"/>
          </a:p>
        </p:txBody>
      </p:sp>
      <p:cxnSp>
        <p:nvCxnSpPr>
          <p:cNvPr id="20" name="直線接點 19"/>
          <p:cNvCxnSpPr/>
          <p:nvPr/>
        </p:nvCxnSpPr>
        <p:spPr>
          <a:xfrm>
            <a:off x="4572000" y="3870216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/>
          <p:nvPr/>
        </p:nvCxnSpPr>
        <p:spPr>
          <a:xfrm>
            <a:off x="4572000" y="4806320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>
            <a:off x="4716016" y="3870216"/>
            <a:ext cx="0" cy="936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/>
          <p:cNvSpPr txBox="1"/>
          <p:nvPr/>
        </p:nvSpPr>
        <p:spPr>
          <a:xfrm>
            <a:off x="7524328" y="1998008"/>
            <a:ext cx="12961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O(|V|+|E|)</a:t>
            </a:r>
            <a:endParaRPr lang="zh-TW" altLang="en-US" dirty="0"/>
          </a:p>
        </p:txBody>
      </p:sp>
      <p:cxnSp>
        <p:nvCxnSpPr>
          <p:cNvPr id="35" name="直線接點 34"/>
          <p:cNvCxnSpPr/>
          <p:nvPr/>
        </p:nvCxnSpPr>
        <p:spPr>
          <a:xfrm>
            <a:off x="7519137" y="2439348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>
            <a:off x="7519137" y="3375452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7663153" y="2439348"/>
            <a:ext cx="0" cy="936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8071421" y="2727380"/>
            <a:ext cx="82105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O(|V|)</a:t>
            </a:r>
            <a:endParaRPr lang="zh-TW" altLang="en-US" dirty="0"/>
          </a:p>
        </p:txBody>
      </p:sp>
      <p:cxnSp>
        <p:nvCxnSpPr>
          <p:cNvPr id="39" name="直線單箭頭接點 38"/>
          <p:cNvCxnSpPr/>
          <p:nvPr/>
        </p:nvCxnSpPr>
        <p:spPr>
          <a:xfrm>
            <a:off x="7663153" y="2943404"/>
            <a:ext cx="36004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/>
          <p:cNvSpPr txBox="1"/>
          <p:nvPr/>
        </p:nvSpPr>
        <p:spPr>
          <a:xfrm>
            <a:off x="5278729" y="5742424"/>
            <a:ext cx="325371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000" dirty="0" smtClean="0"/>
              <a:t>Time Complexity: O(|V|+|E|)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9" grpId="0" animBg="1"/>
      <p:bldP spid="34" grpId="0" animBg="1"/>
      <p:bldP spid="38" grpId="0" animBg="1"/>
      <p:bldP spid="4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RACE@OKII9FVF81V9GRMN" val="3972"/>
  <p:tag name="DEFAULTDISPLAYSOURCE" val="\documentclass{article}\pagestyle{empty}&#10;\begin{document}&#10;&#10;\end{document}&#10;"/>
  <p:tag name="EMBEDFONTS" val="1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1436</Words>
  <Application>Microsoft Office PowerPoint</Application>
  <PresentationFormat>如螢幕大小 (4:3)</PresentationFormat>
  <Paragraphs>721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8" baseType="lpstr">
      <vt:lpstr>Arial</vt:lpstr>
      <vt:lpstr>新細明體</vt:lpstr>
      <vt:lpstr>Calibri</vt:lpstr>
      <vt:lpstr>Wingdings</vt:lpstr>
      <vt:lpstr>cmsy10</vt:lpstr>
      <vt:lpstr>細明體</vt:lpstr>
      <vt:lpstr>Symbol</vt:lpstr>
      <vt:lpstr>Office 佈景主題</vt:lpstr>
      <vt:lpstr>Algorithms  Homework Assignment #9</vt:lpstr>
      <vt:lpstr>HW#9 No.2</vt:lpstr>
      <vt:lpstr>HW#9 No.2</vt:lpstr>
      <vt:lpstr>HW#9 No.3</vt:lpstr>
      <vt:lpstr>投影片 5</vt:lpstr>
      <vt:lpstr>投影片 6</vt:lpstr>
      <vt:lpstr>投影片 7</vt:lpstr>
      <vt:lpstr>HW#9 No.4</vt:lpstr>
      <vt:lpstr>HW#9 No.4</vt:lpstr>
      <vt:lpstr>投影片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 Homework Assignment #9</dc:title>
  <dc:creator>grace</dc:creator>
  <cp:lastModifiedBy>grace</cp:lastModifiedBy>
  <cp:revision>55</cp:revision>
  <dcterms:created xsi:type="dcterms:W3CDTF">2012-06-02T21:26:03Z</dcterms:created>
  <dcterms:modified xsi:type="dcterms:W3CDTF">2012-06-08T02:50:43Z</dcterms:modified>
</cp:coreProperties>
</file>