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59" r:id="rId4"/>
    <p:sldId id="270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65C782D1-E188-45B2-9869-48D6AD7670FE}">
          <p14:sldIdLst>
            <p14:sldId id="267"/>
            <p14:sldId id="258"/>
            <p14:sldId id="259"/>
            <p14:sldId id="270"/>
            <p14:sldId id="261"/>
            <p14:sldId id="260"/>
            <p14:sldId id="262"/>
            <p14:sldId id="263"/>
            <p14:sldId id="264"/>
            <p14:sldId id="265"/>
            <p14:sldId id="266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1262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219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367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009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263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42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848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09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630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41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8741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7F702-F9BE-4B33-8296-EAF9B56EF63C}" type="datetimeFigureOut">
              <a:rPr lang="zh-TW" altLang="en-US" smtClean="0"/>
              <a:t>2018/6/20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A39E9-7442-47DF-8E81-FF54F9FD6E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912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17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Theory of Computing</a:t>
            </a:r>
            <a:br>
              <a:rPr lang="en-US" altLang="zh-TW" dirty="0" smtClean="0"/>
            </a:br>
            <a:r>
              <a:rPr lang="en-US" altLang="zh-TW" dirty="0" smtClean="0"/>
              <a:t>TA times #4</a:t>
            </a:r>
            <a:endParaRPr lang="zh-TW" altLang="en-US" dirty="0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676400" y="37544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err="1" smtClean="0"/>
              <a:t>Ching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Chieh</a:t>
            </a:r>
            <a:r>
              <a:rPr lang="en-US" altLang="zh-TW" dirty="0" smtClean="0"/>
              <a:t> Lin</a:t>
            </a:r>
          </a:p>
          <a:p>
            <a:r>
              <a:rPr lang="en-US" altLang="zh-TW" dirty="0" smtClean="0"/>
              <a:t>2018/6/13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33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Hw8.Q3 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Equivalence class 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   iff.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 ,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   iff.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F</a:t>
                </a:r>
                <a:r>
                  <a:rPr lang="en-US" altLang="zh-TW" dirty="0" smtClean="0"/>
                  <a:t>inite  amount equivalence classes  =&gt; Regular Language ?? (Why)</a:t>
                </a:r>
              </a:p>
              <a:p>
                <a:r>
                  <a:rPr lang="en-US" altLang="zh-TW" dirty="0" smtClean="0"/>
                  <a:t>DFA State Number </a:t>
                </a:r>
              </a:p>
              <a:p>
                <a:endParaRPr lang="en-US" altLang="zh-TW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altLang="zh-TW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向右箭號 3"/>
          <p:cNvSpPr/>
          <p:nvPr/>
        </p:nvSpPr>
        <p:spPr>
          <a:xfrm>
            <a:off x="8845061" y="2400300"/>
            <a:ext cx="360484" cy="334108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76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Hw8.Q3 Partial read-only TM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 Single Tape in input proportion is read only</a:t>
                </a:r>
              </a:p>
              <a:p>
                <a:r>
                  <a:rPr lang="en-US" altLang="zh-TW" dirty="0"/>
                  <a:t> </a:t>
                </a:r>
                <a:r>
                  <a:rPr lang="en-US" altLang="zh-TW" dirty="0" smtClean="0"/>
                  <a:t>Reminds variant TM recognize ability ??</a:t>
                </a:r>
              </a:p>
              <a:p>
                <a:r>
                  <a:rPr lang="en-US" altLang="zh-TW" dirty="0"/>
                  <a:t> </a:t>
                </a:r>
                <a:r>
                  <a:rPr lang="en-US" altLang="zh-TW" dirty="0" err="1" smtClean="0"/>
                  <a:t>Myhill-Nerode</a:t>
                </a:r>
                <a:r>
                  <a:rPr lang="en-US" altLang="zh-TW" dirty="0"/>
                  <a:t> </a:t>
                </a:r>
                <a:r>
                  <a:rPr lang="en-US" altLang="zh-TW" dirty="0" err="1" smtClean="0"/>
                  <a:t>Theorm</a:t>
                </a:r>
                <a:endParaRPr lang="en-US" altLang="zh-TW" dirty="0" smtClean="0"/>
              </a:p>
              <a:p>
                <a:r>
                  <a:rPr lang="en-US" altLang="zh-TW" dirty="0"/>
                  <a:t> </a:t>
                </a:r>
                <a:r>
                  <a:rPr lang="en-US" altLang="zh-TW" dirty="0" smtClean="0"/>
                  <a:t>In input string proportion (Read Only Fixed)</a:t>
                </a:r>
              </a:p>
              <a:p>
                <a:r>
                  <a:rPr lang="en-US" altLang="zh-TW" dirty="0" smtClean="0"/>
                  <a:t>Consider 2 event:</a:t>
                </a:r>
              </a:p>
              <a:p>
                <a:pPr lvl="1"/>
                <a:r>
                  <a:rPr lang="en-US" altLang="zh-TW" dirty="0" smtClean="0"/>
                  <a:t>1)   In  (State: P)</a:t>
                </a:r>
              </a:p>
              <a:p>
                <a:pPr lvl="1"/>
                <a:r>
                  <a:rPr lang="en-US" altLang="zh-TW" dirty="0" smtClean="0"/>
                  <a:t>2)   Out (State: Q)</a:t>
                </a:r>
              </a:p>
              <a:p>
                <a:r>
                  <a:rPr lang="en-US" altLang="zh-TW" dirty="0" smtClean="0"/>
                  <a:t>If in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,  getting </a:t>
                </a:r>
                <a:r>
                  <a:rPr lang="en-US" altLang="zh-TW" dirty="0"/>
                  <a:t>into the input </a:t>
                </a:r>
                <a:r>
                  <a:rPr lang="en-US" altLang="zh-TW" dirty="0" smtClean="0"/>
                  <a:t>portion on </a:t>
                </a:r>
                <a:r>
                  <a:rPr lang="en-US" altLang="zh-TW" dirty="0"/>
                  <a:t>some 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 and then comes </a:t>
                </a:r>
                <a:r>
                  <a:rPr lang="en-US" altLang="zh-TW" dirty="0"/>
                  <a:t>out from the input portion on some 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, then define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(Only answer ?? ) 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8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群組 3"/>
          <p:cNvGrpSpPr/>
          <p:nvPr/>
        </p:nvGrpSpPr>
        <p:grpSpPr>
          <a:xfrm>
            <a:off x="8080131" y="1961681"/>
            <a:ext cx="2443311" cy="969462"/>
            <a:chOff x="7854696" y="641076"/>
            <a:chExt cx="2443311" cy="969462"/>
          </a:xfrm>
        </p:grpSpPr>
        <p:cxnSp>
          <p:nvCxnSpPr>
            <p:cNvPr id="5" name="直線單箭頭接點 4"/>
            <p:cNvCxnSpPr/>
            <p:nvPr/>
          </p:nvCxnSpPr>
          <p:spPr>
            <a:xfrm flipH="1">
              <a:off x="9446336" y="1435607"/>
              <a:ext cx="81381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單箭頭接點 5"/>
            <p:cNvCxnSpPr/>
            <p:nvPr/>
          </p:nvCxnSpPr>
          <p:spPr>
            <a:xfrm flipH="1">
              <a:off x="7854696" y="1435608"/>
              <a:ext cx="1581912" cy="11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群組 6"/>
            <p:cNvGrpSpPr/>
            <p:nvPr/>
          </p:nvGrpSpPr>
          <p:grpSpPr>
            <a:xfrm>
              <a:off x="7854696" y="641076"/>
              <a:ext cx="2443311" cy="969462"/>
              <a:chOff x="7388352" y="886968"/>
              <a:chExt cx="2443311" cy="969462"/>
            </a:xfrm>
          </p:grpSpPr>
          <p:grpSp>
            <p:nvGrpSpPr>
              <p:cNvPr id="8" name="群組 7"/>
              <p:cNvGrpSpPr/>
              <p:nvPr/>
            </p:nvGrpSpPr>
            <p:grpSpPr>
              <a:xfrm>
                <a:off x="7388352" y="886968"/>
                <a:ext cx="2395728" cy="599924"/>
                <a:chOff x="7388352" y="886968"/>
                <a:chExt cx="2395728" cy="599924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7388352" y="1117560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12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1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1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13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p:cxnSp>
              <p:nvCxnSpPr>
                <p:cNvPr id="12" name="直線單箭頭接點 11"/>
                <p:cNvCxnSpPr/>
                <p:nvPr/>
              </p:nvCxnSpPr>
              <p:spPr>
                <a:xfrm>
                  <a:off x="7516368" y="886968"/>
                  <a:ext cx="0" cy="252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文字方塊 8"/>
                  <p:cNvSpPr txBox="1"/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8" name="文字方塊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文字方塊 9"/>
                  <p:cNvSpPr txBox="1"/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0" name="文字方塊 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9" name="群組 18"/>
          <p:cNvGrpSpPr/>
          <p:nvPr/>
        </p:nvGrpSpPr>
        <p:grpSpPr>
          <a:xfrm>
            <a:off x="5537459" y="3745454"/>
            <a:ext cx="4272504" cy="838179"/>
            <a:chOff x="5953328" y="694981"/>
            <a:chExt cx="4272504" cy="838179"/>
          </a:xfrm>
        </p:grpSpPr>
        <p:grpSp>
          <p:nvGrpSpPr>
            <p:cNvPr id="21" name="群組 20"/>
            <p:cNvGrpSpPr/>
            <p:nvPr/>
          </p:nvGrpSpPr>
          <p:grpSpPr>
            <a:xfrm>
              <a:off x="5953328" y="694981"/>
              <a:ext cx="1987166" cy="838179"/>
              <a:chOff x="7217924" y="562982"/>
              <a:chExt cx="2395728" cy="1010509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7217924" y="1204159"/>
                <a:ext cx="2395728" cy="369332"/>
                <a:chOff x="7388352" y="1117560"/>
                <a:chExt cx="2395728" cy="369332"/>
              </a:xfrm>
            </p:grpSpPr>
            <p:grpSp>
              <p:nvGrpSpPr>
                <p:cNvPr id="36" name="群組 35"/>
                <p:cNvGrpSpPr/>
                <p:nvPr/>
              </p:nvGrpSpPr>
              <p:grpSpPr>
                <a:xfrm>
                  <a:off x="7388352" y="1137634"/>
                  <a:ext cx="2395728" cy="329184"/>
                  <a:chOff x="7388352" y="1137634"/>
                  <a:chExt cx="2395728" cy="329184"/>
                </a:xfrm>
              </p:grpSpPr>
              <p:sp>
                <p:nvSpPr>
                  <p:cNvPr id="38" name="矩形 37"/>
                  <p:cNvSpPr/>
                  <p:nvPr/>
                </p:nvSpPr>
                <p:spPr>
                  <a:xfrm>
                    <a:off x="7388352" y="1137634"/>
                    <a:ext cx="1581912" cy="329184"/>
                  </a:xfrm>
                  <a:prstGeom prst="rect">
                    <a:avLst/>
                  </a:prstGeom>
                  <a:ln w="2857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dirty="0" smtClean="0"/>
                      <a:t>Input string</a:t>
                    </a:r>
                    <a:endParaRPr lang="zh-TW" altLang="en-US" dirty="0"/>
                  </a:p>
                </p:txBody>
              </p:sp>
              <p:cxnSp>
                <p:nvCxnSpPr>
                  <p:cNvPr id="39" name="直線接點 38"/>
                  <p:cNvCxnSpPr/>
                  <p:nvPr/>
                </p:nvCxnSpPr>
                <p:spPr>
                  <a:xfrm>
                    <a:off x="8970264" y="1137634"/>
                    <a:ext cx="81381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線接點 39"/>
                  <p:cNvCxnSpPr/>
                  <p:nvPr/>
                </p:nvCxnSpPr>
                <p:spPr>
                  <a:xfrm>
                    <a:off x="8970264" y="1466818"/>
                    <a:ext cx="81381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文字方塊 36"/>
                <p:cNvSpPr txBox="1"/>
                <p:nvPr/>
              </p:nvSpPr>
              <p:spPr>
                <a:xfrm>
                  <a:off x="9205490" y="1117560"/>
                  <a:ext cx="3433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TW" dirty="0" smtClean="0"/>
                    <a:t>…</a:t>
                  </a:r>
                  <a:endParaRPr lang="zh-TW" altLang="en-US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橢圓 32"/>
                  <p:cNvSpPr/>
                  <p:nvPr/>
                </p:nvSpPr>
                <p:spPr>
                  <a:xfrm>
                    <a:off x="8632529" y="562982"/>
                    <a:ext cx="353893" cy="353893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44000" tIns="0"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zh-TW" alt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橢圓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2529" y="562982"/>
                    <a:ext cx="353893" cy="35389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4" name="直線單箭頭接點 33"/>
              <p:cNvCxnSpPr>
                <a:stCxn id="33" idx="4"/>
              </p:cNvCxnSpPr>
              <p:nvPr/>
            </p:nvCxnSpPr>
            <p:spPr>
              <a:xfrm flipH="1">
                <a:off x="8706254" y="916875"/>
                <a:ext cx="108000" cy="288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單箭頭接點 34"/>
              <p:cNvCxnSpPr>
                <a:stCxn id="33" idx="4"/>
              </p:cNvCxnSpPr>
              <p:nvPr/>
            </p:nvCxnSpPr>
            <p:spPr>
              <a:xfrm>
                <a:off x="8809476" y="916874"/>
                <a:ext cx="108000" cy="288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群組 21"/>
            <p:cNvGrpSpPr/>
            <p:nvPr/>
          </p:nvGrpSpPr>
          <p:grpSpPr>
            <a:xfrm>
              <a:off x="8238665" y="694981"/>
              <a:ext cx="1987167" cy="838179"/>
              <a:chOff x="7217922" y="562982"/>
              <a:chExt cx="2395730" cy="1010509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7217922" y="1204159"/>
                <a:ext cx="2395730" cy="369332"/>
                <a:chOff x="7388350" y="1117560"/>
                <a:chExt cx="2395730" cy="369332"/>
              </a:xfrm>
            </p:grpSpPr>
            <p:grpSp>
              <p:nvGrpSpPr>
                <p:cNvPr id="27" name="群組 26"/>
                <p:cNvGrpSpPr/>
                <p:nvPr/>
              </p:nvGrpSpPr>
              <p:grpSpPr>
                <a:xfrm>
                  <a:off x="7388350" y="1137634"/>
                  <a:ext cx="2395730" cy="329185"/>
                  <a:chOff x="7388350" y="1137634"/>
                  <a:chExt cx="2395730" cy="329185"/>
                </a:xfrm>
              </p:grpSpPr>
              <p:sp>
                <p:nvSpPr>
                  <p:cNvPr id="29" name="矩形 28"/>
                  <p:cNvSpPr/>
                  <p:nvPr/>
                </p:nvSpPr>
                <p:spPr>
                  <a:xfrm>
                    <a:off x="7388350" y="1137634"/>
                    <a:ext cx="1581912" cy="329185"/>
                  </a:xfrm>
                  <a:prstGeom prst="rect">
                    <a:avLst/>
                  </a:prstGeom>
                  <a:ln w="28575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dirty="0" smtClean="0"/>
                      <a:t>Input string</a:t>
                    </a:r>
                    <a:endParaRPr lang="zh-TW" altLang="en-US" dirty="0"/>
                  </a:p>
                </p:txBody>
              </p:sp>
              <p:cxnSp>
                <p:nvCxnSpPr>
                  <p:cNvPr id="30" name="直線接點 29"/>
                  <p:cNvCxnSpPr/>
                  <p:nvPr/>
                </p:nvCxnSpPr>
                <p:spPr>
                  <a:xfrm>
                    <a:off x="8970264" y="1137634"/>
                    <a:ext cx="81381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直線接點 30"/>
                  <p:cNvCxnSpPr/>
                  <p:nvPr/>
                </p:nvCxnSpPr>
                <p:spPr>
                  <a:xfrm>
                    <a:off x="8970264" y="1466818"/>
                    <a:ext cx="81381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文字方塊 27"/>
                <p:cNvSpPr txBox="1"/>
                <p:nvPr/>
              </p:nvSpPr>
              <p:spPr>
                <a:xfrm>
                  <a:off x="9205490" y="1117560"/>
                  <a:ext cx="3433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TW" dirty="0" smtClean="0"/>
                    <a:t>…</a:t>
                  </a:r>
                  <a:endParaRPr lang="zh-TW" altLang="en-US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橢圓 23"/>
                  <p:cNvSpPr/>
                  <p:nvPr/>
                </p:nvSpPr>
                <p:spPr>
                  <a:xfrm>
                    <a:off x="8632529" y="562982"/>
                    <a:ext cx="353893" cy="353893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44000" tIns="0"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zh-TW" alt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橢圓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2529" y="562982"/>
                    <a:ext cx="353893" cy="353893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 l="-9804" t="-1961" r="-7843" b="-13725"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直線單箭頭接點 24"/>
              <p:cNvCxnSpPr>
                <a:stCxn id="24" idx="4"/>
              </p:cNvCxnSpPr>
              <p:nvPr/>
            </p:nvCxnSpPr>
            <p:spPr>
              <a:xfrm flipH="1">
                <a:off x="8706254" y="916875"/>
                <a:ext cx="108000" cy="288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單箭頭接點 25"/>
              <p:cNvCxnSpPr>
                <a:stCxn id="24" idx="4"/>
              </p:cNvCxnSpPr>
              <p:nvPr/>
            </p:nvCxnSpPr>
            <p:spPr>
              <a:xfrm>
                <a:off x="8809476" y="916874"/>
                <a:ext cx="108000" cy="288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19205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Hw8.Q3 Partial read-only </a:t>
            </a:r>
            <a:r>
              <a:rPr lang="en-US" altLang="zh-TW" dirty="0" smtClean="0"/>
              <a:t>TM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have same mapping we define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endParaRPr lang="zh-TW" altLang="en-US" dirty="0"/>
              </a:p>
              <a:p>
                <a:r>
                  <a:rPr lang="en-US" altLang="zh-TW" dirty="0" smtClean="0"/>
                  <a:t>How many classes are in </a:t>
                </a:r>
                <a:r>
                  <a:rPr lang="en-US" altLang="zh-TW" dirty="0"/>
                  <a:t>Partial read-only TM </a:t>
                </a:r>
                <a:r>
                  <a:rPr lang="en-US" altLang="zh-TW" dirty="0" smtClean="0"/>
                  <a:t>??</a:t>
                </a:r>
              </a:p>
              <a:p>
                <a:r>
                  <a:rPr lang="en-US" altLang="zh-TW" dirty="0" smtClean="0"/>
                  <a:t>At most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classes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Why ??  </a:t>
                </a:r>
              </a:p>
              <a:p>
                <a:r>
                  <a:rPr lang="en-US" altLang="zh-TW" dirty="0" smtClean="0"/>
                  <a:t>(Same concept as pumping Lemma</a:t>
                </a:r>
                <a:r>
                  <a:rPr lang="en-US" altLang="zh-TW" dirty="0" smtClean="0"/>
                  <a:t>)</a:t>
                </a:r>
              </a:p>
              <a:p>
                <a:r>
                  <a:rPr lang="en-US" altLang="zh-TW" dirty="0" smtClean="0"/>
                  <a:t>If the tape doesn’t go out ??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7431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Hw8. Q5  All- DFA Decidability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𝐴𝐿𝐿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𝐷𝐹𝐴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𝐷𝐹𝐴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)=</m:t>
                        </m:r>
                        <m:sSup>
                          <m:s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TW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US" altLang="zh-TW" dirty="0" smtClean="0"/>
              </a:p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dirty="0" smtClean="0"/>
                  <a:t> is decidable  </a:t>
                </a:r>
                <a:r>
                  <a:rPr lang="en-US" altLang="zh-TW" dirty="0"/>
                  <a:t>(Theorem 4.4</a:t>
                </a:r>
                <a:r>
                  <a:rPr lang="en-US" altLang="zh-TW" dirty="0" smtClean="0"/>
                  <a:t>).</a:t>
                </a:r>
                <a:endParaRPr lang="en-US" altLang="zh-TW" dirty="0"/>
              </a:p>
              <a:p>
                <a:r>
                  <a:rPr lang="en-US" altLang="zh-TW" dirty="0"/>
                  <a:t>Construct a Turing machine M to decide the ALL</a:t>
                </a:r>
                <a:r>
                  <a:rPr lang="en-US" altLang="zh-TW" baseline="-25000" dirty="0"/>
                  <a:t>DFA</a:t>
                </a:r>
                <a:r>
                  <a:rPr lang="en-US" altLang="zh-TW" dirty="0"/>
                  <a:t> </a:t>
                </a:r>
                <a:r>
                  <a:rPr lang="en-US" altLang="zh-TW" dirty="0" smtClean="0"/>
                  <a:t>problem</a:t>
                </a:r>
                <a:endParaRPr lang="en-US" altLang="zh-TW" dirty="0"/>
              </a:p>
              <a:p>
                <a:r>
                  <a:rPr lang="en-US" altLang="zh-TW" dirty="0"/>
                  <a:t>M =" On input x,</a:t>
                </a:r>
              </a:p>
              <a:p>
                <a:pPr lvl="1"/>
                <a:r>
                  <a:rPr lang="en-US" altLang="zh-TW" dirty="0"/>
                  <a:t>Denote the DFA by A = </a:t>
                </a:r>
                <a:r>
                  <a:rPr lang="en-US" altLang="zh-TW" dirty="0" smtClean="0"/>
                  <a:t>(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,</a:t>
                </a:r>
                <a:r>
                  <a:rPr lang="el-GR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,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TW" dirty="0" smtClean="0"/>
                  <a:t>).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Construct </a:t>
                </a:r>
                <a:r>
                  <a:rPr lang="en-US" altLang="zh-TW" dirty="0" smtClean="0"/>
                  <a:t>DFA </a:t>
                </a:r>
                <a:r>
                  <a:rPr lang="en-US" altLang="zh-TW" dirty="0"/>
                  <a:t>complement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n-US" altLang="zh-TW" dirty="0"/>
              </a:p>
              <a:p>
                <a:pPr lvl="1"/>
                <a:r>
                  <a:rPr lang="en-US" altLang="zh-TW" dirty="0"/>
                  <a:t>Run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 on the Turing machine T that decides the E</a:t>
                </a:r>
                <a:r>
                  <a:rPr lang="en-US" altLang="zh-TW" baseline="-25000" dirty="0"/>
                  <a:t>DFA</a:t>
                </a:r>
                <a:r>
                  <a:rPr lang="en-US" altLang="zh-TW" dirty="0"/>
                  <a:t> problem </a:t>
                </a:r>
                <a:r>
                  <a:rPr lang="en-US" altLang="zh-TW" dirty="0" smtClean="0"/>
                  <a:t>If </a:t>
                </a:r>
                <a:r>
                  <a:rPr lang="en-US" altLang="zh-TW" dirty="0"/>
                  <a:t>T accepts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accept x.</a:t>
                </a:r>
              </a:p>
              <a:p>
                <a:pPr lvl="1"/>
                <a:r>
                  <a:rPr lang="en-US" altLang="zh-TW" dirty="0"/>
                  <a:t>If T rejects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reject x."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25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Hw8. Q6  PDA – DFA decidability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A </a:t>
                </a:r>
                <a:r>
                  <a:rPr lang="en-US" altLang="zh-TW" dirty="0"/>
                  <a:t>= </a:t>
                </a:r>
                <a:r>
                  <a:rPr lang="en-US" altLang="zh-TW" dirty="0" smtClean="0"/>
                  <a:t>{&lt; M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N&gt; </a:t>
                </a:r>
                <a:r>
                  <a:rPr lang="en-US" altLang="zh-TW" dirty="0"/>
                  <a:t>| M is a PDA and N is a DFA such that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)⊆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)≡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)∩</m:t>
                    </m:r>
                    <m:bar>
                      <m:barPr>
                        <m:pos m:val="top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zh-TW" i="1" dirty="0"/>
                          <m:t> </m:t>
                        </m:r>
                      </m:e>
                    </m:ba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dirty="0">
                            <a:latin typeface="Cambria Math" panose="02040503050406030204" pitchFamily="18" charset="0"/>
                          </a:rPr>
                          <m:t>CFG</m:t>
                        </m:r>
                      </m:sub>
                    </m:sSub>
                  </m:oMath>
                </a14:m>
                <a:r>
                  <a:rPr lang="en-US" altLang="zh-TW" dirty="0"/>
                  <a:t> is a decidable </a:t>
                </a:r>
                <a:r>
                  <a:rPr lang="en-US" altLang="zh-TW" dirty="0" smtClean="0"/>
                  <a:t>language</a:t>
                </a:r>
              </a:p>
              <a:p>
                <a:r>
                  <a:rPr lang="en-US" altLang="zh-TW" dirty="0" smtClean="0"/>
                  <a:t>Complement 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vs. union vs. intersection </a:t>
                </a:r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2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Hw8. </a:t>
            </a:r>
            <a:r>
              <a:rPr lang="en-US" altLang="zh-TW" dirty="0"/>
              <a:t>Q7 A</a:t>
            </a:r>
            <a:r>
              <a:rPr lang="el-GR" altLang="zh-TW" dirty="0"/>
              <a:t>ε</a:t>
            </a:r>
            <a:r>
              <a:rPr lang="en-US" altLang="zh-TW" dirty="0" smtClean="0"/>
              <a:t>CFG decidability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Reminds </a:t>
                </a:r>
                <a:r>
                  <a:rPr lang="en-US" altLang="zh-TW" dirty="0"/>
                  <a:t>Chomsky Normal Form 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/>
                  <a:t>R</a:t>
                </a:r>
                <a:r>
                  <a:rPr lang="en-US" altLang="zh-TW" dirty="0" smtClean="0"/>
                  <a:t>ules: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′→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Show decidable vs. undecidable</a:t>
                </a:r>
              </a:p>
              <a:p>
                <a:r>
                  <a:rPr lang="en-US" altLang="zh-TW" dirty="0" smtClean="0"/>
                  <a:t>Algorithm should be doable (Ex. List all the input and ……)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770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Hw9.</a:t>
            </a:r>
            <a:r>
              <a:rPr lang="zh-TW" altLang="en-US" dirty="0" smtClean="0"/>
              <a:t> </a:t>
            </a:r>
            <a:r>
              <a:rPr lang="en-US" altLang="zh-TW" dirty="0" smtClean="0"/>
              <a:t>Q1</a:t>
            </a:r>
            <a:r>
              <a:rPr lang="zh-TW" altLang="en-US" dirty="0" smtClean="0"/>
              <a:t> </a:t>
            </a:r>
            <a:r>
              <a:rPr lang="en-US" altLang="zh-TW" dirty="0" smtClean="0"/>
              <a:t>Same size &amp; Equivalence relation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Equivalence relation : </a:t>
            </a:r>
          </a:p>
          <a:p>
            <a:pPr lvl="1"/>
            <a:r>
              <a:rPr lang="en-US" altLang="zh-TW" dirty="0" smtClean="0"/>
              <a:t>Symmetric</a:t>
            </a:r>
          </a:p>
          <a:p>
            <a:pPr lvl="1"/>
            <a:r>
              <a:rPr lang="en-US" altLang="zh-TW" dirty="0" smtClean="0"/>
              <a:t>Reflexive</a:t>
            </a:r>
          </a:p>
          <a:p>
            <a:pPr lvl="1"/>
            <a:r>
              <a:rPr lang="en-US" altLang="zh-TW" dirty="0" smtClean="0"/>
              <a:t>Transitive</a:t>
            </a:r>
          </a:p>
          <a:p>
            <a:r>
              <a:rPr lang="en-US" altLang="zh-TW" dirty="0" smtClean="0"/>
              <a:t>Same size : Correspondence </a:t>
            </a:r>
          </a:p>
          <a:p>
            <a:r>
              <a:rPr lang="en-US" altLang="zh-TW" dirty="0" smtClean="0"/>
              <a:t>You need to show the property satisfy !!</a:t>
            </a:r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6367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Hw9. Q2 All-TM description undecidable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Reminds diagonalizable technique </a:t>
                </a:r>
              </a:p>
              <a:p>
                <a:r>
                  <a:rPr lang="en-US" altLang="zh-TW" dirty="0" smtClean="0"/>
                  <a:t>Turing-recognizable =&gt;  exist enumerator E </a:t>
                </a:r>
              </a:p>
              <a:p>
                <a:r>
                  <a:rPr lang="en-US" altLang="zh-TW" dirty="0"/>
                  <a:t>let </a:t>
                </a:r>
                <a14:m>
                  <m:oMath xmlns:m="http://schemas.openxmlformats.org/officeDocument/2006/math">
                    <m:r>
                      <a:rPr lang="en-US" altLang="zh-TW" b="0" i="0" dirty="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be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output </a:t>
                </a:r>
                <a:r>
                  <a:rPr lang="en-US" altLang="zh-TW" dirty="0" smtClean="0"/>
                  <a:t>of E</a:t>
                </a:r>
              </a:p>
              <a:p>
                <a:r>
                  <a:rPr lang="en-US" altLang="zh-TW" dirty="0"/>
                  <a:t>TM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𝑎𝑙𝑙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𝑎𝑙𝑙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any 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: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Compute the index </a:t>
                </a:r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smtClean="0"/>
                  <a:t> (How to </a:t>
                </a:r>
                <a:r>
                  <a:rPr lang="en-US" altLang="zh-TW" sz="2800" dirty="0" smtClean="0"/>
                  <a:t>??)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800" dirty="0" smtClean="0">
                    <a:ea typeface="Cambria Math" panose="02040503050406030204" pitchFamily="18" charset="0"/>
                  </a:rPr>
                  <a:t> is the index of the string</a:t>
                </a:r>
                <a:r>
                  <a:rPr lang="en-US" altLang="zh-TW" sz="2800" dirty="0" smtClean="0">
                    <a:ea typeface="Cambria Math" panose="02040503050406030204" pitchFamily="18" charset="0"/>
                  </a:rPr>
                  <a:t>	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Use E to </a:t>
                </a:r>
                <a:r>
                  <a:rPr lang="en-US" altLang="zh-TW" sz="2800" dirty="0"/>
                  <a:t>generate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altLang="zh-TW" sz="2800" dirty="0"/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/>
                  <a:t> on</a:t>
                </a:r>
                <a14:m>
                  <m:oMath xmlns:m="http://schemas.openxmlformats.org/officeDocument/2006/math"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sz="2800" dirty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/>
                  <a:t> accepts, </a:t>
                </a:r>
                <a:r>
                  <a:rPr lang="en-US" altLang="zh-TW" sz="2800" i="1" dirty="0" smtClean="0"/>
                  <a:t>reject </a:t>
                </a:r>
                <a:r>
                  <a:rPr lang="en-US" altLang="zh-TW" sz="2800" dirty="0" smtClean="0"/>
                  <a:t>;  otherwise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 smtClean="0"/>
                  <a:t>accept</a:t>
                </a:r>
                <a:endParaRPr lang="en-US" altLang="zh-TW" sz="2800" dirty="0"/>
              </a:p>
              <a:p>
                <a:r>
                  <a:rPr lang="en-US" altLang="zh-TW" dirty="0" smtClean="0"/>
                  <a:t> You need to show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𝑎𝑙𝑙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𝑑𝑒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decider (How to ?)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1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3705365"/>
                  </p:ext>
                </p:extLst>
              </p:nvPr>
            </p:nvGraphicFramePr>
            <p:xfrm>
              <a:off x="7602178" y="1341072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3705365"/>
                  </p:ext>
                </p:extLst>
              </p:nvPr>
            </p:nvGraphicFramePr>
            <p:xfrm>
              <a:off x="7602178" y="1341072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083" t="-3077" r="-398165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0926" t="-3077" r="-301852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97248" t="-3077" r="-100000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4688" r="-502778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89855" r="-502778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94118" r="-5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083" t="-294118" r="-398165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926" t="-294118" r="-201852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18750" r="-502778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510769" r="-502778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083" t="-510769" r="-3981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1852" t="-510769" r="-926" b="-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82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Hw9. Q3 Useless State decidable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Useless state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dirty="0">
                            <a:latin typeface="Cambria Math" panose="02040503050406030204" pitchFamily="18" charset="0"/>
                          </a:rPr>
                          <m:t>CFG</m:t>
                        </m:r>
                      </m:sub>
                    </m:sSub>
                  </m:oMath>
                </a14:m>
                <a:r>
                  <a:rPr lang="en-US" altLang="zh-TW" dirty="0"/>
                  <a:t> is a decidable </a:t>
                </a:r>
                <a:r>
                  <a:rPr lang="en-US" altLang="zh-TW" dirty="0" smtClean="0"/>
                  <a:t>language with decider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US" altLang="zh-TW" b="0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 is the state of PDA  </a:t>
                </a:r>
              </a:p>
              <a:p>
                <a:r>
                  <a:rPr lang="en-US" altLang="zh-TW" dirty="0" smtClean="0"/>
                  <a:t> 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 be the only accept state make new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 Run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zh-TW" dirty="0" smtClean="0"/>
                  <a:t> on E 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one of it accept then accept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13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Hw9. Q5 EQCFG decidability 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Reduction (Prove by contradiction)</a:t>
                </a: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𝐴𝑙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undecidable</a:t>
                </a:r>
              </a:p>
              <a:p>
                <a:r>
                  <a:rPr lang="en-US" altLang="zh-TW" dirty="0" smtClean="0"/>
                  <a:t>Assume  EQCFG is decidable with decider D</a:t>
                </a:r>
              </a:p>
              <a:p>
                <a:r>
                  <a:rPr lang="en-US" altLang="zh-TW" dirty="0" smtClean="0"/>
                  <a:t>Then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𝐴𝑙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can be decide with following algorithm </a:t>
                </a:r>
              </a:p>
              <a:p>
                <a:r>
                  <a:rPr lang="en-US" altLang="zh-TW" dirty="0" smtClean="0"/>
                  <a:t>Make an CFG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How to </a:t>
                </a:r>
                <a:r>
                  <a:rPr lang="en-US" altLang="zh-TW" dirty="0" smtClean="0"/>
                  <a:t>?</a:t>
                </a:r>
              </a:p>
              <a:p>
                <a:r>
                  <a:rPr lang="en-US" altLang="zh-TW" dirty="0" smtClean="0"/>
                  <a:t>Simulate D on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endParaRPr lang="en-US" altLang="zh-TW" dirty="0"/>
              </a:p>
              <a:p>
                <a:endParaRPr lang="en-US" altLang="zh-TW" dirty="0" smtClean="0"/>
              </a:p>
              <a:p>
                <a:endParaRPr lang="en-US" altLang="zh-TW" b="0" dirty="0" smtClean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02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Hw10. Q2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undecidablility 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decidable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decidable </a:t>
                </a:r>
              </a:p>
              <a:p>
                <a:r>
                  <a:rPr lang="en-US" altLang="zh-TW" dirty="0"/>
                  <a:t> By reduction : </a:t>
                </a:r>
                <a:r>
                  <a:rPr lang="en-US" altLang="zh-TW" i="1" dirty="0"/>
                  <a:t>E</a:t>
                </a:r>
                <a:r>
                  <a:rPr lang="en-US" altLang="zh-TW" i="1" baseline="-25000" dirty="0"/>
                  <a:t>TM</a:t>
                </a:r>
                <a:r>
                  <a:rPr lang="en-US" altLang="zh-TW" dirty="0"/>
                  <a:t> </a:t>
                </a:r>
                <a:r>
                  <a:rPr lang="zh-TW" altLang="en-US" dirty="0"/>
                  <a:t>→ </a:t>
                </a:r>
                <a:r>
                  <a:rPr lang="en-US" altLang="zh-TW" i="1" dirty="0"/>
                  <a:t>E</a:t>
                </a:r>
                <a:r>
                  <a:rPr lang="en-US" altLang="zh-TW" i="1" baseline="-25000" dirty="0"/>
                  <a:t>2DFA</a:t>
                </a:r>
              </a:p>
              <a:p>
                <a:r>
                  <a:rPr lang="en-US" altLang="zh-TW" dirty="0"/>
                  <a:t>If there is a decider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endParaRPr lang="en-US" altLang="zh-TW" dirty="0"/>
              </a:p>
              <a:p>
                <a:r>
                  <a:rPr lang="en-US" altLang="zh-TW" dirty="0"/>
                  <a:t>Then we can construct a decider 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TW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TW" dirty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zh-TW" altLang="en-US" dirty="0"/>
                  <a:t>  </a:t>
                </a:r>
                <a:r>
                  <a:rPr lang="en-US" altLang="zh-TW" dirty="0"/>
                  <a:t>for </a:t>
                </a:r>
                <a:r>
                  <a:rPr lang="en-US" altLang="zh-TW" i="1" dirty="0"/>
                  <a:t>E</a:t>
                </a:r>
                <a:r>
                  <a:rPr lang="en-US" altLang="zh-TW" i="1" baseline="-25000" dirty="0"/>
                  <a:t>TM</a:t>
                </a:r>
                <a:r>
                  <a:rPr lang="en-US" altLang="zh-TW" dirty="0" smtClean="0"/>
                  <a:t> </a:t>
                </a:r>
                <a:endParaRPr lang="en-US" altLang="zh-TW" dirty="0"/>
              </a:p>
              <a:p>
                <a:r>
                  <a:rPr lang="en-US" altLang="zh-TW" dirty="0"/>
                  <a:t>Given a TM &lt;M&gt; accept w  </a:t>
                </a:r>
              </a:p>
              <a:p>
                <a:r>
                  <a:rPr lang="en-US" altLang="zh-TW" dirty="0"/>
                  <a:t>C</a:t>
                </a:r>
                <a:r>
                  <a:rPr lang="en-US" altLang="zh-TW" dirty="0" smtClean="0"/>
                  <a:t>onstruct </a:t>
                </a:r>
                <a:r>
                  <a:rPr lang="en-US" altLang="zh-TW" dirty="0"/>
                  <a:t>a equivalence 2DFA &lt;M’&gt; accept computation </a:t>
                </a:r>
                <a:r>
                  <a:rPr lang="en-US" altLang="zh-TW" dirty="0" smtClean="0"/>
                  <a:t>history (How?) 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altLang="zh-TW" dirty="0" smtClean="0"/>
                  <a:t>Computation History: </a:t>
                </a:r>
                <a:r>
                  <a:rPr lang="en-US" altLang="zh-TW" b="1" dirty="0" smtClean="0"/>
                  <a:t>C</a:t>
                </a:r>
                <a:r>
                  <a:rPr lang="en-US" altLang="zh-TW" b="1" baseline="-25000" dirty="0" smtClean="0"/>
                  <a:t>1</a:t>
                </a:r>
                <a:r>
                  <a:rPr lang="en-US" altLang="zh-TW" baseline="-25000" dirty="0" smtClean="0"/>
                  <a:t> </a:t>
                </a:r>
                <a:r>
                  <a:rPr lang="en-US" altLang="zh-TW" dirty="0" smtClean="0"/>
                  <a:t>#</a:t>
                </a:r>
                <a:r>
                  <a:rPr lang="en-US" altLang="zh-TW" dirty="0"/>
                  <a:t>C</a:t>
                </a:r>
                <a:r>
                  <a:rPr lang="en-US" altLang="zh-TW" baseline="-25000" dirty="0"/>
                  <a:t>2</a:t>
                </a:r>
                <a:r>
                  <a:rPr lang="en-US" altLang="zh-TW" dirty="0"/>
                  <a:t>#C</a:t>
                </a:r>
                <a:r>
                  <a:rPr lang="en-US" altLang="zh-TW" baseline="-25000" dirty="0"/>
                  <a:t>3</a:t>
                </a:r>
                <a:r>
                  <a:rPr lang="en-US" altLang="zh-TW" dirty="0"/>
                  <a:t>#...#</a:t>
                </a:r>
                <a:r>
                  <a:rPr lang="en-US" altLang="zh-TW" b="1" dirty="0" err="1" smtClean="0"/>
                  <a:t>C</a:t>
                </a:r>
                <a:r>
                  <a:rPr lang="en-US" altLang="zh-TW" b="1" baseline="-25000" dirty="0" err="1" smtClean="0"/>
                  <a:t>k</a:t>
                </a:r>
                <a:r>
                  <a:rPr lang="en-US" altLang="zh-TW" dirty="0" smtClean="0"/>
                  <a:t>  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altLang="zh-TW" dirty="0" smtClean="0"/>
                  <a:t>Check </a:t>
                </a:r>
                <a:r>
                  <a:rPr lang="en-US" altLang="zh-TW" dirty="0"/>
                  <a:t>C</a:t>
                </a:r>
                <a:r>
                  <a:rPr lang="en-US" altLang="zh-TW" baseline="-25000" dirty="0"/>
                  <a:t>1 </a:t>
                </a:r>
                <a:r>
                  <a:rPr lang="en-US" altLang="zh-TW" dirty="0" smtClean="0"/>
                  <a:t>, </a:t>
                </a:r>
                <a:r>
                  <a:rPr lang="en-US" altLang="zh-TW" dirty="0" err="1" smtClean="0"/>
                  <a:t>C</a:t>
                </a:r>
                <a:r>
                  <a:rPr lang="en-US" altLang="zh-TW" baseline="-25000" dirty="0" err="1" smtClean="0"/>
                  <a:t>k</a:t>
                </a:r>
                <a:r>
                  <a:rPr lang="en-US" altLang="zh-TW" dirty="0" smtClean="0"/>
                  <a:t> ,  (C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,C</a:t>
                </a:r>
                <a:r>
                  <a:rPr lang="en-US" altLang="zh-TW" baseline="-25000" dirty="0" smtClean="0"/>
                  <a:t>i+1</a:t>
                </a:r>
                <a:r>
                  <a:rPr lang="en-US" altLang="zh-TW" dirty="0" smtClean="0"/>
                  <a:t>)</a:t>
                </a:r>
                <a:endParaRPr lang="en-US" altLang="zh-TW" baseline="-25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b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77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Hw10. Q6 </a:t>
            </a:r>
            <a:r>
              <a:rPr lang="en-US" altLang="zh-TW" dirty="0" smtClean="0"/>
              <a:t>Uncountable # of </a:t>
            </a:r>
            <a:r>
              <a:rPr lang="en-US" altLang="zh-TW" dirty="0" smtClean="0"/>
              <a:t>Subset of {1}*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Mapping subset of {1}* to binary number (How ?)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string contains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 1 </a:t>
                </a:r>
              </a:p>
              <a:p>
                <a:r>
                  <a:rPr lang="en-US" altLang="zh-TW" dirty="0" smtClean="0"/>
                  <a:t>Recall power set in NFA to DFA !!</a:t>
                </a:r>
              </a:p>
              <a:p>
                <a:r>
                  <a:rPr lang="en-US" altLang="zh-TW" dirty="0" smtClean="0"/>
                  <a:t>Binary number 01001 …  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bit represents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chosen or not  (Binary number uncountable)</a:t>
                </a:r>
              </a:p>
              <a:p>
                <a:r>
                  <a:rPr lang="en-US" altLang="zh-TW" dirty="0" smtClean="0"/>
                  <a:t>Uncountable =&gt; # of TM is countable </a:t>
                </a:r>
              </a:p>
              <a:p>
                <a:r>
                  <a:rPr lang="en-US" altLang="zh-TW" dirty="0" smtClean="0"/>
                  <a:t>Some of the subsets are not TM-recognizable =&gt; undecidable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46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2673</TotalTime>
  <Words>301</Words>
  <Application>Microsoft Office PowerPoint</Application>
  <PresentationFormat>寬螢幕</PresentationFormat>
  <Paragraphs>129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新細明體</vt:lpstr>
      <vt:lpstr>Arial</vt:lpstr>
      <vt:lpstr>Calibri</vt:lpstr>
      <vt:lpstr>Calibri Light</vt:lpstr>
      <vt:lpstr>Cambria Math</vt:lpstr>
      <vt:lpstr>Office 佈景主題</vt:lpstr>
      <vt:lpstr>PowerPoint 簡報</vt:lpstr>
      <vt:lpstr>Hw8.Q3  Myhill-Nerode Theorem</vt:lpstr>
      <vt:lpstr>Hw8.Q3 Partial read-only TM</vt:lpstr>
      <vt:lpstr>Hw8.Q3 Partial read-only TM (Cont.)</vt:lpstr>
      <vt:lpstr>Hw8. Q5  All- DFA Decidability </vt:lpstr>
      <vt:lpstr>Hw8. Q6  PDA – DFA decidability </vt:lpstr>
      <vt:lpstr>Hw8. Q7 AεCFG decidability </vt:lpstr>
      <vt:lpstr>Hw9. Q1 Same size &amp; Equivalence relation </vt:lpstr>
      <vt:lpstr>Hw9. Q2 All-TM description undecidable</vt:lpstr>
      <vt:lpstr>Hw9. Q3 Useless State decidable </vt:lpstr>
      <vt:lpstr>Hw9. Q5 EQCFG decidability </vt:lpstr>
      <vt:lpstr>Hw10. Q2  E_2DFA undecidablility </vt:lpstr>
      <vt:lpstr>Hw10. Q6 Uncountable # of Subset of {1}*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jack</dc:creator>
  <cp:lastModifiedBy>jack</cp:lastModifiedBy>
  <cp:revision>39</cp:revision>
  <dcterms:created xsi:type="dcterms:W3CDTF">2018-06-09T18:14:31Z</dcterms:created>
  <dcterms:modified xsi:type="dcterms:W3CDTF">2018-06-20T03:35:34Z</dcterms:modified>
</cp:coreProperties>
</file>