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32" autoAdjust="0"/>
  </p:normalViewPr>
  <p:slideViewPr>
    <p:cSldViewPr>
      <p:cViewPr varScale="1">
        <p:scale>
          <a:sx n="73" d="100"/>
          <a:sy n="73" d="100"/>
        </p:scale>
        <p:origin x="-18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8843E-4805-4077-A2A0-C579896929FA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A685C-59EA-49B4-AA40-1A6915600E6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two-staged proof seems better to me.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First argue the existence of a boundary triangle.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Then use the boundary triangle when you remove a line in the inductive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proof of the second stage.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A685C-59EA-49B4-AA40-1A6915600E60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4CDEC-8748-4FFB-902A-ED8ADAD7C520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67EF-B9D2-4AD0-9AA2-FC23B1DFEFAD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4A05A-4FD8-45AE-866C-265639831C18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BD2C-0C24-48E8-8C31-D3514758E18C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12AB-29A7-4815-981D-71A1AF917D64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6F03-B519-48A9-896C-B2021348AC96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071CE-1FF1-4D4E-97C8-3A78911B67D9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AE34-5F74-4E1E-A349-40B5D3CA03FD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1BF68-8936-4788-A62E-298CAA5804DA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A47B2-CE66-41C4-828D-98501A23DB68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4ECC-BD12-4AF1-AC87-DBBAE02DDE5C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7E785-8AF1-41B5-AE47-73870D8EA1C0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4A85F-C61F-49A2-8D62-03F60E3AB3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HW#1 Q2, Q3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, Chang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  Q2.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(Numbers &lt; 10) and (</a:t>
            </a:r>
            <a:r>
              <a:rPr lang="en-US" altLang="zh-TW" dirty="0" err="1" smtClean="0"/>
              <a:t>Nmbers</a:t>
            </a:r>
            <a:r>
              <a:rPr lang="en-US" altLang="zh-TW" dirty="0" smtClean="0"/>
              <a:t> &gt;= 10)</a:t>
            </a:r>
          </a:p>
          <a:p>
            <a:r>
              <a:rPr lang="en-US" altLang="zh-TW" smtClean="0"/>
              <a:t>&lt; 10</a:t>
            </a:r>
            <a:endParaRPr lang="en-US" altLang="zh-TW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1, 2, 3, 4, 5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6, 7, 8, 9: (1, 2, 3, 4) + 5</a:t>
            </a:r>
          </a:p>
          <a:p>
            <a:r>
              <a:rPr lang="en-US" altLang="zh-TW" dirty="0" smtClean="0"/>
              <a:t> &gt;= 10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We have to prove the remain sequence </a:t>
            </a:r>
            <a:r>
              <a:rPr lang="en-US" altLang="zh-TW" dirty="0" err="1" smtClean="0"/>
              <a:t>S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: 10, 20, 40, 80, … can compose to any positive number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multiplied by 10 (that is, number 10*N) with strong induction.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08712"/>
          </a:xfrm>
        </p:spPr>
        <p:txBody>
          <a:bodyPr>
            <a:normAutofit/>
          </a:bodyPr>
          <a:lstStyle/>
          <a:p>
            <a:r>
              <a:rPr lang="en-US" altLang="zh-TW" sz="2200" dirty="0" smtClean="0"/>
              <a:t>Base Case: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= 1, 10 is trivially proved.</a:t>
            </a:r>
          </a:p>
          <a:p>
            <a:pPr>
              <a:buNone/>
            </a:pPr>
            <a:r>
              <a:rPr lang="en-US" altLang="zh-TW" sz="2200" dirty="0" smtClean="0"/>
              <a:t>		           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= 2, 20 is trivially proved.</a:t>
            </a:r>
          </a:p>
          <a:p>
            <a:r>
              <a:rPr lang="en-US" altLang="zh-TW" sz="2200" b="1" dirty="0" smtClean="0"/>
              <a:t>Inductive Hypothesis:</a:t>
            </a:r>
            <a:r>
              <a:rPr lang="en-US" altLang="zh-TW" sz="2200" dirty="0" smtClean="0"/>
              <a:t> We assume that for all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</a:t>
            </a:r>
            <a:r>
              <a:rPr lang="en-US" altLang="zh-TW" sz="2200" dirty="0" err="1" smtClean="0"/>
              <a:t>s.t</a:t>
            </a:r>
            <a:r>
              <a:rPr lang="en-US" altLang="zh-TW" sz="2200" dirty="0" smtClean="0"/>
              <a:t>. 1&lt;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&lt;n can be summed up by some numbers of the sequence S</a:t>
            </a:r>
            <a:r>
              <a:rPr lang="en-US" altLang="zh-TW" sz="2200" baseline="-25000" dirty="0" smtClean="0"/>
              <a:t>r</a:t>
            </a:r>
            <a:r>
              <a:rPr lang="en-US" altLang="zh-TW" sz="2200" dirty="0" smtClean="0"/>
              <a:t>.</a:t>
            </a:r>
          </a:p>
          <a:p>
            <a:r>
              <a:rPr lang="en-US" altLang="zh-TW" sz="2200" b="1" dirty="0" smtClean="0"/>
              <a:t>Inductive Step:</a:t>
            </a:r>
            <a:r>
              <a:rPr lang="en-US" altLang="zh-TW" sz="2200" b="1" i="1" dirty="0" smtClean="0"/>
              <a:t> N</a:t>
            </a:r>
            <a:r>
              <a:rPr lang="en-US" altLang="zh-TW" sz="2200" dirty="0" smtClean="0"/>
              <a:t> = </a:t>
            </a:r>
            <a:r>
              <a:rPr lang="en-US" altLang="zh-TW" sz="2200" b="1" dirty="0" smtClean="0"/>
              <a:t>n</a:t>
            </a:r>
            <a:endParaRPr lang="en-US" altLang="zh-TW" sz="2200" dirty="0" smtClean="0"/>
          </a:p>
          <a:p>
            <a:pPr lvl="1"/>
            <a:r>
              <a:rPr lang="en-US" altLang="zh-TW" sz="2200" dirty="0" smtClean="0"/>
              <a:t>When n is even(2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): Because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&lt; </a:t>
            </a:r>
            <a:r>
              <a:rPr lang="en-US" altLang="zh-TW" sz="2200" b="1" dirty="0" smtClean="0"/>
              <a:t>n</a:t>
            </a:r>
            <a:r>
              <a:rPr lang="en-US" altLang="zh-TW" sz="2200" dirty="0" smtClean="0"/>
              <a:t> and no matter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is odd or even, we have the sum-up combination of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 (due to inductive hypothesis). For example,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= {a</a:t>
            </a:r>
            <a:r>
              <a:rPr lang="en-US" altLang="zh-TW" sz="2200" baseline="-25000" dirty="0" smtClean="0"/>
              <a:t>1</a:t>
            </a:r>
            <a:r>
              <a:rPr lang="en-US" altLang="zh-TW" sz="2200" dirty="0" smtClean="0"/>
              <a:t>, a</a:t>
            </a:r>
            <a:r>
              <a:rPr lang="en-US" altLang="zh-TW" sz="2200" baseline="-25000" dirty="0" smtClean="0"/>
              <a:t>2</a:t>
            </a:r>
            <a:r>
              <a:rPr lang="en-US" altLang="zh-TW" sz="2200" dirty="0" smtClean="0"/>
              <a:t>, …, a</a:t>
            </a:r>
            <a:r>
              <a:rPr lang="en-US" altLang="zh-TW" sz="2200" baseline="-25000" dirty="0" smtClean="0"/>
              <a:t>t</a:t>
            </a:r>
            <a:r>
              <a:rPr lang="en-US" altLang="zh-TW" sz="2200" dirty="0" smtClean="0"/>
              <a:t>} are the subset of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can sum up to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*10. </a:t>
            </a:r>
          </a:p>
          <a:p>
            <a:pPr lvl="1">
              <a:buNone/>
            </a:pPr>
            <a:r>
              <a:rPr lang="en-US" altLang="zh-TW" sz="2200" dirty="0" smtClean="0"/>
              <a:t>	There must exist a subset of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can sum up to 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*10, and the content of this subset is 2S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 = {2*a</a:t>
            </a:r>
            <a:r>
              <a:rPr lang="en-US" altLang="zh-TW" sz="2200" baseline="-25000" dirty="0" smtClean="0"/>
              <a:t>1</a:t>
            </a:r>
            <a:r>
              <a:rPr lang="en-US" altLang="zh-TW" sz="2200" dirty="0" smtClean="0"/>
              <a:t>, 2*a</a:t>
            </a:r>
            <a:r>
              <a:rPr lang="en-US" altLang="zh-TW" sz="2200" baseline="-25000" dirty="0" smtClean="0"/>
              <a:t>2</a:t>
            </a:r>
            <a:r>
              <a:rPr lang="en-US" altLang="zh-TW" sz="2200" dirty="0" smtClean="0"/>
              <a:t>, …, 2*a</a:t>
            </a:r>
            <a:r>
              <a:rPr lang="en-US" altLang="zh-TW" sz="2200" baseline="-25000" dirty="0" smtClean="0"/>
              <a:t>t</a:t>
            </a:r>
            <a:r>
              <a:rPr lang="en-US" altLang="zh-TW" sz="2200" dirty="0" smtClean="0"/>
              <a:t>}. Because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is a geometric sequence with r=2, we know 2S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 will exist. </a:t>
            </a:r>
          </a:p>
          <a:p>
            <a:pPr lvl="1"/>
            <a:r>
              <a:rPr lang="en-US" altLang="zh-TW" sz="2200" dirty="0" smtClean="0"/>
              <a:t>When n is odd(2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+1): Because 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&lt; n,  there exist a subset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from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sum up to 10*2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. And we can observe that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will never contain “10” from S</a:t>
            </a:r>
            <a:r>
              <a:rPr lang="en-US" altLang="zh-TW" sz="2200" baseline="-25000" dirty="0" smtClean="0"/>
              <a:t>r.</a:t>
            </a:r>
          </a:p>
          <a:p>
            <a:pPr lvl="1">
              <a:buNone/>
            </a:pPr>
            <a:r>
              <a:rPr lang="en-US" altLang="zh-TW" sz="2200" dirty="0" smtClean="0"/>
              <a:t>	So we can easily take “10” from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and add it into 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. So that the new set will sum up to 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+1)*10</a:t>
            </a:r>
            <a:endParaRPr lang="zh-TW" altLang="en-US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 Q3.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84983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People likely say that when we add one more line to the graph, then a new triangle will appear.</a:t>
            </a:r>
          </a:p>
          <a:p>
            <a:pPr lvl="1"/>
            <a:r>
              <a:rPr lang="en-US" altLang="zh-TW" sz="2000" dirty="0" smtClean="0"/>
              <a:t>But how to guarantee that this argument can hold forever?</a:t>
            </a:r>
          </a:p>
          <a:p>
            <a:pPr lvl="0">
              <a:defRPr/>
            </a:pPr>
            <a:r>
              <a:rPr lang="en-US" altLang="zh-TW" sz="2400" dirty="0"/>
              <a:t>Lemma</a:t>
            </a:r>
            <a:r>
              <a:rPr lang="en-US" altLang="zh-TW" sz="2400" dirty="0" smtClean="0"/>
              <a:t>:</a:t>
            </a:r>
            <a:r>
              <a:rPr lang="en-US" altLang="zh-TW" sz="1800" i="1" dirty="0" smtClean="0"/>
              <a:t> (It may not be the best way to solve the question!)</a:t>
            </a:r>
            <a:endParaRPr lang="en-US" altLang="zh-TW" sz="1800" i="1" dirty="0"/>
          </a:p>
          <a:p>
            <a:pPr lvl="0">
              <a:buNone/>
              <a:defRPr/>
            </a:pPr>
            <a:r>
              <a:rPr lang="en-US" altLang="zh-TW" sz="2400" dirty="0"/>
              <a:t>	We say that the </a:t>
            </a:r>
            <a:r>
              <a:rPr lang="en-US" altLang="zh-TW" sz="2400" dirty="0" smtClean="0"/>
              <a:t>areas surrounded by lines are </a:t>
            </a:r>
            <a:r>
              <a:rPr lang="en-US" altLang="zh-TW" sz="2400" b="1" i="1" dirty="0"/>
              <a:t>close</a:t>
            </a:r>
            <a:r>
              <a:rPr lang="en-US" altLang="zh-TW" sz="2400" dirty="0"/>
              <a:t> area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lvl="0">
              <a:buNone/>
              <a:defRPr/>
            </a:pPr>
            <a:r>
              <a:rPr lang="en-US" altLang="zh-TW" sz="2400" dirty="0"/>
              <a:t>	</a:t>
            </a:r>
            <a:r>
              <a:rPr lang="en-US" altLang="zh-TW" sz="2400" dirty="0">
                <a:solidFill>
                  <a:srgbClr val="FF0000"/>
                </a:solidFill>
              </a:rPr>
              <a:t>There always </a:t>
            </a:r>
            <a:r>
              <a:rPr lang="en-US" altLang="zh-TW" sz="2400" dirty="0" smtClean="0">
                <a:solidFill>
                  <a:srgbClr val="FF0000"/>
                </a:solidFill>
              </a:rPr>
              <a:t>exist </a:t>
            </a:r>
            <a:r>
              <a:rPr lang="en-US" altLang="zh-TW" sz="2400" dirty="0">
                <a:solidFill>
                  <a:srgbClr val="FF0000"/>
                </a:solidFill>
              </a:rPr>
              <a:t>an edge or an angle </a:t>
            </a:r>
            <a:r>
              <a:rPr lang="en-US" altLang="zh-TW" sz="2400" dirty="0" smtClean="0">
                <a:solidFill>
                  <a:srgbClr val="FF0000"/>
                </a:solidFill>
              </a:rPr>
              <a:t>of the exited triangle (let’s call it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boundary triangles</a:t>
            </a:r>
            <a:r>
              <a:rPr lang="en-US" altLang="zh-TW" sz="2400" dirty="0" smtClean="0">
                <a:solidFill>
                  <a:srgbClr val="FF0000"/>
                </a:solidFill>
              </a:rPr>
              <a:t>) that face forward to </a:t>
            </a:r>
            <a:r>
              <a:rPr lang="en-US" altLang="zh-TW" sz="2400" dirty="0">
                <a:solidFill>
                  <a:srgbClr val="FF0000"/>
                </a:solidFill>
              </a:rPr>
              <a:t>three </a:t>
            </a:r>
            <a:r>
              <a:rPr lang="en-US" altLang="zh-TW" sz="2400" b="1" i="1" dirty="0">
                <a:solidFill>
                  <a:srgbClr val="FF0000"/>
                </a:solidFill>
              </a:rPr>
              <a:t>open</a:t>
            </a:r>
            <a:r>
              <a:rPr lang="en-US" altLang="zh-TW" sz="2400" dirty="0">
                <a:solidFill>
                  <a:srgbClr val="FF0000"/>
                </a:solidFill>
              </a:rPr>
              <a:t> area.</a:t>
            </a:r>
          </a:p>
          <a:p>
            <a:pPr lvl="0">
              <a:defRPr/>
            </a:pPr>
            <a:endParaRPr lang="zh-TW" altLang="en-US" dirty="0"/>
          </a:p>
          <a:p>
            <a:pPr lvl="1"/>
            <a:endParaRPr lang="en-US" altLang="zh-TW" dirty="0" smtClean="0"/>
          </a:p>
          <a:p>
            <a:pPr lvl="2"/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57200" y="188641"/>
            <a:ext cx="8229600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zh-TW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827584" y="4941168"/>
            <a:ext cx="3672408" cy="2304256"/>
            <a:chOff x="1027443" y="2708920"/>
            <a:chExt cx="2248413" cy="1593468"/>
          </a:xfrm>
        </p:grpSpPr>
        <p:cxnSp>
          <p:nvCxnSpPr>
            <p:cNvPr id="6" name="直線接點 5"/>
            <p:cNvCxnSpPr/>
            <p:nvPr/>
          </p:nvCxnSpPr>
          <p:spPr>
            <a:xfrm flipV="1">
              <a:off x="1203789" y="2858308"/>
              <a:ext cx="1152128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84463" y="2954242"/>
              <a:ext cx="915329" cy="13388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027443" y="3745377"/>
              <a:ext cx="180020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1835696" y="270892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2195736" y="328498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2555776" y="393305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1539694" y="3438033"/>
              <a:ext cx="720080" cy="44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Boundary Triangle</a:t>
              </a:r>
              <a:endParaRPr lang="zh-TW" altLang="en-US" b="1" dirty="0"/>
            </a:p>
          </p:txBody>
        </p:sp>
      </p:grpSp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grpSp>
        <p:nvGrpSpPr>
          <p:cNvPr id="28" name="群組 27"/>
          <p:cNvGrpSpPr/>
          <p:nvPr/>
        </p:nvGrpSpPr>
        <p:grpSpPr>
          <a:xfrm>
            <a:off x="4860032" y="4869160"/>
            <a:ext cx="2952328" cy="1988840"/>
            <a:chOff x="4860032" y="4869160"/>
            <a:chExt cx="2952328" cy="1988840"/>
          </a:xfrm>
        </p:grpSpPr>
        <p:grpSp>
          <p:nvGrpSpPr>
            <p:cNvPr id="18" name="群組 17"/>
            <p:cNvGrpSpPr/>
            <p:nvPr/>
          </p:nvGrpSpPr>
          <p:grpSpPr>
            <a:xfrm>
              <a:off x="4860032" y="4869160"/>
              <a:ext cx="2952328" cy="1988840"/>
              <a:chOff x="683568" y="2708920"/>
              <a:chExt cx="2952328" cy="1988840"/>
            </a:xfrm>
          </p:grpSpPr>
          <p:cxnSp>
            <p:nvCxnSpPr>
              <p:cNvPr id="19" name="直線接點 18"/>
              <p:cNvCxnSpPr/>
              <p:nvPr/>
            </p:nvCxnSpPr>
            <p:spPr>
              <a:xfrm flipV="1">
                <a:off x="1259632" y="2708920"/>
                <a:ext cx="1152128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接點 19"/>
              <p:cNvCxnSpPr/>
              <p:nvPr/>
            </p:nvCxnSpPr>
            <p:spPr>
              <a:xfrm>
                <a:off x="2123728" y="2780928"/>
                <a:ext cx="1296144" cy="19168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接點 20"/>
              <p:cNvCxnSpPr/>
              <p:nvPr/>
            </p:nvCxnSpPr>
            <p:spPr>
              <a:xfrm>
                <a:off x="1115616" y="3717032"/>
                <a:ext cx="2520280" cy="5760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字方塊 21"/>
              <p:cNvSpPr txBox="1"/>
              <p:nvPr/>
            </p:nvSpPr>
            <p:spPr>
              <a:xfrm>
                <a:off x="1043608" y="3068960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683568" y="3789040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  <p:sp>
            <p:nvSpPr>
              <p:cNvPr id="24" name="文字方塊 23"/>
              <p:cNvSpPr txBox="1"/>
              <p:nvPr/>
            </p:nvSpPr>
            <p:spPr>
              <a:xfrm>
                <a:off x="1547664" y="3933056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</p:grpSp>
        <p:sp>
          <p:nvSpPr>
            <p:cNvPr id="27" name="文字方塊 26"/>
            <p:cNvSpPr txBox="1"/>
            <p:nvPr/>
          </p:nvSpPr>
          <p:spPr>
            <a:xfrm>
              <a:off x="5940152" y="5517232"/>
              <a:ext cx="11761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Boundary Triangle</a:t>
              </a:r>
              <a:endParaRPr lang="zh-TW" alt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899592" y="404664"/>
            <a:ext cx="6696744" cy="2795538"/>
            <a:chOff x="899592" y="1556792"/>
            <a:chExt cx="6696744" cy="2795538"/>
          </a:xfrm>
        </p:grpSpPr>
        <p:grpSp>
          <p:nvGrpSpPr>
            <p:cNvPr id="19" name="群組 18"/>
            <p:cNvGrpSpPr/>
            <p:nvPr/>
          </p:nvGrpSpPr>
          <p:grpSpPr>
            <a:xfrm>
              <a:off x="899592" y="1556792"/>
              <a:ext cx="2160240" cy="2232248"/>
              <a:chOff x="899592" y="1556792"/>
              <a:chExt cx="2160240" cy="2232248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899592" y="1556792"/>
                <a:ext cx="2160240" cy="1809492"/>
                <a:chOff x="1115616" y="2492896"/>
                <a:chExt cx="2160240" cy="1809492"/>
              </a:xfrm>
            </p:grpSpPr>
            <p:cxnSp>
              <p:nvCxnSpPr>
                <p:cNvPr id="5" name="直線接點 4"/>
                <p:cNvCxnSpPr/>
                <p:nvPr/>
              </p:nvCxnSpPr>
              <p:spPr>
                <a:xfrm flipV="1">
                  <a:off x="1331640" y="2492896"/>
                  <a:ext cx="1728192" cy="15121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直線接點 5"/>
                <p:cNvCxnSpPr/>
                <p:nvPr/>
              </p:nvCxnSpPr>
              <p:spPr>
                <a:xfrm>
                  <a:off x="1784463" y="2954242"/>
                  <a:ext cx="915329" cy="13388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直線接點 6"/>
                <p:cNvCxnSpPr/>
                <p:nvPr/>
              </p:nvCxnSpPr>
              <p:spPr>
                <a:xfrm>
                  <a:off x="1115616" y="3717032"/>
                  <a:ext cx="180020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文字方塊 7"/>
                <p:cNvSpPr txBox="1"/>
                <p:nvPr/>
              </p:nvSpPr>
              <p:spPr>
                <a:xfrm>
                  <a:off x="1835696" y="2708920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9" name="文字方塊 8"/>
                <p:cNvSpPr txBox="1"/>
                <p:nvPr/>
              </p:nvSpPr>
              <p:spPr>
                <a:xfrm>
                  <a:off x="2195736" y="328498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10" name="文字方塊 9"/>
                <p:cNvSpPr txBox="1"/>
                <p:nvPr/>
              </p:nvSpPr>
              <p:spPr>
                <a:xfrm>
                  <a:off x="2555776" y="3933056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</p:grpSp>
          <p:cxnSp>
            <p:nvCxnSpPr>
              <p:cNvPr id="12" name="直線接點 11"/>
              <p:cNvCxnSpPr/>
              <p:nvPr/>
            </p:nvCxnSpPr>
            <p:spPr>
              <a:xfrm flipH="1">
                <a:off x="2267744" y="1556792"/>
                <a:ext cx="360040" cy="223224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群組 19"/>
            <p:cNvGrpSpPr/>
            <p:nvPr/>
          </p:nvGrpSpPr>
          <p:grpSpPr>
            <a:xfrm>
              <a:off x="5076056" y="1628800"/>
              <a:ext cx="2520280" cy="2232248"/>
              <a:chOff x="899592" y="1556792"/>
              <a:chExt cx="2520280" cy="2232248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899592" y="1556792"/>
                <a:ext cx="2520280" cy="1809492"/>
                <a:chOff x="1115616" y="2492896"/>
                <a:chExt cx="2520280" cy="1809492"/>
              </a:xfrm>
            </p:grpSpPr>
            <p:cxnSp>
              <p:nvCxnSpPr>
                <p:cNvPr id="23" name="直線接點 22"/>
                <p:cNvCxnSpPr/>
                <p:nvPr/>
              </p:nvCxnSpPr>
              <p:spPr>
                <a:xfrm flipV="1">
                  <a:off x="1331640" y="2492896"/>
                  <a:ext cx="1728192" cy="15121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接點 23"/>
                <p:cNvCxnSpPr/>
                <p:nvPr/>
              </p:nvCxnSpPr>
              <p:spPr>
                <a:xfrm>
                  <a:off x="1784463" y="2954242"/>
                  <a:ext cx="915329" cy="13388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線接點 24"/>
                <p:cNvCxnSpPr/>
                <p:nvPr/>
              </p:nvCxnSpPr>
              <p:spPr>
                <a:xfrm>
                  <a:off x="1115616" y="3717032"/>
                  <a:ext cx="180020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文字方塊 25"/>
                <p:cNvSpPr txBox="1"/>
                <p:nvPr/>
              </p:nvSpPr>
              <p:spPr>
                <a:xfrm>
                  <a:off x="1835696" y="2708920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27" name="文字方塊 26"/>
                <p:cNvSpPr txBox="1"/>
                <p:nvPr/>
              </p:nvSpPr>
              <p:spPr>
                <a:xfrm>
                  <a:off x="2915816" y="328498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28" name="文字方塊 27"/>
                <p:cNvSpPr txBox="1"/>
                <p:nvPr/>
              </p:nvSpPr>
              <p:spPr>
                <a:xfrm>
                  <a:off x="2555776" y="3933056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 smtClean="0"/>
                    <a:t>Open</a:t>
                  </a:r>
                  <a:endParaRPr lang="zh-TW" altLang="en-US" b="1" dirty="0"/>
                </a:p>
              </p:txBody>
            </p:sp>
          </p:grpSp>
          <p:cxnSp>
            <p:nvCxnSpPr>
              <p:cNvPr id="22" name="直線接點 21"/>
              <p:cNvCxnSpPr/>
              <p:nvPr/>
            </p:nvCxnSpPr>
            <p:spPr>
              <a:xfrm flipH="1">
                <a:off x="2267744" y="1556792"/>
                <a:ext cx="360040" cy="223224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向右箭號 28"/>
            <p:cNvSpPr/>
            <p:nvPr/>
          </p:nvSpPr>
          <p:spPr>
            <a:xfrm>
              <a:off x="3707904" y="2420888"/>
              <a:ext cx="57606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單箭頭接點 32"/>
            <p:cNvCxnSpPr/>
            <p:nvPr/>
          </p:nvCxnSpPr>
          <p:spPr>
            <a:xfrm flipV="1">
              <a:off x="5868144" y="3068960"/>
              <a:ext cx="648072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3995936" y="3429000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New Triangle</a:t>
              </a:r>
            </a:p>
            <a:p>
              <a:r>
                <a:rPr lang="en-US" altLang="zh-TW" dirty="0" smtClean="0"/>
                <a:t>still be a boundary triangle</a:t>
              </a:r>
              <a:endParaRPr lang="zh-TW" altLang="en-US" dirty="0"/>
            </a:p>
          </p:txBody>
        </p:sp>
      </p:grpSp>
      <p:sp>
        <p:nvSpPr>
          <p:cNvPr id="78" name="文字方塊 77"/>
          <p:cNvSpPr txBox="1"/>
          <p:nvPr/>
        </p:nvSpPr>
        <p:spPr>
          <a:xfrm>
            <a:off x="777878" y="5283061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Here, we can also easily discuss that a close triangle being cut through by a new line will not decrease the total amount of the triangles in the graph.</a:t>
            </a:r>
            <a:endParaRPr lang="zh-TW" altLang="en-US" dirty="0"/>
          </a:p>
        </p:txBody>
      </p:sp>
      <p:sp>
        <p:nvSpPr>
          <p:cNvPr id="48" name="投影片編號版面配置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5</a:t>
            </a:fld>
            <a:endParaRPr lang="zh-TW" altLang="en-US"/>
          </a:p>
        </p:txBody>
      </p:sp>
      <p:grpSp>
        <p:nvGrpSpPr>
          <p:cNvPr id="49" name="群組 48"/>
          <p:cNvGrpSpPr/>
          <p:nvPr/>
        </p:nvGrpSpPr>
        <p:grpSpPr>
          <a:xfrm>
            <a:off x="496842" y="3789040"/>
            <a:ext cx="7056784" cy="2651522"/>
            <a:chOff x="496842" y="3789040"/>
            <a:chExt cx="7056784" cy="2651522"/>
          </a:xfrm>
        </p:grpSpPr>
        <p:grpSp>
          <p:nvGrpSpPr>
            <p:cNvPr id="79" name="群組 78"/>
            <p:cNvGrpSpPr/>
            <p:nvPr/>
          </p:nvGrpSpPr>
          <p:grpSpPr>
            <a:xfrm>
              <a:off x="496842" y="3789040"/>
              <a:ext cx="7056784" cy="1728192"/>
              <a:chOff x="496842" y="3789040"/>
              <a:chExt cx="7056784" cy="1728192"/>
            </a:xfrm>
          </p:grpSpPr>
          <p:grpSp>
            <p:nvGrpSpPr>
              <p:cNvPr id="37" name="群組 36"/>
              <p:cNvGrpSpPr/>
              <p:nvPr/>
            </p:nvGrpSpPr>
            <p:grpSpPr>
              <a:xfrm>
                <a:off x="496842" y="3789040"/>
                <a:ext cx="2448272" cy="1656184"/>
                <a:chOff x="395536" y="1988840"/>
                <a:chExt cx="2448272" cy="1656184"/>
              </a:xfrm>
            </p:grpSpPr>
            <p:grpSp>
              <p:nvGrpSpPr>
                <p:cNvPr id="50" name="群組 49"/>
                <p:cNvGrpSpPr/>
                <p:nvPr/>
              </p:nvGrpSpPr>
              <p:grpSpPr>
                <a:xfrm>
                  <a:off x="395536" y="1988840"/>
                  <a:ext cx="2304256" cy="1656184"/>
                  <a:chOff x="611560" y="2924944"/>
                  <a:chExt cx="2304256" cy="1656184"/>
                </a:xfrm>
              </p:grpSpPr>
              <p:cxnSp>
                <p:nvCxnSpPr>
                  <p:cNvPr id="52" name="直線接點 51"/>
                  <p:cNvCxnSpPr/>
                  <p:nvPr/>
                </p:nvCxnSpPr>
                <p:spPr>
                  <a:xfrm flipV="1">
                    <a:off x="971600" y="2924944"/>
                    <a:ext cx="1656184" cy="165618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接點 52"/>
                  <p:cNvCxnSpPr/>
                  <p:nvPr/>
                </p:nvCxnSpPr>
                <p:spPr>
                  <a:xfrm>
                    <a:off x="1784463" y="2954242"/>
                    <a:ext cx="915329" cy="133885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接點 53"/>
                  <p:cNvCxnSpPr/>
                  <p:nvPr/>
                </p:nvCxnSpPr>
                <p:spPr>
                  <a:xfrm>
                    <a:off x="1115616" y="3717032"/>
                    <a:ext cx="1800200" cy="21602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文字方塊 54"/>
                  <p:cNvSpPr txBox="1"/>
                  <p:nvPr/>
                </p:nvSpPr>
                <p:spPr>
                  <a:xfrm>
                    <a:off x="971600" y="3212976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56" name="文字方塊 55"/>
                  <p:cNvSpPr txBox="1"/>
                  <p:nvPr/>
                </p:nvSpPr>
                <p:spPr>
                  <a:xfrm>
                    <a:off x="611560" y="3789040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57" name="文字方塊 56"/>
                  <p:cNvSpPr txBox="1"/>
                  <p:nvPr/>
                </p:nvSpPr>
                <p:spPr>
                  <a:xfrm>
                    <a:off x="1619672" y="4005064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</p:grpSp>
            <p:cxnSp>
              <p:nvCxnSpPr>
                <p:cNvPr id="51" name="直線接點 50"/>
                <p:cNvCxnSpPr/>
                <p:nvPr/>
              </p:nvCxnSpPr>
              <p:spPr>
                <a:xfrm flipH="1">
                  <a:off x="899592" y="2564904"/>
                  <a:ext cx="1944216" cy="648072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向右箭號 38"/>
              <p:cNvSpPr/>
              <p:nvPr/>
            </p:nvSpPr>
            <p:spPr>
              <a:xfrm>
                <a:off x="3809210" y="4221088"/>
                <a:ext cx="576064" cy="36004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64" name="直線單箭頭接點 63"/>
              <p:cNvCxnSpPr/>
              <p:nvPr/>
            </p:nvCxnSpPr>
            <p:spPr>
              <a:xfrm flipV="1">
                <a:off x="5933446" y="4725144"/>
                <a:ext cx="324036" cy="7920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grpSp>
            <p:nvGrpSpPr>
              <p:cNvPr id="66" name="群組 65"/>
              <p:cNvGrpSpPr/>
              <p:nvPr/>
            </p:nvGrpSpPr>
            <p:grpSpPr>
              <a:xfrm>
                <a:off x="4932040" y="3789040"/>
                <a:ext cx="2621586" cy="1665476"/>
                <a:chOff x="222222" y="1988840"/>
                <a:chExt cx="2621586" cy="1665476"/>
              </a:xfrm>
            </p:grpSpPr>
            <p:grpSp>
              <p:nvGrpSpPr>
                <p:cNvPr id="67" name="群組 66"/>
                <p:cNvGrpSpPr/>
                <p:nvPr/>
              </p:nvGrpSpPr>
              <p:grpSpPr>
                <a:xfrm>
                  <a:off x="294230" y="1988840"/>
                  <a:ext cx="2405562" cy="1665476"/>
                  <a:chOff x="510254" y="2924944"/>
                  <a:chExt cx="2405562" cy="1665476"/>
                </a:xfrm>
              </p:grpSpPr>
              <p:cxnSp>
                <p:nvCxnSpPr>
                  <p:cNvPr id="69" name="直線接點 68"/>
                  <p:cNvCxnSpPr/>
                  <p:nvPr/>
                </p:nvCxnSpPr>
                <p:spPr>
                  <a:xfrm flipV="1">
                    <a:off x="1014310" y="2924944"/>
                    <a:ext cx="1613474" cy="165618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線接點 69"/>
                  <p:cNvCxnSpPr/>
                  <p:nvPr/>
                </p:nvCxnSpPr>
                <p:spPr>
                  <a:xfrm>
                    <a:off x="1784463" y="2954242"/>
                    <a:ext cx="915329" cy="133885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線接點 70"/>
                  <p:cNvCxnSpPr/>
                  <p:nvPr/>
                </p:nvCxnSpPr>
                <p:spPr>
                  <a:xfrm>
                    <a:off x="1115616" y="3717032"/>
                    <a:ext cx="1800200" cy="21602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文字方塊 71"/>
                  <p:cNvSpPr txBox="1"/>
                  <p:nvPr/>
                </p:nvSpPr>
                <p:spPr>
                  <a:xfrm>
                    <a:off x="510254" y="4221088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73" name="文字方塊 72"/>
                  <p:cNvSpPr txBox="1"/>
                  <p:nvPr/>
                </p:nvSpPr>
                <p:spPr>
                  <a:xfrm>
                    <a:off x="611560" y="3789040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74" name="文字方塊 73"/>
                  <p:cNvSpPr txBox="1"/>
                  <p:nvPr/>
                </p:nvSpPr>
                <p:spPr>
                  <a:xfrm>
                    <a:off x="1619672" y="4005064"/>
                    <a:ext cx="72008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 smtClean="0"/>
                      <a:t>Open</a:t>
                    </a:r>
                    <a:endParaRPr lang="zh-TW" altLang="en-US" b="1" dirty="0"/>
                  </a:p>
                </p:txBody>
              </p:sp>
            </p:grpSp>
            <p:cxnSp>
              <p:nvCxnSpPr>
                <p:cNvPr id="68" name="直線接點 67"/>
                <p:cNvCxnSpPr/>
                <p:nvPr/>
              </p:nvCxnSpPr>
              <p:spPr>
                <a:xfrm flipH="1">
                  <a:off x="222222" y="2564904"/>
                  <a:ext cx="2621586" cy="864096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8" name="文字方塊 57"/>
            <p:cNvSpPr txBox="1"/>
            <p:nvPr/>
          </p:nvSpPr>
          <p:spPr>
            <a:xfrm>
              <a:off x="4716016" y="5517232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New Triangle</a:t>
              </a:r>
            </a:p>
            <a:p>
              <a:r>
                <a:rPr lang="en-US" altLang="zh-TW" dirty="0" smtClean="0"/>
                <a:t>still be boundary triangle</a:t>
              </a:r>
              <a:endParaRPr lang="zh-TW" alt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1800200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Sometimes, the lemma may be destroyed by the new line, but the new triangle still created with the lemma holds.</a:t>
            </a:r>
            <a:endParaRPr lang="zh-TW" altLang="en-US" sz="2800" dirty="0"/>
          </a:p>
        </p:txBody>
      </p:sp>
      <p:sp>
        <p:nvSpPr>
          <p:cNvPr id="46" name="內容版面配置區 2"/>
          <p:cNvSpPr txBox="1">
            <a:spLocks/>
          </p:cNvSpPr>
          <p:nvPr/>
        </p:nvSpPr>
        <p:spPr>
          <a:xfrm>
            <a:off x="539552" y="5057800"/>
            <a:ext cx="8229600" cy="1539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 we can </a:t>
            </a:r>
            <a:r>
              <a:rPr lang="en-US" altLang="zh-TW" sz="2800" dirty="0" smtClean="0"/>
              <a:t>prove the problem Q3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induction on the</a:t>
            </a:r>
            <a:r>
              <a:rPr kumimoji="0" lang="en-US" altLang="zh-TW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number of lines with the lemma. </a:t>
            </a:r>
          </a:p>
        </p:txBody>
      </p:sp>
      <p:sp>
        <p:nvSpPr>
          <p:cNvPr id="40" name="投影片編號版面配置區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6</a:t>
            </a:fld>
            <a:endParaRPr lang="zh-TW" alt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171569" y="1577200"/>
            <a:ext cx="8072839" cy="3567218"/>
            <a:chOff x="171569" y="1577200"/>
            <a:chExt cx="8072839" cy="3567218"/>
          </a:xfrm>
        </p:grpSpPr>
        <p:sp>
          <p:nvSpPr>
            <p:cNvPr id="13" name="文字方塊 12"/>
            <p:cNvSpPr txBox="1"/>
            <p:nvPr/>
          </p:nvSpPr>
          <p:spPr>
            <a:xfrm>
              <a:off x="171569" y="172121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1755745" y="179322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3051889" y="215326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459601" y="316137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1539721" y="337740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2907873" y="330539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75625" y="1577200"/>
              <a:ext cx="3024336" cy="2304256"/>
              <a:chOff x="1043608" y="1844824"/>
              <a:chExt cx="3024336" cy="2304256"/>
            </a:xfrm>
          </p:grpSpPr>
          <p:cxnSp>
            <p:nvCxnSpPr>
              <p:cNvPr id="5" name="直線接點 4"/>
              <p:cNvCxnSpPr/>
              <p:nvPr/>
            </p:nvCxnSpPr>
            <p:spPr>
              <a:xfrm flipV="1">
                <a:off x="1475656" y="2276872"/>
                <a:ext cx="2088232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接點 6"/>
              <p:cNvCxnSpPr/>
              <p:nvPr/>
            </p:nvCxnSpPr>
            <p:spPr>
              <a:xfrm>
                <a:off x="1331640" y="2060848"/>
                <a:ext cx="2232248" cy="20882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>
                <a:off x="1115616" y="3356992"/>
                <a:ext cx="2952328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043608" y="2420888"/>
                <a:ext cx="2880320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2411760" y="1844824"/>
                <a:ext cx="864096" cy="230425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字方塊 26"/>
            <p:cNvSpPr txBox="1"/>
            <p:nvPr/>
          </p:nvSpPr>
          <p:spPr>
            <a:xfrm>
              <a:off x="5220072" y="279018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7524328" y="423034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7308304" y="2934201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4932040" y="3294241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6012160" y="34382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7380312" y="34382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grpSp>
          <p:nvGrpSpPr>
            <p:cNvPr id="33" name="群組 32"/>
            <p:cNvGrpSpPr/>
            <p:nvPr/>
          </p:nvGrpSpPr>
          <p:grpSpPr>
            <a:xfrm>
              <a:off x="5148064" y="1710065"/>
              <a:ext cx="3096344" cy="2880320"/>
              <a:chOff x="1043608" y="1844824"/>
              <a:chExt cx="3096344" cy="2880320"/>
            </a:xfrm>
          </p:grpSpPr>
          <p:cxnSp>
            <p:nvCxnSpPr>
              <p:cNvPr id="34" name="直線接點 33"/>
              <p:cNvCxnSpPr/>
              <p:nvPr/>
            </p:nvCxnSpPr>
            <p:spPr>
              <a:xfrm flipV="1">
                <a:off x="1475656" y="2276872"/>
                <a:ext cx="2088232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/>
              <p:cNvCxnSpPr/>
              <p:nvPr/>
            </p:nvCxnSpPr>
            <p:spPr>
              <a:xfrm>
                <a:off x="1331640" y="2060848"/>
                <a:ext cx="2808312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接點 35"/>
              <p:cNvCxnSpPr/>
              <p:nvPr/>
            </p:nvCxnSpPr>
            <p:spPr>
              <a:xfrm>
                <a:off x="1115616" y="3356992"/>
                <a:ext cx="2952328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接點 36"/>
              <p:cNvCxnSpPr/>
              <p:nvPr/>
            </p:nvCxnSpPr>
            <p:spPr>
              <a:xfrm>
                <a:off x="1043608" y="2420888"/>
                <a:ext cx="2880320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接點 37"/>
              <p:cNvCxnSpPr/>
              <p:nvPr/>
            </p:nvCxnSpPr>
            <p:spPr>
              <a:xfrm>
                <a:off x="2411760" y="1844824"/>
                <a:ext cx="1080120" cy="28803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直線單箭頭接點 41"/>
            <p:cNvCxnSpPr/>
            <p:nvPr/>
          </p:nvCxnSpPr>
          <p:spPr>
            <a:xfrm flipV="1">
              <a:off x="6192180" y="3438257"/>
              <a:ext cx="900100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向右箭號 44"/>
            <p:cNvSpPr/>
            <p:nvPr/>
          </p:nvSpPr>
          <p:spPr>
            <a:xfrm>
              <a:off x="4067944" y="2790185"/>
              <a:ext cx="57606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4572000" y="4221088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New Triangle</a:t>
              </a:r>
            </a:p>
            <a:p>
              <a:r>
                <a:rPr lang="en-US" altLang="zh-TW" dirty="0" smtClean="0"/>
                <a:t>still be boundary triangle</a:t>
              </a:r>
              <a:endParaRPr lang="zh-TW" alt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en-US" altLang="zh-TW" sz="2400" b="1" dirty="0" smtClean="0"/>
              <a:t>Base Case</a:t>
            </a:r>
            <a:r>
              <a:rPr lang="en-US" altLang="zh-TW" sz="2400" dirty="0" smtClean="0"/>
              <a:t>: 3 lines that construct 1 triangle</a:t>
            </a:r>
          </a:p>
          <a:p>
            <a:r>
              <a:rPr lang="en-US" altLang="zh-TW" sz="2400" b="1" dirty="0" smtClean="0"/>
              <a:t>Inductive hypothesis</a:t>
            </a:r>
            <a:r>
              <a:rPr lang="en-US" altLang="zh-TW" sz="2400" dirty="0" smtClean="0"/>
              <a:t>: </a:t>
            </a:r>
          </a:p>
          <a:p>
            <a:pPr>
              <a:buNone/>
            </a:pPr>
            <a:r>
              <a:rPr lang="en-US" altLang="zh-TW" sz="2400" dirty="0" smtClean="0"/>
              <a:t>	(n-1) (or even (n-2), (n-3), …) lines can construct at least (n-1)-2 triangles</a:t>
            </a:r>
          </a:p>
          <a:p>
            <a:r>
              <a:rPr lang="en-US" altLang="zh-TW" sz="2400" b="1" dirty="0" smtClean="0"/>
              <a:t>Inductive step</a:t>
            </a:r>
            <a:r>
              <a:rPr lang="en-US" altLang="zh-TW" sz="2400" dirty="0" smtClean="0"/>
              <a:t>:</a:t>
            </a:r>
          </a:p>
          <a:p>
            <a:pPr>
              <a:buNone/>
            </a:pPr>
            <a:r>
              <a:rPr lang="en-US" altLang="zh-TW" sz="2400" dirty="0" smtClean="0"/>
              <a:t>	Consider a graph with n lines. (n&gt;1)</a:t>
            </a:r>
          </a:p>
          <a:p>
            <a:pPr>
              <a:buNone/>
            </a:pPr>
            <a:r>
              <a:rPr lang="en-US" altLang="zh-TW" sz="2400" dirty="0" smtClean="0"/>
              <a:t>	Now we remove the </a:t>
            </a:r>
            <a:r>
              <a:rPr lang="en-US" altLang="zh-TW" sz="2400" b="1" dirty="0" smtClean="0"/>
              <a:t>right line</a:t>
            </a:r>
            <a:r>
              <a:rPr lang="en-US" altLang="zh-TW" sz="2400" dirty="0" smtClean="0"/>
              <a:t> from the graph. With the lemma, we know exactly one triangle will disappear, and the rest (n-1) lines can construct at least (n-1)-2 triangles (due to inductive hypothesis). 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zh-TW" sz="1600" dirty="0" smtClean="0"/>
              <a:t>Suppose ABC is a boundary triangle and the region adjacent to ABC and bordered on AB is open (that we can always find it out in the graph). </a:t>
            </a:r>
            <a:br>
              <a:rPr lang="en-US" altLang="zh-TW" sz="1600" dirty="0" smtClean="0"/>
            </a:br>
            <a:r>
              <a:rPr lang="en-US" altLang="zh-TW" sz="1600" dirty="0" smtClean="0"/>
              <a:t>Line AB is the one you should choose to remove.</a:t>
            </a:r>
          </a:p>
          <a:p>
            <a:pPr>
              <a:buNone/>
            </a:pPr>
            <a:r>
              <a:rPr lang="en-US" altLang="zh-TW" sz="2400" dirty="0" smtClean="0"/>
              <a:t>	So we know that n lines can construct at least (n-1)-2+1 = (n-2) triangles.</a:t>
            </a:r>
          </a:p>
          <a:p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311</Words>
  <Application>Microsoft Office PowerPoint</Application>
  <PresentationFormat>如螢幕大小 (4:3)</PresentationFormat>
  <Paragraphs>82</Paragraphs>
  <Slides>7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HW#1 Q2, Q3</vt:lpstr>
      <vt:lpstr>HW#1  Q2.</vt:lpstr>
      <vt:lpstr>投影片 3</vt:lpstr>
      <vt:lpstr>HW#1 Q3.</vt:lpstr>
      <vt:lpstr>投影片 5</vt:lpstr>
      <vt:lpstr>投影片 6</vt:lpstr>
      <vt:lpstr>投影片 7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vaio</cp:lastModifiedBy>
  <cp:revision>126</cp:revision>
  <dcterms:created xsi:type="dcterms:W3CDTF">2012-03-16T13:14:32Z</dcterms:created>
  <dcterms:modified xsi:type="dcterms:W3CDTF">2012-04-13T02:38:24Z</dcterms:modified>
</cp:coreProperties>
</file>