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316" r:id="rId2"/>
    <p:sldId id="506" r:id="rId3"/>
    <p:sldId id="507" r:id="rId4"/>
    <p:sldId id="447" r:id="rId5"/>
    <p:sldId id="448" r:id="rId6"/>
    <p:sldId id="454" r:id="rId7"/>
    <p:sldId id="455" r:id="rId8"/>
    <p:sldId id="456" r:id="rId9"/>
    <p:sldId id="508" r:id="rId10"/>
    <p:sldId id="457" r:id="rId11"/>
    <p:sldId id="459" r:id="rId12"/>
    <p:sldId id="460" r:id="rId13"/>
    <p:sldId id="461" r:id="rId14"/>
    <p:sldId id="462" r:id="rId15"/>
    <p:sldId id="463" r:id="rId16"/>
    <p:sldId id="465" r:id="rId17"/>
    <p:sldId id="466" r:id="rId18"/>
    <p:sldId id="467" r:id="rId19"/>
    <p:sldId id="464" r:id="rId20"/>
    <p:sldId id="509" r:id="rId21"/>
    <p:sldId id="471" r:id="rId22"/>
    <p:sldId id="472" r:id="rId23"/>
    <p:sldId id="473" r:id="rId24"/>
    <p:sldId id="475" r:id="rId25"/>
    <p:sldId id="476" r:id="rId26"/>
    <p:sldId id="477" r:id="rId27"/>
    <p:sldId id="474" r:id="rId28"/>
    <p:sldId id="489" r:id="rId29"/>
    <p:sldId id="490" r:id="rId30"/>
    <p:sldId id="478" r:id="rId31"/>
    <p:sldId id="484" r:id="rId32"/>
    <p:sldId id="485" r:id="rId33"/>
    <p:sldId id="510" r:id="rId34"/>
    <p:sldId id="492" r:id="rId35"/>
    <p:sldId id="493" r:id="rId36"/>
    <p:sldId id="494" r:id="rId37"/>
    <p:sldId id="495" r:id="rId38"/>
    <p:sldId id="496" r:id="rId39"/>
    <p:sldId id="497" r:id="rId40"/>
    <p:sldId id="498" r:id="rId41"/>
    <p:sldId id="499" r:id="rId42"/>
    <p:sldId id="500" r:id="rId43"/>
    <p:sldId id="501" r:id="rId44"/>
    <p:sldId id="503" r:id="rId45"/>
    <p:sldId id="504" r:id="rId46"/>
    <p:sldId id="505" r:id="rId47"/>
    <p:sldId id="512" r:id="rId48"/>
    <p:sldId id="511" r:id="rId49"/>
  </p:sldIdLst>
  <p:sldSz cx="9144000" cy="6858000" type="screen4x3"/>
  <p:notesSz cx="7099300" cy="10234613"/>
  <p:custDataLst>
    <p:tags r:id="rId52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5992" autoAdjust="0"/>
  </p:normalViewPr>
  <p:slideViewPr>
    <p:cSldViewPr>
      <p:cViewPr>
        <p:scale>
          <a:sx n="70" d="100"/>
          <a:sy n="70" d="100"/>
        </p:scale>
        <p:origin x="-10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2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2015/9/30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2015/9/30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2015/9/30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網站實作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訂單查詢系統</a:t>
            </a:r>
            <a:endParaRPr lang="en-US" altLang="zh-TW" dirty="0" smtClean="0"/>
          </a:p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串接與設計</a:t>
            </a:r>
            <a:endParaRPr lang="en-US" altLang="zh-TW" dirty="0" smtClean="0"/>
          </a:p>
          <a:p>
            <a:r>
              <a:rPr lang="zh-TW" altLang="en-US" dirty="0" smtClean="0"/>
              <a:t>資料庫進階概念：</a:t>
            </a:r>
            <a:r>
              <a:rPr lang="en-US" altLang="zh-TW" sz="2800" dirty="0" smtClean="0"/>
              <a:t>transaction</a:t>
            </a:r>
            <a:r>
              <a:rPr lang="zh-TW" altLang="en-US" sz="2800" dirty="0" smtClean="0"/>
              <a:t>＋</a:t>
            </a:r>
            <a:r>
              <a:rPr lang="en-US" altLang="zh-TW" sz="2800" dirty="0" smtClean="0"/>
              <a:t>row-level lock</a:t>
            </a:r>
          </a:p>
          <a:p>
            <a:r>
              <a:rPr lang="zh-TW" altLang="en-US" dirty="0" smtClean="0"/>
              <a:t>系統設計問題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網站實作 </a:t>
            </a:r>
            <a:r>
              <a:rPr lang="en-US" altLang="zh-TW" dirty="0" smtClean="0">
                <a:solidFill>
                  <a:srgbClr val="FF0000"/>
                </a:solidFill>
              </a:rPr>
              <a:t>- </a:t>
            </a:r>
            <a:r>
              <a:rPr lang="zh-TW" altLang="en-US" dirty="0" smtClean="0">
                <a:solidFill>
                  <a:srgbClr val="FF0000"/>
                </a:solidFill>
              </a:rPr>
              <a:t>訂單查詢系統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串接與設計</a:t>
            </a:r>
            <a:endParaRPr lang="en-US" altLang="zh-TW" dirty="0" smtClean="0"/>
          </a:p>
          <a:p>
            <a:r>
              <a:rPr lang="zh-TW" altLang="en-US" dirty="0" smtClean="0"/>
              <a:t>資料庫進階概念：</a:t>
            </a:r>
            <a:r>
              <a:rPr lang="en-US" altLang="zh-TW" sz="2800" dirty="0" smtClean="0"/>
              <a:t>transaction</a:t>
            </a:r>
            <a:r>
              <a:rPr lang="zh-TW" altLang="en-US" sz="2800" dirty="0" smtClean="0"/>
              <a:t>＋</a:t>
            </a:r>
            <a:r>
              <a:rPr lang="en-US" altLang="zh-TW" sz="2800" dirty="0" smtClean="0"/>
              <a:t>row-level lock</a:t>
            </a:r>
          </a:p>
          <a:p>
            <a:r>
              <a:rPr lang="zh-TW" altLang="en-US" dirty="0" smtClean="0"/>
              <a:t>系統設計問題</a:t>
            </a:r>
            <a:endParaRPr lang="en-US" altLang="zh-TW" dirty="0" smtClean="0"/>
          </a:p>
          <a:p>
            <a:pPr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網站架構：客戶端與伺服端架構</a:t>
            </a:r>
            <a:endParaRPr lang="zh-TW" altLang="en-US" sz="3600" dirty="0"/>
          </a:p>
        </p:txBody>
      </p:sp>
      <p:grpSp>
        <p:nvGrpSpPr>
          <p:cNvPr id="3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49484-C988-4AAC-8DC0-301A6B90469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網站實作：訂單查詢系統 </a:t>
            </a:r>
            <a:r>
              <a:rPr lang="en-US" altLang="zh-TW" sz="3600" dirty="0" smtClean="0"/>
              <a:t>(1/4)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grpSp>
        <p:nvGrpSpPr>
          <p:cNvPr id="1029" name="Group 5"/>
          <p:cNvGrpSpPr>
            <a:grpSpLocks/>
          </p:cNvGrpSpPr>
          <p:nvPr/>
        </p:nvGrpSpPr>
        <p:grpSpPr bwMode="auto">
          <a:xfrm>
            <a:off x="395536" y="1373724"/>
            <a:ext cx="4382543" cy="4719572"/>
            <a:chOff x="955" y="8616"/>
            <a:chExt cx="3467" cy="3733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955" y="8616"/>
              <a:ext cx="3467" cy="37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1033" name="Group 9"/>
            <p:cNvGrpSpPr>
              <a:grpSpLocks/>
            </p:cNvGrpSpPr>
            <p:nvPr/>
          </p:nvGrpSpPr>
          <p:grpSpPr bwMode="auto">
            <a:xfrm>
              <a:off x="1133" y="8861"/>
              <a:ext cx="3091" cy="403"/>
              <a:chOff x="2177" y="3617"/>
              <a:chExt cx="3091" cy="403"/>
            </a:xfrm>
          </p:grpSpPr>
          <p:sp>
            <p:nvSpPr>
              <p:cNvPr id="1034" name="Rectangle 10"/>
              <p:cNvSpPr>
                <a:spLocks noChangeArrowheads="1"/>
              </p:cNvSpPr>
              <p:nvPr/>
            </p:nvSpPr>
            <p:spPr bwMode="auto">
              <a:xfrm>
                <a:off x="2177" y="3617"/>
                <a:ext cx="2131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4483" y="3617"/>
                <a:ext cx="785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search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1036" name="Group 12"/>
            <p:cNvGrpSpPr>
              <a:grpSpLocks/>
            </p:cNvGrpSpPr>
            <p:nvPr/>
          </p:nvGrpSpPr>
          <p:grpSpPr bwMode="auto">
            <a:xfrm>
              <a:off x="1234" y="9523"/>
              <a:ext cx="2845" cy="1209"/>
              <a:chOff x="2278" y="4279"/>
              <a:chExt cx="2845" cy="1209"/>
            </a:xfrm>
          </p:grpSpPr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2278" y="4682"/>
                <a:ext cx="1372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ID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3650" y="4682"/>
                <a:ext cx="1473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customer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2278" y="4279"/>
                <a:ext cx="2845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Orders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2278" y="5085"/>
                <a:ext cx="2845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No Orders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idx="1"/>
          </p:nvPr>
        </p:nvSpPr>
        <p:spPr>
          <a:xfrm>
            <a:off x="5101208" y="1196752"/>
            <a:ext cx="3863280" cy="5226050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HTML</a:t>
            </a:r>
          </a:p>
          <a:p>
            <a:pPr lvl="1"/>
            <a:r>
              <a:rPr lang="en-US" altLang="zh-TW" sz="2400" dirty="0" smtClean="0"/>
              <a:t>DOM</a:t>
            </a:r>
            <a:r>
              <a:rPr lang="zh-TW" altLang="en-US" sz="2400" dirty="0" smtClean="0"/>
              <a:t>結構設計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id</a:t>
            </a:r>
            <a:r>
              <a:rPr lang="zh-TW" altLang="en-US" sz="2400" dirty="0" smtClean="0"/>
              <a:t>概念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class</a:t>
            </a:r>
            <a:r>
              <a:rPr lang="zh-TW" altLang="en-US" sz="2400" dirty="0" smtClean="0"/>
              <a:t>概念</a:t>
            </a:r>
            <a:endParaRPr lang="en-US" altLang="zh-TW" sz="2400" dirty="0" smtClean="0"/>
          </a:p>
          <a:p>
            <a:pPr lvl="1"/>
            <a:endParaRPr lang="en-US" altLang="zh-TW" sz="2800" dirty="0" smtClean="0"/>
          </a:p>
          <a:p>
            <a:r>
              <a:rPr lang="en-US" altLang="zh-TW" sz="2800" dirty="0" smtClean="0"/>
              <a:t>CSS</a:t>
            </a:r>
          </a:p>
          <a:p>
            <a:pPr lvl="1"/>
            <a:r>
              <a:rPr lang="zh-TW" altLang="en-US" sz="2400" dirty="0" smtClean="0"/>
              <a:t>選擇器</a:t>
            </a:r>
            <a:r>
              <a:rPr lang="en-US" altLang="zh-TW" sz="2400" dirty="0" smtClean="0"/>
              <a:t>(id, class)</a:t>
            </a:r>
          </a:p>
          <a:p>
            <a:pPr lvl="1"/>
            <a:r>
              <a:rPr lang="zh-TW" altLang="en-US" sz="2400" dirty="0" smtClean="0"/>
              <a:t>常用的</a:t>
            </a:r>
            <a:r>
              <a:rPr lang="en-US" altLang="zh-TW" sz="2400" dirty="0" smtClean="0"/>
              <a:t>property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網站實作：訂單查詢系統 </a:t>
            </a:r>
            <a:r>
              <a:rPr lang="en-US" altLang="zh-TW" sz="3600" dirty="0" smtClean="0"/>
              <a:t>(2/4)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95536" y="1373724"/>
            <a:ext cx="4382543" cy="4719572"/>
            <a:chOff x="955" y="8616"/>
            <a:chExt cx="3467" cy="3733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955" y="8616"/>
              <a:ext cx="3467" cy="37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1133" y="8861"/>
              <a:ext cx="3091" cy="403"/>
              <a:chOff x="2177" y="3617"/>
              <a:chExt cx="3091" cy="403"/>
            </a:xfrm>
          </p:grpSpPr>
          <p:sp>
            <p:nvSpPr>
              <p:cNvPr id="1034" name="Rectangle 10"/>
              <p:cNvSpPr>
                <a:spLocks noChangeArrowheads="1"/>
              </p:cNvSpPr>
              <p:nvPr/>
            </p:nvSpPr>
            <p:spPr bwMode="auto">
              <a:xfrm>
                <a:off x="2177" y="3617"/>
                <a:ext cx="2131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4483" y="3617"/>
                <a:ext cx="785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search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1234" y="9523"/>
              <a:ext cx="2845" cy="1209"/>
              <a:chOff x="2278" y="4279"/>
              <a:chExt cx="2845" cy="1209"/>
            </a:xfrm>
          </p:grpSpPr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2278" y="4682"/>
                <a:ext cx="1372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ID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3650" y="4682"/>
                <a:ext cx="1473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customer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2278" y="4279"/>
                <a:ext cx="2845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Orders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2278" y="5085"/>
                <a:ext cx="2845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No Orders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idx="1"/>
          </p:nvPr>
        </p:nvSpPr>
        <p:spPr>
          <a:xfrm>
            <a:off x="5101208" y="1196752"/>
            <a:ext cx="3863280" cy="5226050"/>
          </a:xfrm>
        </p:spPr>
        <p:txBody>
          <a:bodyPr>
            <a:normAutofit/>
          </a:bodyPr>
          <a:lstStyle/>
          <a:p>
            <a:r>
              <a:rPr lang="en-US" altLang="zh-TW" sz="2800" dirty="0" err="1" smtClean="0"/>
              <a:t>Javascript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事件概念</a:t>
            </a:r>
            <a:endParaRPr lang="en-US" altLang="zh-TW" sz="2400" dirty="0" smtClean="0"/>
          </a:p>
          <a:p>
            <a:pPr lvl="1"/>
            <a:r>
              <a:rPr lang="en-US" altLang="zh-TW" sz="2400" dirty="0" smtClean="0"/>
              <a:t>DOM</a:t>
            </a:r>
            <a:r>
              <a:rPr lang="zh-TW" altLang="en-US" sz="2400" dirty="0" smtClean="0"/>
              <a:t>操作</a:t>
            </a:r>
            <a:endParaRPr lang="en-US" altLang="zh-TW" sz="2400" dirty="0" smtClean="0"/>
          </a:p>
          <a:p>
            <a:pPr lvl="1">
              <a:buNone/>
            </a:pPr>
            <a:endParaRPr lang="en-US" altLang="zh-TW" sz="2800" dirty="0" smtClean="0"/>
          </a:p>
          <a:p>
            <a:r>
              <a:rPr lang="en-US" altLang="zh-TW" sz="2800" dirty="0" smtClean="0"/>
              <a:t>AJAX</a:t>
            </a:r>
          </a:p>
          <a:p>
            <a:pPr lvl="1"/>
            <a:r>
              <a:rPr lang="en-US" altLang="zh-TW" sz="2400" dirty="0" smtClean="0"/>
              <a:t>AJAX</a:t>
            </a:r>
            <a:r>
              <a:rPr lang="zh-TW" altLang="en-US" sz="2400" dirty="0" smtClean="0"/>
              <a:t>運作架構</a:t>
            </a:r>
            <a:endParaRPr lang="en-US" altLang="zh-TW" sz="2400" dirty="0" smtClean="0"/>
          </a:p>
          <a:p>
            <a:pPr lvl="2"/>
            <a:r>
              <a:rPr lang="en-US" altLang="zh-TW" sz="2000" dirty="0" smtClean="0">
                <a:solidFill>
                  <a:schemeClr val="bg1">
                    <a:lumMod val="65000"/>
                  </a:schemeClr>
                </a:solidFill>
              </a:rPr>
              <a:t>JS</a:t>
            </a:r>
            <a:r>
              <a:rPr lang="zh-TW" altLang="en-US" sz="2000" dirty="0" smtClean="0">
                <a:solidFill>
                  <a:schemeClr val="bg1">
                    <a:lumMod val="65000"/>
                  </a:schemeClr>
                </a:solidFill>
              </a:rPr>
              <a:t>：事件觸發</a:t>
            </a:r>
            <a:endParaRPr lang="en-US" altLang="zh-TW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altLang="zh-TW" sz="2000" dirty="0" smtClean="0"/>
              <a:t>JS</a:t>
            </a:r>
            <a:r>
              <a:rPr lang="zh-TW" altLang="en-US" sz="2000" dirty="0" smtClean="0"/>
              <a:t>：送出</a:t>
            </a:r>
            <a:r>
              <a:rPr lang="en-US" altLang="zh-TW" sz="2000" dirty="0" smtClean="0"/>
              <a:t>request</a:t>
            </a:r>
          </a:p>
          <a:p>
            <a:pPr lvl="2"/>
            <a:r>
              <a:rPr lang="en-US" altLang="zh-TW" sz="2000" dirty="0" smtClean="0">
                <a:solidFill>
                  <a:schemeClr val="bg1">
                    <a:lumMod val="65000"/>
                  </a:schemeClr>
                </a:solidFill>
              </a:rPr>
              <a:t>PHP</a:t>
            </a:r>
            <a:r>
              <a:rPr lang="zh-TW" altLang="en-US" sz="2000" dirty="0" smtClean="0">
                <a:solidFill>
                  <a:schemeClr val="bg1">
                    <a:lumMod val="65000"/>
                  </a:schemeClr>
                </a:solidFill>
              </a:rPr>
              <a:t>：讀取資料庫</a:t>
            </a:r>
            <a:endParaRPr lang="en-US" altLang="zh-TW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altLang="zh-TW" sz="2000" dirty="0" smtClean="0"/>
              <a:t>PHP</a:t>
            </a:r>
            <a:r>
              <a:rPr lang="zh-TW" altLang="en-US" sz="2000" dirty="0" smtClean="0"/>
              <a:t>：產生</a:t>
            </a:r>
            <a:r>
              <a:rPr lang="en-US" altLang="zh-TW" sz="2000" dirty="0" smtClean="0"/>
              <a:t>response</a:t>
            </a:r>
          </a:p>
          <a:p>
            <a:pPr lvl="2"/>
            <a:r>
              <a:rPr lang="en-US" altLang="zh-TW" sz="2000" dirty="0" smtClean="0"/>
              <a:t>JS</a:t>
            </a:r>
            <a:r>
              <a:rPr lang="zh-TW" altLang="en-US" sz="2000" dirty="0" smtClean="0"/>
              <a:t>：接收</a:t>
            </a:r>
            <a:r>
              <a:rPr lang="en-US" altLang="zh-TW" sz="2000" dirty="0" smtClean="0"/>
              <a:t>response</a:t>
            </a:r>
          </a:p>
          <a:p>
            <a:pPr lvl="2"/>
            <a:r>
              <a:rPr lang="en-US" altLang="zh-TW" sz="2000" dirty="0" smtClean="0">
                <a:solidFill>
                  <a:schemeClr val="bg1">
                    <a:lumMod val="65000"/>
                  </a:schemeClr>
                </a:solidFill>
              </a:rPr>
              <a:t>JS</a:t>
            </a:r>
            <a:r>
              <a:rPr lang="zh-TW" altLang="en-US" sz="2000" dirty="0" smtClean="0">
                <a:solidFill>
                  <a:schemeClr val="bg1">
                    <a:lumMod val="65000"/>
                  </a:schemeClr>
                </a:solidFill>
              </a:rPr>
              <a:t>：</a:t>
            </a:r>
            <a:r>
              <a:rPr lang="en-US" altLang="zh-TW" sz="2000" dirty="0" smtClean="0">
                <a:solidFill>
                  <a:schemeClr val="bg1">
                    <a:lumMod val="65000"/>
                  </a:schemeClr>
                </a:solidFill>
              </a:rPr>
              <a:t>DOM</a:t>
            </a:r>
            <a:r>
              <a:rPr lang="zh-TW" altLang="en-US" sz="2000" dirty="0" smtClean="0">
                <a:solidFill>
                  <a:schemeClr val="bg1">
                    <a:lumMod val="65000"/>
                  </a:schemeClr>
                </a:solidFill>
              </a:rPr>
              <a:t>操作</a:t>
            </a:r>
            <a:endParaRPr lang="en-US" altLang="zh-TW" sz="2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395536" y="1381712"/>
            <a:ext cx="4375125" cy="4711584"/>
            <a:chOff x="7554" y="8616"/>
            <a:chExt cx="3467" cy="3733"/>
          </a:xfrm>
        </p:grpSpPr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7554" y="8616"/>
              <a:ext cx="3467" cy="37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 sz="2000"/>
            </a:p>
          </p:txBody>
        </p:sp>
        <p:grpSp>
          <p:nvGrpSpPr>
            <p:cNvPr id="18" name="Group 21"/>
            <p:cNvGrpSpPr>
              <a:grpSpLocks/>
            </p:cNvGrpSpPr>
            <p:nvPr/>
          </p:nvGrpSpPr>
          <p:grpSpPr bwMode="auto">
            <a:xfrm>
              <a:off x="7745" y="8861"/>
              <a:ext cx="3091" cy="403"/>
              <a:chOff x="6965" y="3617"/>
              <a:chExt cx="3091" cy="403"/>
            </a:xfrm>
          </p:grpSpPr>
          <p:sp>
            <p:nvSpPr>
              <p:cNvPr id="31" name="Rectangle 22"/>
              <p:cNvSpPr>
                <a:spLocks noChangeArrowheads="1"/>
              </p:cNvSpPr>
              <p:nvPr/>
            </p:nvSpPr>
            <p:spPr bwMode="auto">
              <a:xfrm>
                <a:off x="6965" y="3617"/>
                <a:ext cx="2131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2" name="Rectangle 23"/>
              <p:cNvSpPr>
                <a:spLocks noChangeArrowheads="1"/>
              </p:cNvSpPr>
              <p:nvPr/>
            </p:nvSpPr>
            <p:spPr bwMode="auto">
              <a:xfrm>
                <a:off x="9271" y="3617"/>
                <a:ext cx="785" cy="4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search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19" name="Group 24"/>
            <p:cNvGrpSpPr>
              <a:grpSpLocks/>
            </p:cNvGrpSpPr>
            <p:nvPr/>
          </p:nvGrpSpPr>
          <p:grpSpPr bwMode="auto">
            <a:xfrm>
              <a:off x="7846" y="9523"/>
              <a:ext cx="2845" cy="2421"/>
              <a:chOff x="7066" y="4279"/>
              <a:chExt cx="2845" cy="2421"/>
            </a:xfrm>
          </p:grpSpPr>
          <p:sp>
            <p:nvSpPr>
              <p:cNvPr id="20" name="Rectangle 25"/>
              <p:cNvSpPr>
                <a:spLocks noChangeArrowheads="1"/>
              </p:cNvSpPr>
              <p:nvPr/>
            </p:nvSpPr>
            <p:spPr bwMode="auto">
              <a:xfrm>
                <a:off x="7066" y="4682"/>
                <a:ext cx="1372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ID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1" name="Rectangle 26"/>
              <p:cNvSpPr>
                <a:spLocks noChangeArrowheads="1"/>
              </p:cNvSpPr>
              <p:nvPr/>
            </p:nvSpPr>
            <p:spPr bwMode="auto">
              <a:xfrm>
                <a:off x="8438" y="4682"/>
                <a:ext cx="1473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customer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2" name="Rectangle 27"/>
              <p:cNvSpPr>
                <a:spLocks noChangeArrowheads="1"/>
              </p:cNvSpPr>
              <p:nvPr/>
            </p:nvSpPr>
            <p:spPr bwMode="auto">
              <a:xfrm>
                <a:off x="7066" y="4279"/>
                <a:ext cx="2845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Orders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3" name="Rectangle 28"/>
              <p:cNvSpPr>
                <a:spLocks noChangeArrowheads="1"/>
              </p:cNvSpPr>
              <p:nvPr/>
            </p:nvSpPr>
            <p:spPr bwMode="auto">
              <a:xfrm>
                <a:off x="7066" y="5085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001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4" name="Rectangle 29"/>
              <p:cNvSpPr>
                <a:spLocks noChangeArrowheads="1"/>
              </p:cNvSpPr>
              <p:nvPr/>
            </p:nvSpPr>
            <p:spPr bwMode="auto">
              <a:xfrm>
                <a:off x="8443" y="5085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Steve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5" name="Rectangle 30"/>
              <p:cNvSpPr>
                <a:spLocks noChangeArrowheads="1"/>
              </p:cNvSpPr>
              <p:nvPr/>
            </p:nvSpPr>
            <p:spPr bwMode="auto">
              <a:xfrm>
                <a:off x="7066" y="5493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017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6" name="Rectangle 31"/>
              <p:cNvSpPr>
                <a:spLocks noChangeArrowheads="1"/>
              </p:cNvSpPr>
              <p:nvPr/>
            </p:nvSpPr>
            <p:spPr bwMode="auto">
              <a:xfrm>
                <a:off x="8443" y="5493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Steve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7" name="Rectangle 32"/>
              <p:cNvSpPr>
                <a:spLocks noChangeArrowheads="1"/>
              </p:cNvSpPr>
              <p:nvPr/>
            </p:nvSpPr>
            <p:spPr bwMode="auto">
              <a:xfrm>
                <a:off x="7066" y="5889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021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8443" y="5889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Steve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29" name="Rectangle 34"/>
              <p:cNvSpPr>
                <a:spLocks noChangeArrowheads="1"/>
              </p:cNvSpPr>
              <p:nvPr/>
            </p:nvSpPr>
            <p:spPr bwMode="auto">
              <a:xfrm>
                <a:off x="7066" y="6297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101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30" name="Rectangle 35"/>
              <p:cNvSpPr>
                <a:spLocks noChangeArrowheads="1"/>
              </p:cNvSpPr>
              <p:nvPr/>
            </p:nvSpPr>
            <p:spPr bwMode="auto">
              <a:xfrm>
                <a:off x="8443" y="6297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Steve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網站實作：訂單查詢系統 </a:t>
            </a:r>
            <a:r>
              <a:rPr lang="en-US" altLang="zh-TW" sz="3600" dirty="0" smtClean="0"/>
              <a:t>(3/4)</a:t>
            </a:r>
            <a:endParaRPr lang="zh-TW" altLang="en-US" sz="36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95536" y="1376107"/>
            <a:ext cx="4274320" cy="4717189"/>
            <a:chOff x="4294" y="10551"/>
            <a:chExt cx="3467" cy="3826"/>
          </a:xfrm>
        </p:grpSpPr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4294" y="10551"/>
              <a:ext cx="3467" cy="38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12" name="Group 5"/>
            <p:cNvGrpSpPr>
              <a:grpSpLocks/>
            </p:cNvGrpSpPr>
            <p:nvPr/>
          </p:nvGrpSpPr>
          <p:grpSpPr bwMode="auto">
            <a:xfrm>
              <a:off x="4598" y="10906"/>
              <a:ext cx="2845" cy="3070"/>
              <a:chOff x="2303" y="9511"/>
              <a:chExt cx="2845" cy="3070"/>
            </a:xfrm>
          </p:grpSpPr>
          <p:sp>
            <p:nvSpPr>
              <p:cNvPr id="36" name="Rectangle 6"/>
              <p:cNvSpPr>
                <a:spLocks noChangeArrowheads="1"/>
              </p:cNvSpPr>
              <p:nvPr/>
            </p:nvSpPr>
            <p:spPr bwMode="auto">
              <a:xfrm>
                <a:off x="2303" y="9511"/>
                <a:ext cx="2845" cy="403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Order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37" name="Rectangle 7"/>
              <p:cNvSpPr>
                <a:spLocks noChangeArrowheads="1"/>
              </p:cNvSpPr>
              <p:nvPr/>
            </p:nvSpPr>
            <p:spPr bwMode="auto">
              <a:xfrm>
                <a:off x="2303" y="9909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ID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3680" y="9909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017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39" name="Rectangle 9"/>
              <p:cNvSpPr>
                <a:spLocks noChangeArrowheads="1"/>
              </p:cNvSpPr>
              <p:nvPr/>
            </p:nvSpPr>
            <p:spPr bwMode="auto">
              <a:xfrm>
                <a:off x="2303" y="10317"/>
                <a:ext cx="1372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customer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40" name="Rectangle 10"/>
              <p:cNvSpPr>
                <a:spLocks noChangeArrowheads="1"/>
              </p:cNvSpPr>
              <p:nvPr/>
            </p:nvSpPr>
            <p:spPr bwMode="auto">
              <a:xfrm>
                <a:off x="3680" y="10317"/>
                <a:ext cx="1468" cy="4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Steve</a:t>
                </a:r>
                <a:endParaRPr kumimoji="1" lang="zh-TW" altLang="zh-TW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41" name="Rectangle 11"/>
              <p:cNvSpPr>
                <a:spLocks noChangeArrowheads="1"/>
              </p:cNvSpPr>
              <p:nvPr/>
            </p:nvSpPr>
            <p:spPr bwMode="auto">
              <a:xfrm>
                <a:off x="2303" y="10725"/>
                <a:ext cx="1372" cy="185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items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  <p:sp>
            <p:nvSpPr>
              <p:cNvPr id="42" name="Rectangle 12"/>
              <p:cNvSpPr>
                <a:spLocks noChangeArrowheads="1"/>
              </p:cNvSpPr>
              <p:nvPr/>
            </p:nvSpPr>
            <p:spPr bwMode="auto">
              <a:xfrm>
                <a:off x="3680" y="10725"/>
                <a:ext cx="1468" cy="185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Apple</a:t>
                </a:r>
                <a:endParaRPr kumimoji="1" lang="en-US" altLang="zh-TW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新細明體" pitchFamily="18" charset="-120"/>
                  <a:cs typeface="新細明體" pitchFamily="18" charset="-12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Banana</a:t>
                </a:r>
                <a:endParaRPr kumimoji="1" lang="en-US" altLang="zh-TW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新細明體" pitchFamily="18" charset="-120"/>
                  <a:cs typeface="新細明體" pitchFamily="18" charset="-12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2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ea typeface="新細明體" pitchFamily="18" charset="-120"/>
                    <a:cs typeface="新細明體" pitchFamily="18" charset="-120"/>
                  </a:rPr>
                  <a:t>Orange</a:t>
                </a:r>
                <a:endParaRPr kumimoji="1" lang="zh-TW" altLang="zh-TW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網站實作：訂單查詢系統 </a:t>
            </a:r>
            <a:r>
              <a:rPr lang="en-US" altLang="zh-TW" sz="3600" dirty="0" smtClean="0"/>
              <a:t>(4/4)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54" name="內容版面配置區 2"/>
          <p:cNvSpPr>
            <a:spLocks noGrp="1"/>
          </p:cNvSpPr>
          <p:nvPr>
            <p:ph idx="1"/>
          </p:nvPr>
        </p:nvSpPr>
        <p:spPr>
          <a:xfrm>
            <a:off x="5101208" y="1196752"/>
            <a:ext cx="3863280" cy="5226050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PHP</a:t>
            </a:r>
          </a:p>
          <a:p>
            <a:pPr lvl="1"/>
            <a:r>
              <a:rPr lang="zh-TW" altLang="en-US" sz="2400" dirty="0" smtClean="0"/>
              <a:t>網頁間變數傳遞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讀取資料庫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動態產生</a:t>
            </a:r>
            <a:r>
              <a:rPr lang="en-US" altLang="zh-TW" sz="2400" dirty="0" smtClean="0"/>
              <a:t>client</a:t>
            </a:r>
            <a:r>
              <a:rPr lang="zh-TW" altLang="en-US" sz="2400" dirty="0" smtClean="0"/>
              <a:t>端程式</a:t>
            </a:r>
            <a:endParaRPr lang="en-US" altLang="zh-TW" sz="2400" dirty="0" smtClean="0"/>
          </a:p>
          <a:p>
            <a:pPr lvl="1">
              <a:buNone/>
            </a:pPr>
            <a:endParaRPr lang="en-US" altLang="zh-TW" sz="2800" dirty="0" smtClean="0"/>
          </a:p>
          <a:p>
            <a:pPr>
              <a:buNone/>
            </a:pPr>
            <a:endParaRPr lang="en-US" altLang="zh-TW" sz="2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網站實作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訂單查詢系統</a:t>
            </a:r>
            <a:endParaRPr lang="en-US" altLang="zh-TW" dirty="0" smtClean="0"/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err="1" smtClean="0">
                <a:solidFill>
                  <a:srgbClr val="FF0000"/>
                </a:solidFill>
              </a:rPr>
              <a:t>plugin</a:t>
            </a:r>
            <a:r>
              <a:rPr lang="en-US" altLang="zh-TW" dirty="0" smtClean="0">
                <a:solidFill>
                  <a:srgbClr val="FF0000"/>
                </a:solidFill>
              </a:rPr>
              <a:t> – list editor</a:t>
            </a:r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串接與設計</a:t>
            </a:r>
            <a:endParaRPr lang="en-US" altLang="zh-TW" dirty="0" smtClean="0"/>
          </a:p>
          <a:p>
            <a:r>
              <a:rPr lang="zh-TW" altLang="en-US" dirty="0" smtClean="0"/>
              <a:t>資料庫進階概念：</a:t>
            </a:r>
            <a:r>
              <a:rPr lang="en-US" altLang="zh-TW" sz="2800" dirty="0" smtClean="0"/>
              <a:t>transaction</a:t>
            </a:r>
            <a:r>
              <a:rPr lang="zh-TW" altLang="en-US" sz="2800" dirty="0" smtClean="0"/>
              <a:t>＋</a:t>
            </a:r>
            <a:r>
              <a:rPr lang="en-US" altLang="zh-TW" sz="2800" dirty="0" smtClean="0"/>
              <a:t>row-level lock</a:t>
            </a:r>
            <a:endParaRPr lang="en-US" altLang="zh-TW" sz="2400" dirty="0" smtClean="0"/>
          </a:p>
          <a:p>
            <a:r>
              <a:rPr lang="zh-TW" altLang="en-US" dirty="0" smtClean="0"/>
              <a:t>系統設計問題</a:t>
            </a:r>
            <a:endParaRPr lang="en-US" altLang="zh-TW" dirty="0" smtClean="0"/>
          </a:p>
          <a:p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語法結構</a:t>
            </a:r>
            <a:endParaRPr lang="zh-TW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B68D3-08B9-49A2-B75A-CCB349EE8996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</a:t>
            </a:r>
            <a:r>
              <a:rPr lang="zh-TW" altLang="en-US" sz="3600" dirty="0" smtClean="0"/>
              <a:t>快速開始 </a:t>
            </a:r>
            <a:r>
              <a:rPr lang="en-US" altLang="zh-TW" sz="3600" dirty="0" smtClean="0"/>
              <a:t>(1/2)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12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2106042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引入函式庫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引入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核心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引入</a:t>
            </a:r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</a:p>
          <a:p>
            <a:pPr lvl="1"/>
            <a:r>
              <a:rPr lang="zh-TW" altLang="en-US" dirty="0" smtClean="0"/>
              <a:t>引入</a:t>
            </a:r>
            <a:r>
              <a:rPr lang="en-US" altLang="zh-TW" dirty="0" err="1" smtClean="0"/>
              <a:t>list_editor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endParaRPr lang="en-US" altLang="zh-TW" dirty="0" smtClean="0"/>
          </a:p>
        </p:txBody>
      </p:sp>
      <p:sp>
        <p:nvSpPr>
          <p:cNvPr id="14" name="矩形 13"/>
          <p:cNvSpPr/>
          <p:nvPr/>
        </p:nvSpPr>
        <p:spPr>
          <a:xfrm>
            <a:off x="395536" y="3501008"/>
            <a:ext cx="8496944" cy="28083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='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/library/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/base/jquery-1.10.2.min.js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'&gt;&lt;/script&gt;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='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/library/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/jquery-ui-1.11.4.min.js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'&gt;&lt;/script&gt;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="/library/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/traiwan-v6/jquery-ui-1.11.4.min.css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='/library/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/list_editor.js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'&gt;&lt;/script&gt;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="/library/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/list_editor.css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</a:t>
            </a:r>
            <a:r>
              <a:rPr lang="zh-TW" altLang="en-US" sz="3600" dirty="0" smtClean="0"/>
              <a:t>快速開始 </a:t>
            </a:r>
            <a:r>
              <a:rPr lang="en-US" altLang="zh-TW" sz="3600" dirty="0" smtClean="0"/>
              <a:t>(2/2)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$(document).ready(function(){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$('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#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phone_list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&lt;/script&gt;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id='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phone_list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'&gt;&lt;/div&gt;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  <a:p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2492896"/>
            <a:ext cx="237626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 smtClean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3789040"/>
            <a:ext cx="237626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- </a:t>
            </a:r>
            <a:r>
              <a:rPr lang="zh-TW" altLang="en-US" sz="3600" dirty="0" smtClean="0"/>
              <a:t>選項 </a:t>
            </a:r>
            <a:r>
              <a:rPr lang="en-US" altLang="zh-TW" sz="3600" dirty="0" smtClean="0"/>
              <a:t>(option)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$(document).ready(function(){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$('#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phone_list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object_name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'</a:t>
            </a:r>
            <a:r>
              <a:rPr lang="zh-TW" altLang="en-US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電話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',</a:t>
            </a:r>
          </a:p>
          <a:p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object_html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'&lt;input type="text" /&gt;'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10" name="矩形 9"/>
          <p:cNvSpPr/>
          <p:nvPr/>
        </p:nvSpPr>
        <p:spPr>
          <a:xfrm>
            <a:off x="4788024" y="1556792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選項：允許不同初始化設定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420888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本質：函式呼叫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88024" y="3356992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選項本質：函式參數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4293096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參數格式：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JS object (map)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88024" y="5229200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key/value pairs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- </a:t>
            </a:r>
            <a:r>
              <a:rPr lang="zh-TW" altLang="en-US" sz="3600" dirty="0" smtClean="0"/>
              <a:t>事件 </a:t>
            </a:r>
            <a:r>
              <a:rPr lang="en-US" altLang="zh-TW" sz="3600" dirty="0" smtClean="0"/>
              <a:t>(event)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$(document).ready(function(){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$('#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phone_list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object_name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'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電話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',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object_html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'&lt;input type="text" /&gt;',</a:t>
            </a:r>
          </a:p>
          <a:p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new_object:function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(group){</a:t>
            </a:r>
          </a:p>
          <a:p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$(group).find(input[type="text"]).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val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("0910123456" );</a:t>
            </a:r>
          </a:p>
          <a:p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alert($(this).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attr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("id"));</a:t>
            </a:r>
          </a:p>
          <a:p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}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10" name="矩形 9"/>
          <p:cNvSpPr/>
          <p:nvPr/>
        </p:nvSpPr>
        <p:spPr>
          <a:xfrm>
            <a:off x="5004048" y="1052736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04048" y="1988840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不同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plugin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，有不同事件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04048" y="2924944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Callback: 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匿名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vs. 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具名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4293096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88024" y="5229200"/>
            <a:ext cx="396044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– </a:t>
            </a:r>
            <a:r>
              <a:rPr lang="zh-TW" altLang="en-US" sz="3600" dirty="0" smtClean="0"/>
              <a:t>方法 </a:t>
            </a:r>
            <a:r>
              <a:rPr lang="en-US" altLang="zh-TW" sz="3600" dirty="0" smtClean="0"/>
              <a:t>(method)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type='text/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$('#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phone_list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'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add_new_object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',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10" name="矩形 9"/>
          <p:cNvSpPr/>
          <p:nvPr/>
        </p:nvSpPr>
        <p:spPr>
          <a:xfrm>
            <a:off x="3995936" y="2852936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第一個參數：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method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名稱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95936" y="3789040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第二個參數以後：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method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– </a:t>
            </a:r>
            <a:r>
              <a:rPr lang="zh-TW" altLang="en-US" sz="3600" dirty="0" smtClean="0"/>
              <a:t>定義 </a:t>
            </a:r>
            <a:r>
              <a:rPr lang="en-US" altLang="zh-TW" sz="3600" dirty="0" smtClean="0"/>
              <a:t>(1/3)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($) {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methods={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init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(settings){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},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add_new_object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(num){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new_object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id,_settings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$.fn.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(method) {		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})(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9" name="矩形 8"/>
          <p:cNvSpPr/>
          <p:nvPr/>
        </p:nvSpPr>
        <p:spPr>
          <a:xfrm>
            <a:off x="755576" y="2276872"/>
            <a:ext cx="7920880" cy="151216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public function (methods)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5576" y="3861048"/>
            <a:ext cx="7920880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private function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576" y="4653136"/>
            <a:ext cx="7920880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註冊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plugin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– </a:t>
            </a:r>
            <a:r>
              <a:rPr lang="zh-TW" altLang="en-US" sz="3600" dirty="0" smtClean="0"/>
              <a:t>定義 </a:t>
            </a:r>
            <a:r>
              <a:rPr lang="en-US" altLang="zh-TW" sz="3600" dirty="0" smtClean="0"/>
              <a:t>(2/3)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($) {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$.fn.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(method) {		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if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(methods[method] )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return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methods[method].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apply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arguments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1));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else if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return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apply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arguments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else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$.error( 'Method ' +  method + ' does not exist on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})(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10" name="矩形 9"/>
          <p:cNvSpPr/>
          <p:nvPr/>
        </p:nvSpPr>
        <p:spPr>
          <a:xfrm>
            <a:off x="4355976" y="1052736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init vs. other methods 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55976" y="1916832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arguments 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55976" y="4869160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thisValue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– </a:t>
            </a:r>
            <a:r>
              <a:rPr lang="zh-TW" altLang="en-US" sz="3600" dirty="0" smtClean="0"/>
              <a:t>定義 </a:t>
            </a:r>
            <a:r>
              <a:rPr lang="en-US" altLang="zh-TW" sz="3600" dirty="0" smtClean="0"/>
              <a:t>(3/3)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9" name="矩形 8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($)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methods={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init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(settings){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_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defaultSettings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object_name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:'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',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object_html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:'&lt;span&gt;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&lt;/span&gt;',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new_object:function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(group){}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_settings = $.extend(_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defaultSettings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settings);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return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.each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(function() 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id=$(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attr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('id');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).data("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list_editor_settings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",_settings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init(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id,_settings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function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init(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id,_settings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})(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11" name="矩形 10"/>
          <p:cNvSpPr/>
          <p:nvPr/>
        </p:nvSpPr>
        <p:spPr>
          <a:xfrm>
            <a:off x="4211960" y="1628800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$.extend settings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04048" y="2636912"/>
            <a:ext cx="349188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this.each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11960" y="5589240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public vs. private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11960" y="4653136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id &amp; _settings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/>
              <a:t>jQuery</a:t>
            </a:r>
            <a:r>
              <a:rPr lang="zh-TW" altLang="en-US" sz="3600" dirty="0" smtClean="0"/>
              <a:t> </a:t>
            </a:r>
            <a:r>
              <a:rPr lang="en-US" altLang="zh-TW" sz="3600" dirty="0" err="1" smtClean="0"/>
              <a:t>plugin</a:t>
            </a:r>
            <a:r>
              <a:rPr lang="en-US" altLang="zh-TW" sz="3600" dirty="0" smtClean="0"/>
              <a:t> – </a:t>
            </a:r>
            <a:r>
              <a:rPr lang="zh-TW" altLang="en-US" sz="3600" dirty="0" smtClean="0"/>
              <a:t>介面設計</a:t>
            </a:r>
            <a:endParaRPr lang="zh-TW" altLang="en-US" sz="360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4842346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情境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Step 1</a:t>
            </a:r>
            <a:r>
              <a:rPr lang="zh-TW" altLang="en-US" dirty="0" smtClean="0"/>
              <a:t>：頁面初始化，</a:t>
            </a:r>
            <a:r>
              <a:rPr lang="en-US" altLang="zh-TW" dirty="0" err="1" smtClean="0"/>
              <a:t>ajax</a:t>
            </a:r>
            <a:r>
              <a:rPr lang="zh-TW" altLang="en-US" dirty="0" smtClean="0"/>
              <a:t>到</a:t>
            </a:r>
            <a:r>
              <a:rPr lang="en-US" altLang="zh-TW" dirty="0" smtClean="0"/>
              <a:t>server-side</a:t>
            </a:r>
            <a:r>
              <a:rPr lang="zh-TW" altLang="en-US" dirty="0" smtClean="0"/>
              <a:t>讀取資料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Step2</a:t>
            </a:r>
            <a:r>
              <a:rPr lang="zh-TW" altLang="en-US" dirty="0" smtClean="0"/>
              <a:t>：</a:t>
            </a:r>
            <a:r>
              <a:rPr lang="en-US" altLang="zh-TW" dirty="0" smtClean="0"/>
              <a:t>callback</a:t>
            </a:r>
            <a:r>
              <a:rPr lang="zh-TW" altLang="en-US" dirty="0" smtClean="0"/>
              <a:t> </a:t>
            </a:r>
            <a:r>
              <a:rPr lang="en-US" altLang="zh-TW" dirty="0" smtClean="0"/>
              <a:t>function</a:t>
            </a:r>
            <a:r>
              <a:rPr lang="zh-TW" altLang="en-US" dirty="0" smtClean="0"/>
              <a:t>裡，將已讀取的電話加入</a:t>
            </a:r>
            <a:r>
              <a:rPr lang="en-US" altLang="zh-TW" dirty="0" err="1" smtClean="0"/>
              <a:t>list_editor</a:t>
            </a:r>
            <a:r>
              <a:rPr lang="zh-TW" altLang="en-US" dirty="0" smtClean="0"/>
              <a:t>中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介面設計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method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add_existing_object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option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existing_object_setting</a:t>
            </a:r>
            <a:endParaRPr lang="en-US" altLang="zh-TW" dirty="0" smtClean="0"/>
          </a:p>
          <a:p>
            <a:pPr lvl="1">
              <a:buNone/>
            </a:pPr>
            <a:endParaRPr lang="en-US" altLang="zh-TW" dirty="0" smtClean="0"/>
          </a:p>
          <a:p>
            <a:pPr lvl="1">
              <a:buNone/>
            </a:pP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網站實作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訂單查詢系統</a:t>
            </a:r>
            <a:endParaRPr lang="en-US" altLang="zh-TW" dirty="0" smtClean="0"/>
          </a:p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API</a:t>
            </a:r>
            <a:r>
              <a:rPr lang="zh-TW" altLang="en-US" dirty="0" smtClean="0">
                <a:solidFill>
                  <a:srgbClr val="FF0000"/>
                </a:solidFill>
              </a:rPr>
              <a:t>串接與設計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資料庫進階概念：</a:t>
            </a:r>
            <a:r>
              <a:rPr lang="en-US" altLang="zh-TW" sz="2800" dirty="0" smtClean="0"/>
              <a:t>transaction</a:t>
            </a:r>
            <a:r>
              <a:rPr lang="zh-TW" altLang="en-US" sz="2800" dirty="0" smtClean="0"/>
              <a:t>＋</a:t>
            </a:r>
            <a:r>
              <a:rPr lang="en-US" altLang="zh-TW" sz="2800" dirty="0" smtClean="0"/>
              <a:t>row-level lock</a:t>
            </a:r>
            <a:endParaRPr lang="en-US" altLang="zh-TW" sz="2400" dirty="0" smtClean="0"/>
          </a:p>
          <a:p>
            <a:r>
              <a:rPr lang="zh-TW" altLang="en-US" dirty="0" smtClean="0"/>
              <a:t>系統設計問題</a:t>
            </a:r>
            <a:endParaRPr lang="en-US" altLang="zh-TW" dirty="0" smtClean="0"/>
          </a:p>
          <a:p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介紹 </a:t>
            </a:r>
            <a:r>
              <a:rPr lang="en-US" altLang="zh-TW" sz="3600" dirty="0" smtClean="0"/>
              <a:t>(1/2)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Application Programming Interface</a:t>
            </a:r>
          </a:p>
          <a:p>
            <a:r>
              <a:rPr lang="zh-TW" altLang="en-US" dirty="0" smtClean="0"/>
              <a:t>目的：跨系統資料交換</a:t>
            </a:r>
            <a:endParaRPr lang="en-US" altLang="zh-TW" dirty="0" smtClean="0"/>
          </a:p>
          <a:p>
            <a:r>
              <a:rPr lang="zh-TW" altLang="en-US" dirty="0" smtClean="0"/>
              <a:t>擁有自己的</a:t>
            </a:r>
            <a:r>
              <a:rPr lang="en-US" altLang="zh-TW" dirty="0" smtClean="0"/>
              <a:t>API</a:t>
            </a:r>
          </a:p>
          <a:p>
            <a:pPr lvl="1"/>
            <a:r>
              <a:rPr lang="zh-TW" altLang="en-US" dirty="0" smtClean="0"/>
              <a:t>能投入</a:t>
            </a:r>
            <a:r>
              <a:rPr lang="zh-TW" altLang="en-US" b="1" dirty="0" smtClean="0">
                <a:solidFill>
                  <a:srgbClr val="FF0000"/>
                </a:solidFill>
              </a:rPr>
              <a:t>最少技術資源</a:t>
            </a:r>
            <a:r>
              <a:rPr lang="zh-TW" altLang="en-US" dirty="0" smtClean="0"/>
              <a:t>進行</a:t>
            </a:r>
            <a:r>
              <a:rPr lang="en-US" altLang="zh-TW" dirty="0" smtClean="0"/>
              <a:t>BD</a:t>
            </a:r>
            <a:r>
              <a:rPr lang="zh-TW" altLang="en-US" dirty="0" smtClean="0"/>
              <a:t>、維護</a:t>
            </a:r>
            <a:endParaRPr lang="en-US" altLang="zh-TW" dirty="0" smtClean="0"/>
          </a:p>
          <a:p>
            <a:pPr lvl="2"/>
            <a:r>
              <a:rPr lang="zh-TW" altLang="en-US" dirty="0" smtClean="0"/>
              <a:t>技術資源</a:t>
            </a:r>
            <a:r>
              <a:rPr lang="zh-TW" altLang="en-US" b="1" dirty="0" smtClean="0">
                <a:solidFill>
                  <a:srgbClr val="FF0000"/>
                </a:solidFill>
              </a:rPr>
              <a:t>專注在創造價值</a:t>
            </a:r>
            <a:r>
              <a:rPr lang="en-US" altLang="zh-TW" dirty="0" smtClean="0"/>
              <a:t> (</a:t>
            </a:r>
            <a:r>
              <a:rPr lang="zh-TW" altLang="en-US" dirty="0" smtClean="0"/>
              <a:t>更難的問題</a:t>
            </a:r>
            <a:r>
              <a:rPr lang="en-US" altLang="zh-TW" dirty="0" smtClean="0"/>
              <a:t>)</a:t>
            </a:r>
          </a:p>
          <a:p>
            <a:pPr lvl="2"/>
            <a:r>
              <a:rPr lang="zh-TW" altLang="en-US" dirty="0" smtClean="0"/>
              <a:t>有能力</a:t>
            </a:r>
            <a:r>
              <a:rPr lang="zh-TW" altLang="en-US" b="1" dirty="0" smtClean="0">
                <a:solidFill>
                  <a:srgbClr val="FF0000"/>
                </a:solidFill>
              </a:rPr>
              <a:t>規模化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擁有</a:t>
            </a:r>
            <a:r>
              <a:rPr lang="zh-TW" altLang="en-US" b="1" dirty="0" smtClean="0">
                <a:solidFill>
                  <a:srgbClr val="FF0000"/>
                </a:solidFill>
              </a:rPr>
              <a:t>議價能力</a:t>
            </a:r>
            <a:r>
              <a:rPr lang="zh-TW" altLang="en-US" dirty="0" smtClean="0"/>
              <a:t>的一方</a:t>
            </a:r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介紹 </a:t>
            </a:r>
            <a:r>
              <a:rPr lang="en-US" altLang="zh-TW" sz="3600" dirty="0" smtClean="0"/>
              <a:t>(2/2)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API vs. </a:t>
            </a:r>
            <a:r>
              <a:rPr lang="zh-TW" altLang="en-US" dirty="0" smtClean="0"/>
              <a:t>一般程式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跨組織、跨系統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API</a:t>
            </a:r>
            <a:r>
              <a:rPr lang="zh-TW" altLang="en-US" dirty="0" smtClean="0"/>
              <a:t>更動，</a:t>
            </a:r>
            <a:r>
              <a:rPr lang="zh-TW" altLang="en-US" b="1" dirty="0" smtClean="0">
                <a:solidFill>
                  <a:srgbClr val="FF0000"/>
                </a:solidFill>
              </a:rPr>
              <a:t>影響巨大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b="1" dirty="0" smtClean="0">
                <a:solidFill>
                  <a:srgbClr val="FF0000"/>
                </a:solidFill>
              </a:rPr>
              <a:t>介面定義</a:t>
            </a:r>
            <a:r>
              <a:rPr lang="zh-TW" altLang="en-US" dirty="0" smtClean="0"/>
              <a:t>更顯</a:t>
            </a:r>
            <a:r>
              <a:rPr lang="zh-TW" altLang="en-US" dirty="0" smtClean="0"/>
              <a:t>重要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HTTPS + </a:t>
            </a:r>
            <a:r>
              <a:rPr lang="zh-TW" altLang="en-US" dirty="0" smtClean="0"/>
              <a:t>帳號 </a:t>
            </a:r>
            <a:r>
              <a:rPr lang="en-US" altLang="zh-TW" dirty="0" smtClean="0"/>
              <a:t>+ </a:t>
            </a:r>
            <a:r>
              <a:rPr lang="zh-TW" altLang="en-US" dirty="0" smtClean="0"/>
              <a:t>密碼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透過</a:t>
            </a:r>
            <a:r>
              <a:rPr lang="en-US" altLang="zh-TW" dirty="0" smtClean="0"/>
              <a:t>email</a:t>
            </a:r>
            <a:r>
              <a:rPr lang="zh-TW" altLang="en-US" dirty="0" smtClean="0"/>
              <a:t>傳輸或後台系統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每次資料傳輸時，帶帳號、密碼資訊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6" name="矩形 5"/>
          <p:cNvSpPr/>
          <p:nvPr/>
        </p:nvSpPr>
        <p:spPr>
          <a:xfrm>
            <a:off x="323528" y="3140968"/>
            <a:ext cx="8496944" cy="26642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&lt;request&gt;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&lt;user account="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my_account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account="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my_password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 /&gt;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&lt;/request&gt;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身份驗證 </a:t>
            </a:r>
            <a:r>
              <a:rPr lang="en-US" altLang="zh-TW" sz="3600" dirty="0" smtClean="0"/>
              <a:t>(1/2)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HTTPS + signature</a:t>
            </a:r>
          </a:p>
          <a:p>
            <a:pPr lvl="1"/>
            <a:r>
              <a:rPr lang="zh-TW" altLang="en-US" dirty="0" smtClean="0"/>
              <a:t>透過</a:t>
            </a:r>
            <a:r>
              <a:rPr lang="en-US" altLang="zh-TW" dirty="0" smtClean="0"/>
              <a:t>email</a:t>
            </a:r>
            <a:r>
              <a:rPr lang="zh-TW" altLang="en-US" dirty="0" smtClean="0"/>
              <a:t>傳輸或後台系統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每次資料傳輸時，帶帳號、密碼資訊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6" name="矩形 5"/>
          <p:cNvSpPr/>
          <p:nvPr/>
        </p:nvSpPr>
        <p:spPr>
          <a:xfrm>
            <a:off x="323528" y="2924944"/>
            <a:ext cx="8496944" cy="15841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$time= "2015-09-30 14:20:00";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$salt=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random_string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(32);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$key=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api_key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$salt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$signature=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hash_hmac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("sha256", $time, $key);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身份驗證 </a:t>
            </a:r>
            <a:r>
              <a:rPr lang="en-US" altLang="zh-TW" sz="3600" dirty="0" smtClean="0"/>
              <a:t>(2/2)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>
          <a:xfrm>
            <a:off x="323528" y="4653136"/>
            <a:ext cx="8496944" cy="1728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&lt;request&gt;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&lt;header time="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2015-09-30 14:20:00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salt="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XXXXXX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signature="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OOOOO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/&gt;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&lt;/request&gt;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身份驗證</a:t>
            </a:r>
            <a:endParaRPr lang="en-US" altLang="zh-TW" dirty="0" smtClean="0"/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方法使用權限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例：是否具有空房、房價</a:t>
            </a:r>
            <a:r>
              <a:rPr lang="en-US" altLang="zh-TW" dirty="0" smtClean="0"/>
              <a:t>API</a:t>
            </a:r>
            <a:r>
              <a:rPr lang="zh-TW" altLang="en-US" dirty="0" smtClean="0"/>
              <a:t>使用權限</a:t>
            </a:r>
            <a:endParaRPr lang="en-US" altLang="zh-TW" dirty="0" smtClean="0"/>
          </a:p>
          <a:p>
            <a:r>
              <a:rPr lang="zh-TW" altLang="en-US" dirty="0" smtClean="0"/>
              <a:t>資源取得權限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例：是否具有Ａ旅宿空房、房價使用權限</a:t>
            </a:r>
            <a:endParaRPr lang="en-US" altLang="zh-TW" dirty="0" smtClean="0"/>
          </a:p>
          <a:p>
            <a:r>
              <a:rPr lang="zh-TW" altLang="en-US" dirty="0" smtClean="0"/>
              <a:t>請求頻率檢查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例：旅宿基本資訊</a:t>
            </a:r>
            <a:r>
              <a:rPr lang="en-US" altLang="zh-TW" dirty="0" smtClean="0"/>
              <a:t>API</a:t>
            </a:r>
            <a:r>
              <a:rPr lang="zh-TW" altLang="en-US" dirty="0" smtClean="0"/>
              <a:t>，</a:t>
            </a:r>
            <a:r>
              <a:rPr lang="en-US" altLang="zh-TW" dirty="0" smtClean="0"/>
              <a:t>30</a:t>
            </a:r>
            <a:r>
              <a:rPr lang="zh-TW" altLang="en-US" dirty="0" smtClean="0"/>
              <a:t>秒僅能執行一次</a:t>
            </a:r>
            <a:endParaRPr lang="en-US" altLang="zh-TW" dirty="0" smtClean="0"/>
          </a:p>
          <a:p>
            <a:r>
              <a:rPr lang="en-US" altLang="zh-TW" dirty="0" smtClean="0"/>
              <a:t>IP</a:t>
            </a:r>
            <a:r>
              <a:rPr lang="zh-TW" altLang="en-US" dirty="0" smtClean="0"/>
              <a:t>檢查（勿信任）</a:t>
            </a:r>
            <a:endParaRPr lang="en-US" altLang="zh-TW" dirty="0" smtClean="0"/>
          </a:p>
          <a:p>
            <a:r>
              <a:rPr lang="en-US" altLang="zh-TW" dirty="0" smtClean="0"/>
              <a:t>Timestamp</a:t>
            </a:r>
            <a:r>
              <a:rPr lang="zh-TW" altLang="en-US" dirty="0" smtClean="0"/>
              <a:t>檢查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判定</a:t>
            </a:r>
            <a:r>
              <a:rPr lang="en-US" altLang="zh-TW" dirty="0" smtClean="0"/>
              <a:t>request</a:t>
            </a:r>
            <a:r>
              <a:rPr lang="zh-TW" altLang="en-US" dirty="0" smtClean="0"/>
              <a:t>是否到期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安全檢查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串接 </a:t>
            </a:r>
            <a:r>
              <a:rPr lang="en-US" altLang="zh-TW" sz="3600" dirty="0" smtClean="0"/>
              <a:t>– </a:t>
            </a:r>
            <a:r>
              <a:rPr lang="zh-TW" altLang="en-US" sz="3600" dirty="0" smtClean="0"/>
              <a:t>架構</a:t>
            </a:r>
            <a:endParaRPr lang="zh-TW" altLang="en-US" sz="36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Server A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Server B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444208" y="5229200"/>
            <a:ext cx="244827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產生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Response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解讀結果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/>
              <a:t>Request: </a:t>
            </a:r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r>
              <a:rPr lang="en-US" altLang="zh-TW" sz="2000" dirty="0" smtClean="0"/>
              <a:t> </a:t>
            </a:r>
          </a:p>
        </p:txBody>
      </p:sp>
      <p:sp>
        <p:nvSpPr>
          <p:cNvPr id="16" name="矩形 15"/>
          <p:cNvSpPr/>
          <p:nvPr/>
        </p:nvSpPr>
        <p:spPr>
          <a:xfrm>
            <a:off x="3059832" y="4077072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/>
              <a:t>Response: </a:t>
            </a:r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r>
              <a:rPr lang="en-US" altLang="zh-TW" sz="2000" dirty="0" smtClean="0"/>
              <a:t> </a:t>
            </a:r>
          </a:p>
        </p:txBody>
      </p:sp>
      <p:sp>
        <p:nvSpPr>
          <p:cNvPr id="18" name="矩形 17"/>
          <p:cNvSpPr/>
          <p:nvPr/>
        </p:nvSpPr>
        <p:spPr>
          <a:xfrm>
            <a:off x="539552" y="227687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產生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Request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14" grpId="0" animBg="1"/>
      <p:bldP spid="16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串接 </a:t>
            </a:r>
            <a:r>
              <a:rPr lang="en-US" altLang="zh-TW" sz="3600" dirty="0" smtClean="0"/>
              <a:t>– </a:t>
            </a:r>
            <a:r>
              <a:rPr lang="en-US" altLang="zh-TW" sz="3600" dirty="0" err="1" smtClean="0"/>
              <a:t>cURL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curl_init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();		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CURLOPT_URL,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CURLOPT_POST, true);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CURLOPT_POSTFIELDS,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request_xml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CURLOPT_RETURNTRANSFER, 1);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CURLOPT_SSL_VERIFYPEER, 0);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CURLOPT_SSL_VERIFYHOST, 2);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response_xml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curl_exec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$response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simplexml_load_string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response_xml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串接 </a:t>
            </a:r>
            <a:r>
              <a:rPr lang="en-US" altLang="zh-TW" sz="3600" dirty="0" smtClean="0"/>
              <a:t>– </a:t>
            </a:r>
            <a:r>
              <a:rPr lang="en-US" altLang="zh-TW" sz="3600" dirty="0" err="1" smtClean="0"/>
              <a:t>mailgun</a:t>
            </a:r>
            <a:r>
              <a:rPr lang="en-US" altLang="zh-TW" sz="3600" dirty="0" smtClean="0"/>
              <a:t> (1/2)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curl_init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();	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CURLOPT_HTTPAUTH, CURLAUTH_BASIC);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CURLOPT_USERPWD, '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api:'.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$api_key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CURLOPT_RETURNTRANSFER, 1);</a:t>
            </a: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($ch,CURLOPT_SSL_VERIFYHOST,0); 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($ch,CURLOPT_SSL_VERIFYPEER,0); 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CURLOPT_CUSTOMREQUEST, 'POST');</a:t>
            </a:r>
          </a:p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CURLOPT_URL,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'https://api.mailgun.net/v2/traiwan.com/messages'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串接 </a:t>
            </a:r>
            <a:r>
              <a:rPr lang="en-US" altLang="zh-TW" sz="3600" dirty="0" smtClean="0"/>
              <a:t>– </a:t>
            </a:r>
            <a:r>
              <a:rPr lang="en-US" altLang="zh-TW" sz="3600" dirty="0" err="1" smtClean="0"/>
              <a:t>mailgun</a:t>
            </a:r>
            <a:r>
              <a:rPr lang="en-US" altLang="zh-TW" sz="3600" dirty="0" smtClean="0"/>
              <a:t> (2/2)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395536" y="1340768"/>
            <a:ext cx="8496944" cy="4896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curl_setopt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CURLOPT_POSTFIELDS,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array(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'from' =&gt; $from,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'to' =&gt; $to,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'subject' =&gt; $subject,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"v:custom_variables" =&gt;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urlencode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json_encode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custom_variables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)),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'html' =&gt; $body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)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$result =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curl_exec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http_code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curl_getinfo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, CURLINFO_HTTP_CODE);</a:t>
            </a:r>
          </a:p>
          <a:p>
            <a:r>
              <a:rPr lang="en-US" altLang="zh-TW" sz="16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curl_close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$status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=($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http_code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==200?"ACCEPTED":"ERROR");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資料格式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設計 </a:t>
            </a:r>
            <a:r>
              <a:rPr lang="en-US" altLang="zh-TW" sz="3600" dirty="0" smtClean="0"/>
              <a:t>– </a:t>
            </a:r>
            <a:r>
              <a:rPr lang="zh-TW" altLang="en-US" sz="3600" dirty="0" smtClean="0"/>
              <a:t>資料格式 </a:t>
            </a:r>
            <a:r>
              <a:rPr lang="en-US" altLang="zh-TW" sz="3600" dirty="0" smtClean="0"/>
              <a:t>(1/2)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矩形 5"/>
          <p:cNvSpPr/>
          <p:nvPr/>
        </p:nvSpPr>
        <p:spPr>
          <a:xfrm>
            <a:off x="611560" y="2132856"/>
            <a:ext cx="8136904" cy="33843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&lt;request&gt;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&lt;user&gt;&lt;/user&gt;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&lt;order&gt;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&lt;customer&gt;Steve&lt;/customer&gt;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room_type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&gt;001&lt;/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room_type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arrival_date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&gt;2015-09-30&lt;/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arrival_date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departure_date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&gt;2015-10-02&lt;/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departure_date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&lt;price&gt;2500&lt;/price&gt;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&lt;/order&gt;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&lt;/request&gt;</a:t>
            </a:r>
          </a:p>
        </p:txBody>
      </p:sp>
      <p:sp>
        <p:nvSpPr>
          <p:cNvPr id="8" name="矩形 7"/>
          <p:cNvSpPr/>
          <p:nvPr/>
        </p:nvSpPr>
        <p:spPr>
          <a:xfrm>
            <a:off x="4139952" y="1628800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筆訂單，只能訂１種房型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39952" y="2564904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每個房型日期同一價錢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39952" y="4581128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資料格式：表述力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39952" y="5445224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設計表述力較高的資料結構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資料格式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設計 </a:t>
            </a:r>
            <a:r>
              <a:rPr lang="en-US" altLang="zh-TW" sz="3600" dirty="0" smtClean="0"/>
              <a:t>– </a:t>
            </a:r>
            <a:r>
              <a:rPr lang="zh-TW" altLang="en-US" sz="3600" dirty="0" smtClean="0"/>
              <a:t>資料格式 </a:t>
            </a:r>
            <a:r>
              <a:rPr lang="en-US" altLang="zh-TW" sz="3600" dirty="0" smtClean="0"/>
              <a:t>(2/2)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矩形 5"/>
          <p:cNvSpPr/>
          <p:nvPr/>
        </p:nvSpPr>
        <p:spPr>
          <a:xfrm>
            <a:off x="611560" y="2132856"/>
            <a:ext cx="8136904" cy="33843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&lt;request&gt;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&lt;user&gt;&lt;/user&gt;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&lt;beginning&gt;2015-09-01&lt;/beginning&gt;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&lt;ending&gt;2015-09-30&lt;/ending&gt;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&lt;availability&gt;0,1,3,1,2,3,0, …,1&lt;/availability&gt;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&lt;price&gt;2500,2200,2300 … ,2000&lt;/price&gt;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&lt;/data&gt;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&lt;/request&gt;</a:t>
            </a:r>
          </a:p>
        </p:txBody>
      </p:sp>
      <p:sp>
        <p:nvSpPr>
          <p:cNvPr id="8" name="矩形 7"/>
          <p:cNvSpPr/>
          <p:nvPr/>
        </p:nvSpPr>
        <p:spPr>
          <a:xfrm>
            <a:off x="3995936" y="2492896"/>
            <a:ext cx="45365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結構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vs. 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空間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push vs. pull</a:t>
            </a:r>
          </a:p>
          <a:p>
            <a:pPr lvl="1"/>
            <a:r>
              <a:rPr lang="zh-TW" altLang="en-US" dirty="0" smtClean="0"/>
              <a:t>空房與房價更新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訂房：新增訂單</a:t>
            </a:r>
            <a:endParaRPr lang="en-US" altLang="zh-TW" dirty="0" smtClean="0"/>
          </a:p>
          <a:p>
            <a:r>
              <a:rPr lang="zh-TW" altLang="en-US" dirty="0" smtClean="0"/>
              <a:t>訂房詢問 </a:t>
            </a:r>
            <a:r>
              <a:rPr lang="en-US" altLang="zh-TW" dirty="0" smtClean="0"/>
              <a:t>vs. </a:t>
            </a:r>
            <a:r>
              <a:rPr lang="zh-TW" altLang="en-US" dirty="0" smtClean="0"/>
              <a:t>不詢問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訂房：新增訂單</a:t>
            </a:r>
            <a:endParaRPr lang="en-US" altLang="zh-TW" dirty="0" smtClean="0"/>
          </a:p>
          <a:p>
            <a:r>
              <a:rPr lang="zh-TW" altLang="en-US" dirty="0" smtClean="0"/>
              <a:t>資料同步 </a:t>
            </a:r>
            <a:r>
              <a:rPr lang="en-US" altLang="zh-TW" dirty="0" smtClean="0"/>
              <a:t>vs. </a:t>
            </a:r>
            <a:r>
              <a:rPr lang="zh-TW" altLang="en-US" dirty="0" smtClean="0"/>
              <a:t>按需求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API</a:t>
            </a:r>
            <a:r>
              <a:rPr lang="zh-TW" altLang="en-US" sz="3600" dirty="0" smtClean="0"/>
              <a:t>設計 </a:t>
            </a:r>
            <a:r>
              <a:rPr lang="en-US" altLang="zh-TW" sz="3600" dirty="0" smtClean="0"/>
              <a:t>– </a:t>
            </a:r>
            <a:r>
              <a:rPr lang="zh-TW" altLang="en-US" sz="3600" dirty="0" smtClean="0"/>
              <a:t>類型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網站實作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訂單查詢系統</a:t>
            </a:r>
            <a:endParaRPr lang="en-US" altLang="zh-TW" dirty="0" smtClean="0"/>
          </a:p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串接與設計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資料庫進階概念：</a:t>
            </a:r>
            <a:r>
              <a:rPr lang="en-US" altLang="zh-TW" sz="2800" dirty="0" smtClean="0">
                <a:solidFill>
                  <a:srgbClr val="FF0000"/>
                </a:solidFill>
              </a:rPr>
              <a:t>transaction</a:t>
            </a:r>
            <a:r>
              <a:rPr lang="zh-TW" altLang="en-US" sz="2800" dirty="0" smtClean="0">
                <a:solidFill>
                  <a:srgbClr val="FF0000"/>
                </a:solidFill>
              </a:rPr>
              <a:t>＋</a:t>
            </a:r>
            <a:r>
              <a:rPr lang="en-US" altLang="zh-TW" sz="2800" dirty="0" smtClean="0">
                <a:solidFill>
                  <a:srgbClr val="FF0000"/>
                </a:solidFill>
              </a:rPr>
              <a:t>row-level lock</a:t>
            </a:r>
            <a:endParaRPr lang="en-US" altLang="zh-TW" sz="2400" dirty="0" smtClean="0"/>
          </a:p>
          <a:p>
            <a:r>
              <a:rPr lang="zh-TW" altLang="en-US" dirty="0" smtClean="0"/>
              <a:t>系統設計問題</a:t>
            </a:r>
            <a:endParaRPr lang="en-US" altLang="zh-TW" dirty="0" smtClean="0"/>
          </a:p>
          <a:p>
            <a:endParaRPr lang="en-US" altLang="zh-TW" sz="2800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元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8" name="投影片編號版面配置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</a:p>
          <a:p>
            <a:pPr lvl="1"/>
            <a:r>
              <a:rPr lang="zh-TW" altLang="en-US" dirty="0" smtClean="0"/>
              <a:t>由一連串</a:t>
            </a:r>
            <a:r>
              <a:rPr lang="en-US" altLang="zh-TW" dirty="0" smtClean="0"/>
              <a:t>database query</a:t>
            </a:r>
            <a:r>
              <a:rPr lang="zh-TW" altLang="en-US" dirty="0" smtClean="0"/>
              <a:t>組成之不可再分割的工作</a:t>
            </a:r>
            <a:endParaRPr lang="en-US" altLang="zh-TW" dirty="0" smtClean="0"/>
          </a:p>
          <a:p>
            <a:r>
              <a:rPr lang="en-US" altLang="zh-TW" dirty="0" smtClean="0"/>
              <a:t>begin</a:t>
            </a:r>
          </a:p>
          <a:p>
            <a:pPr lvl="1"/>
            <a:r>
              <a:rPr lang="en-US" altLang="zh-TW" dirty="0" smtClean="0"/>
              <a:t>transaction </a:t>
            </a:r>
            <a:r>
              <a:rPr lang="zh-TW" altLang="en-US" dirty="0" smtClean="0"/>
              <a:t>開始之指令</a:t>
            </a:r>
            <a:endParaRPr lang="en-US" altLang="zh-TW" dirty="0" smtClean="0"/>
          </a:p>
          <a:p>
            <a:r>
              <a:rPr lang="en-US" altLang="zh-TW" dirty="0" smtClean="0"/>
              <a:t>commit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完成之指令，接收到</a:t>
            </a:r>
            <a:r>
              <a:rPr lang="en-US" altLang="zh-TW" dirty="0" smtClean="0"/>
              <a:t>commit</a:t>
            </a:r>
            <a:r>
              <a:rPr lang="zh-TW" altLang="en-US" dirty="0" smtClean="0"/>
              <a:t>之後，資料庫狀態才會改變</a:t>
            </a:r>
            <a:endParaRPr lang="en-US" altLang="zh-TW" dirty="0" smtClean="0"/>
          </a:p>
          <a:p>
            <a:r>
              <a:rPr lang="en-US" altLang="zh-TW" dirty="0" smtClean="0"/>
              <a:t>rollback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結束之指令，代表</a:t>
            </a:r>
            <a:r>
              <a:rPr lang="en-US" altLang="zh-TW" dirty="0" smtClean="0"/>
              <a:t>transaction</a:t>
            </a:r>
            <a:r>
              <a:rPr lang="zh-TW" altLang="en-US" dirty="0" smtClean="0"/>
              <a:t>已結束，資料庫狀態不會有任何改變</a:t>
            </a:r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0" name="投影片編號版面配置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機制，即可解決。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lock</a:t>
            </a:r>
            <a:r>
              <a:rPr lang="zh-TW" altLang="en-US" dirty="0" smtClean="0"/>
              <a:t>分類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依鎖定層級分類：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依操作動作分類：</a:t>
            </a:r>
            <a:r>
              <a:rPr lang="en-US" altLang="zh-TW" dirty="0" smtClean="0"/>
              <a:t>read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write lock</a:t>
            </a:r>
          </a:p>
          <a:p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以</a:t>
            </a:r>
            <a:r>
              <a:rPr lang="en-US" altLang="zh-TW" dirty="0" smtClean="0"/>
              <a:t>row</a:t>
            </a:r>
            <a:r>
              <a:rPr lang="zh-TW" altLang="en-US" dirty="0" smtClean="0"/>
              <a:t>為單位進行鎖定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較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常用，實務上大部份的應用鎖定某幾列資料即可，若使用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會造成效率低落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運作方式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read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lock in share mode</a:t>
            </a:r>
          </a:p>
          <a:p>
            <a:r>
              <a:rPr lang="en-US" altLang="zh-TW" dirty="0" smtClean="0"/>
              <a:t>write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/>
                <a:gridCol w="2498908"/>
                <a:gridCol w="2498908"/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課程大綱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網站實作 </a:t>
            </a:r>
            <a:r>
              <a:rPr lang="en-US" altLang="zh-TW" dirty="0" smtClean="0"/>
              <a:t>- </a:t>
            </a:r>
            <a:r>
              <a:rPr lang="zh-TW" altLang="en-US" dirty="0" smtClean="0"/>
              <a:t>訂單查詢系統</a:t>
            </a:r>
            <a:endParaRPr lang="en-US" altLang="zh-TW" dirty="0" smtClean="0"/>
          </a:p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</a:p>
          <a:p>
            <a:r>
              <a:rPr lang="en-US" altLang="zh-TW" dirty="0" smtClean="0"/>
              <a:t>API</a:t>
            </a:r>
            <a:r>
              <a:rPr lang="zh-TW" altLang="en-US" dirty="0" smtClean="0"/>
              <a:t>串接與設計</a:t>
            </a:r>
            <a:endParaRPr lang="en-US" altLang="zh-TW" dirty="0" smtClean="0"/>
          </a:p>
          <a:p>
            <a:r>
              <a:rPr lang="zh-TW" altLang="en-US" dirty="0" smtClean="0"/>
              <a:t>資料庫進階概念：</a:t>
            </a:r>
            <a:r>
              <a:rPr lang="en-US" altLang="zh-TW" sz="2800" dirty="0" smtClean="0"/>
              <a:t>transaction</a:t>
            </a:r>
            <a:r>
              <a:rPr lang="zh-TW" altLang="en-US" sz="2800" dirty="0" smtClean="0"/>
              <a:t>＋</a:t>
            </a:r>
            <a:r>
              <a:rPr lang="en-US" altLang="zh-TW" sz="2800" dirty="0" smtClean="0"/>
              <a:t>row-level lock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系統設計問題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2015/9/30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15244</TotalTime>
  <Words>2746</Words>
  <Application>Microsoft Office PowerPoint</Application>
  <PresentationFormat>如螢幕大小 (4:3)</PresentationFormat>
  <Paragraphs>762</Paragraphs>
  <Slides>48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49" baseType="lpstr">
      <vt:lpstr>1_Edge</vt:lpstr>
      <vt:lpstr>網 站 程 式 教 學</vt:lpstr>
      <vt:lpstr>課程大綱</vt:lpstr>
      <vt:lpstr>課程大綱</vt:lpstr>
      <vt:lpstr>網站架構：客戶端與伺服端架構</vt:lpstr>
      <vt:lpstr>網站實作：訂單查詢系統 (1/4)</vt:lpstr>
      <vt:lpstr>網站實作：訂單查詢系統 (2/4)</vt:lpstr>
      <vt:lpstr>網站實作：訂單查詢系統 (3/4)</vt:lpstr>
      <vt:lpstr>網站實作：訂單查詢系統 (4/4)</vt:lpstr>
      <vt:lpstr>課程大綱</vt:lpstr>
      <vt:lpstr>jQuery語法結構</vt:lpstr>
      <vt:lpstr>jQuery plugin 快速開始 (1/2)</vt:lpstr>
      <vt:lpstr>jQuery plugin 快速開始 (2/2)</vt:lpstr>
      <vt:lpstr>jQuery plugin - 選項 (option)</vt:lpstr>
      <vt:lpstr>jQuery plugin - 事件 (event)</vt:lpstr>
      <vt:lpstr>jQuery plugin – 方法 (method)</vt:lpstr>
      <vt:lpstr>jQuery plugin – 定義 (1/3)</vt:lpstr>
      <vt:lpstr>jQuery plugin – 定義 (2/3)</vt:lpstr>
      <vt:lpstr>jQuery plugin – 定義 (3/3)</vt:lpstr>
      <vt:lpstr>jQuery plugin – 介面設計</vt:lpstr>
      <vt:lpstr>課程大綱</vt:lpstr>
      <vt:lpstr>API介紹 (1/2)</vt:lpstr>
      <vt:lpstr>API介紹 (2/2)</vt:lpstr>
      <vt:lpstr>API身份驗證 (1/2)</vt:lpstr>
      <vt:lpstr>API身份驗證 (2/2)</vt:lpstr>
      <vt:lpstr>API安全檢查</vt:lpstr>
      <vt:lpstr>API串接 – 架構</vt:lpstr>
      <vt:lpstr>API串接 – cURL</vt:lpstr>
      <vt:lpstr>API串接 – mailgun (1/2)</vt:lpstr>
      <vt:lpstr>API串接 – mailgun (2/2)</vt:lpstr>
      <vt:lpstr>API設計 – 資料格式 (1/2)</vt:lpstr>
      <vt:lpstr>API設計 – 資料格式 (2/2)</vt:lpstr>
      <vt:lpstr>API設計 – 類型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row-level lock (1/3)</vt:lpstr>
      <vt:lpstr>row-level lock (2/3)</vt:lpstr>
      <vt:lpstr>row-level lock (3/3)</vt:lpstr>
      <vt:lpstr>課程大綱</vt:lpstr>
      <vt:lpstr>投影片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2391</cp:revision>
  <dcterms:created xsi:type="dcterms:W3CDTF">2009-06-21T02:54:00Z</dcterms:created>
  <dcterms:modified xsi:type="dcterms:W3CDTF">2015-09-30T01:43:17Z</dcterms:modified>
</cp:coreProperties>
</file>