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316" r:id="rId2"/>
    <p:sldId id="490" r:id="rId3"/>
    <p:sldId id="498" r:id="rId4"/>
    <p:sldId id="399" r:id="rId5"/>
    <p:sldId id="400" r:id="rId6"/>
    <p:sldId id="491" r:id="rId7"/>
    <p:sldId id="447" r:id="rId8"/>
    <p:sldId id="449" r:id="rId9"/>
    <p:sldId id="448" r:id="rId10"/>
    <p:sldId id="451" r:id="rId11"/>
    <p:sldId id="450" r:id="rId12"/>
    <p:sldId id="452" r:id="rId13"/>
    <p:sldId id="453" r:id="rId14"/>
    <p:sldId id="454" r:id="rId15"/>
    <p:sldId id="455" r:id="rId16"/>
    <p:sldId id="456" r:id="rId17"/>
    <p:sldId id="457" r:id="rId18"/>
    <p:sldId id="459" r:id="rId19"/>
    <p:sldId id="460" r:id="rId20"/>
    <p:sldId id="461" r:id="rId21"/>
    <p:sldId id="492" r:id="rId22"/>
    <p:sldId id="464" r:id="rId23"/>
    <p:sldId id="482" r:id="rId24"/>
    <p:sldId id="481" r:id="rId25"/>
    <p:sldId id="493" r:id="rId26"/>
    <p:sldId id="485" r:id="rId27"/>
    <p:sldId id="484" r:id="rId28"/>
    <p:sldId id="486" r:id="rId29"/>
    <p:sldId id="487" r:id="rId30"/>
    <p:sldId id="488" r:id="rId31"/>
    <p:sldId id="494" r:id="rId32"/>
    <p:sldId id="489" r:id="rId33"/>
    <p:sldId id="495" r:id="rId34"/>
    <p:sldId id="442" r:id="rId35"/>
    <p:sldId id="499" r:id="rId36"/>
    <p:sldId id="496" r:id="rId37"/>
    <p:sldId id="467" r:id="rId38"/>
    <p:sldId id="468" r:id="rId39"/>
    <p:sldId id="469" r:id="rId40"/>
    <p:sldId id="470" r:id="rId41"/>
    <p:sldId id="471" r:id="rId42"/>
    <p:sldId id="472" r:id="rId43"/>
    <p:sldId id="473" r:id="rId44"/>
    <p:sldId id="474" r:id="rId45"/>
    <p:sldId id="475" r:id="rId46"/>
    <p:sldId id="476" r:id="rId47"/>
    <p:sldId id="497" r:id="rId48"/>
    <p:sldId id="478" r:id="rId49"/>
    <p:sldId id="479" r:id="rId50"/>
    <p:sldId id="480" r:id="rId51"/>
    <p:sldId id="501" r:id="rId52"/>
    <p:sldId id="505" r:id="rId53"/>
    <p:sldId id="507" r:id="rId54"/>
    <p:sldId id="508" r:id="rId55"/>
    <p:sldId id="509" r:id="rId56"/>
    <p:sldId id="510" r:id="rId57"/>
    <p:sldId id="500" r:id="rId58"/>
    <p:sldId id="502" r:id="rId59"/>
    <p:sldId id="503" r:id="rId60"/>
    <p:sldId id="434" r:id="rId61"/>
  </p:sldIdLst>
  <p:sldSz cx="9144000" cy="6858000" type="screen4x3"/>
  <p:notesSz cx="7099300" cy="10234613"/>
  <p:custDataLst>
    <p:tags r:id="rId64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4F81BD"/>
    <a:srgbClr val="FF99CC"/>
    <a:srgbClr val="FFCCFF"/>
    <a:srgbClr val="CC0000"/>
    <a:srgbClr val="996633"/>
    <a:srgbClr val="CC9900"/>
    <a:srgbClr val="006600"/>
    <a:srgbClr val="A69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062" autoAdjust="0"/>
  </p:normalViewPr>
  <p:slideViewPr>
    <p:cSldViewPr>
      <p:cViewPr varScale="1">
        <p:scale>
          <a:sx n="58" d="100"/>
          <a:sy n="58" d="100"/>
        </p:scale>
        <p:origin x="152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AE223A-D706-4476-941A-73810D32C81A}" type="datetimeFigureOut">
              <a:rPr lang="zh-TW" altLang="en-US"/>
              <a:pPr>
                <a:defRPr/>
              </a:pPr>
              <a:t>2021/3/16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4B81B9-5894-479B-8BBB-20F11A4AC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0F92601F-6CCD-4707-89FA-ED057180D8C0}" type="datetimeFigureOut">
              <a:rPr lang="zh-TW" altLang="en-US"/>
              <a:pPr>
                <a:defRPr/>
              </a:pPr>
              <a:t>2021/3/16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9C4D374-6590-422E-B405-9D1DFDDAFD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F0534-D167-46AF-8BB2-ECE745E9981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784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+mn-ea"/>
            </a:endParaRPr>
          </a:p>
        </p:txBody>
      </p:sp>
      <p:grpSp>
        <p:nvGrpSpPr>
          <p:cNvPr id="6" name="群組 13"/>
          <p:cNvGrpSpPr>
            <a:grpSpLocks/>
          </p:cNvGrpSpPr>
          <p:nvPr userDrawn="1"/>
        </p:nvGrpSpPr>
        <p:grpSpPr bwMode="auto">
          <a:xfrm>
            <a:off x="6394450" y="785813"/>
            <a:ext cx="2286000" cy="366712"/>
            <a:chOff x="6394450" y="847710"/>
            <a:chExt cx="2286000" cy="366712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6394450" y="847710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+mn-lt"/>
                  <a:ea typeface="+mn-ea"/>
                </a:rPr>
                <a:t>SVVRL  @   IM.NTU</a:t>
              </a:r>
            </a:p>
          </p:txBody>
        </p:sp>
        <p:pic>
          <p:nvPicPr>
            <p:cNvPr id="8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9034" y="8763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按一下以編輯母片標題樣式</a:t>
            </a:r>
            <a:endParaRPr lang="en-US" altLang="zh-TW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 dirty="0" err="1"/>
              <a:t>按一下以編輯母片副標題樣式</a:t>
            </a:r>
            <a:endParaRPr lang="en-US" altLang="zh-TW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44882-88B6-4B0F-9B2B-73D7A624944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none" baseline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C7BB3-62AB-40DE-B66D-D50311674A7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F6694-D9AE-440D-AAFF-5787B031830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F786-5ABA-4284-9788-DEB621CADDB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0BC-3676-41D8-AD2A-C3BB36EC6CD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DF65-539D-4B6B-8482-DEA753DAB74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CAE3-88D2-4166-AF12-10D479A2508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1B748-D7DC-4341-9528-EA90A32A85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ECB9-C38A-4EA8-B9C6-7BEF6C69331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991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9918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BC5F-0911-4101-B856-5B4272C252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6C75-6312-47E4-970A-A8B9672EEB4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876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4894-5635-40BE-957C-DD4F65A35D0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F4242A21-DC20-4BBB-A054-AD920444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ABEF05C4-1DB6-43E2-95A8-EF2B8C44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E83B5C0D-E953-48D6-BF64-B93BDD8F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50950"/>
            <a:ext cx="82296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按一下以編輯母片</a:t>
            </a:r>
          </a:p>
          <a:p>
            <a:pPr lvl="1"/>
            <a:r>
              <a:rPr lang="en-US" altLang="zh-TW"/>
              <a:t>第二層</a:t>
            </a:r>
          </a:p>
          <a:p>
            <a:pPr lvl="2"/>
            <a:r>
              <a:rPr lang="en-US" altLang="zh-TW"/>
              <a:t>第三層</a:t>
            </a:r>
          </a:p>
          <a:p>
            <a:pPr lvl="3"/>
            <a:r>
              <a:rPr lang="en-US" altLang="zh-TW"/>
              <a:t>第四層</a:t>
            </a:r>
          </a:p>
          <a:p>
            <a:pPr lvl="4"/>
            <a:r>
              <a:rPr lang="en-US" altLang="zh-TW"/>
              <a:t>第五層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53200"/>
            <a:ext cx="19812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14546" y="65532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05750" y="6557963"/>
            <a:ext cx="45085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fld id="{3D4E6795-6CE4-4238-9237-7F441198182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9763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7640" name="Line 8"/>
          <p:cNvSpPr>
            <a:spLocks noChangeShapeType="1"/>
          </p:cNvSpPr>
          <p:nvPr/>
        </p:nvSpPr>
        <p:spPr bwMode="auto">
          <a:xfrm>
            <a:off x="438150" y="6553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33" name="群組 11"/>
          <p:cNvGrpSpPr>
            <a:grpSpLocks/>
          </p:cNvGrpSpPr>
          <p:nvPr/>
        </p:nvGrpSpPr>
        <p:grpSpPr bwMode="auto">
          <a:xfrm>
            <a:off x="6858000" y="14288"/>
            <a:ext cx="2286000" cy="366712"/>
            <a:chOff x="6858000" y="14288"/>
            <a:chExt cx="2286000" cy="366712"/>
          </a:xfrm>
        </p:grpSpPr>
        <p:sp>
          <p:nvSpPr>
            <p:cNvPr id="197641" name="Text Box 9"/>
            <p:cNvSpPr txBox="1">
              <a:spLocks noChangeArrowheads="1"/>
            </p:cNvSpPr>
            <p:nvPr userDrawn="1"/>
          </p:nvSpPr>
          <p:spPr bwMode="auto">
            <a:xfrm>
              <a:off x="6858000" y="14288"/>
              <a:ext cx="2286000" cy="366712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dirty="0">
                  <a:latin typeface="微軟正黑體" pitchFamily="34" charset="-120"/>
                  <a:ea typeface="微軟正黑體" pitchFamily="34" charset="-120"/>
                </a:rPr>
                <a:t>SVVRL  @  IM.NTU</a:t>
              </a:r>
            </a:p>
          </p:txBody>
        </p:sp>
        <p:pic>
          <p:nvPicPr>
            <p:cNvPr id="1035" name="Picture 10" descr="NTU_Logo_small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767662" y="5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4" r:id="rId2"/>
    <p:sldLayoutId id="2147483985" r:id="rId3"/>
    <p:sldLayoutId id="2147483986" r:id="rId4"/>
    <p:sldLayoutId id="2147483987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30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kumimoji="1" sz="26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kumimoji="1" sz="22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 sz="4400" dirty="0"/>
              <a:t>網 站 程 式 教 學</a:t>
            </a:r>
            <a:endParaRPr lang="en-US" altLang="zh-TW" sz="4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TW" altLang="en-US" dirty="0"/>
              <a:t>講者</a:t>
            </a:r>
            <a:r>
              <a:rPr lang="en-US" altLang="zh-TW" dirty="0"/>
              <a:t>: </a:t>
            </a:r>
            <a:r>
              <a:rPr lang="zh-TW" altLang="en-US" dirty="0"/>
              <a:t>戴智斌</a:t>
            </a:r>
            <a:endParaRPr lang="en-US" altLang="zh-TW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6546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7172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網站架構：客戶端與伺服端架構</a:t>
            </a:r>
          </a:p>
        </p:txBody>
      </p:sp>
      <p:grpSp>
        <p:nvGrpSpPr>
          <p:cNvPr id="7" name="群組 14"/>
          <p:cNvGrpSpPr/>
          <p:nvPr/>
        </p:nvGrpSpPr>
        <p:grpSpPr>
          <a:xfrm>
            <a:off x="1029170" y="2068258"/>
            <a:ext cx="7215238" cy="2357454"/>
            <a:chOff x="1285852" y="2500306"/>
            <a:chExt cx="7215238" cy="2357454"/>
          </a:xfrm>
        </p:grpSpPr>
        <p:sp>
          <p:nvSpPr>
            <p:cNvPr id="4" name="矩形 3"/>
            <p:cNvSpPr/>
            <p:nvPr/>
          </p:nvSpPr>
          <p:spPr>
            <a:xfrm>
              <a:off x="1285852" y="2500306"/>
              <a:ext cx="1643074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286248" y="2500306"/>
              <a:ext cx="1571636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000892" y="2500306"/>
              <a:ext cx="1500198" cy="23574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資料庫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 err="1">
                  <a:latin typeface="微軟正黑體" pitchFamily="34" charset="-120"/>
                  <a:ea typeface="微軟正黑體" pitchFamily="34" charset="-120"/>
                </a:rPr>
                <a:t>MySQL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2928926" y="3071810"/>
              <a:ext cx="13573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857884" y="3071810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rot="10800000">
              <a:off x="5857884" y="4286256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rot="10800000" flipV="1">
              <a:off x="2928926" y="4286254"/>
              <a:ext cx="135732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19" name="圓角矩形 18"/>
          <p:cNvSpPr/>
          <p:nvPr/>
        </p:nvSpPr>
        <p:spPr>
          <a:xfrm>
            <a:off x="886294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解讀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HTML</a:t>
            </a: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CSS</a:t>
            </a:r>
          </a:p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3815252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運算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PHP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458458" y="4211398"/>
            <a:ext cx="1714512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執行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SQL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網站架構：客戶端與伺服端架構</a:t>
            </a:r>
            <a:endParaRPr lang="zh-TW" altLang="en-US" sz="4100" dirty="0"/>
          </a:p>
        </p:txBody>
      </p:sp>
      <p:grpSp>
        <p:nvGrpSpPr>
          <p:cNvPr id="3" name="群組 7"/>
          <p:cNvGrpSpPr/>
          <p:nvPr/>
        </p:nvGrpSpPr>
        <p:grpSpPr>
          <a:xfrm>
            <a:off x="412993" y="1484784"/>
            <a:ext cx="8431480" cy="2232247"/>
            <a:chOff x="367796" y="2500306"/>
            <a:chExt cx="5873113" cy="1554916"/>
          </a:xfrm>
        </p:grpSpPr>
        <p:sp>
          <p:nvSpPr>
            <p:cNvPr id="4" name="矩形 3"/>
            <p:cNvSpPr/>
            <p:nvPr/>
          </p:nvSpPr>
          <p:spPr>
            <a:xfrm>
              <a:off x="367796" y="2500306"/>
              <a:ext cx="1643073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客戶端電腦－瀏覽器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IE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Firefox)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69274" y="2500306"/>
              <a:ext cx="1571635" cy="15549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伺服端電腦－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Application Container</a:t>
              </a:r>
            </a:p>
            <a:p>
              <a:pPr algn="ctr"/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(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例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.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Apache)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2010869" y="2851416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" name="直線單箭頭接點 6"/>
            <p:cNvCxnSpPr/>
            <p:nvPr/>
          </p:nvCxnSpPr>
          <p:spPr>
            <a:xfrm flipH="1">
              <a:off x="2010869" y="3804430"/>
              <a:ext cx="2658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grpSp>
        <p:nvGrpSpPr>
          <p:cNvPr id="8" name="群組 15"/>
          <p:cNvGrpSpPr/>
          <p:nvPr/>
        </p:nvGrpSpPr>
        <p:grpSpPr>
          <a:xfrm>
            <a:off x="6084168" y="3429000"/>
            <a:ext cx="2952328" cy="3024336"/>
            <a:chOff x="6084168" y="3717032"/>
            <a:chExt cx="2952328" cy="3024336"/>
          </a:xfrm>
        </p:grpSpPr>
        <p:sp>
          <p:nvSpPr>
            <p:cNvPr id="14" name="矩形 13"/>
            <p:cNvSpPr/>
            <p:nvPr/>
          </p:nvSpPr>
          <p:spPr>
            <a:xfrm>
              <a:off x="6084168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&lt;?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0000FF"/>
                  </a:solidFill>
                  <a:latin typeface="微軟正黑體" pitchFamily="34" charset="-120"/>
                  <a:ea typeface="微軟正黑體" pitchFamily="34" charset="-120"/>
                </a:rPr>
                <a:t>echo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“Hello World!”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?&gt;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3717032"/>
              <a:ext cx="1656184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運算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a.php</a:t>
              </a:r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915816" y="1268760"/>
            <a:ext cx="331236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使用者請求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HTTPRequest</a:t>
            </a:r>
            <a:r>
              <a:rPr lang="en-US" altLang="zh-TW" sz="2000" dirty="0"/>
              <a:t>)</a:t>
            </a:r>
          </a:p>
          <a:p>
            <a:pPr algn="ctr"/>
            <a:r>
              <a:rPr lang="en-US" altLang="zh-TW" sz="2000" dirty="0"/>
              <a:t>http://example.com/a.php</a:t>
            </a:r>
            <a:endParaRPr lang="zh-TW" altLang="en-US" sz="2000" dirty="0"/>
          </a:p>
        </p:txBody>
      </p:sp>
      <p:grpSp>
        <p:nvGrpSpPr>
          <p:cNvPr id="9" name="群組 22"/>
          <p:cNvGrpSpPr/>
          <p:nvPr/>
        </p:nvGrpSpPr>
        <p:grpSpPr>
          <a:xfrm>
            <a:off x="3059832" y="2204864"/>
            <a:ext cx="2952328" cy="3024336"/>
            <a:chOff x="3059832" y="2492896"/>
            <a:chExt cx="2952328" cy="3024336"/>
          </a:xfrm>
        </p:grpSpPr>
        <p:sp>
          <p:nvSpPr>
            <p:cNvPr id="18" name="矩形 17"/>
            <p:cNvSpPr/>
            <p:nvPr/>
          </p:nvSpPr>
          <p:spPr>
            <a:xfrm>
              <a:off x="3059832" y="2492896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27984" y="2492896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傳送</a:t>
              </a:r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5496" y="3429000"/>
            <a:ext cx="2952328" cy="3024336"/>
            <a:chOff x="35496" y="3717032"/>
            <a:chExt cx="2952328" cy="3024336"/>
          </a:xfrm>
        </p:grpSpPr>
        <p:sp>
          <p:nvSpPr>
            <p:cNvPr id="19" name="矩形 18"/>
            <p:cNvSpPr/>
            <p:nvPr/>
          </p:nvSpPr>
          <p:spPr>
            <a:xfrm>
              <a:off x="35496" y="3717032"/>
              <a:ext cx="2952328" cy="30243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80000" tIns="108000" rIns="108000" bIns="108000" rtlCol="0" anchor="ctr" anchorCtr="0"/>
            <a:lstStyle/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&lt;html&gt;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&lt;title&gt;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    第一個網頁程式</a:t>
              </a:r>
              <a:endPara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&lt;/title&gt;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&lt;/head&gt;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&lt;body&gt;</a:t>
              </a:r>
            </a:p>
            <a:p>
              <a:r>
                <a:rPr lang="zh-TW" altLang="en-US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Hello World!</a:t>
              </a:r>
              <a:endPara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&lt;/body&gt;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&lt;/html&gt;</a:t>
              </a:r>
              <a:endPara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3717032"/>
              <a:ext cx="1575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解讀運算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03648" y="3933056"/>
            <a:ext cx="15757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執行結果</a:t>
            </a:r>
          </a:p>
        </p:txBody>
      </p:sp>
      <p:sp>
        <p:nvSpPr>
          <p:cNvPr id="23" name="日期版面配置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9601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Bootstrap – Template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&lt;title&gt;Bootstrap&lt;/title&gt;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meta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http-equiv="Content-Type" content="text/html;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charset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=utf-8"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&lt;meta name="viewport" content="width=device-width, initial-scale=1"&gt;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bootstrap --&gt;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="bootstrap.css"&gt;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="bootstrap.js"&gt;&lt;/script&gt;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class="col-md-1"&gt;.col-md-1&lt;/div&gt;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矩形 6"/>
          <p:cNvSpPr/>
          <p:nvPr/>
        </p:nvSpPr>
        <p:spPr>
          <a:xfrm>
            <a:off x="5868144" y="113155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.container-fluid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8144" y="221851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必須放在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9" name="矩形 8"/>
          <p:cNvSpPr/>
          <p:nvPr/>
        </p:nvSpPr>
        <p:spPr>
          <a:xfrm>
            <a:off x="5868144" y="329179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0" name="矩形 9"/>
          <p:cNvSpPr/>
          <p:nvPr/>
        </p:nvSpPr>
        <p:spPr>
          <a:xfrm>
            <a:off x="5888664" y="437191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放在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</a:t>
            </a:r>
          </a:p>
        </p:txBody>
      </p:sp>
      <p:sp>
        <p:nvSpPr>
          <p:cNvPr id="11" name="矩形 10"/>
          <p:cNvSpPr/>
          <p:nvPr/>
        </p:nvSpPr>
        <p:spPr>
          <a:xfrm>
            <a:off x="5888664" y="5452032"/>
            <a:ext cx="271578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中可再放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7824" y="112474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11560" y="1516752"/>
          <a:ext cx="7776865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(&gt;=0px)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(&gt;=768px)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(&gt;=992px)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/>
                        <a:t>(&gt;=1200px)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container</a:t>
                      </a:r>
                      <a:r>
                        <a:rPr lang="zh-TW" altLang="en-US" baseline="0" dirty="0"/>
                        <a:t> </a:t>
                      </a:r>
                      <a:r>
                        <a:rPr lang="en-US" altLang="zh-TW" baseline="0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auto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750px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970px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1170px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</a:p>
                    <a:p>
                      <a:pPr algn="ctr"/>
                      <a:r>
                        <a:rPr lang="en-US" altLang="zh-TW" dirty="0"/>
                        <a:t>prefix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col-xs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col-sm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col-md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</a:t>
                      </a:r>
                      <a:r>
                        <a:rPr lang="en-US" altLang="zh-TW" dirty="0" err="1"/>
                        <a:t>col-lg</a:t>
                      </a:r>
                      <a:r>
                        <a:rPr lang="en-US" altLang="zh-TW" dirty="0"/>
                        <a:t>-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gutter</a:t>
                      </a:r>
                    </a:p>
                    <a:p>
                      <a:pPr algn="ctr"/>
                      <a:r>
                        <a:rPr lang="en-US" altLang="zh-TW" dirty="0"/>
                        <a:t>width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30px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4221088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4725144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4725144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53732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4725144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4221088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4725144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4725144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4725144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– Grid System</a:t>
            </a:r>
            <a:endParaRPr kumimoji="1" lang="zh-TW" altLang="en-US" sz="4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1268760"/>
            <a:ext cx="8496944" cy="216024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772816"/>
            <a:ext cx="7128792" cy="1296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9592" y="1772816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2420888"/>
            <a:ext cx="7128792" cy="64807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1772816"/>
            <a:ext cx="12961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>
              <a:buNone/>
            </a:pPr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2" name="矩形 11"/>
          <p:cNvSpPr/>
          <p:nvPr/>
        </p:nvSpPr>
        <p:spPr>
          <a:xfrm>
            <a:off x="323528" y="1268760"/>
            <a:ext cx="1440160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Browser</a:t>
            </a:r>
          </a:p>
        </p:txBody>
      </p:sp>
      <p:sp>
        <p:nvSpPr>
          <p:cNvPr id="14" name="矩形 13"/>
          <p:cNvSpPr/>
          <p:nvPr/>
        </p:nvSpPr>
        <p:spPr>
          <a:xfrm>
            <a:off x="2195736" y="1772816"/>
            <a:ext cx="1224136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.col-sm-2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872" y="1772816"/>
            <a:ext cx="2160240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sp>
        <p:nvSpPr>
          <p:cNvPr id="19" name="矩形 18"/>
          <p:cNvSpPr/>
          <p:nvPr/>
        </p:nvSpPr>
        <p:spPr>
          <a:xfrm>
            <a:off x="5580112" y="1772816"/>
            <a:ext cx="244827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.col-sm-4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467544" y="3707864"/>
          <a:ext cx="3312368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container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row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margin-left:-15px;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margin-right:-15px;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padding-left:15px;</a:t>
                      </a:r>
                    </a:p>
                    <a:p>
                      <a:pPr algn="ctr"/>
                      <a:r>
                        <a:rPr lang="en-US" altLang="zh-TW" sz="1600" b="0" dirty="0">
                          <a:solidFill>
                            <a:schemeClr val="tx1"/>
                          </a:solidFill>
                        </a:rPr>
                        <a:t>padding-right:15px;</a:t>
                      </a:r>
                      <a:endParaRPr lang="zh-TW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2987824" y="558924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row, column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巢狀結構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952" y="3645024"/>
            <a:ext cx="4824536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container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non-grid content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row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col-md-1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"&gt;.col-md-1&lt;/div&gt;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&lt;/div&gt;</a:t>
            </a:r>
          </a:p>
        </p:txBody>
      </p:sp>
      <p:sp>
        <p:nvSpPr>
          <p:cNvPr id="16" name="矩形 15"/>
          <p:cNvSpPr/>
          <p:nvPr/>
        </p:nvSpPr>
        <p:spPr>
          <a:xfrm>
            <a:off x="6228184" y="4941168"/>
            <a:ext cx="2736304" cy="7852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non-grid content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對齊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col-sm-6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col-lg-3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col-sm-6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col-lg-6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"&gt;D&lt;/div&gt;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預設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col-xs-12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249289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若未有對應的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class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往下一層級參照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52120" y="371703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各層級獨立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不互相影響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52120" y="50200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寫程式順序？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col-xs-9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"&gt;C&lt;/div&gt;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Wrapping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"&gt;A&lt;/div&gt;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col-md-4 col-md-offset-4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"&gt;B&lt;/div&gt;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Offsetting Columns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 col-md-push-4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 col-md-pull-8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"&gt;image&lt;/div&gt;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84482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 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Ordering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Grid System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col-xs-12 col-md-8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"&gt;title&lt;/div&gt;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col-xs-12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col-xs-6 col-md-4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13" name="矩形 12"/>
          <p:cNvSpPr/>
          <p:nvPr/>
        </p:nvSpPr>
        <p:spPr>
          <a:xfrm>
            <a:off x="5652120" y="141277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Nesting</a:t>
            </a:r>
          </a:p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Columns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Utility</a:t>
            </a:r>
            <a:r>
              <a:rPr kumimoji="1" lang="en-US" altLang="zh-TW" sz="4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Classes</a:t>
            </a: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67545" y="1268760"/>
          <a:ext cx="8136905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xs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sm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md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</a:t>
                      </a:r>
                      <a:r>
                        <a:rPr lang="en-US" altLang="zh-TW" dirty="0" err="1"/>
                        <a:t>lg</a:t>
                      </a:r>
                      <a:r>
                        <a:rPr lang="en-US" altLang="zh-TW" dirty="0"/>
                        <a:t>-*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accent6"/>
                          </a:solidFill>
                        </a:rPr>
                        <a:t>visible</a:t>
                      </a:r>
                      <a:endParaRPr lang="zh-TW" altLang="en-US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xs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sm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md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.hidden-</a:t>
                      </a:r>
                      <a:r>
                        <a:rPr lang="en-US" altLang="zh-TW" dirty="0" err="1"/>
                        <a:t>lg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visible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hidden</a:t>
                      </a:r>
                      <a:endParaRPr lang="zh-TW" altLang="en-US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656" y="4869160"/>
          <a:ext cx="5616624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class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css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.visible-*-inline-block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err="1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display:inline</a:t>
                      </a:r>
                      <a:r>
                        <a:rPr lang="en-US" altLang="zh-TW" sz="1800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-block</a:t>
                      </a:r>
                      <a:endParaRPr lang="zh-TW" altLang="en-US" sz="1800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536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&lt;div class="container"&gt;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&lt;div class="row"&gt;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 col-xs-6 col-md-4"&gt;&lt;/div&gt;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xs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sm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&lt;div class="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clearfix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md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 visible-</a:t>
            </a:r>
            <a:r>
              <a:rPr lang="en-US" altLang="zh-TW" sz="1600" b="1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lg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-block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&lt;/div&gt;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&lt;/div&gt;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kumimoji="1" lang="zh-TW" altLang="en-US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表格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95537" y="1412776"/>
          <a:ext cx="4464495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19056" y="1412776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旅宿開幕特價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折起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為慶祝旅宿開幕，即日起特價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折</a:t>
                      </a:r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255568" y="3284984"/>
          <a:ext cx="349289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2017-10-11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標題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溫泉季開跑，住宿即送溫泉券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chemeClr val="accent3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內容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即日起住宿，贈送溫泉券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張，至</a:t>
                      </a:r>
                      <a:r>
                        <a:rPr lang="en-US" altLang="zh-TW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12/31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止。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kumimoji="1" lang="en-US" altLang="zh-TW" sz="4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Bootstrap – </a:t>
            </a:r>
            <a:r>
              <a:rPr lang="en-US" altLang="zh-TW" sz="4200" kern="0" noProof="0" dirty="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250950"/>
            <a:ext cx="8229600" cy="5226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media query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zh-TW" sz="3000" kern="0" dirty="0">
                <a:latin typeface="微軟正黑體" pitchFamily="34" charset="-120"/>
                <a:ea typeface="微軟正黑體" pitchFamily="34" charset="-120"/>
              </a:rPr>
              <a:t>percentage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w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idth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m</a:t>
            </a:r>
            <a:r>
              <a:rPr kumimoji="1" lang="en-US" altLang="zh-TW" sz="2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argin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 err="1">
                <a:latin typeface="微軟正黑體" pitchFamily="34" charset="-120"/>
                <a:ea typeface="微軟正黑體" pitchFamily="34" charset="-120"/>
              </a:rPr>
              <a:t>left,right</a:t>
            </a: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1" lang="en-US" altLang="zh-TW" sz="3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display</a:t>
            </a:r>
            <a:endParaRPr kumimoji="1" lang="zh-TW" altLang="en-US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none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b</a:t>
            </a:r>
            <a:r>
              <a:rPr kumimoji="1" lang="en-US" altLang="zh-TW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lock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altLang="zh-TW" sz="2600" kern="0" dirty="0">
                <a:latin typeface="微軟正黑體" pitchFamily="34" charset="-120"/>
                <a:ea typeface="微軟正黑體" pitchFamily="34" charset="-120"/>
              </a:rPr>
              <a:t>inline-block</a:t>
            </a:r>
            <a:endParaRPr kumimoji="1" lang="zh-TW" alt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1" lang="en-US" altLang="zh-TW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024" y="2060848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bootstrap.css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0967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語法結構</a:t>
            </a:r>
          </a:p>
        </p:txBody>
      </p:sp>
      <p:sp>
        <p:nvSpPr>
          <p:cNvPr id="4" name="矩形 3"/>
          <p:cNvSpPr/>
          <p:nvPr/>
        </p:nvSpPr>
        <p:spPr>
          <a:xfrm>
            <a:off x="395536" y="1844824"/>
            <a:ext cx="8496944" cy="14401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$("#user").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2204864"/>
            <a:ext cx="1656184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04864"/>
            <a:ext cx="5904656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581128"/>
            <a:ext cx="1800200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選擇器</a:t>
            </a:r>
          </a:p>
        </p:txBody>
      </p:sp>
      <p:cxnSp>
        <p:nvCxnSpPr>
          <p:cNvPr id="9" name="直線單箭頭接點 8"/>
          <p:cNvCxnSpPr>
            <a:stCxn id="8" idx="0"/>
            <a:endCxn id="6" idx="2"/>
          </p:cNvCxnSpPr>
          <p:nvPr/>
        </p:nvCxnSpPr>
        <p:spPr>
          <a:xfrm flipV="1">
            <a:off x="1439652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11760" y="4581128"/>
            <a:ext cx="5904656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對這些物件</a:t>
            </a:r>
            <a:r>
              <a:rPr lang="zh-TW" altLang="en-US" sz="3200" b="1" dirty="0">
                <a:latin typeface="微軟正黑體" pitchFamily="34" charset="-120"/>
                <a:ea typeface="微軟正黑體" pitchFamily="34" charset="-120"/>
              </a:rPr>
              <a:t>做事情</a:t>
            </a:r>
          </a:p>
        </p:txBody>
      </p:sp>
      <p:cxnSp>
        <p:nvCxnSpPr>
          <p:cNvPr id="14" name="直線單箭頭接點 13"/>
          <p:cNvCxnSpPr>
            <a:stCxn id="13" idx="0"/>
            <a:endCxn id="7" idx="2"/>
          </p:cNvCxnSpPr>
          <p:nvPr/>
        </p:nvCxnSpPr>
        <p:spPr>
          <a:xfrm flipV="1">
            <a:off x="5364088" y="2924944"/>
            <a:ext cx="0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zh-TW" altLang="en-US" dirty="0"/>
              <a:t>選擇器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$("#user")</a:t>
            </a:r>
          </a:p>
          <a:p>
            <a:r>
              <a:rPr lang="en-US" altLang="zh-TW" dirty="0"/>
              <a:t>$(".title")</a:t>
            </a:r>
          </a:p>
          <a:p>
            <a:r>
              <a:rPr lang="en-US" altLang="zh-TW" dirty="0"/>
              <a:t>$("div")</a:t>
            </a:r>
          </a:p>
          <a:p>
            <a:r>
              <a:rPr lang="en-US" altLang="zh-TW" dirty="0"/>
              <a:t>$("A &gt; B")</a:t>
            </a:r>
          </a:p>
          <a:p>
            <a:r>
              <a:rPr lang="en-US" altLang="zh-TW" dirty="0"/>
              <a:t>$("A B")</a:t>
            </a:r>
          </a:p>
          <a:p>
            <a:r>
              <a:rPr lang="en-US" altLang="zh-TW" dirty="0"/>
              <a:t>$("A[</a:t>
            </a:r>
            <a:r>
              <a:rPr lang="en-US" altLang="zh-TW" dirty="0" err="1"/>
              <a:t>attr</a:t>
            </a:r>
            <a:r>
              <a:rPr lang="en-US" altLang="zh-TW" dirty="0"/>
              <a:t>='</a:t>
            </a:r>
            <a:r>
              <a:rPr lang="en-US" altLang="zh-TW" dirty="0" err="1"/>
              <a:t>attr_value</a:t>
            </a:r>
            <a:r>
              <a:rPr lang="en-US" altLang="zh-TW" dirty="0"/>
              <a:t>']")</a:t>
            </a:r>
          </a:p>
          <a:p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$(document).ready(function(){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$("#block21").click(function(){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    $(this).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("background-color", "#a00a06");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});</a:t>
            </a:r>
          </a:p>
          <a:p>
            <a:pPr>
              <a:buNone/>
            </a:pP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&lt;div id="block21"&gt;Hello World!&lt;/div&gt;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57200" y="277813"/>
            <a:ext cx="8229600" cy="839787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altLang="zh-TW" sz="4200" kern="0" dirty="0" err="1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jquery</a:t>
            </a:r>
            <a:endParaRPr lang="zh-TW" altLang="en-US" sz="4200" kern="0" dirty="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19792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8" name="矩形 7"/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&lt;!DOCTYPE html&gt;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$("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onload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=“load();”&gt;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&lt;input id="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</a:t>
            </a:r>
            <a:r>
              <a:rPr lang="en-US" altLang="zh-TW" sz="16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127560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UI</a:t>
            </a:r>
          </a:p>
        </p:txBody>
      </p:sp>
      <p:sp>
        <p:nvSpPr>
          <p:cNvPr id="9" name="矩形 8"/>
          <p:cNvSpPr/>
          <p:nvPr/>
        </p:nvSpPr>
        <p:spPr>
          <a:xfrm>
            <a:off x="5652120" y="3723872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HTML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2120" y="5085184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函式呼叫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option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836712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允許初始化不同設定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780928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函數呼叫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789040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選項本質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函數參數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653136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參數格式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en-US" altLang="zh-TW" sz="2400" dirty="0" err="1"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 object (map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寫法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5652120" y="5733256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key/value pairs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event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&lt;html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lang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="en"&gt;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&lt;!--  </a:t>
            </a:r>
            <a:r>
              <a:rPr lang="zh-TW" altLang="en-US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引入</a:t>
            </a:r>
            <a:r>
              <a:rPr lang="en-US" altLang="zh-TW" sz="1600" dirty="0" err="1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--&gt;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accent6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&lt;link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rel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stylesheet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href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="jquery-ui.css"&gt;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="jquery.js"&gt;&lt;/script&gt;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src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="jquery-ui.js"&gt;&lt;/script&gt;</a:t>
            </a:r>
          </a:p>
          <a:p>
            <a:pPr marL="0" lvl="1"/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function load(){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$("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#date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").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{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    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onSelect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: function 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, inst){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alert(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dateText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    $(this).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css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 background-color", “#a00a06");</a:t>
            </a:r>
          </a:p>
          <a:p>
            <a:pPr marL="0" lvl="1"/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                    }  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}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&lt;/script&gt;</a:t>
            </a:r>
          </a:p>
          <a:p>
            <a:pPr marL="0" lvl="1"/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&lt;/head&gt;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&lt;input id="date" type="text"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&lt;body&gt;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&lt;/html&gt;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8" name="矩形 7"/>
          <p:cNvSpPr/>
          <p:nvPr/>
        </p:nvSpPr>
        <p:spPr>
          <a:xfrm>
            <a:off x="5652120" y="69269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JS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事件概念相同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52120" y="2420888"/>
            <a:ext cx="2736304" cy="7200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不同的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,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有不同的事件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328498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function:</a:t>
            </a:r>
          </a:p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匿名或具名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27984" y="4437112"/>
            <a:ext cx="3960440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Callback function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參數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UI - method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38164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&lt;script type="text/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javascript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$(document).ready(function 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$("#date").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minDate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+0,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maxDate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"+1m",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showWeek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true,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 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-mm-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"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function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$("#date").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datepicker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("option",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dateFormate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", " 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yy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/mm/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dd</a:t>
            </a:r>
            <a:r>
              <a:rPr lang="en-US" altLang="zh-TW" sz="16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 ");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&lt;/script&gt;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5364088" y="2132856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方法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動態改變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UI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物件設定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52120" y="5445224"/>
            <a:ext cx="2736304" cy="6480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this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物件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4941168"/>
            <a:ext cx="8496944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&lt;input id="date" type="text“ /&gt;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&lt;div id="button"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onclick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="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click_button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()"&gt;&lt;/div&gt;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Javascript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>
                <a:solidFill>
                  <a:srgbClr val="FF0000"/>
                </a:solidFill>
              </a:rPr>
              <a:t>jquery</a:t>
            </a:r>
            <a:r>
              <a:rPr lang="en-US" altLang="zh-TW" dirty="0">
                <a:solidFill>
                  <a:srgbClr val="FF0000"/>
                </a:solidFill>
              </a:rPr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36766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jquery</a:t>
            </a:r>
            <a:r>
              <a:rPr lang="en-US" altLang="zh-TW" dirty="0"/>
              <a:t> </a:t>
            </a:r>
            <a:r>
              <a:rPr lang="en-US" altLang="zh-TW" dirty="0" err="1"/>
              <a:t>plugin</a:t>
            </a:r>
            <a:r>
              <a:rPr lang="en-US" altLang="zh-TW" dirty="0"/>
              <a:t> – list editor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472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;(function($)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var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methods =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init : function(settings){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},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//public functions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//private variables</a:t>
            </a:r>
          </a:p>
          <a:p>
            <a:pPr>
              <a:buNone/>
            </a:pPr>
            <a:r>
              <a:rPr lang="en-US" altLang="zh-TW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         //private functions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$.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fn.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= function(method)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/* Method calling logic */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if (methods[method])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methods[method].apply(this,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Array.prototype.slice.call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(arguments, 1));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if (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typeof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method === 'object' || ! method )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return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methods.init.apply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(this, arguments);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else {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    $.error( 'Method ' +  method + ' does not exist on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jQuery.</a:t>
            </a:r>
            <a:r>
              <a:rPr lang="en-US" altLang="zh-TW" sz="1600" b="1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list_editor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' );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    } 		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   };</a:t>
            </a: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})(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jQuery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43038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23528" y="980728"/>
            <a:ext cx="8496944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$stmt=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mysqli_prepare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link,$query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mysqli_stmt_bind_param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stmt,"s",$name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mysqli_stmt_execute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mysqli_stmt_store_result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mysqli_stmt_bind_result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stmt,$money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while(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mysqli_stmt_fetch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($stmt)){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	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echo $money;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Prepared Statement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PHP</a:t>
            </a:r>
            <a:r>
              <a:rPr lang="zh-TW" altLang="en-US" dirty="0"/>
              <a:t>資料庫操作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980728"/>
            <a:ext cx="9036496" cy="55446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 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$name="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steve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$link =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localhost","user","password","db_name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NAMES 'UTF8'");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CHARACTER_SET_CLIENT=UTF8");</a:t>
            </a:r>
          </a:p>
          <a:p>
            <a:pPr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mysqli_query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("SET CHARACTER_SET_RESULTS=UTF8");</a:t>
            </a:r>
          </a:p>
          <a:p>
            <a:pPr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$query=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"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select money from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account where user=?";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=new 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=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-&gt;select($link,$</a:t>
            </a:r>
            <a:r>
              <a:rPr lang="en-US" altLang="zh-TW" sz="2000" dirty="0" err="1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query,array</a:t>
            </a:r>
            <a:r>
              <a:rPr lang="en-US" altLang="zh-TW" sz="2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($name),$array('money'));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if($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return_code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']==1){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    echo $</a:t>
            </a:r>
            <a:r>
              <a:rPr lang="en-US" altLang="zh-TW" sz="2000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sql_result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['data'][0]['money'];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}</a:t>
            </a:r>
          </a:p>
          <a:p>
            <a:pPr>
              <a:buNone/>
            </a:pP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?&gt;</a:t>
            </a:r>
          </a:p>
        </p:txBody>
      </p:sp>
      <p:sp>
        <p:nvSpPr>
          <p:cNvPr id="5" name="矩形 4"/>
          <p:cNvSpPr/>
          <p:nvPr/>
        </p:nvSpPr>
        <p:spPr>
          <a:xfrm>
            <a:off x="5292080" y="5733256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封裝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</p:spTree>
    <p:extLst>
      <p:ext uri="{BB962C8B-B14F-4D97-AF65-F5344CB8AC3E}">
        <p14:creationId xmlns:p14="http://schemas.microsoft.com/office/powerpoint/2010/main" val="3327412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06720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(1/4)</a:t>
            </a:r>
            <a:endParaRPr lang="zh-TW" altLang="en-US" dirty="0"/>
          </a:p>
        </p:txBody>
      </p:sp>
      <p:grpSp>
        <p:nvGrpSpPr>
          <p:cNvPr id="2" name="群組 18"/>
          <p:cNvGrpSpPr/>
          <p:nvPr/>
        </p:nvGrpSpPr>
        <p:grpSpPr>
          <a:xfrm>
            <a:off x="2843808" y="1579455"/>
            <a:ext cx="3312368" cy="760133"/>
            <a:chOff x="2843808" y="1732763"/>
            <a:chExt cx="3312368" cy="760133"/>
          </a:xfrm>
        </p:grpSpPr>
        <p:cxnSp>
          <p:nvCxnSpPr>
            <p:cNvPr id="15" name="直線單箭頭接點 14"/>
            <p:cNvCxnSpPr>
              <a:endCxn id="12" idx="1"/>
            </p:cNvCxnSpPr>
            <p:nvPr/>
          </p:nvCxnSpPr>
          <p:spPr bwMode="auto">
            <a:xfrm flipV="1">
              <a:off x="2843808" y="1732763"/>
              <a:ext cx="3312368" cy="30761"/>
            </a:xfrm>
            <a:prstGeom prst="straightConnector1">
              <a:avLst/>
            </a:prstGeom>
            <a:ln>
              <a:headEnd type="none" w="sm" len="sm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3419872" y="2031297"/>
              <a:ext cx="2016224" cy="4615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匯款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200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元</a:t>
              </a:r>
            </a:p>
          </p:txBody>
        </p:sp>
      </p:grpSp>
      <p:grpSp>
        <p:nvGrpSpPr>
          <p:cNvPr id="4" name="群組 21"/>
          <p:cNvGrpSpPr/>
          <p:nvPr/>
        </p:nvGrpSpPr>
        <p:grpSpPr>
          <a:xfrm>
            <a:off x="1691680" y="1259468"/>
            <a:ext cx="1440160" cy="1377444"/>
            <a:chOff x="1691680" y="1412776"/>
            <a:chExt cx="1440160" cy="1377444"/>
          </a:xfrm>
        </p:grpSpPr>
        <p:grpSp>
          <p:nvGrpSpPr>
            <p:cNvPr id="5" name="群組 6"/>
            <p:cNvGrpSpPr/>
            <p:nvPr/>
          </p:nvGrpSpPr>
          <p:grpSpPr>
            <a:xfrm flipH="1">
              <a:off x="1691680" y="1412776"/>
              <a:ext cx="1440160" cy="981643"/>
              <a:chOff x="5508104" y="476672"/>
              <a:chExt cx="1373351" cy="936104"/>
            </a:xfrm>
          </p:grpSpPr>
          <p:pic>
            <p:nvPicPr>
              <p:cNvPr id="8" name="Picture 4" descr="C:\Users\0104\AppData\Local\Microsoft\Windows\Temporary Internet Files\Content.IE5\CIGOQOAO\MC900441894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508104" y="476672"/>
                <a:ext cx="1373351" cy="936104"/>
              </a:xfrm>
              <a:prstGeom prst="rect">
                <a:avLst/>
              </a:prstGeom>
              <a:noFill/>
            </p:spPr>
          </p:pic>
          <p:sp>
            <p:nvSpPr>
              <p:cNvPr id="9" name="矩形 8"/>
              <p:cNvSpPr/>
              <p:nvPr/>
            </p:nvSpPr>
            <p:spPr>
              <a:xfrm>
                <a:off x="5508104" y="1005236"/>
                <a:ext cx="57606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1709197" y="24208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Steve</a:t>
              </a:r>
              <a:endParaRPr lang="zh-TW" altLang="en-US" dirty="0"/>
            </a:p>
          </p:txBody>
        </p:sp>
      </p:grpSp>
      <p:grpSp>
        <p:nvGrpSpPr>
          <p:cNvPr id="6" name="群組 22"/>
          <p:cNvGrpSpPr/>
          <p:nvPr/>
        </p:nvGrpSpPr>
        <p:grpSpPr>
          <a:xfrm>
            <a:off x="6156176" y="1259468"/>
            <a:ext cx="936104" cy="1377444"/>
            <a:chOff x="6156176" y="1412776"/>
            <a:chExt cx="936104" cy="1377444"/>
          </a:xfrm>
        </p:grpSpPr>
        <p:pic>
          <p:nvPicPr>
            <p:cNvPr id="12" name="Picture 12" descr="C:\Users\0104\AppData\Local\Microsoft\Windows\Temporary Internet Files\Content.IE5\G33R9U6J\MC900441880[1].wmf"/>
            <p:cNvPicPr>
              <a:picLocks noChangeAspect="1" noChangeArrowheads="1"/>
            </p:cNvPicPr>
            <p:nvPr/>
          </p:nvPicPr>
          <p:blipFill>
            <a:blip r:embed="rId3" cstate="print"/>
            <a:srcRect t="27489"/>
            <a:stretch>
              <a:fillRect/>
            </a:stretch>
          </p:blipFill>
          <p:spPr bwMode="auto">
            <a:xfrm>
              <a:off x="6156176" y="1412776"/>
              <a:ext cx="936104" cy="946590"/>
            </a:xfrm>
            <a:prstGeom prst="rect">
              <a:avLst/>
            </a:prstGeom>
            <a:noFill/>
          </p:spPr>
        </p:pic>
        <p:sp>
          <p:nvSpPr>
            <p:cNvPr id="21" name="文字方塊 20"/>
            <p:cNvSpPr txBox="1"/>
            <p:nvPr/>
          </p:nvSpPr>
          <p:spPr>
            <a:xfrm>
              <a:off x="6228184" y="2420888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Karen</a:t>
              </a:r>
              <a:endParaRPr lang="zh-TW" altLang="en-US" dirty="0"/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1979712" y="3068960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/>
          <p:cNvSpPr/>
          <p:nvPr/>
        </p:nvSpPr>
        <p:spPr>
          <a:xfrm>
            <a:off x="1979712" y="2708920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37"/>
          <p:cNvGrpSpPr/>
          <p:nvPr/>
        </p:nvGrpSpPr>
        <p:grpSpPr>
          <a:xfrm>
            <a:off x="827584" y="4689519"/>
            <a:ext cx="7704856" cy="504056"/>
            <a:chOff x="827584" y="4833535"/>
            <a:chExt cx="7704856" cy="504056"/>
          </a:xfrm>
        </p:grpSpPr>
        <p:sp>
          <p:nvSpPr>
            <p:cNvPr id="28" name="矩形 2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橢圓 31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36"/>
          <p:cNvGrpSpPr/>
          <p:nvPr/>
        </p:nvGrpSpPr>
        <p:grpSpPr>
          <a:xfrm>
            <a:off x="827584" y="4149080"/>
            <a:ext cx="7704856" cy="504056"/>
            <a:chOff x="827584" y="4293096"/>
            <a:chExt cx="7704856" cy="504056"/>
          </a:xfrm>
        </p:grpSpPr>
        <p:sp>
          <p:nvSpPr>
            <p:cNvPr id="31" name="橢圓 3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群組 38"/>
          <p:cNvGrpSpPr/>
          <p:nvPr/>
        </p:nvGrpSpPr>
        <p:grpSpPr>
          <a:xfrm>
            <a:off x="827584" y="5265583"/>
            <a:ext cx="7704856" cy="504056"/>
            <a:chOff x="827584" y="5409599"/>
            <a:chExt cx="7704856" cy="504056"/>
          </a:xfrm>
        </p:grpSpPr>
        <p:sp>
          <p:nvSpPr>
            <p:cNvPr id="34" name="矩形 3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橢圓 3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3" name="群組 39"/>
          <p:cNvGrpSpPr/>
          <p:nvPr/>
        </p:nvGrpSpPr>
        <p:grpSpPr>
          <a:xfrm>
            <a:off x="827584" y="5805264"/>
            <a:ext cx="7704856" cy="504056"/>
            <a:chOff x="827584" y="5949280"/>
            <a:chExt cx="7704856" cy="504056"/>
          </a:xfrm>
        </p:grpSpPr>
        <p:sp>
          <p:nvSpPr>
            <p:cNvPr id="30" name="矩形 29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橢圓 35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42" name="日期版面配置區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(2/4)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1907704" y="500276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1907704" y="464272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21181" y="551723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(3/4)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921181" y="5877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Ｘ</a:t>
            </a:r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  <a:r>
              <a:rPr lang="zh-TW" altLang="en-US" dirty="0"/>
              <a:t> </a:t>
            </a:r>
            <a:r>
              <a:rPr lang="en-US" altLang="zh-TW" dirty="0"/>
              <a:t>–</a:t>
            </a:r>
            <a:r>
              <a:rPr lang="zh-TW" altLang="en-US" dirty="0"/>
              <a:t> 動機 </a:t>
            </a:r>
            <a:r>
              <a:rPr lang="en-US" altLang="zh-TW" dirty="0"/>
              <a:t>(4/4)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transaction</a:t>
            </a:r>
          </a:p>
          <a:p>
            <a:pPr lvl="1"/>
            <a:r>
              <a:rPr lang="zh-TW" altLang="en-US" dirty="0"/>
              <a:t>由一連串</a:t>
            </a:r>
            <a:r>
              <a:rPr lang="en-US" altLang="zh-TW" dirty="0"/>
              <a:t>database query</a:t>
            </a:r>
            <a:r>
              <a:rPr lang="zh-TW" altLang="en-US" dirty="0"/>
              <a:t>組成之不可再分割的工作</a:t>
            </a:r>
            <a:endParaRPr lang="en-US" altLang="zh-TW" dirty="0"/>
          </a:p>
          <a:p>
            <a:r>
              <a:rPr lang="en-US" altLang="zh-TW" dirty="0"/>
              <a:t>begin</a:t>
            </a:r>
          </a:p>
          <a:p>
            <a:pPr lvl="1"/>
            <a:r>
              <a:rPr lang="en-US" altLang="zh-TW" dirty="0"/>
              <a:t>transaction </a:t>
            </a:r>
            <a:r>
              <a:rPr lang="zh-TW" altLang="en-US" dirty="0"/>
              <a:t>開始之指令</a:t>
            </a:r>
            <a:endParaRPr lang="en-US" altLang="zh-TW" dirty="0"/>
          </a:p>
          <a:p>
            <a:r>
              <a:rPr lang="en-US" altLang="zh-TW" dirty="0"/>
              <a:t>commit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完成之指令，接收到</a:t>
            </a:r>
            <a:r>
              <a:rPr lang="en-US" altLang="zh-TW" dirty="0"/>
              <a:t>commit</a:t>
            </a:r>
            <a:r>
              <a:rPr lang="zh-TW" altLang="en-US" dirty="0"/>
              <a:t>之後，資料庫狀態才會改變</a:t>
            </a:r>
            <a:endParaRPr lang="en-US" altLang="zh-TW" dirty="0"/>
          </a:p>
          <a:p>
            <a:r>
              <a:rPr lang="en-US" altLang="zh-TW" dirty="0"/>
              <a:t>rollback</a:t>
            </a:r>
          </a:p>
          <a:p>
            <a:pPr lvl="1"/>
            <a:r>
              <a:rPr lang="en-US" altLang="zh-TW" dirty="0"/>
              <a:t>transaction</a:t>
            </a:r>
            <a:r>
              <a:rPr lang="zh-TW" altLang="en-US" dirty="0"/>
              <a:t>結束之指令，代表</a:t>
            </a:r>
            <a:r>
              <a:rPr lang="en-US" altLang="zh-TW" dirty="0"/>
              <a:t>transaction</a:t>
            </a:r>
            <a:r>
              <a:rPr lang="zh-TW" altLang="en-US" dirty="0"/>
              <a:t>已結束，資料庫狀態不會有任何改變</a:t>
            </a: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996952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917418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573016"/>
            <a:ext cx="6336704" cy="1872208"/>
            <a:chOff x="539552" y="3573016"/>
            <a:chExt cx="6336704" cy="187220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573016"/>
              <a:ext cx="3528392" cy="187220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結構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340768"/>
            <a:ext cx="4104456" cy="49292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6000" tIns="108000" rIns="216000" bIns="108000" rtlCol="0" anchor="ctr" anchorCtr="0"/>
          <a:lstStyle/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&lt;?</a:t>
            </a:r>
          </a:p>
          <a:p>
            <a:endParaRPr lang="en-US" altLang="zh-TW" dirty="0"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$link = 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mysqli_connect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(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localhost","user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",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    "</a:t>
            </a:r>
            <a:r>
              <a:rPr lang="en-US" altLang="zh-TW" dirty="0" err="1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password","db_name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"</a:t>
            </a:r>
          </a:p>
          <a:p>
            <a:r>
              <a:rPr lang="en-US" altLang="zh-TW" dirty="0"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);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mysqli_autocommit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link,false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);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………</a:t>
            </a:r>
          </a:p>
          <a:p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if($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transaction_result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==true){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mysqli_commit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else{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dirty="0" err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mysqli_rollback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($link);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}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?&gt;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17"/>
          <p:cNvGrpSpPr/>
          <p:nvPr/>
        </p:nvGrpSpPr>
        <p:grpSpPr>
          <a:xfrm>
            <a:off x="539552" y="2420888"/>
            <a:ext cx="6912768" cy="1080120"/>
            <a:chOff x="539552" y="2996952"/>
            <a:chExt cx="6912768" cy="1080120"/>
          </a:xfrm>
        </p:grpSpPr>
        <p:sp>
          <p:nvSpPr>
            <p:cNvPr id="9" name="矩形 8"/>
            <p:cNvSpPr/>
            <p:nvPr/>
          </p:nvSpPr>
          <p:spPr>
            <a:xfrm>
              <a:off x="4932040" y="2996952"/>
              <a:ext cx="252028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begin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539552" y="3717032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14" name="直線接點 13"/>
            <p:cNvCxnSpPr>
              <a:stCxn id="10" idx="3"/>
              <a:endCxn id="9" idx="1"/>
            </p:cNvCxnSpPr>
            <p:nvPr/>
          </p:nvCxnSpPr>
          <p:spPr bwMode="auto">
            <a:xfrm flipV="1">
              <a:off x="4067944" y="3212976"/>
              <a:ext cx="864096" cy="684076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群組 18"/>
          <p:cNvGrpSpPr/>
          <p:nvPr/>
        </p:nvGrpSpPr>
        <p:grpSpPr>
          <a:xfrm>
            <a:off x="539552" y="4653136"/>
            <a:ext cx="7416824" cy="455798"/>
            <a:chOff x="539552" y="4917418"/>
            <a:chExt cx="7416824" cy="455798"/>
          </a:xfrm>
        </p:grpSpPr>
        <p:sp>
          <p:nvSpPr>
            <p:cNvPr id="11" name="矩形 10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commit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15" name="直線接點 14"/>
            <p:cNvCxnSpPr>
              <a:stCxn id="11" idx="3"/>
              <a:endCxn id="12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群組 26"/>
          <p:cNvGrpSpPr/>
          <p:nvPr/>
        </p:nvGrpSpPr>
        <p:grpSpPr>
          <a:xfrm>
            <a:off x="539552" y="3140968"/>
            <a:ext cx="6336704" cy="2952328"/>
            <a:chOff x="539552" y="3140968"/>
            <a:chExt cx="6336704" cy="2952328"/>
          </a:xfrm>
        </p:grpSpPr>
        <p:sp>
          <p:nvSpPr>
            <p:cNvPr id="20" name="矩形 19"/>
            <p:cNvSpPr/>
            <p:nvPr/>
          </p:nvSpPr>
          <p:spPr bwMode="auto">
            <a:xfrm>
              <a:off x="539552" y="3140968"/>
              <a:ext cx="3528392" cy="2952328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 bwMode="auto">
            <a:xfrm flipV="1">
              <a:off x="4067944" y="4293096"/>
              <a:ext cx="792088" cy="360040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932040" y="4077072"/>
              <a:ext cx="1944216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群組 18"/>
          <p:cNvGrpSpPr/>
          <p:nvPr/>
        </p:nvGrpSpPr>
        <p:grpSpPr>
          <a:xfrm>
            <a:off x="539552" y="5493482"/>
            <a:ext cx="7416824" cy="455798"/>
            <a:chOff x="539552" y="4917418"/>
            <a:chExt cx="7416824" cy="455798"/>
          </a:xfrm>
        </p:grpSpPr>
        <p:sp>
          <p:nvSpPr>
            <p:cNvPr id="24" name="矩形 23"/>
            <p:cNvSpPr/>
            <p:nvPr/>
          </p:nvSpPr>
          <p:spPr bwMode="auto">
            <a:xfrm>
              <a:off x="539552" y="4917418"/>
              <a:ext cx="3528392" cy="360040"/>
            </a:xfrm>
            <a:prstGeom prst="rect">
              <a:avLst/>
            </a:prstGeom>
            <a:noFill/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04048" y="4941168"/>
              <a:ext cx="2952328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transaction rollback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cxnSp>
          <p:nvCxnSpPr>
            <p:cNvPr id="26" name="直線接點 25"/>
            <p:cNvCxnSpPr>
              <a:stCxn id="24" idx="3"/>
              <a:endCxn id="25" idx="1"/>
            </p:cNvCxnSpPr>
            <p:nvPr/>
          </p:nvCxnSpPr>
          <p:spPr bwMode="auto">
            <a:xfrm>
              <a:off x="4067944" y="5097438"/>
              <a:ext cx="936104" cy="59754"/>
            </a:xfrm>
            <a:prstGeom prst="line">
              <a:avLst/>
            </a:prstGeom>
            <a:ln>
              <a:headEnd type="none" w="sm" len="sm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日期版面配置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不知名原因終止執行（例如斷線）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(1/3)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755576" y="2601287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755576" y="2060848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21"/>
          <p:cNvGrpSpPr/>
          <p:nvPr/>
        </p:nvGrpSpPr>
        <p:grpSpPr>
          <a:xfrm>
            <a:off x="755576" y="2961327"/>
            <a:ext cx="7704856" cy="1569660"/>
            <a:chOff x="755576" y="3140968"/>
            <a:chExt cx="7704856" cy="1569660"/>
          </a:xfrm>
        </p:grpSpPr>
        <p:grpSp>
          <p:nvGrpSpPr>
            <p:cNvPr id="7" name="群組 12"/>
            <p:cNvGrpSpPr/>
            <p:nvPr/>
          </p:nvGrpSpPr>
          <p:grpSpPr>
            <a:xfrm>
              <a:off x="755576" y="3356992"/>
              <a:ext cx="7704856" cy="504056"/>
              <a:chOff x="827584" y="5409599"/>
              <a:chExt cx="7704856" cy="50405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03648" y="5445224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select money from user set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 bwMode="auto">
              <a:xfrm>
                <a:off x="827584" y="5409599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3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" name="群組 15"/>
            <p:cNvGrpSpPr/>
            <p:nvPr/>
          </p:nvGrpSpPr>
          <p:grpSpPr>
            <a:xfrm>
              <a:off x="755576" y="3896673"/>
              <a:ext cx="7704856" cy="504056"/>
              <a:chOff x="827584" y="5949280"/>
              <a:chExt cx="7704856" cy="5040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03648" y="6021288"/>
                <a:ext cx="7128792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216000" tIns="108000" rIns="216000" bIns="108000" rtlCol="0" anchor="ctr" anchorCtr="0"/>
              <a:lstStyle/>
              <a:p>
                <a:r>
                  <a:rPr lang="en-US" altLang="zh-TW" sz="2000" dirty="0">
                    <a:latin typeface="微軟正黑體" pitchFamily="34" charset="-120"/>
                    <a:ea typeface="微軟正黑體" pitchFamily="34" charset="-120"/>
                  </a:rPr>
                  <a:t>update user set money="2200" where name="Karen"</a:t>
                </a:r>
                <a:endParaRPr lang="zh-TW" altLang="en-US" sz="20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 bwMode="auto">
              <a:xfrm>
                <a:off x="827584" y="5949280"/>
                <a:ext cx="504056" cy="504056"/>
              </a:xfrm>
              <a:prstGeom prst="ellipse">
                <a:avLst/>
              </a:prstGeom>
              <a:ln>
                <a:headEnd type="none" w="sm" len="sm"/>
                <a:tailEnd type="triangle" w="lg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dirty="0">
                    <a:solidFill>
                      <a:schemeClr val="bg1"/>
                    </a:solidFill>
                    <a:latin typeface="Arial" charset="0"/>
                    <a:ea typeface="新細明體" pitchFamily="18" charset="-120"/>
                  </a:rPr>
                  <a:t>4</a:t>
                </a:r>
                <a:endParaRPr kumimoji="1" lang="zh-TW" altLang="en-US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3851920" y="3140968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9600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Ｘ</a:t>
              </a:r>
            </a:p>
          </p:txBody>
        </p:sp>
      </p:grp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2267744" y="5362808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2267744" y="5002768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635896" y="4365104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</a:rPr>
              <a:t>rollback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393841" y="5589240"/>
            <a:ext cx="2682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Atomicity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另一個程序讀取不一致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(2/3)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2564904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88840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3717032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429309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3140968"/>
            <a:ext cx="7704856" cy="504056"/>
            <a:chOff x="827584" y="4833535"/>
            <a:chExt cx="7704856" cy="504056"/>
          </a:xfrm>
        </p:grpSpPr>
        <p:sp>
          <p:nvSpPr>
            <p:cNvPr id="20" name="矩形 19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4F81B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</a:t>
              </a:r>
              <a:r>
                <a:rPr lang="en-US" altLang="zh-TW" sz="2000" dirty="0" err="1">
                  <a:latin typeface="微軟正黑體" pitchFamily="34" charset="-120"/>
                  <a:ea typeface="微軟正黑體" pitchFamily="34" charset="-120"/>
                </a:rPr>
                <a:t>name,money</a:t>
              </a:r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 from user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C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1907704" y="5373216"/>
          <a:ext cx="5256584" cy="94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u="sng" dirty="0">
                          <a:solidFill>
                            <a:srgbClr val="0000FF"/>
                          </a:solidFill>
                        </a:rPr>
                        <a:t>name</a:t>
                      </a:r>
                      <a:endParaRPr lang="zh-TW" altLang="en-US" sz="1500" u="sng" dirty="0">
                        <a:solidFill>
                          <a:srgbClr val="0000FF"/>
                        </a:solidFill>
                      </a:endParaRPr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money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Steve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1200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3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Karen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dirty="0"/>
                        <a:t>2000</a:t>
                      </a:r>
                      <a:endParaRPr lang="zh-TW" altLang="en-US" sz="1500" dirty="0"/>
                    </a:p>
                  </a:txBody>
                  <a:tcPr marL="58324" marR="58324" marT="29162" marB="291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1907704" y="5013176"/>
            <a:ext cx="1152128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user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580112" y="5550331"/>
            <a:ext cx="3539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Consistency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5"/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未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commit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之前，資料庫維持原本狀態。</a:t>
            </a:r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7" grpId="0" animBg="1"/>
      <p:bldP spid="27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transaction – </a:t>
            </a:r>
            <a:r>
              <a:rPr lang="zh-TW" altLang="en-US" dirty="0"/>
              <a:t>解決之道 </a:t>
            </a:r>
            <a:r>
              <a:rPr lang="en-US" altLang="zh-TW" dirty="0"/>
              <a:t>(3/3) 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827584" y="3068960"/>
            <a:ext cx="770485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827584" y="1916832"/>
            <a:ext cx="7704856" cy="504056"/>
            <a:chOff x="827584" y="4293096"/>
            <a:chExt cx="7704856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827584" y="4221088"/>
            <a:ext cx="770485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827584" y="5373216"/>
            <a:ext cx="770485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827584" y="2492896"/>
            <a:ext cx="7704856" cy="504056"/>
            <a:chOff x="827584" y="4293096"/>
            <a:chExt cx="7704856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827584" y="3645024"/>
            <a:ext cx="770485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827584" y="4797152"/>
            <a:ext cx="770485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827584" y="5949280"/>
            <a:ext cx="770485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0" y="3068960"/>
            <a:ext cx="9144000" cy="259228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5"/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transaction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配合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lock</a:t>
            </a: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機制，即可解決。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6556330" y="5694347"/>
            <a:ext cx="2480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solidFill>
                  <a:srgbClr val="0000FF"/>
                </a:solidFill>
              </a:rPr>
              <a:t>Isolation</a:t>
            </a:r>
            <a:endParaRPr lang="zh-TW" altLang="en-US" sz="4800" dirty="0">
              <a:solidFill>
                <a:srgbClr val="0000FF"/>
              </a:solidFill>
            </a:endParaRPr>
          </a:p>
        </p:txBody>
      </p:sp>
      <p:sp>
        <p:nvSpPr>
          <p:cNvPr id="35" name="日期版面配置區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635285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lock</a:t>
            </a:r>
            <a:r>
              <a:rPr lang="zh-TW" altLang="en-US" dirty="0"/>
              <a:t>分類</a:t>
            </a:r>
            <a:endParaRPr lang="en-US" altLang="zh-TW" dirty="0"/>
          </a:p>
          <a:p>
            <a:pPr lvl="1"/>
            <a:r>
              <a:rPr lang="zh-TW" altLang="en-US" dirty="0"/>
              <a:t>依鎖定層級分類：</a:t>
            </a:r>
            <a:r>
              <a:rPr lang="en-US" altLang="zh-TW" dirty="0"/>
              <a:t>table lock</a:t>
            </a:r>
            <a:r>
              <a:rPr lang="zh-TW" altLang="en-US" dirty="0"/>
              <a:t>、</a:t>
            </a:r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依操作動作分類：</a:t>
            </a:r>
            <a:r>
              <a:rPr lang="en-US" altLang="zh-TW" dirty="0"/>
              <a:t>read lock</a:t>
            </a:r>
            <a:r>
              <a:rPr lang="zh-TW" altLang="en-US" dirty="0"/>
              <a:t>、</a:t>
            </a:r>
            <a:r>
              <a:rPr lang="en-US" altLang="zh-TW" dirty="0"/>
              <a:t>write lock</a:t>
            </a:r>
          </a:p>
          <a:p>
            <a:r>
              <a:rPr lang="en-US" altLang="zh-TW" dirty="0"/>
              <a:t>row-level lock</a:t>
            </a:r>
          </a:p>
          <a:p>
            <a:pPr lvl="1"/>
            <a:r>
              <a:rPr lang="zh-TW" altLang="en-US" dirty="0"/>
              <a:t>以</a:t>
            </a:r>
            <a:r>
              <a:rPr lang="en-US" altLang="zh-TW" dirty="0"/>
              <a:t>row</a:t>
            </a:r>
            <a:r>
              <a:rPr lang="zh-TW" altLang="en-US" dirty="0"/>
              <a:t>為單位進行鎖定</a:t>
            </a:r>
            <a:endParaRPr lang="en-US" altLang="zh-TW" dirty="0"/>
          </a:p>
          <a:p>
            <a:pPr lvl="1"/>
            <a:r>
              <a:rPr lang="zh-TW" altLang="en-US" dirty="0"/>
              <a:t>較</a:t>
            </a:r>
            <a:r>
              <a:rPr lang="en-US" altLang="zh-TW" dirty="0"/>
              <a:t>table lock</a:t>
            </a:r>
            <a:r>
              <a:rPr lang="zh-TW" altLang="en-US" dirty="0"/>
              <a:t>常用，實務上大部份的應用鎖定某幾列資料即可，若使用</a:t>
            </a:r>
            <a:r>
              <a:rPr lang="en-US" altLang="zh-TW" dirty="0"/>
              <a:t>table lock</a:t>
            </a:r>
            <a:r>
              <a:rPr lang="zh-TW" altLang="en-US" dirty="0"/>
              <a:t>會造成效率低落</a:t>
            </a:r>
            <a:endParaRPr lang="en-US" altLang="zh-TW" dirty="0"/>
          </a:p>
          <a:p>
            <a:pPr lvl="1"/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(1/3)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運作方式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read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lock in share mode</a:t>
            </a:r>
          </a:p>
          <a:p>
            <a:r>
              <a:rPr lang="en-US" altLang="zh-TW" dirty="0"/>
              <a:t>write lock</a:t>
            </a:r>
          </a:p>
          <a:p>
            <a:pPr lvl="1"/>
            <a:r>
              <a:rPr lang="en-US" altLang="zh-TW" dirty="0"/>
              <a:t>SQL</a:t>
            </a:r>
            <a:r>
              <a:rPr lang="zh-TW" altLang="en-US" dirty="0"/>
              <a:t>關鍵字：</a:t>
            </a:r>
            <a:r>
              <a:rPr lang="en-US" altLang="zh-TW" dirty="0"/>
              <a:t>for update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(2/3)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15616" y="2060848"/>
          <a:ext cx="7496724" cy="136815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9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ctr"/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read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write lock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read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O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b="1" dirty="0"/>
                        <a:t>write lock</a:t>
                      </a:r>
                      <a:endParaRPr lang="zh-TW" altLang="en-US" sz="2200" b="1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/>
                        <a:t>wait</a:t>
                      </a:r>
                      <a:endParaRPr lang="zh-TW" altLang="en-US" sz="2200" dirty="0"/>
                    </a:p>
                  </a:txBody>
                  <a:tcPr marL="112451" marR="112451" marT="56225" marB="562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另一個程序同時更新同一筆相同欄位資料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row-level lock</a:t>
            </a:r>
            <a:r>
              <a:rPr lang="zh-TW" altLang="en-US" dirty="0"/>
              <a:t> </a:t>
            </a:r>
            <a:r>
              <a:rPr lang="en-US" altLang="zh-TW" dirty="0"/>
              <a:t>(3/3)</a:t>
            </a:r>
            <a:endParaRPr lang="zh-TW" altLang="en-US" dirty="0"/>
          </a:p>
        </p:txBody>
      </p:sp>
      <p:grpSp>
        <p:nvGrpSpPr>
          <p:cNvPr id="4" name="群組 6"/>
          <p:cNvGrpSpPr/>
          <p:nvPr/>
        </p:nvGrpSpPr>
        <p:grpSpPr>
          <a:xfrm>
            <a:off x="467544" y="3068960"/>
            <a:ext cx="8316416" cy="504056"/>
            <a:chOff x="827584" y="4833535"/>
            <a:chExt cx="7704856" cy="504056"/>
          </a:xfrm>
        </p:grpSpPr>
        <p:sp>
          <p:nvSpPr>
            <p:cNvPr id="8" name="矩形 7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橢圓 8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5" name="群組 9"/>
          <p:cNvGrpSpPr/>
          <p:nvPr/>
        </p:nvGrpSpPr>
        <p:grpSpPr>
          <a:xfrm>
            <a:off x="467544" y="1916832"/>
            <a:ext cx="8316416" cy="504056"/>
            <a:chOff x="827584" y="4293096"/>
            <a:chExt cx="8136904" cy="504056"/>
          </a:xfrm>
        </p:grpSpPr>
        <p:sp>
          <p:nvSpPr>
            <p:cNvPr id="11" name="橢圓 10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" name="群組 12"/>
          <p:cNvGrpSpPr/>
          <p:nvPr/>
        </p:nvGrpSpPr>
        <p:grpSpPr>
          <a:xfrm>
            <a:off x="467544" y="3645024"/>
            <a:ext cx="8316416" cy="504056"/>
            <a:chOff x="827584" y="5409599"/>
            <a:chExt cx="7704856" cy="504056"/>
          </a:xfrm>
        </p:grpSpPr>
        <p:sp>
          <p:nvSpPr>
            <p:cNvPr id="14" name="矩形 13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7" name="群組 15"/>
          <p:cNvGrpSpPr/>
          <p:nvPr/>
        </p:nvGrpSpPr>
        <p:grpSpPr>
          <a:xfrm>
            <a:off x="467544" y="4221088"/>
            <a:ext cx="8316416" cy="504056"/>
            <a:chOff x="827584" y="5949280"/>
            <a:chExt cx="7704856" cy="504056"/>
          </a:xfrm>
        </p:grpSpPr>
        <p:sp>
          <p:nvSpPr>
            <p:cNvPr id="17" name="矩形 16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8" name="橢圓 17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ln>
              <a:headEnd type="none" w="sm" len="sm"/>
              <a:tailEnd type="triangle" w="lg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0" name="群組 18"/>
          <p:cNvGrpSpPr/>
          <p:nvPr/>
        </p:nvGrpSpPr>
        <p:grpSpPr>
          <a:xfrm>
            <a:off x="467544" y="2492896"/>
            <a:ext cx="8316416" cy="504056"/>
            <a:chOff x="827584" y="4293096"/>
            <a:chExt cx="8136904" cy="504056"/>
          </a:xfrm>
        </p:grpSpPr>
        <p:sp>
          <p:nvSpPr>
            <p:cNvPr id="20" name="橢圓 19"/>
            <p:cNvSpPr/>
            <p:nvPr/>
          </p:nvSpPr>
          <p:spPr bwMode="auto">
            <a:xfrm>
              <a:off x="827584" y="4293096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TW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新細明體" pitchFamily="18" charset="-120"/>
                </a:rPr>
                <a:t>1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03648" y="4293096"/>
              <a:ext cx="7560840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name="Steve"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3" name="群組 21"/>
          <p:cNvGrpSpPr/>
          <p:nvPr/>
        </p:nvGrpSpPr>
        <p:grpSpPr>
          <a:xfrm>
            <a:off x="467544" y="4869160"/>
            <a:ext cx="8316416" cy="504056"/>
            <a:chOff x="827584" y="4833535"/>
            <a:chExt cx="7704856" cy="504056"/>
          </a:xfrm>
        </p:grpSpPr>
        <p:sp>
          <p:nvSpPr>
            <p:cNvPr id="23" name="矩形 22"/>
            <p:cNvSpPr/>
            <p:nvPr/>
          </p:nvSpPr>
          <p:spPr>
            <a:xfrm>
              <a:off x="1403648" y="4869160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money="1000" where name="Steve"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橢圓 23"/>
            <p:cNvSpPr/>
            <p:nvPr/>
          </p:nvSpPr>
          <p:spPr bwMode="auto">
            <a:xfrm>
              <a:off x="827584" y="4833535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2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6" name="群組 24"/>
          <p:cNvGrpSpPr/>
          <p:nvPr/>
        </p:nvGrpSpPr>
        <p:grpSpPr>
          <a:xfrm>
            <a:off x="467544" y="5445224"/>
            <a:ext cx="8316416" cy="504056"/>
            <a:chOff x="827584" y="5409599"/>
            <a:chExt cx="7704856" cy="504056"/>
          </a:xfrm>
        </p:grpSpPr>
        <p:sp>
          <p:nvSpPr>
            <p:cNvPr id="26" name="矩形 25"/>
            <p:cNvSpPr/>
            <p:nvPr/>
          </p:nvSpPr>
          <p:spPr>
            <a:xfrm>
              <a:off x="1403648" y="5445224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select money from user set where name="Karen "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b="1" dirty="0">
                  <a:solidFill>
                    <a:srgbClr val="FF0000"/>
                  </a:solidFill>
                  <a:latin typeface="微軟正黑體" pitchFamily="34" charset="-120"/>
                  <a:ea typeface="微軟正黑體" pitchFamily="34" charset="-120"/>
                </a:rPr>
                <a:t>for update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 bwMode="auto">
            <a:xfrm>
              <a:off x="827584" y="5409599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3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grpSp>
        <p:nvGrpSpPr>
          <p:cNvPr id="19" name="群組 27"/>
          <p:cNvGrpSpPr/>
          <p:nvPr/>
        </p:nvGrpSpPr>
        <p:grpSpPr>
          <a:xfrm>
            <a:off x="467544" y="5949280"/>
            <a:ext cx="8316416" cy="504056"/>
            <a:chOff x="827584" y="5949280"/>
            <a:chExt cx="7704856" cy="504056"/>
          </a:xfrm>
        </p:grpSpPr>
        <p:sp>
          <p:nvSpPr>
            <p:cNvPr id="29" name="矩形 28"/>
            <p:cNvSpPr/>
            <p:nvPr/>
          </p:nvSpPr>
          <p:spPr>
            <a:xfrm>
              <a:off x="1403648" y="6021288"/>
              <a:ext cx="7128792" cy="432048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16000" tIns="108000" rIns="216000" bIns="108000" rtlCol="0" anchor="ctr" anchorCtr="0"/>
            <a:lstStyle/>
            <a:p>
              <a:r>
                <a:rPr lang="en-US" altLang="zh-TW" sz="2000" dirty="0">
                  <a:latin typeface="微軟正黑體" pitchFamily="34" charset="-120"/>
                  <a:ea typeface="微軟正黑體" pitchFamily="34" charset="-120"/>
                </a:rPr>
                <a:t>update user set money="2200" where name="Karen"</a:t>
              </a:r>
              <a:endParaRPr lang="zh-TW" altLang="en-US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橢圓 29"/>
            <p:cNvSpPr/>
            <p:nvPr/>
          </p:nvSpPr>
          <p:spPr bwMode="auto">
            <a:xfrm>
              <a:off x="827584" y="5949280"/>
              <a:ext cx="504056" cy="504056"/>
            </a:xfrm>
            <a:prstGeom prst="ellipse">
              <a:avLst/>
            </a:prstGeom>
            <a:solidFill>
              <a:srgbClr val="C00000"/>
            </a:solidFill>
            <a:ln>
              <a:noFill/>
              <a:headEnd type="none" w="sm" len="sm"/>
              <a:tailEnd type="triangle" w="lg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Arial" charset="0"/>
                  <a:ea typeface="新細明體" pitchFamily="18" charset="-120"/>
                </a:rPr>
                <a:t>4</a:t>
              </a:r>
              <a:endParaRPr kumimoji="1" lang="zh-TW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33" name="日期版面配置區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API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例１：藍新金流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例２：</a:t>
            </a:r>
            <a:r>
              <a:rPr lang="en-US" altLang="zh-TW" dirty="0">
                <a:solidFill>
                  <a:srgbClr val="FF0000"/>
                </a:solidFill>
              </a:rPr>
              <a:t>Line + </a:t>
            </a:r>
            <a:r>
              <a:rPr lang="en-US" altLang="zh-TW" dirty="0" err="1">
                <a:solidFill>
                  <a:srgbClr val="FF0000"/>
                </a:solidFill>
              </a:rPr>
              <a:t>dialogflow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網站架構</a:t>
            </a:r>
            <a:endParaRPr lang="en-US" altLang="zh-TW" dirty="0"/>
          </a:p>
          <a:p>
            <a:pPr lvl="1"/>
            <a:r>
              <a:rPr lang="en-US" altLang="zh-TW" dirty="0"/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876090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API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0883" y="1844824"/>
            <a:ext cx="1643074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A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56055" y="1844824"/>
            <a:ext cx="1571636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System B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</p:cNvCxnSpPr>
          <p:nvPr/>
        </p:nvCxnSpPr>
        <p:spPr>
          <a:xfrm>
            <a:off x="2183957" y="2416328"/>
            <a:ext cx="507209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2183958" y="3622666"/>
            <a:ext cx="5072097" cy="114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FDD5CE2-FB1D-4B56-AF4D-702F7A5C5C0A}"/>
              </a:ext>
            </a:extLst>
          </p:cNvPr>
          <p:cNvGrpSpPr/>
          <p:nvPr/>
        </p:nvGrpSpPr>
        <p:grpSpPr>
          <a:xfrm>
            <a:off x="3099826" y="3935143"/>
            <a:ext cx="3240360" cy="1668986"/>
            <a:chOff x="3099826" y="3935143"/>
            <a:chExt cx="3240360" cy="166898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68C6964-9159-4ADE-A045-DA3B5AE33451}"/>
                </a:ext>
              </a:extLst>
            </p:cNvPr>
            <p:cNvSpPr/>
            <p:nvPr/>
          </p:nvSpPr>
          <p:spPr>
            <a:xfrm>
              <a:off x="3099826" y="3935143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response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FB5837F-5B89-4522-83B5-86E38FF298F7}"/>
                </a:ext>
              </a:extLst>
            </p:cNvPr>
            <p:cNvSpPr/>
            <p:nvPr/>
          </p:nvSpPr>
          <p:spPr>
            <a:xfrm>
              <a:off x="3099826" y="4389683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765C61BC-58E0-4A89-9E19-47C958128CF0}"/>
              </a:ext>
            </a:extLst>
          </p:cNvPr>
          <p:cNvGrpSpPr/>
          <p:nvPr/>
        </p:nvGrpSpPr>
        <p:grpSpPr>
          <a:xfrm>
            <a:off x="3091859" y="457589"/>
            <a:ext cx="3248327" cy="1657740"/>
            <a:chOff x="3099826" y="596482"/>
            <a:chExt cx="3248327" cy="165774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8CA8CF3-A8A4-43FF-AC77-6EE12E926E25}"/>
                </a:ext>
              </a:extLst>
            </p:cNvPr>
            <p:cNvSpPr/>
            <p:nvPr/>
          </p:nvSpPr>
          <p:spPr>
            <a:xfrm>
              <a:off x="3099826" y="596482"/>
              <a:ext cx="3240360" cy="432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request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71D5E49-9357-4893-8566-9F08E1DFC832}"/>
                </a:ext>
              </a:extLst>
            </p:cNvPr>
            <p:cNvSpPr/>
            <p:nvPr/>
          </p:nvSpPr>
          <p:spPr>
            <a:xfrm>
              <a:off x="3107793" y="1039776"/>
              <a:ext cx="3240360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- 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結構、型態、內容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3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 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XML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en-US" altLang="zh-TW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JSON</a:t>
              </a:r>
              <a:endPara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457F4F94-85E0-42A6-A39F-870F86C9D308}"/>
              </a:ext>
            </a:extLst>
          </p:cNvPr>
          <p:cNvGrpSpPr/>
          <p:nvPr/>
        </p:nvGrpSpPr>
        <p:grpSpPr>
          <a:xfrm>
            <a:off x="6948264" y="4454732"/>
            <a:ext cx="2088232" cy="1782580"/>
            <a:chOff x="6948264" y="4702908"/>
            <a:chExt cx="2088232" cy="178258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623972-733A-478D-90AC-7C178A3BD218}"/>
                </a:ext>
              </a:extLst>
            </p:cNvPr>
            <p:cNvSpPr/>
            <p:nvPr/>
          </p:nvSpPr>
          <p:spPr>
            <a:xfrm>
              <a:off x="6948264" y="4702908"/>
              <a:ext cx="2088232" cy="58799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Side Effect</a:t>
              </a:r>
              <a:endPara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85F071C-1695-43FE-870B-02A5E727CF62}"/>
                </a:ext>
              </a:extLst>
            </p:cNvPr>
            <p:cNvSpPr/>
            <p:nvPr/>
          </p:nvSpPr>
          <p:spPr>
            <a:xfrm>
              <a:off x="6948264" y="5271042"/>
              <a:ext cx="2088232" cy="12144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資料新增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資料修改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>
                <a:lnSpc>
                  <a:spcPts val="2500"/>
                </a:lnSpc>
              </a:pPr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資料刪除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6A251C46-C1F2-48DD-8551-AD3F80572095}"/>
              </a:ext>
            </a:extLst>
          </p:cNvPr>
          <p:cNvSpPr/>
          <p:nvPr/>
        </p:nvSpPr>
        <p:spPr>
          <a:xfrm>
            <a:off x="691547" y="4598888"/>
            <a:ext cx="1800201" cy="155770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API</a:t>
            </a: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Document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20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document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定義雙方如何進行身份驗證</a:t>
            </a:r>
            <a:endParaRPr lang="en-US" altLang="zh-TW" dirty="0"/>
          </a:p>
          <a:p>
            <a:pPr lvl="1"/>
            <a:r>
              <a:rPr lang="en-US" altLang="zh-TW" dirty="0"/>
              <a:t>API</a:t>
            </a:r>
            <a:r>
              <a:rPr lang="zh-TW" altLang="en-US" dirty="0"/>
              <a:t>金鑰</a:t>
            </a:r>
            <a:endParaRPr lang="en-US" altLang="zh-TW" dirty="0"/>
          </a:p>
          <a:p>
            <a:pPr lvl="1"/>
            <a:r>
              <a:rPr lang="zh-TW" altLang="en-US" dirty="0"/>
              <a:t>加密方式</a:t>
            </a:r>
            <a:r>
              <a:rPr lang="en-US" altLang="zh-TW" dirty="0"/>
              <a:t> – </a:t>
            </a:r>
            <a:r>
              <a:rPr lang="zh-TW" altLang="en-US" dirty="0"/>
              <a:t>確認身份與資料完整性</a:t>
            </a:r>
            <a:endParaRPr lang="en-US" altLang="zh-TW" dirty="0"/>
          </a:p>
          <a:p>
            <a:r>
              <a:rPr lang="en-US" altLang="zh-TW" dirty="0"/>
              <a:t>Request</a:t>
            </a:r>
            <a:r>
              <a:rPr lang="zh-TW" altLang="en-US" dirty="0"/>
              <a:t>與</a:t>
            </a:r>
            <a:r>
              <a:rPr lang="en-US" altLang="zh-TW" dirty="0"/>
              <a:t>Response</a:t>
            </a:r>
          </a:p>
          <a:p>
            <a:pPr lvl="1"/>
            <a:r>
              <a:rPr lang="en-US" altLang="zh-TW" dirty="0"/>
              <a:t>End Point (URL)</a:t>
            </a:r>
          </a:p>
          <a:p>
            <a:pPr lvl="1"/>
            <a:r>
              <a:rPr lang="en-US" altLang="zh-TW" dirty="0"/>
              <a:t>XML or JSON</a:t>
            </a:r>
          </a:p>
          <a:p>
            <a:pPr lvl="1"/>
            <a:r>
              <a:rPr lang="zh-TW" altLang="en-US" dirty="0"/>
              <a:t>各欄位定義 </a:t>
            </a:r>
            <a:r>
              <a:rPr lang="en-US" altLang="zh-TW" dirty="0"/>
              <a:t>(</a:t>
            </a:r>
            <a:r>
              <a:rPr lang="zh-TW" altLang="en-US" dirty="0"/>
              <a:t>型態</a:t>
            </a:r>
            <a:r>
              <a:rPr lang="en-US" altLang="zh-TW" dirty="0"/>
              <a:t>,</a:t>
            </a:r>
            <a:r>
              <a:rPr lang="zh-TW" altLang="en-US" dirty="0"/>
              <a:t>意義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Side Effect</a:t>
            </a:r>
          </a:p>
          <a:p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949273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- example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059832" y="2708920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1995101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 – </a:t>
            </a:r>
            <a:r>
              <a:rPr lang="zh-TW" altLang="en-US" dirty="0"/>
              <a:t>藍新金流</a:t>
            </a:r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64AD5D5-5907-4923-86D6-88882490B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8" t="8000" r="32675" b="16401"/>
          <a:stretch/>
        </p:blipFill>
        <p:spPr>
          <a:xfrm>
            <a:off x="3995936" y="1151811"/>
            <a:ext cx="4392390" cy="527086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7454CC7-64E8-4BFA-8779-3B61381B2758}"/>
              </a:ext>
            </a:extLst>
          </p:cNvPr>
          <p:cNvSpPr/>
          <p:nvPr/>
        </p:nvSpPr>
        <p:spPr>
          <a:xfrm>
            <a:off x="449040" y="1151811"/>
            <a:ext cx="324036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信用卡一次付清</a:t>
            </a: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0EFB3A07-3662-481C-91B9-94B19D0CD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3232200" cy="4704184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表單遞交</a:t>
            </a:r>
            <a:endParaRPr lang="en-US" altLang="zh-TW" sz="24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ReturnURL</a:t>
            </a:r>
            <a:endParaRPr lang="en-US" altLang="zh-TW" sz="2000" dirty="0"/>
          </a:p>
          <a:p>
            <a:pPr lvl="1">
              <a:lnSpc>
                <a:spcPts val="4000"/>
              </a:lnSpc>
            </a:pPr>
            <a:r>
              <a:rPr lang="en-US" altLang="zh-TW" sz="2000" dirty="0" err="1"/>
              <a:t>NotifyURL</a:t>
            </a:r>
            <a:endParaRPr lang="en-US" altLang="zh-TW" sz="20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6. </a:t>
            </a:r>
            <a:r>
              <a:rPr lang="en-US" altLang="zh-TW" sz="2400" dirty="0" err="1"/>
              <a:t>NotifyURL</a:t>
            </a:r>
            <a:r>
              <a:rPr lang="zh-TW" altLang="en-US" sz="2400" dirty="0"/>
              <a:t>背景呼叫執行</a:t>
            </a:r>
            <a:endParaRPr lang="en-US" altLang="zh-TW" sz="2400" dirty="0"/>
          </a:p>
          <a:p>
            <a:pPr>
              <a:lnSpc>
                <a:spcPts val="4000"/>
              </a:lnSpc>
            </a:pPr>
            <a:r>
              <a:rPr lang="en-US" altLang="zh-TW" sz="2400" dirty="0"/>
              <a:t>7. </a:t>
            </a:r>
            <a:r>
              <a:rPr lang="zh-TW" altLang="en-US" sz="2400" dirty="0"/>
              <a:t>導向</a:t>
            </a:r>
            <a:r>
              <a:rPr lang="en-US" altLang="zh-TW" sz="2400" dirty="0" err="1"/>
              <a:t>ReturnURL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297867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57D5AE59-DE2A-4207-8762-6B100264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50950"/>
            <a:ext cx="8229600" cy="5226050"/>
          </a:xfrm>
        </p:spPr>
        <p:txBody>
          <a:bodyPr>
            <a:normAutofit/>
          </a:bodyPr>
          <a:lstStyle/>
          <a:p>
            <a:r>
              <a:rPr lang="en-US" altLang="zh-TW" dirty="0"/>
              <a:t>LINE</a:t>
            </a:r>
          </a:p>
          <a:p>
            <a:pPr lvl="1"/>
            <a:r>
              <a:rPr lang="en-US" altLang="zh-TW" dirty="0"/>
              <a:t>LINE official account</a:t>
            </a:r>
          </a:p>
          <a:p>
            <a:pPr lvl="1"/>
            <a:r>
              <a:rPr lang="en-US" altLang="zh-TW" dirty="0"/>
              <a:t>Message</a:t>
            </a:r>
            <a:r>
              <a:rPr lang="zh-TW" altLang="en-US" dirty="0"/>
              <a:t> </a:t>
            </a:r>
            <a:r>
              <a:rPr lang="en-US" altLang="zh-TW" dirty="0"/>
              <a:t>API</a:t>
            </a:r>
          </a:p>
          <a:p>
            <a:pPr lvl="2"/>
            <a:endParaRPr lang="en-US" altLang="zh-TW" dirty="0"/>
          </a:p>
          <a:p>
            <a:r>
              <a:rPr lang="en-US" altLang="zh-TW" dirty="0" err="1"/>
              <a:t>Dialogflow</a:t>
            </a:r>
            <a:endParaRPr lang="en-US" altLang="zh-TW" dirty="0"/>
          </a:p>
          <a:p>
            <a:pPr lvl="1"/>
            <a:r>
              <a:rPr lang="en-US" altLang="zh-TW" dirty="0"/>
              <a:t>api.ai</a:t>
            </a:r>
          </a:p>
          <a:p>
            <a:pPr lvl="1"/>
            <a:r>
              <a:rPr lang="en-US" altLang="zh-TW" dirty="0"/>
              <a:t>Google AI bot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zh-TW" altLang="en-US" dirty="0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2020/3/25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4822EE-9633-4685-AF2B-B97ECFCCE5AC}"/>
              </a:ext>
            </a:extLst>
          </p:cNvPr>
          <p:cNvSpPr/>
          <p:nvPr/>
        </p:nvSpPr>
        <p:spPr>
          <a:xfrm>
            <a:off x="3275856" y="5373216"/>
            <a:ext cx="2736304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DEMO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F559B8-A5D4-4E10-ADA9-1AAA905510F7}"/>
              </a:ext>
            </a:extLst>
          </p:cNvPr>
          <p:cNvSpPr/>
          <p:nvPr/>
        </p:nvSpPr>
        <p:spPr>
          <a:xfrm>
            <a:off x="5249069" y="2734202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LINE Official Account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2C0C7C-F45D-4E84-9859-C491C0448D85}"/>
              </a:ext>
            </a:extLst>
          </p:cNvPr>
          <p:cNvSpPr/>
          <p:nvPr/>
        </p:nvSpPr>
        <p:spPr>
          <a:xfrm>
            <a:off x="5249069" y="1628800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顧客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58C6529-79EA-4D17-A0A8-58A9EC84BC15}"/>
              </a:ext>
            </a:extLst>
          </p:cNvPr>
          <p:cNvSpPr/>
          <p:nvPr/>
        </p:nvSpPr>
        <p:spPr>
          <a:xfrm>
            <a:off x="5249069" y="3839604"/>
            <a:ext cx="3456384" cy="5880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latin typeface="微軟正黑體" pitchFamily="34" charset="-120"/>
                <a:ea typeface="微軟正黑體" pitchFamily="34" charset="-120"/>
              </a:rPr>
              <a:t>Dialogflow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F26C12A1-5512-444E-9650-5BD264FBB591}"/>
              </a:ext>
            </a:extLst>
          </p:cNvPr>
          <p:cNvCxnSpPr>
            <a:stCxn id="10" idx="2"/>
            <a:endCxn id="9" idx="0"/>
          </p:cNvCxnSpPr>
          <p:nvPr/>
        </p:nvCxnSpPr>
        <p:spPr bwMode="auto">
          <a:xfrm>
            <a:off x="6977261" y="2216834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9E86D10-AF6E-440D-BEA7-E5AB993D024A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 bwMode="auto">
          <a:xfrm>
            <a:off x="6977261" y="3322236"/>
            <a:ext cx="0" cy="517368"/>
          </a:xfrm>
          <a:prstGeom prst="straightConnector1">
            <a:avLst/>
          </a:prstGeom>
          <a:noFill/>
          <a:ln w="38100" cap="sq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349820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/>
              <a:t>HW#2</a:t>
            </a:r>
          </a:p>
          <a:p>
            <a:r>
              <a:rPr lang="en-US" altLang="zh-TW" dirty="0"/>
              <a:t>Responsive Web Design: Bootstrap</a:t>
            </a:r>
          </a:p>
          <a:p>
            <a:r>
              <a:rPr lang="en-US" altLang="zh-TW" dirty="0" err="1"/>
              <a:t>Javascript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endParaRPr lang="en-US" altLang="zh-TW" dirty="0"/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UI</a:t>
            </a:r>
          </a:p>
          <a:p>
            <a:pPr lvl="1"/>
            <a:r>
              <a:rPr lang="en-US" altLang="zh-TW" dirty="0" err="1"/>
              <a:t>jquery</a:t>
            </a:r>
            <a:r>
              <a:rPr lang="en-US" altLang="zh-TW" dirty="0"/>
              <a:t> plugin</a:t>
            </a:r>
          </a:p>
          <a:p>
            <a:r>
              <a:rPr lang="zh-TW" altLang="en-US" dirty="0"/>
              <a:t>資料庫</a:t>
            </a:r>
          </a:p>
          <a:p>
            <a:pPr lvl="1"/>
            <a:r>
              <a:rPr lang="en-US" altLang="zh-TW" dirty="0"/>
              <a:t>PHP + SQL</a:t>
            </a:r>
          </a:p>
          <a:p>
            <a:pPr lvl="1"/>
            <a:r>
              <a:rPr lang="en-US" altLang="zh-TW" dirty="0"/>
              <a:t>Transaction</a:t>
            </a:r>
          </a:p>
          <a:p>
            <a:pPr lvl="1"/>
            <a:r>
              <a:rPr lang="en-US" altLang="zh-TW" dirty="0"/>
              <a:t>row-level lock</a:t>
            </a:r>
          </a:p>
          <a:p>
            <a:r>
              <a:rPr lang="en-US" altLang="zh-TW" dirty="0"/>
              <a:t>API</a:t>
            </a:r>
          </a:p>
          <a:p>
            <a:pPr lvl="1"/>
            <a:r>
              <a:rPr lang="zh-TW" altLang="en-US" dirty="0"/>
              <a:t>例１：藍新金流</a:t>
            </a:r>
            <a:endParaRPr lang="en-US" altLang="zh-TW" dirty="0"/>
          </a:p>
          <a:p>
            <a:pPr lvl="1"/>
            <a:r>
              <a:rPr lang="zh-TW" altLang="en-US" dirty="0"/>
              <a:t>例２：</a:t>
            </a:r>
            <a:r>
              <a:rPr lang="en-US" altLang="zh-TW" dirty="0"/>
              <a:t>Line + </a:t>
            </a:r>
            <a:r>
              <a:rPr lang="en-US" altLang="zh-TW" dirty="0" err="1"/>
              <a:t>dialogflow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網站架構</a:t>
            </a:r>
            <a:endParaRPr lang="en-US" altLang="zh-TW" dirty="0">
              <a:solidFill>
                <a:srgbClr val="FF0000"/>
              </a:solidFill>
            </a:endParaRPr>
          </a:p>
          <a:p>
            <a:pPr lvl="1"/>
            <a:r>
              <a:rPr lang="en-US" altLang="zh-TW" dirty="0">
                <a:solidFill>
                  <a:srgbClr val="FF0000"/>
                </a:solidFill>
              </a:rPr>
              <a:t>DNS + WAF + CDN + web server + database server + storage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912903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C27296B0-91B8-4658-8A46-DD53230437D1}"/>
              </a:ext>
            </a:extLst>
          </p:cNvPr>
          <p:cNvSpPr/>
          <p:nvPr/>
        </p:nvSpPr>
        <p:spPr bwMode="auto">
          <a:xfrm>
            <a:off x="3780890" y="1117600"/>
            <a:ext cx="5250186" cy="5435600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4" name="矩形 3"/>
          <p:cNvSpPr/>
          <p:nvPr/>
        </p:nvSpPr>
        <p:spPr>
          <a:xfrm>
            <a:off x="231550" y="3032671"/>
            <a:ext cx="912857" cy="23574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客戶端電腦</a:t>
            </a:r>
          </a:p>
        </p:txBody>
      </p:sp>
      <p:sp>
        <p:nvSpPr>
          <p:cNvPr id="5" name="矩形 4"/>
          <p:cNvSpPr/>
          <p:nvPr/>
        </p:nvSpPr>
        <p:spPr>
          <a:xfrm>
            <a:off x="6444208" y="5522731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8" name="直線單箭頭接點 7"/>
          <p:cNvCxnSpPr>
            <a:cxnSpLocks/>
            <a:stCxn id="4" idx="3"/>
          </p:cNvCxnSpPr>
          <p:nvPr/>
        </p:nvCxnSpPr>
        <p:spPr>
          <a:xfrm>
            <a:off x="1144407" y="4211398"/>
            <a:ext cx="157035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直線單箭頭接點 12"/>
          <p:cNvCxnSpPr>
            <a:cxnSpLocks/>
            <a:stCxn id="4" idx="3"/>
            <a:endCxn id="20" idx="2"/>
          </p:cNvCxnSpPr>
          <p:nvPr/>
        </p:nvCxnSpPr>
        <p:spPr>
          <a:xfrm flipV="1">
            <a:off x="1144407" y="2476818"/>
            <a:ext cx="823756" cy="17345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直線單箭頭接點 15"/>
          <p:cNvCxnSpPr>
            <a:cxnSpLocks/>
          </p:cNvCxnSpPr>
          <p:nvPr/>
        </p:nvCxnSpPr>
        <p:spPr>
          <a:xfrm flipH="1">
            <a:off x="1103524" y="2476818"/>
            <a:ext cx="553317" cy="11339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直線單箭頭接點 16"/>
          <p:cNvCxnSpPr>
            <a:cxnSpLocks/>
          </p:cNvCxnSpPr>
          <p:nvPr/>
        </p:nvCxnSpPr>
        <p:spPr>
          <a:xfrm flipH="1">
            <a:off x="1137088" y="4511729"/>
            <a:ext cx="157767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9" name="圓角矩形 18"/>
          <p:cNvSpPr/>
          <p:nvPr/>
        </p:nvSpPr>
        <p:spPr>
          <a:xfrm>
            <a:off x="2714761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WAF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1447800" y="1342899"/>
            <a:ext cx="1040725" cy="113391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DNS</a:t>
            </a:r>
          </a:p>
        </p:txBody>
      </p:sp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  <p:sp>
        <p:nvSpPr>
          <p:cNvPr id="15" name="圓角矩形 18">
            <a:extLst>
              <a:ext uri="{FF2B5EF4-FFF2-40B4-BE49-F238E27FC236}">
                <a16:creationId xmlns:a16="http://schemas.microsoft.com/office/drawing/2014/main" id="{6ADFD5F0-2FA7-4332-8182-3547DEBF4971}"/>
              </a:ext>
            </a:extLst>
          </p:cNvPr>
          <p:cNvSpPr/>
          <p:nvPr/>
        </p:nvSpPr>
        <p:spPr>
          <a:xfrm>
            <a:off x="3920114" y="1340772"/>
            <a:ext cx="912857" cy="50217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CDN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16E6DE6-41D2-4E00-9344-7A534BAE7C58}"/>
              </a:ext>
            </a:extLst>
          </p:cNvPr>
          <p:cNvSpPr/>
          <p:nvPr/>
        </p:nvSpPr>
        <p:spPr>
          <a:xfrm>
            <a:off x="6444208" y="4380868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728776-445A-492E-8FF6-5FF7F3E5DAFA}"/>
              </a:ext>
            </a:extLst>
          </p:cNvPr>
          <p:cNvSpPr/>
          <p:nvPr/>
        </p:nvSpPr>
        <p:spPr>
          <a:xfrm>
            <a:off x="7885187" y="3239005"/>
            <a:ext cx="912857" cy="3123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DB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B0C0E3B-E029-4E09-B138-20E3708AB9E0}"/>
              </a:ext>
            </a:extLst>
          </p:cNvPr>
          <p:cNvSpPr/>
          <p:nvPr/>
        </p:nvSpPr>
        <p:spPr>
          <a:xfrm>
            <a:off x="6444208" y="3239005"/>
            <a:ext cx="1067580" cy="8397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Web Server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0BA8DB-CFFE-4A01-ABA0-A09EBCD484E6}"/>
              </a:ext>
            </a:extLst>
          </p:cNvPr>
          <p:cNvSpPr/>
          <p:nvPr/>
        </p:nvSpPr>
        <p:spPr>
          <a:xfrm>
            <a:off x="5174305" y="1340772"/>
            <a:ext cx="3623739" cy="15961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Storage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圓角矩形 18">
            <a:extLst>
              <a:ext uri="{FF2B5EF4-FFF2-40B4-BE49-F238E27FC236}">
                <a16:creationId xmlns:a16="http://schemas.microsoft.com/office/drawing/2014/main" id="{9AA9FB0D-976A-4575-8212-7412BEC93861}"/>
              </a:ext>
            </a:extLst>
          </p:cNvPr>
          <p:cNvSpPr/>
          <p:nvPr/>
        </p:nvSpPr>
        <p:spPr>
          <a:xfrm>
            <a:off x="5174305" y="3239004"/>
            <a:ext cx="912857" cy="31235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Load</a:t>
            </a:r>
          </a:p>
          <a:p>
            <a:pPr algn="ctr"/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Balancer</a:t>
            </a:r>
            <a:endParaRPr lang="zh-TW" altLang="en-US" sz="1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2A23350-BA89-4836-9663-61F8C7E38B69}"/>
              </a:ext>
            </a:extLst>
          </p:cNvPr>
          <p:cNvSpPr/>
          <p:nvPr/>
        </p:nvSpPr>
        <p:spPr bwMode="auto">
          <a:xfrm>
            <a:off x="8118219" y="630453"/>
            <a:ext cx="912857" cy="487147"/>
          </a:xfrm>
          <a:prstGeom prst="rect">
            <a:avLst/>
          </a:prstGeom>
          <a:ln>
            <a:headEnd type="none" w="sm" len="sm"/>
            <a:tailEnd type="triangle" w="lg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pitchFamily="18" charset="-120"/>
              </a:rPr>
              <a:t>VPC</a:t>
            </a:r>
            <a:endParaRPr kumimoji="1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20271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網站架構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/>
              <a:t>DNS - Domain Name Server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Route 53</a:t>
            </a:r>
          </a:p>
          <a:p>
            <a:r>
              <a:rPr lang="en-US" altLang="zh-TW" dirty="0"/>
              <a:t>WAF - Web Application Firewall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 WAF</a:t>
            </a:r>
          </a:p>
          <a:p>
            <a:r>
              <a:rPr lang="en-US" altLang="zh-TW" dirty="0"/>
              <a:t>CDN – Content Delivery Network</a:t>
            </a:r>
          </a:p>
          <a:p>
            <a:pPr lvl="1"/>
            <a:r>
              <a:rPr lang="en-US" altLang="zh-TW" dirty="0"/>
              <a:t>Cloudflare</a:t>
            </a:r>
          </a:p>
          <a:p>
            <a:pPr lvl="1"/>
            <a:r>
              <a:rPr lang="en-US" altLang="zh-TW" dirty="0"/>
              <a:t>AWS: </a:t>
            </a:r>
            <a:r>
              <a:rPr lang="en-US" altLang="zh-TW" dirty="0" err="1"/>
              <a:t>Cloudfront</a:t>
            </a:r>
            <a:endParaRPr lang="en-US" altLang="zh-TW" dirty="0"/>
          </a:p>
          <a:p>
            <a:r>
              <a:rPr lang="en-US" altLang="zh-TW" dirty="0"/>
              <a:t>LB – Load Balancer</a:t>
            </a:r>
          </a:p>
          <a:p>
            <a:pPr lvl="1"/>
            <a:r>
              <a:rPr lang="en-US" altLang="zh-TW" dirty="0"/>
              <a:t>AWS Load Balancing</a:t>
            </a:r>
          </a:p>
          <a:p>
            <a:r>
              <a:rPr lang="en-US" altLang="zh-TW" dirty="0"/>
              <a:t>VPC – Virtual Private Cloud</a:t>
            </a:r>
          </a:p>
          <a:p>
            <a:pPr lvl="1"/>
            <a:r>
              <a:rPr lang="en-US" altLang="zh-TW" dirty="0"/>
              <a:t>AWS: VPC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55581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27784" y="2363396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dirty="0"/>
              <a:t>Q &amp; A</a:t>
            </a:r>
            <a:endParaRPr lang="zh-TW" altLang="en-US" sz="96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2021/03/17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UIYUAN_2@YFXPLMTFUVWXYL44" val="3310"/>
</p:tagLst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rgbClr val="000000"/>
          </a:solidFill>
          <a:prstDash val="solid"/>
          <a:round/>
          <a:headEnd type="none" w="sm" len="sm"/>
          <a:tailEnd type="triangle" w="lg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14994</TotalTime>
  <Words>4665</Words>
  <Application>Microsoft Office PowerPoint</Application>
  <PresentationFormat>如螢幕大小 (4:3)</PresentationFormat>
  <Paragraphs>1110</Paragraphs>
  <Slides>60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60</vt:i4>
      </vt:variant>
    </vt:vector>
  </HeadingPairs>
  <TitlesOfParts>
    <vt:vector size="65" baseType="lpstr">
      <vt:lpstr>微軟正黑體</vt:lpstr>
      <vt:lpstr>Arial</vt:lpstr>
      <vt:lpstr>Calibri</vt:lpstr>
      <vt:lpstr>Wingdings</vt:lpstr>
      <vt:lpstr>1_Edge</vt:lpstr>
      <vt:lpstr>網 站 程 式 教 學</vt:lpstr>
      <vt:lpstr>課程大綱</vt:lpstr>
      <vt:lpstr>課程大綱</vt:lpstr>
      <vt:lpstr>網站架構：客戶端與伺服端架構</vt:lpstr>
      <vt:lpstr>網站架構：客戶端與伺服端架構</vt:lpstr>
      <vt:lpstr>課程大綱</vt:lpstr>
      <vt:lpstr>Bootstrap – Template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課程大綱</vt:lpstr>
      <vt:lpstr>jquery語法結構</vt:lpstr>
      <vt:lpstr>jquery選擇器</vt:lpstr>
      <vt:lpstr>PowerPoint 簡報</vt:lpstr>
      <vt:lpstr>課程大綱</vt:lpstr>
      <vt:lpstr>jquery UI</vt:lpstr>
      <vt:lpstr>jquery UI</vt:lpstr>
      <vt:lpstr>jquery UI - option</vt:lpstr>
      <vt:lpstr>jquery UI - event</vt:lpstr>
      <vt:lpstr>jquery UI - method</vt:lpstr>
      <vt:lpstr>課程大綱</vt:lpstr>
      <vt:lpstr>jquery plugin – list editor</vt:lpstr>
      <vt:lpstr>課程大綱</vt:lpstr>
      <vt:lpstr>PHP資料庫操作</vt:lpstr>
      <vt:lpstr>PHP資料庫操作</vt:lpstr>
      <vt:lpstr>課程大綱</vt:lpstr>
      <vt:lpstr>transaction – 動機 (1/4)</vt:lpstr>
      <vt:lpstr>transaction – 動機 (2/4)</vt:lpstr>
      <vt:lpstr>transaction – 動機 (3/4)</vt:lpstr>
      <vt:lpstr>transaction – 動機 (4/4)</vt:lpstr>
      <vt:lpstr>transaction – 結構 (1/3) </vt:lpstr>
      <vt:lpstr>transaction – 結構 (2/3) </vt:lpstr>
      <vt:lpstr>transaction – 結構 (3/3) </vt:lpstr>
      <vt:lpstr>transaction – 解決之道 (1/3) </vt:lpstr>
      <vt:lpstr>transaction – 解決之道 (2/3) </vt:lpstr>
      <vt:lpstr>transaction – 解決之道 (3/3) </vt:lpstr>
      <vt:lpstr>課程大綱</vt:lpstr>
      <vt:lpstr>row-level lock (1/3)</vt:lpstr>
      <vt:lpstr>row-level lock (2/3)</vt:lpstr>
      <vt:lpstr>row-level lock (3/3)</vt:lpstr>
      <vt:lpstr>課程大綱</vt:lpstr>
      <vt:lpstr>API</vt:lpstr>
      <vt:lpstr>API document</vt:lpstr>
      <vt:lpstr>API - example</vt:lpstr>
      <vt:lpstr>API – 藍新金流</vt:lpstr>
      <vt:lpstr>LINE + Dialogflow</vt:lpstr>
      <vt:lpstr>課程大綱</vt:lpstr>
      <vt:lpstr>網站架構</vt:lpstr>
      <vt:lpstr>網站架構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Büchi Complementation</dc:title>
  <dc:creator>tsay</dc:creator>
  <cp:lastModifiedBy>Steve Tai</cp:lastModifiedBy>
  <cp:revision>2361</cp:revision>
  <dcterms:created xsi:type="dcterms:W3CDTF">2009-06-21T02:54:00Z</dcterms:created>
  <dcterms:modified xsi:type="dcterms:W3CDTF">2021-03-16T10:26:55Z</dcterms:modified>
</cp:coreProperties>
</file>