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9"/>
  </p:notesMasterIdLst>
  <p:sldIdLst>
    <p:sldId id="256" r:id="rId2"/>
    <p:sldId id="275" r:id="rId3"/>
    <p:sldId id="261" r:id="rId4"/>
    <p:sldId id="279" r:id="rId5"/>
    <p:sldId id="281" r:id="rId6"/>
    <p:sldId id="278" r:id="rId7"/>
    <p:sldId id="273" r:id="rId8"/>
    <p:sldId id="286" r:id="rId9"/>
    <p:sldId id="277" r:id="rId10"/>
    <p:sldId id="265" r:id="rId11"/>
    <p:sldId id="282" r:id="rId12"/>
    <p:sldId id="267" r:id="rId13"/>
    <p:sldId id="283" r:id="rId14"/>
    <p:sldId id="284" r:id="rId15"/>
    <p:sldId id="285" r:id="rId16"/>
    <p:sldId id="287" r:id="rId17"/>
    <p:sldId id="288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92442" autoAdjust="0"/>
  </p:normalViewPr>
  <p:slideViewPr>
    <p:cSldViewPr snapToGrid="0">
      <p:cViewPr varScale="1">
        <p:scale>
          <a:sx n="107" d="100"/>
          <a:sy n="107" d="100"/>
        </p:scale>
        <p:origin x="148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0058A-253C-49B4-A2E7-647083501217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A7DD5-5CB3-459E-8167-C398AE2E1A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338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611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7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198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89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53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499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202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112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309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373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993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DA2D2-56F3-4B1B-859B-79C4F1F61701}" type="datetimeFigureOut">
              <a:rPr lang="zh-TW" altLang="en-US" smtClean="0"/>
              <a:t>2018/6/12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280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 smtClean="0"/>
              <a:t>Algorithms 2018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HW9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Carlos Chang</a:t>
            </a:r>
          </a:p>
          <a:p>
            <a:r>
              <a:rPr lang="en-US" altLang="zh-TW" dirty="0" smtClean="0"/>
              <a:t>2018.06.12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45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24" y="3205885"/>
            <a:ext cx="8505825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8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1.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Proof by </a:t>
            </a:r>
            <a:r>
              <a:rPr lang="en-US" altLang="zh-TW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contradiction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there exist </a:t>
            </a:r>
            <a:r>
              <a:rPr lang="en-US" altLang="zh-TW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minimum-cost spanning trees A and B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a graph.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 by the cost of edge (e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&lt;e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&lt;…)</a:t>
            </a:r>
          </a:p>
          <a:p>
            <a:pPr lvl="2"/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A: {e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…}   B: {e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’, 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’, …}</a:t>
            </a:r>
          </a:p>
          <a:p>
            <a:pPr lvl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the minimum cost edge in A but not B.</a:t>
            </a:r>
          </a:p>
          <a:p>
            <a:pPr lvl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the minimum cost edge in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not A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Assume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altLang="zh-TW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B∪{e</a:t>
            </a:r>
            <a:r>
              <a:rPr lang="en-US" altLang="zh-TW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will create a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altLang="zh-TW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the 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maximum cost edge of the cycle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all edge costs are distinct and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the maximum cost edge in a cycle,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TW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does not belong to any minimum spanning tree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But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in B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 is not minimum-cost spanning tree (Contradiction) </a:t>
            </a:r>
          </a:p>
          <a:p>
            <a:pPr lvl="1">
              <a:buNone/>
            </a:pP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None/>
            </a:pP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original statement proved true.</a:t>
            </a:r>
          </a:p>
          <a:p>
            <a:pPr lvl="1"/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4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33" y="2543467"/>
            <a:ext cx="8520767" cy="187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6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How to divide the graph correctly is a critical problem.</a:t>
            </a:r>
          </a:p>
          <a:p>
            <a:r>
              <a:rPr lang="en-US" altLang="zh-TW" dirty="0" smtClean="0"/>
              <a:t>However, the algorithm does not mention how to divide the graph into two subgraphs at all.</a:t>
            </a:r>
          </a:p>
          <a:p>
            <a:r>
              <a:rPr lang="en-US" altLang="zh-TW" dirty="0" smtClean="0"/>
              <a:t>The algorithm will be failed if it divides the graph like following example.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grpSp>
        <p:nvGrpSpPr>
          <p:cNvPr id="29" name="群組 28"/>
          <p:cNvGrpSpPr/>
          <p:nvPr/>
        </p:nvGrpSpPr>
        <p:grpSpPr>
          <a:xfrm>
            <a:off x="1578945" y="3476680"/>
            <a:ext cx="5014227" cy="2689412"/>
            <a:chOff x="909919" y="2070847"/>
            <a:chExt cx="5014227" cy="2689412"/>
          </a:xfrm>
        </p:grpSpPr>
        <p:sp>
          <p:nvSpPr>
            <p:cNvPr id="4" name="矩形 3"/>
            <p:cNvSpPr/>
            <p:nvPr/>
          </p:nvSpPr>
          <p:spPr>
            <a:xfrm>
              <a:off x="1470212" y="2805953"/>
              <a:ext cx="1344706" cy="11116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4303059" y="2805953"/>
              <a:ext cx="1253533" cy="1111623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>
              <a:endCxn id="5" idx="0"/>
            </p:cNvCxnSpPr>
            <p:nvPr/>
          </p:nvCxnSpPr>
          <p:spPr>
            <a:xfrm>
              <a:off x="2814918" y="2805953"/>
              <a:ext cx="21149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>
              <a:endCxn id="5" idx="2"/>
            </p:cNvCxnSpPr>
            <p:nvPr/>
          </p:nvCxnSpPr>
          <p:spPr>
            <a:xfrm>
              <a:off x="2814918" y="3917576"/>
              <a:ext cx="14881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3469341" y="2070847"/>
              <a:ext cx="0" cy="268941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字方塊 15"/>
            <p:cNvSpPr txBox="1"/>
            <p:nvPr/>
          </p:nvSpPr>
          <p:spPr>
            <a:xfrm>
              <a:off x="3742765" y="2451050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cxnSp>
          <p:nvCxnSpPr>
            <p:cNvPr id="17" name="直線接點 16"/>
            <p:cNvCxnSpPr>
              <a:endCxn id="5" idx="0"/>
            </p:cNvCxnSpPr>
            <p:nvPr/>
          </p:nvCxnSpPr>
          <p:spPr>
            <a:xfrm>
              <a:off x="2814918" y="2805953"/>
              <a:ext cx="21149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4029635" y="3230887"/>
              <a:ext cx="4168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5</a:t>
              </a:r>
              <a:endParaRPr lang="zh-TW" altLang="en-US" dirty="0"/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1999130" y="3929901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2483224" y="3125182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1999130" y="2451050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4757660" y="3892524"/>
              <a:ext cx="468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3648635" y="3917576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5331354" y="3230887"/>
              <a:ext cx="592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909919" y="3177098"/>
              <a:ext cx="5244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5946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94" y="2392735"/>
            <a:ext cx="8465644" cy="197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7118" y="193379"/>
            <a:ext cx="7886700" cy="1325563"/>
          </a:xfrm>
        </p:spPr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3.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780190"/>
              </p:ext>
            </p:extLst>
          </p:nvPr>
        </p:nvGraphicFramePr>
        <p:xfrm>
          <a:off x="251520" y="1416180"/>
          <a:ext cx="8686799" cy="444555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69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99793">
                <a:tc>
                  <a:txBody>
                    <a:bodyPr/>
                    <a:lstStyle/>
                    <a:p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NOT 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05482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v} increase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Delete {u, v}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edge from T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 becomes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two </a:t>
                      </a:r>
                      <a:r>
                        <a:rPr lang="en-US" altLang="zh-TW" sz="20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subtrees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T1, T2.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minimum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that connecting T1 and T2. 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f= {u, v} </a:t>
                      </a:r>
                      <a:r>
                        <a:rPr lang="en-US" altLang="zh-TW" sz="2000" dirty="0" smtClean="0">
                          <a:latin typeface="cmsy10"/>
                        </a:rPr>
                        <a:t>)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same MCST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else add the 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to T. (※Lemma)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20717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 } decrease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Add {u, v}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edge to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There is a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maximum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k in the cycle.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Delete  the edge k from T.</a:t>
                      </a:r>
                      <a:endParaRPr lang="zh-TW" altLang="en-US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4823520" y="213506"/>
            <a:ext cx="1728192" cy="1305436"/>
            <a:chOff x="251520" y="35332"/>
            <a:chExt cx="1728192" cy="1305436"/>
          </a:xfrm>
        </p:grpSpPr>
        <p:sp>
          <p:nvSpPr>
            <p:cNvPr id="10" name="橢圓 9"/>
            <p:cNvSpPr/>
            <p:nvPr/>
          </p:nvSpPr>
          <p:spPr>
            <a:xfrm>
              <a:off x="251520" y="395372"/>
              <a:ext cx="504056" cy="576064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smtClean="0"/>
                <a:t>T1</a:t>
              </a:r>
              <a:endParaRPr lang="zh-TW" altLang="en-US" sz="1200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1403648" y="395372"/>
              <a:ext cx="576064" cy="576064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/>
                <a:t>T2</a:t>
              </a:r>
              <a:endParaRPr lang="zh-TW" altLang="en-US" sz="1100" dirty="0"/>
            </a:p>
          </p:txBody>
        </p:sp>
        <p:cxnSp>
          <p:nvCxnSpPr>
            <p:cNvPr id="15" name="弧形接點 14"/>
            <p:cNvCxnSpPr>
              <a:stCxn id="10" idx="7"/>
              <a:endCxn id="11" idx="1"/>
            </p:cNvCxnSpPr>
            <p:nvPr/>
          </p:nvCxnSpPr>
          <p:spPr>
            <a:xfrm rot="5400000" flipH="1" flipV="1">
              <a:off x="1084885" y="76609"/>
              <a:ext cx="12700" cy="806252"/>
            </a:xfrm>
            <a:prstGeom prst="curvedConnector3">
              <a:avLst>
                <a:gd name="adj1" fmla="val 86427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755576" y="3533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{u, v}</a:t>
              </a:r>
              <a:endParaRPr lang="zh-TW" altLang="en-US" dirty="0"/>
            </a:p>
          </p:txBody>
        </p:sp>
        <p:cxnSp>
          <p:nvCxnSpPr>
            <p:cNvPr id="19" name="弧形接點 18"/>
            <p:cNvCxnSpPr>
              <a:stCxn id="10" idx="5"/>
              <a:endCxn id="11" idx="3"/>
            </p:cNvCxnSpPr>
            <p:nvPr/>
          </p:nvCxnSpPr>
          <p:spPr>
            <a:xfrm rot="16200000" flipH="1">
              <a:off x="1084885" y="483947"/>
              <a:ext cx="12700" cy="806252"/>
            </a:xfrm>
            <a:prstGeom prst="curvedConnector3">
              <a:avLst>
                <a:gd name="adj1" fmla="val 106427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字方塊 20"/>
            <p:cNvSpPr txBox="1"/>
            <p:nvPr/>
          </p:nvSpPr>
          <p:spPr>
            <a:xfrm>
              <a:off x="971600" y="971436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0000CC"/>
                  </a:solidFill>
                </a:rPr>
                <a:t>f</a:t>
              </a:r>
              <a:endParaRPr lang="zh-TW" altLang="en-US" dirty="0">
                <a:solidFill>
                  <a:srgbClr val="0000CC"/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251520" y="5951021"/>
            <a:ext cx="864096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smtClean="0"/>
              <a:t>Lemma</a:t>
            </a:r>
            <a:r>
              <a:rPr lang="en-US" altLang="zh-TW" dirty="0" smtClean="0"/>
              <a:t>: Adding additional edge </a:t>
            </a:r>
            <a:r>
              <a:rPr lang="en-US" altLang="zh-TW" dirty="0" smtClean="0">
                <a:solidFill>
                  <a:srgbClr val="0000CC"/>
                </a:solidFill>
              </a:rPr>
              <a:t>k</a:t>
            </a:r>
            <a:r>
              <a:rPr lang="en-US" altLang="zh-TW" dirty="0" smtClean="0"/>
              <a:t> to a minimal cost spanning tree T, it will create a </a:t>
            </a:r>
            <a:r>
              <a:rPr lang="en-US" altLang="zh-TW" dirty="0" smtClean="0">
                <a:solidFill>
                  <a:srgbClr val="FF0000"/>
                </a:solidFill>
              </a:rPr>
              <a:t>cycle</a:t>
            </a:r>
            <a:r>
              <a:rPr lang="en-US" altLang="zh-TW" dirty="0" smtClean="0"/>
              <a:t> .</a:t>
            </a:r>
          </a:p>
          <a:p>
            <a:r>
              <a:rPr lang="en-US" altLang="zh-TW" dirty="0" smtClean="0"/>
              <a:t>               In the cycle, k is the </a:t>
            </a:r>
            <a:r>
              <a:rPr lang="en-US" altLang="zh-TW" dirty="0" smtClean="0">
                <a:solidFill>
                  <a:srgbClr val="FF0000"/>
                </a:solidFill>
              </a:rPr>
              <a:t>maximum</a:t>
            </a:r>
            <a:r>
              <a:rPr lang="en-US" altLang="zh-TW" dirty="0" smtClean="0"/>
              <a:t> cost edge.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65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251520" y="1449328"/>
            <a:ext cx="4536504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newMCST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(G, </a:t>
            </a:r>
            <a:r>
              <a:rPr lang="en-US" altLang="zh-TW" dirty="0" smtClean="0"/>
              <a:t>T, e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smtClean="0"/>
              <a:t>w := </a:t>
            </a:r>
            <a:r>
              <a:rPr lang="en-US" altLang="zh-TW" dirty="0" err="1" smtClean="0"/>
              <a:t>e.weight</a:t>
            </a:r>
            <a:r>
              <a:rPr lang="en-US" altLang="zh-TW" dirty="0"/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:= e;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altLang="zh-TW" dirty="0" smtClean="0"/>
              <a:t>e</a:t>
            </a:r>
            <a:r>
              <a:rPr lang="en-US" altLang="zh-TW" dirty="0">
                <a:latin typeface="cmsy10"/>
              </a:rPr>
              <a:t> </a:t>
            </a:r>
            <a:r>
              <a:rPr lang="en-US" altLang="zh-TW" dirty="0" smtClean="0">
                <a:latin typeface="Symbol"/>
                <a:sym typeface="Symbol" panose="05050102010706020507" pitchFamily="18" charset="2"/>
              </a:rPr>
              <a:t></a:t>
            </a:r>
            <a:r>
              <a:rPr lang="en-US" altLang="zh-TW" dirty="0" smtClean="0">
                <a:latin typeface="cmsy10"/>
              </a:rPr>
              <a:t> </a:t>
            </a:r>
            <a:r>
              <a:rPr lang="en-US" altLang="zh-TW" dirty="0" smtClean="0"/>
              <a:t>T </a:t>
            </a:r>
            <a:r>
              <a:rPr lang="en-US" altLang="zh-TW" b="1" dirty="0" smtClean="0"/>
              <a:t>and </a:t>
            </a:r>
            <a:r>
              <a:rPr lang="en-US" altLang="zh-TW" dirty="0" smtClean="0"/>
              <a:t>e increases </a:t>
            </a:r>
            <a:r>
              <a:rPr lang="en-US" altLang="zh-TW" b="1" dirty="0" smtClean="0"/>
              <a:t>then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T’ := T - e;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T1 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u);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T2 </a:t>
            </a:r>
            <a:r>
              <a:rPr lang="en-US" altLang="zh-TW" dirty="0"/>
              <a:t>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v);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for </a:t>
            </a:r>
            <a:r>
              <a:rPr lang="en-US" altLang="zh-TW" dirty="0" smtClean="0"/>
              <a:t>all edges k connecting T1 and T2 </a:t>
            </a:r>
            <a:r>
              <a:rPr lang="en-US" altLang="zh-TW" b="1" dirty="0" smtClean="0"/>
              <a:t>do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k.weight</a:t>
            </a:r>
            <a:r>
              <a:rPr lang="en-US" altLang="zh-TW" dirty="0" smtClean="0"/>
              <a:t> &lt; w </a:t>
            </a:r>
            <a:r>
              <a:rPr lang="en-US" altLang="zh-TW" b="1" dirty="0" smtClean="0"/>
              <a:t>then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w := </a:t>
            </a:r>
            <a:r>
              <a:rPr lang="en-US" altLang="zh-TW" dirty="0" err="1" smtClean="0">
                <a:solidFill>
                  <a:schemeClr val="tx1"/>
                </a:solidFill>
              </a:rPr>
              <a:t>k.weight</a:t>
            </a:r>
            <a:r>
              <a:rPr lang="en-US" altLang="zh-TW" dirty="0" smtClean="0">
                <a:solidFill>
                  <a:schemeClr val="tx1"/>
                </a:solidFill>
              </a:rPr>
              <a:t>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>
                <a:solidFill>
                  <a:srgbClr val="3333FF"/>
                </a:solidFill>
              </a:rPr>
              <a:t> </a:t>
            </a:r>
            <a:r>
              <a:rPr lang="en-US" altLang="zh-TW" b="1" dirty="0" smtClean="0">
                <a:solidFill>
                  <a:srgbClr val="3333FF"/>
                </a:solidFill>
              </a:rPr>
              <a:t>    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 smtClean="0">
                <a:solidFill>
                  <a:schemeClr val="tx1"/>
                </a:solidFill>
              </a:rPr>
              <a:t> := k;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k </a:t>
            </a:r>
            <a:r>
              <a:rPr lang="en-US" altLang="zh-TW" dirty="0" smtClean="0">
                <a:latin typeface="細明體"/>
                <a:ea typeface="細明體"/>
              </a:rPr>
              <a:t>=</a:t>
            </a:r>
            <a:r>
              <a:rPr lang="en-US" altLang="zh-TW" dirty="0" smtClean="0"/>
              <a:t> 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0066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b="1" dirty="0" smtClean="0"/>
              <a:t>           </a:t>
            </a:r>
            <a:r>
              <a:rPr lang="en-US" altLang="zh-TW" dirty="0" smtClean="0"/>
              <a:t>print “No Change”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14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15           </a:t>
            </a:r>
            <a:r>
              <a:rPr lang="en-US" altLang="zh-TW" dirty="0" smtClean="0"/>
              <a:t>T’ := T’ +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;</a:t>
            </a:r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16           </a:t>
            </a:r>
            <a:r>
              <a:rPr lang="pt-BR" altLang="zh-TW" b="1" dirty="0" smtClean="0">
                <a:solidFill>
                  <a:schemeClr val="tx1"/>
                </a:solidFill>
              </a:rPr>
              <a:t>return </a:t>
            </a:r>
            <a:r>
              <a:rPr lang="pt-BR" altLang="zh-TW" dirty="0" smtClean="0">
                <a:solidFill>
                  <a:schemeClr val="tx1"/>
                </a:solidFill>
              </a:rPr>
              <a:t>T’;</a:t>
            </a:r>
            <a:endParaRPr lang="pt-BR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782833" y="1449152"/>
            <a:ext cx="4104456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lang="en-US" altLang="zh-TW" b="1" noProof="0" dirty="0" smtClean="0"/>
              <a:t>else if </a:t>
            </a:r>
            <a:r>
              <a:rPr lang="en-US" altLang="zh-TW" dirty="0" smtClean="0"/>
              <a:t>e </a:t>
            </a:r>
            <a:r>
              <a:rPr lang="en-US" altLang="zh-TW" dirty="0" smtClean="0">
                <a:latin typeface="Symbol"/>
                <a:sym typeface="Symbol"/>
              </a:rPr>
              <a:t></a:t>
            </a:r>
            <a:r>
              <a:rPr lang="en-US" altLang="zh-TW" dirty="0">
                <a:latin typeface="cmsy10"/>
                <a:sym typeface="Symbol"/>
              </a:rPr>
              <a:t> </a:t>
            </a:r>
            <a:r>
              <a:rPr lang="en-US" altLang="zh-TW" dirty="0" smtClean="0"/>
              <a:t>T </a:t>
            </a:r>
            <a:r>
              <a:rPr lang="en-US" altLang="zh-TW" b="1" dirty="0"/>
              <a:t>and </a:t>
            </a:r>
            <a:r>
              <a:rPr lang="en-US" altLang="zh-TW" dirty="0" smtClean="0"/>
              <a:t>e decreases </a:t>
            </a:r>
            <a:r>
              <a:rPr lang="en-US" altLang="zh-TW" b="1" dirty="0"/>
              <a:t>then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18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 + e;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19        </a:t>
            </a:r>
            <a:r>
              <a:rPr lang="en-US" altLang="zh-TW" dirty="0" smtClean="0">
                <a:solidFill>
                  <a:schemeClr val="tx1"/>
                </a:solidFill>
              </a:rPr>
              <a:t>C := </a:t>
            </a:r>
            <a:r>
              <a:rPr lang="en-US" altLang="zh-TW" dirty="0" err="1" smtClean="0">
                <a:solidFill>
                  <a:schemeClr val="tx1"/>
                </a:solidFill>
              </a:rPr>
              <a:t>Find_Cycle</a:t>
            </a:r>
            <a:r>
              <a:rPr lang="en-US" altLang="zh-TW" dirty="0" smtClean="0">
                <a:solidFill>
                  <a:schemeClr val="tx1"/>
                </a:solidFill>
              </a:rPr>
              <a:t>(T, e);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20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b="1" dirty="0" smtClean="0"/>
              <a:t>   for </a:t>
            </a:r>
            <a:r>
              <a:rPr lang="en-US" altLang="zh-TW" dirty="0" smtClean="0"/>
              <a:t>all edge k in C </a:t>
            </a:r>
            <a:r>
              <a:rPr lang="en-US" altLang="zh-TW" b="1" dirty="0" smtClean="0"/>
              <a:t>do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21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/>
              <a:t>k.weight</a:t>
            </a:r>
            <a:r>
              <a:rPr lang="en-US" altLang="zh-TW" dirty="0"/>
              <a:t> </a:t>
            </a:r>
            <a:r>
              <a:rPr lang="en-US" altLang="zh-TW" dirty="0" smtClean="0"/>
              <a:t>&gt; </a:t>
            </a:r>
            <a:r>
              <a:rPr lang="en-US" altLang="zh-TW" dirty="0"/>
              <a:t>w </a:t>
            </a:r>
            <a:r>
              <a:rPr lang="en-US" altLang="zh-TW" b="1" dirty="0"/>
              <a:t>then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w </a:t>
            </a:r>
            <a:r>
              <a:rPr lang="en-US" altLang="zh-TW" dirty="0">
                <a:solidFill>
                  <a:schemeClr val="tx1"/>
                </a:solidFill>
              </a:rPr>
              <a:t>:= </a:t>
            </a:r>
            <a:r>
              <a:rPr lang="en-US" altLang="zh-TW" dirty="0" err="1">
                <a:solidFill>
                  <a:schemeClr val="tx1"/>
                </a:solidFill>
              </a:rPr>
              <a:t>k.weight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23</a:t>
            </a:r>
            <a:r>
              <a:rPr lang="en-US" altLang="zh-TW" dirty="0" smtClean="0"/>
              <a:t>                </a:t>
            </a:r>
            <a:r>
              <a:rPr lang="en-US" altLang="zh-TW" dirty="0" err="1" smtClean="0"/>
              <a:t>new_edge</a:t>
            </a:r>
            <a:r>
              <a:rPr lang="zh-TW" altLang="en-US" dirty="0" smtClean="0"/>
              <a:t> </a:t>
            </a:r>
            <a:r>
              <a:rPr lang="en-US" altLang="zh-TW" dirty="0" smtClean="0"/>
              <a:t>:=</a:t>
            </a:r>
            <a:r>
              <a:rPr lang="zh-TW" altLang="en-US" dirty="0" smtClean="0"/>
              <a:t> </a:t>
            </a:r>
            <a:r>
              <a:rPr lang="en-US" altLang="zh-TW" dirty="0" smtClean="0"/>
              <a:t>k;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24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T’ –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25</a:t>
            </a:r>
            <a:r>
              <a:rPr lang="en-US" altLang="zh-TW" b="1" dirty="0" smtClean="0"/>
              <a:t>        if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= 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26            </a:t>
            </a:r>
            <a:r>
              <a:rPr lang="en-US" altLang="zh-TW" dirty="0" smtClean="0"/>
              <a:t>print “No Change”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27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28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</a:rPr>
              <a:t>return </a:t>
            </a:r>
            <a:r>
              <a:rPr lang="en-US" altLang="zh-TW" dirty="0" smtClean="0">
                <a:solidFill>
                  <a:schemeClr val="tx1"/>
                </a:solidFill>
              </a:rPr>
              <a:t>T’;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29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b="1" dirty="0" smtClean="0"/>
          </a:p>
          <a:p>
            <a:pPr>
              <a:spcBef>
                <a:spcPts val="100"/>
              </a:spcBef>
            </a:pPr>
            <a:r>
              <a:rPr lang="en-US" altLang="zh-TW" dirty="0" smtClean="0">
                <a:solidFill>
                  <a:srgbClr val="006600"/>
                </a:solidFill>
              </a:rPr>
              <a:t>30         </a:t>
            </a:r>
            <a:r>
              <a:rPr lang="en-US" altLang="zh-TW" dirty="0" smtClean="0"/>
              <a:t>print “No Change”</a:t>
            </a:r>
            <a:r>
              <a:rPr lang="en-US" altLang="zh-TW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/>
              <a:t>           </a:t>
            </a:r>
            <a:endParaRPr lang="en-US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427311"/>
            <a:ext cx="864096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Input</a:t>
            </a:r>
            <a:r>
              <a:rPr lang="en-US" altLang="zh-TW" sz="2000" dirty="0"/>
              <a:t>: G(V, E</a:t>
            </a:r>
            <a:r>
              <a:rPr lang="en-US" altLang="zh-TW" sz="2000" dirty="0" smtClean="0"/>
              <a:t>): </a:t>
            </a:r>
            <a:r>
              <a:rPr lang="en-US" altLang="zh-TW" sz="2000" dirty="0"/>
              <a:t>undirected </a:t>
            </a:r>
            <a:r>
              <a:rPr lang="en-US" altLang="zh-TW" sz="2000" dirty="0" smtClean="0"/>
              <a:t>graph, </a:t>
            </a:r>
            <a:r>
              <a:rPr lang="en-US" altLang="zh-TW" sz="2000" dirty="0" smtClean="0">
                <a:solidFill>
                  <a:schemeClr val="dk1"/>
                </a:solidFill>
              </a:rPr>
              <a:t>T</a:t>
            </a:r>
            <a:r>
              <a:rPr lang="en-US" altLang="zh-TW" sz="2000" dirty="0">
                <a:solidFill>
                  <a:schemeClr val="dk1"/>
                </a:solidFill>
              </a:rPr>
              <a:t>: MCST, e={u, v} </a:t>
            </a:r>
            <a:r>
              <a:rPr lang="en-US" altLang="zh-TW" sz="2000" dirty="0">
                <a:solidFill>
                  <a:schemeClr val="dk1"/>
                </a:solidFill>
                <a:latin typeface="cmsy10"/>
              </a:rPr>
              <a:t>2</a:t>
            </a:r>
            <a:r>
              <a:rPr lang="en-US" altLang="zh-TW" sz="2000" dirty="0">
                <a:solidFill>
                  <a:schemeClr val="dk1"/>
                </a:solidFill>
              </a:rPr>
              <a:t> G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Output</a:t>
            </a:r>
            <a:r>
              <a:rPr lang="en-US" altLang="zh-TW" sz="2000" dirty="0"/>
              <a:t>: T’: new MCST or print “No Change”</a:t>
            </a:r>
            <a:endParaRPr lang="en-US" altLang="zh-TW" sz="2000" dirty="0">
              <a:solidFill>
                <a:schemeClr val="dk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275856" y="3006120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O(|V1|+|E1|)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3275856" y="3356868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O(|V2|+|E2|)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3750941" y="408624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O(|E|)</a:t>
            </a:r>
            <a:endParaRPr lang="zh-TW" altLang="en-US" dirty="0"/>
          </a:p>
        </p:txBody>
      </p:sp>
      <p:cxnSp>
        <p:nvCxnSpPr>
          <p:cNvPr id="20" name="直線接點 19"/>
          <p:cNvCxnSpPr/>
          <p:nvPr/>
        </p:nvCxnSpPr>
        <p:spPr>
          <a:xfrm>
            <a:off x="4572000" y="3870216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>
            <a:off x="4572000" y="4806320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>
            <a:off x="4716016" y="3870216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/>
          <p:cNvSpPr txBox="1"/>
          <p:nvPr/>
        </p:nvSpPr>
        <p:spPr>
          <a:xfrm>
            <a:off x="7524328" y="1998008"/>
            <a:ext cx="12961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O(|V|+|E|)</a:t>
            </a:r>
            <a:endParaRPr lang="zh-TW" altLang="en-US" dirty="0"/>
          </a:p>
        </p:txBody>
      </p:sp>
      <p:cxnSp>
        <p:nvCxnSpPr>
          <p:cNvPr id="35" name="直線接點 34"/>
          <p:cNvCxnSpPr/>
          <p:nvPr/>
        </p:nvCxnSpPr>
        <p:spPr>
          <a:xfrm>
            <a:off x="7519137" y="2439348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7519137" y="3375452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7663153" y="2439348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8071421" y="272738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O(|V|)</a:t>
            </a:r>
            <a:endParaRPr lang="zh-TW" altLang="en-US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7663153" y="2943404"/>
            <a:ext cx="3600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5278729" y="5742424"/>
            <a:ext cx="325371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000" dirty="0" smtClean="0"/>
              <a:t>Time Complexity: O(|V|+|E|)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4253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9" grpId="0" animBg="1"/>
      <p:bldP spid="34" grpId="0" animBg="1"/>
      <p:bldP spid="38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694" y="3278909"/>
            <a:ext cx="4970729" cy="310341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77" y="851087"/>
            <a:ext cx="87915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0466237"/>
              </p:ext>
            </p:extLst>
          </p:nvPr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6" name="橢圓 5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33600" y="29448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3600" y="3294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3639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3600" y="4680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矩形 73"/>
          <p:cNvSpPr/>
          <p:nvPr/>
        </p:nvSpPr>
        <p:spPr>
          <a:xfrm>
            <a:off x="-36512" y="0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6016074" y="987067"/>
            <a:ext cx="2867442" cy="2522957"/>
            <a:chOff x="6156176" y="899428"/>
            <a:chExt cx="2736304" cy="2601580"/>
          </a:xfrm>
        </p:grpSpPr>
        <p:sp>
          <p:nvSpPr>
            <p:cNvPr id="73" name="矩形 72"/>
            <p:cNvSpPr/>
            <p:nvPr/>
          </p:nvSpPr>
          <p:spPr>
            <a:xfrm>
              <a:off x="6156176" y="899428"/>
              <a:ext cx="2736304" cy="259228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橢圓 74"/>
            <p:cNvSpPr/>
            <p:nvPr/>
          </p:nvSpPr>
          <p:spPr>
            <a:xfrm>
              <a:off x="7884368" y="1340768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76" name="橢圓 75"/>
            <p:cNvSpPr/>
            <p:nvPr/>
          </p:nvSpPr>
          <p:spPr>
            <a:xfrm>
              <a:off x="8316416" y="1844824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78" name="橢圓 77"/>
            <p:cNvSpPr/>
            <p:nvPr/>
          </p:nvSpPr>
          <p:spPr>
            <a:xfrm>
              <a:off x="7236296" y="2780928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80" name="橢圓 79"/>
            <p:cNvSpPr/>
            <p:nvPr/>
          </p:nvSpPr>
          <p:spPr>
            <a:xfrm>
              <a:off x="6228184" y="980728"/>
              <a:ext cx="1584176" cy="144016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3" name="橢圓 42"/>
            <p:cNvSpPr/>
            <p:nvPr/>
          </p:nvSpPr>
          <p:spPr>
            <a:xfrm>
              <a:off x="7452320" y="1268760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橢圓 43"/>
            <p:cNvSpPr/>
            <p:nvPr/>
          </p:nvSpPr>
          <p:spPr>
            <a:xfrm>
              <a:off x="7452320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橢圓 45"/>
            <p:cNvSpPr/>
            <p:nvPr/>
          </p:nvSpPr>
          <p:spPr>
            <a:xfrm>
              <a:off x="6444208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7" name="橢圓 46"/>
            <p:cNvSpPr/>
            <p:nvPr/>
          </p:nvSpPr>
          <p:spPr>
            <a:xfrm>
              <a:off x="6948264" y="1700808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橢圓 48"/>
            <p:cNvSpPr/>
            <p:nvPr/>
          </p:nvSpPr>
          <p:spPr>
            <a:xfrm>
              <a:off x="8460432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0" name="橢圓 49"/>
            <p:cNvSpPr/>
            <p:nvPr/>
          </p:nvSpPr>
          <p:spPr>
            <a:xfrm>
              <a:off x="8028384" y="1700808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2" name="直線單箭頭接點 51"/>
            <p:cNvCxnSpPr/>
            <p:nvPr/>
          </p:nvCxnSpPr>
          <p:spPr>
            <a:xfrm flipV="1">
              <a:off x="6588224" y="1844824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線單箭頭接點 52"/>
            <p:cNvCxnSpPr/>
            <p:nvPr/>
          </p:nvCxnSpPr>
          <p:spPr>
            <a:xfrm flipV="1">
              <a:off x="7092280" y="1412776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直線單箭頭接點 55"/>
            <p:cNvCxnSpPr/>
            <p:nvPr/>
          </p:nvCxnSpPr>
          <p:spPr>
            <a:xfrm>
              <a:off x="7524328" y="141277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直線單箭頭接點 57"/>
            <p:cNvCxnSpPr/>
            <p:nvPr/>
          </p:nvCxnSpPr>
          <p:spPr>
            <a:xfrm flipV="1">
              <a:off x="7596336" y="1844824"/>
              <a:ext cx="432048" cy="122413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線單箭頭接點 59"/>
            <p:cNvCxnSpPr/>
            <p:nvPr/>
          </p:nvCxnSpPr>
          <p:spPr>
            <a:xfrm flipH="1" flipV="1">
              <a:off x="8172400" y="1844824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文字方塊 61"/>
            <p:cNvSpPr txBox="1"/>
            <p:nvPr/>
          </p:nvSpPr>
          <p:spPr>
            <a:xfrm>
              <a:off x="7380312" y="89942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7524328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64" name="文字方塊 63"/>
            <p:cNvSpPr txBox="1"/>
            <p:nvPr/>
          </p:nvSpPr>
          <p:spPr>
            <a:xfrm>
              <a:off x="7380312" y="31316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7956376" y="14127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67" name="文字方塊 66"/>
            <p:cNvSpPr txBox="1"/>
            <p:nvPr/>
          </p:nvSpPr>
          <p:spPr>
            <a:xfrm>
              <a:off x="8590794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6</a:t>
              </a:r>
              <a:endParaRPr lang="zh-TW" altLang="en-US" dirty="0"/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6156176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7</a:t>
              </a:r>
              <a:endParaRPr lang="zh-TW" altLang="en-US" dirty="0"/>
            </a:p>
          </p:txBody>
        </p:sp>
        <p:sp>
          <p:nvSpPr>
            <p:cNvPr id="70" name="文字方塊 69"/>
            <p:cNvSpPr txBox="1"/>
            <p:nvPr/>
          </p:nvSpPr>
          <p:spPr>
            <a:xfrm>
              <a:off x="6732240" y="14754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9</a:t>
              </a:r>
              <a:endParaRPr lang="zh-TW" altLang="en-US" dirty="0"/>
            </a:p>
          </p:txBody>
        </p:sp>
        <p:sp>
          <p:nvSpPr>
            <p:cNvPr id="81" name="橢圓 80"/>
            <p:cNvSpPr/>
            <p:nvPr/>
          </p:nvSpPr>
          <p:spPr>
            <a:xfrm>
              <a:off x="6660232" y="2492896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77" name="橢圓 76"/>
            <p:cNvSpPr/>
            <p:nvPr/>
          </p:nvSpPr>
          <p:spPr>
            <a:xfrm>
              <a:off x="7884368" y="2420888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5" name="橢圓 44"/>
            <p:cNvSpPr/>
            <p:nvPr/>
          </p:nvSpPr>
          <p:spPr>
            <a:xfrm>
              <a:off x="7452320" y="3068960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橢圓 47"/>
            <p:cNvSpPr/>
            <p:nvPr/>
          </p:nvSpPr>
          <p:spPr>
            <a:xfrm>
              <a:off x="6948264" y="2636912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橢圓 50"/>
            <p:cNvSpPr/>
            <p:nvPr/>
          </p:nvSpPr>
          <p:spPr>
            <a:xfrm>
              <a:off x="8028384" y="2636912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4" name="直線單箭頭接點 53"/>
            <p:cNvCxnSpPr/>
            <p:nvPr/>
          </p:nvCxnSpPr>
          <p:spPr>
            <a:xfrm>
              <a:off x="6588224" y="2276872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直線單箭頭接點 54"/>
            <p:cNvCxnSpPr/>
            <p:nvPr/>
          </p:nvCxnSpPr>
          <p:spPr>
            <a:xfrm>
              <a:off x="7092280" y="2780928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直線單箭頭接點 56"/>
            <p:cNvCxnSpPr/>
            <p:nvPr/>
          </p:nvCxnSpPr>
          <p:spPr>
            <a:xfrm>
              <a:off x="7524328" y="2276872"/>
              <a:ext cx="0" cy="7200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線單箭頭接點 58"/>
            <p:cNvCxnSpPr/>
            <p:nvPr/>
          </p:nvCxnSpPr>
          <p:spPr>
            <a:xfrm flipV="1">
              <a:off x="7668344" y="2780928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線單箭頭接點 60"/>
            <p:cNvCxnSpPr/>
            <p:nvPr/>
          </p:nvCxnSpPr>
          <p:spPr>
            <a:xfrm flipV="1">
              <a:off x="8172400" y="2348880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文字方塊 65"/>
            <p:cNvSpPr txBox="1"/>
            <p:nvPr/>
          </p:nvSpPr>
          <p:spPr>
            <a:xfrm>
              <a:off x="8086738" y="26369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5</a:t>
              </a:r>
              <a:endParaRPr lang="zh-TW" altLang="en-US" dirty="0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6660232" y="25649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8</a:t>
              </a:r>
              <a:endParaRPr lang="zh-TW" altLang="en-US" dirty="0"/>
            </a:p>
          </p:txBody>
        </p:sp>
        <p:cxnSp>
          <p:nvCxnSpPr>
            <p:cNvPr id="71" name="直線單箭頭接點 70"/>
            <p:cNvCxnSpPr/>
            <p:nvPr/>
          </p:nvCxnSpPr>
          <p:spPr>
            <a:xfrm flipH="1">
              <a:off x="6660232" y="2204864"/>
              <a:ext cx="7200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文字方塊 78"/>
            <p:cNvSpPr txBox="1"/>
            <p:nvPr/>
          </p:nvSpPr>
          <p:spPr>
            <a:xfrm>
              <a:off x="6660232" y="25649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8</a:t>
              </a:r>
              <a:endParaRPr lang="zh-TW" altLang="en-US" dirty="0"/>
            </a:p>
          </p:txBody>
        </p:sp>
        <p:cxnSp>
          <p:nvCxnSpPr>
            <p:cNvPr id="72" name="直線單箭頭接點 71"/>
            <p:cNvCxnSpPr/>
            <p:nvPr/>
          </p:nvCxnSpPr>
          <p:spPr>
            <a:xfrm flipH="1">
              <a:off x="7105933" y="2276872"/>
              <a:ext cx="346387" cy="3693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399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-36512" y="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(b) </a:t>
            </a:r>
            <a:endParaRPr lang="zh-TW" altLang="en-US" dirty="0"/>
          </a:p>
        </p:txBody>
      </p:sp>
      <p:grpSp>
        <p:nvGrpSpPr>
          <p:cNvPr id="89" name="群組 88"/>
          <p:cNvGrpSpPr/>
          <p:nvPr/>
        </p:nvGrpSpPr>
        <p:grpSpPr>
          <a:xfrm>
            <a:off x="1048871" y="601585"/>
            <a:ext cx="6212034" cy="5126862"/>
            <a:chOff x="1237129" y="753984"/>
            <a:chExt cx="6212034" cy="5126862"/>
          </a:xfrm>
        </p:grpSpPr>
        <p:sp>
          <p:nvSpPr>
            <p:cNvPr id="45" name="矩形 44"/>
            <p:cNvSpPr/>
            <p:nvPr/>
          </p:nvSpPr>
          <p:spPr>
            <a:xfrm>
              <a:off x="1237129" y="753984"/>
              <a:ext cx="6212034" cy="51085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橢圓 48"/>
            <p:cNvSpPr/>
            <p:nvPr/>
          </p:nvSpPr>
          <p:spPr>
            <a:xfrm>
              <a:off x="3689248" y="4461804"/>
              <a:ext cx="1307797" cy="113523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0" name="橢圓 49"/>
            <p:cNvSpPr/>
            <p:nvPr/>
          </p:nvSpPr>
          <p:spPr>
            <a:xfrm>
              <a:off x="1400604" y="914200"/>
              <a:ext cx="3596441" cy="283808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1" name="橢圓 50"/>
            <p:cNvSpPr/>
            <p:nvPr/>
          </p:nvSpPr>
          <p:spPr>
            <a:xfrm>
              <a:off x="4179671" y="1481816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橢圓 51"/>
            <p:cNvSpPr/>
            <p:nvPr/>
          </p:nvSpPr>
          <p:spPr>
            <a:xfrm>
              <a:off x="4179671" y="3184667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3" name="橢圓 52"/>
            <p:cNvSpPr/>
            <p:nvPr/>
          </p:nvSpPr>
          <p:spPr>
            <a:xfrm>
              <a:off x="1891027" y="3184667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橢圓 53"/>
            <p:cNvSpPr/>
            <p:nvPr/>
          </p:nvSpPr>
          <p:spPr>
            <a:xfrm>
              <a:off x="3035349" y="2333241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8" name="橢圓 87"/>
            <p:cNvSpPr/>
            <p:nvPr/>
          </p:nvSpPr>
          <p:spPr>
            <a:xfrm>
              <a:off x="4787153" y="2049433"/>
              <a:ext cx="2510118" cy="283808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6468316" y="3184667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橢圓 56"/>
            <p:cNvSpPr/>
            <p:nvPr/>
          </p:nvSpPr>
          <p:spPr>
            <a:xfrm>
              <a:off x="5487468" y="2333241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8" name="直線單箭頭接點 57"/>
            <p:cNvCxnSpPr/>
            <p:nvPr/>
          </p:nvCxnSpPr>
          <p:spPr>
            <a:xfrm flipV="1">
              <a:off x="2217976" y="2617050"/>
              <a:ext cx="817373" cy="5676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線單箭頭接點 58"/>
            <p:cNvCxnSpPr/>
            <p:nvPr/>
          </p:nvCxnSpPr>
          <p:spPr>
            <a:xfrm flipV="1">
              <a:off x="3362299" y="1765625"/>
              <a:ext cx="817373" cy="5676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線單箭頭接點 59"/>
            <p:cNvCxnSpPr/>
            <p:nvPr/>
          </p:nvCxnSpPr>
          <p:spPr>
            <a:xfrm>
              <a:off x="4343146" y="1765625"/>
              <a:ext cx="0" cy="127713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線單箭頭接點 60"/>
            <p:cNvCxnSpPr/>
            <p:nvPr/>
          </p:nvCxnSpPr>
          <p:spPr>
            <a:xfrm flipV="1">
              <a:off x="4506621" y="2617050"/>
              <a:ext cx="980847" cy="24123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線單箭頭接點 61"/>
            <p:cNvCxnSpPr/>
            <p:nvPr/>
          </p:nvCxnSpPr>
          <p:spPr>
            <a:xfrm flipH="1" flipV="1">
              <a:off x="5814417" y="2617050"/>
              <a:ext cx="653898" cy="5676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文字方塊 62"/>
            <p:cNvSpPr txBox="1"/>
            <p:nvPr/>
          </p:nvSpPr>
          <p:spPr>
            <a:xfrm>
              <a:off x="4016197" y="753984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64" name="文字方塊 63"/>
            <p:cNvSpPr txBox="1"/>
            <p:nvPr/>
          </p:nvSpPr>
          <p:spPr>
            <a:xfrm>
              <a:off x="4343146" y="2900858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4016197" y="5153014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66" name="文字方塊 65"/>
            <p:cNvSpPr txBox="1"/>
            <p:nvPr/>
          </p:nvSpPr>
          <p:spPr>
            <a:xfrm>
              <a:off x="5323993" y="1765625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67" name="文字方塊 66"/>
            <p:cNvSpPr txBox="1"/>
            <p:nvPr/>
          </p:nvSpPr>
          <p:spPr>
            <a:xfrm>
              <a:off x="6764267" y="2900858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6</a:t>
              </a:r>
              <a:endParaRPr lang="zh-TW" altLang="en-US" dirty="0"/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1237129" y="2900858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7</a:t>
              </a:r>
              <a:endParaRPr lang="zh-TW" altLang="en-US" dirty="0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2544926" y="1889217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9</a:t>
              </a:r>
              <a:endParaRPr lang="zh-TW" altLang="en-US" dirty="0"/>
            </a:p>
          </p:txBody>
        </p:sp>
        <p:sp>
          <p:nvSpPr>
            <p:cNvPr id="70" name="橢圓 69"/>
            <p:cNvSpPr/>
            <p:nvPr/>
          </p:nvSpPr>
          <p:spPr>
            <a:xfrm>
              <a:off x="2381451" y="3894187"/>
              <a:ext cx="1307797" cy="113523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72" name="橢圓 71"/>
            <p:cNvSpPr/>
            <p:nvPr/>
          </p:nvSpPr>
          <p:spPr>
            <a:xfrm>
              <a:off x="4179671" y="5029421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橢圓 72"/>
            <p:cNvSpPr/>
            <p:nvPr/>
          </p:nvSpPr>
          <p:spPr>
            <a:xfrm>
              <a:off x="3035349" y="4177996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橢圓 73"/>
            <p:cNvSpPr/>
            <p:nvPr/>
          </p:nvSpPr>
          <p:spPr>
            <a:xfrm>
              <a:off x="5487468" y="4177996"/>
              <a:ext cx="326949" cy="283808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5" name="直線單箭頭接點 74"/>
            <p:cNvCxnSpPr/>
            <p:nvPr/>
          </p:nvCxnSpPr>
          <p:spPr>
            <a:xfrm>
              <a:off x="2217976" y="3468475"/>
              <a:ext cx="653898" cy="5676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直線單箭頭接點 75"/>
            <p:cNvCxnSpPr/>
            <p:nvPr/>
          </p:nvCxnSpPr>
          <p:spPr>
            <a:xfrm>
              <a:off x="3362299" y="4461804"/>
              <a:ext cx="653898" cy="5676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直線單箭頭接點 76"/>
            <p:cNvCxnSpPr/>
            <p:nvPr/>
          </p:nvCxnSpPr>
          <p:spPr>
            <a:xfrm>
              <a:off x="4343146" y="3468475"/>
              <a:ext cx="0" cy="14190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直線單箭頭接點 77"/>
            <p:cNvCxnSpPr/>
            <p:nvPr/>
          </p:nvCxnSpPr>
          <p:spPr>
            <a:xfrm flipV="1">
              <a:off x="4670095" y="4461804"/>
              <a:ext cx="817373" cy="5676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直線單箭頭接點 78"/>
            <p:cNvCxnSpPr/>
            <p:nvPr/>
          </p:nvCxnSpPr>
          <p:spPr>
            <a:xfrm flipV="1">
              <a:off x="5814417" y="3610379"/>
              <a:ext cx="653898" cy="5676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文字方塊 79"/>
            <p:cNvSpPr txBox="1"/>
            <p:nvPr/>
          </p:nvSpPr>
          <p:spPr>
            <a:xfrm>
              <a:off x="5777426" y="4356523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5</a:t>
              </a:r>
              <a:endParaRPr lang="zh-TW" altLang="en-US" dirty="0"/>
            </a:p>
          </p:txBody>
        </p:sp>
        <p:sp>
          <p:nvSpPr>
            <p:cNvPr id="81" name="文字方塊 80"/>
            <p:cNvSpPr txBox="1"/>
            <p:nvPr/>
          </p:nvSpPr>
          <p:spPr>
            <a:xfrm>
              <a:off x="2381451" y="4036092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8</a:t>
              </a:r>
              <a:endParaRPr lang="zh-TW" altLang="en-US" dirty="0"/>
            </a:p>
          </p:txBody>
        </p:sp>
        <p:cxnSp>
          <p:nvCxnSpPr>
            <p:cNvPr id="82" name="直線單箭頭接點 81"/>
            <p:cNvCxnSpPr/>
            <p:nvPr/>
          </p:nvCxnSpPr>
          <p:spPr>
            <a:xfrm flipH="1">
              <a:off x="2381451" y="3326571"/>
              <a:ext cx="16347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文字方塊 82"/>
            <p:cNvSpPr txBox="1"/>
            <p:nvPr/>
          </p:nvSpPr>
          <p:spPr>
            <a:xfrm>
              <a:off x="2381451" y="4036092"/>
              <a:ext cx="684896" cy="72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8</a:t>
              </a:r>
              <a:endParaRPr lang="zh-TW" altLang="en-US" dirty="0"/>
            </a:p>
          </p:txBody>
        </p:sp>
        <p:cxnSp>
          <p:nvCxnSpPr>
            <p:cNvPr id="84" name="直線單箭頭接點 83"/>
            <p:cNvCxnSpPr/>
            <p:nvPr/>
          </p:nvCxnSpPr>
          <p:spPr>
            <a:xfrm flipH="1">
              <a:off x="3393294" y="3468475"/>
              <a:ext cx="786377" cy="7278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線單箭頭接點 10"/>
            <p:cNvCxnSpPr/>
            <p:nvPr/>
          </p:nvCxnSpPr>
          <p:spPr>
            <a:xfrm flipH="1">
              <a:off x="5616949" y="2703725"/>
              <a:ext cx="30996" cy="140073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1059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458661"/>
              </p:ext>
            </p:extLst>
          </p:nvPr>
        </p:nvGraphicFramePr>
        <p:xfrm>
          <a:off x="323530" y="284490"/>
          <a:ext cx="8568950" cy="6370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568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5689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kern="1200" baseline="0" dirty="0" smtClean="0"/>
                        <a:t>DFS_N</a:t>
                      </a:r>
                      <a:endParaRPr lang="zh-TW" altLang="en-US" sz="1600" b="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/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/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6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7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8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7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9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7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41" name="矩形 40"/>
          <p:cNvSpPr/>
          <p:nvPr/>
        </p:nvSpPr>
        <p:spPr>
          <a:xfrm>
            <a:off x="-36512" y="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(b) </a:t>
            </a:r>
            <a:endParaRPr lang="zh-TW" altLang="en-US" dirty="0"/>
          </a:p>
        </p:txBody>
      </p:sp>
      <p:sp>
        <p:nvSpPr>
          <p:cNvPr id="8" name="橢圓 7"/>
          <p:cNvSpPr/>
          <p:nvPr/>
        </p:nvSpPr>
        <p:spPr>
          <a:xfrm>
            <a:off x="633600" y="3023224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3600" y="3361638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633600" y="4374649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6051049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98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" y="2967037"/>
            <a:ext cx="8474175" cy="9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8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861484"/>
            <a:ext cx="7886700" cy="4351338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27" name="內容版面配置區 2"/>
          <p:cNvSpPr txBox="1">
            <a:spLocks/>
          </p:cNvSpPr>
          <p:nvPr/>
        </p:nvSpPr>
        <p:spPr>
          <a:xfrm>
            <a:off x="628650" y="1690689"/>
            <a:ext cx="7886700" cy="4486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G = (V, E) be a directed graph, and let T be a DFS tree of G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Prove: 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intersection of 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edges of T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edges of any strongly connected components of G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Forms a subtree of T. </a:t>
            </a:r>
            <a:endParaRPr lang="zh-TW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27" name="內容版面配置區 2"/>
          <p:cNvSpPr txBox="1">
            <a:spLocks/>
          </p:cNvSpPr>
          <p:nvPr/>
        </p:nvSpPr>
        <p:spPr>
          <a:xfrm>
            <a:off x="628650" y="1690689"/>
            <a:ext cx="7886700" cy="4486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Prove by contradiction: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the intersection results in two subtrees of T.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 them as t1 and t2.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t1 and t2 are in the same SCC, there must be an edge between them no matter what the direction it is.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Also, the DFS tree must contains that edge, so if the intersection results are t1 and t2, T is not a DFS tree. (Contradiction)</a:t>
            </a:r>
          </a:p>
          <a:p>
            <a:pPr lvl="1"/>
            <a:endParaRPr lang="en-US" altLang="zh-TW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original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 is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proved true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4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HW5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0932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726141"/>
            <a:ext cx="7886700" cy="5450822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至</a:t>
            </a:r>
            <a:r>
              <a:rPr lang="en-US" altLang="zh-TW" sz="2800" dirty="0" err="1" smtClean="0"/>
              <a:t>ceiba</a:t>
            </a:r>
            <a:r>
              <a:rPr lang="zh-TW" altLang="en-US" sz="2800" smtClean="0"/>
              <a:t>課程網站公佈欄觀看成績</a:t>
            </a:r>
            <a:endParaRPr lang="en-US" altLang="zh-TW" sz="2800" dirty="0" smtClean="0"/>
          </a:p>
          <a:p>
            <a:endParaRPr lang="en-US" altLang="zh-TW" sz="2800" dirty="0"/>
          </a:p>
          <a:p>
            <a:r>
              <a:rPr lang="zh-TW" altLang="en-US" sz="2800" dirty="0" smtClean="0"/>
              <a:t>務必在符合測試情境下測試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環境因素也要考慮</a:t>
            </a:r>
            <a:endParaRPr lang="en-US" altLang="zh-TW" sz="2800" dirty="0" smtClean="0"/>
          </a:p>
          <a:p>
            <a:endParaRPr lang="en-US" altLang="zh-TW" sz="2800" dirty="0"/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4036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2375</TotalTime>
  <Words>1165</Words>
  <Application>Microsoft Office PowerPoint</Application>
  <PresentationFormat>如螢幕大小 (4:3)</PresentationFormat>
  <Paragraphs>504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7" baseType="lpstr">
      <vt:lpstr>cmsy10</vt:lpstr>
      <vt:lpstr>細明體</vt:lpstr>
      <vt:lpstr>新細明體</vt:lpstr>
      <vt:lpstr>Arial</vt:lpstr>
      <vt:lpstr>Calibri</vt:lpstr>
      <vt:lpstr>Calibri Light</vt:lpstr>
      <vt:lpstr>Symbol</vt:lpstr>
      <vt:lpstr>Times New Roman</vt:lpstr>
      <vt:lpstr>Wingdings</vt:lpstr>
      <vt:lpstr>Office 佈景主題</vt:lpstr>
      <vt:lpstr>Algorithms 2018  HW9</vt:lpstr>
      <vt:lpstr>PowerPoint 簡報</vt:lpstr>
      <vt:lpstr>Problem 1.</vt:lpstr>
      <vt:lpstr>PowerPoint 簡報</vt:lpstr>
      <vt:lpstr>Problem 2</vt:lpstr>
      <vt:lpstr>PowerPoint 簡報</vt:lpstr>
      <vt:lpstr>Problem 3. (cont.)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Problem 5</vt:lpstr>
      <vt:lpstr>Problem 5</vt:lpstr>
      <vt:lpstr>  HW5</vt:lpstr>
      <vt:lpstr>PowerPoint 簡報</vt:lpstr>
    </vt:vector>
  </TitlesOfParts>
  <Company>SVVRL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 Homework Assignment #9</dc:title>
  <dc:creator>Aoihitomi</dc:creator>
  <cp:lastModifiedBy>Carlos</cp:lastModifiedBy>
  <cp:revision>87</cp:revision>
  <dcterms:created xsi:type="dcterms:W3CDTF">2015-06-13T19:51:24Z</dcterms:created>
  <dcterms:modified xsi:type="dcterms:W3CDTF">2018-06-12T05:20:20Z</dcterms:modified>
</cp:coreProperties>
</file>