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0" r:id="rId3"/>
    <p:sldId id="261" r:id="rId4"/>
    <p:sldId id="262" r:id="rId5"/>
    <p:sldId id="263" r:id="rId6"/>
    <p:sldId id="264" r:id="rId7"/>
    <p:sldId id="287" r:id="rId8"/>
    <p:sldId id="257" r:id="rId9"/>
    <p:sldId id="258" r:id="rId10"/>
    <p:sldId id="275" r:id="rId11"/>
    <p:sldId id="265" r:id="rId12"/>
    <p:sldId id="276" r:id="rId13"/>
    <p:sldId id="279" r:id="rId14"/>
    <p:sldId id="281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2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260B-DBFC-4077-9C87-EA962C54A643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2C85-57F3-4107-B4FA-16920FD144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092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35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給一偶數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</a:t>
            </a:r>
            <a:r>
              <a:rPr lang="en-US" altLang="zh-TW" dirty="0" smtClean="0"/>
              <a:t>object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baseline="0" dirty="0" smtClean="0"/>
              <a:t>，增加</a:t>
            </a:r>
            <a:r>
              <a:rPr lang="en-US" altLang="zh-TW" baseline="0" dirty="0" smtClean="0"/>
              <a:t>1 bit </a:t>
            </a:r>
            <a:r>
              <a:rPr lang="zh-TW" altLang="en-US" baseline="0" dirty="0" smtClean="0"/>
              <a:t>長度便可建</a:t>
            </a:r>
            <a:r>
              <a:rPr lang="en-US" altLang="zh-TW" baseline="0" dirty="0" smtClean="0"/>
              <a:t>2k</a:t>
            </a:r>
            <a:r>
              <a:rPr lang="zh-TW" altLang="en-US" baseline="0" dirty="0" smtClean="0"/>
              <a:t>個</a:t>
            </a:r>
            <a:r>
              <a:rPr lang="en-US" altLang="zh-TW" baseline="0" dirty="0" smtClean="0"/>
              <a:t>object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Gray code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683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495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88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Strong induction</a:t>
            </a:r>
          </a:p>
          <a:p>
            <a:r>
              <a:rPr lang="zh-TW" altLang="en-US" dirty="0" smtClean="0"/>
              <a:t>對於所有小於</a:t>
            </a:r>
            <a:r>
              <a:rPr lang="en-US" altLang="zh-TW" dirty="0" smtClean="0"/>
              <a:t>n</a:t>
            </a:r>
            <a:r>
              <a:rPr lang="zh-TW" altLang="en-US" dirty="0" smtClean="0"/>
              <a:t>大於</a:t>
            </a:r>
            <a:r>
              <a:rPr lang="en-US" altLang="zh-TW" dirty="0" smtClean="0"/>
              <a:t>2</a:t>
            </a:r>
            <a:r>
              <a:rPr lang="zh-TW" altLang="en-US" dirty="0" smtClean="0"/>
              <a:t>的</a:t>
            </a:r>
            <a:r>
              <a:rPr lang="en-US" altLang="zh-TW" dirty="0" smtClean="0"/>
              <a:t>k</a:t>
            </a:r>
            <a:r>
              <a:rPr lang="zh-TW" altLang="en-US" dirty="0" smtClean="0"/>
              <a:t>個物件，</a:t>
            </a:r>
            <a:r>
              <a:rPr lang="en-US" altLang="zh-TW" dirty="0" smtClean="0"/>
              <a:t>Gray</a:t>
            </a:r>
            <a:r>
              <a:rPr lang="en-US" altLang="zh-TW" baseline="0" dirty="0" smtClean="0"/>
              <a:t> code</a:t>
            </a:r>
            <a:r>
              <a:rPr lang="zh-TW" altLang="en-US" dirty="0" smtClean="0"/>
              <a:t>長度是</a:t>
            </a:r>
            <a:r>
              <a:rPr lang="en-US" altLang="zh-TW" dirty="0" err="1" smtClean="0"/>
              <a:t>i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>
                <a:solidFill>
                  <a:prstClr val="black"/>
                </a:solidFill>
              </a:rPr>
              <a:pPr/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883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D88E-E579-402F-A299-465A449FE74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21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286B-BF15-4E3D-99ED-9FD86D8D594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8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DF32-EE4A-4D85-9E99-6569813955E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5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4EB6-1AF1-4DA6-8D08-0EFD4947DC1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6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1D34-5871-48F5-B70F-154B33D1A09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1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F12D7-5634-43C1-BFEC-803060FAC3B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391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55D62-7291-4764-BAA7-A762788F94A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7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FFF3-752A-4060-ABC2-662AAB07FEE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81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32AD-9E99-47E4-8361-059BE386751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7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3A37-E1D2-4C61-A2BF-0607527BEAC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0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AD9D-3824-41D0-BE06-A7D74960402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2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926D5-6795-4860-BE4D-6ACD0AF77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9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400" b="1" dirty="0">
                <a:latin typeface="Calibri" panose="020F0502020204030204" pitchFamily="34" charset="0"/>
              </a:rPr>
              <a:t>Algorithms</a:t>
            </a:r>
            <a:r>
              <a:rPr lang="zh-TW" altLang="en-US" sz="4400" b="1" dirty="0">
                <a:latin typeface="Calibri" panose="020F0502020204030204" pitchFamily="34" charset="0"/>
              </a:rPr>
              <a:t> </a:t>
            </a:r>
            <a:r>
              <a:rPr lang="en-US" altLang="zh-TW" sz="4400" dirty="0">
                <a:latin typeface="Calibri" panose="020F0502020204030204" pitchFamily="34" charset="0"/>
              </a:rPr>
              <a:t/>
            </a:r>
            <a:br>
              <a:rPr lang="en-US" altLang="zh-TW" sz="4400" dirty="0">
                <a:latin typeface="Calibri" panose="020F0502020204030204" pitchFamily="34" charset="0"/>
              </a:rPr>
            </a:br>
            <a:r>
              <a:rPr lang="en-US" altLang="zh-TW" sz="4400" dirty="0">
                <a:latin typeface="Calibri" panose="020F0502020204030204" pitchFamily="34" charset="0"/>
              </a:rPr>
              <a:t>Homework Assignment #2</a:t>
            </a:r>
            <a:endParaRPr lang="zh-TW" altLang="en-US" sz="4400" dirty="0">
              <a:latin typeface="Calibri" panose="020F0502020204030204" pitchFamily="34" charset="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err="1"/>
              <a:t>Jui</a:t>
            </a:r>
            <a:r>
              <a:rPr lang="en-US" altLang="zh-TW" sz="3200" dirty="0"/>
              <a:t>-Shun </a:t>
            </a:r>
            <a:r>
              <a:rPr lang="en-US" altLang="zh-TW" sz="3200" dirty="0" smtClean="0"/>
              <a:t>Lai, </a:t>
            </a:r>
            <a:r>
              <a:rPr lang="en-US" altLang="zh-TW" sz="3200" dirty="0"/>
              <a:t>Wei-</a:t>
            </a:r>
            <a:r>
              <a:rPr lang="en-US" altLang="zh-TW" sz="3200" dirty="0" err="1"/>
              <a:t>Hsien</a:t>
            </a:r>
            <a:r>
              <a:rPr lang="en-US" altLang="zh-TW" sz="3200" dirty="0"/>
              <a:t> Chang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22742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 smtClean="0"/>
              <a:t>Problem 1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1. Reprove the following theorem which we have proven (mostly) in class. This time you must apply the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reversed induction principle</a:t>
                </a:r>
                <a:r>
                  <a:rPr lang="en-US" altLang="zh-TW" dirty="0" smtClean="0"/>
                  <a:t>, or a variant of it, in some part of the proof.</a:t>
                </a:r>
              </a:p>
              <a:p>
                <a:pPr lvl="1"/>
                <a:r>
                  <a:rPr lang="en-US" altLang="zh-TW" dirty="0" smtClean="0"/>
                  <a:t>There exists a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for every positive integer k ≥ 2. </a:t>
                </a:r>
              </a:p>
              <a:p>
                <a:pPr lvl="1"/>
                <a:r>
                  <a:rPr lang="en-US" altLang="zh-TW" dirty="0" smtClean="0"/>
                  <a:t>The Gray codes for the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even</a:t>
                </a:r>
                <a:r>
                  <a:rPr lang="en-US" altLang="zh-TW" dirty="0" smtClean="0"/>
                  <a:t> values of k are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closed</a:t>
                </a:r>
                <a:r>
                  <a:rPr lang="en-US" altLang="zh-TW" dirty="0" smtClean="0"/>
                  <a:t>, and the Gray codes for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odd</a:t>
                </a:r>
                <a:r>
                  <a:rPr lang="en-US" altLang="zh-TW" dirty="0" smtClean="0"/>
                  <a:t> values of k are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open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 r="-44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9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</a:t>
            </a:r>
            <a:r>
              <a:rPr lang="en-US" altLang="zh-TW" sz="4400" dirty="0" smtClean="0"/>
              <a:t>1 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(Lemma 1) Prove there exists a closed Gray code of length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(=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) for any number k =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/>
                  <a:t> 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≥ 1) of objects.</a:t>
                </a:r>
              </a:p>
              <a:p>
                <a:r>
                  <a:rPr lang="en-US" altLang="zh-TW" dirty="0" smtClean="0"/>
                  <a:t>The proof is by induction on </a:t>
                </a:r>
                <a:r>
                  <a:rPr lang="en-US" altLang="zh-TW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>
                    <a:solidFill>
                      <a:srgbClr val="0000FF"/>
                    </a:solidFill>
                  </a:rPr>
                  <a:t>Base case</a:t>
                </a:r>
                <a:r>
                  <a:rPr lang="en-US" altLang="zh-TW" dirty="0" smtClean="0"/>
                  <a:t> 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= 1, i.e., k = 2): {0, 1} constitute a closed Gray code of length 1 for 2 objects.</a:t>
                </a:r>
              </a:p>
              <a:p>
                <a:r>
                  <a:rPr lang="en-US" altLang="zh-TW" dirty="0" smtClean="0">
                    <a:solidFill>
                      <a:srgbClr val="0000FF"/>
                    </a:solidFill>
                  </a:rPr>
                  <a:t>Inductive step</a:t>
                </a:r>
                <a:r>
                  <a:rPr lang="en-US" altLang="zh-TW" dirty="0" smtClean="0"/>
                  <a:t>:</a:t>
                </a:r>
              </a:p>
              <a:p>
                <a:pPr lvl="1"/>
                <a:r>
                  <a:rPr lang="en-US" altLang="zh-TW" dirty="0" smtClean="0"/>
                  <a:t>Consider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k = 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 = 2*2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i-1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dirty="0" smtClean="0"/>
                  <a:t>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&gt; 1) objects. </a:t>
                </a:r>
              </a:p>
              <a:p>
                <a:pPr lvl="1"/>
                <a:r>
                  <a:rPr lang="en-US" altLang="zh-TW" dirty="0"/>
                  <a:t>From the Induction Hypothesis</a:t>
                </a:r>
                <a:r>
                  <a:rPr lang="en-US" altLang="zh-TW" dirty="0" smtClean="0"/>
                  <a:t>, we know how to construct a </a:t>
                </a:r>
                <a:r>
                  <a:rPr lang="en-US" altLang="zh-TW" dirty="0"/>
                  <a:t>closed Gray code for an even number </a:t>
                </a:r>
                <a:r>
                  <a:rPr lang="en-US" altLang="zh-TW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zh-TW" baseline="30000" dirty="0">
                    <a:solidFill>
                      <a:srgbClr val="FF0000"/>
                    </a:solidFill>
                  </a:rPr>
                  <a:t>i-1</a:t>
                </a:r>
                <a:r>
                  <a:rPr lang="en-US" altLang="zh-TW" dirty="0"/>
                  <a:t> of </a:t>
                </a:r>
                <a:r>
                  <a:rPr lang="en-US" altLang="zh-TW" dirty="0" smtClean="0"/>
                  <a:t>objects.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Given two copies of such a Gray code, we can construct a closed Gray code with </a:t>
                </a:r>
                <a:r>
                  <a:rPr lang="en-US" altLang="zh-TW" u="sng" dirty="0" smtClean="0"/>
                  <a:t>one additional bit</a:t>
                </a:r>
                <a:r>
                  <a:rPr lang="en-US" altLang="zh-TW" dirty="0" smtClean="0"/>
                  <a:t> for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altLang="zh-TW" baseline="30000" dirty="0" smtClean="0">
                    <a:solidFill>
                      <a:srgbClr val="FF0000"/>
                    </a:solidFill>
                  </a:rPr>
                  <a:t>i</a:t>
                </a:r>
                <a:r>
                  <a:rPr lang="en-US" altLang="zh-TW" dirty="0" smtClean="0"/>
                  <a:t> objects.</a:t>
                </a:r>
              </a:p>
              <a:p>
                <a:pPr lvl="1"/>
                <a:r>
                  <a:rPr lang="en-US" altLang="zh-TW" dirty="0" smtClean="0"/>
                  <a:t>The length of the constructive closed Gray code is (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-1) + 1 =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=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bits for the k objects.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5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25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1 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(Lemma 2) Prove there exists an open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for any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odd number k</a:t>
                </a:r>
                <a:r>
                  <a:rPr lang="en-US" altLang="zh-TW" dirty="0" smtClean="0"/>
                  <a:t> (≥ 3) of objects.</a:t>
                </a:r>
              </a:p>
              <a:p>
                <a:r>
                  <a:rPr lang="en-US" altLang="zh-TW" dirty="0" smtClean="0"/>
                  <a:t>The proof is by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reversed induction on k.</a:t>
                </a:r>
              </a:p>
              <a:p>
                <a:r>
                  <a:rPr lang="en-US" altLang="zh-TW" b="1" dirty="0" smtClean="0"/>
                  <a:t>Base case</a:t>
                </a:r>
                <a:r>
                  <a:rPr lang="en-US" altLang="zh-TW" dirty="0" smtClean="0"/>
                  <a:t>: k = 2</a:t>
                </a:r>
                <a:r>
                  <a:rPr lang="en-US" altLang="zh-TW" baseline="30000" dirty="0" smtClean="0"/>
                  <a:t>n</a:t>
                </a:r>
                <a:r>
                  <a:rPr lang="en-US" altLang="zh-TW" dirty="0" smtClean="0"/>
                  <a:t>-1 (n ≥ 2). </a:t>
                </a:r>
              </a:p>
              <a:p>
                <a:pPr lvl="1"/>
                <a:r>
                  <a:rPr lang="en-US" altLang="zh-TW" dirty="0" smtClean="0"/>
                  <a:t>From Lemma 1, we know how to construct a </a:t>
                </a:r>
                <a:r>
                  <a:rPr lang="en-US" altLang="zh-TW" dirty="0"/>
                  <a:t>Gray code with n bits for 2</a:t>
                </a:r>
                <a:r>
                  <a:rPr lang="en-US" altLang="zh-TW" baseline="30000" dirty="0"/>
                  <a:t>n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objects.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We can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remove one </a:t>
                </a:r>
                <a:r>
                  <a:rPr lang="en-US" altLang="zh-TW" dirty="0" smtClean="0"/>
                  <a:t>name from the code to </a:t>
                </a:r>
                <a:r>
                  <a:rPr lang="en-US" altLang="zh-TW" dirty="0"/>
                  <a:t>get </a:t>
                </a:r>
                <a:r>
                  <a:rPr lang="en-US" altLang="zh-TW" dirty="0" smtClean="0"/>
                  <a:t>an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open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Gray code with n bits for </a:t>
                </a:r>
                <a:r>
                  <a:rPr lang="en-US" altLang="zh-TW" dirty="0" smtClean="0"/>
                  <a:t>2</a:t>
                </a:r>
                <a:r>
                  <a:rPr lang="en-US" altLang="zh-TW" baseline="30000" dirty="0" smtClean="0"/>
                  <a:t>n</a:t>
                </a:r>
                <a:r>
                  <a:rPr lang="en-US" altLang="zh-TW" dirty="0" smtClean="0"/>
                  <a:t>-1 objects (only the last and the first names may differ by more than one bit).</a:t>
                </a:r>
              </a:p>
              <a:p>
                <a:pPr lvl="1"/>
                <a:r>
                  <a:rPr lang="en-US" altLang="zh-TW" dirty="0" smtClean="0"/>
                  <a:t>The length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/>
                      </a:rPr>
                      <m:t>n</m:t>
                    </m:r>
                    <m:r>
                      <a:rPr lang="en-US" altLang="zh-TW" b="0" i="0" smtClean="0">
                        <a:latin typeface="Cambria Math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>
                  <a:buNone/>
                </a:pPr>
                <a:r>
                  <a:rPr lang="en-US" altLang="zh-TW" dirty="0" smtClean="0"/>
                  <a:t>		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898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1 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b="1" dirty="0" smtClean="0"/>
                  <a:t>Inductive step:</a:t>
                </a:r>
                <a:r>
                  <a:rPr lang="zh-TW" altLang="en-US" b="1" dirty="0" smtClean="0"/>
                  <a:t> </a:t>
                </a:r>
                <a:r>
                  <a:rPr lang="en-US" altLang="zh-TW" b="1" dirty="0" smtClean="0"/>
                  <a:t/>
                </a:r>
                <a:br>
                  <a:rPr lang="en-US" altLang="zh-TW" b="1" dirty="0" smtClean="0"/>
                </a:br>
                <a:r>
                  <a:rPr lang="en-US" altLang="zh-TW" b="1" dirty="0" smtClean="0"/>
                  <a:t>  </a:t>
                </a:r>
                <a:r>
                  <a:rPr lang="en-US" altLang="zh-TW" dirty="0" smtClean="0"/>
                  <a:t>consider an arbitrary odd k,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altLang="zh-TW" b="0" i="1" smtClean="0">
                        <a:latin typeface="Cambria Math"/>
                      </a:rPr>
                      <m:t>&lt;</m:t>
                    </m:r>
                    <m:r>
                      <a:rPr lang="en-US" altLang="zh-TW" b="0" i="1" smtClean="0">
                        <a:latin typeface="Cambria Math"/>
                      </a:rPr>
                      <m:t>𝑘</m:t>
                    </m:r>
                    <m:r>
                      <a:rPr lang="en-US" altLang="zh-TW" b="0" i="1" smtClean="0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/>
                      </a:rPr>
                      <m:t>−1</m:t>
                    </m:r>
                  </m:oMath>
                </a14:m>
                <a:endParaRPr lang="en-US" altLang="zh-TW" dirty="0" smtClean="0"/>
              </a:p>
              <a:p>
                <a:pPr lvl="1"/>
                <a:r>
                  <a:rPr lang="en-US" altLang="zh-TW" u="sng" dirty="0" smtClean="0"/>
                  <a:t>Induction hypothesis</a:t>
                </a:r>
                <a:r>
                  <a:rPr lang="en-US" altLang="zh-TW" dirty="0" smtClean="0"/>
                  <a:t>: for every odd number k+2 (≥  3), there exists an open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b="0" i="1" smtClean="0">
                                <a:latin typeface="Cambria Math"/>
                              </a:rPr>
                              <m:t>+2)</m:t>
                            </m:r>
                          </m:e>
                        </m:func>
                      </m:e>
                    </m:d>
                    <m:r>
                      <a:rPr lang="en-US" altLang="zh-TW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/>
                      </a:rPr>
                      <m:t>n</m:t>
                    </m:r>
                  </m:oMath>
                </a14:m>
                <a:r>
                  <a:rPr lang="en-US" altLang="zh-TW" dirty="0" smtClean="0"/>
                  <a:t> for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k+2 </a:t>
                </a:r>
                <a:r>
                  <a:rPr lang="en-US" altLang="zh-TW" dirty="0" smtClean="0"/>
                  <a:t>objects. 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Remove </a:t>
                </a:r>
                <a:r>
                  <a:rPr lang="en-US" altLang="zh-TW" dirty="0" smtClean="0">
                    <a:solidFill>
                      <a:srgbClr val="0000FF"/>
                    </a:solidFill>
                  </a:rPr>
                  <a:t>the first and the last</a:t>
                </a:r>
                <a:r>
                  <a:rPr lang="en-US" altLang="zh-TW" dirty="0" smtClean="0"/>
                  <a:t> names of the open Gray code to get an open Gray code for k objects.</a:t>
                </a:r>
              </a:p>
              <a:p>
                <a:pPr lvl="1"/>
                <a:r>
                  <a:rPr lang="en-US" altLang="zh-TW" dirty="0" smtClean="0">
                    <a:solidFill>
                      <a:schemeClr val="tx1"/>
                    </a:solidFill>
                  </a:rPr>
                  <a:t>The length is still n =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 r="-1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66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1 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Prove there exists a closed Gray code of length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 (=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) for any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even</a:t>
                </a:r>
                <a:r>
                  <a:rPr lang="en-US" altLang="zh-TW" dirty="0" smtClean="0"/>
                  <a:t> k (≥ 2) of objects.</a:t>
                </a:r>
              </a:p>
              <a:p>
                <a:r>
                  <a:rPr lang="en-US" altLang="zh-TW" b="1" dirty="0" smtClean="0"/>
                  <a:t>Base case</a:t>
                </a:r>
                <a:r>
                  <a:rPr lang="en-US" altLang="zh-TW" dirty="0" smtClean="0"/>
                  <a:t>: k = 2. It's proved in Lemma 1.</a:t>
                </a:r>
              </a:p>
              <a:p>
                <a:r>
                  <a:rPr lang="en-US" altLang="zh-TW" b="1" dirty="0" smtClean="0"/>
                  <a:t>Inductive step: </a:t>
                </a:r>
                <a:r>
                  <a:rPr lang="en-US" altLang="zh-TW" dirty="0" smtClean="0"/>
                  <a:t>k=2j, j &gt;1</a:t>
                </a:r>
              </a:p>
              <a:p>
                <a:r>
                  <a:rPr lang="en-US" altLang="zh-TW" u="sng" dirty="0" smtClean="0"/>
                  <a:t>Induction hypothesis</a:t>
                </a:r>
                <a:r>
                  <a:rPr lang="en-US" altLang="zh-TW" dirty="0" smtClean="0"/>
                  <a:t>: Suppose there exists a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 for any even n (n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&lt;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k)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of objects.</a:t>
                </a:r>
              </a:p>
              <a:p>
                <a:r>
                  <a:rPr lang="en-US" altLang="zh-TW" dirty="0" smtClean="0"/>
                  <a:t>Also, from  </a:t>
                </a:r>
                <a:r>
                  <a:rPr lang="en-US" altLang="zh-TW" dirty="0"/>
                  <a:t>Lemma 2, there exists an open Gray code of length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/>
                  <a:t> for any </a:t>
                </a:r>
                <a:r>
                  <a:rPr lang="en-US" altLang="zh-TW" dirty="0">
                    <a:solidFill>
                      <a:srgbClr val="FF0000"/>
                    </a:solidFill>
                  </a:rPr>
                  <a:t>odd number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n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(≥ 3) of objects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Given two copies of </a:t>
                </a:r>
                <a:r>
                  <a:rPr lang="en-US" altLang="zh-TW" dirty="0" smtClean="0"/>
                  <a:t>a Gray code whether open or closed for j objects, </a:t>
                </a:r>
                <a:r>
                  <a:rPr lang="en-US" altLang="zh-TW" dirty="0"/>
                  <a:t>we can construct a closed Gray </a:t>
                </a:r>
                <a:r>
                  <a:rPr lang="en-US" altLang="zh-TW" dirty="0" smtClean="0"/>
                  <a:t>code </a:t>
                </a:r>
                <a:r>
                  <a:rPr lang="en-US" altLang="zh-TW" dirty="0"/>
                  <a:t>with </a:t>
                </a:r>
                <a:r>
                  <a:rPr lang="en-US" altLang="zh-TW" u="sng" dirty="0"/>
                  <a:t>one additional </a:t>
                </a:r>
                <a:r>
                  <a:rPr lang="en-US" altLang="zh-TW" u="sng" dirty="0" smtClean="0"/>
                  <a:t>bit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length is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 smtClean="0">
                                <a:latin typeface="Cambria Math"/>
                              </a:rPr>
                              <m:t>𝑗</m:t>
                            </m:r>
                          </m:e>
                        </m:func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+1=</m:t>
                    </m:r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altLang="zh-TW" b="0" i="1" smtClean="0">
                                <a:latin typeface="Cambria Math"/>
                              </a:rPr>
                              <m:t>𝑗</m:t>
                            </m:r>
                          </m:e>
                        </m:func>
                      </m:e>
                    </m:d>
                    <m:r>
                      <a:rPr lang="en-US" altLang="zh-TW" b="0" i="0" smtClean="0">
                        <a:latin typeface="Cambria Math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/>
                              </a:rPr>
                              <m:t>𝑘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963" t="-1887" r="-889" b="-20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4529138" y="3348038"/>
          <a:ext cx="857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" name="方程式" r:id="rId5" imgW="114120" imgH="215640" progId="Equation.3">
                  <p:embed/>
                </p:oleObj>
              </mc:Choice>
              <mc:Fallback>
                <p:oleObj name="方程式" r:id="rId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48038"/>
                        <a:ext cx="857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10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</a:t>
            </a:r>
            <a:r>
              <a:rPr lang="en-US" altLang="zh-TW" sz="4400" dirty="0" smtClean="0"/>
              <a:t>4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800" dirty="0"/>
                  <a:t>4. Let n and m be integers such that </a:t>
                </a:r>
                <a14:m>
                  <m:oMath xmlns:m="http://schemas.openxmlformats.org/officeDocument/2006/math">
                    <m:r>
                      <a:rPr lang="en-US" altLang="zh-TW" sz="2800" dirty="0">
                        <a:latin typeface="Cambria Math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 sz="2800">
                        <a:latin typeface="Cambria Math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800" dirty="0"/>
                  <a:t> </a:t>
                </a:r>
                <a:r>
                  <a:rPr lang="en-US" altLang="zh-TW" sz="2800" dirty="0" smtClean="0"/>
                  <a:t>. </a:t>
                </a:r>
                <a:r>
                  <a:rPr lang="en-US" altLang="zh-TW" sz="2800" dirty="0"/>
                  <a:t>Prove by induction </a:t>
                </a:r>
                <a:r>
                  <a:rPr lang="en-US" altLang="zh-TW" sz="2800" dirty="0" smtClean="0"/>
                  <a:t>that</a:t>
                </a:r>
                <a:br>
                  <a:rPr lang="en-US" altLang="zh-TW" sz="2800" dirty="0" smtClean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800" i="1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80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sz="280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altLang="zh-TW" sz="2800" dirty="0"/>
              </a:p>
              <a:p>
                <a:r>
                  <a:rPr lang="en-US" altLang="zh-TW" sz="2800" dirty="0" smtClean="0"/>
                  <a:t>(</a:t>
                </a:r>
                <a:r>
                  <a:rPr lang="en-US" altLang="zh-TW" sz="2800" dirty="0"/>
                  <a:t>Hint: Use a </a:t>
                </a:r>
                <a:r>
                  <a:rPr lang="en-US" altLang="zh-TW" sz="2800" dirty="0" smtClean="0"/>
                  <a:t>“two sided” </a:t>
                </a:r>
                <a:r>
                  <a:rPr lang="en-US" altLang="zh-TW" sz="2800" dirty="0"/>
                  <a:t>induction on m. Prove two base cases, </a:t>
                </a:r>
                <a14:m>
                  <m:oMath xmlns:m="http://schemas.openxmlformats.org/officeDocument/2006/math"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 = 1 </m:t>
                    </m:r>
                  </m:oMath>
                </a14:m>
                <a:r>
                  <a:rPr lang="en-US" altLang="zh-TW" sz="2800" dirty="0"/>
                  <a:t>and </a:t>
                </a:r>
                <a14:m>
                  <m:oMath xmlns:m="http://schemas.openxmlformats.org/officeDocument/2006/math"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800" dirty="0"/>
                  <a:t>, </a:t>
                </a:r>
                <a:r>
                  <a:rPr lang="en-US" altLang="zh-TW" sz="2800" dirty="0" smtClean="0"/>
                  <a:t>and go </a:t>
                </a:r>
                <a:r>
                  <a:rPr lang="en-US" altLang="zh-TW" sz="2800" dirty="0"/>
                  <a:t>either forward from </a:t>
                </a:r>
                <a14:m>
                  <m:oMath xmlns:m="http://schemas.openxmlformats.org/officeDocument/2006/math"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 = 1 </m:t>
                    </m:r>
                  </m:oMath>
                </a14:m>
                <a:r>
                  <a:rPr lang="en-US" altLang="zh-TW" sz="2800" dirty="0"/>
                  <a:t>or backward from </a:t>
                </a:r>
                <a14:m>
                  <m:oMath xmlns:m="http://schemas.openxmlformats.org/officeDocument/2006/math"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800" dirty="0"/>
                  <a:t>.)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1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06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</a:t>
            </a:r>
            <a:r>
              <a:rPr lang="en-US" altLang="zh-TW" sz="4400" dirty="0" smtClean="0"/>
              <a:t>4 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Base case: </a:t>
                </a:r>
              </a:p>
              <a:p>
                <a:r>
                  <a:rPr lang="en-US" altLang="zh-TW" dirty="0" smtClean="0"/>
                  <a:t>m = 1</a:t>
                </a:r>
              </a:p>
              <a:p>
                <a:pPr marL="0" indent="0">
                  <a:buNone/>
                </a:pPr>
                <a:r>
                  <a:rPr lang="zh-TW" alt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b="0" i="1" dirty="0" smtClean="0">
                    <a:latin typeface="Cambria Math" panose="02040503050406030204" pitchFamily="18" charset="0"/>
                  </a:rPr>
                </a:br>
                <a:r>
                  <a:rPr lang="en-US" altLang="zh-TW" b="0" i="1" dirty="0" smtClean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b="0" i="1" dirty="0" smtClean="0">
                    <a:latin typeface="Cambria Math" panose="02040503050406030204" pitchFamily="18" charset="0"/>
                  </a:rPr>
                </a:br>
                <a:r>
                  <a:rPr lang="en-US" altLang="zh-TW" b="0" i="1" dirty="0" smtClean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TW" b="0" i="0" dirty="0" smtClean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altLang="zh-TW" b="0" i="0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m </a:t>
                </a:r>
                <a:r>
                  <a:rPr lang="en-US" altLang="zh-TW" dirty="0"/>
                  <a:t>= n</a:t>
                </a:r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>
                    <a:latin typeface="Cambria Math" panose="02040503050406030204" pitchFamily="18" charset="0"/>
                  </a:rPr>
                </a:br>
                <a:r>
                  <a:rPr lang="en-US" altLang="zh-TW" i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)+2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>
                    <a:latin typeface="Cambria Math" panose="02040503050406030204" pitchFamily="18" charset="0"/>
                  </a:rPr>
                </a:br>
                <a:r>
                  <a:rPr lang="en-US" altLang="zh-TW" i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altLang="zh-TW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9768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</a:t>
            </a:r>
            <a:r>
              <a:rPr lang="en-US" altLang="zh-TW" sz="4400" dirty="0" smtClean="0"/>
              <a:t>4 </a:t>
            </a:r>
            <a:r>
              <a:rPr lang="en-US" altLang="zh-TW" sz="4400" dirty="0"/>
              <a:t>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Inductive </a:t>
                </a:r>
                <a:r>
                  <a:rPr lang="en-US" altLang="zh-TW" dirty="0"/>
                  <a:t>step: </a:t>
                </a:r>
                <a:endParaRPr lang="en-US" altLang="zh-TW" dirty="0" smtClean="0"/>
              </a:p>
              <a:p>
                <a:r>
                  <a:rPr lang="en-US" altLang="zh-TW" dirty="0" smtClean="0">
                    <a:ea typeface="Cambria Math" panose="020405030504060302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i="0" dirty="0">
                        <a:latin typeface="Cambria Math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altLang="zh-TW" b="0" i="1" smtClean="0">
                        <a:latin typeface="Cambria Math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 smtClean="0">
                    <a:latin typeface="Cambria Math" panose="02040503050406030204" pitchFamily="18" charset="0"/>
                  </a:rPr>
                </a:br>
                <a:r>
                  <a:rPr lang="zh-TW" altLang="en-US" i="1" dirty="0" smtClean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𝑚𝑛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altLang="zh-TW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−2+2</m:t>
                    </m:r>
                    <m:r>
                      <a:rPr lang="en-US" altLang="zh-TW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TW" i="1" dirty="0">
                    <a:solidFill>
                      <a:srgbClr val="00B050"/>
                    </a:solidFill>
                  </a:rPr>
                  <a:t/>
                </a:r>
                <a:br>
                  <a:rPr lang="en-US" altLang="zh-TW" i="1" dirty="0">
                    <a:solidFill>
                      <a:srgbClr val="00B050"/>
                    </a:solidFill>
                  </a:rPr>
                </a:br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=</m:t>
                    </m:r>
                  </m:oMath>
                </a14:m>
                <a:r>
                  <a:rPr lang="zh-TW" altLang="en-US" i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−1)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)−(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i="1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TW" i="1" dirty="0" smtClean="0">
                    <a:solidFill>
                      <a:schemeClr val="tx1"/>
                    </a:solidFill>
                  </a:rPr>
                </a:b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(because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 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zh-TW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+2,  </m:t>
                    </m:r>
                    <m:r>
                      <a:rPr lang="en-US" altLang="zh-TW" dirty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i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zh-TW" i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altLang="zh-TW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b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</a:b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     </a:t>
                </a: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and by the induction hypothesis </a:t>
                </a:r>
                <a:b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</a:b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−1)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TW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)</a:t>
                </a: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</a:br>
                <a:r>
                  <a:rPr lang="en-US" altLang="zh-TW" dirty="0" smtClean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altLang="zh-TW" dirty="0"/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308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/>
              <a:t>Problem 4 (cont.)</a:t>
            </a:r>
            <a:endParaRPr lang="zh-TW" alt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>
                    <a:ea typeface="Cambria Math" panose="02040503050406030204" pitchFamily="18" charset="0"/>
                  </a:rPr>
                  <a:t>For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zh-TW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i="1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>
                    <a:latin typeface="Cambria Math" panose="02040503050406030204" pitchFamily="18" charset="0"/>
                  </a:rPr>
                </a:br>
                <a:r>
                  <a:rPr lang="en-US" altLang="zh-TW" i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mn</m:t>
                    </m:r>
                    <m: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zh-TW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altLang="zh-TW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zh-TW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TW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altLang="zh-TW" i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+1)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)−(2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zh-TW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altLang="zh-TW" i="1" dirty="0" smtClean="0">
                    <a:latin typeface="Cambria Math" panose="02040503050406030204" pitchFamily="18" charset="0"/>
                  </a:rPr>
                  <a:t>    </a:t>
                </a:r>
                <a:r>
                  <a:rPr lang="en-US" altLang="zh-TW" dirty="0"/>
                  <a:t> </a:t>
                </a: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(because </a:t>
                </a:r>
                <a14:m>
                  <m:oMath xmlns:m="http://schemas.openxmlformats.org/officeDocument/2006/math"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altLang="zh-TW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i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</a:br>
                <a: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     </a:t>
                </a:r>
                <a: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</a:rPr>
                  <a:t>and by the induction </a:t>
                </a: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hypothesis</a:t>
                </a:r>
                <a:b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</a:br>
                <a: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+1)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TW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TW" dirty="0" smtClean="0">
                    <a:solidFill>
                      <a:schemeClr val="bg1">
                        <a:lumMod val="50000"/>
                      </a:schemeClr>
                    </a:solidFill>
                  </a:rPr>
                  <a:t>)</a:t>
                </a:r>
                <a:endParaRPr lang="en-US" altLang="zh-TW" dirty="0" smtClean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altLang="zh-TW" dirty="0"/>
                      <m:t> 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TW" i="1" dirty="0" smtClean="0">
                        <a:latin typeface="Cambria Math"/>
                        <a:ea typeface="Cambria Math" panose="02040503050406030204" pitchFamily="18" charset="0"/>
                      </a:rPr>
                      <m:t>=(</m:t>
                    </m:r>
                    <m:r>
                      <a:rPr lang="en-US" altLang="zh-TW" i="1" dirty="0" smtClean="0">
                        <a:latin typeface="Cambria Math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/>
                        <a:ea typeface="Cambria Math" panose="02040503050406030204" pitchFamily="18" charset="0"/>
                      </a:rPr>
                      <m:t>+1)/2,  </m:t>
                    </m:r>
                    <m:r>
                      <a:rPr lang="en-US" altLang="zh-TW" i="1" dirty="0" smtClean="0">
                        <a:latin typeface="Cambria Math"/>
                      </a:rPr>
                      <m:t>𝑛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𝑖𝑠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𝑜𝑑𝑑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+(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i="1" dirty="0">
                    <a:latin typeface="Cambria Math" panose="02040503050406030204" pitchFamily="18" charset="0"/>
                  </a:rPr>
                </a:br>
                <a:r>
                  <a:rPr lang="en-US" altLang="zh-TW" i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altLang="zh-TW" dirty="0">
                  <a:latin typeface="Cambria Math" panose="02040503050406030204" pitchFamily="18" charset="0"/>
                </a:endParaRP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15" t="-6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25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400" dirty="0">
                <a:latin typeface="+mn-lt"/>
              </a:rPr>
              <a:t>Problem </a:t>
            </a:r>
            <a:r>
              <a:rPr lang="en-US" altLang="zh-TW" sz="4400" dirty="0" smtClean="0">
                <a:latin typeface="+mn-lt"/>
              </a:rPr>
              <a:t>5</a:t>
            </a:r>
            <a:endParaRPr lang="zh-TW" altLang="en-US" sz="4400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dirty="0" smtClean="0"/>
              <a:t>5. The </a:t>
            </a:r>
            <a:r>
              <a:rPr lang="en-US" altLang="zh-TW" b="1" dirty="0" smtClean="0"/>
              <a:t>lattice</a:t>
            </a:r>
            <a:r>
              <a:rPr lang="en-US" altLang="zh-TW" dirty="0" smtClean="0"/>
              <a:t> points in the plane are the points with integer coordinates. </a:t>
            </a:r>
          </a:p>
          <a:p>
            <a:pPr lvl="1"/>
            <a:r>
              <a:rPr lang="en-US" altLang="zh-TW" sz="2400" dirty="0" smtClean="0"/>
              <a:t>Let P be a polygon that does not cross itself (such a polygon is called </a:t>
            </a:r>
            <a:r>
              <a:rPr lang="en-US" altLang="zh-TW" sz="2400" i="1" dirty="0" smtClean="0"/>
              <a:t>simple</a:t>
            </a:r>
            <a:r>
              <a:rPr lang="en-US" altLang="zh-TW" sz="2400" dirty="0" smtClean="0"/>
              <a:t>) such that all of its vertices are lattice points (see Fig. 1). </a:t>
            </a:r>
          </a:p>
          <a:p>
            <a:pPr lvl="1"/>
            <a:r>
              <a:rPr lang="en-US" altLang="zh-TW" sz="2400" dirty="0" smtClean="0"/>
              <a:t>Let </a:t>
            </a:r>
            <a:r>
              <a:rPr lang="en-US" altLang="zh-TW" sz="2400" dirty="0" smtClean="0">
                <a:solidFill>
                  <a:srgbClr val="FF0000"/>
                </a:solidFill>
              </a:rPr>
              <a:t>p</a:t>
            </a:r>
            <a:r>
              <a:rPr lang="en-US" altLang="zh-TW" sz="2400" dirty="0" smtClean="0"/>
              <a:t> be the number of lattice points that are </a:t>
            </a:r>
            <a:r>
              <a:rPr lang="en-US" altLang="zh-TW" sz="2400" dirty="0" smtClean="0">
                <a:solidFill>
                  <a:srgbClr val="0000FF"/>
                </a:solidFill>
              </a:rPr>
              <a:t>on the boundary</a:t>
            </a:r>
            <a:r>
              <a:rPr lang="en-US" altLang="zh-TW" sz="2400" dirty="0" smtClean="0"/>
              <a:t> of the polygon (including its vertices),and </a:t>
            </a:r>
          </a:p>
          <a:p>
            <a:pPr lvl="1"/>
            <a:r>
              <a:rPr lang="en-US" altLang="zh-TW" sz="2400" dirty="0" smtClean="0"/>
              <a:t>let </a:t>
            </a:r>
            <a:r>
              <a:rPr lang="en-US" altLang="zh-TW" sz="2400" dirty="0" smtClean="0">
                <a:solidFill>
                  <a:srgbClr val="FF0000"/>
                </a:solidFill>
              </a:rPr>
              <a:t>q</a:t>
            </a:r>
            <a:r>
              <a:rPr lang="en-US" altLang="zh-TW" sz="2400" dirty="0" smtClean="0"/>
              <a:t> be the number of lattice points that are </a:t>
            </a:r>
            <a:r>
              <a:rPr lang="en-US" altLang="zh-TW" sz="2400" dirty="0" smtClean="0">
                <a:solidFill>
                  <a:srgbClr val="0000FF"/>
                </a:solidFill>
              </a:rPr>
              <a:t>inside</a:t>
            </a:r>
            <a:r>
              <a:rPr lang="en-US" altLang="zh-TW" sz="2400" dirty="0" smtClean="0"/>
              <a:t> the polygon. </a:t>
            </a:r>
          </a:p>
          <a:p>
            <a:pPr lvl="1"/>
            <a:r>
              <a:rPr lang="en-US" altLang="zh-TW" sz="2400" dirty="0" smtClean="0"/>
              <a:t>Prove that the area of polygon is </a:t>
            </a:r>
            <a:r>
              <a:rPr lang="en-US" altLang="zh-TW" sz="2400" dirty="0" smtClean="0">
                <a:solidFill>
                  <a:srgbClr val="0000FF"/>
                </a:solidFill>
              </a:rPr>
              <a:t>p/2+q-1.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2887" t="35063" r="41617" b="36391"/>
          <a:stretch>
            <a:fillRect/>
          </a:stretch>
        </p:blipFill>
        <p:spPr bwMode="auto">
          <a:xfrm>
            <a:off x="6730566" y="440591"/>
            <a:ext cx="1512168" cy="117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92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400" dirty="0">
                <a:latin typeface="+mn-lt"/>
              </a:rPr>
              <a:t>Problem 5 (cont.)</a:t>
            </a:r>
            <a:endParaRPr lang="zh-TW" altLang="en-US" sz="4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257175" lvl="1" indent="-257175">
                  <a:buFont typeface="Arial" pitchFamily="34" charset="0"/>
                  <a:buChar char="•"/>
                </a:pPr>
                <a:r>
                  <a:rPr lang="en-US" altLang="zh-TW" sz="2800" dirty="0"/>
                  <a:t>Prove that the area of polygon is </a:t>
                </a:r>
                <a14:m>
                  <m:oMath xmlns:m="http://schemas.openxmlformats.org/officeDocument/2006/math">
                    <m:r>
                      <a:rPr lang="en-US" altLang="zh-TW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TW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800" dirty="0"/>
                  <a:t>.</a:t>
                </a:r>
              </a:p>
              <a:p>
                <a:r>
                  <a:rPr lang="en-US" altLang="zh-TW" sz="2800" dirty="0"/>
                  <a:t>Base case: </a:t>
                </a:r>
                <a14:m>
                  <m:oMath xmlns:m="http://schemas.openxmlformats.org/officeDocument/2006/math"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altLang="zh-TW" sz="2800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TW" sz="2800" dirty="0" smtClean="0"/>
              </a:p>
              <a:p>
                <a:pPr lvl="1"/>
                <a:r>
                  <a:rPr lang="en-US" altLang="zh-TW" sz="2500" dirty="0" smtClean="0"/>
                  <a:t>Prove that the area of the polygon which </a:t>
                </a:r>
                <a14:m>
                  <m:oMath xmlns:m="http://schemas.openxmlformats.org/officeDocument/2006/math"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n-US" altLang="zh-TW" sz="2500" dirty="0" smtClean="0"/>
                  <a:t>is </a:t>
                </a:r>
                <a14:m>
                  <m:oMath xmlns:m="http://schemas.openxmlformats.org/officeDocument/2006/math">
                    <m:r>
                      <a:rPr lang="en-US" altLang="zh-TW" sz="25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5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TW" sz="25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5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sz="2500" dirty="0" smtClean="0"/>
              </a:p>
              <a:p>
                <a:pPr lvl="1"/>
                <a:r>
                  <a:rPr lang="en-US" altLang="zh-TW" sz="2500" dirty="0" smtClean="0"/>
                  <a:t>Base case: </a:t>
                </a:r>
                <a14:m>
                  <m:oMath xmlns:m="http://schemas.openxmlformats.org/officeDocument/2006/math"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sz="2500" dirty="0" smtClean="0"/>
                  <a:t/>
                </a:r>
                <a:br>
                  <a:rPr lang="en-US" altLang="zh-TW" sz="2500" dirty="0" smtClean="0"/>
                </a:br>
                <a:r>
                  <a:rPr lang="en-US" altLang="zh-TW" sz="2500" dirty="0" smtClean="0"/>
                  <a:t>In this case, the polygon will be a triangle, and its area is 	</a:t>
                </a:r>
                <a14:m>
                  <m:oMath xmlns:m="http://schemas.openxmlformats.org/officeDocument/2006/math"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1∗</m:t>
                    </m:r>
                    <m:f>
                      <m:fPr>
                        <m:ctrlP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5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5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zh-TW" sz="25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zh-TW" sz="25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sz="25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500" b="0" i="1" dirty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altLang="zh-TW" sz="25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zh-TW" sz="2500" b="0" i="1" dirty="0" smtClean="0">
                        <a:latin typeface="Cambria Math"/>
                      </a:rPr>
                      <m:t>+0−1</m:t>
                    </m:r>
                  </m:oMath>
                </a14:m>
                <a:endParaRPr lang="en-US" altLang="zh-TW" sz="2500" dirty="0" smtClean="0"/>
              </a:p>
              <a:p>
                <a:pPr lvl="1"/>
                <a:r>
                  <a:rPr lang="en-US" altLang="zh-TW" sz="2500" dirty="0" smtClean="0"/>
                  <a:t>Inductive step: </a:t>
                </a:r>
                <a14:m>
                  <m:oMath xmlns:m="http://schemas.openxmlformats.org/officeDocument/2006/math"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sz="2500" dirty="0" smtClean="0"/>
                  <a:t/>
                </a:r>
                <a:br>
                  <a:rPr lang="en-US" altLang="zh-TW" sz="2500" dirty="0" smtClean="0"/>
                </a:br>
                <a:r>
                  <a:rPr lang="en-US" altLang="zh-TW" sz="2500" dirty="0" smtClean="0"/>
                  <a:t>we can choose an arbitrary point of q and link to each point of p, and there will produce three triangles A, B and C.</a:t>
                </a:r>
                <a:endParaRPr lang="zh-TW" altLang="en-US" sz="25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291" r="-963" b="-4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3834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400" dirty="0">
                <a:latin typeface="+mn-lt"/>
              </a:rPr>
              <a:t>Problem 5 (cont.)</a:t>
            </a:r>
            <a:endParaRPr lang="zh-TW" altLang="en-US" sz="4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US" altLang="zh-TW" sz="2500" dirty="0" smtClean="0"/>
                  <a:t>The chosen point makes one of q be three p’s in triangle A, B and C.</a:t>
                </a:r>
              </a:p>
              <a:p>
                <a:pPr lvl="1"/>
                <a:r>
                  <a:rPr lang="en-US" altLang="zh-TW" sz="2500" dirty="0" smtClean="0"/>
                  <a:t>And if there are any edge cross points of q, then the point will become two of p’s in triangle A, B or C.</a:t>
                </a:r>
              </a:p>
              <a:p>
                <a:pPr lvl="1"/>
                <a:r>
                  <a:rPr lang="en-US" altLang="zh-TW" sz="2500" dirty="0" smtClean="0"/>
                  <a:t>So we can show the sum of p and q in triangle A, B and C by</a:t>
                </a:r>
                <a:r>
                  <a:rPr lang="en-US" altLang="zh-TW" sz="2500" dirty="0"/>
                  <a:t> </a:t>
                </a:r>
                <a:r>
                  <a:rPr lang="en-US" altLang="zh-TW" sz="2500" dirty="0" smtClean="0"/>
                  <a:t>2*3+3+2*</a:t>
                </a:r>
                <a:r>
                  <a:rPr lang="pt-BR" altLang="zh-TW" sz="2500" dirty="0" smtClean="0"/>
                  <a:t>q</a:t>
                </a:r>
                <a:r>
                  <a:rPr lang="en-US" altLang="zh-TW" sz="2500" baseline="-25000" dirty="0" smtClean="0"/>
                  <a:t>d</a:t>
                </a:r>
                <a:r>
                  <a:rPr lang="en-US" altLang="zh-TW" sz="2500" dirty="0"/>
                  <a:t> </a:t>
                </a:r>
                <a:r>
                  <a:rPr lang="en-US" altLang="zh-TW" sz="2500" dirty="0" smtClean="0"/>
                  <a:t>, and q-1-</a:t>
                </a:r>
                <a:r>
                  <a:rPr lang="pt-BR" altLang="zh-TW" sz="2500" dirty="0" smtClean="0"/>
                  <a:t>q</a:t>
                </a:r>
                <a:r>
                  <a:rPr lang="en-US" altLang="zh-TW" sz="2500" baseline="-25000" dirty="0" smtClean="0"/>
                  <a:t>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500" i="1" dirty="0" err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sz="2500" i="1" baseline="-25000" dirty="0" err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500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500" i="1" dirty="0" err="1" smtClean="0">
                        <a:latin typeface="Cambria Math" panose="02040503050406030204" pitchFamily="18" charset="0"/>
                      </a:rPr>
                      <m:t>𝐴𝑟𝑒𝑎𝐵</m:t>
                    </m:r>
                    <m:r>
                      <a:rPr lang="en-US" altLang="zh-TW" sz="2500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500" i="1" dirty="0" err="1" smtClean="0">
                        <a:latin typeface="Cambria Math" panose="02040503050406030204" pitchFamily="18" charset="0"/>
                      </a:rPr>
                      <m:t>𝐴𝑟𝑒𝑎𝐶</m:t>
                    </m:r>
                  </m:oMath>
                </a14:m>
                <a:r>
                  <a:rPr lang="en-US" altLang="zh-TW" sz="2500" i="1" baseline="-2500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500" i="1" baseline="-25000" dirty="0" smtClean="0">
                    <a:latin typeface="Cambria Math" panose="02040503050406030204" pitchFamily="18" charset="0"/>
                  </a:rPr>
                </a:br>
                <a:r>
                  <a:rPr lang="zh-TW" altLang="en-US" sz="2500" i="1" baseline="-25000" dirty="0" smtClean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altLang="zh-TW" sz="25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  <m:t>9+2∗</m:t>
                        </m:r>
                        <m:r>
                          <a:rPr lang="pt-BR" altLang="zh-TW" sz="2500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500" i="1" baseline="-25000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pt-BR" altLang="zh-TW" sz="25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50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500" i="1" dirty="0" smtClean="0">
                            <a:latin typeface="Cambria Math" panose="02040503050406030204" pitchFamily="18" charset="0"/>
                          </a:rPr>
                          <m:t>−1−</m:t>
                        </m:r>
                        <m:r>
                          <a:rPr lang="pt-BR" altLang="zh-TW" sz="25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500" i="1" baseline="-25000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altLang="zh-TW" sz="25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500" i="1" dirty="0" smtClean="0">
                    <a:latin typeface="Cambria Math" panose="02040503050406030204" pitchFamily="18" charset="0"/>
                  </a:rPr>
                </a:br>
                <a:r>
                  <a:rPr lang="zh-TW" altLang="en-US" sz="2500" i="1" dirty="0" smtClean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5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=3/2+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−1=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/2+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TW" sz="25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pt-BR" altLang="zh-TW" sz="2500" dirty="0"/>
              </a:p>
              <a:p>
                <a:endParaRPr lang="en-US" altLang="zh-TW" baseline="-25000" dirty="0"/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078" r="-27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739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400" dirty="0">
                <a:latin typeface="+mn-lt"/>
              </a:rPr>
              <a:t>Problem 5 (cont.)</a:t>
            </a:r>
            <a:endParaRPr lang="zh-TW" altLang="en-US" sz="4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sz="2800" dirty="0" smtClean="0"/>
                  <a:t>Inductive step: </a:t>
                </a:r>
                <a14:m>
                  <m:oMath xmlns:m="http://schemas.openxmlformats.org/officeDocument/2006/math"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TW" sz="2800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TW" sz="2800" dirty="0" smtClean="0">
                  <a:ea typeface="Cambria Math" panose="02040503050406030204" pitchFamily="18" charset="0"/>
                </a:endParaRPr>
              </a:p>
              <a:p>
                <a:r>
                  <a:rPr lang="en-US" altLang="zh-TW" sz="2800" dirty="0" smtClean="0">
                    <a:ea typeface="Cambria Math" panose="02040503050406030204" pitchFamily="18" charset="0"/>
                  </a:rPr>
                  <a:t>We can choose two of p that the edge between them is inside the polygon, and the edge will separate the original polygon to two new polygons A and B.</a:t>
                </a:r>
              </a:p>
              <a:p>
                <a:r>
                  <a:rPr lang="en-US" altLang="zh-TW" sz="2800" dirty="0"/>
                  <a:t>And if there are any point of q cross by the edge, then the point will become two of p’s in polygons A and B.</a:t>
                </a:r>
                <a:endParaRPr lang="en-US" altLang="zh-TW" sz="2800" dirty="0">
                  <a:solidFill>
                    <a:prstClr val="black"/>
                  </a:solidFill>
                </a:endParaRPr>
              </a:p>
              <a:p>
                <a:pPr lvl="0"/>
                <a:r>
                  <a:rPr lang="en-US" altLang="zh-TW" sz="2800" dirty="0">
                    <a:solidFill>
                      <a:prstClr val="black"/>
                    </a:solidFill>
                  </a:rPr>
                  <a:t>So we can show the sum of p and q in polygons A and B by (p+2)+2*</a:t>
                </a:r>
                <a:r>
                  <a:rPr lang="pt-BR" altLang="zh-TW" sz="2800" dirty="0">
                    <a:solidFill>
                      <a:prstClr val="black"/>
                    </a:solidFill>
                  </a:rPr>
                  <a:t>q</a:t>
                </a:r>
                <a:r>
                  <a:rPr lang="en-US" altLang="zh-TW" sz="2800" baseline="-25000" dirty="0">
                    <a:solidFill>
                      <a:prstClr val="black"/>
                    </a:solidFill>
                  </a:rPr>
                  <a:t>d</a:t>
                </a:r>
                <a:r>
                  <a:rPr lang="en-US" altLang="zh-TW" sz="2800" dirty="0">
                    <a:solidFill>
                      <a:prstClr val="black"/>
                    </a:solidFill>
                  </a:rPr>
                  <a:t> , and q-</a:t>
                </a:r>
                <a:r>
                  <a:rPr lang="pt-BR" altLang="zh-TW" sz="2800" dirty="0">
                    <a:solidFill>
                      <a:prstClr val="black"/>
                    </a:solidFill>
                  </a:rPr>
                  <a:t>q</a:t>
                </a:r>
                <a:r>
                  <a:rPr lang="en-US" altLang="zh-TW" sz="2800" baseline="-25000" dirty="0">
                    <a:solidFill>
                      <a:prstClr val="black"/>
                    </a:solidFill>
                  </a:rPr>
                  <a:t>d</a:t>
                </a:r>
              </a:p>
              <a:p>
                <a14:m>
                  <m:oMath xmlns:m="http://schemas.openxmlformats.org/officeDocument/2006/math"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i="1" dirty="0" err="1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TW" sz="2800" i="1" baseline="-25000" dirty="0" err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800" i="1" dirty="0" err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𝐴𝑟𝑒𝑎</m:t>
                        </m:r>
                      </m:e>
                      <m:sub>
                        <m:r>
                          <a:rPr lang="en-US" altLang="zh-TW" sz="28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altLang="zh-TW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+2+2∗</m:t>
                        </m:r>
                        <m:r>
                          <a:rPr lang="pt-BR" altLang="zh-TW" sz="2800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pt-BR" altLang="zh-TW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altLang="zh-TW" sz="2800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8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TW" sz="2800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sz="2800" i="1" dirty="0">
                    <a:latin typeface="Cambria Math" panose="02040503050406030204" pitchFamily="18" charset="0"/>
                  </a:rPr>
                </a:br>
                <a:r>
                  <a:rPr lang="en-US" altLang="zh-TW" sz="280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/2+</m:t>
                    </m:r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TW" sz="2800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pt-BR" altLang="zh-TW" sz="2800" dirty="0"/>
              </a:p>
              <a:p>
                <a:endParaRPr lang="en-US" altLang="zh-TW" sz="2800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11" t="-2156" r="-17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5467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</TotalTime>
  <Words>569</Words>
  <Application>Microsoft Office PowerPoint</Application>
  <PresentationFormat>如螢幕大小 (4:3)</PresentationFormat>
  <Paragraphs>94</Paragraphs>
  <Slides>14</Slides>
  <Notes>5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0" baseType="lpstr">
      <vt:lpstr>新細明體</vt:lpstr>
      <vt:lpstr>Arial</vt:lpstr>
      <vt:lpstr>Calibri</vt:lpstr>
      <vt:lpstr>Cambria Math</vt:lpstr>
      <vt:lpstr>1_Office 佈景主題</vt:lpstr>
      <vt:lpstr>方程式</vt:lpstr>
      <vt:lpstr>Algorithms  Homework Assignment #2</vt:lpstr>
      <vt:lpstr>Problem 1</vt:lpstr>
      <vt:lpstr>Problem 1 (cont.)</vt:lpstr>
      <vt:lpstr>Problem 1 (cont.)</vt:lpstr>
      <vt:lpstr>Problem 1 (cont.)</vt:lpstr>
      <vt:lpstr>Problem 1 (cont.)</vt:lpstr>
      <vt:lpstr>Problem 4</vt:lpstr>
      <vt:lpstr>Problem 4 (cont.)</vt:lpstr>
      <vt:lpstr>Problem 4 (cont.)</vt:lpstr>
      <vt:lpstr>Problem 4 (cont.)</vt:lpstr>
      <vt:lpstr>Problem 5</vt:lpstr>
      <vt:lpstr>Problem 5 (cont.)</vt:lpstr>
      <vt:lpstr>Problem 5 (cont.)</vt:lpstr>
      <vt:lpstr>Problem 5 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Lai_Jui-Shun</dc:creator>
  <cp:lastModifiedBy>Lai_Jui-Shun</cp:lastModifiedBy>
  <cp:revision>136</cp:revision>
  <dcterms:created xsi:type="dcterms:W3CDTF">2013-03-13T03:38:21Z</dcterms:created>
  <dcterms:modified xsi:type="dcterms:W3CDTF">2013-04-09T13:14:59Z</dcterms:modified>
</cp:coreProperties>
</file>