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82" r:id="rId3"/>
    <p:sldId id="259" r:id="rId4"/>
    <p:sldId id="263" r:id="rId5"/>
    <p:sldId id="270" r:id="rId6"/>
    <p:sldId id="271" r:id="rId7"/>
    <p:sldId id="265" r:id="rId8"/>
    <p:sldId id="280" r:id="rId9"/>
    <p:sldId id="273" r:id="rId10"/>
    <p:sldId id="276" r:id="rId11"/>
    <p:sldId id="278" r:id="rId12"/>
    <p:sldId id="279" r:id="rId13"/>
    <p:sldId id="281" r:id="rId14"/>
    <p:sldId id="277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481" autoAdjust="0"/>
  </p:normalViewPr>
  <p:slideViewPr>
    <p:cSldViewPr snapToGrid="0">
      <p:cViewPr varScale="1">
        <p:scale>
          <a:sx n="59" d="100"/>
          <a:sy n="59" d="100"/>
        </p:scale>
        <p:origin x="158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DD306-30B8-45D0-B658-4BE209073E79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91591-91D1-44EC-A072-305BF01F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51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A/B</a:t>
            </a:r>
            <a:r>
              <a:rPr lang="zh-TW" altLang="en-US" dirty="0" smtClean="0"/>
              <a:t>這個語言的意思是：有一個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，當它後面再接上一個屬於</a:t>
            </a:r>
            <a:r>
              <a:rPr lang="en-US" altLang="zh-TW" dirty="0" smtClean="0"/>
              <a:t>B</a:t>
            </a:r>
            <a:r>
              <a:rPr lang="zh-TW" altLang="en-US" dirty="0" smtClean="0"/>
              <a:t>的字串、</a:t>
            </a:r>
            <a:endParaRPr lang="en-US" altLang="zh-TW" dirty="0" smtClean="0"/>
          </a:p>
          <a:p>
            <a:r>
              <a:rPr lang="zh-TW" altLang="en-US" dirty="0" smtClean="0"/>
              <a:t>整個就屬於</a:t>
            </a:r>
            <a:r>
              <a:rPr lang="en-US" altLang="zh-TW" dirty="0" smtClean="0"/>
              <a:t>A</a:t>
            </a:r>
            <a:r>
              <a:rPr lang="zh-TW" altLang="en-US" dirty="0" smtClean="0"/>
              <a:t>時，該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屬於</a:t>
            </a:r>
            <a:r>
              <a:rPr lang="en-US" altLang="zh-TW" dirty="0" smtClean="0"/>
              <a:t>A/B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我們做一個</a:t>
            </a:r>
            <a:r>
              <a:rPr lang="en-US" altLang="zh-TW" dirty="0" smtClean="0"/>
              <a:t>PDA</a:t>
            </a:r>
            <a:r>
              <a:rPr lang="zh-TW" altLang="en-US" dirty="0" smtClean="0"/>
              <a:t>來認這件事。整個</a:t>
            </a:r>
            <a:r>
              <a:rPr lang="en-US" altLang="zh-TW" dirty="0" smtClean="0"/>
              <a:t>PDA</a:t>
            </a:r>
            <a:r>
              <a:rPr lang="zh-TW" altLang="en-US" dirty="0" smtClean="0"/>
              <a:t>前面先由</a:t>
            </a:r>
            <a:r>
              <a:rPr lang="en-US" altLang="zh-TW" dirty="0" smtClean="0"/>
              <a:t>A</a:t>
            </a:r>
            <a:r>
              <a:rPr lang="zh-TW" altLang="en-US" dirty="0" smtClean="0"/>
              <a:t>的部分檢查完現有的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但</a:t>
            </a:r>
            <a:r>
              <a:rPr lang="en-US" altLang="zh-TW" dirty="0" smtClean="0"/>
              <a:t>A</a:t>
            </a:r>
            <a:r>
              <a:rPr lang="zh-TW" altLang="en-US" dirty="0" smtClean="0"/>
              <a:t>還沒完成；進入第二階段，由</a:t>
            </a:r>
            <a:r>
              <a:rPr lang="en-US" altLang="zh-TW" dirty="0" smtClean="0"/>
              <a:t>B</a:t>
            </a:r>
            <a:r>
              <a:rPr lang="zh-TW" altLang="en-US" dirty="0" smtClean="0"/>
              <a:t>來提供可能接在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後面的選擇，這部分</a:t>
            </a:r>
            <a:endParaRPr lang="en-US" altLang="zh-TW" dirty="0" smtClean="0"/>
          </a:p>
          <a:p>
            <a:r>
              <a:rPr lang="zh-TW" altLang="en-US" dirty="0" smtClean="0"/>
              <a:t>將滿足</a:t>
            </a:r>
            <a:r>
              <a:rPr lang="en-US" altLang="zh-TW" dirty="0" smtClean="0"/>
              <a:t>A</a:t>
            </a:r>
            <a:r>
              <a:rPr lang="zh-TW" altLang="en-US" dirty="0" smtClean="0"/>
              <a:t>剩下沒走完的部分。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3950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TW" altLang="en-US" dirty="0" smtClean="0"/>
                  <a:t>因為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FA</a:t>
                </a:r>
                <a:r>
                  <a:rPr lang="zh-TW" altLang="en-US" dirty="0" smtClean="0"/>
                  <a:t>、沒有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，所以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狀態能不受干擾地，從第一階段一路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用過來。進入第二階段後，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必須記錄同時滿足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，也同時滿足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剩下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的部分；好像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和剩下來的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intersection</a:t>
                </a:r>
                <a:r>
                  <a:rPr lang="zh-TW" altLang="en-US" dirty="0" smtClean="0"/>
                  <a:t>一樣，最後要兩者都接受才算計算</a:t>
                </a:r>
                <a:endParaRPr lang="en-US" altLang="zh-TW" dirty="0" smtClean="0"/>
              </a:p>
              <a:p>
                <a:r>
                  <a:rPr lang="zh-TW" altLang="en-US" dirty="0" smtClean="0"/>
                  <a:t>成功。只是在起點的設計上要再想仔細點，多點對多點，同樣是</a:t>
                </a:r>
                <a:r>
                  <a:rPr lang="zh-TW" altLang="en-US" dirty="0" smtClean="0"/>
                  <a:t>利用</a:t>
                </a:r>
                <a:r>
                  <a:rPr lang="en-US" altLang="zh-TW" dirty="0" smtClean="0"/>
                  <a:t>Cartesian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product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zh-TW" altLang="en-US" dirty="0" smtClean="0"/>
                  <a:t>另外，在這裡我們是虛擬的、</a:t>
                </a:r>
                <a:r>
                  <a:rPr lang="en-US" altLang="zh-TW" dirty="0" smtClean="0"/>
                  <a:t>non-deterministic</a:t>
                </a:r>
                <a:r>
                  <a:rPr lang="zh-TW" altLang="en-US" dirty="0" smtClean="0"/>
                  <a:t>的，我們使用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-transition</a:t>
                </a:r>
              </a:p>
              <a:p>
                <a:r>
                  <a:rPr lang="zh-TW" altLang="en-US" dirty="0" smtClean="0"/>
                  <a:t>提供一切可能的路徑，因為，只要有任何一個路徑能使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 和 剩餘的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 都計算</a:t>
                </a:r>
                <a:endParaRPr lang="en-US" altLang="zh-TW" dirty="0" smtClean="0"/>
              </a:p>
              <a:p>
                <a:r>
                  <a:rPr lang="zh-TW" altLang="en-US" dirty="0" smtClean="0"/>
                  <a:t>成功，新的</a:t>
                </a:r>
                <a:r>
                  <a:rPr lang="en-US" altLang="zh-TW" dirty="0" smtClean="0"/>
                  <a:t>PDA</a:t>
                </a:r>
                <a:r>
                  <a:rPr lang="zh-TW" altLang="en-US" dirty="0" smtClean="0"/>
                  <a:t>任務就達成了。</a:t>
                </a:r>
                <a:endParaRPr lang="en-US" altLang="zh-TW" dirty="0" smtClean="0"/>
              </a:p>
            </p:txBody>
          </p:sp>
        </mc:Choice>
        <mc:Fallback xmlns="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TW" altLang="en-US" dirty="0" smtClean="0"/>
                  <a:t>因為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FA</a:t>
                </a:r>
                <a:r>
                  <a:rPr lang="zh-TW" altLang="en-US" dirty="0" smtClean="0"/>
                  <a:t>、沒有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，所以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狀態能不受干擾地，從第一階段一路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用過來。進入第二階段後，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必須記錄同時滿足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，也同時滿足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剩下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的部分；好像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和剩下來的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intersection</a:t>
                </a:r>
                <a:r>
                  <a:rPr lang="zh-TW" altLang="en-US" dirty="0" smtClean="0"/>
                  <a:t>一樣，最後要兩者都接受才算計算</a:t>
                </a:r>
                <a:endParaRPr lang="en-US" altLang="zh-TW" dirty="0" smtClean="0"/>
              </a:p>
              <a:p>
                <a:r>
                  <a:rPr lang="zh-TW" altLang="en-US" dirty="0" smtClean="0"/>
                  <a:t>成功。只是在起點的設計上要再想仔細點，多點對多點，同樣是利用</a:t>
                </a:r>
                <a:r>
                  <a:rPr lang="en-US" altLang="zh-TW" dirty="0" err="1" smtClean="0"/>
                  <a:t>cartesian</a:t>
                </a:r>
                <a:r>
                  <a:rPr lang="en-US" altLang="zh-TW" dirty="0" smtClean="0"/>
                  <a:t> </a:t>
                </a:r>
              </a:p>
              <a:p>
                <a:r>
                  <a:rPr lang="en-US" altLang="zh-TW" dirty="0" smtClean="0"/>
                  <a:t>product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zh-TW" altLang="en-US" dirty="0" smtClean="0"/>
                  <a:t>另外，在這裡我們是虛擬的、</a:t>
                </a:r>
                <a:r>
                  <a:rPr lang="en-US" altLang="zh-TW" dirty="0" smtClean="0"/>
                  <a:t>non-deterministic</a:t>
                </a:r>
                <a:r>
                  <a:rPr lang="zh-TW" altLang="en-US" dirty="0" smtClean="0"/>
                  <a:t>的，我們使用</a:t>
                </a:r>
                <a:r>
                  <a:rPr lang="zh-TW" altLang="en-US" i="0" smtClean="0">
                    <a:latin typeface="Cambria Math" panose="02040503050406030204" pitchFamily="18" charset="0"/>
                  </a:rPr>
                  <a:t>𝜀</a:t>
                </a:r>
                <a:r>
                  <a:rPr lang="en-US" altLang="zh-TW" dirty="0" smtClean="0"/>
                  <a:t>-transition</a:t>
                </a:r>
              </a:p>
              <a:p>
                <a:r>
                  <a:rPr lang="zh-TW" altLang="en-US" dirty="0" smtClean="0"/>
                  <a:t>提供一切可能的路徑，因為，只要有任何一個路徑能使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與剩餘的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都計算成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功，新的</a:t>
                </a:r>
                <a:r>
                  <a:rPr lang="en-US" altLang="zh-TW" dirty="0" smtClean="0"/>
                  <a:t>PDA</a:t>
                </a:r>
                <a:r>
                  <a:rPr lang="zh-TW" altLang="en-US" dirty="0" smtClean="0"/>
                  <a:t>任務就達成了。</a:t>
                </a:r>
                <a:endParaRPr lang="en-US" altLang="zh-TW" dirty="0" smtClean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5819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另一種作法：</a:t>
            </a:r>
            <a:r>
              <a:rPr lang="zh-TW" altLang="en-US" dirty="0" smtClean="0">
                <a:sym typeface="Wingdings" panose="05000000000000000000" pitchFamily="2" charset="2"/>
              </a:rPr>
              <a:t>（此法比投影片中的更為簡潔、下次可考慮更換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對於任意</a:t>
            </a:r>
            <a:r>
              <a:rPr lang="en-US" altLang="zh-TW" dirty="0" smtClean="0"/>
              <a:t>CFL</a:t>
            </a:r>
            <a:r>
              <a:rPr lang="zh-TW" altLang="en-US" dirty="0" smtClean="0"/>
              <a:t> </a:t>
            </a:r>
            <a:r>
              <a:rPr lang="en-US" altLang="zh-TW" dirty="0" smtClean="0"/>
              <a:t>A</a:t>
            </a:r>
            <a:r>
              <a:rPr lang="zh-TW" altLang="en-US" dirty="0" smtClean="0"/>
              <a:t>，我們都能建立一個標準化的</a:t>
            </a:r>
            <a:r>
              <a:rPr lang="en-US" altLang="zh-TW" dirty="0" smtClean="0"/>
              <a:t>PDA</a:t>
            </a:r>
            <a:r>
              <a:rPr lang="zh-TW" altLang="en-US" dirty="0" smtClean="0"/>
              <a:t>對應</a:t>
            </a:r>
            <a:r>
              <a:rPr lang="zh-TW" altLang="en-US" dirty="0" smtClean="0"/>
              <a:t>之；</a:t>
            </a:r>
            <a:endParaRPr lang="en-US" altLang="zh-TW" dirty="0" smtClean="0"/>
          </a:p>
          <a:p>
            <a:r>
              <a:rPr lang="zh-TW" altLang="en-US" dirty="0" smtClean="0"/>
              <a:t>在標準化的</a:t>
            </a:r>
            <a:r>
              <a:rPr lang="en-US" altLang="zh-TW" dirty="0" smtClean="0"/>
              <a:t>PDA</a:t>
            </a:r>
            <a:r>
              <a:rPr lang="zh-TW" altLang="en-US" dirty="0" smtClean="0"/>
              <a:t>中主要包含兩個</a:t>
            </a:r>
            <a:r>
              <a:rPr lang="en-US" altLang="zh-TW" dirty="0" smtClean="0"/>
              <a:t>loop state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前者</a:t>
            </a:r>
            <a:r>
              <a:rPr lang="zh-TW" altLang="en-US" dirty="0" smtClean="0"/>
              <a:t>用來</a:t>
            </a:r>
            <a:r>
              <a:rPr lang="en-US" altLang="zh-TW" dirty="0" smtClean="0"/>
              <a:t>non-deterministically</a:t>
            </a:r>
            <a:r>
              <a:rPr lang="zh-TW" altLang="en-US" dirty="0" smtClean="0"/>
              <a:t>地做文法生成到</a:t>
            </a:r>
            <a:r>
              <a:rPr lang="en-US" altLang="zh-TW" dirty="0" smtClean="0"/>
              <a:t>stack</a:t>
            </a:r>
            <a:r>
              <a:rPr lang="zh-TW" altLang="en-US" dirty="0" smtClean="0"/>
              <a:t>中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後者則讀入</a:t>
            </a:r>
            <a:r>
              <a:rPr lang="zh-TW" altLang="en-US" dirty="0" smtClean="0"/>
              <a:t>實際的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、與</a:t>
            </a:r>
            <a:r>
              <a:rPr lang="zh-TW" altLang="en-US" dirty="0" smtClean="0"/>
              <a:t>文法</a:t>
            </a:r>
            <a:r>
              <a:rPr lang="zh-TW" altLang="en-US" dirty="0" smtClean="0"/>
              <a:t>生成結果比對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dirty="0" smtClean="0"/>
          </a:p>
          <a:p>
            <a:r>
              <a:rPr lang="zh-TW" altLang="en-US" dirty="0" smtClean="0"/>
              <a:t>對於任意的</a:t>
            </a:r>
            <a:r>
              <a:rPr lang="en-US" altLang="zh-TW" dirty="0" smtClean="0"/>
              <a:t>RL</a:t>
            </a:r>
            <a:r>
              <a:rPr lang="zh-TW" altLang="en-US" dirty="0" smtClean="0"/>
              <a:t> </a:t>
            </a:r>
            <a:r>
              <a:rPr lang="en-US" altLang="zh-TW" dirty="0" smtClean="0"/>
              <a:t>B</a:t>
            </a:r>
            <a:r>
              <a:rPr lang="zh-TW" altLang="en-US" dirty="0" smtClean="0"/>
              <a:t>，我們都能找到一個</a:t>
            </a:r>
            <a:r>
              <a:rPr lang="en-US" altLang="zh-TW" dirty="0" smtClean="0"/>
              <a:t>DFA</a:t>
            </a:r>
            <a:r>
              <a:rPr lang="zh-TW" altLang="en-US" dirty="0" smtClean="0"/>
              <a:t>對應之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同時</a:t>
            </a:r>
            <a:r>
              <a:rPr lang="zh-TW" altLang="en-US" dirty="0" smtClean="0"/>
              <a:t>，在前面作業的練習中，我們知道如何</a:t>
            </a:r>
            <a:r>
              <a:rPr lang="zh-TW" altLang="en-US" dirty="0" smtClean="0"/>
              <a:t>製作「</a:t>
            </a:r>
            <a:r>
              <a:rPr lang="en-US" altLang="zh-TW" dirty="0" smtClean="0"/>
              <a:t>B</a:t>
            </a:r>
            <a:r>
              <a:rPr lang="zh-TW" altLang="en-US" dirty="0" smtClean="0"/>
              <a:t>反轉」所</a:t>
            </a:r>
            <a:r>
              <a:rPr lang="zh-TW" altLang="en-US" dirty="0" smtClean="0"/>
              <a:t>對應的</a:t>
            </a:r>
            <a:r>
              <a:rPr lang="en-US" altLang="zh-TW" dirty="0" smtClean="0"/>
              <a:t>DFA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dirty="0" smtClean="0"/>
          </a:p>
          <a:p>
            <a:r>
              <a:rPr lang="zh-TW" altLang="en-US" dirty="0" smtClean="0"/>
              <a:t>利用</a:t>
            </a:r>
            <a:r>
              <a:rPr lang="en-US" altLang="zh-TW" dirty="0" smtClean="0"/>
              <a:t>A</a:t>
            </a:r>
            <a:r>
              <a:rPr lang="zh-TW" altLang="en-US" dirty="0" smtClean="0"/>
              <a:t>與</a:t>
            </a:r>
            <a:r>
              <a:rPr lang="en-US" altLang="zh-TW" dirty="0" smtClean="0"/>
              <a:t>B</a:t>
            </a:r>
            <a:r>
              <a:rPr lang="zh-TW" altLang="en-US" dirty="0" smtClean="0"/>
              <a:t>所對應的自動機，我們建構</a:t>
            </a:r>
            <a:r>
              <a:rPr lang="en-US" altLang="zh-TW" dirty="0" smtClean="0"/>
              <a:t>A/B</a:t>
            </a:r>
            <a:r>
              <a:rPr lang="zh-TW" altLang="en-US" dirty="0" smtClean="0"/>
              <a:t>如下：</a:t>
            </a:r>
            <a:endParaRPr lang="en-US" altLang="zh-TW" dirty="0" smtClean="0"/>
          </a:p>
          <a:p>
            <a:r>
              <a:rPr lang="zh-TW" altLang="en-US" dirty="0" smtClean="0"/>
              <a:t>我們在</a:t>
            </a:r>
            <a:r>
              <a:rPr lang="en-US" altLang="zh-TW" dirty="0" smtClean="0"/>
              <a:t>A</a:t>
            </a:r>
            <a:r>
              <a:rPr lang="zh-TW" altLang="en-US" dirty="0" smtClean="0"/>
              <a:t>之標準化</a:t>
            </a:r>
            <a:r>
              <a:rPr lang="en-US" altLang="zh-TW" dirty="0" smtClean="0"/>
              <a:t>PDA</a:t>
            </a:r>
            <a:r>
              <a:rPr lang="zh-TW" altLang="en-US" dirty="0" smtClean="0"/>
              <a:t>的兩個</a:t>
            </a:r>
            <a:r>
              <a:rPr lang="en-US" altLang="zh-TW" dirty="0" smtClean="0"/>
              <a:t>loop</a:t>
            </a:r>
            <a:r>
              <a:rPr lang="zh-TW" altLang="en-US" dirty="0" smtClean="0"/>
              <a:t> </a:t>
            </a:r>
            <a:r>
              <a:rPr lang="en-US" altLang="zh-TW" dirty="0" smtClean="0"/>
              <a:t>state</a:t>
            </a:r>
            <a:r>
              <a:rPr lang="zh-TW" altLang="en-US" dirty="0" smtClean="0"/>
              <a:t>之間</a:t>
            </a:r>
            <a:r>
              <a:rPr lang="zh-TW" altLang="en-US" dirty="0" smtClean="0"/>
              <a:t>插入</a:t>
            </a:r>
            <a:r>
              <a:rPr lang="en-US" altLang="zh-TW" dirty="0" smtClean="0"/>
              <a:t>B</a:t>
            </a:r>
            <a:r>
              <a:rPr lang="zh-TW" altLang="en-US" dirty="0" smtClean="0"/>
              <a:t>反轉的</a:t>
            </a:r>
            <a:r>
              <a:rPr lang="en-US" altLang="zh-TW" dirty="0" smtClean="0"/>
              <a:t>DFA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並修改</a:t>
            </a:r>
            <a:r>
              <a:rPr lang="en-US" altLang="zh-TW" dirty="0" smtClean="0"/>
              <a:t>B</a:t>
            </a:r>
            <a:r>
              <a:rPr lang="zh-TW" altLang="en-US" dirty="0" smtClean="0"/>
              <a:t>反轉</a:t>
            </a:r>
            <a:r>
              <a:rPr lang="zh-TW" altLang="en-US" dirty="0" smtClean="0"/>
              <a:t>，使</a:t>
            </a:r>
            <a:r>
              <a:rPr lang="zh-TW" altLang="en-US" dirty="0" smtClean="0"/>
              <a:t>他原本針對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讀入的</a:t>
            </a:r>
            <a:r>
              <a:rPr lang="zh-TW" altLang="en-US" dirty="0" smtClean="0"/>
              <a:t>部分變成</a:t>
            </a:r>
            <a:r>
              <a:rPr lang="en-US" altLang="zh-TW" dirty="0" smtClean="0"/>
              <a:t>non-deterministically</a:t>
            </a:r>
            <a:r>
              <a:rPr lang="zh-TW" altLang="en-US" dirty="0" smtClean="0"/>
              <a:t>地</a:t>
            </a:r>
            <a:r>
              <a:rPr lang="en-US" altLang="zh-TW" dirty="0" smtClean="0"/>
              <a:t>pop</a:t>
            </a:r>
            <a:r>
              <a:rPr lang="zh-TW" altLang="en-US" dirty="0" smtClean="0"/>
              <a:t> </a:t>
            </a:r>
            <a:r>
              <a:rPr lang="en-US" altLang="zh-TW" dirty="0" smtClean="0"/>
              <a:t>stack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026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回顧一下老師剛開始介紹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的那堂課，</a:t>
            </a:r>
            <a:endParaRPr lang="en-US" altLang="zh-TW" dirty="0" smtClean="0"/>
          </a:p>
          <a:p>
            <a:r>
              <a:rPr lang="zh-TW" altLang="en-US" dirty="0" smtClean="0"/>
              <a:t>在介紹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的時候，我們重新看了過去大家學過的幾種</a:t>
            </a:r>
            <a:r>
              <a:rPr lang="en-US" altLang="zh-TW" dirty="0" smtClean="0"/>
              <a:t>Machine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並且我們說：</a:t>
            </a:r>
            <a:endParaRPr lang="en-US" altLang="zh-TW" dirty="0" smtClean="0"/>
          </a:p>
          <a:p>
            <a:r>
              <a:rPr lang="zh-TW" altLang="en-US" dirty="0" smtClean="0"/>
              <a:t>它們能夠做的事</a:t>
            </a:r>
            <a:r>
              <a:rPr lang="en-US" altLang="zh-TW" dirty="0" smtClean="0"/>
              <a:t>TM</a:t>
            </a:r>
            <a:r>
              <a:rPr lang="zh-TW" altLang="en-US" dirty="0" smtClean="0"/>
              <a:t>都能夠做、能</a:t>
            </a:r>
            <a:r>
              <a:rPr lang="en-US" altLang="zh-TW" dirty="0" smtClean="0"/>
              <a:t>simulate</a:t>
            </a:r>
            <a:r>
              <a:rPr lang="zh-TW" altLang="en-US" dirty="0" smtClean="0"/>
              <a:t>，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的能力比他們都要強。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還記得</a:t>
            </a:r>
            <a:r>
              <a:rPr lang="en-US" altLang="zh-TW" dirty="0" smtClean="0"/>
              <a:t>TM</a:t>
            </a:r>
            <a:r>
              <a:rPr lang="zh-TW" altLang="en-US" dirty="0" smtClean="0"/>
              <a:t>怎麼模擬</a:t>
            </a:r>
            <a:r>
              <a:rPr lang="en-US" altLang="zh-TW" dirty="0" smtClean="0"/>
              <a:t>FA</a:t>
            </a:r>
            <a:r>
              <a:rPr lang="zh-TW" altLang="en-US" dirty="0" smtClean="0"/>
              <a:t>嗎？就是</a:t>
            </a:r>
            <a:r>
              <a:rPr lang="en-US" altLang="zh-TW" dirty="0" smtClean="0"/>
              <a:t>head</a:t>
            </a:r>
            <a:r>
              <a:rPr lang="zh-TW" altLang="en-US" dirty="0" smtClean="0"/>
              <a:t>只會</a:t>
            </a:r>
            <a:r>
              <a:rPr lang="en-US" altLang="zh-TW" dirty="0" smtClean="0"/>
              <a:t>moves</a:t>
            </a:r>
            <a:r>
              <a:rPr lang="en-US" altLang="zh-TW" baseline="0" dirty="0" smtClean="0"/>
              <a:t> right</a:t>
            </a:r>
            <a:r>
              <a:rPr lang="zh-TW" altLang="en-US" baseline="0" dirty="0" smtClean="0"/>
              <a:t>，只讀不寫，</a:t>
            </a:r>
            <a:endParaRPr lang="en-US" altLang="zh-TW" baseline="0" dirty="0" smtClean="0"/>
          </a:p>
          <a:p>
            <a:r>
              <a:rPr lang="zh-TW" altLang="en-US" baseline="0" dirty="0" smtClean="0"/>
              <a:t>所以當我們看到一個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head</a:t>
            </a:r>
            <a:r>
              <a:rPr lang="zh-TW" altLang="en-US" baseline="0" dirty="0" smtClean="0"/>
              <a:t>只能往右走或是停在原地時，我們自</a:t>
            </a:r>
            <a:endParaRPr lang="en-US" altLang="zh-TW" baseline="0" dirty="0" smtClean="0"/>
          </a:p>
          <a:p>
            <a:r>
              <a:rPr lang="zh-TW" altLang="en-US" baseline="0" dirty="0" smtClean="0"/>
              <a:t>然地想到他可能和一個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能力是一樣的。如果我們能證明他們確實是</a:t>
            </a:r>
            <a:endParaRPr lang="en-US" altLang="zh-TW" baseline="0" dirty="0" smtClean="0"/>
          </a:p>
          <a:p>
            <a:r>
              <a:rPr lang="zh-TW" altLang="en-US" baseline="0" dirty="0" smtClean="0"/>
              <a:t>等價的，我們也就回答了題目。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首先，一個方向：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至少和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有一樣的能力，這部分能輕易得到。</a:t>
            </a:r>
            <a:endParaRPr lang="en-US" altLang="zh-TW" baseline="0" dirty="0" smtClean="0"/>
          </a:p>
          <a:p>
            <a:r>
              <a:rPr lang="zh-TW" altLang="en-US" baseline="0" dirty="0" smtClean="0"/>
              <a:t>接著我們要來試著證明另一個方向：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有一樣能力。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8568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aseline="0" dirty="0" smtClean="0"/>
              <a:t>要說明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有一樣的能力，就要說明他們看似不同之處其實</a:t>
            </a:r>
            <a:endParaRPr lang="en-US" altLang="zh-TW" baseline="0" dirty="0" smtClean="0"/>
          </a:p>
          <a:p>
            <a:r>
              <a:rPr lang="zh-TW" altLang="en-US" baseline="0" dirty="0" smtClean="0"/>
              <a:t>不造成能力的差異。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較之於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的差異之處，就是多了讀到一個輸入之後，可以停留</a:t>
            </a:r>
            <a:endParaRPr lang="en-US" altLang="zh-TW" baseline="0" dirty="0" smtClean="0"/>
          </a:p>
          <a:p>
            <a:r>
              <a:rPr lang="zh-TW" altLang="en-US" baseline="0" dirty="0" smtClean="0"/>
              <a:t>與修改的能力。這會有什麼影響呢？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讓我們仔細來想一想這個多出來的功能：</a:t>
            </a:r>
            <a:endParaRPr lang="en-US" altLang="zh-TW" baseline="0" dirty="0" smtClean="0"/>
          </a:p>
          <a:p>
            <a:r>
              <a:rPr lang="zh-TW" altLang="en-US" baseline="0" dirty="0" smtClean="0"/>
              <a:t>先回想一下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的運算接受是怎麼一回事：如果一個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的執行結果</a:t>
            </a:r>
            <a:endParaRPr lang="en-US" altLang="zh-TW" baseline="0" dirty="0" smtClean="0"/>
          </a:p>
          <a:p>
            <a:r>
              <a:rPr lang="zh-TW" altLang="en-US" baseline="0" dirty="0" smtClean="0"/>
              <a:t>是接受的話，是指接受了原本寫在</a:t>
            </a:r>
            <a:r>
              <a:rPr lang="en-US" altLang="zh-TW" baseline="0" dirty="0" smtClean="0"/>
              <a:t>tape</a:t>
            </a:r>
            <a:r>
              <a:rPr lang="zh-TW" altLang="en-US" baseline="0" dirty="0" smtClean="0"/>
              <a:t>上的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所以，</a:t>
            </a:r>
            <a:r>
              <a:rPr lang="en-US" altLang="zh-TW" baseline="0" dirty="0" smtClean="0"/>
              <a:t>base on STM</a:t>
            </a:r>
            <a:r>
              <a:rPr lang="zh-TW" altLang="en-US" baseline="0" dirty="0" smtClean="0"/>
              <a:t>在一格</a:t>
            </a:r>
            <a:r>
              <a:rPr lang="en-US" altLang="zh-TW" baseline="0" dirty="0" smtClean="0"/>
              <a:t>tape</a:t>
            </a:r>
            <a:r>
              <a:rPr lang="zh-TW" altLang="en-US" baseline="0" dirty="0" smtClean="0"/>
              <a:t>上所讀到的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做停留並做</a:t>
            </a:r>
            <a:endParaRPr lang="en-US" altLang="zh-TW" baseline="0" dirty="0" smtClean="0"/>
          </a:p>
          <a:p>
            <a:r>
              <a:rPr lang="zh-TW" altLang="en-US" baseline="0" dirty="0" smtClean="0"/>
              <a:t>一連串修改的動作、而且沒辦法回頭去看；其真正的影響就是讓</a:t>
            </a:r>
            <a:r>
              <a:rPr lang="en-US" altLang="zh-TW" baseline="0" dirty="0" smtClean="0"/>
              <a:t>STM</a:t>
            </a:r>
          </a:p>
          <a:p>
            <a:r>
              <a:rPr lang="zh-TW" altLang="en-US" baseline="0" dirty="0" smtClean="0"/>
              <a:t>在讀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時，比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多了一個可能：可能在某些情況下讀到了一個字</a:t>
            </a:r>
            <a:endParaRPr lang="en-US" altLang="zh-TW" baseline="0" dirty="0" smtClean="0"/>
          </a:p>
          <a:p>
            <a:r>
              <a:rPr lang="zh-TW" altLang="en-US" baseline="0" dirty="0" smtClean="0"/>
              <a:t>元，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就會一直在原地打轉再也不讀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了。不然，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就算在</a:t>
            </a:r>
            <a:endParaRPr lang="en-US" altLang="zh-TW" baseline="0" dirty="0" smtClean="0"/>
          </a:p>
          <a:p>
            <a:r>
              <a:rPr lang="zh-TW" altLang="en-US" baseline="0" dirty="0" smtClean="0"/>
              <a:t>一格打轉再久，它還是會進入下一格，並且對於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的記憶能力僅</a:t>
            </a:r>
            <a:endParaRPr lang="en-US" altLang="zh-TW" baseline="0" dirty="0" smtClean="0"/>
          </a:p>
          <a:p>
            <a:r>
              <a:rPr lang="zh-TW" altLang="en-US" baseline="0" dirty="0" smtClean="0"/>
              <a:t>止於</a:t>
            </a:r>
            <a:r>
              <a:rPr lang="en-US" altLang="zh-TW" baseline="0" dirty="0" smtClean="0"/>
              <a:t>state</a:t>
            </a:r>
            <a:r>
              <a:rPr lang="zh-TW" altLang="en-US" baseline="0" dirty="0" smtClean="0"/>
              <a:t>的記憶。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這個較之於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多出來的行為，會讓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比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強嗎？顯然不會，在某</a:t>
            </a:r>
            <a:endParaRPr lang="en-US" altLang="zh-TW" baseline="0" dirty="0" smtClean="0"/>
          </a:p>
          <a:p>
            <a:r>
              <a:rPr lang="zh-TW" altLang="en-US" baseline="0" dirty="0" smtClean="0"/>
              <a:t>種情況下讀到某個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就不再往下做，其實就是沒能接受該字串的</a:t>
            </a:r>
            <a:endParaRPr lang="en-US" altLang="zh-TW" baseline="0" dirty="0" smtClean="0"/>
          </a:p>
          <a:p>
            <a:r>
              <a:rPr lang="zh-TW" altLang="en-US" baseline="0" dirty="0" smtClean="0"/>
              <a:t>意思、沒能接受該字串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也有，兩者一樣。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633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另</a:t>
            </a:r>
            <a:r>
              <a:rPr lang="zh-TW" altLang="en-US" dirty="0" smtClean="0"/>
              <a:t>一種</a:t>
            </a:r>
            <a:r>
              <a:rPr lang="en-US" altLang="zh-TW" dirty="0" smtClean="0"/>
              <a:t>FA</a:t>
            </a:r>
            <a:r>
              <a:rPr lang="zh-TW" altLang="en-US" dirty="0" smtClean="0"/>
              <a:t>模擬</a:t>
            </a:r>
            <a:r>
              <a:rPr lang="en-US" altLang="zh-TW" dirty="0" smtClean="0"/>
              <a:t>STM</a:t>
            </a:r>
            <a:r>
              <a:rPr lang="zh-TW" altLang="en-US" dirty="0" smtClean="0"/>
              <a:t>的方法，使用</a:t>
            </a:r>
            <a:r>
              <a:rPr lang="en-US" altLang="zh-TW" dirty="0" smtClean="0"/>
              <a:t>NFA</a:t>
            </a:r>
            <a:r>
              <a:rPr lang="zh-TW" altLang="en-US" dirty="0" smtClean="0"/>
              <a:t>：</a:t>
            </a:r>
            <a:r>
              <a:rPr lang="zh-TW" altLang="en-US" dirty="0" smtClean="0">
                <a:sym typeface="Wingdings" panose="05000000000000000000" pitchFamily="2" charset="2"/>
              </a:rPr>
              <a:t>（此法比投影片中的更為簡潔、下次可考慮更換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Q'</a:t>
            </a:r>
            <a:r>
              <a:rPr lang="zh-TW" altLang="en-US" dirty="0" smtClean="0"/>
              <a:t>：</a:t>
            </a:r>
            <a:r>
              <a:rPr lang="en-US" altLang="zh-TW" dirty="0" smtClean="0"/>
              <a:t>Q</a:t>
            </a:r>
            <a:r>
              <a:rPr lang="zh-TW" altLang="en-US" dirty="0" smtClean="0"/>
              <a:t> </a:t>
            </a:r>
            <a:r>
              <a:rPr lang="en-US" altLang="zh-TW" dirty="0" smtClean="0"/>
              <a:t>x</a:t>
            </a:r>
            <a:r>
              <a:rPr lang="zh-TW" altLang="en-US" dirty="0" smtClean="0"/>
              <a:t> </a:t>
            </a:r>
            <a:r>
              <a:rPr lang="en-US" altLang="zh-TW" dirty="0" smtClean="0"/>
              <a:t>(Sigma+</a:t>
            </a:r>
            <a:r>
              <a:rPr lang="zh-TW" altLang="en-US" dirty="0" smtClean="0"/>
              <a:t>空格</a:t>
            </a:r>
            <a:r>
              <a:rPr lang="en-US" altLang="zh-TW" dirty="0" smtClean="0"/>
              <a:t>) </a:t>
            </a:r>
            <a:r>
              <a:rPr lang="en-US" altLang="zh-TW" dirty="0" smtClean="0"/>
              <a:t>x </a:t>
            </a:r>
            <a:r>
              <a:rPr lang="en-US" altLang="zh-TW" dirty="0" smtClean="0"/>
              <a:t>Gamma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第一</a:t>
            </a:r>
            <a:r>
              <a:rPr lang="en-US" altLang="zh-TW" dirty="0" smtClean="0"/>
              <a:t>tuple</a:t>
            </a:r>
            <a:r>
              <a:rPr lang="zh-TW" altLang="en-US" dirty="0" smtClean="0"/>
              <a:t>是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</a:t>
            </a:r>
            <a:r>
              <a:rPr lang="en-US" altLang="zh-TW" dirty="0" smtClean="0"/>
              <a:t>Q</a:t>
            </a:r>
            <a:r>
              <a:rPr lang="zh-TW" altLang="en-US" dirty="0" smtClean="0"/>
              <a:t>、</a:t>
            </a:r>
            <a:r>
              <a:rPr lang="zh-TW" altLang="en-US" dirty="0" smtClean="0"/>
              <a:t>第二</a:t>
            </a:r>
            <a:r>
              <a:rPr lang="en-US" altLang="zh-TW" dirty="0" smtClean="0"/>
              <a:t>tuple</a:t>
            </a:r>
            <a:r>
              <a:rPr lang="zh-TW" altLang="en-US" dirty="0" smtClean="0"/>
              <a:t>是</a:t>
            </a:r>
            <a:r>
              <a:rPr lang="zh-TW" altLang="en-US" dirty="0" smtClean="0"/>
              <a:t>用來</a:t>
            </a:r>
            <a:r>
              <a:rPr lang="zh-TW" altLang="en-US" dirty="0" smtClean="0"/>
              <a:t>記第一次</a:t>
            </a:r>
            <a:r>
              <a:rPr lang="zh-TW" altLang="en-US" dirty="0" smtClean="0"/>
              <a:t>讀到紙帶格子上的字</a:t>
            </a:r>
            <a:r>
              <a:rPr lang="zh-TW" altLang="en-US" dirty="0" smtClean="0"/>
              <a:t>、</a:t>
            </a:r>
            <a:endParaRPr lang="en-US" altLang="zh-TW" dirty="0" smtClean="0"/>
          </a:p>
          <a:p>
            <a:r>
              <a:rPr lang="zh-TW" altLang="en-US" dirty="0" smtClean="0"/>
              <a:t>第三</a:t>
            </a:r>
            <a:r>
              <a:rPr lang="en-US" altLang="zh-TW" dirty="0" smtClean="0"/>
              <a:t>tuple</a:t>
            </a:r>
            <a:r>
              <a:rPr lang="zh-TW" altLang="en-US" dirty="0" smtClean="0"/>
              <a:t>是</a:t>
            </a:r>
            <a:r>
              <a:rPr lang="zh-TW" altLang="en-US" dirty="0" smtClean="0"/>
              <a:t>用來模擬</a:t>
            </a:r>
            <a:r>
              <a:rPr lang="en-US" altLang="zh-TW" dirty="0" smtClean="0"/>
              <a:t>TM</a:t>
            </a:r>
            <a:r>
              <a:rPr lang="zh-TW" altLang="en-US" dirty="0" smtClean="0"/>
              <a:t>對於格子中符號的修改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這麼一來</a:t>
            </a:r>
            <a:r>
              <a:rPr lang="en-US" altLang="zh-TW" dirty="0" smtClean="0"/>
              <a:t>STM</a:t>
            </a:r>
            <a:r>
              <a:rPr lang="zh-TW" altLang="en-US" dirty="0" smtClean="0"/>
              <a:t>在紙帶上一格的各種動作，</a:t>
            </a:r>
            <a:r>
              <a:rPr lang="en-US" altLang="zh-TW" dirty="0" smtClean="0"/>
              <a:t>NFA</a:t>
            </a:r>
            <a:r>
              <a:rPr lang="zh-TW" altLang="en-US" dirty="0" smtClean="0"/>
              <a:t>都能以進入對應</a:t>
            </a:r>
            <a:r>
              <a:rPr lang="zh-TW" altLang="en-US" dirty="0" smtClean="0"/>
              <a:t>的</a:t>
            </a:r>
            <a:r>
              <a:rPr lang="en-US" altLang="zh-TW" dirty="0" smtClean="0"/>
              <a:t>state</a:t>
            </a:r>
            <a:r>
              <a:rPr lang="zh-TW" altLang="en-US" dirty="0" smtClean="0"/>
              <a:t>來模擬。</a:t>
            </a:r>
            <a:endParaRPr lang="en-US" altLang="zh-TW" dirty="0" smtClean="0"/>
          </a:p>
          <a:p>
            <a:r>
              <a:rPr lang="en-US" altLang="zh-TW" dirty="0" smtClean="0"/>
              <a:t>TM</a:t>
            </a:r>
            <a:r>
              <a:rPr lang="zh-TW" altLang="en-US" dirty="0" smtClean="0"/>
              <a:t>在紙帶上往右走</a:t>
            </a:r>
            <a:r>
              <a:rPr lang="zh-TW" altLang="en-US" dirty="0" smtClean="0"/>
              <a:t>的</a:t>
            </a:r>
            <a:r>
              <a:rPr lang="en-US" altLang="zh-TW" dirty="0" smtClean="0"/>
              <a:t>TM transitions</a:t>
            </a:r>
            <a:r>
              <a:rPr lang="zh-TW" altLang="en-US" dirty="0" smtClean="0"/>
              <a:t>，</a:t>
            </a:r>
            <a:r>
              <a:rPr lang="zh-TW" altLang="en-US" dirty="0" smtClean="0"/>
              <a:t>對應到</a:t>
            </a:r>
            <a:r>
              <a:rPr lang="en-US" altLang="zh-TW" dirty="0" smtClean="0"/>
              <a:t>NFA</a:t>
            </a:r>
            <a:r>
              <a:rPr lang="zh-TW" altLang="en-US" dirty="0" smtClean="0"/>
              <a:t>實際消耗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transitions</a:t>
            </a:r>
            <a:r>
              <a:rPr lang="zh-TW" altLang="en-US" dirty="0" smtClean="0"/>
              <a:t>；</a:t>
            </a:r>
            <a:endParaRPr lang="en-US" altLang="zh-TW" dirty="0" smtClean="0"/>
          </a:p>
          <a:p>
            <a:r>
              <a:rPr lang="zh-TW" altLang="en-US" dirty="0" smtClean="0"/>
              <a:t>停留的、</a:t>
            </a:r>
            <a:r>
              <a:rPr lang="zh-TW" altLang="en-US" dirty="0" smtClean="0"/>
              <a:t>還有已經走</a:t>
            </a:r>
            <a:r>
              <a:rPr lang="zh-TW" altLang="en-US" dirty="0" smtClean="0"/>
              <a:t>到底（空格）以後的</a:t>
            </a:r>
            <a:r>
              <a:rPr lang="en-US" altLang="zh-TW" dirty="0" smtClean="0"/>
              <a:t>TM transitions</a:t>
            </a:r>
            <a:r>
              <a:rPr lang="zh-TW" altLang="en-US" dirty="0" smtClean="0"/>
              <a:t>，則對應到</a:t>
            </a:r>
            <a:r>
              <a:rPr lang="en-US" altLang="zh-TW" dirty="0" smtClean="0"/>
              <a:t>NFA</a:t>
            </a:r>
            <a:r>
              <a:rPr lang="zh-TW" altLang="en-US" dirty="0" smtClean="0"/>
              <a:t>的</a:t>
            </a:r>
            <a:r>
              <a:rPr lang="en-US" altLang="zh-TW" dirty="0" smtClean="0"/>
              <a:t>epsilon transitions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674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31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2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117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15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54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70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8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14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322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80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D1CD-0BBF-420A-B233-F62CEFBFE59E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37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dirty="0" smtClean="0"/>
              <a:t>2015/05/20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148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everything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7674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39183"/>
          </a:xfrm>
        </p:spPr>
        <p:txBody>
          <a:bodyPr>
            <a:normAutofit/>
          </a:bodyPr>
          <a:lstStyle/>
          <a:p>
            <a:r>
              <a:rPr lang="en-US" altLang="zh-TW" sz="3600" dirty="0" smtClean="0"/>
              <a:t>Homework #5</a:t>
            </a:r>
          </a:p>
          <a:p>
            <a:pPr lvl="1"/>
            <a:r>
              <a:rPr lang="en-US" altLang="zh-TW" sz="3200" dirty="0" smtClean="0"/>
              <a:t>Average 82.1</a:t>
            </a:r>
          </a:p>
          <a:p>
            <a:pPr lvl="1"/>
            <a:r>
              <a:rPr lang="en-US" altLang="zh-TW" sz="3200" dirty="0" smtClean="0"/>
              <a:t>Std. Dev. 11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5647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/>
              <a:t>– </a:t>
            </a:r>
            <a:r>
              <a:rPr lang="en-US" altLang="zh-TW" dirty="0" smtClean="0"/>
              <a:t>Q4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93821" y="1713330"/>
                <a:ext cx="11081085" cy="4673183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a PDA recognizing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a DFA recognizing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. To show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context free, we construct a PDA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that recognizes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.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According to the description of the question, if an input belongs 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, then it’s a string that if </a:t>
                </a:r>
                <a:r>
                  <a:rPr lang="en-US" altLang="zh-TW" dirty="0"/>
                  <a:t>being added a proper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string </a:t>
                </a:r>
                <a:r>
                  <a:rPr lang="en-US" altLang="zh-TW" dirty="0" smtClean="0"/>
                  <a:t>behind, it </a:t>
                </a:r>
                <a:r>
                  <a:rPr lang="en-US" altLang="zh-TW" dirty="0"/>
                  <a:t>would becomes an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string.</a:t>
                </a:r>
              </a:p>
              <a:p>
                <a:r>
                  <a:rPr lang="en-US" altLang="zh-TW" dirty="0" smtClean="0"/>
                  <a:t>The “non-input-part”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should be accepted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 smtClean="0"/>
                  <a:t> and a half-way-configured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corresponding to different inputs.</a:t>
                </a:r>
              </a:p>
              <a:p>
                <a:r>
                  <a:rPr lang="en-US" altLang="zh-TW" sz="2800" dirty="0" smtClean="0"/>
                  <a:t>The strategy used to </a:t>
                </a:r>
                <a:r>
                  <a:rPr lang="en-US" altLang="zh-TW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that we 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on the input first, and then we </a:t>
                </a:r>
                <a:r>
                  <a:rPr lang="en-US" altLang="zh-TW" dirty="0"/>
                  <a:t>managed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to </a:t>
                </a:r>
                <a:r>
                  <a:rPr lang="en-US" altLang="zh-TW" dirty="0" smtClean="0"/>
                  <a:t>run an specialized intersection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and </a:t>
                </a:r>
                <a:r>
                  <a:rPr lang="en-US" altLang="zh-TW" dirty="0" smtClean="0"/>
                  <a:t>the “half-way-configured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’s” to check if the previous input is good.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3821" y="1713330"/>
                <a:ext cx="11081085" cy="4673183"/>
              </a:xfrm>
              <a:blipFill rotWithShape="0">
                <a:blip r:embed="rId3"/>
                <a:stretch>
                  <a:fillRect l="-990" t="-2086" r="-44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22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HW#6 – </a:t>
            </a:r>
            <a:r>
              <a:rPr lang="en-US" altLang="zh-TW" dirty="0" smtClean="0"/>
              <a:t>Q4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13330"/>
                <a:ext cx="10515600" cy="470175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Luckily,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is a DFA, so we don’t have to </a:t>
                </a:r>
                <a:r>
                  <a:rPr lang="en-US" altLang="zh-TW" dirty="0" smtClean="0"/>
                  <a:t>worry about </a:t>
                </a:r>
                <a:r>
                  <a:rPr lang="en-US" altLang="zh-TW" dirty="0"/>
                  <a:t>the stack </a:t>
                </a:r>
                <a:r>
                  <a:rPr lang="en-US" altLang="zh-TW" dirty="0" smtClean="0"/>
                  <a:t>at the time we construct the specialized intersection.</a:t>
                </a:r>
              </a:p>
              <a:p>
                <a:r>
                  <a:rPr lang="en-US" altLang="zh-TW" dirty="0" smtClean="0"/>
                  <a:t>We use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-transitions to handle all the possibilities while dealing with the </a:t>
                </a:r>
                <a:r>
                  <a:rPr lang="en-US" altLang="zh-TW" dirty="0"/>
                  <a:t>“</a:t>
                </a:r>
                <a:r>
                  <a:rPr lang="en-US" altLang="zh-TW" dirty="0" smtClean="0"/>
                  <a:t>non-input-part”.</a:t>
                </a:r>
                <a:endParaRPr lang="en-US" altLang="zh-TW" dirty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Here’s the definition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	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l-GR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𝛤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altLang="zh-TW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13330"/>
                <a:ext cx="10515600" cy="4701758"/>
              </a:xfrm>
              <a:blipFill rotWithShape="0">
                <a:blip r:embed="rId3"/>
                <a:stretch>
                  <a:fillRect l="-1043" t="-2075" r="-75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37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HW#6 – Q4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55319" y="1528354"/>
                <a:ext cx="11179630" cy="5199017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altLang="zh-TW" dirty="0" smtClean="0"/>
                  <a:t>The simulation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 smtClean="0"/>
                  <a:t>on the </a:t>
                </a:r>
                <a:r>
                  <a:rPr lang="en-US" altLang="zh-TW" dirty="0"/>
                  <a:t>actual </a:t>
                </a:r>
                <a:r>
                  <a:rPr lang="en-US" altLang="zh-TW" dirty="0" smtClean="0"/>
                  <a:t>input: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(It goes into </a:t>
                </a:r>
                <a:r>
                  <a:rPr lang="en-US" altLang="zh-TW" dirty="0"/>
                  <a:t>stage two </a:t>
                </a:r>
                <a:r>
                  <a:rPr lang="en-US" altLang="zh-TW" dirty="0" smtClean="0"/>
                  <a:t>through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-transitions when the input </a:t>
                </a:r>
                <a:r>
                  <a:rPr lang="en-US" altLang="zh-TW" dirty="0" smtClean="0"/>
                  <a:t>were finished.)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en-US" altLang="zh-TW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sub>
                                        </m:sSub>
                                        <m:r>
                                          <a:rPr lang="en-US" altLang="zh-TW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 </m:t>
                            </m:r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                  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otherwise</m:t>
                            </m:r>
                            <m:r>
                              <a:rPr lang="en-US" altLang="zh-TW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</m:e>
                        </m:eqArr>
                      </m:e>
                    </m:d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  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;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The simulation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on the imaginary input:</a:t>
                </a:r>
              </a:p>
              <a:p>
                <a:pPr marL="0" indent="0">
                  <a:spcAft>
                    <a:spcPts val="1200"/>
                  </a:spcAft>
                  <a:buNone/>
                </a:pPr>
                <a:r>
                  <a:rPr lang="zh-TW" altLang="en-US" dirty="0" smtClean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altLang="zh-TW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sz="2400" b="0" dirty="0" smtClean="0">
                    <a:ea typeface="Cambria Math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| </m:t>
                                  </m:r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  <m:sup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</m:s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p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for</m:t>
                                  </m:r>
                                  <m: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some</m:t>
                                  </m:r>
                                  <m: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  <m: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sub>
                                      </m:s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TW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∅,</m:t>
                              </m:r>
                              <m:r>
                                <a:rPr lang="zh-TW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                                                                                                                    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;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4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5319" y="1528354"/>
                <a:ext cx="11179630" cy="5199017"/>
              </a:xfrm>
              <a:blipFill rotWithShape="0">
                <a:blip r:embed="rId3"/>
                <a:stretch>
                  <a:fillRect l="-818" t="-187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790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/>
              <a:t>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57726" y="1825625"/>
                <a:ext cx="10956758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800" dirty="0" smtClean="0"/>
                  <a:t>The new unambiguous grammar.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	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1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m:rPr>
                            <m:sty m:val="p"/>
                          </m:rPr>
                          <a:rPr lang="en-US" altLang="zh-TW" i="1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THEN</m:t>
                            </m:r>
                          </m:e>
                        </m:d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|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</m:oMath>
                </a14:m>
                <a:endParaRPr lang="en-US" altLang="zh-TW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 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THEN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else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sz="2800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≔1</m:t>
                    </m:r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:r>
                  <a:rPr lang="en-US" altLang="zh-TW" sz="2800" dirty="0" smtClean="0"/>
                  <a:t>Note that the condition you want to avoid is that there’re more than one </a:t>
                </a:r>
                <a:r>
                  <a:rPr lang="en-US" altLang="zh-TW" dirty="0" smtClean="0"/>
                  <a:t> possible derivation of the structure </a:t>
                </a:r>
                <a:r>
                  <a:rPr lang="en-US" altLang="zh-TW" sz="2800" dirty="0" smtClean="0"/>
                  <a:t>“if-then if-then else”.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726" y="1825625"/>
                <a:ext cx="10956758" cy="4351338"/>
              </a:xfrm>
              <a:blipFill rotWithShape="0">
                <a:blip r:embed="rId2"/>
                <a:stretch>
                  <a:fillRect l="-1002" t="-2241" r="-205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37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Firstly, the instructions haven’t told </a:t>
            </a:r>
            <a:r>
              <a:rPr lang="en-US" altLang="zh-TW" dirty="0"/>
              <a:t>about </a:t>
            </a:r>
            <a:r>
              <a:rPr lang="en-US" altLang="zh-TW" dirty="0" smtClean="0"/>
              <a:t>in </a:t>
            </a:r>
            <a:r>
              <a:rPr lang="en-US" altLang="zh-TW" dirty="0"/>
              <a:t>which order </a:t>
            </a:r>
            <a:r>
              <a:rPr lang="en-US" altLang="zh-TW" dirty="0" smtClean="0"/>
              <a:t>a TM can try through all the possible settings.</a:t>
            </a:r>
          </a:p>
          <a:p>
            <a:r>
              <a:rPr lang="en-US" altLang="zh-TW" dirty="0" smtClean="0"/>
              <a:t>Secondly, since the possible settings are infinitely many, a TM would never finish them; you can’t have an instruction for TM that requires it tries all the possibilities first then do something, i.e., “otherwise, reject.” in this case.</a:t>
            </a:r>
          </a:p>
        </p:txBody>
      </p:sp>
    </p:spTree>
    <p:extLst>
      <p:ext uri="{BB962C8B-B14F-4D97-AF65-F5344CB8AC3E}">
        <p14:creationId xmlns:p14="http://schemas.microsoft.com/office/powerpoint/2010/main" val="3794751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</a:t>
            </a:r>
            <a:r>
              <a:rPr lang="en-US" altLang="zh-TW" dirty="0" smtClean="0"/>
              <a:t>Q3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53920"/>
            <a:ext cx="10515600" cy="48463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Scan the tape to </a:t>
            </a:r>
            <a:r>
              <a:rPr lang="en-US" altLang="zh-TW" dirty="0" smtClean="0"/>
              <a:t>find an unmarked ‘1’. If </a:t>
            </a:r>
            <a:r>
              <a:rPr lang="en-US" altLang="zh-TW" dirty="0"/>
              <a:t>we found </a:t>
            </a:r>
            <a:r>
              <a:rPr lang="en-US" altLang="zh-TW" dirty="0" smtClean="0"/>
              <a:t>one, mark the first ‘1’ we found and </a:t>
            </a:r>
            <a:r>
              <a:rPr lang="en-US" altLang="zh-TW" dirty="0"/>
              <a:t>move the head back to the front of the </a:t>
            </a:r>
            <a:r>
              <a:rPr lang="en-US" altLang="zh-TW" dirty="0" smtClean="0"/>
              <a:t>tape; otherwise, </a:t>
            </a:r>
            <a:r>
              <a:rPr lang="en-US" altLang="zh-TW" dirty="0"/>
              <a:t>go to step 5.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Repeat step 1 again. But this time, the </a:t>
            </a:r>
            <a:r>
              <a:rPr lang="en-US" altLang="zh-TW" dirty="0"/>
              <a:t>machine </a:t>
            </a:r>
            <a:r>
              <a:rPr lang="en-US" altLang="zh-TW" i="1" dirty="0" smtClean="0"/>
              <a:t>rejects</a:t>
            </a:r>
            <a:r>
              <a:rPr lang="en-US" altLang="zh-TW" dirty="0" smtClean="0"/>
              <a:t> the input if no </a:t>
            </a:r>
            <a:r>
              <a:rPr lang="en-US" altLang="zh-TW" dirty="0"/>
              <a:t>unmarked ‘1</a:t>
            </a:r>
            <a:r>
              <a:rPr lang="en-US" altLang="zh-TW" dirty="0" smtClean="0"/>
              <a:t>’ were found.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Scan the tape to </a:t>
            </a:r>
            <a:r>
              <a:rPr lang="en-US" altLang="zh-TW" dirty="0" smtClean="0"/>
              <a:t>find an unmarked ‘0’. If </a:t>
            </a:r>
            <a:r>
              <a:rPr lang="en-US" altLang="zh-TW" dirty="0"/>
              <a:t>we found one, m</a:t>
            </a:r>
            <a:r>
              <a:rPr lang="en-US" altLang="zh-TW" dirty="0" smtClean="0"/>
              <a:t>ark </a:t>
            </a:r>
            <a:r>
              <a:rPr lang="en-US" altLang="zh-TW" dirty="0"/>
              <a:t>the </a:t>
            </a:r>
            <a:r>
              <a:rPr lang="en-US" altLang="zh-TW" dirty="0" smtClean="0"/>
              <a:t>‘0’ </a:t>
            </a:r>
            <a:r>
              <a:rPr lang="en-US" altLang="zh-TW" dirty="0"/>
              <a:t>and move the head back to the front of the </a:t>
            </a:r>
            <a:r>
              <a:rPr lang="en-US" altLang="zh-TW" dirty="0" smtClean="0"/>
              <a:t>tape; otherwise, </a:t>
            </a:r>
            <a:r>
              <a:rPr lang="en-US" altLang="zh-TW" dirty="0"/>
              <a:t>the machine </a:t>
            </a:r>
            <a:r>
              <a:rPr lang="en-US" altLang="zh-TW" i="1" dirty="0"/>
              <a:t>rejects</a:t>
            </a:r>
            <a:r>
              <a:rPr lang="en-US" altLang="zh-TW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Go to step </a:t>
            </a:r>
            <a:r>
              <a:rPr lang="en-US" altLang="zh-TW" dirty="0" smtClean="0"/>
              <a:t>1.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Scan </a:t>
            </a:r>
            <a:r>
              <a:rPr lang="en-US" altLang="zh-TW" dirty="0"/>
              <a:t>the </a:t>
            </a:r>
            <a:r>
              <a:rPr lang="en-US" altLang="zh-TW" dirty="0" smtClean="0"/>
              <a:t>tape</a:t>
            </a:r>
            <a:r>
              <a:rPr lang="en-US" altLang="zh-TW" dirty="0"/>
              <a:t> </a:t>
            </a:r>
            <a:r>
              <a:rPr lang="en-US" altLang="zh-TW" dirty="0" smtClean="0"/>
              <a:t>once from the beginning to the end. If </a:t>
            </a:r>
            <a:r>
              <a:rPr lang="en-US" altLang="zh-TW" dirty="0"/>
              <a:t>there </a:t>
            </a:r>
            <a:r>
              <a:rPr lang="en-US" altLang="zh-TW" dirty="0" smtClean="0"/>
              <a:t>is no any unmarked </a:t>
            </a:r>
            <a:r>
              <a:rPr lang="en-US" altLang="zh-TW" dirty="0"/>
              <a:t>‘0’ </a:t>
            </a:r>
            <a:r>
              <a:rPr lang="en-US" altLang="zh-TW" dirty="0" smtClean="0"/>
              <a:t>remains, </a:t>
            </a:r>
            <a:r>
              <a:rPr lang="en-US" altLang="zh-TW" dirty="0"/>
              <a:t>the machine </a:t>
            </a:r>
            <a:r>
              <a:rPr lang="en-US" altLang="zh-TW" i="1" dirty="0" smtClean="0"/>
              <a:t>accepts</a:t>
            </a:r>
            <a:r>
              <a:rPr lang="en-US" altLang="zh-TW" dirty="0" smtClean="0"/>
              <a:t>; </a:t>
            </a:r>
            <a:r>
              <a:rPr lang="en-US" altLang="zh-TW" dirty="0"/>
              <a:t>otherwise</a:t>
            </a:r>
            <a:r>
              <a:rPr lang="en-US" altLang="zh-TW" dirty="0" smtClean="0"/>
              <a:t>, </a:t>
            </a:r>
            <a:r>
              <a:rPr lang="en-US" altLang="zh-TW" i="1" dirty="0" smtClean="0"/>
              <a:t>rejects</a:t>
            </a:r>
            <a:r>
              <a:rPr lang="en-US" altLang="zh-TW" dirty="0" smtClean="0"/>
              <a:t>.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713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92992"/>
          </a:xfrm>
        </p:spPr>
        <p:txBody>
          <a:bodyPr>
            <a:normAutofit/>
          </a:bodyPr>
          <a:lstStyle/>
          <a:p>
            <a:r>
              <a:rPr lang="en-US" altLang="zh-TW" dirty="0"/>
              <a:t>IDEA – As </a:t>
            </a:r>
            <a:r>
              <a:rPr lang="en-US" altLang="zh-TW" dirty="0" smtClean="0"/>
              <a:t>the </a:t>
            </a:r>
            <a:r>
              <a:rPr lang="en-US" altLang="zh-TW" i="1" dirty="0" smtClean="0"/>
              <a:t>Turing machine with stay put instead of left </a:t>
            </a:r>
            <a:r>
              <a:rPr lang="en-US" altLang="zh-TW" dirty="0" smtClean="0"/>
              <a:t>has a similar operating logic with finite automata, we try to show that this type of machines recognize the same class of languages as DFAs.</a:t>
            </a:r>
          </a:p>
          <a:p>
            <a:r>
              <a:rPr lang="en-US" altLang="zh-TW" dirty="0" smtClean="0"/>
              <a:t>The easier side first</a:t>
            </a:r>
            <a:r>
              <a:rPr lang="en-US" altLang="zh-TW" dirty="0"/>
              <a:t> </a:t>
            </a:r>
            <a:r>
              <a:rPr lang="en-US" altLang="zh-TW" dirty="0" smtClean="0"/>
              <a:t>– we show that all the things a DFA can do can also be done with a </a:t>
            </a:r>
            <a:r>
              <a:rPr lang="en-US" altLang="zh-TW" i="1" dirty="0" smtClean="0"/>
              <a:t>Turing machine with stay put instead of left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Just like the way we simulate a DFA with a normal Turing machine, we can simulate a DFA with the specialized Turing machine here since the simulation of a DFA doesn’t need the head left operation.</a:t>
            </a:r>
            <a:endParaRPr lang="en-US" altLang="zh-TW" dirty="0"/>
          </a:p>
          <a:p>
            <a:r>
              <a:rPr lang="en-US" altLang="zh-TW" dirty="0" smtClean="0"/>
              <a:t>The other side</a:t>
            </a:r>
            <a:r>
              <a:rPr lang="en-US" altLang="zh-TW" dirty="0"/>
              <a:t> – </a:t>
            </a:r>
            <a:r>
              <a:rPr lang="en-US" altLang="zh-TW" dirty="0" smtClean="0"/>
              <a:t>we show that anything that can be done with a </a:t>
            </a:r>
            <a:r>
              <a:rPr lang="en-US" altLang="zh-TW" i="1" dirty="0"/>
              <a:t>Turing machine with stay put instead of </a:t>
            </a:r>
            <a:r>
              <a:rPr lang="en-US" altLang="zh-TW" i="1" dirty="0" smtClean="0"/>
              <a:t>left </a:t>
            </a:r>
            <a:r>
              <a:rPr lang="en-US" altLang="zh-TW" dirty="0" smtClean="0"/>
              <a:t>can also be done with a DFA.</a:t>
            </a:r>
          </a:p>
        </p:txBody>
      </p:sp>
    </p:spTree>
    <p:extLst>
      <p:ext uri="{BB962C8B-B14F-4D97-AF65-F5344CB8AC3E}">
        <p14:creationId xmlns:p14="http://schemas.microsoft.com/office/powerpoint/2010/main" val="215653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(</a:t>
            </a:r>
            <a:r>
              <a:rPr lang="en-US" altLang="zh-TW" dirty="0" smtClean="0"/>
              <a:t>2/4)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We can always build a 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 that does the same job as a </a:t>
                </a:r>
                <a:r>
                  <a:rPr lang="en-US" altLang="zh-TW" i="1" dirty="0" smtClean="0"/>
                  <a:t>Turing </a:t>
                </a:r>
                <a:r>
                  <a:rPr lang="en-US" altLang="zh-TW" i="1" dirty="0"/>
                  <a:t>machine with stay put instead of </a:t>
                </a:r>
                <a:r>
                  <a:rPr lang="en-US" altLang="zh-TW" i="1" dirty="0" smtClean="0"/>
                  <a:t>left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as below.</a:t>
                </a:r>
              </a:p>
              <a:p>
                <a:r>
                  <a:rPr lang="en-US" altLang="zh-TW" dirty="0" smtClean="0"/>
                  <a:t>Before we construct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, we shall modify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 two little places:</a:t>
                </a:r>
              </a:p>
              <a:p>
                <a:pPr lvl="1"/>
                <a:r>
                  <a:rPr lang="en-US" altLang="zh-TW" dirty="0" smtClean="0"/>
                  <a:t>We modify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to use another new symbol instead of writing down a blank, and treat the new symbol just as a blank.</a:t>
                </a:r>
              </a:p>
              <a:p>
                <a:pPr lvl="1"/>
                <a:r>
                  <a:rPr lang="en-US" altLang="zh-TW" dirty="0" smtClean="0"/>
                  <a:t>Also, make the head moves right every time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reaches an accept state.</a:t>
                </a:r>
              </a:p>
              <a:p>
                <a:r>
                  <a:rPr lang="en-US" altLang="zh-TW" dirty="0" smtClean="0"/>
                  <a:t>Note </a:t>
                </a:r>
                <a:r>
                  <a:rPr lang="en-US" altLang="zh-TW" dirty="0"/>
                  <a:t>that </a:t>
                </a:r>
                <a:r>
                  <a:rPr lang="en-US" altLang="zh-TW" dirty="0" smtClean="0"/>
                  <a:t>these changes won’t </a:t>
                </a:r>
                <a:r>
                  <a:rPr lang="en-US" altLang="zh-TW" dirty="0"/>
                  <a:t>aﬀect the language it recognizes</a:t>
                </a:r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  <a:blipFill rotWithShape="0">
                <a:blip r:embed="rId3"/>
                <a:stretch>
                  <a:fillRect l="-1043" t="-2000" r="-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723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414755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Then, let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; we build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 as such:</a:t>
                </a:r>
                <a:endParaRPr lang="en-US" altLang="zh-TW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new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symbol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blank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altLang="zh-TW" sz="2800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altLang="zh-TW" sz="2800" dirty="0" smtClean="0"/>
                  <a:t>, for every</a:t>
                </a:r>
                <a:r>
                  <a:rPr lang="en-US" altLang="zh-TW" sz="28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800" dirty="0" smtClean="0"/>
                  <a:t>, check the state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sz="2800" dirty="0" smtClean="0"/>
                  <a:t> for </a:t>
                </a:r>
                <a:r>
                  <a:rPr lang="en-US" altLang="zh-TW" sz="2800" dirty="0"/>
                  <a:t>the </a:t>
                </a:r>
                <a:r>
                  <a:rPr lang="en-US" altLang="zh-TW" sz="2800" dirty="0" smtClean="0"/>
                  <a:t>transition that reads a character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sz="2800" dirty="0" smtClean="0"/>
                  <a:t>, </a:t>
                </a:r>
                <a:r>
                  <a:rPr lang="en-US" altLang="zh-TW" sz="2800" dirty="0"/>
                  <a:t>see if it will lead to a transition that </a:t>
                </a:r>
                <a:r>
                  <a:rPr lang="en-US" altLang="zh-TW" sz="2800" dirty="0" smtClean="0"/>
                  <a:t>has the </a:t>
                </a:r>
                <a:r>
                  <a:rPr lang="en-US" altLang="zh-TW" sz="2800" dirty="0"/>
                  <a:t>head right </a:t>
                </a:r>
                <a:r>
                  <a:rPr lang="en-US" altLang="zh-TW" sz="2800" dirty="0" smtClean="0"/>
                  <a:t>movement.</a:t>
                </a:r>
              </a:p>
              <a:p>
                <a:pPr lvl="2"/>
                <a:r>
                  <a:rPr lang="en-US" altLang="zh-TW" sz="2400" dirty="0" smtClean="0"/>
                  <a:t>If so,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/>
                  <a:t> is the state reached by </a:t>
                </a:r>
                <a:r>
                  <a:rPr lang="en-US" altLang="zh-TW" sz="2400" dirty="0" smtClean="0"/>
                  <a:t>the head </a:t>
                </a:r>
                <a:r>
                  <a:rPr lang="en-US" altLang="zh-TW" sz="2400" dirty="0"/>
                  <a:t>right </a:t>
                </a:r>
                <a:r>
                  <a:rPr lang="en-US" altLang="zh-TW" sz="2400" dirty="0" smtClean="0"/>
                  <a:t>transition.</a:t>
                </a:r>
                <a:endParaRPr lang="en-US" altLang="zh-TW" sz="2400" dirty="0"/>
              </a:p>
              <a:p>
                <a:pPr lvl="2"/>
                <a:r>
                  <a:rPr lang="en-US" altLang="zh-TW" sz="2400" dirty="0" smtClean="0">
                    <a:ea typeface="Cambria Math" panose="02040503050406030204" pitchFamily="18" charset="0"/>
                  </a:rPr>
                  <a:t>Otherwise,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a:rPr lang="en-US" altLang="zh-TW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TW" sz="2400" dirty="0" smtClean="0"/>
                  <a:t> This handles the cases that make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 smtClean="0"/>
                  <a:t>loop forever after reading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sz="2400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414755"/>
              </a:xfrm>
              <a:blipFill rotWithShape="0">
                <a:blip r:embed="rId3"/>
                <a:stretch>
                  <a:fillRect l="-1043" t="-1931" r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991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</a:t>
            </a:r>
            <a:r>
              <a:rPr lang="en-US" altLang="zh-TW" dirty="0" smtClean="0"/>
              <a:t>(</a:t>
            </a:r>
            <a:r>
              <a:rPr lang="en-US" altLang="zh-TW" dirty="0"/>
              <a:t>4</a:t>
            </a:r>
            <a:r>
              <a:rPr lang="en-US" altLang="zh-TW" dirty="0" smtClean="0"/>
              <a:t>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𝑎𝑐𝑐𝑒𝑝𝑡</m:t>
                            </m:r>
                          </m:sub>
                        </m:s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m:rPr>
                        <m:nor/>
                      </m:rPr>
                      <a:rPr lang="en-US" altLang="zh-TW" sz="2800" dirty="0"/>
                      <m:t>, </m:t>
                    </m:r>
                    <m:r>
                      <m:rPr>
                        <m:nor/>
                      </m:rPr>
                      <a:rPr lang="en-US" altLang="zh-TW" sz="2800" dirty="0"/>
                      <m:t>for</m:t>
                    </m:r>
                    <m:r>
                      <m:rPr>
                        <m:nor/>
                      </m:rPr>
                      <a:rPr lang="en-US" altLang="zh-TW" sz="2800" dirty="0"/>
                      <m:t> 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sz="28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𝑟𝑒𝑗𝑒𝑐𝑡</m:t>
                            </m:r>
                          </m:sub>
                        </m:s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m:rPr>
                        <m:nor/>
                      </m:rPr>
                      <a:rPr lang="en-US" altLang="zh-TW" sz="2800" dirty="0"/>
                      <m:t>, </m:t>
                    </m:r>
                    <m:r>
                      <m:rPr>
                        <m:nor/>
                      </m:rPr>
                      <a:rPr lang="en-US" altLang="zh-TW" sz="2800" dirty="0"/>
                      <m:t>for</m:t>
                    </m:r>
                    <m:r>
                      <m:rPr>
                        <m:nor/>
                      </m:rPr>
                      <a:rPr lang="en-US" altLang="zh-TW" sz="2800" dirty="0"/>
                      <m:t> 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sz="2800" dirty="0" smtClean="0"/>
                  <a:t>.</a:t>
                </a:r>
                <a:endParaRPr lang="en-US" altLang="zh-TW" sz="2800" dirty="0" smtClean="0">
                  <a:ea typeface="Cambria Math" panose="02040503050406030204" pitchFamily="18" charset="0"/>
                </a:endParaRPr>
              </a:p>
              <a:p>
                <a:pPr marL="685800" lvl="2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∪{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sz="2800" dirty="0"/>
                  <a:t>, for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sz="2800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sz="2800" dirty="0"/>
                  <a:t> doesn’t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</m:oMath>
                </a14:m>
                <a:r>
                  <a:rPr lang="zh-TW" altLang="en-US" sz="2800" dirty="0"/>
                  <a:t> </a:t>
                </a:r>
                <a:r>
                  <a:rPr lang="en-US" altLang="zh-TW" sz="2800" dirty="0"/>
                  <a:t>but </a:t>
                </a:r>
                <a:r>
                  <a:rPr lang="en-US" altLang="zh-TW" sz="2800" dirty="0" smtClean="0"/>
                  <a:t>reads </a:t>
                </a:r>
                <a:r>
                  <a:rPr lang="en-US" altLang="zh-TW" sz="2800" dirty="0"/>
                  <a:t>a </a:t>
                </a:r>
                <a:r>
                  <a:rPr lang="en-US" altLang="zh-TW" sz="2800" i="1" dirty="0"/>
                  <a:t>real </a:t>
                </a:r>
                <a:r>
                  <a:rPr lang="en-US" altLang="zh-TW" sz="2800" i="1" dirty="0" smtClean="0"/>
                  <a:t>blank </a:t>
                </a:r>
                <a:r>
                  <a:rPr lang="en-US" altLang="zh-TW" sz="2800" dirty="0" smtClean="0"/>
                  <a:t>and causes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800" dirty="0"/>
                  <a:t> to eventually enter an accept </a:t>
                </a:r>
                <a:r>
                  <a:rPr lang="en-US" altLang="zh-TW" sz="2800" dirty="0" smtClean="0"/>
                  <a:t>state.</a:t>
                </a:r>
                <a:endParaRPr lang="zh-TW" altLang="en-US" sz="2800" dirty="0"/>
              </a:p>
              <a:p>
                <a:r>
                  <a:rPr lang="en-US" altLang="zh-TW" dirty="0" smtClean="0"/>
                  <a:t>Note that, as we made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/>
                  <a:t> in all the previous definitions, we’ve skipped all the transitions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that after </a:t>
                </a:r>
                <a:r>
                  <a:rPr lang="en-US" altLang="zh-TW" dirty="0"/>
                  <a:t>reading a real </a:t>
                </a:r>
                <a:r>
                  <a:rPr lang="en-US" altLang="zh-TW" dirty="0" smtClean="0"/>
                  <a:t>blank, would cause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to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loop forever, or lead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to a reject state.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140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6005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HW#7 – </a:t>
            </a:r>
            <a:r>
              <a:rPr lang="en-US" altLang="zh-TW" smtClean="0"/>
              <a:t>Q7</a:t>
            </a:r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718866"/>
              </a:xfrm>
            </p:spPr>
            <p:txBody>
              <a:bodyPr>
                <a:normAutofit lnSpcReduction="10000"/>
              </a:bodyPr>
              <a:lstStyle/>
              <a:p>
                <a:pPr marL="514350" indent="-514350">
                  <a:buFont typeface="+mj-lt"/>
                  <a:buAutoNum type="alphaLcParenR"/>
                </a:pPr>
                <a:r>
                  <a:rPr lang="en-US" altLang="zh-TW" dirty="0" smtClean="0"/>
                  <a:t>You need to show that there’s something 2-PDAs can do that 1-PDAs can’t. E.g., recognizing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dirty="0" smtClean="0"/>
                  <a:t>. Justify your claim.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To show that 3-PDAs (k-PDAs, actually) are not more powerful than 2-PDAs, you can first show </a:t>
                </a:r>
                <a:r>
                  <a:rPr lang="en-US" altLang="zh-TW" dirty="0"/>
                  <a:t>that </a:t>
                </a:r>
                <a:r>
                  <a:rPr lang="en-US" altLang="zh-TW" dirty="0" smtClean="0"/>
                  <a:t>2-PDAs have same power as TM</a:t>
                </a:r>
                <a:r>
                  <a:rPr lang="en-US" altLang="zh-TW" dirty="0"/>
                  <a:t>. </a:t>
                </a:r>
                <a:r>
                  <a:rPr lang="en-US" altLang="zh-TW" dirty="0" smtClean="0"/>
                  <a:t>(</a:t>
                </a:r>
                <a:r>
                  <a:rPr lang="en-US" altLang="zh-TW" dirty="0"/>
                  <a:t>Hint. With two stacks placed head-to-head, you can simulate all the </a:t>
                </a:r>
                <a:r>
                  <a:rPr lang="en-US" altLang="zh-TW" dirty="0" smtClean="0"/>
                  <a:t>tape </a:t>
                </a:r>
                <a:r>
                  <a:rPr lang="en-US" altLang="zh-TW" dirty="0"/>
                  <a:t>operations in TM</a:t>
                </a:r>
                <a:r>
                  <a:rPr lang="en-US" altLang="zh-TW" dirty="0" smtClean="0"/>
                  <a:t>.)</a:t>
                </a:r>
              </a:p>
              <a:p>
                <a:r>
                  <a:rPr lang="en-US" altLang="zh-TW" dirty="0" smtClean="0"/>
                  <a:t>Then show that for any 3-PDA, we can find a </a:t>
                </a:r>
                <a:r>
                  <a:rPr lang="en-US" altLang="zh-TW" dirty="0"/>
                  <a:t>multi-tape TM</a:t>
                </a:r>
                <a:r>
                  <a:rPr lang="en-US" altLang="zh-TW" dirty="0" smtClean="0"/>
                  <a:t> to simulate it. </a:t>
                </a:r>
              </a:p>
              <a:p>
                <a:r>
                  <a:rPr lang="en-US" altLang="zh-TW" dirty="0" smtClean="0"/>
                  <a:t>By thus, you’ve showed that 2-PDAs are equivalent to 3-PDAs in power. 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718866"/>
              </a:xfrm>
              <a:blipFill rotWithShape="0">
                <a:blip r:embed="rId2"/>
                <a:stretch>
                  <a:fillRect l="-1217" t="-2968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261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1551</Words>
  <Application>Microsoft Office PowerPoint</Application>
  <PresentationFormat>Widescreen</PresentationFormat>
  <Paragraphs>156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新細明體</vt:lpstr>
      <vt:lpstr>Arial</vt:lpstr>
      <vt:lpstr>Calibri</vt:lpstr>
      <vt:lpstr>Calibri Light</vt:lpstr>
      <vt:lpstr>Cambria Math</vt:lpstr>
      <vt:lpstr>Wingdings</vt:lpstr>
      <vt:lpstr>Office 佈景主題</vt:lpstr>
      <vt:lpstr>Theory of Computing TA times #3</vt:lpstr>
      <vt:lpstr>CAUTION</vt:lpstr>
      <vt:lpstr>Stats.</vt:lpstr>
      <vt:lpstr>HW#6 – Q4 (1/3)</vt:lpstr>
      <vt:lpstr>HW#6 – Q4 (2/3)</vt:lpstr>
      <vt:lpstr>HW#6 – Q4 (3/3)</vt:lpstr>
      <vt:lpstr>HW#6 – Q5</vt:lpstr>
      <vt:lpstr>HW#7 – Q2</vt:lpstr>
      <vt:lpstr>HW#7 – Q3</vt:lpstr>
      <vt:lpstr>HW#7 – Q6 (1/4)</vt:lpstr>
      <vt:lpstr>HW#7 – Q6 (2/4)</vt:lpstr>
      <vt:lpstr>HW#7 – Q6 (3/4)</vt:lpstr>
      <vt:lpstr>HW#7 – Q6 (4/4)</vt:lpstr>
      <vt:lpstr>HW#7 – Q7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Computing TA times #3</dc:title>
  <dc:creator>Hung-Wei Hsu</dc:creator>
  <cp:lastModifiedBy>natex</cp:lastModifiedBy>
  <cp:revision>473</cp:revision>
  <dcterms:created xsi:type="dcterms:W3CDTF">2014-05-15T02:09:34Z</dcterms:created>
  <dcterms:modified xsi:type="dcterms:W3CDTF">2015-06-15T10:36:33Z</dcterms:modified>
</cp:coreProperties>
</file>