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60" r:id="rId4"/>
    <p:sldId id="261" r:id="rId5"/>
    <p:sldId id="262" r:id="rId6"/>
    <p:sldId id="264" r:id="rId7"/>
    <p:sldId id="265" r:id="rId8"/>
    <p:sldId id="263" r:id="rId9"/>
    <p:sldId id="266" r:id="rId10"/>
    <p:sldId id="277" r:id="rId11"/>
    <p:sldId id="259" r:id="rId12"/>
    <p:sldId id="268" r:id="rId13"/>
    <p:sldId id="267" r:id="rId14"/>
    <p:sldId id="257" r:id="rId15"/>
    <p:sldId id="269" r:id="rId16"/>
    <p:sldId id="276" r:id="rId17"/>
    <p:sldId id="271" r:id="rId18"/>
    <p:sldId id="270" r:id="rId19"/>
    <p:sldId id="272" r:id="rId20"/>
    <p:sldId id="274" r:id="rId21"/>
    <p:sldId id="275" r:id="rId2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TW" i="0" smtClean="0">
                    <a:latin typeface="Cambria Math" panose="02040503050406030204" pitchFamily="18" charset="0"/>
                  </a:rPr>
                  <a:t>𝑄</a:t>
                </a:r>
                <a:r>
                  <a:rPr lang="en-US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l-GR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𝛤</a:t>
                </a:r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6368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11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#2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2014/04/09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Something </a:t>
            </a:r>
            <a:r>
              <a:rPr lang="en-US" altLang="zh-TW" dirty="0"/>
              <a:t>n</a:t>
            </a:r>
            <a:r>
              <a:rPr lang="en-US" altLang="zh-TW" dirty="0" smtClean="0"/>
              <a:t>otable in a proving work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02607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Let’s borrow some basic notations from the proof theory. We are not going to use them formally, but it could still be a good tool to help us think more.</a:t>
                </a:r>
              </a:p>
              <a:p>
                <a:r>
                  <a:rPr lang="en-US" altLang="zh-TW" dirty="0" smtClean="0"/>
                  <a:t>In fact,</a:t>
                </a:r>
                <a:r>
                  <a:rPr lang="en-US" altLang="zh-TW" dirty="0"/>
                  <a:t> in most of our proving </a:t>
                </a:r>
                <a:r>
                  <a:rPr lang="en-US" altLang="zh-TW" dirty="0" smtClean="0"/>
                  <a:t>works, we are just dealing with the tuples below and manipulating the relations between them, trying to construct a valid structure of our statements in a system.</a:t>
                </a:r>
                <a:endParaRPr lang="en-US" altLang="zh-TW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altLang="zh-TW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𝛤</m:t>
                      </m:r>
                      <m:r>
                        <a:rPr lang="en-US" altLang="zh-TW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TW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zh-TW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TW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zh-TW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altLang="zh-TW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zh-TW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zh-TW" alt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zh-TW" altLang="en-US" sz="4400" dirty="0">
                  <a:ea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Here’s the things that you may want to be aware of while you are constructing a proof…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02607"/>
              </a:xfrm>
              <a:blipFill rotWithShape="0">
                <a:blip r:embed="rId2"/>
                <a:stretch>
                  <a:fillRect l="-1043" t="-2119" r="-580" b="-317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80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Something notable in a proving work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27342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Be aware </a:t>
                </a:r>
                <a:r>
                  <a:rPr lang="en-US" altLang="zh-TW" dirty="0"/>
                  <a:t>of the context </a:t>
                </a:r>
                <a:r>
                  <a:rPr lang="en-US" altLang="zh-TW" dirty="0" smtClean="0"/>
                  <a:t>we are in. </a:t>
                </a:r>
                <a:r>
                  <a:rPr lang="en-US" altLang="zh-TW" dirty="0"/>
                  <a:t>T</a:t>
                </a:r>
                <a:r>
                  <a:rPr lang="en-US" altLang="zh-TW" dirty="0" smtClean="0"/>
                  <a:t>hink </a:t>
                </a:r>
                <a:r>
                  <a:rPr lang="en-US" altLang="zh-TW" dirty="0"/>
                  <a:t>twice about what </a:t>
                </a:r>
                <a:r>
                  <a:rPr lang="en-US" altLang="zh-TW" dirty="0" smtClean="0"/>
                  <a:t>needs </a:t>
                </a:r>
                <a:r>
                  <a:rPr lang="en-US" altLang="zh-TW" dirty="0"/>
                  <a:t>to be mentioned and what needn’t (e.g., in the aspect of learning and practicing</a:t>
                </a:r>
                <a:r>
                  <a:rPr lang="en-US" altLang="zh-TW" dirty="0" smtClean="0"/>
                  <a:t>). For statements that are expected to be explicitly discussed in the proof (exercises), i.e.,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dirty="0" smtClean="0"/>
                  <a:t> parts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in the previous slides, your shouldn’t assume that they are in the </a:t>
                </a:r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part.</a:t>
                </a:r>
              </a:p>
              <a:p>
                <a:r>
                  <a:rPr lang="en-US" altLang="zh-TW" dirty="0" smtClean="0"/>
                  <a:t>Stay clear about what you want to prove, i.e.,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You should always be ready for a rewrite while writing your proof.</a:t>
                </a:r>
              </a:p>
              <a:p>
                <a:r>
                  <a:rPr lang="en-US" altLang="zh-TW" dirty="0" smtClean="0"/>
                  <a:t>And most importantly, make sure that your thoughts are expressed just as what you want in your mind.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273424"/>
              </a:xfrm>
              <a:blipFill rotWithShape="0">
                <a:blip r:embed="rId2"/>
                <a:stretch>
                  <a:fillRect l="-1043" t="-227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3433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Something notable in a proving work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For example,</a:t>
                </a:r>
              </a:p>
              <a:p>
                <a:r>
                  <a:rPr lang="en-US" altLang="zh-TW" dirty="0" smtClean="0"/>
                  <a:t>This might be what you thought,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𝛤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TW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zh-TW" altLang="en-US" sz="3600" dirty="0">
                  <a:ea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But what you actually wrote is,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𝛤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zh-TW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altLang="zh-TW" sz="3600" dirty="0" smtClean="0"/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or </a:t>
                </a:r>
                <a:r>
                  <a:rPr lang="en-US" altLang="zh-TW" sz="36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en-US" altLang="zh-TW" sz="3600" dirty="0" smtClean="0"/>
              </a:p>
              <a:p>
                <a:r>
                  <a:rPr lang="en-US" altLang="zh-TW" dirty="0" smtClean="0"/>
                  <a:t>And that made your proof invalid.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713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 </a:t>
            </a:r>
            <a:r>
              <a:rPr lang="en-US" altLang="zh-TW" dirty="0" err="1" smtClean="0"/>
              <a:t>v.s</a:t>
            </a:r>
            <a:r>
              <a:rPr lang="en-US" altLang="zh-TW" dirty="0" smtClean="0"/>
              <a:t>. Formal definition form of automata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your homework, if it is not operation-sensitive, we will treat the graph expression and the formal definition form the same.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While they have different advantages, respectively, for different uses.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If you’d like to provide both, please be sure to make them consistent.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5646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know that two Regex are equivalent? (1/3)</a:t>
            </a:r>
            <a:endParaRPr lang="zh-TW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TW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altLang="zh-TW" i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b="0" i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?=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TW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altLang="zh-TW" i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956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know that two Regex </a:t>
            </a:r>
            <a:r>
              <a:rPr lang="en-US" altLang="zh-TW" sz="4000" dirty="0"/>
              <a:t>are equivalent? (1/3)</a:t>
            </a:r>
            <a:endParaRPr lang="zh-TW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TW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altLang="zh-TW" i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b="0" i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?=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TW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altLang="zh-TW" i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d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</a:rPr>
                      <m:t>b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altLang="zh-TW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e>
                        </m:d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TW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altLang="zh-TW" i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TW" b="0" dirty="0" smtClean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altLang="zh-TW" i="0" smtClean="0">
                          <a:latin typeface="Cambria Math" panose="02040503050406030204" pitchFamily="18" charset="0"/>
                        </a:rPr>
                        <m:t>?=</m:t>
                      </m:r>
                      <m:r>
                        <a:rPr lang="zh-TW" altLang="en-US" i="1"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US" altLang="zh-TW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a</m:t>
                                  </m:r>
                                  <m:r>
                                    <a:rPr lang="en-US" altLang="zh-TW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∪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b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en-US" altLang="zh-TW" i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en-US" altLang="zh-TW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TW" i="0">
                          <a:latin typeface="Cambria Math" panose="02040503050406030204" pitchFamily="18" charset="0"/>
                        </a:rPr>
                        <m:t>b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US" altLang="zh-TW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m:rPr>
                              <m:sty m:val="p"/>
                            </m:rPr>
                            <a:rPr lang="en-US" altLang="zh-TW" i="0">
                              <a:latin typeface="Cambria Math" panose="02040503050406030204" pitchFamily="18" charset="0"/>
                            </a:rPr>
                            <m:t>a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TW" b="0" i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US" altLang="zh-TW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∪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US" altLang="zh-TW" i="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TW" i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US" altLang="zh-TW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TW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TW" i="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en-US" altLang="zh-TW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6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know that two Regex </a:t>
            </a:r>
            <a:r>
              <a:rPr lang="en-US" altLang="zh-TW" sz="4000" dirty="0"/>
              <a:t>are equivalent? </a:t>
            </a:r>
            <a:r>
              <a:rPr lang="en-US" altLang="zh-TW" sz="4000" dirty="0" smtClean="0"/>
              <a:t>(2/3</a:t>
            </a:r>
            <a:r>
              <a:rPr lang="en-US" altLang="zh-TW" sz="4000" dirty="0"/>
              <a:t>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Reducing a regex is something harder than what you may have expected!</a:t>
            </a:r>
          </a:p>
          <a:p>
            <a:endParaRPr lang="en-US" altLang="zh-TW" dirty="0"/>
          </a:p>
          <a:p>
            <a:r>
              <a:rPr lang="en-US" altLang="zh-TW" dirty="0" smtClean="0"/>
              <a:t>Do we have a normal form for regex? Is there any systematical way to simplify a regex to the minimized form? Or at least, any efficient approximation?</a:t>
            </a:r>
          </a:p>
        </p:txBody>
      </p:sp>
    </p:spTree>
    <p:extLst>
      <p:ext uri="{BB962C8B-B14F-4D97-AF65-F5344CB8AC3E}">
        <p14:creationId xmlns:p14="http://schemas.microsoft.com/office/powerpoint/2010/main" val="85381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know that two Regex </a:t>
            </a:r>
            <a:r>
              <a:rPr lang="en-US" altLang="zh-TW" sz="4000" dirty="0"/>
              <a:t>are equivalent? </a:t>
            </a:r>
            <a:r>
              <a:rPr lang="en-US" altLang="zh-TW" sz="4000" dirty="0" smtClean="0"/>
              <a:t>(3/3</a:t>
            </a:r>
            <a:r>
              <a:rPr lang="en-US" altLang="zh-TW" sz="4000" dirty="0"/>
              <a:t>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Well, no matter what the answer is, we could still deal with the problem by converting our two regex into DFA form.</a:t>
            </a:r>
          </a:p>
          <a:p>
            <a:r>
              <a:rPr lang="en-US" altLang="zh-TW" dirty="0" smtClean="0"/>
              <a:t>In DFA, we have the way to simplify any DFA to its reduced form. The DFAs that recognize a same language would share the same reduced form.</a:t>
            </a:r>
          </a:p>
          <a:p>
            <a:r>
              <a:rPr lang="en-US" altLang="zh-TW" dirty="0" smtClean="0"/>
              <a:t>By thus, we can determine whether the two DFAs, converted respectively from the two NFAs, the two origin regex, are the same.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Check out the </a:t>
            </a:r>
            <a:r>
              <a:rPr lang="en-US" altLang="zh-TW" dirty="0" err="1" smtClean="0"/>
              <a:t>Myhill-Nerode</a:t>
            </a:r>
            <a:r>
              <a:rPr lang="en-US" altLang="zh-TW" dirty="0" smtClean="0"/>
              <a:t> theorem in your book for further details.</a:t>
            </a: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6375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smtClean="0"/>
              <a:t>consider </a:t>
            </a:r>
            <a:r>
              <a:rPr lang="en-US" altLang="zh-TW" sz="3600" smtClean="0"/>
              <a:t>them as </a:t>
            </a:r>
            <a:r>
              <a:rPr lang="en-US" altLang="zh-TW" sz="3600" dirty="0" smtClean="0"/>
              <a:t>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complete an exercise.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17202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Homework #3</a:t>
            </a:r>
          </a:p>
          <a:p>
            <a:pPr lvl="1"/>
            <a:r>
              <a:rPr lang="en-US" altLang="zh-TW" sz="3200" dirty="0" smtClean="0"/>
              <a:t>Average 64.2</a:t>
            </a:r>
          </a:p>
          <a:p>
            <a:pPr lvl="1"/>
            <a:r>
              <a:rPr lang="en-US" altLang="zh-TW" sz="3200" dirty="0" smtClean="0"/>
              <a:t>Std. Dev. 11.5</a:t>
            </a:r>
            <a:endParaRPr lang="en-US" altLang="zh-TW" sz="3200" dirty="0"/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#4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64.5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23.9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11674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Q5.b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Be aware of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</a:t>
                </a:r>
                <a:r>
                  <a:rPr lang="en-US" altLang="zh-TW" dirty="0" smtClean="0"/>
                  <a:t>transition from the state 1 to 2.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64" y="2569696"/>
            <a:ext cx="6027030" cy="37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02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Q8.a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Read the context of Lemma 1.60 again carefully. Note that it mentioned the case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7911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</a:t>
            </a:r>
            <a:r>
              <a:rPr lang="en-US" altLang="zh-TW" dirty="0"/>
              <a:t>– </a:t>
            </a:r>
            <a:r>
              <a:rPr lang="en-US" altLang="zh-TW" dirty="0" smtClean="0"/>
              <a:t>Q10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5040"/>
                <a:ext cx="10515600" cy="482206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Such FST is a 5-tuple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, where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finite set of </a:t>
                </a:r>
                <a:r>
                  <a:rPr lang="en-US" altLang="zh-TW" dirty="0" smtClean="0"/>
                  <a:t>states,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 is a </a:t>
                </a:r>
                <a:r>
                  <a:rPr lang="en-US" altLang="zh-TW" dirty="0" smtClean="0"/>
                  <a:t>finite set of input alphabet,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finite set of </a:t>
                </a:r>
                <a:r>
                  <a:rPr lang="en-US" altLang="zh-TW" dirty="0" smtClean="0"/>
                  <a:t>output alphabet,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is the transition function, and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, is the start state.</a:t>
                </a:r>
                <a:endParaRPr lang="zh-TW" altLang="en-US" dirty="0" smtClean="0"/>
              </a:p>
              <a:p>
                <a:r>
                  <a:rPr lang="en-US" altLang="zh-TW" dirty="0" smtClean="0"/>
                  <a:t>The computation of the FST on input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would generate an output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iff there exists a sequence of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 in</a:t>
                </a: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 and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for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5040"/>
                <a:ext cx="10515600" cy="4822064"/>
              </a:xfrm>
              <a:blipFill rotWithShape="0">
                <a:blip r:embed="rId3"/>
                <a:stretch>
                  <a:fillRect l="-1043" t="-2149" b="-10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038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be </a:t>
                </a:r>
                <a:r>
                  <a:rPr lang="en-US" altLang="zh-TW" dirty="0"/>
                  <a:t>two DFAs </a:t>
                </a:r>
                <a:r>
                  <a:rPr lang="en-US" altLang="zh-TW" dirty="0" smtClean="0"/>
                  <a:t>that recognize </a:t>
                </a:r>
                <a:r>
                  <a:rPr lang="en-US" altLang="zh-TW" dirty="0"/>
                  <a:t>A </a:t>
                </a:r>
                <a:r>
                  <a:rPr lang="en-US" altLang="zh-TW" dirty="0" smtClean="0"/>
                  <a:t>and </a:t>
                </a:r>
                <a:r>
                  <a:rPr lang="en-US" altLang="zh-TW" dirty="0"/>
                  <a:t>B, respectively</a:t>
                </a:r>
                <a:r>
                  <a:rPr lang="en-US" altLang="zh-TW" dirty="0" smtClean="0"/>
                  <a:t>. And </a:t>
                </a:r>
                <a:r>
                  <a:rPr lang="en-US" altLang="zh-TW" dirty="0"/>
                  <a:t>w</a:t>
                </a:r>
                <a:r>
                  <a:rPr lang="en-US" altLang="zh-TW" dirty="0" smtClean="0"/>
                  <a:t>e can always define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/>
                  <a:t>that recognizes the perfect </a:t>
                </a:r>
                <a:r>
                  <a:rPr lang="en-US" altLang="zh-TW" dirty="0" smtClean="0"/>
                  <a:t>shuffle </a:t>
                </a:r>
                <a:r>
                  <a:rPr lang="en-US" altLang="zh-TW" dirty="0"/>
                  <a:t>of A and </a:t>
                </a:r>
                <a:r>
                  <a:rPr lang="en-US" altLang="zh-TW" dirty="0" smtClean="0"/>
                  <a:t>B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),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which defines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Similarly,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TW" dirty="0" smtClean="0"/>
                  <a:t> for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274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Q2 </a:t>
            </a:r>
            <a:r>
              <a:rPr lang="en-US" altLang="zh-TW" dirty="0" smtClean="0"/>
              <a:t>(1/2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9404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There’s a good way of answer construction here.</a:t>
                </a:r>
              </a:p>
              <a:p>
                <a:r>
                  <a:rPr lang="en-US" altLang="zh-TW" dirty="0" smtClean="0"/>
                  <a:t>Consider the DFA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you built in Problem 6 of HW#2 and think of the relationship between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and this exercise. (You need to explain it.)</a:t>
                </a:r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Let’s make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/>
                  <a:t>that recognizes the </a:t>
                </a:r>
                <a:r>
                  <a:rPr lang="en-US" altLang="zh-TW" dirty="0" smtClean="0"/>
                  <a:t>language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TW" dirty="0" smtClean="0"/>
                  <a:t>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{0,1}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),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which defines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×{0}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  <a:endParaRPr lang="en-US" altLang="zh-TW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94047"/>
              </a:xfrm>
              <a:blipFill rotWithShape="0">
                <a:blip r:embed="rId2"/>
                <a:stretch>
                  <a:fillRect l="-1043" t="-2857" r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242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Q2 (</a:t>
            </a:r>
            <a:r>
              <a:rPr lang="en-US" altLang="zh-TW" dirty="0"/>
              <a:t>2</a:t>
            </a:r>
            <a:r>
              <a:rPr lang="en-US" altLang="zh-TW" dirty="0" smtClean="0"/>
              <a:t>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2432599" y="2241906"/>
                <a:ext cx="7684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36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3600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p>
                    </m:oMath>
                  </m:oMathPara>
                </a14:m>
                <a:endParaRPr lang="zh-TW" altLang="en-US" sz="3600" i="1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599" y="2241906"/>
                <a:ext cx="768494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群組 4"/>
          <p:cNvGrpSpPr/>
          <p:nvPr/>
        </p:nvGrpSpPr>
        <p:grpSpPr>
          <a:xfrm>
            <a:off x="3201093" y="1715027"/>
            <a:ext cx="6680394" cy="4293744"/>
            <a:chOff x="3201093" y="1715027"/>
            <a:chExt cx="6680394" cy="4293744"/>
          </a:xfrm>
        </p:grpSpPr>
        <p:grpSp>
          <p:nvGrpSpPr>
            <p:cNvPr id="4" name="群組 3"/>
            <p:cNvGrpSpPr/>
            <p:nvPr/>
          </p:nvGrpSpPr>
          <p:grpSpPr>
            <a:xfrm>
              <a:off x="3201093" y="1715027"/>
              <a:ext cx="6680394" cy="4293744"/>
              <a:chOff x="3201093" y="1715027"/>
              <a:chExt cx="6680394" cy="4293744"/>
            </a:xfrm>
          </p:grpSpPr>
          <p:grpSp>
            <p:nvGrpSpPr>
              <p:cNvPr id="45" name="群組 44"/>
              <p:cNvGrpSpPr/>
              <p:nvPr/>
            </p:nvGrpSpPr>
            <p:grpSpPr>
              <a:xfrm>
                <a:off x="4244148" y="1715027"/>
                <a:ext cx="3703704" cy="4293744"/>
                <a:chOff x="3456159" y="1198845"/>
                <a:chExt cx="4209945" cy="4880635"/>
              </a:xfrm>
            </p:grpSpPr>
            <p:sp>
              <p:nvSpPr>
                <p:cNvPr id="8" name="橢圓 7"/>
                <p:cNvSpPr/>
                <p:nvPr/>
              </p:nvSpPr>
              <p:spPr>
                <a:xfrm>
                  <a:off x="3456159" y="3308622"/>
                  <a:ext cx="720000" cy="720000"/>
                </a:xfrm>
                <a:prstGeom prst="ellipse">
                  <a:avLst/>
                </a:prstGeom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q1</a:t>
                  </a:r>
                  <a:endParaRPr lang="zh-TW" altLang="en-US" dirty="0"/>
                </a:p>
              </p:txBody>
            </p:sp>
            <p:grpSp>
              <p:nvGrpSpPr>
                <p:cNvPr id="10" name="群組 9"/>
                <p:cNvGrpSpPr/>
                <p:nvPr/>
              </p:nvGrpSpPr>
              <p:grpSpPr>
                <a:xfrm>
                  <a:off x="5109874" y="1627192"/>
                  <a:ext cx="818414" cy="818414"/>
                  <a:chOff x="3790612" y="2443418"/>
                  <a:chExt cx="900254" cy="900255"/>
                </a:xfrm>
              </p:grpSpPr>
              <p:sp>
                <p:nvSpPr>
                  <p:cNvPr id="9" name="橢圓 8"/>
                  <p:cNvSpPr/>
                  <p:nvPr/>
                </p:nvSpPr>
                <p:spPr>
                  <a:xfrm>
                    <a:off x="3790612" y="2443418"/>
                    <a:ext cx="900254" cy="900255"/>
                  </a:xfrm>
                  <a:prstGeom prst="ellipse">
                    <a:avLst/>
                  </a:prstGeom>
                  <a:ln w="19050" cmpd="sng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 dirty="0"/>
                  </a:p>
                </p:txBody>
              </p:sp>
              <p:sp>
                <p:nvSpPr>
                  <p:cNvPr id="7" name="橢圓 6"/>
                  <p:cNvSpPr/>
                  <p:nvPr/>
                </p:nvSpPr>
                <p:spPr>
                  <a:xfrm>
                    <a:off x="3854758" y="2519980"/>
                    <a:ext cx="765216" cy="765216"/>
                  </a:xfrm>
                  <a:prstGeom prst="ellipse">
                    <a:avLst/>
                  </a:prstGeom>
                  <a:ln w="19050" cmpd="sng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dirty="0" smtClean="0"/>
                      <a:t>q0</a:t>
                    </a:r>
                    <a:endParaRPr lang="zh-TW" altLang="en-US" dirty="0"/>
                  </a:p>
                </p:txBody>
              </p:sp>
            </p:grpSp>
            <p:sp>
              <p:nvSpPr>
                <p:cNvPr id="11" name="橢圓 10"/>
                <p:cNvSpPr/>
                <p:nvPr/>
              </p:nvSpPr>
              <p:spPr>
                <a:xfrm>
                  <a:off x="5178153" y="4945692"/>
                  <a:ext cx="720000" cy="720000"/>
                </a:xfrm>
                <a:prstGeom prst="ellipse">
                  <a:avLst/>
                </a:prstGeom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q2</a:t>
                  </a:r>
                  <a:endParaRPr lang="zh-TW" altLang="en-US" dirty="0"/>
                </a:p>
              </p:txBody>
            </p:sp>
            <p:sp>
              <p:nvSpPr>
                <p:cNvPr id="12" name="橢圓 11"/>
                <p:cNvSpPr/>
                <p:nvPr/>
              </p:nvSpPr>
              <p:spPr>
                <a:xfrm>
                  <a:off x="6946104" y="3308622"/>
                  <a:ext cx="720000" cy="720000"/>
                </a:xfrm>
                <a:prstGeom prst="ellipse">
                  <a:avLst/>
                </a:prstGeom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q3</a:t>
                  </a:r>
                  <a:endParaRPr lang="zh-TW" altLang="en-US" dirty="0"/>
                </a:p>
              </p:txBody>
            </p:sp>
            <p:cxnSp>
              <p:nvCxnSpPr>
                <p:cNvPr id="14" name="直線單箭頭接點 13"/>
                <p:cNvCxnSpPr/>
                <p:nvPr/>
              </p:nvCxnSpPr>
              <p:spPr>
                <a:xfrm flipH="1">
                  <a:off x="4035854" y="2290789"/>
                  <a:ext cx="1008000" cy="1008000"/>
                </a:xfrm>
                <a:prstGeom prst="straightConnector1">
                  <a:avLst/>
                </a:prstGeom>
                <a:ln w="19050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線單箭頭接點 15"/>
                <p:cNvCxnSpPr/>
                <p:nvPr/>
              </p:nvCxnSpPr>
              <p:spPr>
                <a:xfrm flipV="1">
                  <a:off x="4237808" y="2452781"/>
                  <a:ext cx="1008000" cy="1008000"/>
                </a:xfrm>
                <a:prstGeom prst="straightConnector1">
                  <a:avLst/>
                </a:prstGeom>
                <a:ln w="19050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單箭頭接點 22"/>
                <p:cNvCxnSpPr/>
                <p:nvPr/>
              </p:nvCxnSpPr>
              <p:spPr>
                <a:xfrm>
                  <a:off x="4133050" y="4037891"/>
                  <a:ext cx="1008000" cy="1008000"/>
                </a:xfrm>
                <a:prstGeom prst="straightConnector1">
                  <a:avLst/>
                </a:prstGeom>
                <a:ln w="19050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線單箭頭接點 26"/>
                <p:cNvCxnSpPr/>
                <p:nvPr/>
              </p:nvCxnSpPr>
              <p:spPr>
                <a:xfrm flipH="1">
                  <a:off x="5834986" y="3925060"/>
                  <a:ext cx="1008000" cy="1008000"/>
                </a:xfrm>
                <a:prstGeom prst="straightConnector1">
                  <a:avLst/>
                </a:prstGeom>
                <a:ln w="19050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線單箭頭接點 27"/>
                <p:cNvCxnSpPr/>
                <p:nvPr/>
              </p:nvCxnSpPr>
              <p:spPr>
                <a:xfrm flipV="1">
                  <a:off x="6026547" y="4096322"/>
                  <a:ext cx="1008000" cy="1008000"/>
                </a:xfrm>
                <a:prstGeom prst="straightConnector1">
                  <a:avLst/>
                </a:prstGeom>
                <a:ln w="19050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線單箭頭接點 28"/>
                <p:cNvCxnSpPr/>
                <p:nvPr/>
              </p:nvCxnSpPr>
              <p:spPr>
                <a:xfrm flipH="1" flipV="1">
                  <a:off x="5956583" y="2266606"/>
                  <a:ext cx="1008000" cy="1008000"/>
                </a:xfrm>
                <a:prstGeom prst="straightConnector1">
                  <a:avLst/>
                </a:prstGeom>
                <a:ln w="19050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1" name="弧形 30"/>
                <p:cNvSpPr/>
                <p:nvPr/>
              </p:nvSpPr>
              <p:spPr>
                <a:xfrm rot="1764686">
                  <a:off x="5430146" y="1198845"/>
                  <a:ext cx="533682" cy="753318"/>
                </a:xfrm>
                <a:prstGeom prst="arc">
                  <a:avLst>
                    <a:gd name="adj1" fmla="val 9343600"/>
                    <a:gd name="adj2" fmla="val 125680"/>
                  </a:avLst>
                </a:prstGeom>
                <a:ln w="19050">
                  <a:head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2" name="弧形 31"/>
                <p:cNvSpPr/>
                <p:nvPr/>
              </p:nvSpPr>
              <p:spPr>
                <a:xfrm rot="10422346">
                  <a:off x="5317707" y="5354406"/>
                  <a:ext cx="533682" cy="725074"/>
                </a:xfrm>
                <a:prstGeom prst="arc">
                  <a:avLst>
                    <a:gd name="adj1" fmla="val 10082601"/>
                    <a:gd name="adj2" fmla="val 496378"/>
                  </a:avLst>
                </a:prstGeom>
                <a:ln w="19050">
                  <a:head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34" name="直線單箭頭接點 33"/>
                <p:cNvCxnSpPr/>
                <p:nvPr/>
              </p:nvCxnSpPr>
              <p:spPr>
                <a:xfrm flipV="1">
                  <a:off x="4679874" y="2017250"/>
                  <a:ext cx="409207" cy="0"/>
                </a:xfrm>
                <a:prstGeom prst="straightConnector1">
                  <a:avLst/>
                </a:prstGeom>
                <a:ln w="28575">
                  <a:tailEnd type="stealth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文字方塊 37"/>
                    <p:cNvSpPr txBox="1"/>
                    <p:nvPr/>
                  </p:nvSpPr>
                  <p:spPr>
                    <a:xfrm>
                      <a:off x="5906167" y="1493820"/>
                      <a:ext cx="603663" cy="6859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TW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d>
                          </m:oMath>
                        </m:oMathPara>
                      </a14:m>
                      <a:endParaRPr lang="zh-TW" altLang="en-US" sz="2000" dirty="0"/>
                    </a:p>
                  </p:txBody>
                </p:sp>
              </mc:Choice>
              <mc:Fallback xmlns="">
                <p:sp>
                  <p:nvSpPr>
                    <p:cNvPr id="38" name="文字方塊 3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06167" y="1493820"/>
                      <a:ext cx="603663" cy="685988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" name="文字方塊 2"/>
              <p:cNvSpPr txBox="1"/>
              <p:nvPr/>
            </p:nvSpPr>
            <p:spPr>
              <a:xfrm>
                <a:off x="3201093" y="3657596"/>
                <a:ext cx="10362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err="1" smtClean="0"/>
                  <a:t>CarryIn</a:t>
                </a:r>
                <a:endParaRPr lang="zh-TW" altLang="en-US" dirty="0"/>
              </a:p>
            </p:txBody>
          </p:sp>
          <p:sp>
            <p:nvSpPr>
              <p:cNvPr id="33" name="文字方塊 32"/>
              <p:cNvSpPr txBox="1"/>
              <p:nvPr/>
            </p:nvSpPr>
            <p:spPr>
              <a:xfrm>
                <a:off x="5007515" y="1938884"/>
                <a:ext cx="6671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Plain</a:t>
                </a:r>
                <a:endParaRPr lang="zh-TW" altLang="en-US" dirty="0"/>
              </a:p>
            </p:txBody>
          </p:sp>
          <p:sp>
            <p:nvSpPr>
              <p:cNvPr id="35" name="文字方塊 34"/>
              <p:cNvSpPr txBox="1"/>
              <p:nvPr/>
            </p:nvSpPr>
            <p:spPr>
              <a:xfrm>
                <a:off x="6499923" y="5504137"/>
                <a:ext cx="1527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err="1" smtClean="0"/>
                  <a:t>CarryInCombo</a:t>
                </a:r>
                <a:endParaRPr lang="zh-TW" altLang="en-US" dirty="0"/>
              </a:p>
            </p:txBody>
          </p:sp>
          <p:sp>
            <p:nvSpPr>
              <p:cNvPr id="36" name="文字方塊 35"/>
              <p:cNvSpPr txBox="1"/>
              <p:nvPr/>
            </p:nvSpPr>
            <p:spPr>
              <a:xfrm>
                <a:off x="8026971" y="3640514"/>
                <a:ext cx="18545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err="1" smtClean="0"/>
                  <a:t>ComboResolved</a:t>
                </a:r>
                <a:endParaRPr lang="zh-TW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文字方塊 45"/>
                <p:cNvSpPr txBox="1"/>
                <p:nvPr/>
              </p:nvSpPr>
              <p:spPr>
                <a:xfrm>
                  <a:off x="6911156" y="2658074"/>
                  <a:ext cx="531073" cy="603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46" name="文字方塊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1156" y="2658074"/>
                  <a:ext cx="531073" cy="6034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字方塊 46"/>
                <p:cNvSpPr txBox="1"/>
                <p:nvPr/>
              </p:nvSpPr>
              <p:spPr>
                <a:xfrm>
                  <a:off x="6893637" y="4528271"/>
                  <a:ext cx="531073" cy="603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47" name="文字方塊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3637" y="4528271"/>
                  <a:ext cx="531073" cy="6034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字方塊 47"/>
                <p:cNvSpPr txBox="1"/>
                <p:nvPr/>
              </p:nvSpPr>
              <p:spPr>
                <a:xfrm>
                  <a:off x="6317205" y="4027661"/>
                  <a:ext cx="531073" cy="605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48" name="文字方塊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7205" y="4027661"/>
                  <a:ext cx="531073" cy="60555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字方塊 48"/>
                <p:cNvSpPr txBox="1"/>
                <p:nvPr/>
              </p:nvSpPr>
              <p:spPr>
                <a:xfrm>
                  <a:off x="5320713" y="5341966"/>
                  <a:ext cx="531073" cy="605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49" name="文字方塊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0713" y="5341966"/>
                  <a:ext cx="531073" cy="60555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字方塊 49"/>
                <p:cNvSpPr txBox="1"/>
                <p:nvPr/>
              </p:nvSpPr>
              <p:spPr>
                <a:xfrm>
                  <a:off x="4601868" y="2661655"/>
                  <a:ext cx="531073" cy="605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50" name="文字方塊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1868" y="2661655"/>
                  <a:ext cx="531073" cy="60555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字方塊 50"/>
                <p:cNvSpPr txBox="1"/>
                <p:nvPr/>
              </p:nvSpPr>
              <p:spPr>
                <a:xfrm>
                  <a:off x="4601867" y="4542073"/>
                  <a:ext cx="531073" cy="605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51" name="文字方塊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1867" y="4542073"/>
                  <a:ext cx="531073" cy="60555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字方塊 51"/>
                <p:cNvSpPr txBox="1"/>
                <p:nvPr/>
              </p:nvSpPr>
              <p:spPr>
                <a:xfrm>
                  <a:off x="5232991" y="3231748"/>
                  <a:ext cx="531073" cy="603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sz="2000" dirty="0"/>
                </a:p>
              </p:txBody>
            </p:sp>
          </mc:Choice>
          <mc:Fallback xmlns="">
            <p:sp>
              <p:nvSpPr>
                <p:cNvPr id="52" name="文字方塊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2991" y="3231748"/>
                  <a:ext cx="531073" cy="6034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441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Any all-NFA can be convert into a DFA.</a:t>
                </a:r>
              </a:p>
              <a:p>
                <a:pPr lvl="1"/>
                <a:r>
                  <a:rPr lang="en-US" altLang="zh-TW" sz="2800" dirty="0" smtClean="0"/>
                  <a:t>You can convert an all-NFA into a DFA in the same way you do on an ordinary NFA, except for one part,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−{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∅}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r>
                  <a:rPr lang="en-US" altLang="zh-TW" sz="3200" dirty="0" smtClean="0"/>
                  <a:t>Any DFA is a valid all-NFA.</a:t>
                </a:r>
              </a:p>
              <a:p>
                <a:pPr lvl="1"/>
                <a:r>
                  <a:rPr lang="en-US" altLang="zh-TW" sz="2800" dirty="0" smtClean="0"/>
                  <a:t>This side is trivial! (But you still need to explain it.)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Q7 </a:t>
            </a:r>
            <a:r>
              <a:rPr lang="en-US" altLang="zh-TW" dirty="0"/>
              <a:t>(</a:t>
            </a:r>
            <a:r>
              <a:rPr lang="en-US" altLang="zh-TW" dirty="0" smtClean="0"/>
              <a:t>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7536"/>
                <a:ext cx="10515600" cy="49112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be a </a:t>
                </a:r>
                <a:r>
                  <a:rPr lang="en-US" altLang="zh-TW" dirty="0" err="1"/>
                  <a:t>synchronizable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dirty="0"/>
                  <a:t>-state </a:t>
                </a:r>
                <a:r>
                  <a:rPr lang="en-US" altLang="zh-TW" dirty="0" smtClean="0"/>
                  <a:t>DFA:</a:t>
                </a:r>
                <a:endParaRPr lang="en-US" altLang="zh-TW" dirty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is</a:t>
                </a:r>
                <a:r>
                  <a:rPr lang="en-US" altLang="zh-TW" dirty="0"/>
                  <a:t> </a:t>
                </a:r>
                <a:r>
                  <a:rPr lang="en-US" altLang="zh-TW" dirty="0" err="1" smtClean="0"/>
                  <a:t>synchronizable</a:t>
                </a:r>
                <a:r>
                  <a:rPr lang="en-US" altLang="zh-TW" dirty="0"/>
                  <a:t>,</a:t>
                </a:r>
                <a:r>
                  <a:rPr lang="en-US" altLang="zh-TW" dirty="0" smtClean="0"/>
                  <a:t> for </a:t>
                </a:r>
                <a:r>
                  <a:rPr lang="en-US" altLang="zh-TW" dirty="0"/>
                  <a:t>any two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zh-TW" dirty="0" smtClean="0"/>
                  <a:t>, there exists a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/>
                  <a:t> s.t.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. Such strings may be many, let’s take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to be the shortest one.</a:t>
                </a:r>
                <a:endParaRPr lang="en-US" altLang="zh-TW" dirty="0"/>
              </a:p>
              <a:p>
                <a:r>
                  <a:rPr lang="en-US" altLang="zh-TW" dirty="0" smtClean="0"/>
                  <a:t>We </a:t>
                </a:r>
                <a:r>
                  <a:rPr lang="en-US" altLang="zh-TW" dirty="0"/>
                  <a:t>claim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is of the </a:t>
                </a:r>
                <a:r>
                  <a:rPr lang="en-US" altLang="zh-TW" dirty="0"/>
                  <a:t>length at most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:r>
                  <a:rPr lang="en-US" altLang="zh-TW" sz="2200" dirty="0" smtClean="0"/>
                  <a:t>Consider the pairs </a:t>
                </a:r>
                <a:r>
                  <a:rPr lang="en-US" altLang="zh-TW" sz="2200" dirty="0"/>
                  <a:t>of </a:t>
                </a:r>
                <a:r>
                  <a:rPr lang="en-US" altLang="zh-TW" sz="2200" dirty="0" smtClean="0"/>
                  <a:t>states </a:t>
                </a:r>
                <a:r>
                  <a:rPr lang="en-US" altLang="zh-TW" sz="2200" dirty="0"/>
                  <a:t>gone through by </a:t>
                </a:r>
                <a:r>
                  <a:rPr lang="en-US" altLang="zh-TW" sz="2200" dirty="0" smtClean="0"/>
                  <a:t>two </a:t>
                </a:r>
                <a14:m>
                  <m:oMath xmlns:m="http://schemas.openxmlformats.org/officeDocument/2006/math">
                    <m:r>
                      <a:rPr lang="en-US" altLang="zh-TW" sz="22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copies, </a:t>
                </a:r>
                <a:r>
                  <a:rPr lang="en-US" altLang="zh-TW" sz="2200" dirty="0"/>
                  <a:t>starting </a:t>
                </a:r>
                <a:r>
                  <a:rPr lang="en-US" altLang="zh-TW" sz="2200" dirty="0" smtClean="0"/>
                  <a:t>from</a:t>
                </a:r>
                <a:r>
                  <a:rPr lang="en-US" altLang="zh-TW" sz="2200" dirty="0"/>
                  <a:t> respectively</a:t>
                </a:r>
                <a:r>
                  <a:rPr lang="en-US" altLang="zh-TW" sz="2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200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altLang="zh-TW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200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zh-TW" sz="2200" dirty="0" smtClean="0"/>
                  <a:t> while reading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  <m:r>
                      <a:rPr lang="en-US" altLang="zh-TW" sz="22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200" dirty="0" smtClean="0"/>
                  <a:t> Two copies ended in a same state by the definition of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 smtClean="0"/>
                  <a:t>. </a:t>
                </a:r>
              </a:p>
              <a:p>
                <a:pPr lvl="1"/>
                <a:r>
                  <a:rPr lang="en-US" altLang="zh-TW" sz="2200" dirty="0" smtClean="0"/>
                  <a:t>In the sequence form by those pairs (we may consider them as a path), each pair must occur only once, since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 smtClean="0"/>
                  <a:t> is the shortest </a:t>
                </a:r>
                <a:r>
                  <a:rPr lang="en-US" altLang="zh-TW" sz="2200" dirty="0"/>
                  <a:t>(</a:t>
                </a:r>
                <a:r>
                  <a:rPr lang="en-US" altLang="zh-TW" sz="2200" dirty="0" smtClean="0"/>
                  <a:t>otherwise, there must be some loops happened in the path).</a:t>
                </a:r>
                <a:endParaRPr lang="en-US" altLang="zh-TW" sz="2200" dirty="0"/>
              </a:p>
              <a:p>
                <a:pPr lvl="1"/>
                <a:r>
                  <a:rPr lang="en-US" altLang="zh-TW" sz="2200" dirty="0" smtClean="0"/>
                  <a:t>Therefore, the </a:t>
                </a:r>
                <a:r>
                  <a:rPr lang="en-US" altLang="zh-TW" sz="2200" dirty="0"/>
                  <a:t>length of</a:t>
                </a:r>
                <a:r>
                  <a:rPr lang="en-US" altLang="zh-TW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is </a:t>
                </a:r>
                <a:r>
                  <a:rPr lang="en-US" altLang="zh-TW" sz="2200" dirty="0"/>
                  <a:t>at </a:t>
                </a:r>
                <a:r>
                  <a:rPr lang="en-US" altLang="zh-TW" sz="2200" dirty="0" smtClean="0"/>
                  <a:t>most</a:t>
                </a:r>
                <a:r>
                  <a:rPr lang="en-US" altLang="zh-TW" sz="2200" dirty="0"/>
                  <a:t>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sz="2200" dirty="0" smtClean="0"/>
                  <a:t>, which is the number of all possible</a:t>
                </a:r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combination of two states, except the ones for that they’ve reached the same state.</a:t>
                </a:r>
                <a:endParaRPr lang="en-US" altLang="zh-TW" sz="22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7536"/>
                <a:ext cx="10515600" cy="4911280"/>
              </a:xfrm>
              <a:blipFill rotWithShape="0">
                <a:blip r:embed="rId2"/>
                <a:stretch>
                  <a:fillRect l="-1217" t="-1985" r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232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Q7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400" dirty="0" smtClean="0"/>
                  <a:t>Now, imagine that there’re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sz="2400" dirty="0"/>
                  <a:t> copies of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sz="2400" dirty="0"/>
                  <a:t>, </a:t>
                </a:r>
                <a:r>
                  <a:rPr lang="en-US" altLang="zh-TW" sz="2400" dirty="0" smtClean="0"/>
                  <a:t>each one taking </a:t>
                </a:r>
                <a:r>
                  <a:rPr lang="en-US" altLang="zh-TW" sz="2400" dirty="0"/>
                  <a:t>a different </a:t>
                </a:r>
                <a:r>
                  <a:rPr lang="en-US" altLang="zh-TW" sz="2400" dirty="0" smtClean="0"/>
                  <a:t>state as the start state.</a:t>
                </a:r>
                <a:endParaRPr lang="en-US" altLang="zh-TW" sz="2400" dirty="0"/>
              </a:p>
              <a:p>
                <a:r>
                  <a:rPr lang="en-US" altLang="zh-TW" sz="2400" dirty="0"/>
                  <a:t>As </a:t>
                </a:r>
                <a:r>
                  <a:rPr lang="en-US" altLang="zh-TW" sz="2400" dirty="0" smtClean="0"/>
                  <a:t>we have discussed, picking</a:t>
                </a:r>
                <a:r>
                  <a:rPr lang="zh-TW" altLang="en-US" sz="2400" dirty="0" smtClean="0"/>
                  <a:t> </a:t>
                </a:r>
                <a:r>
                  <a:rPr lang="en-US" altLang="zh-TW" sz="2400" dirty="0" smtClean="0"/>
                  <a:t>arbitrarily two copies </a:t>
                </a:r>
                <a:r>
                  <a:rPr lang="en-US" altLang="zh-TW" sz="2400" dirty="0"/>
                  <a:t>of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sz="2400" dirty="0" smtClean="0"/>
                  <a:t> </a:t>
                </a:r>
                <a:r>
                  <a:rPr lang="en-US" altLang="zh-TW" sz="2400" dirty="0"/>
                  <a:t>which </a:t>
                </a:r>
                <a:r>
                  <a:rPr lang="en-US" altLang="zh-TW" sz="2400" dirty="0" smtClean="0"/>
                  <a:t>start </a:t>
                </a:r>
                <a:r>
                  <a:rPr lang="en-US" altLang="zh-TW" sz="2400" dirty="0"/>
                  <a:t>from different states</a:t>
                </a:r>
                <a:r>
                  <a:rPr lang="en-US" altLang="zh-TW" sz="2400" dirty="0" smtClean="0"/>
                  <a:t>, we can always find a proper input string to make them both reach </a:t>
                </a:r>
                <a:r>
                  <a:rPr lang="en-US" altLang="zh-TW" sz="2400" dirty="0"/>
                  <a:t>the same </a:t>
                </a:r>
                <a:r>
                  <a:rPr lang="en-US" altLang="zh-TW" sz="2400" dirty="0" smtClean="0"/>
                  <a:t>state, </a:t>
                </a:r>
                <a:r>
                  <a:rPr lang="en-US" altLang="zh-TW" sz="2400" dirty="0"/>
                  <a:t>i.e</a:t>
                </a:r>
                <a:r>
                  <a:rPr lang="en-US" altLang="zh-TW" sz="2400" dirty="0" smtClean="0"/>
                  <a:t>. be synchronized.</a:t>
                </a:r>
              </a:p>
              <a:p>
                <a:r>
                  <a:rPr lang="en-US" altLang="zh-TW" sz="2400" dirty="0"/>
                  <a:t>We </a:t>
                </a:r>
                <a:r>
                  <a:rPr lang="en-US" altLang="zh-TW" sz="2400" dirty="0" smtClean="0"/>
                  <a:t>run all the copies in parallel on same inputs. </a:t>
                </a:r>
                <a:r>
                  <a:rPr lang="en-US" altLang="zh-TW" sz="2400" dirty="0"/>
                  <a:t>Each round, we pick two </a:t>
                </a:r>
                <a:r>
                  <a:rPr lang="en-US" altLang="zh-TW" sz="2400" dirty="0" smtClean="0"/>
                  <a:t>copies which haven’t been synchronized, acquire the </a:t>
                </a:r>
                <a:r>
                  <a:rPr lang="en-US" altLang="zh-TW" sz="2400" dirty="0"/>
                  <a:t>string </a:t>
                </a:r>
                <a:r>
                  <a:rPr lang="en-US" altLang="zh-TW" sz="2400" dirty="0" smtClean="0"/>
                  <a:t>they need to be synchronized as the input for everyone. Let such string be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 smtClean="0"/>
                  <a:t>.</a:t>
                </a:r>
                <a:endParaRPr lang="en-US" altLang="zh-TW" sz="2400" dirty="0"/>
              </a:p>
              <a:p>
                <a:r>
                  <a:rPr lang="en-US" altLang="zh-TW" sz="2400" dirty="0" smtClean="0"/>
                  <a:t>After a round, the </a:t>
                </a:r>
                <a:r>
                  <a:rPr lang="en-US" altLang="zh-TW" sz="2400" dirty="0"/>
                  <a:t>copies </a:t>
                </a:r>
                <a:r>
                  <a:rPr lang="en-US" altLang="zh-TW" sz="2400" dirty="0" smtClean="0"/>
                  <a:t>we picked will end up in a same state. From then, their behavior will be all the same. And we look for the next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 smtClean="0"/>
                  <a:t> to be applied.</a:t>
                </a:r>
              </a:p>
              <a:p>
                <a:r>
                  <a:rPr lang="en-US" altLang="zh-TW" sz="2400" dirty="0" smtClean="0"/>
                  <a:t>Repeat the round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400" dirty="0"/>
                  <a:t> </a:t>
                </a:r>
                <a:r>
                  <a:rPr lang="en-US" altLang="zh-TW" sz="2400" dirty="0" smtClean="0"/>
                  <a:t>times at most, all the copies </a:t>
                </a:r>
                <a:r>
                  <a:rPr lang="en-US" altLang="zh-TW" sz="2400" dirty="0"/>
                  <a:t>of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sz="2400" dirty="0"/>
                  <a:t> </a:t>
                </a:r>
                <a:r>
                  <a:rPr lang="en-US" altLang="zh-TW" sz="2400" dirty="0" smtClean="0"/>
                  <a:t>will be synchronized into one behavior.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2"/>
                <a:stretch>
                  <a:fillRect l="-812" t="-1750" r="-69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27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Q7 (</a:t>
            </a:r>
            <a:r>
              <a:rPr lang="en-US" altLang="zh-TW" dirty="0"/>
              <a:t>3</a:t>
            </a:r>
            <a:r>
              <a:rPr lang="en-US" altLang="zh-TW" dirty="0" smtClean="0"/>
              <a:t>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682680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The concatenation </a:t>
                </a:r>
                <a:r>
                  <a:rPr lang="en-US" altLang="zh-TW" dirty="0"/>
                  <a:t>of </a:t>
                </a:r>
                <a:r>
                  <a:rPr lang="en-US" altLang="zh-TW" dirty="0" smtClean="0"/>
                  <a:t>all such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’s is a </a:t>
                </a:r>
                <a:r>
                  <a:rPr lang="en-US" altLang="zh-TW" dirty="0"/>
                  <a:t>synchronizing sequence for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As we have shown, the length of each such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is </a:t>
                </a:r>
                <a:r>
                  <a:rPr lang="en-US" altLang="zh-TW" dirty="0"/>
                  <a:t>at </a:t>
                </a:r>
                <a:r>
                  <a:rPr lang="en-US" altLang="zh-TW" dirty="0" smtClean="0"/>
                  <a:t>most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dirty="0" smtClean="0"/>
                  <a:t>. So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length of the synchronizing sequence we found is at most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−1)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dirty="0" smtClean="0"/>
                  <a:t>.</a:t>
                </a:r>
              </a:p>
              <a:p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682680"/>
              </a:xfrm>
              <a:blipFill rotWithShape="0">
                <a:blip r:embed="rId2"/>
                <a:stretch>
                  <a:fillRect l="-1043" t="-2081" r="-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442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903</Words>
  <Application>Microsoft Office PowerPoint</Application>
  <PresentationFormat>寬螢幕</PresentationFormat>
  <Paragraphs>126</Paragraphs>
  <Slides>21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7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#2</vt:lpstr>
      <vt:lpstr>Something notable in a proving work (1/3)</vt:lpstr>
      <vt:lpstr>Something notable in a proving work (2/3)</vt:lpstr>
      <vt:lpstr>Something notable in a proving work (3/3)</vt:lpstr>
      <vt:lpstr>Graph v.s. Formal definition form of automata</vt:lpstr>
      <vt:lpstr>How to know that two Regex are equivalent? (1/3)</vt:lpstr>
      <vt:lpstr>How to know that two Regex are equivalent? (1/3)</vt:lpstr>
      <vt:lpstr>How to know that two Regex are equivalent? (2/3)</vt:lpstr>
      <vt:lpstr>How to know that two Regex are equivalent? (3/3)</vt:lpstr>
      <vt:lpstr>CAUTION</vt:lpstr>
      <vt:lpstr>Stats.</vt:lpstr>
      <vt:lpstr>HW#3 – Q5.b</vt:lpstr>
      <vt:lpstr>HW#3 – Q8.a</vt:lpstr>
      <vt:lpstr>HW#3 – Q10</vt:lpstr>
      <vt:lpstr>HW#4 – Q1</vt:lpstr>
      <vt:lpstr>HW#4 – Q2 (1/2)</vt:lpstr>
      <vt:lpstr>HW#4 – Q2 (2/2)</vt:lpstr>
      <vt:lpstr>HW#4 – Q5</vt:lpstr>
      <vt:lpstr>HW#4 – Q7 (1/3)</vt:lpstr>
      <vt:lpstr>HW#4 – Q7 (2/3)</vt:lpstr>
      <vt:lpstr>HW#4 – Q7 (3/3)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Hung-Wei Hsu</dc:creator>
  <cp:lastModifiedBy>Hung-Wei Hsu</cp:lastModifiedBy>
  <cp:revision>371</cp:revision>
  <dcterms:created xsi:type="dcterms:W3CDTF">2014-03-12T01:50:31Z</dcterms:created>
  <dcterms:modified xsi:type="dcterms:W3CDTF">2014-05-28T08:36:10Z</dcterms:modified>
</cp:coreProperties>
</file>