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1" r:id="rId2"/>
    <p:sldId id="258" r:id="rId3"/>
    <p:sldId id="268" r:id="rId4"/>
    <p:sldId id="265" r:id="rId5"/>
    <p:sldId id="272" r:id="rId6"/>
    <p:sldId id="273" r:id="rId7"/>
  </p:sldIdLst>
  <p:sldSz cx="9144000" cy="6858000" type="screen4x3"/>
  <p:notesSz cx="6858000" cy="9144000"/>
  <p:custDataLst>
    <p:tags r:id="rId9"/>
  </p:custDataLst>
  <p:defaultTextStyle>
    <a:defPPr>
      <a:defRPr lang="zh-CH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006600"/>
    <a:srgbClr val="00FF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中等深淺樣式 3 - 輔色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4" autoAdjust="0"/>
    <p:restoredTop sz="90717" autoAdjust="0"/>
  </p:normalViewPr>
  <p:slideViewPr>
    <p:cSldViewPr>
      <p:cViewPr varScale="1">
        <p:scale>
          <a:sx n="95" d="100"/>
          <a:sy n="95" d="100"/>
        </p:scale>
        <p:origin x="1592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tags" Target="tags/tag1.xml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HT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0724EC-C179-4EE4-A0DA-448A0D8A8357}" type="datetimeFigureOut">
              <a:rPr lang="zh-CHT" altLang="en-US" smtClean="0"/>
              <a:pPr/>
              <a:t>2015/4/14</a:t>
            </a:fld>
            <a:endParaRPr lang="zh-CHT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HT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HT" altLang="en-US" smtClean="0"/>
              <a:t>按一下以編輯母片文字樣式</a:t>
            </a:r>
          </a:p>
          <a:p>
            <a:pPr lvl="1"/>
            <a:r>
              <a:rPr lang="zh-CHT" altLang="en-US" smtClean="0"/>
              <a:t>第二層</a:t>
            </a:r>
          </a:p>
          <a:p>
            <a:pPr lvl="2"/>
            <a:r>
              <a:rPr lang="zh-CHT" altLang="en-US" smtClean="0"/>
              <a:t>第三層</a:t>
            </a:r>
          </a:p>
          <a:p>
            <a:pPr lvl="3"/>
            <a:r>
              <a:rPr lang="zh-CHT" altLang="en-US" smtClean="0"/>
              <a:t>第四層</a:t>
            </a:r>
          </a:p>
          <a:p>
            <a:pPr lvl="4"/>
            <a:r>
              <a:rPr lang="zh-CHT" altLang="en-US" smtClean="0"/>
              <a:t>第五層</a:t>
            </a:r>
            <a:endParaRPr lang="zh-CHT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HT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94FC39-DEC0-479C-B463-AB3CF89FF918}" type="slidenum">
              <a:rPr lang="zh-CHT" altLang="en-US" smtClean="0"/>
              <a:pPr/>
              <a:t>‹#›</a:t>
            </a:fld>
            <a:endParaRPr lang="zh-CHT" altLang="en-US"/>
          </a:p>
        </p:txBody>
      </p:sp>
    </p:spTree>
    <p:extLst>
      <p:ext uri="{BB962C8B-B14F-4D97-AF65-F5344CB8AC3E}">
        <p14:creationId xmlns:p14="http://schemas.microsoft.com/office/powerpoint/2010/main" val="3905015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HT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4FC39-DEC0-479C-B463-AB3CF89FF918}" type="slidenum">
              <a:rPr lang="zh-CHT" altLang="en-US" smtClean="0"/>
              <a:pPr/>
              <a:t>2</a:t>
            </a:fld>
            <a:endParaRPr lang="zh-CHT" altLang="en-US"/>
          </a:p>
        </p:txBody>
      </p:sp>
    </p:spTree>
    <p:extLst>
      <p:ext uri="{BB962C8B-B14F-4D97-AF65-F5344CB8AC3E}">
        <p14:creationId xmlns:p14="http://schemas.microsoft.com/office/powerpoint/2010/main" val="3461967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HT" dirty="0" smtClean="0"/>
              <a:t>27O</a:t>
            </a:r>
            <a:r>
              <a:rPr lang="en-US" altLang="zh-CHT" baseline="0" dirty="0" smtClean="0"/>
              <a:t> 15I</a:t>
            </a:r>
            <a:endParaRPr lang="en-US" altLang="zh-CHT" dirty="0" smtClean="0"/>
          </a:p>
          <a:p>
            <a:r>
              <a:rPr lang="en-US" altLang="zh-CHT" dirty="0" smtClean="0"/>
              <a:t>21O</a:t>
            </a:r>
            <a:r>
              <a:rPr lang="en-US" altLang="zh-CHT" baseline="0" dirty="0" smtClean="0"/>
              <a:t> 21I</a:t>
            </a:r>
            <a:endParaRPr lang="zh-CHT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4FC39-DEC0-479C-B463-AB3CF89FF918}" type="slidenum">
              <a:rPr lang="zh-CHT" altLang="en-US" smtClean="0"/>
              <a:pPr/>
              <a:t>4</a:t>
            </a:fld>
            <a:endParaRPr lang="zh-CHT" altLang="en-US"/>
          </a:p>
        </p:txBody>
      </p:sp>
    </p:spTree>
    <p:extLst>
      <p:ext uri="{BB962C8B-B14F-4D97-AF65-F5344CB8AC3E}">
        <p14:creationId xmlns:p14="http://schemas.microsoft.com/office/powerpoint/2010/main" val="39702881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[</a:t>
            </a:r>
            <a:r>
              <a:rPr lang="en-US" dirty="0" err="1" smtClean="0"/>
              <a:t>i</a:t>
            </a:r>
            <a:r>
              <a:rPr lang="en-US" dirty="0" smtClean="0"/>
              <a:t>, k – S[</a:t>
            </a:r>
            <a:r>
              <a:rPr lang="en-US" dirty="0" err="1" smtClean="0"/>
              <a:t>i</a:t>
            </a:r>
            <a:r>
              <a:rPr lang="en-US" dirty="0" smtClean="0"/>
              <a:t>]] states the solution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, k – S[</a:t>
            </a:r>
            <a:r>
              <a:rPr lang="en-US" baseline="0" dirty="0" err="1" smtClean="0"/>
              <a:t>i</a:t>
            </a:r>
            <a:r>
              <a:rPr lang="en-US" baseline="0" dirty="0" smtClean="0"/>
              <a:t>] (existing sol containing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, and k – S[</a:t>
            </a:r>
            <a:r>
              <a:rPr lang="en-US" baseline="0" dirty="0" err="1" smtClean="0"/>
              <a:t>i</a:t>
            </a:r>
            <a:r>
              <a:rPr lang="en-US" baseline="0" dirty="0" smtClean="0"/>
              <a:t>])</a:t>
            </a:r>
          </a:p>
          <a:p>
            <a:r>
              <a:rPr lang="en-US" baseline="0" dirty="0" err="1" smtClean="0"/>
              <a:t>Eg</a:t>
            </a:r>
            <a:r>
              <a:rPr lang="en-US" baseline="0" dirty="0" smtClean="0"/>
              <a:t>: K = 10 </a:t>
            </a:r>
            <a:r>
              <a:rPr lang="zh-CHT" altLang="en-US" baseline="0" dirty="0" smtClean="0"/>
              <a:t>取</a:t>
            </a:r>
            <a:r>
              <a:rPr lang="en-US" altLang="zh-CHT" baseline="0" dirty="0" smtClean="0"/>
              <a:t> k1=2, k1</a:t>
            </a:r>
            <a:r>
              <a:rPr lang="zh-CHT" altLang="en-US" baseline="0" dirty="0" smtClean="0"/>
              <a:t>一個</a:t>
            </a:r>
            <a:r>
              <a:rPr lang="en-US" altLang="zh-CHT" baseline="0" dirty="0" smtClean="0"/>
              <a:t> </a:t>
            </a:r>
            <a:r>
              <a:rPr lang="zh-CHT" altLang="en-US" baseline="0" dirty="0" smtClean="0"/>
              <a:t>可以變成</a:t>
            </a:r>
            <a:r>
              <a:rPr lang="en-US" altLang="zh-CHT" baseline="0" dirty="0" smtClean="0"/>
              <a:t> k1</a:t>
            </a:r>
            <a:r>
              <a:rPr lang="zh-CHT" altLang="en-US" baseline="0" dirty="0" smtClean="0"/>
              <a:t>兩個</a:t>
            </a:r>
            <a:endParaRPr lang="en-US" altLang="zh-CHT" baseline="0" dirty="0" smtClean="0"/>
          </a:p>
          <a:p>
            <a:r>
              <a:rPr lang="en-US" baseline="0" dirty="0" smtClean="0"/>
              <a:t>[1, 10 - 2] </a:t>
            </a:r>
            <a:r>
              <a:rPr lang="zh-CHT" altLang="en-US" baseline="0" dirty="0" smtClean="0"/>
              <a:t>解法存在</a:t>
            </a:r>
            <a:r>
              <a:rPr lang="en-US" altLang="zh-CHT" baseline="0" dirty="0" smtClean="0"/>
              <a:t> </a:t>
            </a:r>
            <a:r>
              <a:rPr lang="en-US" altLang="zh-CHT" baseline="0" smtClean="0"/>
              <a:t>-&gt; </a:t>
            </a:r>
            <a:r>
              <a:rPr lang="en-US" baseline="0" smtClean="0"/>
              <a:t>[2, 10]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4FC39-DEC0-479C-B463-AB3CF89FF918}" type="slidenum">
              <a:rPr lang="zh-CHT" altLang="en-US" smtClean="0"/>
              <a:pPr/>
              <a:t>6</a:t>
            </a:fld>
            <a:endParaRPr lang="zh-CHT" altLang="en-US"/>
          </a:p>
        </p:txBody>
      </p:sp>
    </p:spTree>
    <p:extLst>
      <p:ext uri="{BB962C8B-B14F-4D97-AF65-F5344CB8AC3E}">
        <p14:creationId xmlns:p14="http://schemas.microsoft.com/office/powerpoint/2010/main" val="1424268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HT" altLang="en-US" smtClean="0"/>
              <a:t>按一下以編輯母片標題樣式</a:t>
            </a:r>
            <a:endParaRPr lang="zh-CHT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HT" altLang="en-US" smtClean="0"/>
              <a:t>按一下以編輯母片副標題樣式</a:t>
            </a:r>
            <a:endParaRPr lang="zh-CHT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CHT" altLang="en-US" smtClean="0"/>
              <a:pPr/>
              <a:t>2015/4/14</a:t>
            </a:fld>
            <a:endParaRPr lang="zh-CHT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HT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CHT" altLang="en-US" smtClean="0"/>
              <a:pPr/>
              <a:t>‹#›</a:t>
            </a:fld>
            <a:endParaRPr lang="zh-CHT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HT" altLang="en-US" smtClean="0"/>
              <a:t>按一下以編輯母片標題樣式</a:t>
            </a:r>
            <a:endParaRPr lang="zh-CHT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HT" altLang="en-US" smtClean="0"/>
              <a:t>按一下以編輯母片文字樣式</a:t>
            </a:r>
          </a:p>
          <a:p>
            <a:pPr lvl="1"/>
            <a:r>
              <a:rPr lang="zh-CHT" altLang="en-US" smtClean="0"/>
              <a:t>第二層</a:t>
            </a:r>
          </a:p>
          <a:p>
            <a:pPr lvl="2"/>
            <a:r>
              <a:rPr lang="zh-CHT" altLang="en-US" smtClean="0"/>
              <a:t>第三層</a:t>
            </a:r>
          </a:p>
          <a:p>
            <a:pPr lvl="3"/>
            <a:r>
              <a:rPr lang="zh-CHT" altLang="en-US" smtClean="0"/>
              <a:t>第四層</a:t>
            </a:r>
          </a:p>
          <a:p>
            <a:pPr lvl="4"/>
            <a:r>
              <a:rPr lang="zh-CHT" altLang="en-US" smtClean="0"/>
              <a:t>第五層</a:t>
            </a:r>
            <a:endParaRPr lang="zh-CHT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CHT" altLang="en-US" smtClean="0"/>
              <a:pPr/>
              <a:t>2015/4/14</a:t>
            </a:fld>
            <a:endParaRPr lang="zh-CHT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HT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CHT" altLang="en-US" smtClean="0"/>
              <a:pPr/>
              <a:t>‹#›</a:t>
            </a:fld>
            <a:endParaRPr lang="zh-CHT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HT" altLang="en-US" smtClean="0"/>
              <a:t>按一下以編輯母片標題樣式</a:t>
            </a:r>
            <a:endParaRPr lang="zh-CHT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HT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CHT" altLang="en-US" smtClean="0"/>
              <a:pPr/>
              <a:t>2015/4/14</a:t>
            </a:fld>
            <a:endParaRPr lang="zh-CHT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HT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CHT" altLang="en-US" smtClean="0"/>
              <a:pPr/>
              <a:t>‹#›</a:t>
            </a:fld>
            <a:endParaRPr lang="zh-CHT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HT" altLang="en-US" smtClean="0"/>
              <a:t>按一下以編輯母片標題樣式</a:t>
            </a:r>
            <a:endParaRPr lang="zh-CHT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HT" altLang="en-US" smtClean="0"/>
              <a:t>按一下以編輯母片文字樣式</a:t>
            </a:r>
          </a:p>
          <a:p>
            <a:pPr lvl="1"/>
            <a:r>
              <a:rPr lang="zh-CHT" altLang="en-US" smtClean="0"/>
              <a:t>第二層</a:t>
            </a:r>
          </a:p>
          <a:p>
            <a:pPr lvl="2"/>
            <a:r>
              <a:rPr lang="zh-CHT" altLang="en-US" smtClean="0"/>
              <a:t>第三層</a:t>
            </a:r>
          </a:p>
          <a:p>
            <a:pPr lvl="3"/>
            <a:r>
              <a:rPr lang="zh-CHT" altLang="en-US" smtClean="0"/>
              <a:t>第四層</a:t>
            </a:r>
          </a:p>
          <a:p>
            <a:pPr lvl="4"/>
            <a:r>
              <a:rPr lang="zh-CHT" altLang="en-US" smtClean="0"/>
              <a:t>第五層</a:t>
            </a:r>
            <a:endParaRPr lang="zh-CHT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HT" altLang="en-US" smtClean="0"/>
              <a:t>按一下以編輯母片文字樣式</a:t>
            </a:r>
          </a:p>
          <a:p>
            <a:pPr lvl="1"/>
            <a:r>
              <a:rPr lang="zh-CHT" altLang="en-US" smtClean="0"/>
              <a:t>第二層</a:t>
            </a:r>
          </a:p>
          <a:p>
            <a:pPr lvl="2"/>
            <a:r>
              <a:rPr lang="zh-CHT" altLang="en-US" smtClean="0"/>
              <a:t>第三層</a:t>
            </a:r>
          </a:p>
          <a:p>
            <a:pPr lvl="3"/>
            <a:r>
              <a:rPr lang="zh-CHT" altLang="en-US" smtClean="0"/>
              <a:t>第四層</a:t>
            </a:r>
          </a:p>
          <a:p>
            <a:pPr lvl="4"/>
            <a:r>
              <a:rPr lang="zh-CHT" altLang="en-US" smtClean="0"/>
              <a:t>第五層</a:t>
            </a:r>
            <a:endParaRPr lang="zh-CHT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CHT" altLang="en-US" smtClean="0"/>
              <a:pPr/>
              <a:t>2015/4/14</a:t>
            </a:fld>
            <a:endParaRPr lang="zh-CHT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HT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CHT" altLang="en-US" smtClean="0"/>
              <a:pPr/>
              <a:t>‹#›</a:t>
            </a:fld>
            <a:endParaRPr lang="zh-CHT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HT" altLang="en-US" smtClean="0"/>
              <a:t>按一下以編輯母片標題樣式</a:t>
            </a:r>
            <a:endParaRPr lang="zh-CHT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HT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HT" altLang="en-US" smtClean="0"/>
              <a:t>按一下以編輯母片文字樣式</a:t>
            </a:r>
          </a:p>
          <a:p>
            <a:pPr lvl="1"/>
            <a:r>
              <a:rPr lang="zh-CHT" altLang="en-US" smtClean="0"/>
              <a:t>第二層</a:t>
            </a:r>
          </a:p>
          <a:p>
            <a:pPr lvl="2"/>
            <a:r>
              <a:rPr lang="zh-CHT" altLang="en-US" smtClean="0"/>
              <a:t>第三層</a:t>
            </a:r>
          </a:p>
          <a:p>
            <a:pPr lvl="3"/>
            <a:r>
              <a:rPr lang="zh-CHT" altLang="en-US" smtClean="0"/>
              <a:t>第四層</a:t>
            </a:r>
          </a:p>
          <a:p>
            <a:pPr lvl="4"/>
            <a:r>
              <a:rPr lang="zh-CHT" altLang="en-US" smtClean="0"/>
              <a:t>第五層</a:t>
            </a:r>
            <a:endParaRPr lang="zh-CHT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HT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HT" altLang="en-US" smtClean="0"/>
              <a:t>按一下以編輯母片文字樣式</a:t>
            </a:r>
          </a:p>
          <a:p>
            <a:pPr lvl="1"/>
            <a:r>
              <a:rPr lang="zh-CHT" altLang="en-US" smtClean="0"/>
              <a:t>第二層</a:t>
            </a:r>
          </a:p>
          <a:p>
            <a:pPr lvl="2"/>
            <a:r>
              <a:rPr lang="zh-CHT" altLang="en-US" smtClean="0"/>
              <a:t>第三層</a:t>
            </a:r>
          </a:p>
          <a:p>
            <a:pPr lvl="3"/>
            <a:r>
              <a:rPr lang="zh-CHT" altLang="en-US" smtClean="0"/>
              <a:t>第四層</a:t>
            </a:r>
          </a:p>
          <a:p>
            <a:pPr lvl="4"/>
            <a:r>
              <a:rPr lang="zh-CHT" altLang="en-US" smtClean="0"/>
              <a:t>第五層</a:t>
            </a:r>
            <a:endParaRPr lang="zh-CHT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CHT" altLang="en-US" smtClean="0"/>
              <a:pPr/>
              <a:t>2015/4/14</a:t>
            </a:fld>
            <a:endParaRPr lang="zh-CHT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HT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CHT" altLang="en-US" smtClean="0"/>
              <a:pPr/>
              <a:t>‹#›</a:t>
            </a:fld>
            <a:endParaRPr lang="zh-CHT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HT" altLang="en-US" smtClean="0"/>
              <a:t>按一下以編輯母片標題樣式</a:t>
            </a:r>
            <a:endParaRPr lang="zh-CHT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CHT" altLang="en-US" smtClean="0"/>
              <a:pPr/>
              <a:t>2015/4/14</a:t>
            </a:fld>
            <a:endParaRPr lang="zh-CHT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HT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CHT" altLang="en-US" smtClean="0"/>
              <a:pPr/>
              <a:t>‹#›</a:t>
            </a:fld>
            <a:endParaRPr lang="zh-CHT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CHT" altLang="en-US" smtClean="0"/>
              <a:pPr/>
              <a:t>2015/4/14</a:t>
            </a:fld>
            <a:endParaRPr lang="zh-CHT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HT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CHT" altLang="en-US" smtClean="0"/>
              <a:pPr/>
              <a:t>‹#›</a:t>
            </a:fld>
            <a:endParaRPr lang="zh-CHT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HT" altLang="en-US" smtClean="0"/>
              <a:t>按一下以編輯母片標題樣式</a:t>
            </a:r>
            <a:endParaRPr lang="zh-CHT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HT" altLang="en-US" smtClean="0"/>
              <a:t>按一下以編輯母片文字樣式</a:t>
            </a:r>
          </a:p>
          <a:p>
            <a:pPr lvl="1"/>
            <a:r>
              <a:rPr lang="zh-CHT" altLang="en-US" smtClean="0"/>
              <a:t>第二層</a:t>
            </a:r>
          </a:p>
          <a:p>
            <a:pPr lvl="2"/>
            <a:r>
              <a:rPr lang="zh-CHT" altLang="en-US" smtClean="0"/>
              <a:t>第三層</a:t>
            </a:r>
          </a:p>
          <a:p>
            <a:pPr lvl="3"/>
            <a:r>
              <a:rPr lang="zh-CHT" altLang="en-US" smtClean="0"/>
              <a:t>第四層</a:t>
            </a:r>
          </a:p>
          <a:p>
            <a:pPr lvl="4"/>
            <a:r>
              <a:rPr lang="zh-CHT" altLang="en-US" smtClean="0"/>
              <a:t>第五層</a:t>
            </a:r>
            <a:endParaRPr lang="zh-CHT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HT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CHT" altLang="en-US" smtClean="0"/>
              <a:pPr/>
              <a:t>2015/4/14</a:t>
            </a:fld>
            <a:endParaRPr lang="zh-CHT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HT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CHT" altLang="en-US" smtClean="0"/>
              <a:pPr/>
              <a:t>‹#›</a:t>
            </a:fld>
            <a:endParaRPr lang="zh-CHT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HT" altLang="en-US" smtClean="0"/>
              <a:t>按一下以編輯母片標題樣式</a:t>
            </a:r>
            <a:endParaRPr lang="zh-CHT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HT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HT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CHT" altLang="en-US" smtClean="0"/>
              <a:pPr/>
              <a:t>2015/4/14</a:t>
            </a:fld>
            <a:endParaRPr lang="zh-CHT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HT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CHT" altLang="en-US" smtClean="0"/>
              <a:pPr/>
              <a:t>‹#›</a:t>
            </a:fld>
            <a:endParaRPr lang="zh-CHT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HT" altLang="en-US" smtClean="0"/>
              <a:t>按一下以編輯母片標題樣式</a:t>
            </a:r>
            <a:endParaRPr lang="zh-CHT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HT" altLang="en-US" smtClean="0"/>
              <a:t>按一下以編輯母片文字樣式</a:t>
            </a:r>
          </a:p>
          <a:p>
            <a:pPr lvl="1"/>
            <a:r>
              <a:rPr lang="zh-CHT" altLang="en-US" smtClean="0"/>
              <a:t>第二層</a:t>
            </a:r>
          </a:p>
          <a:p>
            <a:pPr lvl="2"/>
            <a:r>
              <a:rPr lang="zh-CHT" altLang="en-US" smtClean="0"/>
              <a:t>第三層</a:t>
            </a:r>
          </a:p>
          <a:p>
            <a:pPr lvl="3"/>
            <a:r>
              <a:rPr lang="zh-CHT" altLang="en-US" smtClean="0"/>
              <a:t>第四層</a:t>
            </a:r>
          </a:p>
          <a:p>
            <a:pPr lvl="4"/>
            <a:r>
              <a:rPr lang="zh-CHT" altLang="en-US" smtClean="0"/>
              <a:t>第五層</a:t>
            </a:r>
            <a:endParaRPr lang="zh-CHT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CHT" altLang="en-US" smtClean="0"/>
              <a:pPr/>
              <a:t>2015/4/14</a:t>
            </a:fld>
            <a:endParaRPr lang="zh-CHT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HT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CHT" altLang="en-US" smtClean="0"/>
              <a:pPr/>
              <a:t>‹#›</a:t>
            </a:fld>
            <a:endParaRPr lang="zh-CHT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HT" altLang="en-US" smtClean="0"/>
              <a:t>按一下以編輯母片標題樣式</a:t>
            </a:r>
            <a:endParaRPr lang="zh-CHT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HT" altLang="en-US" smtClean="0"/>
              <a:t>按一下以編輯母片文字樣式</a:t>
            </a:r>
          </a:p>
          <a:p>
            <a:pPr lvl="1"/>
            <a:r>
              <a:rPr lang="zh-CHT" altLang="en-US" smtClean="0"/>
              <a:t>第二層</a:t>
            </a:r>
          </a:p>
          <a:p>
            <a:pPr lvl="2"/>
            <a:r>
              <a:rPr lang="zh-CHT" altLang="en-US" smtClean="0"/>
              <a:t>第三層</a:t>
            </a:r>
          </a:p>
          <a:p>
            <a:pPr lvl="3"/>
            <a:r>
              <a:rPr lang="zh-CHT" altLang="en-US" smtClean="0"/>
              <a:t>第四層</a:t>
            </a:r>
          </a:p>
          <a:p>
            <a:pPr lvl="4"/>
            <a:r>
              <a:rPr lang="zh-CHT" altLang="en-US" smtClean="0"/>
              <a:t>第五層</a:t>
            </a:r>
            <a:endParaRPr lang="zh-CHT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CHT" altLang="en-US" smtClean="0"/>
              <a:pPr/>
              <a:t>2015/4/14</a:t>
            </a:fld>
            <a:endParaRPr lang="zh-CHT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HT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CHT" altLang="en-US" smtClean="0"/>
              <a:pPr/>
              <a:t>‹#›</a:t>
            </a:fld>
            <a:endParaRPr lang="zh-CHT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HT" altLang="en-US" smtClean="0"/>
              <a:t>按一下以編輯母片標題樣式</a:t>
            </a:r>
            <a:endParaRPr lang="zh-CHT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HT" altLang="en-US" smtClean="0"/>
              <a:t>按一下以編輯母片文字樣式</a:t>
            </a:r>
          </a:p>
          <a:p>
            <a:pPr lvl="1"/>
            <a:r>
              <a:rPr lang="zh-CHT" altLang="en-US" smtClean="0"/>
              <a:t>第二層</a:t>
            </a:r>
          </a:p>
          <a:p>
            <a:pPr lvl="2"/>
            <a:r>
              <a:rPr lang="zh-CHT" altLang="en-US" smtClean="0"/>
              <a:t>第三層</a:t>
            </a:r>
          </a:p>
          <a:p>
            <a:pPr lvl="3"/>
            <a:r>
              <a:rPr lang="zh-CHT" altLang="en-US" smtClean="0"/>
              <a:t>第四層</a:t>
            </a:r>
          </a:p>
          <a:p>
            <a:pPr lvl="4"/>
            <a:r>
              <a:rPr lang="zh-CHT" altLang="en-US" smtClean="0"/>
              <a:t>第五層</a:t>
            </a:r>
            <a:endParaRPr lang="zh-CHT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38FC8-A9B4-45C4-98B3-B5D3AF91C340}" type="datetimeFigureOut">
              <a:rPr lang="zh-CHT" altLang="en-US" smtClean="0"/>
              <a:pPr/>
              <a:t>2015/4/14</a:t>
            </a:fld>
            <a:endParaRPr lang="zh-CHT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HT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A3681-AC56-4A68-B820-8A3EC6791C12}" type="slidenum">
              <a:rPr lang="zh-CHT" altLang="en-US" smtClean="0"/>
              <a:pPr/>
              <a:t>‹#›</a:t>
            </a:fld>
            <a:endParaRPr lang="zh-CHT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H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HT" b="1" dirty="0" smtClean="0"/>
              <a:t>Algorithms</a:t>
            </a:r>
            <a:r>
              <a:rPr lang="zh-CHT" altLang="en-US" b="1" dirty="0" smtClean="0"/>
              <a:t> </a:t>
            </a:r>
            <a:r>
              <a:rPr lang="en-US" altLang="zh-CHT" dirty="0" smtClean="0"/>
              <a:t/>
            </a:r>
            <a:br>
              <a:rPr lang="en-US" altLang="zh-CHT" dirty="0" smtClean="0"/>
            </a:br>
            <a:r>
              <a:rPr lang="en-US" altLang="zh-CHT" dirty="0" smtClean="0"/>
              <a:t>Homework Assignment #4</a:t>
            </a:r>
            <a:endParaRPr lang="zh-CHT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HT" dirty="0" smtClean="0"/>
              <a:t>Willy Chang, Wei-Shao Tang</a:t>
            </a:r>
            <a:endParaRPr lang="en-US" altLang="zh-CH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051720" y="4293096"/>
            <a:ext cx="432048" cy="36004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T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T" dirty="0" smtClean="0"/>
              <a:t>HW#4 No.2</a:t>
            </a:r>
            <a:endParaRPr lang="zh-CHT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HT" sz="2800" dirty="0" smtClean="0"/>
              <a:t>In algorithm Knapsack, we first checked whether the </a:t>
            </a:r>
            <a:r>
              <a:rPr lang="en-US" altLang="zh-CHT" sz="2800" i="1" dirty="0" err="1" smtClean="0"/>
              <a:t>i</a:t>
            </a:r>
            <a:r>
              <a:rPr lang="en-US" altLang="zh-CHT" sz="2800" dirty="0" err="1"/>
              <a:t>-</a:t>
            </a:r>
            <a:r>
              <a:rPr lang="en-US" altLang="zh-CHT" sz="2800" dirty="0" err="1" smtClean="0"/>
              <a:t>th</a:t>
            </a:r>
            <a:r>
              <a:rPr lang="en-US" altLang="zh-CHT" sz="2800" dirty="0" smtClean="0"/>
              <a:t> item is unnecessary (by checking P[i-1, j]).</a:t>
            </a:r>
          </a:p>
          <a:p>
            <a:pPr lvl="1"/>
            <a:r>
              <a:rPr lang="en-US" altLang="zh-CHT" sz="2400" dirty="0" smtClean="0"/>
              <a:t>If there is a solution with the i-1 items, we take this solution.</a:t>
            </a:r>
          </a:p>
          <a:p>
            <a:r>
              <a:rPr lang="en-US" altLang="zh-CHT" sz="2800" dirty="0" smtClean="0"/>
              <a:t>We can also make the opposite choice, which is to take the solution with the </a:t>
            </a:r>
            <a:r>
              <a:rPr lang="en-US" altLang="zh-CHT" sz="2800" i="1" dirty="0" err="1" smtClean="0"/>
              <a:t>i</a:t>
            </a:r>
            <a:r>
              <a:rPr lang="en-US" altLang="zh-CHT" sz="2800" dirty="0" err="1" smtClean="0"/>
              <a:t>-th</a:t>
            </a:r>
            <a:r>
              <a:rPr lang="en-US" altLang="zh-CHT" sz="2800" dirty="0" smtClean="0"/>
              <a:t> item if it exists (i.e., </a:t>
            </a:r>
            <a:r>
              <a:rPr lang="en-US" altLang="zh-CHT" sz="2800" dirty="0" smtClean="0">
                <a:solidFill>
                  <a:srgbClr val="FF0000"/>
                </a:solidFill>
              </a:rPr>
              <a:t>check P[i-1, j-</a:t>
            </a:r>
            <a:r>
              <a:rPr lang="en-US" altLang="zh-CHT" sz="2800" dirty="0" err="1" smtClean="0">
                <a:solidFill>
                  <a:srgbClr val="FF0000"/>
                </a:solidFill>
              </a:rPr>
              <a:t>k</a:t>
            </a:r>
            <a:r>
              <a:rPr lang="en-US" altLang="zh-CHT" sz="2800" baseline="-25000" dirty="0" err="1" smtClean="0">
                <a:solidFill>
                  <a:srgbClr val="FF0000"/>
                </a:solidFill>
              </a:rPr>
              <a:t>i</a:t>
            </a:r>
            <a:r>
              <a:rPr lang="en-US" altLang="zh-CHT" sz="2800" dirty="0" smtClean="0">
                <a:solidFill>
                  <a:srgbClr val="FF0000"/>
                </a:solidFill>
              </a:rPr>
              <a:t>] first</a:t>
            </a:r>
            <a:r>
              <a:rPr lang="en-US" altLang="zh-CHT" sz="2800" dirty="0" smtClean="0"/>
              <a:t>).</a:t>
            </a:r>
          </a:p>
          <a:p>
            <a:r>
              <a:rPr lang="en-US" altLang="zh-CHT" sz="2800" dirty="0" smtClean="0"/>
              <a:t>Which version do you think will have a </a:t>
            </a:r>
            <a:r>
              <a:rPr lang="en-US" altLang="zh-CHT" sz="2800" dirty="0" smtClean="0">
                <a:solidFill>
                  <a:srgbClr val="FF0000"/>
                </a:solidFill>
              </a:rPr>
              <a:t>better performance</a:t>
            </a:r>
            <a:r>
              <a:rPr lang="en-US" altLang="zh-CHT" sz="2800" dirty="0" smtClean="0"/>
              <a:t>? </a:t>
            </a:r>
            <a:r>
              <a:rPr lang="en-US" altLang="zh-CHT" sz="2800" u="sng" dirty="0" smtClean="0"/>
              <a:t>(8pt)</a:t>
            </a:r>
            <a:r>
              <a:rPr lang="en-US" altLang="zh-CHT" sz="2800" dirty="0" smtClean="0"/>
              <a:t> </a:t>
            </a:r>
            <a:r>
              <a:rPr lang="en-US" altLang="zh-CHT" sz="2800" dirty="0" smtClean="0">
                <a:solidFill>
                  <a:srgbClr val="3333FF"/>
                </a:solidFill>
              </a:rPr>
              <a:t>Redraw Fig. 5.11 </a:t>
            </a:r>
            <a:r>
              <a:rPr lang="en-US" altLang="zh-CHT" sz="2800" dirty="0" smtClean="0"/>
              <a:t>(see slides) to reflect this choice.</a:t>
            </a:r>
            <a:r>
              <a:rPr lang="en-US" altLang="zh-CHT" sz="2800" u="sng" dirty="0" smtClean="0"/>
              <a:t>(12pt)</a:t>
            </a:r>
            <a:endParaRPr lang="zh-CHT" altLang="en-US" sz="28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2"/>
          <p:cNvSpPr txBox="1">
            <a:spLocks/>
          </p:cNvSpPr>
          <p:nvPr/>
        </p:nvSpPr>
        <p:spPr>
          <a:xfrm>
            <a:off x="179512" y="692696"/>
            <a:ext cx="3888432" cy="508518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Algorithm </a:t>
            </a:r>
            <a:r>
              <a:rPr kumimoji="0" lang="en-US" altLang="zh-CHT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Original_Knapsack</a:t>
            </a:r>
            <a:r>
              <a:rPr kumimoji="0" lang="en-US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(S, K);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altLang="zh-CH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begin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P[0, 0].exist := true;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altLang="zh-CH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for</a:t>
            </a:r>
            <a:r>
              <a:rPr kumimoji="0" lang="en-US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:= 1 </a:t>
            </a:r>
            <a:r>
              <a:rPr kumimoji="0" lang="en-US" altLang="zh-CH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en-US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</a:t>
            </a:r>
            <a:r>
              <a:rPr kumimoji="0" lang="en-US" altLang="zh-CH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en-US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P[0, k].exist := false;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pt-BR" altLang="zh-CH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for</a:t>
            </a:r>
            <a:r>
              <a:rPr kumimoji="0" lang="pt-BR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 := 1 </a:t>
            </a:r>
            <a:r>
              <a:rPr kumimoji="0" lang="pt-BR" altLang="zh-CH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pt-BR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 </a:t>
            </a:r>
            <a:r>
              <a:rPr kumimoji="0" lang="pt-BR" altLang="zh-CH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r>
            <a:r>
              <a:rPr kumimoji="0" lang="en-US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en-US" altLang="zh-CH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</a:t>
            </a:r>
            <a:r>
              <a:rPr kumimoji="0" lang="en-US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 := 0 </a:t>
            </a:r>
            <a:r>
              <a:rPr kumimoji="0" lang="en-US" altLang="zh-CH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en-US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do</a:t>
            </a:r>
          </a:p>
          <a:p>
            <a:pPr>
              <a:buNone/>
            </a:pPr>
            <a:r>
              <a:rPr lang="en-US" altLang="zh-CHT" dirty="0" smtClean="0">
                <a:solidFill>
                  <a:srgbClr val="006600"/>
                </a:solidFill>
              </a:rPr>
              <a:t>7</a:t>
            </a:r>
            <a:r>
              <a:rPr lang="en-US" altLang="zh-CHT" dirty="0" smtClean="0"/>
              <a:t>            P[</a:t>
            </a:r>
            <a:r>
              <a:rPr lang="en-US" altLang="zh-CHT" dirty="0" err="1" smtClean="0"/>
              <a:t>i</a:t>
            </a:r>
            <a:r>
              <a:rPr lang="en-US" altLang="zh-CHT" dirty="0" smtClean="0"/>
              <a:t>, k].exist := false;</a:t>
            </a:r>
          </a:p>
          <a:p>
            <a:pPr>
              <a:buNone/>
            </a:pPr>
            <a:r>
              <a:rPr lang="en-US" altLang="zh-CHT" dirty="0" smtClean="0">
                <a:solidFill>
                  <a:srgbClr val="006600"/>
                </a:solidFill>
              </a:rPr>
              <a:t>8</a:t>
            </a:r>
            <a:r>
              <a:rPr lang="en-US" altLang="zh-CHT" b="1" dirty="0" smtClean="0"/>
              <a:t>            </a:t>
            </a:r>
            <a:r>
              <a:rPr lang="en-US" altLang="zh-CHT" b="1" dirty="0" smtClean="0">
                <a:solidFill>
                  <a:srgbClr val="FF0000"/>
                </a:solidFill>
              </a:rPr>
              <a:t>if </a:t>
            </a:r>
            <a:r>
              <a:rPr lang="en-US" altLang="zh-CHT" dirty="0" smtClean="0">
                <a:solidFill>
                  <a:srgbClr val="FF0000"/>
                </a:solidFill>
              </a:rPr>
              <a:t>P[</a:t>
            </a:r>
            <a:r>
              <a:rPr lang="en-US" altLang="zh-CHT" dirty="0" err="1" smtClean="0">
                <a:solidFill>
                  <a:srgbClr val="FF0000"/>
                </a:solidFill>
              </a:rPr>
              <a:t>i</a:t>
            </a:r>
            <a:r>
              <a:rPr lang="en-US" altLang="zh-CHT" dirty="0" smtClean="0">
                <a:solidFill>
                  <a:srgbClr val="FF0000"/>
                </a:solidFill>
              </a:rPr>
              <a:t> – 1, k].exist </a:t>
            </a:r>
            <a:r>
              <a:rPr lang="en-US" altLang="zh-CHT" b="1" dirty="0" smtClean="0">
                <a:solidFill>
                  <a:srgbClr val="FF0000"/>
                </a:solidFill>
              </a:rPr>
              <a:t>then</a:t>
            </a:r>
          </a:p>
          <a:p>
            <a:pPr>
              <a:buNone/>
            </a:pPr>
            <a:r>
              <a:rPr lang="en-US" altLang="zh-CHT" dirty="0" smtClean="0">
                <a:solidFill>
                  <a:srgbClr val="006600"/>
                </a:solidFill>
              </a:rPr>
              <a:t>9</a:t>
            </a:r>
            <a:r>
              <a:rPr lang="en-US" altLang="zh-CHT" dirty="0" smtClean="0"/>
              <a:t>                  P[</a:t>
            </a:r>
            <a:r>
              <a:rPr lang="en-US" altLang="zh-CHT" dirty="0" err="1" smtClean="0"/>
              <a:t>i</a:t>
            </a:r>
            <a:r>
              <a:rPr lang="en-US" altLang="zh-CHT" dirty="0" smtClean="0"/>
              <a:t>, k].exist := true;</a:t>
            </a:r>
          </a:p>
          <a:p>
            <a:pPr>
              <a:buNone/>
            </a:pPr>
            <a:r>
              <a:rPr lang="en-US" altLang="zh-CHT" dirty="0" smtClean="0">
                <a:solidFill>
                  <a:srgbClr val="006600"/>
                </a:solidFill>
              </a:rPr>
              <a:t>10</a:t>
            </a:r>
            <a:r>
              <a:rPr lang="en-US" altLang="zh-CHT" dirty="0" smtClean="0">
                <a:solidFill>
                  <a:schemeClr val="tx1"/>
                </a:solidFill>
              </a:rPr>
              <a:t>                P[</a:t>
            </a:r>
            <a:r>
              <a:rPr lang="en-US" altLang="zh-CHT" dirty="0" err="1" smtClean="0">
                <a:solidFill>
                  <a:schemeClr val="tx1"/>
                </a:solidFill>
              </a:rPr>
              <a:t>i</a:t>
            </a:r>
            <a:r>
              <a:rPr lang="en-US" altLang="zh-CHT" dirty="0" smtClean="0">
                <a:solidFill>
                  <a:schemeClr val="tx1"/>
                </a:solidFill>
              </a:rPr>
              <a:t>, k].belong := false;</a:t>
            </a:r>
          </a:p>
          <a:p>
            <a:pPr>
              <a:buNone/>
            </a:pPr>
            <a:r>
              <a:rPr lang="en-US" altLang="zh-CHT" dirty="0" smtClean="0">
                <a:solidFill>
                  <a:srgbClr val="006600"/>
                </a:solidFill>
              </a:rPr>
              <a:t>11</a:t>
            </a:r>
            <a:r>
              <a:rPr lang="en-US" altLang="zh-CHT" b="1" dirty="0" smtClean="0"/>
              <a:t>          </a:t>
            </a:r>
            <a:r>
              <a:rPr lang="en-US" altLang="zh-CHT" b="1" dirty="0" smtClean="0">
                <a:solidFill>
                  <a:srgbClr val="3333FF"/>
                </a:solidFill>
              </a:rPr>
              <a:t>else if </a:t>
            </a:r>
            <a:r>
              <a:rPr lang="en-US" altLang="zh-CHT" dirty="0" smtClean="0">
                <a:solidFill>
                  <a:srgbClr val="3333FF"/>
                </a:solidFill>
              </a:rPr>
              <a:t>k - S[</a:t>
            </a:r>
            <a:r>
              <a:rPr lang="en-US" altLang="zh-CHT" dirty="0" err="1" smtClean="0">
                <a:solidFill>
                  <a:srgbClr val="3333FF"/>
                </a:solidFill>
              </a:rPr>
              <a:t>i</a:t>
            </a:r>
            <a:r>
              <a:rPr lang="en-US" altLang="zh-CHT" dirty="0" smtClean="0">
                <a:solidFill>
                  <a:srgbClr val="3333FF"/>
                </a:solidFill>
              </a:rPr>
              <a:t>] ≥ 0 </a:t>
            </a:r>
            <a:r>
              <a:rPr lang="en-US" altLang="zh-CHT" b="1" dirty="0" smtClean="0">
                <a:solidFill>
                  <a:srgbClr val="3333FF"/>
                </a:solidFill>
              </a:rPr>
              <a:t>then</a:t>
            </a:r>
          </a:p>
          <a:p>
            <a:pPr>
              <a:buNone/>
            </a:pPr>
            <a:r>
              <a:rPr lang="en-US" altLang="zh-CHT" dirty="0" smtClean="0">
                <a:solidFill>
                  <a:srgbClr val="006600"/>
                </a:solidFill>
              </a:rPr>
              <a:t>12</a:t>
            </a:r>
            <a:r>
              <a:rPr lang="en-US" altLang="zh-CHT" b="1" dirty="0" smtClean="0"/>
              <a:t>              </a:t>
            </a:r>
            <a:r>
              <a:rPr lang="en-US" altLang="zh-CHT" b="1" dirty="0" smtClean="0">
                <a:solidFill>
                  <a:srgbClr val="3333FF"/>
                </a:solidFill>
              </a:rPr>
              <a:t>if </a:t>
            </a:r>
            <a:r>
              <a:rPr lang="en-US" altLang="zh-CHT" dirty="0" smtClean="0">
                <a:solidFill>
                  <a:srgbClr val="3333FF"/>
                </a:solidFill>
              </a:rPr>
              <a:t>P[i-1, k -</a:t>
            </a:r>
            <a:r>
              <a:rPr lang="zh-CHT" altLang="en-US" dirty="0" smtClean="0">
                <a:solidFill>
                  <a:srgbClr val="3333FF"/>
                </a:solidFill>
              </a:rPr>
              <a:t> </a:t>
            </a:r>
            <a:r>
              <a:rPr lang="en-US" altLang="zh-CHT" dirty="0" smtClean="0">
                <a:solidFill>
                  <a:srgbClr val="3333FF"/>
                </a:solidFill>
              </a:rPr>
              <a:t>S[</a:t>
            </a:r>
            <a:r>
              <a:rPr lang="en-US" altLang="zh-CHT" dirty="0" err="1" smtClean="0">
                <a:solidFill>
                  <a:srgbClr val="3333FF"/>
                </a:solidFill>
              </a:rPr>
              <a:t>i</a:t>
            </a:r>
            <a:r>
              <a:rPr lang="en-US" altLang="zh-CHT" dirty="0" smtClean="0">
                <a:solidFill>
                  <a:srgbClr val="3333FF"/>
                </a:solidFill>
              </a:rPr>
              <a:t>]].exist </a:t>
            </a:r>
            <a:r>
              <a:rPr lang="en-US" altLang="zh-CHT" b="1" dirty="0" smtClean="0">
                <a:solidFill>
                  <a:srgbClr val="3333FF"/>
                </a:solidFill>
              </a:rPr>
              <a:t>then</a:t>
            </a:r>
          </a:p>
          <a:p>
            <a:pPr>
              <a:buNone/>
            </a:pPr>
            <a:r>
              <a:rPr lang="en-US" altLang="zh-CHT" dirty="0" smtClean="0">
                <a:solidFill>
                  <a:srgbClr val="006600"/>
                </a:solidFill>
              </a:rPr>
              <a:t>13</a:t>
            </a:r>
            <a:r>
              <a:rPr lang="en-US" altLang="zh-CHT" dirty="0" smtClean="0"/>
              <a:t>                  P[</a:t>
            </a:r>
            <a:r>
              <a:rPr lang="en-US" altLang="zh-CHT" dirty="0" err="1" smtClean="0"/>
              <a:t>i</a:t>
            </a:r>
            <a:r>
              <a:rPr lang="en-US" altLang="zh-CHT" dirty="0" smtClean="0"/>
              <a:t>, k].exist := true;</a:t>
            </a:r>
          </a:p>
          <a:p>
            <a:pPr>
              <a:buNone/>
            </a:pPr>
            <a:r>
              <a:rPr lang="en-US" altLang="zh-CHT" dirty="0" smtClean="0">
                <a:solidFill>
                  <a:srgbClr val="006600"/>
                </a:solidFill>
              </a:rPr>
              <a:t>14</a:t>
            </a:r>
            <a:r>
              <a:rPr lang="en-US" altLang="zh-CHT" dirty="0" smtClean="0"/>
              <a:t>                  </a:t>
            </a:r>
            <a:r>
              <a:rPr lang="en-US" altLang="zh-CHT" dirty="0" smtClean="0">
                <a:solidFill>
                  <a:schemeClr val="tx1"/>
                </a:solidFill>
              </a:rPr>
              <a:t>P[</a:t>
            </a:r>
            <a:r>
              <a:rPr lang="en-US" altLang="zh-CHT" dirty="0" err="1" smtClean="0">
                <a:solidFill>
                  <a:schemeClr val="tx1"/>
                </a:solidFill>
              </a:rPr>
              <a:t>i</a:t>
            </a:r>
            <a:r>
              <a:rPr lang="en-US" altLang="zh-CHT" dirty="0" smtClean="0">
                <a:solidFill>
                  <a:schemeClr val="tx1"/>
                </a:solidFill>
              </a:rPr>
              <a:t>, k].belong := true;</a:t>
            </a:r>
          </a:p>
          <a:p>
            <a:pPr>
              <a:buNone/>
            </a:pPr>
            <a:r>
              <a:rPr lang="en-US" altLang="zh-CHT" dirty="0" smtClean="0">
                <a:solidFill>
                  <a:srgbClr val="006600"/>
                </a:solidFill>
              </a:rPr>
              <a:t>15</a:t>
            </a:r>
            <a:r>
              <a:rPr lang="en-US" altLang="zh-CHT" dirty="0" smtClean="0"/>
              <a:t> </a:t>
            </a:r>
            <a:r>
              <a:rPr lang="en-US" altLang="zh-CHT" b="1" dirty="0" smtClean="0"/>
              <a:t>end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zh-CHT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內容版面配置區 2"/>
          <p:cNvSpPr txBox="1">
            <a:spLocks/>
          </p:cNvSpPr>
          <p:nvPr/>
        </p:nvSpPr>
        <p:spPr>
          <a:xfrm>
            <a:off x="4283968" y="692696"/>
            <a:ext cx="4644008" cy="508518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Algorithm </a:t>
            </a:r>
            <a:r>
              <a:rPr kumimoji="0" lang="en-US" altLang="zh-CHT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Modified_Knapsack</a:t>
            </a:r>
            <a:r>
              <a:rPr kumimoji="0" lang="en-US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(S, K);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altLang="zh-CH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begin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P[0, 0].exist := true;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altLang="zh-CH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for</a:t>
            </a:r>
            <a:r>
              <a:rPr kumimoji="0" lang="en-US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:= 1 </a:t>
            </a:r>
            <a:r>
              <a:rPr kumimoji="0" lang="en-US" altLang="zh-CH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en-US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</a:t>
            </a:r>
            <a:r>
              <a:rPr kumimoji="0" lang="en-US" altLang="zh-CH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en-US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P[0, k].exist := false;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pt-BR" altLang="zh-CH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for</a:t>
            </a:r>
            <a:r>
              <a:rPr kumimoji="0" lang="pt-BR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 := 1 </a:t>
            </a:r>
            <a:r>
              <a:rPr kumimoji="0" lang="pt-BR" altLang="zh-CH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pt-BR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 </a:t>
            </a:r>
            <a:r>
              <a:rPr kumimoji="0" lang="pt-BR" altLang="zh-CH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r>
            <a:r>
              <a:rPr kumimoji="0" lang="en-US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en-US" altLang="zh-CH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</a:t>
            </a:r>
            <a:r>
              <a:rPr kumimoji="0" lang="en-US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 := 0 </a:t>
            </a:r>
            <a:r>
              <a:rPr kumimoji="0" lang="en-US" altLang="zh-CH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en-US" altLang="zh-CH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do</a:t>
            </a:r>
          </a:p>
          <a:p>
            <a:pPr>
              <a:buNone/>
            </a:pPr>
            <a:r>
              <a:rPr lang="en-US" altLang="zh-CHT" dirty="0" smtClean="0">
                <a:solidFill>
                  <a:srgbClr val="006600"/>
                </a:solidFill>
              </a:rPr>
              <a:t>7</a:t>
            </a:r>
            <a:r>
              <a:rPr lang="en-US" altLang="zh-CHT" dirty="0" smtClean="0"/>
              <a:t>            P[</a:t>
            </a:r>
            <a:r>
              <a:rPr lang="en-US" altLang="zh-CHT" dirty="0" err="1" smtClean="0"/>
              <a:t>i</a:t>
            </a:r>
            <a:r>
              <a:rPr lang="en-US" altLang="zh-CHT" dirty="0" smtClean="0"/>
              <a:t>, k].exist := false;</a:t>
            </a:r>
          </a:p>
          <a:p>
            <a:pPr>
              <a:buNone/>
            </a:pPr>
            <a:r>
              <a:rPr lang="en-US" altLang="zh-CHT" dirty="0" smtClean="0">
                <a:solidFill>
                  <a:srgbClr val="006600"/>
                </a:solidFill>
              </a:rPr>
              <a:t>8</a:t>
            </a:r>
            <a:r>
              <a:rPr lang="en-US" altLang="zh-CHT" b="1" dirty="0" smtClean="0"/>
              <a:t>            </a:t>
            </a:r>
            <a:r>
              <a:rPr lang="en-US" altLang="zh-CHT" b="1" dirty="0" smtClean="0">
                <a:solidFill>
                  <a:srgbClr val="3333FF"/>
                </a:solidFill>
              </a:rPr>
              <a:t>if </a:t>
            </a:r>
            <a:r>
              <a:rPr lang="en-US" altLang="zh-CHT" dirty="0" smtClean="0">
                <a:solidFill>
                  <a:srgbClr val="3333FF"/>
                </a:solidFill>
              </a:rPr>
              <a:t>k - S[</a:t>
            </a:r>
            <a:r>
              <a:rPr lang="en-US" altLang="zh-CHT" dirty="0" err="1" smtClean="0">
                <a:solidFill>
                  <a:srgbClr val="3333FF"/>
                </a:solidFill>
              </a:rPr>
              <a:t>i</a:t>
            </a:r>
            <a:r>
              <a:rPr lang="en-US" altLang="zh-CHT" dirty="0" smtClean="0">
                <a:solidFill>
                  <a:srgbClr val="3333FF"/>
                </a:solidFill>
              </a:rPr>
              <a:t>] ≥ 0 </a:t>
            </a:r>
            <a:r>
              <a:rPr lang="en-US" altLang="zh-CHT" b="1" dirty="0" smtClean="0">
                <a:solidFill>
                  <a:srgbClr val="3333FF"/>
                </a:solidFill>
              </a:rPr>
              <a:t>then </a:t>
            </a:r>
          </a:p>
          <a:p>
            <a:pPr>
              <a:buNone/>
            </a:pPr>
            <a:r>
              <a:rPr lang="en-US" altLang="zh-CHT" dirty="0" smtClean="0">
                <a:solidFill>
                  <a:srgbClr val="006600"/>
                </a:solidFill>
              </a:rPr>
              <a:t>9</a:t>
            </a:r>
            <a:r>
              <a:rPr lang="en-US" altLang="zh-CHT" dirty="0" smtClean="0"/>
              <a:t>                </a:t>
            </a:r>
            <a:r>
              <a:rPr lang="en-US" altLang="zh-CHT" b="1" dirty="0" smtClean="0">
                <a:solidFill>
                  <a:srgbClr val="3333FF"/>
                </a:solidFill>
              </a:rPr>
              <a:t>if </a:t>
            </a:r>
            <a:r>
              <a:rPr lang="en-US" altLang="zh-CHT" dirty="0" smtClean="0">
                <a:solidFill>
                  <a:srgbClr val="3333FF"/>
                </a:solidFill>
              </a:rPr>
              <a:t>P[</a:t>
            </a:r>
            <a:r>
              <a:rPr lang="en-US" altLang="zh-CHT" dirty="0" err="1" smtClean="0">
                <a:solidFill>
                  <a:srgbClr val="3333FF"/>
                </a:solidFill>
              </a:rPr>
              <a:t>i</a:t>
            </a:r>
            <a:r>
              <a:rPr lang="en-US" altLang="zh-CHT" dirty="0" smtClean="0">
                <a:solidFill>
                  <a:srgbClr val="3333FF"/>
                </a:solidFill>
              </a:rPr>
              <a:t> – 1, k-S[</a:t>
            </a:r>
            <a:r>
              <a:rPr lang="en-US" altLang="zh-CHT" dirty="0" err="1" smtClean="0">
                <a:solidFill>
                  <a:srgbClr val="3333FF"/>
                </a:solidFill>
              </a:rPr>
              <a:t>i</a:t>
            </a:r>
            <a:r>
              <a:rPr lang="en-US" altLang="zh-CHT" dirty="0" smtClean="0">
                <a:solidFill>
                  <a:srgbClr val="3333FF"/>
                </a:solidFill>
              </a:rPr>
              <a:t>]].exist </a:t>
            </a:r>
            <a:r>
              <a:rPr lang="en-US" altLang="zh-CHT" b="1" dirty="0" smtClean="0">
                <a:solidFill>
                  <a:srgbClr val="3333FF"/>
                </a:solidFill>
              </a:rPr>
              <a:t>then</a:t>
            </a:r>
          </a:p>
          <a:p>
            <a:r>
              <a:rPr lang="en-US" altLang="zh-CHT" dirty="0" smtClean="0">
                <a:solidFill>
                  <a:srgbClr val="006600"/>
                </a:solidFill>
              </a:rPr>
              <a:t>10</a:t>
            </a:r>
            <a:r>
              <a:rPr lang="zh-CHT" altLang="en-US" dirty="0" smtClean="0">
                <a:solidFill>
                  <a:srgbClr val="006600"/>
                </a:solidFill>
              </a:rPr>
              <a:t>                   </a:t>
            </a:r>
            <a:r>
              <a:rPr lang="en-US" altLang="zh-CHT" dirty="0"/>
              <a:t>P[</a:t>
            </a:r>
            <a:r>
              <a:rPr lang="en-US" altLang="zh-CHT" dirty="0" err="1"/>
              <a:t>i</a:t>
            </a:r>
            <a:r>
              <a:rPr lang="en-US" altLang="zh-CHT" dirty="0"/>
              <a:t>, k].exist := true</a:t>
            </a:r>
            <a:r>
              <a:rPr lang="en-US" altLang="zh-CHT" dirty="0" smtClean="0"/>
              <a:t>;</a:t>
            </a:r>
            <a:endParaRPr lang="en-US" altLang="zh-CHT" dirty="0" smtClean="0">
              <a:solidFill>
                <a:srgbClr val="006600"/>
              </a:solidFill>
            </a:endParaRPr>
          </a:p>
          <a:p>
            <a:pPr>
              <a:buNone/>
            </a:pPr>
            <a:r>
              <a:rPr lang="en-US" altLang="zh-CHT" dirty="0" smtClean="0">
                <a:solidFill>
                  <a:srgbClr val="006600"/>
                </a:solidFill>
              </a:rPr>
              <a:t>11</a:t>
            </a:r>
            <a:r>
              <a:rPr lang="en-US" altLang="zh-CHT" dirty="0" smtClean="0"/>
              <a:t> </a:t>
            </a:r>
            <a:r>
              <a:rPr lang="zh-CHT" altLang="en-US" dirty="0" smtClean="0"/>
              <a:t>                  </a:t>
            </a:r>
            <a:r>
              <a:rPr lang="en-US" altLang="zh-CHT" dirty="0" smtClean="0">
                <a:solidFill>
                  <a:schemeClr val="tx1"/>
                </a:solidFill>
              </a:rPr>
              <a:t>P[</a:t>
            </a:r>
            <a:r>
              <a:rPr lang="en-US" altLang="zh-CHT" dirty="0" err="1" smtClean="0">
                <a:solidFill>
                  <a:schemeClr val="tx1"/>
                </a:solidFill>
              </a:rPr>
              <a:t>i</a:t>
            </a:r>
            <a:r>
              <a:rPr lang="en-US" altLang="zh-CHT" dirty="0" smtClean="0">
                <a:solidFill>
                  <a:schemeClr val="tx1"/>
                </a:solidFill>
              </a:rPr>
              <a:t>, k].belong := true;</a:t>
            </a:r>
          </a:p>
          <a:p>
            <a:r>
              <a:rPr lang="en-US" altLang="zh-CHT" dirty="0" smtClean="0">
                <a:solidFill>
                  <a:srgbClr val="006600"/>
                </a:solidFill>
              </a:rPr>
              <a:t>12</a:t>
            </a:r>
            <a:r>
              <a:rPr lang="zh-CHT" altLang="en-US" dirty="0" smtClean="0">
                <a:solidFill>
                  <a:schemeClr val="tx1"/>
                </a:solidFill>
              </a:rPr>
              <a:t> </a:t>
            </a:r>
            <a:r>
              <a:rPr lang="en-US" altLang="zh-CHT" dirty="0" smtClean="0">
                <a:solidFill>
                  <a:schemeClr val="tx1"/>
                </a:solidFill>
              </a:rPr>
              <a:t>        </a:t>
            </a:r>
            <a:r>
              <a:rPr lang="en-US" altLang="zh-CHT" b="1" dirty="0" smtClean="0">
                <a:solidFill>
                  <a:srgbClr val="FF0000"/>
                </a:solidFill>
              </a:rPr>
              <a:t>else </a:t>
            </a:r>
            <a:r>
              <a:rPr lang="en-US" altLang="zh-CHT" dirty="0" smtClean="0"/>
              <a:t> </a:t>
            </a:r>
            <a:r>
              <a:rPr lang="en-US" altLang="zh-CHT" b="1" dirty="0" smtClean="0">
                <a:solidFill>
                  <a:srgbClr val="FF0000"/>
                </a:solidFill>
              </a:rPr>
              <a:t>if</a:t>
            </a:r>
            <a:r>
              <a:rPr lang="en-US" altLang="zh-CHT" dirty="0" smtClean="0">
                <a:solidFill>
                  <a:srgbClr val="FF0000"/>
                </a:solidFill>
              </a:rPr>
              <a:t> P[</a:t>
            </a:r>
            <a:r>
              <a:rPr lang="en-US" altLang="zh-CHT" dirty="0" err="1" smtClean="0">
                <a:solidFill>
                  <a:srgbClr val="FF0000"/>
                </a:solidFill>
              </a:rPr>
              <a:t>i</a:t>
            </a:r>
            <a:r>
              <a:rPr lang="en-US" altLang="zh-CHT" dirty="0" smtClean="0">
                <a:solidFill>
                  <a:srgbClr val="FF0000"/>
                </a:solidFill>
              </a:rPr>
              <a:t> – 1, k].exist </a:t>
            </a:r>
            <a:r>
              <a:rPr lang="en-US" altLang="zh-CHT" b="1" dirty="0" smtClean="0">
                <a:solidFill>
                  <a:srgbClr val="FF0000"/>
                </a:solidFill>
              </a:rPr>
              <a:t>then</a:t>
            </a:r>
          </a:p>
          <a:p>
            <a:pPr>
              <a:buNone/>
            </a:pPr>
            <a:r>
              <a:rPr lang="en-US" altLang="zh-CHT" dirty="0" smtClean="0">
                <a:solidFill>
                  <a:srgbClr val="006600"/>
                </a:solidFill>
              </a:rPr>
              <a:t>13</a:t>
            </a:r>
            <a:r>
              <a:rPr lang="en-US" altLang="zh-CHT" dirty="0" smtClean="0"/>
              <a:t>                  P[</a:t>
            </a:r>
            <a:r>
              <a:rPr lang="en-US" altLang="zh-CHT" dirty="0" err="1" smtClean="0"/>
              <a:t>i</a:t>
            </a:r>
            <a:r>
              <a:rPr lang="en-US" altLang="zh-CHT" dirty="0" smtClean="0"/>
              <a:t>, k].exist := true;</a:t>
            </a:r>
          </a:p>
          <a:p>
            <a:pPr>
              <a:buNone/>
            </a:pPr>
            <a:r>
              <a:rPr lang="en-US" altLang="zh-CHT" dirty="0" smtClean="0">
                <a:solidFill>
                  <a:srgbClr val="006600"/>
                </a:solidFill>
              </a:rPr>
              <a:t>14</a:t>
            </a:r>
            <a:r>
              <a:rPr lang="en-US" altLang="zh-CHT" dirty="0" smtClean="0"/>
              <a:t>                  </a:t>
            </a:r>
            <a:r>
              <a:rPr lang="en-US" altLang="zh-CHT" dirty="0" smtClean="0">
                <a:solidFill>
                  <a:schemeClr val="tx1"/>
                </a:solidFill>
              </a:rPr>
              <a:t>P[</a:t>
            </a:r>
            <a:r>
              <a:rPr lang="en-US" altLang="zh-CHT" dirty="0" err="1" smtClean="0">
                <a:solidFill>
                  <a:schemeClr val="tx1"/>
                </a:solidFill>
              </a:rPr>
              <a:t>i</a:t>
            </a:r>
            <a:r>
              <a:rPr lang="en-US" altLang="zh-CHT" dirty="0" smtClean="0">
                <a:solidFill>
                  <a:schemeClr val="tx1"/>
                </a:solidFill>
              </a:rPr>
              <a:t>, k].belong := false;</a:t>
            </a:r>
          </a:p>
          <a:p>
            <a:pPr>
              <a:buNone/>
            </a:pPr>
            <a:r>
              <a:rPr lang="en-US" altLang="zh-CHT" dirty="0" smtClean="0">
                <a:solidFill>
                  <a:srgbClr val="006600"/>
                </a:solidFill>
              </a:rPr>
              <a:t>15</a:t>
            </a:r>
            <a:r>
              <a:rPr lang="en-US" altLang="zh-CHT" dirty="0" smtClean="0"/>
              <a:t> </a:t>
            </a:r>
            <a:r>
              <a:rPr lang="en-US" altLang="zh-CHT" b="1" dirty="0" smtClean="0"/>
              <a:t>end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zh-CHT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T" dirty="0" smtClean="0"/>
              <a:t>HW#4 No.2</a:t>
            </a:r>
            <a:endParaRPr lang="zh-CHT" altLang="en-US" dirty="0"/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6898537"/>
              </p:ext>
            </p:extLst>
          </p:nvPr>
        </p:nvGraphicFramePr>
        <p:xfrm>
          <a:off x="251520" y="1268760"/>
          <a:ext cx="8639320" cy="2497462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64643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</a:tblGrid>
              <a:tr h="345172">
                <a:tc>
                  <a:txBody>
                    <a:bodyPr/>
                    <a:lstStyle/>
                    <a:p>
                      <a:pPr algn="ctr"/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0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1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2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3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4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5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6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7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8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9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10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11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12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13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14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15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16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458">
                <a:tc>
                  <a:txBody>
                    <a:bodyPr/>
                    <a:lstStyle/>
                    <a:p>
                      <a:pPr algn="ctr"/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O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0458"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k</a:t>
                      </a:r>
                      <a:r>
                        <a:rPr lang="en-US" altLang="zh-CHT" baseline="-25000" dirty="0" smtClean="0"/>
                        <a:t>1</a:t>
                      </a:r>
                      <a:r>
                        <a:rPr lang="en-US" altLang="zh-CHT" dirty="0" smtClean="0"/>
                        <a:t>=2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O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I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0458"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k</a:t>
                      </a:r>
                      <a:r>
                        <a:rPr lang="en-US" altLang="zh-CHT" baseline="-25000" dirty="0" smtClean="0"/>
                        <a:t>2</a:t>
                      </a:r>
                      <a:r>
                        <a:rPr lang="en-US" altLang="zh-CHT" dirty="0" smtClean="0"/>
                        <a:t>=3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O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O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I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>
                          <a:solidFill>
                            <a:srgbClr val="FF0000"/>
                          </a:solidFill>
                        </a:rPr>
                        <a:t>I</a:t>
                      </a:r>
                      <a:endParaRPr lang="zh-CHT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0458"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k</a:t>
                      </a:r>
                      <a:r>
                        <a:rPr lang="en-US" altLang="zh-CHT" baseline="-25000" dirty="0" smtClean="0"/>
                        <a:t>3</a:t>
                      </a:r>
                      <a:r>
                        <a:rPr lang="en-US" altLang="zh-CHT" dirty="0" smtClean="0"/>
                        <a:t>=5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O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O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O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I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I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>
                          <a:solidFill>
                            <a:srgbClr val="FF0000"/>
                          </a:solidFill>
                        </a:rPr>
                        <a:t>I</a:t>
                      </a:r>
                      <a:endParaRPr lang="zh-CHT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I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0458"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k</a:t>
                      </a:r>
                      <a:r>
                        <a:rPr lang="en-US" altLang="zh-CHT" baseline="-25000" dirty="0" smtClean="0"/>
                        <a:t>4</a:t>
                      </a:r>
                      <a:r>
                        <a:rPr lang="en-US" altLang="zh-CHT" dirty="0" smtClean="0"/>
                        <a:t>=6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O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O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O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O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I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O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I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I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O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I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I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I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I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文字方塊 6"/>
          <p:cNvSpPr txBox="1"/>
          <p:nvPr/>
        </p:nvSpPr>
        <p:spPr>
          <a:xfrm>
            <a:off x="467545" y="3861048"/>
            <a:ext cx="3960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itchFamily="34" charset="0"/>
              <a:buChar char="•"/>
            </a:pPr>
            <a:r>
              <a:rPr lang="en-US" altLang="zh-CHT" sz="2400" dirty="0" smtClean="0"/>
              <a:t> The </a:t>
            </a:r>
            <a:r>
              <a:rPr lang="en-US" altLang="zh-CHT" sz="2400" dirty="0" smtClean="0">
                <a:solidFill>
                  <a:srgbClr val="3333FF"/>
                </a:solidFill>
              </a:rPr>
              <a:t>original</a:t>
            </a:r>
            <a:r>
              <a:rPr lang="en-US" altLang="zh-CHT" sz="2400" dirty="0" smtClean="0"/>
              <a:t> algorithm will  have a better performance by avoiding the overhead of comparison.</a:t>
            </a:r>
          </a:p>
          <a:p>
            <a:pPr marL="177800" indent="-177800"/>
            <a:r>
              <a:rPr lang="en-US" altLang="zh-CHT" sz="2400" dirty="0" smtClean="0">
                <a:solidFill>
                  <a:srgbClr val="3333FF"/>
                </a:solidFill>
              </a:rPr>
              <a:t> </a:t>
            </a:r>
            <a:r>
              <a:rPr lang="zh-CHT" altLang="en-US" sz="2400" dirty="0" smtClean="0">
                <a:solidFill>
                  <a:srgbClr val="3333FF"/>
                </a:solidFill>
              </a:rPr>
              <a:t>  </a:t>
            </a:r>
            <a:r>
              <a:rPr lang="en-US" altLang="zh-CHT" sz="2400" dirty="0" smtClean="0">
                <a:solidFill>
                  <a:srgbClr val="3333FF"/>
                </a:solidFill>
              </a:rPr>
              <a:t>(checking k - S[</a:t>
            </a:r>
            <a:r>
              <a:rPr lang="en-US" altLang="zh-CHT" sz="2400" dirty="0" err="1" smtClean="0">
                <a:solidFill>
                  <a:srgbClr val="3333FF"/>
                </a:solidFill>
              </a:rPr>
              <a:t>i</a:t>
            </a:r>
            <a:r>
              <a:rPr lang="en-US" altLang="zh-CHT" sz="2400" dirty="0" smtClean="0">
                <a:solidFill>
                  <a:srgbClr val="3333FF"/>
                </a:solidFill>
              </a:rPr>
              <a:t>] ≥ 0)</a:t>
            </a:r>
          </a:p>
          <a:p>
            <a:pPr marL="177800" indent="-177800"/>
            <a:endParaRPr lang="zh-CHT" altLang="en-US" sz="2400" dirty="0"/>
          </a:p>
        </p:txBody>
      </p:sp>
      <p:sp>
        <p:nvSpPr>
          <p:cNvPr id="11" name="向右箭號 10"/>
          <p:cNvSpPr/>
          <p:nvPr/>
        </p:nvSpPr>
        <p:spPr>
          <a:xfrm>
            <a:off x="3096344" y="2996952"/>
            <a:ext cx="216024" cy="21602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T" altLang="en-US"/>
          </a:p>
        </p:txBody>
      </p:sp>
      <p:sp>
        <p:nvSpPr>
          <p:cNvPr id="12" name="橢圓 11"/>
          <p:cNvSpPr/>
          <p:nvPr/>
        </p:nvSpPr>
        <p:spPr>
          <a:xfrm>
            <a:off x="936104" y="2492896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HT" altLang="en-US"/>
          </a:p>
        </p:txBody>
      </p:sp>
      <p:sp>
        <p:nvSpPr>
          <p:cNvPr id="13" name="內容版面配置區 2"/>
          <p:cNvSpPr txBox="1">
            <a:spLocks/>
          </p:cNvSpPr>
          <p:nvPr/>
        </p:nvSpPr>
        <p:spPr>
          <a:xfrm>
            <a:off x="4355976" y="4077072"/>
            <a:ext cx="4644008" cy="223224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>
              <a:buNone/>
            </a:pPr>
            <a:r>
              <a:rPr lang="en-US" altLang="zh-CHT" dirty="0" smtClean="0">
                <a:solidFill>
                  <a:srgbClr val="006600"/>
                </a:solidFill>
              </a:rPr>
              <a:t>9</a:t>
            </a:r>
            <a:r>
              <a:rPr lang="en-US" altLang="zh-CHT" b="1" dirty="0" smtClean="0"/>
              <a:t>            </a:t>
            </a:r>
            <a:r>
              <a:rPr lang="en-US" altLang="zh-CHT" b="1" dirty="0" smtClean="0">
                <a:solidFill>
                  <a:srgbClr val="3333FF"/>
                </a:solidFill>
              </a:rPr>
              <a:t>if </a:t>
            </a:r>
            <a:r>
              <a:rPr lang="en-US" altLang="zh-CHT" dirty="0" smtClean="0">
                <a:solidFill>
                  <a:srgbClr val="3333FF"/>
                </a:solidFill>
              </a:rPr>
              <a:t>k - S[</a:t>
            </a:r>
            <a:r>
              <a:rPr lang="en-US" altLang="zh-CHT" dirty="0" err="1" smtClean="0">
                <a:solidFill>
                  <a:srgbClr val="3333FF"/>
                </a:solidFill>
              </a:rPr>
              <a:t>i</a:t>
            </a:r>
            <a:r>
              <a:rPr lang="en-US" altLang="zh-CHT" dirty="0" smtClean="0">
                <a:solidFill>
                  <a:srgbClr val="3333FF"/>
                </a:solidFill>
              </a:rPr>
              <a:t>] ≥ 0 </a:t>
            </a:r>
            <a:r>
              <a:rPr lang="en-US" altLang="zh-CHT" b="1" dirty="0" smtClean="0">
                <a:solidFill>
                  <a:srgbClr val="3333FF"/>
                </a:solidFill>
              </a:rPr>
              <a:t>then </a:t>
            </a:r>
          </a:p>
          <a:p>
            <a:pPr>
              <a:buNone/>
            </a:pPr>
            <a:r>
              <a:rPr lang="en-US" altLang="zh-CHT" dirty="0" smtClean="0">
                <a:solidFill>
                  <a:srgbClr val="006600"/>
                </a:solidFill>
              </a:rPr>
              <a:t>10</a:t>
            </a:r>
            <a:r>
              <a:rPr lang="en-US" altLang="zh-CHT" dirty="0" smtClean="0"/>
              <a:t>              </a:t>
            </a:r>
            <a:r>
              <a:rPr lang="en-US" altLang="zh-CHT" b="1" dirty="0" smtClean="0">
                <a:solidFill>
                  <a:srgbClr val="3333FF"/>
                </a:solidFill>
              </a:rPr>
              <a:t>if </a:t>
            </a:r>
            <a:r>
              <a:rPr lang="en-US" altLang="zh-CHT" dirty="0" smtClean="0">
                <a:solidFill>
                  <a:srgbClr val="3333FF"/>
                </a:solidFill>
              </a:rPr>
              <a:t>P[</a:t>
            </a:r>
            <a:r>
              <a:rPr lang="en-US" altLang="zh-CHT" dirty="0" err="1" smtClean="0">
                <a:solidFill>
                  <a:srgbClr val="3333FF"/>
                </a:solidFill>
              </a:rPr>
              <a:t>i</a:t>
            </a:r>
            <a:r>
              <a:rPr lang="en-US" altLang="zh-CHT" dirty="0" smtClean="0">
                <a:solidFill>
                  <a:srgbClr val="3333FF"/>
                </a:solidFill>
              </a:rPr>
              <a:t> – 1, k-S[</a:t>
            </a:r>
            <a:r>
              <a:rPr lang="en-US" altLang="zh-CHT" dirty="0" err="1" smtClean="0">
                <a:solidFill>
                  <a:srgbClr val="3333FF"/>
                </a:solidFill>
              </a:rPr>
              <a:t>i</a:t>
            </a:r>
            <a:r>
              <a:rPr lang="en-US" altLang="zh-CHT" dirty="0" smtClean="0">
                <a:solidFill>
                  <a:srgbClr val="3333FF"/>
                </a:solidFill>
              </a:rPr>
              <a:t>]].exist </a:t>
            </a:r>
            <a:r>
              <a:rPr lang="en-US" altLang="zh-CHT" b="1" dirty="0" smtClean="0">
                <a:solidFill>
                  <a:srgbClr val="3333FF"/>
                </a:solidFill>
              </a:rPr>
              <a:t>then</a:t>
            </a:r>
          </a:p>
          <a:p>
            <a:pPr>
              <a:buNone/>
            </a:pPr>
            <a:r>
              <a:rPr lang="en-US" altLang="zh-CHT" dirty="0" smtClean="0">
                <a:solidFill>
                  <a:srgbClr val="006600"/>
                </a:solidFill>
              </a:rPr>
              <a:t>11</a:t>
            </a:r>
            <a:r>
              <a:rPr lang="en-US" altLang="zh-CHT" dirty="0" smtClean="0"/>
              <a:t>                  P[</a:t>
            </a:r>
            <a:r>
              <a:rPr lang="en-US" altLang="zh-CHT" dirty="0" err="1" smtClean="0"/>
              <a:t>i</a:t>
            </a:r>
            <a:r>
              <a:rPr lang="en-US" altLang="zh-CHT" dirty="0" smtClean="0"/>
              <a:t>, k].exist := true;</a:t>
            </a:r>
          </a:p>
          <a:p>
            <a:pPr>
              <a:buNone/>
            </a:pPr>
            <a:r>
              <a:rPr lang="en-US" altLang="zh-CHT" dirty="0" smtClean="0">
                <a:solidFill>
                  <a:srgbClr val="006600"/>
                </a:solidFill>
              </a:rPr>
              <a:t>12</a:t>
            </a:r>
            <a:r>
              <a:rPr lang="en-US" altLang="zh-CHT" dirty="0" smtClean="0">
                <a:solidFill>
                  <a:schemeClr val="tx1"/>
                </a:solidFill>
              </a:rPr>
              <a:t>                  P[</a:t>
            </a:r>
            <a:r>
              <a:rPr lang="en-US" altLang="zh-CHT" dirty="0" err="1" smtClean="0">
                <a:solidFill>
                  <a:schemeClr val="tx1"/>
                </a:solidFill>
              </a:rPr>
              <a:t>i</a:t>
            </a:r>
            <a:r>
              <a:rPr lang="en-US" altLang="zh-CHT" dirty="0" smtClean="0">
                <a:solidFill>
                  <a:schemeClr val="tx1"/>
                </a:solidFill>
              </a:rPr>
              <a:t>, k].belong := true;</a:t>
            </a:r>
          </a:p>
          <a:p>
            <a:r>
              <a:rPr lang="en-US" altLang="zh-CHT" dirty="0" smtClean="0">
                <a:solidFill>
                  <a:srgbClr val="006600"/>
                </a:solidFill>
              </a:rPr>
              <a:t>13</a:t>
            </a:r>
            <a:r>
              <a:rPr lang="en-US" altLang="zh-CHT" b="1" dirty="0" smtClean="0"/>
              <a:t>          </a:t>
            </a:r>
            <a:r>
              <a:rPr lang="en-US" altLang="zh-CHT" b="1" dirty="0">
                <a:solidFill>
                  <a:srgbClr val="FF0000"/>
                </a:solidFill>
              </a:rPr>
              <a:t>else </a:t>
            </a:r>
            <a:r>
              <a:rPr lang="en-US" altLang="zh-CHT" dirty="0"/>
              <a:t> </a:t>
            </a:r>
            <a:r>
              <a:rPr lang="en-US" altLang="zh-CHT" b="1" dirty="0">
                <a:solidFill>
                  <a:srgbClr val="FF0000"/>
                </a:solidFill>
              </a:rPr>
              <a:t>if</a:t>
            </a:r>
            <a:r>
              <a:rPr lang="en-US" altLang="zh-CHT" dirty="0">
                <a:solidFill>
                  <a:srgbClr val="FF0000"/>
                </a:solidFill>
              </a:rPr>
              <a:t> P[</a:t>
            </a:r>
            <a:r>
              <a:rPr lang="en-US" altLang="zh-CHT" dirty="0" err="1">
                <a:solidFill>
                  <a:srgbClr val="FF0000"/>
                </a:solidFill>
              </a:rPr>
              <a:t>i</a:t>
            </a:r>
            <a:r>
              <a:rPr lang="en-US" altLang="zh-CHT" dirty="0">
                <a:solidFill>
                  <a:srgbClr val="FF0000"/>
                </a:solidFill>
              </a:rPr>
              <a:t> – 1, k].exist </a:t>
            </a:r>
            <a:r>
              <a:rPr lang="en-US" altLang="zh-CHT" b="1" dirty="0">
                <a:solidFill>
                  <a:srgbClr val="FF0000"/>
                </a:solidFill>
              </a:rPr>
              <a:t>then</a:t>
            </a:r>
          </a:p>
          <a:p>
            <a:pPr>
              <a:buNone/>
            </a:pPr>
            <a:r>
              <a:rPr lang="en-US" altLang="zh-CHT" dirty="0" smtClean="0">
                <a:solidFill>
                  <a:srgbClr val="006600"/>
                </a:solidFill>
              </a:rPr>
              <a:t>14</a:t>
            </a:r>
            <a:r>
              <a:rPr lang="en-US" altLang="zh-CHT" dirty="0" smtClean="0"/>
              <a:t>                  P[</a:t>
            </a:r>
            <a:r>
              <a:rPr lang="en-US" altLang="zh-CHT" dirty="0" err="1" smtClean="0"/>
              <a:t>i</a:t>
            </a:r>
            <a:r>
              <a:rPr lang="en-US" altLang="zh-CHT" dirty="0" smtClean="0"/>
              <a:t>, k].exist := true;</a:t>
            </a:r>
          </a:p>
          <a:p>
            <a:pPr>
              <a:buNone/>
            </a:pPr>
            <a:r>
              <a:rPr lang="en-US" altLang="zh-CHT" smtClean="0">
                <a:solidFill>
                  <a:srgbClr val="006600"/>
                </a:solidFill>
              </a:rPr>
              <a:t>15</a:t>
            </a:r>
            <a:r>
              <a:rPr lang="en-US" altLang="zh-CHT" smtClean="0"/>
              <a:t>                  </a:t>
            </a:r>
            <a:r>
              <a:rPr lang="en-US" altLang="zh-CHT" dirty="0" smtClean="0">
                <a:solidFill>
                  <a:schemeClr val="tx1"/>
                </a:solidFill>
              </a:rPr>
              <a:t>P[</a:t>
            </a:r>
            <a:r>
              <a:rPr lang="en-US" altLang="zh-CHT" dirty="0" err="1" smtClean="0">
                <a:solidFill>
                  <a:schemeClr val="tx1"/>
                </a:solidFill>
              </a:rPr>
              <a:t>i</a:t>
            </a:r>
            <a:r>
              <a:rPr lang="en-US" altLang="zh-CHT" dirty="0" smtClean="0">
                <a:solidFill>
                  <a:schemeClr val="tx1"/>
                </a:solidFill>
              </a:rPr>
              <a:t>, k].belong := false;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zh-CHT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向右箭號 13"/>
          <p:cNvSpPr/>
          <p:nvPr/>
        </p:nvSpPr>
        <p:spPr>
          <a:xfrm>
            <a:off x="4572000" y="3429000"/>
            <a:ext cx="216024" cy="21602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T" altLang="en-US"/>
          </a:p>
        </p:txBody>
      </p:sp>
      <p:sp>
        <p:nvSpPr>
          <p:cNvPr id="15" name="橢圓 14"/>
          <p:cNvSpPr/>
          <p:nvPr/>
        </p:nvSpPr>
        <p:spPr>
          <a:xfrm>
            <a:off x="1907704" y="2924944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HT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T" dirty="0" smtClean="0"/>
              <a:t>HW#4 No.3</a:t>
            </a:r>
            <a:endParaRPr lang="zh-CHT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CHT" dirty="0" smtClean="0"/>
              <a:t>The Knapsack Problem that we discussed in class is defined as follows: </a:t>
            </a:r>
          </a:p>
          <a:p>
            <a:pPr lvl="1"/>
            <a:r>
              <a:rPr lang="en-US" altLang="zh-CHT" dirty="0" smtClean="0"/>
              <a:t>Given a set S of n items, where the </a:t>
            </a:r>
            <a:r>
              <a:rPr lang="en-US" altLang="zh-CHT" dirty="0" err="1" smtClean="0"/>
              <a:t>ith</a:t>
            </a:r>
            <a:r>
              <a:rPr lang="en-US" altLang="zh-CHT" dirty="0" smtClean="0"/>
              <a:t> item has an integer size S[</a:t>
            </a:r>
            <a:r>
              <a:rPr lang="en-US" altLang="zh-CHT" dirty="0" err="1" smtClean="0"/>
              <a:t>i</a:t>
            </a:r>
            <a:r>
              <a:rPr lang="en-US" altLang="zh-CHT" dirty="0" smtClean="0"/>
              <a:t>], and an integer K, find a subset of the items whose sizes sum to exactly K or determine that no such subset exists.</a:t>
            </a:r>
          </a:p>
          <a:p>
            <a:pPr lvl="1"/>
            <a:r>
              <a:rPr lang="en-US" altLang="zh-CHT" dirty="0" smtClean="0"/>
              <a:t>We have described in class an algorithm to solve the problem. Modify the algorithm to solve a variation of the knapsack problem where each item has an </a:t>
            </a:r>
            <a:r>
              <a:rPr lang="en-US" altLang="zh-CHT" dirty="0" smtClean="0">
                <a:solidFill>
                  <a:srgbClr val="FF0000"/>
                </a:solidFill>
              </a:rPr>
              <a:t>unlimited supply</a:t>
            </a:r>
            <a:r>
              <a:rPr lang="en-US" altLang="zh-CHT" dirty="0" smtClean="0"/>
              <a:t>. </a:t>
            </a:r>
          </a:p>
          <a:p>
            <a:pPr lvl="1"/>
            <a:r>
              <a:rPr lang="en-US" altLang="zh-CHT" dirty="0" smtClean="0"/>
              <a:t>In your algorithm, please change the type of </a:t>
            </a:r>
            <a:r>
              <a:rPr lang="en-US" altLang="zh-CHT" dirty="0" smtClean="0">
                <a:solidFill>
                  <a:srgbClr val="3333FF"/>
                </a:solidFill>
              </a:rPr>
              <a:t>P[</a:t>
            </a:r>
            <a:r>
              <a:rPr lang="en-US" altLang="zh-CHT" dirty="0" err="1" smtClean="0">
                <a:solidFill>
                  <a:srgbClr val="3333FF"/>
                </a:solidFill>
              </a:rPr>
              <a:t>i</a:t>
            </a:r>
            <a:r>
              <a:rPr lang="en-US" altLang="zh-CHT" dirty="0" smtClean="0">
                <a:solidFill>
                  <a:srgbClr val="3333FF"/>
                </a:solidFill>
              </a:rPr>
              <a:t>, k].belong into integer</a:t>
            </a:r>
            <a:r>
              <a:rPr lang="en-US" altLang="zh-CHT" dirty="0" smtClean="0"/>
              <a:t> and use it to </a:t>
            </a:r>
            <a:r>
              <a:rPr lang="en-US" altLang="zh-CHT" dirty="0" smtClean="0">
                <a:solidFill>
                  <a:srgbClr val="3333FF"/>
                </a:solidFill>
              </a:rPr>
              <a:t>record the number of copies of item </a:t>
            </a:r>
            <a:r>
              <a:rPr lang="en-US" altLang="zh-CHT" dirty="0" err="1" smtClean="0">
                <a:solidFill>
                  <a:srgbClr val="3333FF"/>
                </a:solidFill>
              </a:rPr>
              <a:t>i</a:t>
            </a:r>
            <a:r>
              <a:rPr lang="en-US" altLang="zh-CHT" dirty="0" smtClean="0">
                <a:solidFill>
                  <a:srgbClr val="3333FF"/>
                </a:solidFill>
              </a:rPr>
              <a:t> needed</a:t>
            </a:r>
            <a:r>
              <a:rPr lang="en-US" altLang="zh-CHT" dirty="0" smtClean="0"/>
              <a:t>.</a:t>
            </a:r>
            <a:endParaRPr lang="zh-CHT" altLang="en-US" dirty="0"/>
          </a:p>
        </p:txBody>
      </p:sp>
    </p:spTree>
    <p:extLst>
      <p:ext uri="{BB962C8B-B14F-4D97-AF65-F5344CB8AC3E}">
        <p14:creationId xmlns:p14="http://schemas.microsoft.com/office/powerpoint/2010/main" val="115912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T" dirty="0" smtClean="0"/>
              <a:t>HW#4 No.3</a:t>
            </a:r>
            <a:endParaRPr lang="zh-CHT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1520" y="1196752"/>
            <a:ext cx="3816424" cy="3816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en-US" altLang="zh-CHT" sz="2400" dirty="0"/>
              <a:t>Algorithm Knapsack (</a:t>
            </a:r>
            <a:r>
              <a:rPr lang="en-US" altLang="zh-CHT" sz="2400" dirty="0" smtClean="0"/>
              <a:t>S, K);</a:t>
            </a:r>
          </a:p>
          <a:p>
            <a:pPr>
              <a:buNone/>
            </a:pPr>
            <a:r>
              <a:rPr lang="en-US" altLang="zh-CHT" sz="2400" dirty="0" smtClean="0">
                <a:solidFill>
                  <a:srgbClr val="006600"/>
                </a:solidFill>
              </a:rPr>
              <a:t>1</a:t>
            </a:r>
            <a:r>
              <a:rPr lang="en-US" altLang="zh-CHT" sz="2400" b="1" dirty="0" smtClean="0"/>
              <a:t> begin</a:t>
            </a:r>
            <a:endParaRPr lang="en-US" altLang="zh-CHT" sz="2400" b="1" dirty="0"/>
          </a:p>
          <a:p>
            <a:pPr>
              <a:buNone/>
            </a:pPr>
            <a:r>
              <a:rPr lang="en-US" altLang="zh-CHT" sz="2400" dirty="0" smtClean="0">
                <a:solidFill>
                  <a:srgbClr val="006600"/>
                </a:solidFill>
              </a:rPr>
              <a:t>2</a:t>
            </a:r>
            <a:r>
              <a:rPr lang="en-US" altLang="zh-CHT" sz="2400" dirty="0" smtClean="0"/>
              <a:t>     P[0, 0].exist </a:t>
            </a:r>
            <a:r>
              <a:rPr lang="en-US" altLang="zh-CHT" sz="2400" dirty="0"/>
              <a:t>:= true;</a:t>
            </a:r>
          </a:p>
          <a:p>
            <a:pPr>
              <a:buNone/>
            </a:pPr>
            <a:r>
              <a:rPr lang="en-US" altLang="zh-CHT" sz="2400" dirty="0" smtClean="0">
                <a:solidFill>
                  <a:srgbClr val="006600"/>
                </a:solidFill>
              </a:rPr>
              <a:t>3</a:t>
            </a:r>
            <a:r>
              <a:rPr lang="en-US" altLang="zh-CHT" sz="2400" dirty="0" smtClean="0"/>
              <a:t>     </a:t>
            </a:r>
            <a:r>
              <a:rPr lang="en-US" altLang="zh-CHT" sz="2400" dirty="0" smtClean="0">
                <a:solidFill>
                  <a:srgbClr val="FF0000"/>
                </a:solidFill>
              </a:rPr>
              <a:t>P[0, 0].belong </a:t>
            </a:r>
            <a:r>
              <a:rPr lang="en-US" altLang="zh-CHT" sz="2400" dirty="0">
                <a:solidFill>
                  <a:srgbClr val="FF0000"/>
                </a:solidFill>
              </a:rPr>
              <a:t>:= 0</a:t>
            </a:r>
            <a:r>
              <a:rPr lang="en-US" altLang="zh-CHT" sz="2400" dirty="0"/>
              <a:t>;</a:t>
            </a:r>
          </a:p>
          <a:p>
            <a:pPr>
              <a:buNone/>
            </a:pPr>
            <a:r>
              <a:rPr lang="en-US" altLang="zh-CHT" sz="2400" dirty="0">
                <a:solidFill>
                  <a:srgbClr val="006600"/>
                </a:solidFill>
              </a:rPr>
              <a:t>4</a:t>
            </a:r>
            <a:r>
              <a:rPr lang="en-US" altLang="zh-CHT" sz="2400" b="1" dirty="0" smtClean="0"/>
              <a:t>     for</a:t>
            </a:r>
            <a:r>
              <a:rPr lang="en-US" altLang="zh-CHT" sz="2400" dirty="0" smtClean="0"/>
              <a:t> </a:t>
            </a:r>
            <a:r>
              <a:rPr lang="en-US" altLang="zh-CHT" sz="2400" dirty="0"/>
              <a:t>k := 1 </a:t>
            </a:r>
            <a:r>
              <a:rPr lang="en-US" altLang="zh-CHT" sz="2400" b="1" dirty="0"/>
              <a:t>to</a:t>
            </a:r>
            <a:r>
              <a:rPr lang="en-US" altLang="zh-CHT" sz="2400" dirty="0"/>
              <a:t> K </a:t>
            </a:r>
            <a:r>
              <a:rPr lang="en-US" altLang="zh-CHT" sz="2400" b="1" dirty="0"/>
              <a:t>do</a:t>
            </a:r>
          </a:p>
          <a:p>
            <a:pPr>
              <a:buNone/>
            </a:pPr>
            <a:r>
              <a:rPr lang="en-US" altLang="zh-CHT" sz="2400" dirty="0" smtClean="0">
                <a:solidFill>
                  <a:srgbClr val="006600"/>
                </a:solidFill>
              </a:rPr>
              <a:t>5</a:t>
            </a:r>
            <a:r>
              <a:rPr lang="en-US" altLang="zh-CHT" sz="2400" dirty="0" smtClean="0"/>
              <a:t>         P[0, k].exist </a:t>
            </a:r>
            <a:r>
              <a:rPr lang="en-US" altLang="zh-CHT" sz="2400" dirty="0"/>
              <a:t>:= false</a:t>
            </a:r>
            <a:r>
              <a:rPr lang="en-US" altLang="zh-CHT" sz="2400" dirty="0" smtClean="0"/>
              <a:t>;</a:t>
            </a:r>
          </a:p>
          <a:p>
            <a:pPr>
              <a:buNone/>
            </a:pPr>
            <a:r>
              <a:rPr lang="pt-BR" altLang="zh-CHT" sz="2400" dirty="0" smtClean="0">
                <a:solidFill>
                  <a:srgbClr val="006600"/>
                </a:solidFill>
              </a:rPr>
              <a:t>6</a:t>
            </a:r>
            <a:r>
              <a:rPr lang="pt-BR" altLang="zh-CHT" sz="2400" b="1" dirty="0" smtClean="0"/>
              <a:t>     for</a:t>
            </a:r>
            <a:r>
              <a:rPr lang="pt-BR" altLang="zh-CHT" sz="2400" dirty="0" smtClean="0"/>
              <a:t> i := 1 </a:t>
            </a:r>
            <a:r>
              <a:rPr lang="pt-BR" altLang="zh-CHT" sz="2400" b="1" dirty="0" smtClean="0"/>
              <a:t>to</a:t>
            </a:r>
            <a:r>
              <a:rPr lang="pt-BR" altLang="zh-CHT" sz="2400" dirty="0" smtClean="0"/>
              <a:t> n </a:t>
            </a:r>
            <a:r>
              <a:rPr lang="pt-BR" altLang="zh-CHT" sz="2400" b="1" dirty="0" smtClean="0"/>
              <a:t>do</a:t>
            </a:r>
          </a:p>
          <a:p>
            <a:pPr>
              <a:buNone/>
            </a:pPr>
            <a:r>
              <a:rPr lang="en-US" altLang="zh-CHT" sz="2400" dirty="0">
                <a:solidFill>
                  <a:srgbClr val="006600"/>
                </a:solidFill>
              </a:rPr>
              <a:t>7</a:t>
            </a:r>
            <a:r>
              <a:rPr lang="en-US" altLang="zh-CHT" sz="2400" dirty="0" smtClean="0"/>
              <a:t>         </a:t>
            </a:r>
            <a:r>
              <a:rPr lang="en-US" altLang="zh-CHT" sz="2400" b="1" dirty="0" smtClean="0"/>
              <a:t>for </a:t>
            </a:r>
            <a:r>
              <a:rPr lang="en-US" altLang="zh-CHT" sz="2400" dirty="0" smtClean="0"/>
              <a:t>k := 0 </a:t>
            </a:r>
            <a:r>
              <a:rPr lang="en-US" altLang="zh-CHT" sz="2400" b="1" dirty="0" smtClean="0"/>
              <a:t>to</a:t>
            </a:r>
            <a:r>
              <a:rPr lang="en-US" altLang="zh-CHT" sz="2400" dirty="0" smtClean="0"/>
              <a:t> K do</a:t>
            </a:r>
          </a:p>
        </p:txBody>
      </p:sp>
      <p:sp>
        <p:nvSpPr>
          <p:cNvPr id="5" name="矩形 4"/>
          <p:cNvSpPr/>
          <p:nvPr/>
        </p:nvSpPr>
        <p:spPr>
          <a:xfrm>
            <a:off x="4139952" y="1196752"/>
            <a:ext cx="4752528" cy="3816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n-US" altLang="zh-CHT" sz="2400" dirty="0" smtClean="0">
                <a:solidFill>
                  <a:srgbClr val="006600"/>
                </a:solidFill>
              </a:rPr>
              <a:t>8</a:t>
            </a:r>
            <a:r>
              <a:rPr lang="en-US" altLang="zh-CHT" sz="2400" dirty="0" smtClean="0"/>
              <a:t>            P[</a:t>
            </a:r>
            <a:r>
              <a:rPr lang="en-US" altLang="zh-CHT" sz="2400" dirty="0" err="1" smtClean="0"/>
              <a:t>i</a:t>
            </a:r>
            <a:r>
              <a:rPr lang="en-US" altLang="zh-CHT" sz="2400" dirty="0" smtClean="0"/>
              <a:t>, k].exist := false;</a:t>
            </a:r>
          </a:p>
          <a:p>
            <a:pPr>
              <a:buNone/>
            </a:pPr>
            <a:r>
              <a:rPr lang="en-US" altLang="zh-CHT" sz="2400" dirty="0">
                <a:solidFill>
                  <a:srgbClr val="006600"/>
                </a:solidFill>
              </a:rPr>
              <a:t>9</a:t>
            </a:r>
            <a:r>
              <a:rPr lang="en-US" altLang="zh-CHT" sz="2400" b="1" dirty="0" smtClean="0"/>
              <a:t>            if </a:t>
            </a:r>
            <a:r>
              <a:rPr lang="en-US" altLang="zh-CHT" sz="2400" dirty="0" smtClean="0"/>
              <a:t>P[</a:t>
            </a:r>
            <a:r>
              <a:rPr lang="en-US" altLang="zh-CHT" sz="2400" dirty="0" err="1" smtClean="0"/>
              <a:t>i</a:t>
            </a:r>
            <a:r>
              <a:rPr lang="en-US" altLang="zh-CHT" sz="2400" dirty="0" smtClean="0"/>
              <a:t> – 1, k]:exist </a:t>
            </a:r>
            <a:r>
              <a:rPr lang="en-US" altLang="zh-CHT" sz="2400" b="1" dirty="0" smtClean="0"/>
              <a:t>then</a:t>
            </a:r>
          </a:p>
          <a:p>
            <a:pPr>
              <a:buNone/>
            </a:pPr>
            <a:r>
              <a:rPr lang="en-US" altLang="zh-CHT" sz="2400" dirty="0" smtClean="0">
                <a:solidFill>
                  <a:srgbClr val="006600"/>
                </a:solidFill>
              </a:rPr>
              <a:t>10</a:t>
            </a:r>
            <a:r>
              <a:rPr lang="en-US" altLang="zh-CHT" sz="2400" dirty="0" smtClean="0"/>
              <a:t>                P[</a:t>
            </a:r>
            <a:r>
              <a:rPr lang="en-US" altLang="zh-CHT" sz="2400" dirty="0" err="1" smtClean="0"/>
              <a:t>i</a:t>
            </a:r>
            <a:r>
              <a:rPr lang="en-US" altLang="zh-CHT" sz="2400" dirty="0" smtClean="0"/>
              <a:t>, k].exist := true;</a:t>
            </a:r>
          </a:p>
          <a:p>
            <a:pPr>
              <a:buNone/>
            </a:pPr>
            <a:r>
              <a:rPr lang="en-US" altLang="zh-CHT" sz="2400" dirty="0" smtClean="0">
                <a:solidFill>
                  <a:srgbClr val="006600"/>
                </a:solidFill>
              </a:rPr>
              <a:t>11 </a:t>
            </a:r>
            <a:r>
              <a:rPr lang="en-US" altLang="zh-CHT" sz="2400" dirty="0" smtClean="0"/>
              <a:t>               </a:t>
            </a:r>
            <a:r>
              <a:rPr lang="en-US" altLang="zh-CHT" sz="2400" dirty="0" smtClean="0">
                <a:solidFill>
                  <a:srgbClr val="FF0000"/>
                </a:solidFill>
              </a:rPr>
              <a:t>P[</a:t>
            </a:r>
            <a:r>
              <a:rPr lang="en-US" altLang="zh-CHT" sz="2400" dirty="0" err="1" smtClean="0">
                <a:solidFill>
                  <a:srgbClr val="FF0000"/>
                </a:solidFill>
              </a:rPr>
              <a:t>i</a:t>
            </a:r>
            <a:r>
              <a:rPr lang="en-US" altLang="zh-CHT" sz="2400" dirty="0" smtClean="0">
                <a:solidFill>
                  <a:srgbClr val="FF0000"/>
                </a:solidFill>
              </a:rPr>
              <a:t>, k].belong := 0</a:t>
            </a:r>
            <a:r>
              <a:rPr lang="en-US" altLang="zh-CHT" sz="2400" dirty="0" smtClean="0"/>
              <a:t>;</a:t>
            </a:r>
          </a:p>
          <a:p>
            <a:pPr>
              <a:buNone/>
            </a:pPr>
            <a:r>
              <a:rPr lang="en-US" altLang="zh-CHT" sz="2400" dirty="0" smtClean="0">
                <a:solidFill>
                  <a:srgbClr val="006600"/>
                </a:solidFill>
              </a:rPr>
              <a:t>12</a:t>
            </a:r>
            <a:r>
              <a:rPr lang="en-US" altLang="zh-CHT" sz="2400" b="1" dirty="0" smtClean="0"/>
              <a:t>          else if </a:t>
            </a:r>
            <a:r>
              <a:rPr lang="en-US" altLang="zh-CHT" sz="2400" dirty="0" smtClean="0"/>
              <a:t>k - S[</a:t>
            </a:r>
            <a:r>
              <a:rPr lang="en-US" altLang="zh-CHT" sz="2400" dirty="0" err="1" smtClean="0"/>
              <a:t>i</a:t>
            </a:r>
            <a:r>
              <a:rPr lang="en-US" altLang="zh-CHT" sz="2400" dirty="0" smtClean="0"/>
              <a:t>] ≥ 0 </a:t>
            </a:r>
            <a:r>
              <a:rPr lang="en-US" altLang="zh-CHT" sz="2400" b="1" dirty="0" smtClean="0"/>
              <a:t>then</a:t>
            </a:r>
          </a:p>
          <a:p>
            <a:pPr>
              <a:buNone/>
            </a:pPr>
            <a:r>
              <a:rPr lang="en-US" altLang="zh-CHT" sz="2400" dirty="0" smtClean="0">
                <a:solidFill>
                  <a:srgbClr val="006600"/>
                </a:solidFill>
              </a:rPr>
              <a:t>13</a:t>
            </a:r>
            <a:r>
              <a:rPr lang="en-US" altLang="zh-CHT" sz="2400" b="1" dirty="0" smtClean="0"/>
              <a:t>              if </a:t>
            </a:r>
            <a:r>
              <a:rPr lang="en-US" altLang="zh-CHT" sz="2400" dirty="0" smtClean="0"/>
              <a:t>P[</a:t>
            </a:r>
            <a:r>
              <a:rPr lang="en-US" altLang="zh-CHT" sz="2400" dirty="0" err="1" smtClean="0">
                <a:solidFill>
                  <a:srgbClr val="FF0000"/>
                </a:solidFill>
              </a:rPr>
              <a:t>i</a:t>
            </a:r>
            <a:r>
              <a:rPr lang="en-US" altLang="zh-CHT" sz="2400" dirty="0" smtClean="0"/>
              <a:t>, k -</a:t>
            </a:r>
            <a:r>
              <a:rPr lang="zh-CHT" altLang="en-US" sz="2400" dirty="0" smtClean="0"/>
              <a:t> </a:t>
            </a:r>
            <a:r>
              <a:rPr lang="en-US" altLang="zh-CHT" sz="2400" dirty="0" smtClean="0"/>
              <a:t>S[</a:t>
            </a:r>
            <a:r>
              <a:rPr lang="en-US" altLang="zh-CHT" sz="2400" dirty="0" err="1" smtClean="0"/>
              <a:t>i</a:t>
            </a:r>
            <a:r>
              <a:rPr lang="en-US" altLang="zh-CHT" sz="2400" dirty="0" smtClean="0"/>
              <a:t>]].exist </a:t>
            </a:r>
            <a:r>
              <a:rPr lang="en-US" altLang="zh-CHT" sz="2400" b="1" dirty="0" smtClean="0"/>
              <a:t>then</a:t>
            </a:r>
          </a:p>
          <a:p>
            <a:pPr>
              <a:buNone/>
            </a:pPr>
            <a:r>
              <a:rPr lang="en-US" altLang="zh-CHT" sz="2400" dirty="0" smtClean="0">
                <a:solidFill>
                  <a:srgbClr val="006600"/>
                </a:solidFill>
              </a:rPr>
              <a:t>14</a:t>
            </a:r>
            <a:r>
              <a:rPr lang="en-US" altLang="zh-CHT" sz="2400" dirty="0" smtClean="0"/>
              <a:t>                  P[</a:t>
            </a:r>
            <a:r>
              <a:rPr lang="en-US" altLang="zh-CHT" sz="2400" dirty="0" err="1" smtClean="0"/>
              <a:t>i</a:t>
            </a:r>
            <a:r>
              <a:rPr lang="en-US" altLang="zh-CHT" sz="2400" dirty="0" smtClean="0"/>
              <a:t>, k].exist := true;</a:t>
            </a:r>
          </a:p>
          <a:p>
            <a:pPr>
              <a:buNone/>
            </a:pPr>
            <a:r>
              <a:rPr lang="en-US" altLang="zh-CHT" sz="2400" dirty="0" smtClean="0">
                <a:solidFill>
                  <a:srgbClr val="006600"/>
                </a:solidFill>
              </a:rPr>
              <a:t>15</a:t>
            </a:r>
            <a:r>
              <a:rPr lang="en-US" altLang="zh-CHT" sz="2400" dirty="0" smtClean="0"/>
              <a:t>                  </a:t>
            </a:r>
            <a:r>
              <a:rPr lang="en-US" altLang="zh-CHT" sz="2400" dirty="0" smtClean="0">
                <a:solidFill>
                  <a:srgbClr val="FF0000"/>
                </a:solidFill>
              </a:rPr>
              <a:t>P[</a:t>
            </a:r>
            <a:r>
              <a:rPr lang="en-US" altLang="zh-CHT" sz="2400" dirty="0" err="1" smtClean="0">
                <a:solidFill>
                  <a:srgbClr val="FF0000"/>
                </a:solidFill>
              </a:rPr>
              <a:t>i</a:t>
            </a:r>
            <a:r>
              <a:rPr lang="en-US" altLang="zh-CHT" sz="2400" dirty="0" smtClean="0">
                <a:solidFill>
                  <a:srgbClr val="FF0000"/>
                </a:solidFill>
              </a:rPr>
              <a:t>, k].belong := </a:t>
            </a:r>
          </a:p>
          <a:p>
            <a:pPr>
              <a:buNone/>
            </a:pPr>
            <a:r>
              <a:rPr lang="en-US" altLang="zh-CHT" sz="2400" dirty="0" smtClean="0">
                <a:solidFill>
                  <a:srgbClr val="006600"/>
                </a:solidFill>
              </a:rPr>
              <a:t>16</a:t>
            </a:r>
            <a:r>
              <a:rPr lang="en-US" altLang="zh-CHT" sz="2400" dirty="0" smtClean="0"/>
              <a:t>                       </a:t>
            </a:r>
            <a:r>
              <a:rPr lang="en-US" altLang="zh-CHT" sz="2400" dirty="0" smtClean="0">
                <a:solidFill>
                  <a:srgbClr val="FF0000"/>
                </a:solidFill>
              </a:rPr>
              <a:t>P[</a:t>
            </a:r>
            <a:r>
              <a:rPr lang="en-US" altLang="zh-CHT" sz="2400" dirty="0" err="1" smtClean="0">
                <a:solidFill>
                  <a:srgbClr val="FF0000"/>
                </a:solidFill>
              </a:rPr>
              <a:t>i</a:t>
            </a:r>
            <a:r>
              <a:rPr lang="en-US" altLang="zh-CHT" sz="2400" dirty="0" smtClean="0">
                <a:solidFill>
                  <a:srgbClr val="FF0000"/>
                </a:solidFill>
              </a:rPr>
              <a:t>, k -</a:t>
            </a:r>
            <a:r>
              <a:rPr lang="zh-CHT" altLang="en-US" sz="2400" dirty="0" smtClean="0">
                <a:solidFill>
                  <a:srgbClr val="FF0000"/>
                </a:solidFill>
              </a:rPr>
              <a:t> </a:t>
            </a:r>
            <a:r>
              <a:rPr lang="en-US" altLang="zh-CHT" sz="2400" dirty="0" smtClean="0">
                <a:solidFill>
                  <a:srgbClr val="FF0000"/>
                </a:solidFill>
              </a:rPr>
              <a:t>S[</a:t>
            </a:r>
            <a:r>
              <a:rPr lang="en-US" altLang="zh-CHT" sz="2400" dirty="0" err="1" smtClean="0">
                <a:solidFill>
                  <a:srgbClr val="FF0000"/>
                </a:solidFill>
              </a:rPr>
              <a:t>i</a:t>
            </a:r>
            <a:r>
              <a:rPr lang="en-US" altLang="zh-CHT" sz="2400" dirty="0" smtClean="0">
                <a:solidFill>
                  <a:srgbClr val="FF0000"/>
                </a:solidFill>
              </a:rPr>
              <a:t>]].belong + 1;</a:t>
            </a:r>
          </a:p>
          <a:p>
            <a:pPr>
              <a:buNone/>
            </a:pPr>
            <a:r>
              <a:rPr lang="en-US" altLang="zh-CHT" sz="2400" dirty="0" smtClean="0">
                <a:solidFill>
                  <a:srgbClr val="006600"/>
                </a:solidFill>
              </a:rPr>
              <a:t>17</a:t>
            </a:r>
            <a:r>
              <a:rPr lang="en-US" altLang="zh-CHT" sz="2400" dirty="0" smtClean="0"/>
              <a:t> </a:t>
            </a:r>
            <a:r>
              <a:rPr lang="en-US" altLang="zh-CHT" sz="2400" b="1" dirty="0" smtClean="0"/>
              <a:t>end</a:t>
            </a:r>
          </a:p>
        </p:txBody>
      </p:sp>
      <p:graphicFrame>
        <p:nvGraphicFramePr>
          <p:cNvPr id="6" name="內容版面配置區 4"/>
          <p:cNvGraphicFramePr>
            <a:graphicFrameLocks/>
          </p:cNvGraphicFramePr>
          <p:nvPr/>
        </p:nvGraphicFramePr>
        <p:xfrm>
          <a:off x="2699792" y="5206320"/>
          <a:ext cx="3937620" cy="14630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64643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</a:tblGrid>
              <a:tr h="365760">
                <a:tc>
                  <a:txBody>
                    <a:bodyPr/>
                    <a:lstStyle/>
                    <a:p>
                      <a:pPr algn="ctr"/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0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1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2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3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4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5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6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0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k</a:t>
                      </a:r>
                      <a:r>
                        <a:rPr lang="en-US" altLang="zh-CHT" baseline="-25000" dirty="0" smtClean="0"/>
                        <a:t>1</a:t>
                      </a:r>
                      <a:r>
                        <a:rPr lang="en-US" altLang="zh-CHT" dirty="0" smtClean="0"/>
                        <a:t>=2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0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1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2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3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k</a:t>
                      </a:r>
                      <a:r>
                        <a:rPr lang="en-US" altLang="zh-CHT" baseline="-25000" dirty="0" smtClean="0"/>
                        <a:t>2</a:t>
                      </a:r>
                      <a:r>
                        <a:rPr lang="en-US" altLang="zh-CHT" dirty="0" smtClean="0"/>
                        <a:t>=3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0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-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0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1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0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1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T" dirty="0" smtClean="0"/>
                        <a:t>2</a:t>
                      </a:r>
                      <a:endParaRPr lang="zh-CH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向右箭號 7"/>
          <p:cNvSpPr/>
          <p:nvPr/>
        </p:nvSpPr>
        <p:spPr>
          <a:xfrm>
            <a:off x="4211960" y="6021288"/>
            <a:ext cx="216024" cy="21602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T" altLang="en-US"/>
          </a:p>
        </p:txBody>
      </p:sp>
      <p:sp>
        <p:nvSpPr>
          <p:cNvPr id="10" name="橢圓 9"/>
          <p:cNvSpPr/>
          <p:nvPr/>
        </p:nvSpPr>
        <p:spPr>
          <a:xfrm>
            <a:off x="3419872" y="5949280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T" altLang="en-US"/>
          </a:p>
        </p:txBody>
      </p:sp>
      <p:sp>
        <p:nvSpPr>
          <p:cNvPr id="11" name="向右箭號 10"/>
          <p:cNvSpPr/>
          <p:nvPr/>
        </p:nvSpPr>
        <p:spPr>
          <a:xfrm>
            <a:off x="5148064" y="6021288"/>
            <a:ext cx="216024" cy="21602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T" altLang="en-US"/>
          </a:p>
        </p:txBody>
      </p:sp>
      <p:sp>
        <p:nvSpPr>
          <p:cNvPr id="12" name="橢圓 11"/>
          <p:cNvSpPr/>
          <p:nvPr/>
        </p:nvSpPr>
        <p:spPr>
          <a:xfrm>
            <a:off x="4355976" y="5949280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T" altLang="en-US"/>
          </a:p>
        </p:txBody>
      </p:sp>
      <p:sp>
        <p:nvSpPr>
          <p:cNvPr id="13" name="向右箭號 12"/>
          <p:cNvSpPr/>
          <p:nvPr/>
        </p:nvSpPr>
        <p:spPr>
          <a:xfrm>
            <a:off x="4211960" y="6381328"/>
            <a:ext cx="216024" cy="21602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T" altLang="en-US"/>
          </a:p>
        </p:txBody>
      </p:sp>
      <p:sp>
        <p:nvSpPr>
          <p:cNvPr id="15" name="橢圓 14"/>
          <p:cNvSpPr/>
          <p:nvPr/>
        </p:nvSpPr>
        <p:spPr>
          <a:xfrm>
            <a:off x="4355976" y="5949280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T" altLang="en-US"/>
          </a:p>
        </p:txBody>
      </p:sp>
    </p:spTree>
    <p:extLst>
      <p:ext uri="{BB962C8B-B14F-4D97-AF65-F5344CB8AC3E}">
        <p14:creationId xmlns:p14="http://schemas.microsoft.com/office/powerpoint/2010/main" val="805750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GRACE@OKII9FVF81V9GRMN" val="3972"/>
</p:tagLst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5265</TotalTime>
  <Words>922</Words>
  <Application>Microsoft Macintosh PowerPoint</Application>
  <PresentationFormat>On-screen Show (4:3)</PresentationFormat>
  <Paragraphs>217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新細明體</vt:lpstr>
      <vt:lpstr>Office 佈景主題</vt:lpstr>
      <vt:lpstr>Algorithms  Homework Assignment #4</vt:lpstr>
      <vt:lpstr>HW#4 No.2</vt:lpstr>
      <vt:lpstr>PowerPoint Presentation</vt:lpstr>
      <vt:lpstr>HW#4 No.2</vt:lpstr>
      <vt:lpstr>HW#4 No.3</vt:lpstr>
      <vt:lpstr>HW#4 No.3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grace</dc:creator>
  <cp:lastModifiedBy>Microsoft Office User</cp:lastModifiedBy>
  <cp:revision>178</cp:revision>
  <dcterms:created xsi:type="dcterms:W3CDTF">2012-03-29T09:27:52Z</dcterms:created>
  <dcterms:modified xsi:type="dcterms:W3CDTF">2015-04-14T05:37:57Z</dcterms:modified>
</cp:coreProperties>
</file>