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25"/>
  </p:handoutMasterIdLst>
  <p:sldIdLst>
    <p:sldId id="256" r:id="rId2"/>
    <p:sldId id="257" r:id="rId3"/>
    <p:sldId id="268" r:id="rId4"/>
    <p:sldId id="284" r:id="rId5"/>
    <p:sldId id="258" r:id="rId6"/>
    <p:sldId id="283" r:id="rId7"/>
    <p:sldId id="259" r:id="rId8"/>
    <p:sldId id="285" r:id="rId9"/>
    <p:sldId id="286" r:id="rId10"/>
    <p:sldId id="260" r:id="rId11"/>
    <p:sldId id="275" r:id="rId12"/>
    <p:sldId id="271" r:id="rId13"/>
    <p:sldId id="270" r:id="rId14"/>
    <p:sldId id="288" r:id="rId15"/>
    <p:sldId id="278" r:id="rId16"/>
    <p:sldId id="277" r:id="rId17"/>
    <p:sldId id="279" r:id="rId18"/>
    <p:sldId id="280" r:id="rId19"/>
    <p:sldId id="281" r:id="rId20"/>
    <p:sldId id="282" r:id="rId21"/>
    <p:sldId id="264" r:id="rId22"/>
    <p:sldId id="272" r:id="rId23"/>
    <p:sldId id="267"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snapToGrid="0">
      <p:cViewPr varScale="1">
        <p:scale>
          <a:sx n="87" d="100"/>
          <a:sy n="87" d="100"/>
        </p:scale>
        <p:origin x="389" y="77"/>
      </p:cViewPr>
      <p:guideLst/>
    </p:cSldViewPr>
  </p:slideViewPr>
  <p:notesTextViewPr>
    <p:cViewPr>
      <p:scale>
        <a:sx n="3" d="2"/>
        <a:sy n="3" d="2"/>
      </p:scale>
      <p:origin x="0" y="0"/>
    </p:cViewPr>
  </p:notesText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61262C4-2A46-4851-A46B-44F15FA62547}" type="datetimeFigureOut">
              <a:rPr lang="zh-TW" altLang="en-US" smtClean="0"/>
              <a:t>2018/3/29</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86CC1F2-D268-4E9D-8B74-80B7C497B919}" type="slidenum">
              <a:rPr lang="zh-TW" altLang="en-US" smtClean="0"/>
              <a:t>‹#›</a:t>
            </a:fld>
            <a:endParaRPr lang="zh-TW" altLang="en-US"/>
          </a:p>
        </p:txBody>
      </p:sp>
    </p:spTree>
    <p:extLst>
      <p:ext uri="{BB962C8B-B14F-4D97-AF65-F5344CB8AC3E}">
        <p14:creationId xmlns:p14="http://schemas.microsoft.com/office/powerpoint/2010/main" val="369072370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677334" y="307521"/>
            <a:ext cx="8596668" cy="778329"/>
          </a:xfrm>
        </p:spPr>
        <p:txBody>
          <a:bodyPr>
            <a:normAutofit/>
          </a:bodyPr>
          <a:lstStyle>
            <a:lvl1pPr>
              <a:defRPr sz="3600"/>
            </a:lvl1pPr>
          </a:lstStyle>
          <a:p>
            <a:r>
              <a:rPr lang="zh-TW" altLang="en-US" dirty="0" smtClean="0"/>
              <a:t>按一下以編輯母片標題樣式</a:t>
            </a:r>
            <a:endParaRPr lang="en-US" dirty="0"/>
          </a:p>
        </p:txBody>
      </p:sp>
      <p:sp>
        <p:nvSpPr>
          <p:cNvPr id="3" name="Content Placeholder 2"/>
          <p:cNvSpPr>
            <a:spLocks noGrp="1"/>
          </p:cNvSpPr>
          <p:nvPr>
            <p:ph idx="1"/>
          </p:nvPr>
        </p:nvSpPr>
        <p:spPr>
          <a:xfrm>
            <a:off x="677334" y="1401311"/>
            <a:ext cx="8596668" cy="3880773"/>
          </a:xfrm>
        </p:spPr>
        <p:txBody>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42A54C80-263E-416B-A8E0-580EDEADCBDC}" type="datetimeFigureOut">
              <a:rPr lang="en-US" dirty="0"/>
              <a:t>3/29/2018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dirty="0"/>
              <a:pPr/>
              <a:t>3/29/2018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3/29/2018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dirty="0" smtClean="0"/>
              <a:t>Homework #2</a:t>
            </a:r>
            <a:endParaRPr lang="zh-TW" altLang="en-US" dirty="0"/>
          </a:p>
        </p:txBody>
      </p:sp>
      <p:sp>
        <p:nvSpPr>
          <p:cNvPr id="3" name="副標題 2"/>
          <p:cNvSpPr>
            <a:spLocks noGrp="1"/>
          </p:cNvSpPr>
          <p:nvPr>
            <p:ph type="subTitle" idx="1"/>
          </p:nvPr>
        </p:nvSpPr>
        <p:spPr/>
        <p:txBody>
          <a:bodyPr/>
          <a:lstStyle/>
          <a:p>
            <a:r>
              <a:rPr lang="en-US" altLang="zh-TW" dirty="0" smtClean="0"/>
              <a:t>Bo-Ren Xiao</a:t>
            </a:r>
            <a:endParaRPr lang="zh-TW" altLang="en-US" dirty="0"/>
          </a:p>
        </p:txBody>
      </p:sp>
    </p:spTree>
    <p:extLst>
      <p:ext uri="{BB962C8B-B14F-4D97-AF65-F5344CB8AC3E}">
        <p14:creationId xmlns:p14="http://schemas.microsoft.com/office/powerpoint/2010/main" val="13336062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Problem1</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normAutofit/>
              </a:bodyPr>
              <a:lstStyle/>
              <a:p>
                <a:r>
                  <a:rPr lang="en-US" altLang="zh-TW" dirty="0" smtClean="0">
                    <a:latin typeface="Comic Sans MS" panose="030F0702030302020204" pitchFamily="66" charset="0"/>
                  </a:rPr>
                  <a:t>Reprove the following theorem which we have proven (mostly) in class. This time you must apply the reversed induction principle, or a variant of it, in some part of the proof. You may reuse some of the results that we have obtained in class without giving detailed proofs. Your main task is to demonstrate the use of reversed induction. </a:t>
                </a:r>
              </a:p>
              <a:p>
                <a:pPr marL="0" indent="0">
                  <a:buNone/>
                </a:pPr>
                <a:endParaRPr lang="en-US" altLang="zh-TW" dirty="0" smtClean="0">
                  <a:latin typeface="Comic Sans MS" panose="030F0702030302020204" pitchFamily="66" charset="0"/>
                </a:endParaRPr>
              </a:p>
              <a:p>
                <a:pPr marL="0" indent="0">
                  <a:buNone/>
                </a:pPr>
                <a14:m>
                  <m:oMathPara xmlns:m="http://schemas.openxmlformats.org/officeDocument/2006/math">
                    <m:oMathParaPr>
                      <m:jc m:val="centerGroup"/>
                    </m:oMathParaPr>
                    <m:oMath xmlns:m="http://schemas.openxmlformats.org/officeDocument/2006/math">
                      <m:r>
                        <a:rPr lang="en-US" altLang="zh-TW" i="1" dirty="0" smtClean="0">
                          <a:latin typeface="Cambria Math" panose="02040503050406030204" pitchFamily="18" charset="0"/>
                        </a:rPr>
                        <m:t>𝑇h𝑒𝑟𝑒</m:t>
                      </m:r>
                      <m:r>
                        <a:rPr lang="en-US" altLang="zh-TW" i="1" dirty="0" smtClean="0">
                          <a:latin typeface="Cambria Math" panose="02040503050406030204" pitchFamily="18" charset="0"/>
                        </a:rPr>
                        <m:t> </m:t>
                      </m:r>
                      <m:r>
                        <a:rPr lang="en-US" altLang="zh-TW" i="1" dirty="0">
                          <a:latin typeface="Cambria Math" panose="02040503050406030204" pitchFamily="18" charset="0"/>
                        </a:rPr>
                        <m:t>𝑒𝑥𝑖𝑠𝑡</m:t>
                      </m:r>
                      <m:r>
                        <a:rPr lang="en-US" altLang="zh-TW" i="1" dirty="0">
                          <a:latin typeface="Cambria Math" panose="02040503050406030204" pitchFamily="18" charset="0"/>
                        </a:rPr>
                        <m:t> </m:t>
                      </m:r>
                      <m:r>
                        <a:rPr lang="en-US" altLang="zh-TW" i="1" dirty="0">
                          <a:latin typeface="Cambria Math" panose="02040503050406030204" pitchFamily="18" charset="0"/>
                        </a:rPr>
                        <m:t>𝐺𝑟𝑎𝑦</m:t>
                      </m:r>
                      <m:r>
                        <a:rPr lang="en-US" altLang="zh-TW" i="1" dirty="0">
                          <a:latin typeface="Cambria Math" panose="02040503050406030204" pitchFamily="18" charset="0"/>
                        </a:rPr>
                        <m:t> </m:t>
                      </m:r>
                      <m:r>
                        <a:rPr lang="en-US" altLang="zh-TW" i="1" dirty="0">
                          <a:latin typeface="Cambria Math" panose="02040503050406030204" pitchFamily="18" charset="0"/>
                        </a:rPr>
                        <m:t>𝑐𝑜𝑑𝑒𝑠</m:t>
                      </m:r>
                      <m:r>
                        <a:rPr lang="en-US" altLang="zh-TW" i="1" dirty="0">
                          <a:latin typeface="Cambria Math" panose="02040503050406030204" pitchFamily="18" charset="0"/>
                        </a:rPr>
                        <m:t> </m:t>
                      </m:r>
                      <m:r>
                        <a:rPr lang="en-US" altLang="zh-TW" i="1" dirty="0">
                          <a:latin typeface="Cambria Math" panose="02040503050406030204" pitchFamily="18" charset="0"/>
                        </a:rPr>
                        <m:t>𝑜𝑓</m:t>
                      </m:r>
                      <m:r>
                        <a:rPr lang="en-US" altLang="zh-TW" i="1" dirty="0">
                          <a:latin typeface="Cambria Math" panose="02040503050406030204" pitchFamily="18" charset="0"/>
                        </a:rPr>
                        <m:t> </m:t>
                      </m:r>
                      <m:r>
                        <a:rPr lang="en-US" altLang="zh-TW" i="1" dirty="0">
                          <a:latin typeface="Cambria Math" panose="02040503050406030204" pitchFamily="18" charset="0"/>
                        </a:rPr>
                        <m:t>𝑙𝑒𝑛𝑔𝑡h</m:t>
                      </m:r>
                      <m:r>
                        <a:rPr lang="en-US" altLang="zh-TW" b="0" i="1" dirty="0" smtClean="0">
                          <a:latin typeface="Cambria Math" panose="02040503050406030204" pitchFamily="18" charset="0"/>
                        </a:rPr>
                        <m:t> </m:t>
                      </m:r>
                      <m:d>
                        <m:dPr>
                          <m:begChr m:val="⌈"/>
                          <m:endChr m:val="⌉"/>
                          <m:ctrlPr>
                            <a:rPr lang="en-US" altLang="zh-TW" b="0" i="1" dirty="0" smtClean="0">
                              <a:latin typeface="Cambria Math" panose="02040503050406030204" pitchFamily="18" charset="0"/>
                            </a:rPr>
                          </m:ctrlPr>
                        </m:dPr>
                        <m:e>
                          <m:func>
                            <m:funcPr>
                              <m:ctrlPr>
                                <a:rPr lang="en-US" altLang="zh-TW" b="0" i="1" dirty="0" smtClean="0">
                                  <a:latin typeface="Cambria Math" panose="02040503050406030204" pitchFamily="18" charset="0"/>
                                </a:rPr>
                              </m:ctrlPr>
                            </m:funcPr>
                            <m:fName>
                              <m:sSub>
                                <m:sSubPr>
                                  <m:ctrlPr>
                                    <a:rPr lang="en-US" altLang="zh-TW" b="0" i="1" dirty="0" smtClean="0">
                                      <a:latin typeface="Cambria Math" panose="02040503050406030204" pitchFamily="18" charset="0"/>
                                    </a:rPr>
                                  </m:ctrlPr>
                                </m:sSubPr>
                                <m:e>
                                  <m:r>
                                    <m:rPr>
                                      <m:sty m:val="p"/>
                                    </m:rPr>
                                    <a:rPr lang="en-US" altLang="zh-TW" b="0" i="0" dirty="0" smtClean="0">
                                      <a:latin typeface="Cambria Math" panose="02040503050406030204" pitchFamily="18" charset="0"/>
                                    </a:rPr>
                                    <m:t>log</m:t>
                                  </m:r>
                                </m:e>
                                <m:sub>
                                  <m:r>
                                    <a:rPr lang="en-US" altLang="zh-TW" b="0" i="1" dirty="0" smtClean="0">
                                      <a:latin typeface="Cambria Math" panose="02040503050406030204" pitchFamily="18" charset="0"/>
                                    </a:rPr>
                                    <m:t>2</m:t>
                                  </m:r>
                                </m:sub>
                              </m:sSub>
                            </m:fName>
                            <m:e>
                              <m:r>
                                <a:rPr lang="en-US" altLang="zh-TW" b="0" i="1" dirty="0" smtClean="0">
                                  <a:latin typeface="Cambria Math" panose="02040503050406030204" pitchFamily="18" charset="0"/>
                                </a:rPr>
                                <m:t>𝑘</m:t>
                              </m:r>
                            </m:e>
                          </m:func>
                        </m:e>
                      </m:d>
                      <m:r>
                        <a:rPr lang="en-US" altLang="zh-TW" i="1" dirty="0">
                          <a:latin typeface="Cambria Math" panose="02040503050406030204" pitchFamily="18" charset="0"/>
                        </a:rPr>
                        <m:t> </m:t>
                      </m:r>
                      <m:r>
                        <a:rPr lang="en-US" altLang="zh-TW" i="1" dirty="0">
                          <a:latin typeface="Cambria Math" panose="02040503050406030204" pitchFamily="18" charset="0"/>
                        </a:rPr>
                        <m:t>𝑓𝑜𝑟</m:t>
                      </m:r>
                      <m:r>
                        <a:rPr lang="en-US" altLang="zh-TW" i="1" dirty="0">
                          <a:latin typeface="Cambria Math" panose="02040503050406030204" pitchFamily="18" charset="0"/>
                        </a:rPr>
                        <m:t> </m:t>
                      </m:r>
                      <m:r>
                        <a:rPr lang="en-US" altLang="zh-TW" i="1" dirty="0">
                          <a:latin typeface="Cambria Math" panose="02040503050406030204" pitchFamily="18" charset="0"/>
                        </a:rPr>
                        <m:t>𝑎𝑛𝑦</m:t>
                      </m:r>
                      <m:r>
                        <a:rPr lang="en-US" altLang="zh-TW" i="1" dirty="0">
                          <a:latin typeface="Cambria Math" panose="02040503050406030204" pitchFamily="18" charset="0"/>
                        </a:rPr>
                        <m:t> </m:t>
                      </m:r>
                      <m:r>
                        <a:rPr lang="en-US" altLang="zh-TW" i="1" dirty="0">
                          <a:latin typeface="Cambria Math" panose="02040503050406030204" pitchFamily="18" charset="0"/>
                        </a:rPr>
                        <m:t>𝑝𝑜𝑠𝑖𝑡𝑖𝑣𝑒</m:t>
                      </m:r>
                      <m:r>
                        <a:rPr lang="en-US" altLang="zh-TW" i="1" dirty="0">
                          <a:latin typeface="Cambria Math" panose="02040503050406030204" pitchFamily="18" charset="0"/>
                        </a:rPr>
                        <m:t> </m:t>
                      </m:r>
                      <m:r>
                        <a:rPr lang="en-US" altLang="zh-TW" i="1" dirty="0">
                          <a:latin typeface="Cambria Math" panose="02040503050406030204" pitchFamily="18" charset="0"/>
                        </a:rPr>
                        <m:t>𝑖𝑛𝑡𝑒𝑔𝑒𝑟</m:t>
                      </m:r>
                      <m:r>
                        <a:rPr lang="en-US" altLang="zh-TW" i="1" dirty="0">
                          <a:latin typeface="Cambria Math" panose="02040503050406030204" pitchFamily="18" charset="0"/>
                        </a:rPr>
                        <m:t> </m:t>
                      </m:r>
                      <m:r>
                        <a:rPr lang="en-US" altLang="zh-TW" i="1" dirty="0">
                          <a:latin typeface="Cambria Math" panose="02040503050406030204" pitchFamily="18" charset="0"/>
                        </a:rPr>
                        <m:t>𝑘</m:t>
                      </m:r>
                      <m:r>
                        <a:rPr lang="en-US" altLang="zh-TW" i="1" dirty="0">
                          <a:latin typeface="Cambria Math" panose="02040503050406030204" pitchFamily="18" charset="0"/>
                        </a:rPr>
                        <m:t>≥2. </m:t>
                      </m:r>
                    </m:oMath>
                  </m:oMathPara>
                </a14:m>
                <a:endParaRPr lang="en-US" altLang="zh-TW"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altLang="zh-TW" i="1" dirty="0">
                          <a:latin typeface="Cambria Math" panose="02040503050406030204" pitchFamily="18" charset="0"/>
                        </a:rPr>
                        <m:t>𝑇h𝑒</m:t>
                      </m:r>
                      <m:r>
                        <a:rPr lang="en-US" altLang="zh-TW" i="1" dirty="0">
                          <a:latin typeface="Cambria Math" panose="02040503050406030204" pitchFamily="18" charset="0"/>
                        </a:rPr>
                        <m:t> </m:t>
                      </m:r>
                      <m:r>
                        <a:rPr lang="en-US" altLang="zh-TW" i="1" dirty="0">
                          <a:latin typeface="Cambria Math" panose="02040503050406030204" pitchFamily="18" charset="0"/>
                        </a:rPr>
                        <m:t>𝐺𝑟𝑎𝑦</m:t>
                      </m:r>
                      <m:r>
                        <a:rPr lang="en-US" altLang="zh-TW" i="1" dirty="0">
                          <a:latin typeface="Cambria Math" panose="02040503050406030204" pitchFamily="18" charset="0"/>
                        </a:rPr>
                        <m:t> </m:t>
                      </m:r>
                      <m:r>
                        <a:rPr lang="en-US" altLang="zh-TW" i="1" dirty="0">
                          <a:latin typeface="Cambria Math" panose="02040503050406030204" pitchFamily="18" charset="0"/>
                        </a:rPr>
                        <m:t>𝑐𝑜𝑑𝑒𝑠</m:t>
                      </m:r>
                      <m:r>
                        <a:rPr lang="en-US" altLang="zh-TW" i="1" dirty="0">
                          <a:latin typeface="Cambria Math" panose="02040503050406030204" pitchFamily="18" charset="0"/>
                        </a:rPr>
                        <m:t> </m:t>
                      </m:r>
                      <m:r>
                        <a:rPr lang="en-US" altLang="zh-TW" i="1" dirty="0">
                          <a:latin typeface="Cambria Math" panose="02040503050406030204" pitchFamily="18" charset="0"/>
                        </a:rPr>
                        <m:t>𝑓𝑜𝑟</m:t>
                      </m:r>
                      <m:r>
                        <a:rPr lang="en-US" altLang="zh-TW" i="1" dirty="0">
                          <a:latin typeface="Cambria Math" panose="02040503050406030204" pitchFamily="18" charset="0"/>
                        </a:rPr>
                        <m:t> </m:t>
                      </m:r>
                      <m:r>
                        <a:rPr lang="en-US" altLang="zh-TW" i="1" dirty="0">
                          <a:latin typeface="Cambria Math" panose="02040503050406030204" pitchFamily="18" charset="0"/>
                        </a:rPr>
                        <m:t>𝑡h𝑒</m:t>
                      </m:r>
                      <m:r>
                        <a:rPr lang="en-US" altLang="zh-TW" i="1" dirty="0">
                          <a:latin typeface="Cambria Math" panose="02040503050406030204" pitchFamily="18" charset="0"/>
                        </a:rPr>
                        <m:t> </m:t>
                      </m:r>
                      <m:r>
                        <a:rPr lang="en-US" altLang="zh-TW" i="1" dirty="0">
                          <a:latin typeface="Cambria Math" panose="02040503050406030204" pitchFamily="18" charset="0"/>
                        </a:rPr>
                        <m:t>𝑒𝑣𝑒𝑛</m:t>
                      </m:r>
                      <m:r>
                        <a:rPr lang="en-US" altLang="zh-TW" i="1" dirty="0">
                          <a:latin typeface="Cambria Math" panose="02040503050406030204" pitchFamily="18" charset="0"/>
                        </a:rPr>
                        <m:t> </m:t>
                      </m:r>
                      <m:r>
                        <a:rPr lang="en-US" altLang="zh-TW" i="1" dirty="0">
                          <a:latin typeface="Cambria Math" panose="02040503050406030204" pitchFamily="18" charset="0"/>
                        </a:rPr>
                        <m:t>𝑣𝑎𝑙𝑢𝑒𝑠</m:t>
                      </m:r>
                      <m:r>
                        <a:rPr lang="en-US" altLang="zh-TW" i="1" dirty="0">
                          <a:latin typeface="Cambria Math" panose="02040503050406030204" pitchFamily="18" charset="0"/>
                        </a:rPr>
                        <m:t> </m:t>
                      </m:r>
                      <m:r>
                        <a:rPr lang="en-US" altLang="zh-TW" i="1" dirty="0">
                          <a:latin typeface="Cambria Math" panose="02040503050406030204" pitchFamily="18" charset="0"/>
                        </a:rPr>
                        <m:t>𝑜𝑓</m:t>
                      </m:r>
                      <m:r>
                        <a:rPr lang="en-US" altLang="zh-TW" i="1" dirty="0">
                          <a:latin typeface="Cambria Math" panose="02040503050406030204" pitchFamily="18" charset="0"/>
                        </a:rPr>
                        <m:t> </m:t>
                      </m:r>
                      <m:r>
                        <a:rPr lang="en-US" altLang="zh-TW" i="1" dirty="0">
                          <a:latin typeface="Cambria Math" panose="02040503050406030204" pitchFamily="18" charset="0"/>
                        </a:rPr>
                        <m:t>𝑘</m:t>
                      </m:r>
                      <m:r>
                        <a:rPr lang="en-US" altLang="zh-TW" i="1" dirty="0">
                          <a:latin typeface="Cambria Math" panose="02040503050406030204" pitchFamily="18" charset="0"/>
                        </a:rPr>
                        <m:t> </m:t>
                      </m:r>
                      <m:r>
                        <a:rPr lang="en-US" altLang="zh-TW" i="1" dirty="0">
                          <a:latin typeface="Cambria Math" panose="02040503050406030204" pitchFamily="18" charset="0"/>
                        </a:rPr>
                        <m:t>𝑎𝑟𝑒</m:t>
                      </m:r>
                      <m:r>
                        <a:rPr lang="en-US" altLang="zh-TW" i="1" dirty="0">
                          <a:latin typeface="Cambria Math" panose="02040503050406030204" pitchFamily="18" charset="0"/>
                        </a:rPr>
                        <m:t> </m:t>
                      </m:r>
                      <m:r>
                        <a:rPr lang="en-US" altLang="zh-TW" i="1" dirty="0">
                          <a:latin typeface="Cambria Math" panose="02040503050406030204" pitchFamily="18" charset="0"/>
                        </a:rPr>
                        <m:t>𝑐𝑙𝑜𝑠𝑒𝑑</m:t>
                      </m:r>
                      <m:r>
                        <a:rPr lang="en-US" altLang="zh-TW" i="1" dirty="0">
                          <a:latin typeface="Cambria Math" panose="02040503050406030204" pitchFamily="18" charset="0"/>
                        </a:rPr>
                        <m:t>, </m:t>
                      </m:r>
                    </m:oMath>
                  </m:oMathPara>
                </a14:m>
                <a:endParaRPr lang="en-US" altLang="zh-TW"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altLang="zh-TW" i="1" dirty="0">
                          <a:latin typeface="Cambria Math" panose="02040503050406030204" pitchFamily="18" charset="0"/>
                        </a:rPr>
                        <m:t>𝑎𝑛𝑑</m:t>
                      </m:r>
                      <m:r>
                        <a:rPr lang="en-US" altLang="zh-TW" i="1" dirty="0">
                          <a:latin typeface="Cambria Math" panose="02040503050406030204" pitchFamily="18" charset="0"/>
                        </a:rPr>
                        <m:t> </m:t>
                      </m:r>
                      <m:r>
                        <a:rPr lang="en-US" altLang="zh-TW" i="1" dirty="0">
                          <a:latin typeface="Cambria Math" panose="02040503050406030204" pitchFamily="18" charset="0"/>
                        </a:rPr>
                        <m:t>𝑡h𝑒</m:t>
                      </m:r>
                      <m:r>
                        <a:rPr lang="en-US" altLang="zh-TW" i="1" dirty="0">
                          <a:latin typeface="Cambria Math" panose="02040503050406030204" pitchFamily="18" charset="0"/>
                        </a:rPr>
                        <m:t> </m:t>
                      </m:r>
                      <m:r>
                        <a:rPr lang="en-US" altLang="zh-TW" i="1" dirty="0">
                          <a:latin typeface="Cambria Math" panose="02040503050406030204" pitchFamily="18" charset="0"/>
                        </a:rPr>
                        <m:t>𝐺𝑟𝑎𝑦</m:t>
                      </m:r>
                      <m:r>
                        <a:rPr lang="en-US" altLang="zh-TW" i="1" dirty="0">
                          <a:latin typeface="Cambria Math" panose="02040503050406030204" pitchFamily="18" charset="0"/>
                        </a:rPr>
                        <m:t> </m:t>
                      </m:r>
                      <m:r>
                        <a:rPr lang="en-US" altLang="zh-TW" i="1" dirty="0">
                          <a:latin typeface="Cambria Math" panose="02040503050406030204" pitchFamily="18" charset="0"/>
                        </a:rPr>
                        <m:t>𝑐𝑜𝑑𝑒𝑠</m:t>
                      </m:r>
                      <m:r>
                        <a:rPr lang="en-US" altLang="zh-TW" i="1" dirty="0">
                          <a:latin typeface="Cambria Math" panose="02040503050406030204" pitchFamily="18" charset="0"/>
                        </a:rPr>
                        <m:t> </m:t>
                      </m:r>
                      <m:r>
                        <a:rPr lang="en-US" altLang="zh-TW" i="1" dirty="0">
                          <a:latin typeface="Cambria Math" panose="02040503050406030204" pitchFamily="18" charset="0"/>
                        </a:rPr>
                        <m:t>𝑓𝑜𝑟</m:t>
                      </m:r>
                      <m:r>
                        <a:rPr lang="en-US" altLang="zh-TW" i="1" dirty="0">
                          <a:latin typeface="Cambria Math" panose="02040503050406030204" pitchFamily="18" charset="0"/>
                        </a:rPr>
                        <m:t> </m:t>
                      </m:r>
                      <m:r>
                        <a:rPr lang="en-US" altLang="zh-TW" i="1" dirty="0">
                          <a:latin typeface="Cambria Math" panose="02040503050406030204" pitchFamily="18" charset="0"/>
                        </a:rPr>
                        <m:t>𝑜𝑑𝑑</m:t>
                      </m:r>
                      <m:r>
                        <a:rPr lang="en-US" altLang="zh-TW" i="1" dirty="0">
                          <a:latin typeface="Cambria Math" panose="02040503050406030204" pitchFamily="18" charset="0"/>
                        </a:rPr>
                        <m:t> </m:t>
                      </m:r>
                      <m:r>
                        <a:rPr lang="en-US" altLang="zh-TW" i="1" dirty="0">
                          <a:latin typeface="Cambria Math" panose="02040503050406030204" pitchFamily="18" charset="0"/>
                        </a:rPr>
                        <m:t>𝑣𝑎𝑙𝑢𝑒𝑠</m:t>
                      </m:r>
                      <m:r>
                        <a:rPr lang="en-US" altLang="zh-TW" i="1" dirty="0">
                          <a:latin typeface="Cambria Math" panose="02040503050406030204" pitchFamily="18" charset="0"/>
                        </a:rPr>
                        <m:t> </m:t>
                      </m:r>
                      <m:r>
                        <a:rPr lang="en-US" altLang="zh-TW" i="1" dirty="0">
                          <a:latin typeface="Cambria Math" panose="02040503050406030204" pitchFamily="18" charset="0"/>
                        </a:rPr>
                        <m:t>𝑜𝑓</m:t>
                      </m:r>
                      <m:r>
                        <a:rPr lang="en-US" altLang="zh-TW" i="1" dirty="0">
                          <a:latin typeface="Cambria Math" panose="02040503050406030204" pitchFamily="18" charset="0"/>
                        </a:rPr>
                        <m:t> </m:t>
                      </m:r>
                      <m:r>
                        <a:rPr lang="en-US" altLang="zh-TW" i="1" dirty="0">
                          <a:latin typeface="Cambria Math" panose="02040503050406030204" pitchFamily="18" charset="0"/>
                        </a:rPr>
                        <m:t>𝑘</m:t>
                      </m:r>
                      <m:r>
                        <a:rPr lang="en-US" altLang="zh-TW" i="1" dirty="0">
                          <a:latin typeface="Cambria Math" panose="02040503050406030204" pitchFamily="18" charset="0"/>
                        </a:rPr>
                        <m:t> </m:t>
                      </m:r>
                      <m:r>
                        <a:rPr lang="en-US" altLang="zh-TW" i="1" dirty="0">
                          <a:latin typeface="Cambria Math" panose="02040503050406030204" pitchFamily="18" charset="0"/>
                        </a:rPr>
                        <m:t>𝑎𝑟𝑒</m:t>
                      </m:r>
                      <m:r>
                        <a:rPr lang="en-US" altLang="zh-TW" i="1" dirty="0">
                          <a:latin typeface="Cambria Math" panose="02040503050406030204" pitchFamily="18" charset="0"/>
                        </a:rPr>
                        <m:t> </m:t>
                      </m:r>
                      <m:r>
                        <a:rPr lang="en-US" altLang="zh-TW" i="1" dirty="0">
                          <a:latin typeface="Cambria Math" panose="02040503050406030204" pitchFamily="18" charset="0"/>
                        </a:rPr>
                        <m:t>𝑜𝑝𝑒𝑛</m:t>
                      </m:r>
                      <m:r>
                        <a:rPr lang="en-US" altLang="zh-TW" i="1" dirty="0">
                          <a:latin typeface="Cambria Math" panose="02040503050406030204" pitchFamily="18" charset="0"/>
                        </a:rPr>
                        <m:t>. </m:t>
                      </m:r>
                    </m:oMath>
                  </m:oMathPara>
                </a14:m>
                <a:endParaRPr lang="en-US" altLang="zh-TW" dirty="0" smtClean="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42" t="-786" r="-355"/>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34496149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smtClean="0"/>
              <a:t>Problem 1(Cont.)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lstStyle/>
              <a:p>
                <a:r>
                  <a:rPr lang="en-US" altLang="zh-TW" sz="2400" dirty="0" smtClean="0">
                    <a:latin typeface="Comic Sans MS" panose="030F0702030302020204" pitchFamily="66" charset="0"/>
                  </a:rPr>
                  <a:t>Lemma 1</a:t>
                </a:r>
                <a:r>
                  <a:rPr lang="zh-TW" altLang="en-US" sz="2400" dirty="0" smtClean="0">
                    <a:latin typeface="Comic Sans MS" panose="030F0702030302020204" pitchFamily="66" charset="0"/>
                  </a:rPr>
                  <a:t>：</a:t>
                </a:r>
                <a:r>
                  <a:rPr lang="en-US" altLang="zh-TW" sz="2400" dirty="0" smtClean="0">
                    <a:latin typeface="Comic Sans MS" panose="030F0702030302020204" pitchFamily="66" charset="0"/>
                  </a:rPr>
                  <a:t>There exist Gray codes of length </a:t>
                </a:r>
                <a14:m>
                  <m:oMath xmlns:m="http://schemas.openxmlformats.org/officeDocument/2006/math">
                    <m:func>
                      <m:funcPr>
                        <m:ctrlPr>
                          <a:rPr lang="en-US" altLang="zh-TW" sz="2400" b="0" i="1" smtClean="0">
                            <a:latin typeface="Cambria Math" panose="02040503050406030204" pitchFamily="18" charset="0"/>
                          </a:rPr>
                        </m:ctrlPr>
                      </m:funcPr>
                      <m:fName>
                        <m:sSub>
                          <m:sSubPr>
                            <m:ctrlPr>
                              <a:rPr lang="en-US" altLang="zh-TW" sz="2400" b="0" i="1" smtClean="0">
                                <a:latin typeface="Cambria Math" panose="02040503050406030204" pitchFamily="18" charset="0"/>
                              </a:rPr>
                            </m:ctrlPr>
                          </m:sSubPr>
                          <m:e>
                            <m:r>
                              <m:rPr>
                                <m:sty m:val="p"/>
                              </m:rPr>
                              <a:rPr lang="en-US" altLang="zh-TW" sz="2400" b="0" i="0" smtClean="0">
                                <a:latin typeface="Cambria Math" panose="02040503050406030204" pitchFamily="18" charset="0"/>
                              </a:rPr>
                              <m:t>log</m:t>
                            </m:r>
                          </m:e>
                          <m:sub>
                            <m:r>
                              <a:rPr lang="en-US" altLang="zh-TW" sz="2400" b="0" i="1" smtClean="0">
                                <a:latin typeface="Cambria Math" panose="02040503050406030204" pitchFamily="18" charset="0"/>
                              </a:rPr>
                              <m:t>2</m:t>
                            </m:r>
                          </m:sub>
                        </m:sSub>
                      </m:fName>
                      <m:e>
                        <m:r>
                          <a:rPr lang="en-US" altLang="zh-TW" sz="2400" b="0" i="1" smtClean="0">
                            <a:latin typeface="Cambria Math" panose="02040503050406030204" pitchFamily="18" charset="0"/>
                          </a:rPr>
                          <m:t>𝑘</m:t>
                        </m:r>
                      </m:e>
                    </m:func>
                    <m:r>
                      <a:rPr lang="en-US" altLang="zh-TW" sz="2400" b="0" i="0" smtClean="0">
                        <a:latin typeface="Cambria Math" panose="02040503050406030204" pitchFamily="18" charset="0"/>
                      </a:rPr>
                      <m:t> </m:t>
                    </m:r>
                  </m:oMath>
                </a14:m>
                <a:r>
                  <a:rPr lang="en-US" altLang="zh-TW" sz="2400" dirty="0" smtClean="0">
                    <a:latin typeface="Comic Sans MS" panose="030F0702030302020204" pitchFamily="66" charset="0"/>
                  </a:rPr>
                  <a:t>for any positive integer k that is </a:t>
                </a:r>
                <a14:m>
                  <m:oMath xmlns:m="http://schemas.openxmlformats.org/officeDocument/2006/math">
                    <m:sSup>
                      <m:sSupPr>
                        <m:ctrlPr>
                          <a:rPr lang="en-US" altLang="zh-TW" sz="2400" b="0" i="1" smtClean="0">
                            <a:latin typeface="Cambria Math" panose="02040503050406030204" pitchFamily="18" charset="0"/>
                          </a:rPr>
                        </m:ctrlPr>
                      </m:sSupPr>
                      <m:e>
                        <m:r>
                          <a:rPr lang="en-US" altLang="zh-TW" sz="2400" b="0" i="1" smtClean="0">
                            <a:latin typeface="Cambria Math" panose="02040503050406030204" pitchFamily="18" charset="0"/>
                          </a:rPr>
                          <m:t>2</m:t>
                        </m:r>
                      </m:e>
                      <m:sup>
                        <m:r>
                          <a:rPr lang="en-US" altLang="zh-TW" sz="2400" b="0" i="1" smtClean="0">
                            <a:latin typeface="Cambria Math" panose="02040503050406030204" pitchFamily="18" charset="0"/>
                          </a:rPr>
                          <m:t>𝑖</m:t>
                        </m:r>
                      </m:sup>
                    </m:sSup>
                    <m:r>
                      <a:rPr lang="en-US" altLang="zh-TW" sz="2400" b="0" i="1" smtClean="0">
                        <a:latin typeface="Cambria Math" panose="02040503050406030204" pitchFamily="18" charset="0"/>
                      </a:rPr>
                      <m:t>,</m:t>
                    </m:r>
                    <m:r>
                      <a:rPr lang="en-US" altLang="zh-TW" sz="2400" b="0" i="1" smtClean="0">
                        <a:latin typeface="Cambria Math" panose="02040503050406030204" pitchFamily="18" charset="0"/>
                      </a:rPr>
                      <m:t>𝑖</m:t>
                    </m:r>
                    <m:r>
                      <a:rPr lang="en-US" altLang="zh-TW" sz="2400" b="0" i="1" smtClean="0">
                        <a:latin typeface="Cambria Math" panose="02040503050406030204" pitchFamily="18" charset="0"/>
                      </a:rPr>
                      <m:t>≥1</m:t>
                    </m:r>
                  </m:oMath>
                </a14:m>
                <a:endParaRPr lang="en-US" altLang="zh-TW" sz="2400" dirty="0" smtClean="0">
                  <a:latin typeface="Comic Sans MS" panose="030F0702030302020204" pitchFamily="66" charset="0"/>
                </a:endParaRPr>
              </a:p>
              <a:p>
                <a:pPr marL="0" indent="0">
                  <a:buNone/>
                </a:pPr>
                <a:endParaRPr lang="en-US" altLang="zh-TW" sz="2400" dirty="0" smtClean="0">
                  <a:latin typeface="Comic Sans MS" panose="030F0702030302020204" pitchFamily="66" charset="0"/>
                </a:endParaRPr>
              </a:p>
              <a:p>
                <a:r>
                  <a:rPr lang="en-US" altLang="zh-TW" sz="2400" dirty="0" smtClean="0">
                    <a:latin typeface="Comic Sans MS" panose="030F0702030302020204" pitchFamily="66" charset="0"/>
                  </a:rPr>
                  <a:t>Base case</a:t>
                </a:r>
                <a:r>
                  <a:rPr lang="zh-TW" altLang="en-US" sz="2400" dirty="0" smtClean="0">
                    <a:latin typeface="Comic Sans MS" panose="030F0702030302020204" pitchFamily="66" charset="0"/>
                  </a:rPr>
                  <a:t>：</a:t>
                </a:r>
                <a14:m>
                  <m:oMath xmlns:m="http://schemas.openxmlformats.org/officeDocument/2006/math">
                    <m:r>
                      <a:rPr lang="en-US" altLang="zh-TW" sz="2400" b="0" i="1" smtClean="0">
                        <a:latin typeface="Cambria Math" panose="02040503050406030204" pitchFamily="18" charset="0"/>
                      </a:rPr>
                      <m:t>𝑘</m:t>
                    </m:r>
                    <m:r>
                      <a:rPr lang="en-US" altLang="zh-TW" sz="2400" b="0" i="1" smtClean="0">
                        <a:latin typeface="Cambria Math" panose="02040503050406030204" pitchFamily="18" charset="0"/>
                      </a:rPr>
                      <m:t>=2=</m:t>
                    </m:r>
                    <m:sSup>
                      <m:sSupPr>
                        <m:ctrlPr>
                          <a:rPr lang="en-US" altLang="zh-TW" sz="2400" b="0" i="1" smtClean="0">
                            <a:latin typeface="Cambria Math" panose="02040503050406030204" pitchFamily="18" charset="0"/>
                          </a:rPr>
                        </m:ctrlPr>
                      </m:sSupPr>
                      <m:e>
                        <m:r>
                          <a:rPr lang="en-US" altLang="zh-TW" sz="2400" b="0" i="1" smtClean="0">
                            <a:latin typeface="Cambria Math" panose="02040503050406030204" pitchFamily="18" charset="0"/>
                          </a:rPr>
                          <m:t>2</m:t>
                        </m:r>
                      </m:e>
                      <m:sup>
                        <m:r>
                          <a:rPr lang="en-US" altLang="zh-TW" sz="2400" b="0" i="1" smtClean="0">
                            <a:latin typeface="Cambria Math" panose="02040503050406030204" pitchFamily="18" charset="0"/>
                          </a:rPr>
                          <m:t>1</m:t>
                        </m:r>
                      </m:sup>
                    </m:sSup>
                    <m:r>
                      <a:rPr lang="en-US" altLang="zh-TW" sz="2400" b="0" i="0" smtClean="0">
                        <a:latin typeface="Cambria Math" panose="02040503050406030204" pitchFamily="18" charset="0"/>
                      </a:rPr>
                      <m:t>,  </m:t>
                    </m:r>
                    <m:d>
                      <m:dPr>
                        <m:begChr m:val="{"/>
                        <m:endChr m:val="}"/>
                        <m:ctrlPr>
                          <a:rPr lang="en-US" altLang="zh-TW" sz="2400" b="0" i="1" smtClean="0">
                            <a:latin typeface="Cambria Math" panose="02040503050406030204" pitchFamily="18" charset="0"/>
                          </a:rPr>
                        </m:ctrlPr>
                      </m:dPr>
                      <m:e>
                        <m:r>
                          <a:rPr lang="en-US" altLang="zh-TW" sz="2400" b="0" i="1" smtClean="0">
                            <a:latin typeface="Cambria Math" panose="02040503050406030204" pitchFamily="18" charset="0"/>
                          </a:rPr>
                          <m:t>0,1</m:t>
                        </m:r>
                      </m:e>
                    </m:d>
                  </m:oMath>
                </a14:m>
                <a:r>
                  <a:rPr lang="en-US" altLang="zh-TW" sz="2400" dirty="0" smtClean="0">
                    <a:latin typeface="Comic Sans MS" panose="030F0702030302020204" pitchFamily="66" charset="0"/>
                  </a:rPr>
                  <a:t>,</a:t>
                </a:r>
                <a:r>
                  <a:rPr lang="zh-TW" altLang="en-US" sz="2400" dirty="0" smtClean="0">
                    <a:latin typeface="Comic Sans MS" panose="030F0702030302020204" pitchFamily="66" charset="0"/>
                  </a:rPr>
                  <a:t>  </a:t>
                </a:r>
                <a14:m>
                  <m:oMath xmlns:m="http://schemas.openxmlformats.org/officeDocument/2006/math">
                    <m:r>
                      <a:rPr lang="en-US" altLang="zh-TW" sz="2400" i="1">
                        <a:latin typeface="Cambria Math" panose="02040503050406030204" pitchFamily="18" charset="0"/>
                      </a:rPr>
                      <m:t>𝑙𝑒𝑛𝑔𝑡h</m:t>
                    </m:r>
                    <m:r>
                      <a:rPr lang="en-US" altLang="zh-TW" sz="2400" i="1">
                        <a:latin typeface="Cambria Math" panose="02040503050406030204" pitchFamily="18" charset="0"/>
                      </a:rPr>
                      <m:t>=1=</m:t>
                    </m:r>
                    <m:func>
                      <m:funcPr>
                        <m:ctrlPr>
                          <a:rPr lang="en-US" altLang="zh-TW" sz="2400" i="1">
                            <a:latin typeface="Cambria Math" panose="02040503050406030204" pitchFamily="18" charset="0"/>
                          </a:rPr>
                        </m:ctrlPr>
                      </m:funcPr>
                      <m:fName>
                        <m:sSub>
                          <m:sSubPr>
                            <m:ctrlPr>
                              <a:rPr lang="en-US" altLang="zh-TW" sz="2400" i="1">
                                <a:latin typeface="Cambria Math" panose="02040503050406030204" pitchFamily="18" charset="0"/>
                              </a:rPr>
                            </m:ctrlPr>
                          </m:sSubPr>
                          <m:e>
                            <m:r>
                              <m:rPr>
                                <m:sty m:val="p"/>
                              </m:rPr>
                              <a:rPr lang="en-US" altLang="zh-TW" sz="2400">
                                <a:latin typeface="Cambria Math" panose="02040503050406030204" pitchFamily="18" charset="0"/>
                              </a:rPr>
                              <m:t>log</m:t>
                            </m:r>
                          </m:e>
                          <m:sub>
                            <m:r>
                              <a:rPr lang="en-US" altLang="zh-TW" sz="2400" i="1">
                                <a:latin typeface="Cambria Math" panose="02040503050406030204" pitchFamily="18" charset="0"/>
                              </a:rPr>
                              <m:t>2</m:t>
                            </m:r>
                          </m:sub>
                        </m:sSub>
                      </m:fName>
                      <m:e>
                        <m:r>
                          <a:rPr lang="en-US" altLang="zh-TW" sz="2400" i="1">
                            <a:latin typeface="Cambria Math" panose="02040503050406030204" pitchFamily="18" charset="0"/>
                          </a:rPr>
                          <m:t>2</m:t>
                        </m:r>
                      </m:e>
                    </m:func>
                  </m:oMath>
                </a14:m>
                <a:endParaRPr lang="en-US" altLang="zh-TW" dirty="0" smtClean="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a:blip r:embed="rId2"/>
                <a:stretch>
                  <a:fillRect l="-567" t="-1258"/>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13319807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smtClean="0"/>
              <a:t>Problem 1(Cont.)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normAutofit/>
              </a:bodyPr>
              <a:lstStyle/>
              <a:p>
                <a:r>
                  <a:rPr lang="en-US" altLang="zh-TW" sz="2400" dirty="0" smtClean="0">
                    <a:latin typeface="Comic Sans MS" panose="030F0702030302020204" pitchFamily="66" charset="0"/>
                  </a:rPr>
                  <a:t>Inductive step</a:t>
                </a:r>
                <a:r>
                  <a:rPr lang="zh-TW" altLang="en-US" sz="2400" dirty="0" smtClean="0">
                    <a:latin typeface="Comic Sans MS" panose="030F0702030302020204" pitchFamily="66" charset="0"/>
                  </a:rPr>
                  <a:t>：</a:t>
                </a:r>
                <a:r>
                  <a:rPr lang="en-US" altLang="zh-TW" sz="2400" dirty="0" smtClean="0">
                    <a:latin typeface="Comic Sans MS" panose="030F0702030302020204" pitchFamily="66" charset="0"/>
                  </a:rPr>
                  <a:t>Consider </a:t>
                </a:r>
                <a14:m>
                  <m:oMath xmlns:m="http://schemas.openxmlformats.org/officeDocument/2006/math">
                    <m:r>
                      <a:rPr lang="en-US" altLang="zh-TW" sz="2400" b="0" i="1" smtClean="0">
                        <a:latin typeface="Cambria Math" panose="02040503050406030204" pitchFamily="18" charset="0"/>
                      </a:rPr>
                      <m:t>𝑘</m:t>
                    </m:r>
                    <m:r>
                      <a:rPr lang="en-US" altLang="zh-TW" sz="2400" b="0" i="1" smtClean="0">
                        <a:latin typeface="Cambria Math" panose="02040503050406030204" pitchFamily="18" charset="0"/>
                      </a:rPr>
                      <m:t>=</m:t>
                    </m:r>
                    <m:sSup>
                      <m:sSupPr>
                        <m:ctrlPr>
                          <a:rPr lang="en-US" altLang="zh-TW" sz="2400" b="0" i="1" smtClean="0">
                            <a:latin typeface="Cambria Math" panose="02040503050406030204" pitchFamily="18" charset="0"/>
                          </a:rPr>
                        </m:ctrlPr>
                      </m:sSupPr>
                      <m:e>
                        <m:r>
                          <a:rPr lang="en-US" altLang="zh-TW" sz="2400" b="0" i="1" smtClean="0">
                            <a:latin typeface="Cambria Math" panose="02040503050406030204" pitchFamily="18" charset="0"/>
                          </a:rPr>
                          <m:t>2</m:t>
                        </m:r>
                      </m:e>
                      <m:sup>
                        <m:r>
                          <a:rPr lang="en-US" altLang="zh-TW" sz="2400" b="0" i="1" smtClean="0">
                            <a:latin typeface="Cambria Math" panose="02040503050406030204" pitchFamily="18" charset="0"/>
                          </a:rPr>
                          <m:t>𝑖</m:t>
                        </m:r>
                      </m:sup>
                    </m:sSup>
                    <m:r>
                      <a:rPr lang="en-US" altLang="zh-TW" sz="2400" b="0" i="1" smtClean="0">
                        <a:latin typeface="Cambria Math" panose="02040503050406030204" pitchFamily="18" charset="0"/>
                      </a:rPr>
                      <m:t>, </m:t>
                    </m:r>
                    <m:r>
                      <a:rPr lang="en-US" altLang="zh-TW" sz="2400" b="0" i="1" smtClean="0">
                        <a:latin typeface="Cambria Math" panose="02040503050406030204" pitchFamily="18" charset="0"/>
                      </a:rPr>
                      <m:t>𝑖</m:t>
                    </m:r>
                    <m:r>
                      <a:rPr lang="en-US" altLang="zh-TW" sz="2400" b="0" i="1" smtClean="0">
                        <a:latin typeface="Cambria Math" panose="02040503050406030204" pitchFamily="18" charset="0"/>
                      </a:rPr>
                      <m:t>&gt;1</m:t>
                    </m:r>
                  </m:oMath>
                </a14:m>
                <a:r>
                  <a:rPr lang="en-US" altLang="zh-TW" sz="2400" dirty="0" smtClean="0">
                    <a:latin typeface="Comic Sans MS" panose="030F0702030302020204" pitchFamily="66" charset="0"/>
                  </a:rPr>
                  <a:t> , so </a:t>
                </a:r>
                <a14:m>
                  <m:oMath xmlns:m="http://schemas.openxmlformats.org/officeDocument/2006/math">
                    <m:r>
                      <a:rPr lang="en-US" altLang="zh-TW" sz="2400" b="0" i="1" smtClean="0">
                        <a:latin typeface="Cambria Math" panose="02040503050406030204" pitchFamily="18" charset="0"/>
                      </a:rPr>
                      <m:t>𝑘</m:t>
                    </m:r>
                    <m:r>
                      <a:rPr lang="en-US" altLang="zh-TW" sz="2400" b="0" i="1" smtClean="0">
                        <a:latin typeface="Cambria Math" panose="02040503050406030204" pitchFamily="18" charset="0"/>
                      </a:rPr>
                      <m:t>=2×</m:t>
                    </m:r>
                    <m:sSup>
                      <m:sSupPr>
                        <m:ctrlPr>
                          <a:rPr lang="en-US" altLang="zh-TW" sz="2400" b="0" i="1" smtClean="0">
                            <a:latin typeface="Cambria Math" panose="02040503050406030204" pitchFamily="18" charset="0"/>
                            <a:ea typeface="Cambria Math" panose="02040503050406030204" pitchFamily="18" charset="0"/>
                          </a:rPr>
                        </m:ctrlPr>
                      </m:sSupPr>
                      <m:e>
                        <m:r>
                          <a:rPr lang="en-US" altLang="zh-TW" sz="2400" b="0" i="1" smtClean="0">
                            <a:latin typeface="Cambria Math" panose="02040503050406030204" pitchFamily="18" charset="0"/>
                            <a:ea typeface="Cambria Math" panose="02040503050406030204" pitchFamily="18" charset="0"/>
                          </a:rPr>
                          <m:t>2</m:t>
                        </m:r>
                      </m:e>
                      <m:sup>
                        <m:r>
                          <a:rPr lang="en-US" altLang="zh-TW" sz="2400" b="0" i="1" smtClean="0">
                            <a:latin typeface="Cambria Math" panose="02040503050406030204" pitchFamily="18" charset="0"/>
                            <a:ea typeface="Cambria Math" panose="02040503050406030204" pitchFamily="18" charset="0"/>
                          </a:rPr>
                          <m:t>𝑖</m:t>
                        </m:r>
                        <m:r>
                          <a:rPr lang="en-US" altLang="zh-TW" sz="2400" b="0" i="1" smtClean="0">
                            <a:latin typeface="Cambria Math" panose="02040503050406030204" pitchFamily="18" charset="0"/>
                            <a:ea typeface="Cambria Math" panose="02040503050406030204" pitchFamily="18" charset="0"/>
                          </a:rPr>
                          <m:t>−1</m:t>
                        </m:r>
                      </m:sup>
                    </m:sSup>
                  </m:oMath>
                </a14:m>
                <a:r>
                  <a:rPr lang="en-US" altLang="zh-TW" sz="2400" dirty="0" smtClean="0">
                    <a:latin typeface="Comic Sans MS" panose="030F0702030302020204" pitchFamily="66" charset="0"/>
                  </a:rPr>
                  <a:t>,</a:t>
                </a:r>
                <a:r>
                  <a:rPr lang="zh-TW" altLang="en-US" sz="2400" dirty="0" smtClean="0">
                    <a:latin typeface="Comic Sans MS" panose="030F0702030302020204" pitchFamily="66" charset="0"/>
                  </a:rPr>
                  <a:t> </a:t>
                </a:r>
                <a:r>
                  <a:rPr lang="en-US" altLang="zh-TW" sz="2400" dirty="0" smtClean="0">
                    <a:latin typeface="Comic Sans MS" panose="030F0702030302020204" pitchFamily="66" charset="0"/>
                  </a:rPr>
                  <a:t>Assume we can find the Gray code of length </a:t>
                </a:r>
                <a14:m>
                  <m:oMath xmlns:m="http://schemas.openxmlformats.org/officeDocument/2006/math">
                    <m:r>
                      <a:rPr lang="en-US" altLang="zh-TW" sz="2400" b="0" i="1" smtClean="0">
                        <a:latin typeface="Cambria Math" panose="02040503050406030204" pitchFamily="18" charset="0"/>
                      </a:rPr>
                      <m:t>𝑖</m:t>
                    </m:r>
                    <m:r>
                      <a:rPr lang="en-US" altLang="zh-TW" sz="2400" b="0" i="1" smtClean="0">
                        <a:latin typeface="Cambria Math" panose="02040503050406030204" pitchFamily="18" charset="0"/>
                      </a:rPr>
                      <m:t>−1</m:t>
                    </m:r>
                  </m:oMath>
                </a14:m>
                <a:r>
                  <a:rPr lang="en-US" altLang="zh-TW" sz="2400" dirty="0" smtClean="0">
                    <a:latin typeface="Comic Sans MS" panose="030F0702030302020204" pitchFamily="66" charset="0"/>
                  </a:rPr>
                  <a:t> for </a:t>
                </a:r>
                <a14:m>
                  <m:oMath xmlns:m="http://schemas.openxmlformats.org/officeDocument/2006/math">
                    <m:sSup>
                      <m:sSupPr>
                        <m:ctrlPr>
                          <a:rPr lang="en-US" altLang="zh-TW" sz="2400" b="0" i="1" smtClean="0">
                            <a:latin typeface="Cambria Math" panose="02040503050406030204" pitchFamily="18" charset="0"/>
                          </a:rPr>
                        </m:ctrlPr>
                      </m:sSupPr>
                      <m:e>
                        <m:r>
                          <a:rPr lang="en-US" altLang="zh-TW" sz="2400" b="0" i="1" smtClean="0">
                            <a:latin typeface="Cambria Math" panose="02040503050406030204" pitchFamily="18" charset="0"/>
                          </a:rPr>
                          <m:t>2</m:t>
                        </m:r>
                      </m:e>
                      <m:sup>
                        <m:r>
                          <a:rPr lang="en-US" altLang="zh-TW" sz="2400" b="0" i="1" smtClean="0">
                            <a:latin typeface="Cambria Math" panose="02040503050406030204" pitchFamily="18" charset="0"/>
                          </a:rPr>
                          <m:t>𝑖</m:t>
                        </m:r>
                        <m:r>
                          <a:rPr lang="en-US" altLang="zh-TW" sz="2400" b="0" i="1" smtClean="0">
                            <a:latin typeface="Cambria Math" panose="02040503050406030204" pitchFamily="18" charset="0"/>
                          </a:rPr>
                          <m:t>−1</m:t>
                        </m:r>
                      </m:sup>
                    </m:sSup>
                  </m:oMath>
                </a14:m>
                <a:r>
                  <a:rPr lang="en-US" altLang="zh-TW" sz="2400" dirty="0" smtClean="0">
                    <a:latin typeface="Comic Sans MS" panose="030F0702030302020204" pitchFamily="66" charset="0"/>
                  </a:rPr>
                  <a:t>,  then we just need to add a bit</a:t>
                </a:r>
                <a:r>
                  <a:rPr lang="zh-TW" altLang="en-US" sz="2400" dirty="0" smtClean="0">
                    <a:latin typeface="Comic Sans MS" panose="030F0702030302020204" pitchFamily="66" charset="0"/>
                  </a:rPr>
                  <a:t> </a:t>
                </a:r>
                <a:r>
                  <a:rPr lang="en-US" altLang="zh-TW" sz="2400" dirty="0" smtClean="0">
                    <a:latin typeface="Comic Sans MS" panose="030F0702030302020204" pitchFamily="66" charset="0"/>
                  </a:rPr>
                  <a:t>and connect them together, so the length is </a:t>
                </a:r>
                <a14:m>
                  <m:oMath xmlns:m="http://schemas.openxmlformats.org/officeDocument/2006/math">
                    <m:r>
                      <a:rPr lang="en-US" altLang="zh-TW" sz="2400" b="0" i="1" smtClean="0">
                        <a:latin typeface="Cambria Math" panose="02040503050406030204" pitchFamily="18" charset="0"/>
                      </a:rPr>
                      <m:t>𝑖</m:t>
                    </m:r>
                    <m:r>
                      <a:rPr lang="en-US" altLang="zh-TW" sz="2400" b="0" i="1" smtClean="0">
                        <a:latin typeface="Cambria Math" panose="02040503050406030204" pitchFamily="18" charset="0"/>
                      </a:rPr>
                      <m:t>=</m:t>
                    </m:r>
                    <m:func>
                      <m:funcPr>
                        <m:ctrlPr>
                          <a:rPr lang="en-US" altLang="zh-TW" sz="2400" b="0" i="1" smtClean="0">
                            <a:latin typeface="Cambria Math" panose="02040503050406030204" pitchFamily="18" charset="0"/>
                          </a:rPr>
                        </m:ctrlPr>
                      </m:funcPr>
                      <m:fName>
                        <m:sSub>
                          <m:sSubPr>
                            <m:ctrlPr>
                              <a:rPr lang="en-US" altLang="zh-TW" sz="2400" b="0" i="1" smtClean="0">
                                <a:latin typeface="Cambria Math" panose="02040503050406030204" pitchFamily="18" charset="0"/>
                              </a:rPr>
                            </m:ctrlPr>
                          </m:sSubPr>
                          <m:e>
                            <m:r>
                              <m:rPr>
                                <m:sty m:val="p"/>
                              </m:rPr>
                              <a:rPr lang="en-US" altLang="zh-TW" sz="2400" b="0" i="0" smtClean="0">
                                <a:latin typeface="Cambria Math" panose="02040503050406030204" pitchFamily="18" charset="0"/>
                              </a:rPr>
                              <m:t>log</m:t>
                            </m:r>
                          </m:e>
                          <m:sub>
                            <m:r>
                              <a:rPr lang="en-US" altLang="zh-TW" sz="2400" b="0" i="1" smtClean="0">
                                <a:latin typeface="Cambria Math" panose="02040503050406030204" pitchFamily="18" charset="0"/>
                              </a:rPr>
                              <m:t>2</m:t>
                            </m:r>
                          </m:sub>
                        </m:sSub>
                      </m:fName>
                      <m:e>
                        <m:sSup>
                          <m:sSupPr>
                            <m:ctrlPr>
                              <a:rPr lang="en-US" altLang="zh-TW" sz="2400" b="0" i="1" smtClean="0">
                                <a:latin typeface="Cambria Math" panose="02040503050406030204" pitchFamily="18" charset="0"/>
                              </a:rPr>
                            </m:ctrlPr>
                          </m:sSupPr>
                          <m:e>
                            <m:r>
                              <a:rPr lang="en-US" altLang="zh-TW" sz="2400" b="0" i="1" smtClean="0">
                                <a:latin typeface="Cambria Math" panose="02040503050406030204" pitchFamily="18" charset="0"/>
                              </a:rPr>
                              <m:t>2</m:t>
                            </m:r>
                          </m:e>
                          <m:sup>
                            <m:r>
                              <a:rPr lang="en-US" altLang="zh-TW" sz="2400" b="0" i="1" smtClean="0">
                                <a:latin typeface="Cambria Math" panose="02040503050406030204" pitchFamily="18" charset="0"/>
                              </a:rPr>
                              <m:t>𝑖</m:t>
                            </m:r>
                          </m:sup>
                        </m:sSup>
                      </m:e>
                    </m:func>
                  </m:oMath>
                </a14:m>
                <a:r>
                  <a:rPr lang="en-US" altLang="zh-TW" sz="2400" dirty="0" smtClean="0">
                    <a:latin typeface="Comic Sans MS" panose="030F0702030302020204" pitchFamily="66" charset="0"/>
                  </a:rPr>
                  <a:t>.</a:t>
                </a: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a:blip r:embed="rId2"/>
                <a:stretch>
                  <a:fillRect l="-567" t="-943"/>
                </a:stretch>
              </a:blipFill>
            </p:spPr>
            <p:txBody>
              <a:bodyPr/>
              <a:lstStyle/>
              <a:p>
                <a:r>
                  <a:rPr lang="zh-TW" altLang="en-US">
                    <a:noFill/>
                  </a:rPr>
                  <a:t> </a:t>
                </a:r>
              </a:p>
            </p:txBody>
          </p:sp>
        </mc:Fallback>
      </mc:AlternateContent>
      <p:pic>
        <p:nvPicPr>
          <p:cNvPr id="4" name="圖片 3"/>
          <p:cNvPicPr>
            <a:picLocks noChangeAspect="1"/>
          </p:cNvPicPr>
          <p:nvPr/>
        </p:nvPicPr>
        <p:blipFill>
          <a:blip r:embed="rId3"/>
          <a:stretch>
            <a:fillRect/>
          </a:stretch>
        </p:blipFill>
        <p:spPr>
          <a:xfrm>
            <a:off x="2043800" y="3112478"/>
            <a:ext cx="6321153" cy="3176406"/>
          </a:xfrm>
          <a:prstGeom prst="rect">
            <a:avLst/>
          </a:prstGeom>
        </p:spPr>
      </p:pic>
    </p:spTree>
    <p:extLst>
      <p:ext uri="{BB962C8B-B14F-4D97-AF65-F5344CB8AC3E}">
        <p14:creationId xmlns:p14="http://schemas.microsoft.com/office/powerpoint/2010/main" val="35977747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1(Cont.)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677333" y="1401311"/>
                <a:ext cx="9398651" cy="4893981"/>
              </a:xfrm>
            </p:spPr>
            <p:txBody>
              <a:bodyPr/>
              <a:lstStyle/>
              <a:p>
                <a:r>
                  <a:rPr lang="en-US" altLang="zh-TW" sz="2400" dirty="0" smtClean="0">
                    <a:latin typeface="Comic Sans MS" panose="030F0702030302020204" pitchFamily="66" charset="0"/>
                  </a:rPr>
                  <a:t>Lemma 2</a:t>
                </a:r>
                <a:r>
                  <a:rPr lang="zh-TW" altLang="en-US" sz="2400" dirty="0" smtClean="0">
                    <a:latin typeface="Comic Sans MS" panose="030F0702030302020204" pitchFamily="66" charset="0"/>
                  </a:rPr>
                  <a:t>：</a:t>
                </a:r>
                <a:r>
                  <a:rPr lang="en-US" altLang="zh-TW" sz="2400" dirty="0" smtClean="0">
                    <a:latin typeface="Comic Sans MS" panose="030F0702030302020204" pitchFamily="66" charset="0"/>
                  </a:rPr>
                  <a:t>There exist ‘open’ Gray codes of length </a:t>
                </a:r>
                <a14:m>
                  <m:oMath xmlns:m="http://schemas.openxmlformats.org/officeDocument/2006/math">
                    <m:d>
                      <m:dPr>
                        <m:begChr m:val="⌈"/>
                        <m:endChr m:val="⌉"/>
                        <m:ctrlPr>
                          <a:rPr lang="en-US" altLang="zh-TW" sz="2400" i="1" smtClean="0">
                            <a:latin typeface="Cambria Math" panose="02040503050406030204" pitchFamily="18" charset="0"/>
                          </a:rPr>
                        </m:ctrlPr>
                      </m:dPr>
                      <m:e>
                        <m:func>
                          <m:funcPr>
                            <m:ctrlPr>
                              <a:rPr lang="en-US" altLang="zh-TW" sz="2400" b="0" i="1" smtClean="0">
                                <a:latin typeface="Cambria Math" panose="02040503050406030204" pitchFamily="18" charset="0"/>
                              </a:rPr>
                            </m:ctrlPr>
                          </m:funcPr>
                          <m:fName>
                            <m:sSub>
                              <m:sSubPr>
                                <m:ctrlPr>
                                  <a:rPr lang="en-US" altLang="zh-TW" sz="2400" b="0" i="1" smtClean="0">
                                    <a:latin typeface="Cambria Math" panose="02040503050406030204" pitchFamily="18" charset="0"/>
                                  </a:rPr>
                                </m:ctrlPr>
                              </m:sSubPr>
                              <m:e>
                                <m:r>
                                  <m:rPr>
                                    <m:sty m:val="p"/>
                                  </m:rPr>
                                  <a:rPr lang="en-US" altLang="zh-TW" sz="2400" b="0" i="0" smtClean="0">
                                    <a:latin typeface="Cambria Math" panose="02040503050406030204" pitchFamily="18" charset="0"/>
                                  </a:rPr>
                                  <m:t>log</m:t>
                                </m:r>
                              </m:e>
                              <m:sub>
                                <m:r>
                                  <a:rPr lang="en-US" altLang="zh-TW" sz="2400" b="0" i="1" smtClean="0">
                                    <a:latin typeface="Cambria Math" panose="02040503050406030204" pitchFamily="18" charset="0"/>
                                  </a:rPr>
                                  <m:t>2</m:t>
                                </m:r>
                              </m:sub>
                            </m:sSub>
                          </m:fName>
                          <m:e>
                            <m:r>
                              <a:rPr lang="en-US" altLang="zh-TW" sz="2400" b="0" i="1" smtClean="0">
                                <a:latin typeface="Cambria Math" panose="02040503050406030204" pitchFamily="18" charset="0"/>
                              </a:rPr>
                              <m:t>𝑘</m:t>
                            </m:r>
                          </m:e>
                        </m:func>
                      </m:e>
                    </m:d>
                  </m:oMath>
                </a14:m>
                <a:r>
                  <a:rPr lang="zh-TW" altLang="en-US" sz="2400" dirty="0" smtClean="0">
                    <a:latin typeface="Comic Sans MS" panose="030F0702030302020204" pitchFamily="66" charset="0"/>
                  </a:rPr>
                  <a:t> </a:t>
                </a:r>
                <a:r>
                  <a:rPr lang="en-US" altLang="zh-TW" sz="2400" dirty="0" smtClean="0">
                    <a:latin typeface="Comic Sans MS" panose="030F0702030302020204" pitchFamily="66" charset="0"/>
                  </a:rPr>
                  <a:t>for any positive odd number(k&gt;=3)</a:t>
                </a:r>
              </a:p>
              <a:p>
                <a:pPr marL="0" indent="0">
                  <a:buNone/>
                </a:pPr>
                <a:endParaRPr lang="en-US" altLang="zh-TW" sz="2400" dirty="0" smtClean="0">
                  <a:latin typeface="Comic Sans MS" panose="030F0702030302020204" pitchFamily="66" charset="0"/>
                </a:endParaRPr>
              </a:p>
              <a:p>
                <a:r>
                  <a:rPr lang="en-US" altLang="zh-TW" sz="2400" dirty="0" smtClean="0">
                    <a:latin typeface="Comic Sans MS" panose="030F0702030302020204" pitchFamily="66" charset="0"/>
                  </a:rPr>
                  <a:t>Base case</a:t>
                </a:r>
                <a:r>
                  <a:rPr lang="zh-TW" altLang="en-US" sz="2400" dirty="0" smtClean="0">
                    <a:latin typeface="Comic Sans MS" panose="030F0702030302020204" pitchFamily="66" charset="0"/>
                  </a:rPr>
                  <a:t>：</a:t>
                </a:r>
                <a14:m>
                  <m:oMath xmlns:m="http://schemas.openxmlformats.org/officeDocument/2006/math">
                    <m:r>
                      <a:rPr lang="en-US" altLang="zh-TW" sz="2400" b="0" i="1" smtClean="0">
                        <a:latin typeface="Cambria Math" panose="02040503050406030204" pitchFamily="18" charset="0"/>
                      </a:rPr>
                      <m:t>𝑘</m:t>
                    </m:r>
                    <m:r>
                      <a:rPr lang="en-US" altLang="zh-TW" sz="2400" b="0" i="1" smtClean="0">
                        <a:latin typeface="Cambria Math" panose="02040503050406030204" pitchFamily="18" charset="0"/>
                      </a:rPr>
                      <m:t>=</m:t>
                    </m:r>
                    <m:sSup>
                      <m:sSupPr>
                        <m:ctrlPr>
                          <a:rPr lang="en-US" altLang="zh-TW" sz="2400" b="0" i="1" smtClean="0">
                            <a:latin typeface="Cambria Math" panose="02040503050406030204" pitchFamily="18" charset="0"/>
                          </a:rPr>
                        </m:ctrlPr>
                      </m:sSupPr>
                      <m:e>
                        <m:r>
                          <a:rPr lang="en-US" altLang="zh-TW" sz="2400" b="0" i="1" smtClean="0">
                            <a:latin typeface="Cambria Math" panose="02040503050406030204" pitchFamily="18" charset="0"/>
                          </a:rPr>
                          <m:t>2</m:t>
                        </m:r>
                      </m:e>
                      <m:sup>
                        <m:r>
                          <a:rPr lang="en-US" altLang="zh-TW" sz="2400" b="0" i="1" smtClean="0">
                            <a:latin typeface="Cambria Math" panose="02040503050406030204" pitchFamily="18" charset="0"/>
                          </a:rPr>
                          <m:t>𝑛</m:t>
                        </m:r>
                      </m:sup>
                    </m:sSup>
                    <m:r>
                      <a:rPr lang="en-US" altLang="zh-TW" sz="2400" b="0" i="1" smtClean="0">
                        <a:latin typeface="Cambria Math" panose="02040503050406030204" pitchFamily="18" charset="0"/>
                      </a:rPr>
                      <m:t>−1, </m:t>
                    </m:r>
                    <m:r>
                      <a:rPr lang="en-US" altLang="zh-TW" sz="2400" b="0" i="1" smtClean="0">
                        <a:latin typeface="Cambria Math" panose="02040503050406030204" pitchFamily="18" charset="0"/>
                      </a:rPr>
                      <m:t>𝑛</m:t>
                    </m:r>
                    <m:r>
                      <a:rPr lang="en-US" altLang="zh-TW" sz="2400" b="0" i="1" smtClean="0">
                        <a:latin typeface="Cambria Math" panose="02040503050406030204" pitchFamily="18" charset="0"/>
                      </a:rPr>
                      <m:t>&gt;1</m:t>
                    </m:r>
                  </m:oMath>
                </a14:m>
                <a:r>
                  <a:rPr lang="en-US" altLang="zh-TW" sz="2400" dirty="0" smtClean="0">
                    <a:latin typeface="Comic Sans MS" panose="030F0702030302020204" pitchFamily="66" charset="0"/>
                  </a:rPr>
                  <a:t>, From Lemma 1, we can get the Gray code of length </a:t>
                </a:r>
                <a14:m>
                  <m:oMath xmlns:m="http://schemas.openxmlformats.org/officeDocument/2006/math">
                    <m:func>
                      <m:funcPr>
                        <m:ctrlPr>
                          <a:rPr lang="en-US" altLang="zh-TW" sz="2400" b="0" i="1" smtClean="0">
                            <a:latin typeface="Cambria Math" panose="02040503050406030204" pitchFamily="18" charset="0"/>
                          </a:rPr>
                        </m:ctrlPr>
                      </m:funcPr>
                      <m:fName>
                        <m:sSub>
                          <m:sSubPr>
                            <m:ctrlPr>
                              <a:rPr lang="en-US" altLang="zh-TW" sz="2400" b="0" i="1" smtClean="0">
                                <a:latin typeface="Cambria Math" panose="02040503050406030204" pitchFamily="18" charset="0"/>
                              </a:rPr>
                            </m:ctrlPr>
                          </m:sSubPr>
                          <m:e>
                            <m:r>
                              <m:rPr>
                                <m:sty m:val="p"/>
                              </m:rPr>
                              <a:rPr lang="en-US" altLang="zh-TW" sz="2400" b="0" i="0" smtClean="0">
                                <a:latin typeface="Cambria Math" panose="02040503050406030204" pitchFamily="18" charset="0"/>
                              </a:rPr>
                              <m:t>log</m:t>
                            </m:r>
                          </m:e>
                          <m:sub>
                            <m:r>
                              <a:rPr lang="en-US" altLang="zh-TW" sz="2400" b="0" i="1" smtClean="0">
                                <a:latin typeface="Cambria Math" panose="02040503050406030204" pitchFamily="18" charset="0"/>
                              </a:rPr>
                              <m:t>2</m:t>
                            </m:r>
                          </m:sub>
                        </m:sSub>
                      </m:fName>
                      <m:e>
                        <m:r>
                          <a:rPr lang="en-US" altLang="zh-TW" sz="2400" b="0" i="1" smtClean="0">
                            <a:latin typeface="Cambria Math" panose="02040503050406030204" pitchFamily="18" charset="0"/>
                          </a:rPr>
                          <m:t>𝑛</m:t>
                        </m:r>
                      </m:e>
                    </m:func>
                    <m:r>
                      <a:rPr lang="en-US" altLang="zh-TW" sz="2400" b="0" i="1" smtClean="0">
                        <a:latin typeface="Cambria Math" panose="02040503050406030204" pitchFamily="18" charset="0"/>
                      </a:rPr>
                      <m:t> </m:t>
                    </m:r>
                  </m:oMath>
                </a14:m>
                <a:r>
                  <a:rPr lang="en-US" altLang="zh-TW" sz="2400" dirty="0" smtClean="0">
                    <a:latin typeface="Comic Sans MS" panose="030F0702030302020204" pitchFamily="66" charset="0"/>
                  </a:rPr>
                  <a:t>when </a:t>
                </a:r>
                <a14:m>
                  <m:oMath xmlns:m="http://schemas.openxmlformats.org/officeDocument/2006/math">
                    <m:r>
                      <a:rPr lang="en-US" altLang="zh-TW" sz="2400" b="0" i="1" smtClean="0">
                        <a:latin typeface="Cambria Math" panose="02040503050406030204" pitchFamily="18" charset="0"/>
                      </a:rPr>
                      <m:t>𝑛</m:t>
                    </m:r>
                  </m:oMath>
                </a14:m>
                <a:r>
                  <a:rPr lang="en-US" altLang="zh-TW" sz="2400" dirty="0" smtClean="0">
                    <a:latin typeface="Comic Sans MS" panose="030F0702030302020204" pitchFamily="66" charset="0"/>
                  </a:rPr>
                  <a:t> is power of </a:t>
                </a:r>
                <a14:m>
                  <m:oMath xmlns:m="http://schemas.openxmlformats.org/officeDocument/2006/math">
                    <m:r>
                      <a:rPr lang="en-US" altLang="zh-TW" sz="2400" i="1" dirty="0" smtClean="0">
                        <a:latin typeface="Cambria Math" panose="02040503050406030204" pitchFamily="18" charset="0"/>
                      </a:rPr>
                      <m:t>2</m:t>
                    </m:r>
                  </m:oMath>
                </a14:m>
                <a:r>
                  <a:rPr lang="en-US" altLang="zh-TW" sz="2400" dirty="0" smtClean="0">
                    <a:latin typeface="Comic Sans MS" panose="030F0702030302020204" pitchFamily="66" charset="0"/>
                  </a:rPr>
                  <a:t>, and then delete one of them, length is still  </a:t>
                </a:r>
                <a14:m>
                  <m:oMath xmlns:m="http://schemas.openxmlformats.org/officeDocument/2006/math">
                    <m:func>
                      <m:funcPr>
                        <m:ctrlPr>
                          <a:rPr lang="en-US" altLang="zh-TW" sz="2400" b="0" i="1" smtClean="0">
                            <a:latin typeface="Cambria Math" panose="02040503050406030204" pitchFamily="18" charset="0"/>
                          </a:rPr>
                        </m:ctrlPr>
                      </m:funcPr>
                      <m:fName>
                        <m:sSub>
                          <m:sSubPr>
                            <m:ctrlPr>
                              <a:rPr lang="en-US" altLang="zh-TW" sz="2400" b="0" i="1" smtClean="0">
                                <a:latin typeface="Cambria Math" panose="02040503050406030204" pitchFamily="18" charset="0"/>
                              </a:rPr>
                            </m:ctrlPr>
                          </m:sSubPr>
                          <m:e>
                            <m:r>
                              <m:rPr>
                                <m:sty m:val="p"/>
                              </m:rPr>
                              <a:rPr lang="en-US" altLang="zh-TW" sz="2400" b="0" i="0" smtClean="0">
                                <a:latin typeface="Cambria Math" panose="02040503050406030204" pitchFamily="18" charset="0"/>
                              </a:rPr>
                              <m:t>log</m:t>
                            </m:r>
                          </m:e>
                          <m:sub>
                            <m:r>
                              <a:rPr lang="en-US" altLang="zh-TW" sz="2400" b="0" i="1" smtClean="0">
                                <a:latin typeface="Cambria Math" panose="02040503050406030204" pitchFamily="18" charset="0"/>
                              </a:rPr>
                              <m:t>2</m:t>
                            </m:r>
                          </m:sub>
                        </m:sSub>
                      </m:fName>
                      <m:e>
                        <m:r>
                          <a:rPr lang="en-US" altLang="zh-TW" sz="2400" b="0" i="1" smtClean="0">
                            <a:latin typeface="Cambria Math" panose="02040503050406030204" pitchFamily="18" charset="0"/>
                          </a:rPr>
                          <m:t>𝑛</m:t>
                        </m:r>
                      </m:e>
                    </m:func>
                    <m:r>
                      <a:rPr lang="en-US" altLang="zh-TW" sz="2400" b="0" i="1" smtClean="0">
                        <a:latin typeface="Cambria Math" panose="02040503050406030204" pitchFamily="18" charset="0"/>
                      </a:rPr>
                      <m:t>=</m:t>
                    </m:r>
                    <m:d>
                      <m:dPr>
                        <m:begChr m:val="⌈"/>
                        <m:endChr m:val="⌉"/>
                        <m:ctrlPr>
                          <a:rPr lang="en-US" altLang="zh-TW" sz="2400" b="0" i="1" smtClean="0">
                            <a:latin typeface="Cambria Math" panose="02040503050406030204" pitchFamily="18" charset="0"/>
                          </a:rPr>
                        </m:ctrlPr>
                      </m:dPr>
                      <m:e>
                        <m:func>
                          <m:funcPr>
                            <m:ctrlPr>
                              <a:rPr lang="en-US" altLang="zh-TW" sz="2400" b="0" i="1" smtClean="0">
                                <a:latin typeface="Cambria Math" panose="02040503050406030204" pitchFamily="18" charset="0"/>
                              </a:rPr>
                            </m:ctrlPr>
                          </m:funcPr>
                          <m:fName>
                            <m:sSub>
                              <m:sSubPr>
                                <m:ctrlPr>
                                  <a:rPr lang="en-US" altLang="zh-TW" sz="2400" b="0" i="1" smtClean="0">
                                    <a:latin typeface="Cambria Math" panose="02040503050406030204" pitchFamily="18" charset="0"/>
                                  </a:rPr>
                                </m:ctrlPr>
                              </m:sSubPr>
                              <m:e>
                                <m:r>
                                  <m:rPr>
                                    <m:sty m:val="p"/>
                                  </m:rPr>
                                  <a:rPr lang="en-US" altLang="zh-TW" sz="2400" b="0" i="0" smtClean="0">
                                    <a:latin typeface="Cambria Math" panose="02040503050406030204" pitchFamily="18" charset="0"/>
                                  </a:rPr>
                                  <m:t>log</m:t>
                                </m:r>
                              </m:e>
                              <m:sub>
                                <m:r>
                                  <a:rPr lang="en-US" altLang="zh-TW" sz="2400" b="0" i="1" smtClean="0">
                                    <a:latin typeface="Cambria Math" panose="02040503050406030204" pitchFamily="18" charset="0"/>
                                  </a:rPr>
                                  <m:t>2</m:t>
                                </m:r>
                              </m:sub>
                            </m:sSub>
                          </m:fName>
                          <m:e>
                            <m:r>
                              <a:rPr lang="en-US" altLang="zh-TW" sz="2400" b="0" i="1" smtClean="0">
                                <a:latin typeface="Cambria Math" panose="02040503050406030204" pitchFamily="18" charset="0"/>
                              </a:rPr>
                              <m:t>𝑘</m:t>
                            </m:r>
                          </m:e>
                        </m:func>
                      </m:e>
                    </m:d>
                  </m:oMath>
                </a14:m>
                <a:endParaRPr lang="en-US" altLang="zh-TW" b="0" dirty="0" smtClean="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677333" y="1401311"/>
                <a:ext cx="9398651" cy="4893981"/>
              </a:xfrm>
              <a:blipFill>
                <a:blip r:embed="rId2"/>
                <a:stretch>
                  <a:fillRect l="-519" t="-996" r="-713"/>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1828622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1(Cont.)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677333" y="1401311"/>
                <a:ext cx="9240389" cy="4893981"/>
              </a:xfrm>
            </p:spPr>
            <p:txBody>
              <a:bodyPr>
                <a:normAutofit/>
              </a:bodyPr>
              <a:lstStyle/>
              <a:p>
                <a:r>
                  <a:rPr lang="en-US" altLang="zh-TW" sz="2400" dirty="0" smtClean="0">
                    <a:latin typeface="Comic Sans MS" panose="030F0702030302020204" pitchFamily="66" charset="0"/>
                  </a:rPr>
                  <a:t>Inductive step</a:t>
                </a:r>
                <a:r>
                  <a:rPr lang="zh-TW" altLang="en-US" sz="2400" dirty="0" smtClean="0">
                    <a:latin typeface="Comic Sans MS" panose="030F0702030302020204" pitchFamily="66" charset="0"/>
                  </a:rPr>
                  <a:t>：</a:t>
                </a:r>
                <a:r>
                  <a:rPr lang="en-US" altLang="zh-TW" sz="2400" dirty="0" smtClean="0">
                    <a:latin typeface="Comic Sans MS" panose="030F0702030302020204" pitchFamily="66" charset="0"/>
                  </a:rPr>
                  <a:t>Consider </a:t>
                </a:r>
                <a14:m>
                  <m:oMath xmlns:m="http://schemas.openxmlformats.org/officeDocument/2006/math">
                    <m:sSup>
                      <m:sSupPr>
                        <m:ctrlPr>
                          <a:rPr lang="en-US" altLang="zh-TW" sz="2400" b="0" i="1" smtClean="0">
                            <a:latin typeface="Cambria Math" panose="02040503050406030204" pitchFamily="18" charset="0"/>
                          </a:rPr>
                        </m:ctrlPr>
                      </m:sSupPr>
                      <m:e>
                        <m:r>
                          <a:rPr lang="en-US" altLang="zh-TW" sz="2400" b="0" i="1" smtClean="0">
                            <a:latin typeface="Cambria Math" panose="02040503050406030204" pitchFamily="18" charset="0"/>
                          </a:rPr>
                          <m:t>2</m:t>
                        </m:r>
                      </m:e>
                      <m:sup>
                        <m:r>
                          <a:rPr lang="en-US" altLang="zh-TW" sz="2400" b="0" i="1" smtClean="0">
                            <a:latin typeface="Cambria Math" panose="02040503050406030204" pitchFamily="18" charset="0"/>
                          </a:rPr>
                          <m:t>𝑛</m:t>
                        </m:r>
                        <m:r>
                          <a:rPr lang="en-US" altLang="zh-TW" sz="2400" b="0" i="1" smtClean="0">
                            <a:latin typeface="Cambria Math" panose="02040503050406030204" pitchFamily="18" charset="0"/>
                          </a:rPr>
                          <m:t>−1</m:t>
                        </m:r>
                      </m:sup>
                    </m:sSup>
                    <m:r>
                      <a:rPr lang="en-US" altLang="zh-TW" sz="2400" b="0" i="1" smtClean="0">
                        <a:latin typeface="Cambria Math" panose="02040503050406030204" pitchFamily="18" charset="0"/>
                      </a:rPr>
                      <m:t>&lt;</m:t>
                    </m:r>
                    <m:r>
                      <a:rPr lang="en-US" altLang="zh-TW" sz="2400" b="0" i="1" smtClean="0">
                        <a:latin typeface="Cambria Math" panose="02040503050406030204" pitchFamily="18" charset="0"/>
                      </a:rPr>
                      <m:t>𝑘</m:t>
                    </m:r>
                    <m:r>
                      <a:rPr lang="en-US" altLang="zh-TW" sz="2400" b="0" i="1" smtClean="0">
                        <a:latin typeface="Cambria Math" panose="02040503050406030204" pitchFamily="18" charset="0"/>
                      </a:rPr>
                      <m:t>&lt;</m:t>
                    </m:r>
                    <m:sSup>
                      <m:sSupPr>
                        <m:ctrlPr>
                          <a:rPr lang="en-US" altLang="zh-TW" sz="2400" b="0" i="1" smtClean="0">
                            <a:latin typeface="Cambria Math" panose="02040503050406030204" pitchFamily="18" charset="0"/>
                          </a:rPr>
                        </m:ctrlPr>
                      </m:sSupPr>
                      <m:e>
                        <m:r>
                          <a:rPr lang="en-US" altLang="zh-TW" sz="2400" b="0" i="1" smtClean="0">
                            <a:latin typeface="Cambria Math" panose="02040503050406030204" pitchFamily="18" charset="0"/>
                          </a:rPr>
                          <m:t>2</m:t>
                        </m:r>
                      </m:e>
                      <m:sup>
                        <m:r>
                          <a:rPr lang="en-US" altLang="zh-TW" sz="2400" b="0" i="1" smtClean="0">
                            <a:latin typeface="Cambria Math" panose="02040503050406030204" pitchFamily="18" charset="0"/>
                          </a:rPr>
                          <m:t>𝑛</m:t>
                        </m:r>
                      </m:sup>
                    </m:sSup>
                    <m:r>
                      <a:rPr lang="en-US" altLang="zh-TW" sz="2400" b="0" i="1" smtClean="0">
                        <a:latin typeface="Cambria Math" panose="02040503050406030204" pitchFamily="18" charset="0"/>
                      </a:rPr>
                      <m:t>−1</m:t>
                    </m:r>
                  </m:oMath>
                </a14:m>
                <a:r>
                  <a:rPr lang="en-US" altLang="zh-TW" sz="2400" dirty="0" smtClean="0">
                    <a:latin typeface="Comic Sans MS" panose="030F0702030302020204" pitchFamily="66" charset="0"/>
                  </a:rPr>
                  <a:t>, for any odd </a:t>
                </a:r>
                <a14:m>
                  <m:oMath xmlns:m="http://schemas.openxmlformats.org/officeDocument/2006/math">
                    <m:r>
                      <a:rPr lang="en-US" altLang="zh-TW" sz="2400" b="0" i="1" smtClean="0">
                        <a:latin typeface="Cambria Math" panose="02040503050406030204" pitchFamily="18" charset="0"/>
                      </a:rPr>
                      <m:t>𝑘</m:t>
                    </m:r>
                    <m:r>
                      <a:rPr lang="en-US" altLang="zh-TW" sz="2400" b="0" i="0" smtClean="0">
                        <a:latin typeface="Cambria Math" panose="02040503050406030204" pitchFamily="18" charset="0"/>
                      </a:rPr>
                      <m:t>.</m:t>
                    </m:r>
                  </m:oMath>
                </a14:m>
                <a:r>
                  <a:rPr lang="en-US" altLang="zh-TW" sz="2400" dirty="0" smtClean="0">
                    <a:latin typeface="Comic Sans MS" panose="030F0702030302020204" pitchFamily="66" charset="0"/>
                  </a:rPr>
                  <a:t> From the induction hypothesis, </a:t>
                </a:r>
                <a:r>
                  <a:rPr lang="en-US" altLang="zh-TW" sz="2400" dirty="0">
                    <a:latin typeface="Comic Sans MS" panose="030F0702030302020204" pitchFamily="66" charset="0"/>
                  </a:rPr>
                  <a:t>w</a:t>
                </a:r>
                <a:r>
                  <a:rPr lang="en-US" altLang="zh-TW" sz="2400" dirty="0" smtClean="0">
                    <a:latin typeface="Comic Sans MS" panose="030F0702030302020204" pitchFamily="66" charset="0"/>
                  </a:rPr>
                  <a:t>e can find the Gray codes of length </a:t>
                </a:r>
                <a14:m>
                  <m:oMath xmlns:m="http://schemas.openxmlformats.org/officeDocument/2006/math">
                    <m:d>
                      <m:dPr>
                        <m:begChr m:val="⌈"/>
                        <m:endChr m:val="⌉"/>
                        <m:ctrlPr>
                          <a:rPr lang="en-US" altLang="zh-TW" sz="2400" i="1" smtClean="0">
                            <a:latin typeface="Cambria Math" panose="02040503050406030204" pitchFamily="18" charset="0"/>
                          </a:rPr>
                        </m:ctrlPr>
                      </m:dPr>
                      <m:e>
                        <m:func>
                          <m:funcPr>
                            <m:ctrlPr>
                              <a:rPr lang="en-US" altLang="zh-TW" sz="2400" b="0" i="1" smtClean="0">
                                <a:latin typeface="Cambria Math" panose="02040503050406030204" pitchFamily="18" charset="0"/>
                              </a:rPr>
                            </m:ctrlPr>
                          </m:funcPr>
                          <m:fName>
                            <m:sSub>
                              <m:sSubPr>
                                <m:ctrlPr>
                                  <a:rPr lang="en-US" altLang="zh-TW" sz="2400" b="0" i="1" smtClean="0">
                                    <a:latin typeface="Cambria Math" panose="02040503050406030204" pitchFamily="18" charset="0"/>
                                  </a:rPr>
                                </m:ctrlPr>
                              </m:sSubPr>
                              <m:e>
                                <m:r>
                                  <m:rPr>
                                    <m:sty m:val="p"/>
                                  </m:rPr>
                                  <a:rPr lang="en-US" altLang="zh-TW" sz="2400" b="0" i="0" smtClean="0">
                                    <a:latin typeface="Cambria Math" panose="02040503050406030204" pitchFamily="18" charset="0"/>
                                  </a:rPr>
                                  <m:t>log</m:t>
                                </m:r>
                              </m:e>
                              <m:sub>
                                <m:r>
                                  <a:rPr lang="en-US" altLang="zh-TW" sz="2400" b="0" i="1" smtClean="0">
                                    <a:latin typeface="Cambria Math" panose="02040503050406030204" pitchFamily="18" charset="0"/>
                                  </a:rPr>
                                  <m:t>2</m:t>
                                </m:r>
                              </m:sub>
                            </m:sSub>
                          </m:fName>
                          <m:e>
                            <m:d>
                              <m:dPr>
                                <m:ctrlPr>
                                  <a:rPr lang="en-US" altLang="zh-TW" sz="2400" b="0" i="1" smtClean="0">
                                    <a:latin typeface="Cambria Math" panose="02040503050406030204" pitchFamily="18" charset="0"/>
                                  </a:rPr>
                                </m:ctrlPr>
                              </m:dPr>
                              <m:e>
                                <m:r>
                                  <a:rPr lang="en-US" altLang="zh-TW" sz="2400" b="0" i="1" smtClean="0">
                                    <a:latin typeface="Cambria Math" panose="02040503050406030204" pitchFamily="18" charset="0"/>
                                  </a:rPr>
                                  <m:t>𝑘</m:t>
                                </m:r>
                                <m:r>
                                  <a:rPr lang="en-US" altLang="zh-TW" sz="2400" b="0" i="1" smtClean="0">
                                    <a:latin typeface="Cambria Math" panose="02040503050406030204" pitchFamily="18" charset="0"/>
                                  </a:rPr>
                                  <m:t>+2</m:t>
                                </m:r>
                              </m:e>
                            </m:d>
                          </m:e>
                        </m:func>
                      </m:e>
                    </m:d>
                    <m:r>
                      <a:rPr lang="en-US" altLang="zh-TW" sz="2400" b="0" i="1" smtClean="0">
                        <a:latin typeface="Cambria Math" panose="02040503050406030204" pitchFamily="18" charset="0"/>
                      </a:rPr>
                      <m:t>=</m:t>
                    </m:r>
                    <m:r>
                      <a:rPr lang="en-US" altLang="zh-TW" sz="2400" b="0" i="1" smtClean="0">
                        <a:latin typeface="Cambria Math" panose="02040503050406030204" pitchFamily="18" charset="0"/>
                      </a:rPr>
                      <m:t>𝑛</m:t>
                    </m:r>
                  </m:oMath>
                </a14:m>
                <a:r>
                  <a:rPr lang="zh-TW" altLang="en-US" sz="2400" dirty="0" smtClean="0">
                    <a:latin typeface="Comic Sans MS" panose="030F0702030302020204" pitchFamily="66" charset="0"/>
                  </a:rPr>
                  <a:t> </a:t>
                </a:r>
                <a:r>
                  <a:rPr lang="en-US" altLang="zh-TW" sz="2400" dirty="0" smtClean="0">
                    <a:latin typeface="Comic Sans MS" panose="030F0702030302020204" pitchFamily="66" charset="0"/>
                  </a:rPr>
                  <a:t>for </a:t>
                </a:r>
                <a14:m>
                  <m:oMath xmlns:m="http://schemas.openxmlformats.org/officeDocument/2006/math">
                    <m:r>
                      <a:rPr lang="en-US" altLang="zh-TW" sz="2400" b="0" i="1" smtClean="0">
                        <a:latin typeface="Cambria Math" panose="02040503050406030204" pitchFamily="18" charset="0"/>
                      </a:rPr>
                      <m:t>𝑘</m:t>
                    </m:r>
                    <m:r>
                      <a:rPr lang="en-US" altLang="zh-TW" sz="2400" b="0" i="1" smtClean="0">
                        <a:latin typeface="Cambria Math" panose="02040503050406030204" pitchFamily="18" charset="0"/>
                      </a:rPr>
                      <m:t>+2</m:t>
                    </m:r>
                  </m:oMath>
                </a14:m>
                <a:r>
                  <a:rPr lang="zh-TW" altLang="en-US" sz="2400" dirty="0" smtClean="0">
                    <a:latin typeface="Comic Sans MS" panose="030F0702030302020204" pitchFamily="66" charset="0"/>
                  </a:rPr>
                  <a:t> </a:t>
                </a:r>
                <a:r>
                  <a:rPr lang="en-US" altLang="zh-TW" sz="2400" dirty="0" smtClean="0">
                    <a:latin typeface="Comic Sans MS" panose="030F0702030302020204" pitchFamily="66" charset="0"/>
                  </a:rPr>
                  <a:t>objects. </a:t>
                </a:r>
              </a:p>
              <a:p>
                <a:endParaRPr lang="en-US" altLang="zh-TW" sz="2400" dirty="0" smtClean="0">
                  <a:latin typeface="Comic Sans MS" panose="030F0702030302020204" pitchFamily="66" charset="0"/>
                </a:endParaRPr>
              </a:p>
              <a:p>
                <a:r>
                  <a:rPr lang="en-US" altLang="zh-TW" sz="2400" dirty="0" smtClean="0">
                    <a:latin typeface="Comic Sans MS" panose="030F0702030302020204" pitchFamily="66" charset="0"/>
                  </a:rPr>
                  <a:t>then we just need to delete the first and the last to get gray codes for k objects.(bit number is  n = </a:t>
                </a:r>
                <a14:m>
                  <m:oMath xmlns:m="http://schemas.openxmlformats.org/officeDocument/2006/math">
                    <m:d>
                      <m:dPr>
                        <m:begChr m:val="⌈"/>
                        <m:endChr m:val="⌉"/>
                        <m:ctrlPr>
                          <a:rPr lang="en-US" altLang="zh-TW" sz="2400" i="1">
                            <a:latin typeface="Cambria Math" panose="02040503050406030204" pitchFamily="18" charset="0"/>
                          </a:rPr>
                        </m:ctrlPr>
                      </m:dPr>
                      <m:e>
                        <m:func>
                          <m:funcPr>
                            <m:ctrlPr>
                              <a:rPr lang="en-US" altLang="zh-TW" sz="2400" i="1">
                                <a:latin typeface="Cambria Math" panose="02040503050406030204" pitchFamily="18" charset="0"/>
                              </a:rPr>
                            </m:ctrlPr>
                          </m:funcPr>
                          <m:fName>
                            <m:sSub>
                              <m:sSubPr>
                                <m:ctrlPr>
                                  <a:rPr lang="en-US" altLang="zh-TW" sz="2400" i="1">
                                    <a:latin typeface="Cambria Math" panose="02040503050406030204" pitchFamily="18" charset="0"/>
                                  </a:rPr>
                                </m:ctrlPr>
                              </m:sSubPr>
                              <m:e>
                                <m:r>
                                  <m:rPr>
                                    <m:sty m:val="p"/>
                                  </m:rPr>
                                  <a:rPr lang="en-US" altLang="zh-TW" sz="2400">
                                    <a:latin typeface="Cambria Math" panose="02040503050406030204" pitchFamily="18" charset="0"/>
                                  </a:rPr>
                                  <m:t>log</m:t>
                                </m:r>
                              </m:e>
                              <m:sub>
                                <m:r>
                                  <a:rPr lang="en-US" altLang="zh-TW" sz="2400" i="1">
                                    <a:latin typeface="Cambria Math" panose="02040503050406030204" pitchFamily="18" charset="0"/>
                                  </a:rPr>
                                  <m:t>2</m:t>
                                </m:r>
                              </m:sub>
                            </m:sSub>
                          </m:fName>
                          <m:e>
                            <m:d>
                              <m:dPr>
                                <m:ctrlPr>
                                  <a:rPr lang="en-US" altLang="zh-TW" sz="2400" i="1" smtClean="0">
                                    <a:latin typeface="Cambria Math" panose="02040503050406030204" pitchFamily="18" charset="0"/>
                                  </a:rPr>
                                </m:ctrlPr>
                              </m:dPr>
                              <m:e>
                                <m:r>
                                  <a:rPr lang="en-US" altLang="zh-TW" sz="2400" b="0" i="1" smtClean="0">
                                    <a:latin typeface="Cambria Math" panose="02040503050406030204" pitchFamily="18" charset="0"/>
                                  </a:rPr>
                                  <m:t>𝑘</m:t>
                                </m:r>
                              </m:e>
                            </m:d>
                          </m:e>
                        </m:func>
                      </m:e>
                    </m:d>
                  </m:oMath>
                </a14:m>
                <a:r>
                  <a:rPr lang="en-US" altLang="zh-TW" sz="2400" dirty="0" smtClean="0">
                    <a:latin typeface="Comic Sans MS" panose="030F0702030302020204" pitchFamily="66" charset="0"/>
                  </a:rPr>
                  <a:t>)</a:t>
                </a:r>
                <a:endParaRPr lang="zh-TW" altLang="en-US" sz="2400"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677333" y="1401311"/>
                <a:ext cx="9240389" cy="4893981"/>
              </a:xfrm>
              <a:blipFill>
                <a:blip r:embed="rId2"/>
                <a:stretch>
                  <a:fillRect l="-528" t="-996"/>
                </a:stretch>
              </a:blipFill>
            </p:spPr>
            <p:txBody>
              <a:bodyPr/>
              <a:lstStyle/>
              <a:p>
                <a:r>
                  <a:rPr lang="zh-TW" altLang="en-US">
                    <a:noFill/>
                  </a:rPr>
                  <a:t> </a:t>
                </a:r>
              </a:p>
            </p:txBody>
          </p:sp>
        </mc:Fallback>
      </mc:AlternateContent>
      <p:grpSp>
        <p:nvGrpSpPr>
          <p:cNvPr id="19" name="群組 18"/>
          <p:cNvGrpSpPr/>
          <p:nvPr/>
        </p:nvGrpSpPr>
        <p:grpSpPr>
          <a:xfrm>
            <a:off x="3932949" y="4303409"/>
            <a:ext cx="2085437" cy="1991883"/>
            <a:chOff x="2402788" y="3954162"/>
            <a:chExt cx="2085437" cy="1991883"/>
          </a:xfrm>
        </p:grpSpPr>
        <p:sp>
          <p:nvSpPr>
            <p:cNvPr id="20" name="橢圓 19"/>
            <p:cNvSpPr/>
            <p:nvPr/>
          </p:nvSpPr>
          <p:spPr>
            <a:xfrm>
              <a:off x="2479588" y="4044778"/>
              <a:ext cx="1800000" cy="180000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p:cNvSpPr/>
            <p:nvPr/>
          </p:nvSpPr>
          <p:spPr>
            <a:xfrm>
              <a:off x="3862163" y="4293510"/>
              <a:ext cx="626062" cy="663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橢圓 21"/>
            <p:cNvSpPr/>
            <p:nvPr/>
          </p:nvSpPr>
          <p:spPr>
            <a:xfrm>
              <a:off x="3289588" y="3954162"/>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橢圓 22"/>
            <p:cNvSpPr/>
            <p:nvPr/>
          </p:nvSpPr>
          <p:spPr>
            <a:xfrm>
              <a:off x="2402788" y="4847967"/>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橢圓 23"/>
            <p:cNvSpPr/>
            <p:nvPr/>
          </p:nvSpPr>
          <p:spPr>
            <a:xfrm>
              <a:off x="3882712" y="4193058"/>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橢圓 24"/>
            <p:cNvSpPr/>
            <p:nvPr/>
          </p:nvSpPr>
          <p:spPr>
            <a:xfrm>
              <a:off x="2688225" y="5554748"/>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橢圓 25"/>
            <p:cNvSpPr/>
            <p:nvPr/>
          </p:nvSpPr>
          <p:spPr>
            <a:xfrm>
              <a:off x="2688225" y="4193059"/>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橢圓 26"/>
            <p:cNvSpPr/>
            <p:nvPr/>
          </p:nvSpPr>
          <p:spPr>
            <a:xfrm>
              <a:off x="3882712" y="5554748"/>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橢圓 27"/>
            <p:cNvSpPr/>
            <p:nvPr/>
          </p:nvSpPr>
          <p:spPr>
            <a:xfrm>
              <a:off x="4203988" y="4856204"/>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橢圓 28"/>
            <p:cNvSpPr/>
            <p:nvPr/>
          </p:nvSpPr>
          <p:spPr>
            <a:xfrm>
              <a:off x="3289588" y="5764813"/>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3988113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1 (Cont.)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normAutofit/>
              </a:bodyPr>
              <a:lstStyle/>
              <a:p>
                <a:r>
                  <a:rPr lang="en-US" altLang="zh-TW" sz="2400" dirty="0" smtClean="0">
                    <a:latin typeface="Comic Sans MS" panose="030F0702030302020204" pitchFamily="66" charset="0"/>
                  </a:rPr>
                  <a:t>Prove there exist ‘closed’ Gray codes of length </a:t>
                </a:r>
                <a14:m>
                  <m:oMath xmlns:m="http://schemas.openxmlformats.org/officeDocument/2006/math">
                    <m:d>
                      <m:dPr>
                        <m:begChr m:val="⌈"/>
                        <m:endChr m:val="⌉"/>
                        <m:ctrlPr>
                          <a:rPr lang="en-US" altLang="zh-TW" sz="2400" i="1" smtClean="0">
                            <a:latin typeface="Cambria Math" panose="02040503050406030204" pitchFamily="18" charset="0"/>
                          </a:rPr>
                        </m:ctrlPr>
                      </m:dPr>
                      <m:e>
                        <m:func>
                          <m:funcPr>
                            <m:ctrlPr>
                              <a:rPr lang="en-US" altLang="zh-TW" sz="2400" b="0" i="1" smtClean="0">
                                <a:latin typeface="Cambria Math" panose="02040503050406030204" pitchFamily="18" charset="0"/>
                              </a:rPr>
                            </m:ctrlPr>
                          </m:funcPr>
                          <m:fName>
                            <m:sSub>
                              <m:sSubPr>
                                <m:ctrlPr>
                                  <a:rPr lang="en-US" altLang="zh-TW" sz="2400" b="0" i="1" smtClean="0">
                                    <a:latin typeface="Cambria Math" panose="02040503050406030204" pitchFamily="18" charset="0"/>
                                  </a:rPr>
                                </m:ctrlPr>
                              </m:sSubPr>
                              <m:e>
                                <m:r>
                                  <m:rPr>
                                    <m:sty m:val="p"/>
                                  </m:rPr>
                                  <a:rPr lang="en-US" altLang="zh-TW" sz="2400" b="0" i="0" smtClean="0">
                                    <a:latin typeface="Cambria Math" panose="02040503050406030204" pitchFamily="18" charset="0"/>
                                  </a:rPr>
                                  <m:t>log</m:t>
                                </m:r>
                              </m:e>
                              <m:sub>
                                <m:r>
                                  <a:rPr lang="en-US" altLang="zh-TW" sz="2400" b="0" i="1" smtClean="0">
                                    <a:latin typeface="Cambria Math" panose="02040503050406030204" pitchFamily="18" charset="0"/>
                                  </a:rPr>
                                  <m:t>2</m:t>
                                </m:r>
                              </m:sub>
                            </m:sSub>
                          </m:fName>
                          <m:e>
                            <m:r>
                              <a:rPr lang="en-US" altLang="zh-TW" sz="2400" b="0" i="1" smtClean="0">
                                <a:latin typeface="Cambria Math" panose="02040503050406030204" pitchFamily="18" charset="0"/>
                              </a:rPr>
                              <m:t>𝑘</m:t>
                            </m:r>
                          </m:e>
                        </m:func>
                      </m:e>
                    </m:d>
                  </m:oMath>
                </a14:m>
                <a:r>
                  <a:rPr lang="zh-TW" altLang="en-US" sz="2400" dirty="0" smtClean="0">
                    <a:latin typeface="Comic Sans MS" panose="030F0702030302020204" pitchFamily="66" charset="0"/>
                  </a:rPr>
                  <a:t> </a:t>
                </a:r>
                <a:r>
                  <a:rPr lang="en-US" altLang="zh-TW" sz="2400" dirty="0" smtClean="0">
                    <a:latin typeface="Comic Sans MS" panose="030F0702030302020204" pitchFamily="66" charset="0"/>
                  </a:rPr>
                  <a:t>for positive even number(k&gt;=2)</a:t>
                </a:r>
              </a:p>
              <a:p>
                <a:pPr marL="0" indent="0">
                  <a:buNone/>
                </a:pPr>
                <a:endParaRPr lang="en-US" altLang="zh-TW" sz="2400" dirty="0" smtClean="0">
                  <a:latin typeface="Comic Sans MS" panose="030F0702030302020204" pitchFamily="66" charset="0"/>
                </a:endParaRPr>
              </a:p>
              <a:p>
                <a:r>
                  <a:rPr lang="en-US" altLang="zh-TW" sz="2400" dirty="0" smtClean="0">
                    <a:latin typeface="Comic Sans MS" panose="030F0702030302020204" pitchFamily="66" charset="0"/>
                  </a:rPr>
                  <a:t>Base case</a:t>
                </a:r>
                <a:r>
                  <a:rPr lang="zh-TW" altLang="en-US" sz="2400" dirty="0" smtClean="0">
                    <a:latin typeface="Comic Sans MS" panose="030F0702030302020204" pitchFamily="66" charset="0"/>
                  </a:rPr>
                  <a:t>：</a:t>
                </a:r>
                <a14:m>
                  <m:oMath xmlns:m="http://schemas.openxmlformats.org/officeDocument/2006/math">
                    <m:r>
                      <a:rPr lang="en-US" altLang="zh-TW" sz="2400" b="0" i="1" smtClean="0">
                        <a:latin typeface="Cambria Math" panose="02040503050406030204" pitchFamily="18" charset="0"/>
                      </a:rPr>
                      <m:t>𝑘</m:t>
                    </m:r>
                    <m:r>
                      <a:rPr lang="en-US" altLang="zh-TW" sz="2400" b="0" i="1" smtClean="0">
                        <a:latin typeface="Cambria Math" panose="02040503050406030204" pitchFamily="18" charset="0"/>
                      </a:rPr>
                      <m:t>=2</m:t>
                    </m:r>
                  </m:oMath>
                </a14:m>
                <a:r>
                  <a:rPr lang="en-US" altLang="zh-TW" sz="2400" dirty="0" smtClean="0">
                    <a:latin typeface="Comic Sans MS" panose="030F0702030302020204" pitchFamily="66" charset="0"/>
                  </a:rPr>
                  <a:t>, by Lemma 1</a:t>
                </a: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a:blip r:embed="rId2"/>
                <a:stretch>
                  <a:fillRect l="-567" t="-1258"/>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8626859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1 (Cont.)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normAutofit/>
              </a:bodyPr>
              <a:lstStyle/>
              <a:p>
                <a:r>
                  <a:rPr lang="en-US" altLang="zh-TW" sz="2400" dirty="0" smtClean="0">
                    <a:latin typeface="Comic Sans MS" panose="030F0702030302020204" pitchFamily="66" charset="0"/>
                  </a:rPr>
                  <a:t>Inductive step</a:t>
                </a:r>
                <a:r>
                  <a:rPr lang="zh-TW" altLang="en-US" sz="2400" dirty="0" smtClean="0">
                    <a:latin typeface="Comic Sans MS" panose="030F0702030302020204" pitchFamily="66" charset="0"/>
                  </a:rPr>
                  <a:t>：</a:t>
                </a:r>
                <a14:m>
                  <m:oMath xmlns:m="http://schemas.openxmlformats.org/officeDocument/2006/math">
                    <m:r>
                      <a:rPr lang="en-US" altLang="zh-TW" sz="2400" b="0" i="1" smtClean="0">
                        <a:latin typeface="Cambria Math" panose="02040503050406030204" pitchFamily="18" charset="0"/>
                      </a:rPr>
                      <m:t>𝑘</m:t>
                    </m:r>
                    <m:r>
                      <a:rPr lang="en-US" altLang="zh-TW" sz="2400" b="0" i="1" smtClean="0">
                        <a:latin typeface="Cambria Math" panose="02040503050406030204" pitchFamily="18" charset="0"/>
                      </a:rPr>
                      <m:t>=2</m:t>
                    </m:r>
                    <m:r>
                      <a:rPr lang="en-US" altLang="zh-TW" sz="2400" b="0" i="1" smtClean="0">
                        <a:latin typeface="Cambria Math" panose="02040503050406030204" pitchFamily="18" charset="0"/>
                      </a:rPr>
                      <m:t>𝑗</m:t>
                    </m:r>
                    <m:r>
                      <a:rPr lang="en-US" altLang="zh-TW" sz="2400" b="0" i="1" smtClean="0">
                        <a:latin typeface="Cambria Math" panose="02040503050406030204" pitchFamily="18" charset="0"/>
                      </a:rPr>
                      <m:t>,  </m:t>
                    </m:r>
                    <m:r>
                      <a:rPr lang="en-US" altLang="zh-TW" sz="2400" b="0" i="1" smtClean="0">
                        <a:latin typeface="Cambria Math" panose="02040503050406030204" pitchFamily="18" charset="0"/>
                      </a:rPr>
                      <m:t>𝑗</m:t>
                    </m:r>
                    <m:r>
                      <a:rPr lang="en-US" altLang="zh-TW" sz="2400" b="0" i="1" smtClean="0">
                        <a:latin typeface="Cambria Math" panose="02040503050406030204" pitchFamily="18" charset="0"/>
                      </a:rPr>
                      <m:t>&gt;1</m:t>
                    </m:r>
                  </m:oMath>
                </a14:m>
                <a:r>
                  <a:rPr lang="en-US" altLang="zh-TW" sz="2400" dirty="0" smtClean="0">
                    <a:latin typeface="Comic Sans MS" panose="030F0702030302020204" pitchFamily="66" charset="0"/>
                  </a:rPr>
                  <a:t>,</a:t>
                </a:r>
              </a:p>
              <a:p>
                <a:pPr marL="0" indent="0">
                  <a:buNone/>
                </a:pPr>
                <a:endParaRPr lang="en-US" altLang="zh-TW" sz="2400" dirty="0" smtClean="0">
                  <a:latin typeface="Comic Sans MS" panose="030F0702030302020204" pitchFamily="66" charset="0"/>
                </a:endParaRPr>
              </a:p>
              <a:p>
                <a:r>
                  <a:rPr lang="en-US" altLang="zh-TW" sz="2400" dirty="0" smtClean="0">
                    <a:latin typeface="Comic Sans MS" panose="030F0702030302020204" pitchFamily="66" charset="0"/>
                  </a:rPr>
                  <a:t>When j is odd, from Lemma 2, we can find an open Gray codes of length </a:t>
                </a:r>
                <a14:m>
                  <m:oMath xmlns:m="http://schemas.openxmlformats.org/officeDocument/2006/math">
                    <m:d>
                      <m:dPr>
                        <m:begChr m:val="⌈"/>
                        <m:endChr m:val="⌉"/>
                        <m:ctrlPr>
                          <a:rPr lang="en-US" altLang="zh-TW" sz="2400" i="1" smtClean="0">
                            <a:latin typeface="Cambria Math" panose="02040503050406030204" pitchFamily="18" charset="0"/>
                          </a:rPr>
                        </m:ctrlPr>
                      </m:dPr>
                      <m:e>
                        <m:func>
                          <m:funcPr>
                            <m:ctrlPr>
                              <a:rPr lang="en-US" altLang="zh-TW" sz="2400" b="0" i="1" smtClean="0">
                                <a:latin typeface="Cambria Math" panose="02040503050406030204" pitchFamily="18" charset="0"/>
                              </a:rPr>
                            </m:ctrlPr>
                          </m:funcPr>
                          <m:fName>
                            <m:sSub>
                              <m:sSubPr>
                                <m:ctrlPr>
                                  <a:rPr lang="en-US" altLang="zh-TW" sz="2400" b="0" i="1" smtClean="0">
                                    <a:latin typeface="Cambria Math" panose="02040503050406030204" pitchFamily="18" charset="0"/>
                                  </a:rPr>
                                </m:ctrlPr>
                              </m:sSubPr>
                              <m:e>
                                <m:r>
                                  <m:rPr>
                                    <m:sty m:val="p"/>
                                  </m:rPr>
                                  <a:rPr lang="en-US" altLang="zh-TW" sz="2400" b="0" i="0" smtClean="0">
                                    <a:latin typeface="Cambria Math" panose="02040503050406030204" pitchFamily="18" charset="0"/>
                                  </a:rPr>
                                  <m:t>log</m:t>
                                </m:r>
                              </m:e>
                              <m:sub>
                                <m:r>
                                  <a:rPr lang="en-US" altLang="zh-TW" sz="2400" b="0" i="1" smtClean="0">
                                    <a:latin typeface="Cambria Math" panose="02040503050406030204" pitchFamily="18" charset="0"/>
                                  </a:rPr>
                                  <m:t>2</m:t>
                                </m:r>
                              </m:sub>
                            </m:sSub>
                          </m:fName>
                          <m:e>
                            <m:r>
                              <a:rPr lang="en-US" altLang="zh-TW" sz="2400" b="0" i="1" smtClean="0">
                                <a:latin typeface="Cambria Math" panose="02040503050406030204" pitchFamily="18" charset="0"/>
                              </a:rPr>
                              <m:t>𝑘</m:t>
                            </m:r>
                          </m:e>
                        </m:func>
                      </m:e>
                    </m:d>
                  </m:oMath>
                </a14:m>
                <a:r>
                  <a:rPr lang="zh-TW" altLang="en-US" sz="2400" dirty="0" smtClean="0">
                    <a:latin typeface="Comic Sans MS" panose="030F0702030302020204" pitchFamily="66" charset="0"/>
                  </a:rPr>
                  <a:t> </a:t>
                </a:r>
                <a:r>
                  <a:rPr lang="en-US" altLang="zh-TW" sz="2400" dirty="0" smtClean="0">
                    <a:latin typeface="Comic Sans MS" panose="030F0702030302020204" pitchFamily="66" charset="0"/>
                  </a:rPr>
                  <a:t>for odd number, then we can add an additional bit, and then connect it.</a:t>
                </a:r>
                <a:endParaRPr lang="zh-TW" altLang="en-US" sz="2400"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a:blip r:embed="rId2"/>
                <a:stretch>
                  <a:fillRect l="-567" t="-1258" r="-1773"/>
                </a:stretch>
              </a:blipFill>
            </p:spPr>
            <p:txBody>
              <a:bodyPr/>
              <a:lstStyle/>
              <a:p>
                <a:r>
                  <a:rPr lang="zh-TW" altLang="en-US">
                    <a:noFill/>
                  </a:rPr>
                  <a:t> </a:t>
                </a:r>
              </a:p>
            </p:txBody>
          </p:sp>
        </mc:Fallback>
      </mc:AlternateContent>
      <p:grpSp>
        <p:nvGrpSpPr>
          <p:cNvPr id="17" name="群組 16"/>
          <p:cNvGrpSpPr/>
          <p:nvPr/>
        </p:nvGrpSpPr>
        <p:grpSpPr>
          <a:xfrm>
            <a:off x="2287395" y="4601603"/>
            <a:ext cx="5536155" cy="1991883"/>
            <a:chOff x="2234642" y="3982980"/>
            <a:chExt cx="5536155" cy="1991883"/>
          </a:xfrm>
        </p:grpSpPr>
        <p:grpSp>
          <p:nvGrpSpPr>
            <p:cNvPr id="19" name="群組 18"/>
            <p:cNvGrpSpPr/>
            <p:nvPr/>
          </p:nvGrpSpPr>
          <p:grpSpPr>
            <a:xfrm>
              <a:off x="2234642" y="3982980"/>
              <a:ext cx="2085437" cy="1991883"/>
              <a:chOff x="2402788" y="3954162"/>
              <a:chExt cx="2085437" cy="1991883"/>
            </a:xfrm>
          </p:grpSpPr>
          <p:sp>
            <p:nvSpPr>
              <p:cNvPr id="6" name="橢圓 5"/>
              <p:cNvSpPr/>
              <p:nvPr/>
            </p:nvSpPr>
            <p:spPr>
              <a:xfrm>
                <a:off x="2479588" y="4044778"/>
                <a:ext cx="1800000" cy="180000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3862163" y="4293510"/>
                <a:ext cx="626062" cy="663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橢圓 6"/>
              <p:cNvSpPr/>
              <p:nvPr/>
            </p:nvSpPr>
            <p:spPr>
              <a:xfrm>
                <a:off x="3289588" y="3954162"/>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橢圓 7"/>
              <p:cNvSpPr/>
              <p:nvPr/>
            </p:nvSpPr>
            <p:spPr>
              <a:xfrm>
                <a:off x="2402788" y="4847967"/>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橢圓 8"/>
              <p:cNvSpPr/>
              <p:nvPr/>
            </p:nvSpPr>
            <p:spPr>
              <a:xfrm>
                <a:off x="3882712" y="4193058"/>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橢圓 9"/>
              <p:cNvSpPr/>
              <p:nvPr/>
            </p:nvSpPr>
            <p:spPr>
              <a:xfrm>
                <a:off x="2688225" y="5554748"/>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 10"/>
              <p:cNvSpPr/>
              <p:nvPr/>
            </p:nvSpPr>
            <p:spPr>
              <a:xfrm>
                <a:off x="2688225" y="4193059"/>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橢圓 11"/>
              <p:cNvSpPr/>
              <p:nvPr/>
            </p:nvSpPr>
            <p:spPr>
              <a:xfrm>
                <a:off x="3882712" y="5554748"/>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橢圓 12"/>
              <p:cNvSpPr/>
              <p:nvPr/>
            </p:nvSpPr>
            <p:spPr>
              <a:xfrm>
                <a:off x="4203988" y="4856204"/>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橢圓 13"/>
              <p:cNvSpPr/>
              <p:nvPr/>
            </p:nvSpPr>
            <p:spPr>
              <a:xfrm>
                <a:off x="3289588" y="5764813"/>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0" name="群組 19"/>
            <p:cNvGrpSpPr/>
            <p:nvPr/>
          </p:nvGrpSpPr>
          <p:grpSpPr>
            <a:xfrm flipH="1">
              <a:off x="5685360" y="3982980"/>
              <a:ext cx="2085437" cy="1991883"/>
              <a:chOff x="2402788" y="3954162"/>
              <a:chExt cx="2085437" cy="1991883"/>
            </a:xfrm>
          </p:grpSpPr>
          <p:sp>
            <p:nvSpPr>
              <p:cNvPr id="21" name="橢圓 20"/>
              <p:cNvSpPr/>
              <p:nvPr/>
            </p:nvSpPr>
            <p:spPr>
              <a:xfrm>
                <a:off x="2479588" y="4044778"/>
                <a:ext cx="1800000" cy="180000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21"/>
              <p:cNvSpPr/>
              <p:nvPr/>
            </p:nvSpPr>
            <p:spPr>
              <a:xfrm>
                <a:off x="3862163" y="4293510"/>
                <a:ext cx="626062" cy="663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橢圓 22"/>
              <p:cNvSpPr/>
              <p:nvPr/>
            </p:nvSpPr>
            <p:spPr>
              <a:xfrm>
                <a:off x="3289588" y="3954162"/>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橢圓 23"/>
              <p:cNvSpPr/>
              <p:nvPr/>
            </p:nvSpPr>
            <p:spPr>
              <a:xfrm>
                <a:off x="2402788" y="4847967"/>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橢圓 24"/>
              <p:cNvSpPr/>
              <p:nvPr/>
            </p:nvSpPr>
            <p:spPr>
              <a:xfrm>
                <a:off x="3882712" y="4193058"/>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橢圓 25"/>
              <p:cNvSpPr/>
              <p:nvPr/>
            </p:nvSpPr>
            <p:spPr>
              <a:xfrm>
                <a:off x="2688225" y="5554748"/>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橢圓 26"/>
              <p:cNvSpPr/>
              <p:nvPr/>
            </p:nvSpPr>
            <p:spPr>
              <a:xfrm>
                <a:off x="2688225" y="4193059"/>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橢圓 27"/>
              <p:cNvSpPr/>
              <p:nvPr/>
            </p:nvSpPr>
            <p:spPr>
              <a:xfrm>
                <a:off x="3882712" y="5554748"/>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橢圓 28"/>
              <p:cNvSpPr/>
              <p:nvPr/>
            </p:nvSpPr>
            <p:spPr>
              <a:xfrm>
                <a:off x="4203988" y="4856204"/>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橢圓 29"/>
              <p:cNvSpPr/>
              <p:nvPr/>
            </p:nvSpPr>
            <p:spPr>
              <a:xfrm>
                <a:off x="3289588" y="5764813"/>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cxnSp>
          <p:nvCxnSpPr>
            <p:cNvPr id="48" name="直線接點 47"/>
            <p:cNvCxnSpPr/>
            <p:nvPr/>
          </p:nvCxnSpPr>
          <p:spPr>
            <a:xfrm>
              <a:off x="4235738" y="4985474"/>
              <a:ext cx="1551183"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7" name="直線接點 46"/>
            <p:cNvCxnSpPr>
              <a:stCxn id="9" idx="6"/>
              <a:endCxn id="25" idx="6"/>
            </p:cNvCxnSpPr>
            <p:nvPr/>
          </p:nvCxnSpPr>
          <p:spPr>
            <a:xfrm>
              <a:off x="3894566" y="4312492"/>
              <a:ext cx="2216307"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366741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1 (Cont.)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normAutofit/>
              </a:bodyPr>
              <a:lstStyle/>
              <a:p>
                <a:r>
                  <a:rPr lang="en-US" altLang="zh-TW" sz="2400" dirty="0" smtClean="0">
                    <a:latin typeface="Comic Sans MS" panose="030F0702030302020204" pitchFamily="66" charset="0"/>
                  </a:rPr>
                  <a:t>When j is even, </a:t>
                </a:r>
                <a14:m>
                  <m:oMath xmlns:m="http://schemas.openxmlformats.org/officeDocument/2006/math">
                    <m:r>
                      <m:rPr>
                        <m:sty m:val="p"/>
                      </m:rPr>
                      <a:rPr lang="en-US" altLang="zh-TW" sz="2400" b="0" i="0" smtClean="0">
                        <a:latin typeface="Cambria Math" panose="02040503050406030204" pitchFamily="18" charset="0"/>
                      </a:rPr>
                      <m:t>k</m:t>
                    </m:r>
                    <m:r>
                      <a:rPr lang="en-US" altLang="zh-TW" sz="2400" b="0" i="0" smtClean="0">
                        <a:latin typeface="Cambria Math" panose="02040503050406030204" pitchFamily="18" charset="0"/>
                      </a:rPr>
                      <m:t>=2</m:t>
                    </m:r>
                    <m:r>
                      <m:rPr>
                        <m:sty m:val="p"/>
                      </m:rPr>
                      <a:rPr lang="en-US" altLang="zh-TW" sz="2400">
                        <a:latin typeface="Cambria Math" panose="02040503050406030204" pitchFamily="18" charset="0"/>
                      </a:rPr>
                      <m:t>j</m:t>
                    </m:r>
                    <m:r>
                      <a:rPr lang="en-US" altLang="zh-TW" sz="2400" b="0" i="0" smtClean="0">
                        <a:latin typeface="Cambria Math" panose="02040503050406030204" pitchFamily="18" charset="0"/>
                      </a:rPr>
                      <m:t>= </m:t>
                    </m:r>
                    <m:sSup>
                      <m:sSupPr>
                        <m:ctrlPr>
                          <a:rPr lang="en-US" altLang="zh-TW" sz="2400" i="1" smtClean="0">
                            <a:latin typeface="Cambria Math" panose="02040503050406030204" pitchFamily="18" charset="0"/>
                          </a:rPr>
                        </m:ctrlPr>
                      </m:sSupPr>
                      <m:e>
                        <m:r>
                          <a:rPr lang="en-US" altLang="zh-TW" sz="2400" b="0" i="1" smtClean="0">
                            <a:latin typeface="Cambria Math" panose="02040503050406030204" pitchFamily="18" charset="0"/>
                          </a:rPr>
                          <m:t>2</m:t>
                        </m:r>
                      </m:e>
                      <m:sup>
                        <m:r>
                          <a:rPr lang="en-US" altLang="zh-TW" sz="2400" b="0" i="1" smtClean="0">
                            <a:latin typeface="Cambria Math" panose="02040503050406030204" pitchFamily="18" charset="0"/>
                          </a:rPr>
                          <m:t>𝑖</m:t>
                        </m:r>
                      </m:sup>
                    </m:sSup>
                    <m:r>
                      <a:rPr lang="en-US" altLang="zh-TW" sz="2400" i="1">
                        <a:latin typeface="Cambria Math" panose="02040503050406030204" pitchFamily="18" charset="0"/>
                        <a:ea typeface="Cambria Math" panose="02040503050406030204" pitchFamily="18" charset="0"/>
                      </a:rPr>
                      <m:t>×</m:t>
                    </m:r>
                    <m:r>
                      <a:rPr lang="en-US" altLang="zh-TW" sz="2400" b="0" i="1" smtClean="0">
                        <a:latin typeface="Cambria Math" panose="02040503050406030204" pitchFamily="18" charset="0"/>
                        <a:ea typeface="Cambria Math" panose="02040503050406030204" pitchFamily="18" charset="0"/>
                      </a:rPr>
                      <m:t>𝑎</m:t>
                    </m:r>
                    <m:r>
                      <a:rPr lang="en-US" altLang="zh-TW" sz="2400" b="0" i="1" smtClean="0">
                        <a:latin typeface="Cambria Math" panose="02040503050406030204" pitchFamily="18" charset="0"/>
                        <a:ea typeface="Cambria Math" panose="02040503050406030204" pitchFamily="18" charset="0"/>
                      </a:rPr>
                      <m:t> (</m:t>
                    </m:r>
                    <m:r>
                      <a:rPr lang="en-US" altLang="zh-TW" sz="2400" b="0" i="1" smtClean="0">
                        <a:latin typeface="Cambria Math" panose="02040503050406030204" pitchFamily="18" charset="0"/>
                        <a:ea typeface="Cambria Math" panose="02040503050406030204" pitchFamily="18" charset="0"/>
                      </a:rPr>
                      <m:t>𝑖</m:t>
                    </m:r>
                    <m:r>
                      <a:rPr lang="en-US" altLang="zh-TW" sz="2400" b="0" i="1" smtClean="0">
                        <a:latin typeface="Cambria Math" panose="02040503050406030204" pitchFamily="18" charset="0"/>
                        <a:ea typeface="Cambria Math" panose="02040503050406030204" pitchFamily="18" charset="0"/>
                      </a:rPr>
                      <m:t>≥2,  </m:t>
                    </m:r>
                    <m:r>
                      <a:rPr lang="en-US" altLang="zh-TW" sz="2400" b="0" i="1" smtClean="0">
                        <a:latin typeface="Cambria Math" panose="02040503050406030204" pitchFamily="18" charset="0"/>
                        <a:ea typeface="Cambria Math" panose="02040503050406030204" pitchFamily="18" charset="0"/>
                      </a:rPr>
                      <m:t>𝑎</m:t>
                    </m:r>
                    <m:r>
                      <a:rPr lang="en-US" altLang="zh-TW" sz="2400" b="0" i="1" smtClean="0">
                        <a:latin typeface="Cambria Math" panose="02040503050406030204" pitchFamily="18" charset="0"/>
                        <a:ea typeface="Cambria Math" panose="02040503050406030204" pitchFamily="18" charset="0"/>
                      </a:rPr>
                      <m:t> </m:t>
                    </m:r>
                    <m:r>
                      <a:rPr lang="en-US" altLang="zh-TW" sz="2400" b="0" i="1" smtClean="0">
                        <a:latin typeface="Cambria Math" panose="02040503050406030204" pitchFamily="18" charset="0"/>
                        <a:ea typeface="Cambria Math" panose="02040503050406030204" pitchFamily="18" charset="0"/>
                      </a:rPr>
                      <m:t>𝑖𝑠</m:t>
                    </m:r>
                    <m:r>
                      <a:rPr lang="en-US" altLang="zh-TW" sz="2400" b="0" i="1" smtClean="0">
                        <a:latin typeface="Cambria Math" panose="02040503050406030204" pitchFamily="18" charset="0"/>
                        <a:ea typeface="Cambria Math" panose="02040503050406030204" pitchFamily="18" charset="0"/>
                      </a:rPr>
                      <m:t> </m:t>
                    </m:r>
                    <m:r>
                      <a:rPr lang="en-US" altLang="zh-TW" sz="2400" b="0" i="1" smtClean="0">
                        <a:latin typeface="Cambria Math" panose="02040503050406030204" pitchFamily="18" charset="0"/>
                        <a:ea typeface="Cambria Math" panose="02040503050406030204" pitchFamily="18" charset="0"/>
                      </a:rPr>
                      <m:t>𝑜𝑑𝑑</m:t>
                    </m:r>
                    <m:r>
                      <a:rPr lang="en-US" altLang="zh-TW" sz="2400" b="0" i="1" smtClean="0">
                        <a:latin typeface="Cambria Math" panose="02040503050406030204" pitchFamily="18" charset="0"/>
                        <a:ea typeface="Cambria Math" panose="02040503050406030204" pitchFamily="18" charset="0"/>
                      </a:rPr>
                      <m:t>)</m:t>
                    </m:r>
                  </m:oMath>
                </a14:m>
                <a:r>
                  <a:rPr lang="en-US" altLang="zh-TW" sz="2400" dirty="0" smtClean="0">
                    <a:latin typeface="Comic Sans MS" panose="030F0702030302020204" pitchFamily="66" charset="0"/>
                  </a:rPr>
                  <a:t>, we can find an open Gray codes of length </a:t>
                </a:r>
                <a14:m>
                  <m:oMath xmlns:m="http://schemas.openxmlformats.org/officeDocument/2006/math">
                    <m:d>
                      <m:dPr>
                        <m:begChr m:val="⌈"/>
                        <m:endChr m:val="⌉"/>
                        <m:ctrlPr>
                          <a:rPr lang="en-US" altLang="zh-TW" sz="2400" i="1" smtClean="0">
                            <a:latin typeface="Cambria Math" panose="02040503050406030204" pitchFamily="18" charset="0"/>
                          </a:rPr>
                        </m:ctrlPr>
                      </m:dPr>
                      <m:e>
                        <m:func>
                          <m:funcPr>
                            <m:ctrlPr>
                              <a:rPr lang="en-US" altLang="zh-TW" sz="2400" b="0" i="1" smtClean="0">
                                <a:latin typeface="Cambria Math" panose="02040503050406030204" pitchFamily="18" charset="0"/>
                              </a:rPr>
                            </m:ctrlPr>
                          </m:funcPr>
                          <m:fName>
                            <m:sSub>
                              <m:sSubPr>
                                <m:ctrlPr>
                                  <a:rPr lang="en-US" altLang="zh-TW" sz="2400" b="0" i="1" smtClean="0">
                                    <a:latin typeface="Cambria Math" panose="02040503050406030204" pitchFamily="18" charset="0"/>
                                  </a:rPr>
                                </m:ctrlPr>
                              </m:sSubPr>
                              <m:e>
                                <m:r>
                                  <m:rPr>
                                    <m:sty m:val="p"/>
                                  </m:rPr>
                                  <a:rPr lang="en-US" altLang="zh-TW" sz="2400" b="0" i="0" smtClean="0">
                                    <a:latin typeface="Cambria Math" panose="02040503050406030204" pitchFamily="18" charset="0"/>
                                  </a:rPr>
                                  <m:t>log</m:t>
                                </m:r>
                              </m:e>
                              <m:sub>
                                <m:r>
                                  <a:rPr lang="en-US" altLang="zh-TW" sz="2400" b="0" i="1" smtClean="0">
                                    <a:latin typeface="Cambria Math" panose="02040503050406030204" pitchFamily="18" charset="0"/>
                                  </a:rPr>
                                  <m:t>2</m:t>
                                </m:r>
                              </m:sub>
                            </m:sSub>
                          </m:fName>
                          <m:e>
                            <m:r>
                              <a:rPr lang="en-US" altLang="zh-TW" sz="2400" b="0" i="1" smtClean="0">
                                <a:latin typeface="Cambria Math" panose="02040503050406030204" pitchFamily="18" charset="0"/>
                              </a:rPr>
                              <m:t>𝑎</m:t>
                            </m:r>
                          </m:e>
                        </m:func>
                      </m:e>
                    </m:d>
                  </m:oMath>
                </a14:m>
                <a:r>
                  <a:rPr lang="zh-TW" altLang="en-US" sz="2400" dirty="0" smtClean="0">
                    <a:latin typeface="Comic Sans MS" panose="030F0702030302020204" pitchFamily="66" charset="0"/>
                  </a:rPr>
                  <a:t> </a:t>
                </a:r>
                <a:r>
                  <a:rPr lang="en-US" altLang="zh-TW" sz="2400" dirty="0" smtClean="0">
                    <a:latin typeface="Comic Sans MS" panose="030F0702030302020204" pitchFamily="66" charset="0"/>
                  </a:rPr>
                  <a:t>for odd </a:t>
                </a:r>
                <a:r>
                  <a:rPr lang="en-US" altLang="zh-TW" sz="2400" smtClean="0">
                    <a:latin typeface="Comic Sans MS" panose="030F0702030302020204" pitchFamily="66" charset="0"/>
                  </a:rPr>
                  <a:t>number(From lemma 2), </a:t>
                </a:r>
                <a:r>
                  <a:rPr lang="en-US" altLang="zh-TW" sz="2400" dirty="0" smtClean="0">
                    <a:latin typeface="Comic Sans MS" panose="030F0702030302020204" pitchFamily="66" charset="0"/>
                  </a:rPr>
                  <a:t>then we can add </a:t>
                </a:r>
                <a14:m>
                  <m:oMath xmlns:m="http://schemas.openxmlformats.org/officeDocument/2006/math">
                    <m:r>
                      <a:rPr lang="en-US" altLang="zh-TW" sz="2400" i="1" dirty="0" smtClean="0">
                        <a:latin typeface="Cambria Math" panose="02040503050406030204" pitchFamily="18" charset="0"/>
                      </a:rPr>
                      <m:t>𝑖</m:t>
                    </m:r>
                    <m:r>
                      <a:rPr lang="en-US" altLang="zh-TW" sz="2400" i="1" dirty="0" smtClean="0">
                        <a:latin typeface="Cambria Math" panose="02040503050406030204" pitchFamily="18" charset="0"/>
                      </a:rPr>
                      <m:t> </m:t>
                    </m:r>
                  </m:oMath>
                </a14:m>
                <a:r>
                  <a:rPr lang="en-US" altLang="zh-TW" sz="2400" dirty="0">
                    <a:latin typeface="Comic Sans MS" panose="030F0702030302020204" pitchFamily="66" charset="0"/>
                  </a:rPr>
                  <a:t>additional bits, and then connect it.</a:t>
                </a:r>
                <a:endParaRPr lang="zh-TW" altLang="en-US" sz="2400" dirty="0">
                  <a:latin typeface="Comic Sans MS" panose="030F0702030302020204" pitchFamily="66" charset="0"/>
                </a:endParaRPr>
              </a:p>
              <a:p>
                <a:pPr marL="0" indent="0">
                  <a:buNone/>
                </a:pPr>
                <a:endParaRPr lang="en-US" altLang="zh-TW" sz="2400" dirty="0" smtClean="0">
                  <a:latin typeface="Comic Sans MS" panose="030F0702030302020204" pitchFamily="66" charset="0"/>
                </a:endParaRPr>
              </a:p>
              <a:p>
                <a14:m>
                  <m:oMath xmlns:m="http://schemas.openxmlformats.org/officeDocument/2006/math">
                    <m:d>
                      <m:dPr>
                        <m:begChr m:val="⌈"/>
                        <m:endChr m:val="⌉"/>
                        <m:ctrlPr>
                          <a:rPr lang="en-US" altLang="zh-TW" sz="2400" i="1">
                            <a:latin typeface="Cambria Math" panose="02040503050406030204" pitchFamily="18" charset="0"/>
                          </a:rPr>
                        </m:ctrlPr>
                      </m:dPr>
                      <m:e>
                        <m:func>
                          <m:funcPr>
                            <m:ctrlPr>
                              <a:rPr lang="en-US" altLang="zh-TW" sz="2400" i="1">
                                <a:latin typeface="Cambria Math" panose="02040503050406030204" pitchFamily="18" charset="0"/>
                              </a:rPr>
                            </m:ctrlPr>
                          </m:funcPr>
                          <m:fName>
                            <m:sSub>
                              <m:sSubPr>
                                <m:ctrlPr>
                                  <a:rPr lang="en-US" altLang="zh-TW" sz="2400" i="1">
                                    <a:latin typeface="Cambria Math" panose="02040503050406030204" pitchFamily="18" charset="0"/>
                                  </a:rPr>
                                </m:ctrlPr>
                              </m:sSubPr>
                              <m:e>
                                <m:r>
                                  <m:rPr>
                                    <m:sty m:val="p"/>
                                  </m:rPr>
                                  <a:rPr lang="en-US" altLang="zh-TW" sz="2400">
                                    <a:latin typeface="Cambria Math" panose="02040503050406030204" pitchFamily="18" charset="0"/>
                                  </a:rPr>
                                  <m:t>log</m:t>
                                </m:r>
                              </m:e>
                              <m:sub>
                                <m:r>
                                  <a:rPr lang="en-US" altLang="zh-TW" sz="2400" i="1">
                                    <a:latin typeface="Cambria Math" panose="02040503050406030204" pitchFamily="18" charset="0"/>
                                  </a:rPr>
                                  <m:t>2</m:t>
                                </m:r>
                              </m:sub>
                            </m:sSub>
                          </m:fName>
                          <m:e>
                            <m:r>
                              <a:rPr lang="en-US" altLang="zh-TW" sz="2400" b="0" i="1" smtClean="0">
                                <a:latin typeface="Cambria Math" panose="02040503050406030204" pitchFamily="18" charset="0"/>
                              </a:rPr>
                              <m:t>𝑘</m:t>
                            </m:r>
                          </m:e>
                        </m:func>
                      </m:e>
                    </m:d>
                    <m:r>
                      <a:rPr lang="en-US" altLang="zh-TW" sz="2400" b="0" i="1" smtClean="0">
                        <a:latin typeface="Cambria Math" panose="02040503050406030204" pitchFamily="18" charset="0"/>
                      </a:rPr>
                      <m:t>= </m:t>
                    </m:r>
                    <m:d>
                      <m:dPr>
                        <m:begChr m:val="⌈"/>
                        <m:endChr m:val="⌉"/>
                        <m:ctrlPr>
                          <a:rPr lang="en-US" altLang="zh-TW" sz="2400" i="1">
                            <a:latin typeface="Cambria Math" panose="02040503050406030204" pitchFamily="18" charset="0"/>
                          </a:rPr>
                        </m:ctrlPr>
                      </m:dPr>
                      <m:e>
                        <m:func>
                          <m:funcPr>
                            <m:ctrlPr>
                              <a:rPr lang="en-US" altLang="zh-TW" sz="2400" i="1">
                                <a:latin typeface="Cambria Math" panose="02040503050406030204" pitchFamily="18" charset="0"/>
                              </a:rPr>
                            </m:ctrlPr>
                          </m:funcPr>
                          <m:fName>
                            <m:sSub>
                              <m:sSubPr>
                                <m:ctrlPr>
                                  <a:rPr lang="en-US" altLang="zh-TW" sz="2400" i="1">
                                    <a:latin typeface="Cambria Math" panose="02040503050406030204" pitchFamily="18" charset="0"/>
                                  </a:rPr>
                                </m:ctrlPr>
                              </m:sSubPr>
                              <m:e>
                                <m:r>
                                  <m:rPr>
                                    <m:sty m:val="p"/>
                                  </m:rPr>
                                  <a:rPr lang="en-US" altLang="zh-TW" sz="2400">
                                    <a:latin typeface="Cambria Math" panose="02040503050406030204" pitchFamily="18" charset="0"/>
                                  </a:rPr>
                                  <m:t>log</m:t>
                                </m:r>
                              </m:e>
                              <m:sub>
                                <m:r>
                                  <a:rPr lang="en-US" altLang="zh-TW" sz="2400" i="1">
                                    <a:latin typeface="Cambria Math" panose="02040503050406030204" pitchFamily="18" charset="0"/>
                                  </a:rPr>
                                  <m:t>2</m:t>
                                </m:r>
                              </m:sub>
                            </m:sSub>
                          </m:fName>
                          <m:e>
                            <m:sSup>
                              <m:sSupPr>
                                <m:ctrlPr>
                                  <a:rPr lang="en-US" altLang="zh-TW" sz="2400" i="1">
                                    <a:latin typeface="Cambria Math" panose="02040503050406030204" pitchFamily="18" charset="0"/>
                                  </a:rPr>
                                </m:ctrlPr>
                              </m:sSupPr>
                              <m:e>
                                <m:r>
                                  <a:rPr lang="en-US" altLang="zh-TW" sz="2400" i="1">
                                    <a:latin typeface="Cambria Math" panose="02040503050406030204" pitchFamily="18" charset="0"/>
                                  </a:rPr>
                                  <m:t>(2</m:t>
                                </m:r>
                              </m:e>
                              <m:sup>
                                <m:r>
                                  <a:rPr lang="en-US" altLang="zh-TW" sz="2400" i="1">
                                    <a:latin typeface="Cambria Math" panose="02040503050406030204" pitchFamily="18" charset="0"/>
                                  </a:rPr>
                                  <m:t>𝑖</m:t>
                                </m:r>
                              </m:sup>
                            </m:sSup>
                            <m:r>
                              <a:rPr lang="en-US" altLang="zh-TW" sz="2400" i="1">
                                <a:latin typeface="Cambria Math" panose="02040503050406030204" pitchFamily="18" charset="0"/>
                                <a:ea typeface="Cambria Math" panose="02040503050406030204" pitchFamily="18" charset="0"/>
                              </a:rPr>
                              <m:t>×</m:t>
                            </m:r>
                            <m:r>
                              <a:rPr lang="en-US" altLang="zh-TW" sz="2400" i="1">
                                <a:latin typeface="Cambria Math" panose="02040503050406030204" pitchFamily="18" charset="0"/>
                                <a:ea typeface="Cambria Math" panose="02040503050406030204" pitchFamily="18" charset="0"/>
                              </a:rPr>
                              <m:t>𝑎</m:t>
                            </m:r>
                            <m:r>
                              <a:rPr lang="en-US" altLang="zh-TW" sz="2400" i="1">
                                <a:latin typeface="Cambria Math" panose="02040503050406030204" pitchFamily="18" charset="0"/>
                                <a:ea typeface="Cambria Math" panose="02040503050406030204" pitchFamily="18" charset="0"/>
                              </a:rPr>
                              <m:t>)</m:t>
                            </m:r>
                          </m:e>
                        </m:func>
                      </m:e>
                    </m:d>
                  </m:oMath>
                </a14:m>
                <a:endParaRPr lang="en-US" altLang="zh-TW" sz="2400" dirty="0" smtClean="0">
                  <a:latin typeface="Comic Sans MS" panose="030F0702030302020204" pitchFamily="66" charset="0"/>
                </a:endParaRPr>
              </a:p>
              <a:p>
                <a:pPr marL="0" indent="0">
                  <a:buNone/>
                </a:pPr>
                <a:r>
                  <a:rPr lang="en-US" altLang="zh-TW" sz="2400" b="0" dirty="0" smtClean="0"/>
                  <a:t>			</a:t>
                </a:r>
                <a14:m>
                  <m:oMath xmlns:m="http://schemas.openxmlformats.org/officeDocument/2006/math">
                    <m:r>
                      <a:rPr lang="en-US" altLang="zh-TW" sz="2400" i="1">
                        <a:latin typeface="Cambria Math" panose="02040503050406030204" pitchFamily="18" charset="0"/>
                      </a:rPr>
                      <m:t>=</m:t>
                    </m:r>
                    <m:r>
                      <a:rPr lang="en-US" altLang="zh-TW" sz="2400" b="0" i="1" smtClean="0">
                        <a:latin typeface="Cambria Math" panose="02040503050406030204" pitchFamily="18" charset="0"/>
                      </a:rPr>
                      <m:t>𝑖</m:t>
                    </m:r>
                    <m:r>
                      <a:rPr lang="en-US" altLang="zh-TW" sz="2400" b="0" i="1" smtClean="0">
                        <a:latin typeface="Cambria Math" panose="02040503050406030204" pitchFamily="18" charset="0"/>
                      </a:rPr>
                      <m:t>+</m:t>
                    </m:r>
                    <m:d>
                      <m:dPr>
                        <m:begChr m:val="⌈"/>
                        <m:endChr m:val="⌉"/>
                        <m:ctrlPr>
                          <a:rPr lang="en-US" altLang="zh-TW" sz="2400" i="1">
                            <a:latin typeface="Cambria Math" panose="02040503050406030204" pitchFamily="18" charset="0"/>
                          </a:rPr>
                        </m:ctrlPr>
                      </m:dPr>
                      <m:e>
                        <m:func>
                          <m:funcPr>
                            <m:ctrlPr>
                              <a:rPr lang="en-US" altLang="zh-TW" sz="2400" i="1">
                                <a:latin typeface="Cambria Math" panose="02040503050406030204" pitchFamily="18" charset="0"/>
                              </a:rPr>
                            </m:ctrlPr>
                          </m:funcPr>
                          <m:fName>
                            <m:sSub>
                              <m:sSubPr>
                                <m:ctrlPr>
                                  <a:rPr lang="en-US" altLang="zh-TW" sz="2400" i="1">
                                    <a:latin typeface="Cambria Math" panose="02040503050406030204" pitchFamily="18" charset="0"/>
                                  </a:rPr>
                                </m:ctrlPr>
                              </m:sSubPr>
                              <m:e>
                                <m:r>
                                  <m:rPr>
                                    <m:sty m:val="p"/>
                                  </m:rPr>
                                  <a:rPr lang="en-US" altLang="zh-TW" sz="2400">
                                    <a:latin typeface="Cambria Math" panose="02040503050406030204" pitchFamily="18" charset="0"/>
                                  </a:rPr>
                                  <m:t>log</m:t>
                                </m:r>
                              </m:e>
                              <m:sub>
                                <m:r>
                                  <a:rPr lang="en-US" altLang="zh-TW" sz="2400" i="1">
                                    <a:latin typeface="Cambria Math" panose="02040503050406030204" pitchFamily="18" charset="0"/>
                                  </a:rPr>
                                  <m:t>2</m:t>
                                </m:r>
                              </m:sub>
                            </m:sSub>
                          </m:fName>
                          <m:e>
                            <m:r>
                              <a:rPr lang="en-US" altLang="zh-TW" sz="2400" i="1">
                                <a:latin typeface="Cambria Math" panose="02040503050406030204" pitchFamily="18" charset="0"/>
                                <a:ea typeface="Cambria Math" panose="02040503050406030204" pitchFamily="18" charset="0"/>
                              </a:rPr>
                              <m:t>𝑎</m:t>
                            </m:r>
                          </m:e>
                        </m:func>
                      </m:e>
                    </m:d>
                  </m:oMath>
                </a14:m>
                <a:endParaRPr lang="en-US" altLang="zh-TW" sz="2400" b="0" i="1" dirty="0" smtClean="0">
                  <a:latin typeface="Cambria Math" panose="02040503050406030204" pitchFamily="18"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a:blip r:embed="rId2"/>
                <a:stretch>
                  <a:fillRect l="-567" t="-786" r="-3121"/>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33278692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2</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677335" y="1401311"/>
                <a:ext cx="9301934" cy="3880773"/>
              </a:xfrm>
            </p:spPr>
            <p:txBody>
              <a:bodyPr>
                <a:normAutofit/>
              </a:bodyPr>
              <a:lstStyle/>
              <a:p>
                <a:r>
                  <a:rPr lang="en-US" altLang="zh-TW" sz="2400" dirty="0" smtClean="0">
                    <a:latin typeface="Comic Sans MS" panose="030F0702030302020204" pitchFamily="66" charset="0"/>
                  </a:rPr>
                  <a:t>Consider the following recurrence relation:</a:t>
                </a:r>
              </a:p>
              <a:p>
                <a14:m>
                  <m:oMath xmlns:m="http://schemas.openxmlformats.org/officeDocument/2006/math">
                    <m:d>
                      <m:dPr>
                        <m:begChr m:val="{"/>
                        <m:endChr m:val=""/>
                        <m:ctrlPr>
                          <a:rPr lang="en-US" altLang="zh-TW" sz="2400" i="1" smtClean="0">
                            <a:latin typeface="Cambria Math" panose="02040503050406030204" pitchFamily="18" charset="0"/>
                          </a:rPr>
                        </m:ctrlPr>
                      </m:dPr>
                      <m:e>
                        <m:eqArr>
                          <m:eqArrPr>
                            <m:ctrlPr>
                              <a:rPr lang="en-US" altLang="zh-TW" sz="2400" i="1" smtClean="0">
                                <a:latin typeface="Cambria Math" panose="02040503050406030204" pitchFamily="18" charset="0"/>
                              </a:rPr>
                            </m:ctrlPr>
                          </m:eqArrPr>
                          <m:e>
                            <m:r>
                              <a:rPr lang="en-US" altLang="zh-TW" sz="2400" i="1">
                                <a:latin typeface="Cambria Math" panose="02040503050406030204" pitchFamily="18" charset="0"/>
                              </a:rPr>
                              <m:t>&amp;</m:t>
                            </m:r>
                            <m:r>
                              <a:rPr lang="en-US" altLang="zh-TW" sz="2400" i="1" dirty="0" smtClean="0">
                                <a:latin typeface="Cambria Math" panose="02040503050406030204" pitchFamily="18" charset="0"/>
                              </a:rPr>
                              <m:t>𝑇</m:t>
                            </m:r>
                            <m:d>
                              <m:dPr>
                                <m:ctrlPr>
                                  <a:rPr lang="en-US" altLang="zh-TW" sz="2400" i="1" dirty="0" smtClean="0">
                                    <a:latin typeface="Cambria Math" panose="02040503050406030204" pitchFamily="18" charset="0"/>
                                  </a:rPr>
                                </m:ctrlPr>
                              </m:dPr>
                              <m:e>
                                <m:r>
                                  <a:rPr lang="en-US" altLang="zh-TW" sz="2400" i="1" dirty="0">
                                    <a:latin typeface="Cambria Math" panose="02040503050406030204" pitchFamily="18" charset="0"/>
                                  </a:rPr>
                                  <m:t>0</m:t>
                                </m:r>
                              </m:e>
                            </m:d>
                            <m:r>
                              <a:rPr lang="en-US" altLang="zh-TW" sz="2400" i="1" dirty="0">
                                <a:latin typeface="Cambria Math" panose="02040503050406030204" pitchFamily="18" charset="0"/>
                              </a:rPr>
                              <m:t>= 0 </m:t>
                            </m:r>
                          </m:e>
                          <m:e>
                            <m:r>
                              <a:rPr lang="en-US" altLang="zh-TW" sz="2400" i="1" dirty="0" smtClean="0">
                                <a:latin typeface="Cambria Math" panose="02040503050406030204" pitchFamily="18" charset="0"/>
                              </a:rPr>
                              <m:t>&amp;</m:t>
                            </m:r>
                            <m:r>
                              <a:rPr lang="en-US" altLang="zh-TW" sz="2400" i="1" dirty="0">
                                <a:latin typeface="Cambria Math" panose="02040503050406030204" pitchFamily="18" charset="0"/>
                              </a:rPr>
                              <m:t>𝑇</m:t>
                            </m:r>
                            <m:d>
                              <m:dPr>
                                <m:ctrlPr>
                                  <a:rPr lang="en-US" altLang="zh-TW" sz="2400" i="1" dirty="0">
                                    <a:latin typeface="Cambria Math" panose="02040503050406030204" pitchFamily="18" charset="0"/>
                                  </a:rPr>
                                </m:ctrlPr>
                              </m:dPr>
                              <m:e>
                                <m:r>
                                  <a:rPr lang="en-US" altLang="zh-TW" sz="2400" i="1" dirty="0">
                                    <a:latin typeface="Cambria Math" panose="02040503050406030204" pitchFamily="18" charset="0"/>
                                  </a:rPr>
                                  <m:t>1</m:t>
                                </m:r>
                              </m:e>
                            </m:d>
                            <m:r>
                              <a:rPr lang="en-US" altLang="zh-TW" sz="2400" i="1" dirty="0">
                                <a:latin typeface="Cambria Math" panose="02040503050406030204" pitchFamily="18" charset="0"/>
                              </a:rPr>
                              <m:t>= 1 </m:t>
                            </m:r>
                          </m:e>
                          <m:e>
                            <m:r>
                              <a:rPr lang="en-US" altLang="zh-TW" sz="2400" i="1" dirty="0">
                                <a:latin typeface="Cambria Math" panose="02040503050406030204" pitchFamily="18" charset="0"/>
                              </a:rPr>
                              <m:t>&amp;</m:t>
                            </m:r>
                            <m:r>
                              <a:rPr lang="pt-BR" altLang="zh-TW" sz="2400" i="1" dirty="0">
                                <a:latin typeface="Cambria Math" panose="02040503050406030204" pitchFamily="18" charset="0"/>
                              </a:rPr>
                              <m:t>𝑇</m:t>
                            </m:r>
                            <m:d>
                              <m:dPr>
                                <m:ctrlPr>
                                  <a:rPr lang="pt-BR" altLang="zh-TW" sz="2400" i="1" dirty="0">
                                    <a:latin typeface="Cambria Math" panose="02040503050406030204" pitchFamily="18" charset="0"/>
                                  </a:rPr>
                                </m:ctrlPr>
                              </m:dPr>
                              <m:e>
                                <m:r>
                                  <a:rPr lang="pt-BR" altLang="zh-TW" sz="2400" i="1" dirty="0">
                                    <a:latin typeface="Cambria Math" panose="02040503050406030204" pitchFamily="18" charset="0"/>
                                  </a:rPr>
                                  <m:t>h</m:t>
                                </m:r>
                              </m:e>
                            </m:d>
                            <m:r>
                              <a:rPr lang="pt-BR" altLang="zh-TW" sz="2400" i="1" dirty="0">
                                <a:latin typeface="Cambria Math" panose="02040503050406030204" pitchFamily="18" charset="0"/>
                              </a:rPr>
                              <m:t>= </m:t>
                            </m:r>
                            <m:r>
                              <a:rPr lang="pt-BR" altLang="zh-TW" sz="2400" i="1" dirty="0">
                                <a:latin typeface="Cambria Math" panose="02040503050406030204" pitchFamily="18" charset="0"/>
                              </a:rPr>
                              <m:t>𝑇</m:t>
                            </m:r>
                            <m:d>
                              <m:dPr>
                                <m:ctrlPr>
                                  <a:rPr lang="pt-BR" altLang="zh-TW" sz="2400" i="1" dirty="0">
                                    <a:latin typeface="Cambria Math" panose="02040503050406030204" pitchFamily="18" charset="0"/>
                                  </a:rPr>
                                </m:ctrlPr>
                              </m:dPr>
                              <m:e>
                                <m:r>
                                  <a:rPr lang="pt-BR" altLang="zh-TW" sz="2400" i="1" dirty="0">
                                    <a:latin typeface="Cambria Math" panose="02040503050406030204" pitchFamily="18" charset="0"/>
                                  </a:rPr>
                                  <m:t>h</m:t>
                                </m:r>
                                <m:r>
                                  <a:rPr lang="en-US" altLang="zh-TW" sz="2400" i="1" dirty="0">
                                    <a:latin typeface="Cambria Math" panose="02040503050406030204" pitchFamily="18" charset="0"/>
                                  </a:rPr>
                                  <m:t>−</m:t>
                                </m:r>
                                <m:r>
                                  <a:rPr lang="pt-BR" altLang="zh-TW" sz="2400" i="1" dirty="0">
                                    <a:latin typeface="Cambria Math" panose="02040503050406030204" pitchFamily="18" charset="0"/>
                                  </a:rPr>
                                  <m:t>1</m:t>
                                </m:r>
                              </m:e>
                            </m:d>
                            <m:r>
                              <a:rPr lang="pt-BR" altLang="zh-TW" sz="2400" i="1" dirty="0">
                                <a:latin typeface="Cambria Math" panose="02040503050406030204" pitchFamily="18" charset="0"/>
                              </a:rPr>
                              <m:t>+ </m:t>
                            </m:r>
                            <m:r>
                              <a:rPr lang="pt-BR" altLang="zh-TW" sz="2400" i="1" dirty="0">
                                <a:latin typeface="Cambria Math" panose="02040503050406030204" pitchFamily="18" charset="0"/>
                              </a:rPr>
                              <m:t>𝑇</m:t>
                            </m:r>
                            <m:d>
                              <m:dPr>
                                <m:ctrlPr>
                                  <a:rPr lang="pt-BR" altLang="zh-TW" sz="2400" i="1" dirty="0">
                                    <a:latin typeface="Cambria Math" panose="02040503050406030204" pitchFamily="18" charset="0"/>
                                  </a:rPr>
                                </m:ctrlPr>
                              </m:dPr>
                              <m:e>
                                <m:r>
                                  <a:rPr lang="pt-BR" altLang="zh-TW" sz="2400" i="1" dirty="0">
                                    <a:latin typeface="Cambria Math" panose="02040503050406030204" pitchFamily="18" charset="0"/>
                                  </a:rPr>
                                  <m:t>h</m:t>
                                </m:r>
                                <m:r>
                                  <a:rPr lang="en-US" altLang="zh-TW" sz="2400" i="1" dirty="0">
                                    <a:latin typeface="Cambria Math" panose="02040503050406030204" pitchFamily="18" charset="0"/>
                                  </a:rPr>
                                  <m:t>−</m:t>
                                </m:r>
                                <m:r>
                                  <a:rPr lang="pt-BR" altLang="zh-TW" sz="2400" i="1" dirty="0">
                                    <a:latin typeface="Cambria Math" panose="02040503050406030204" pitchFamily="18" charset="0"/>
                                  </a:rPr>
                                  <m:t>2</m:t>
                                </m:r>
                              </m:e>
                            </m:d>
                            <m:r>
                              <a:rPr lang="pt-BR" altLang="zh-TW" sz="2400" i="1" dirty="0">
                                <a:latin typeface="Cambria Math" panose="02040503050406030204" pitchFamily="18" charset="0"/>
                              </a:rPr>
                              <m:t>+ 1; </m:t>
                            </m:r>
                            <m:d>
                              <m:dPr>
                                <m:ctrlPr>
                                  <a:rPr lang="en-US" altLang="zh-TW" sz="2400" i="1" dirty="0">
                                    <a:latin typeface="Cambria Math" panose="02040503050406030204" pitchFamily="18" charset="0"/>
                                  </a:rPr>
                                </m:ctrlPr>
                              </m:dPr>
                              <m:e>
                                <m:r>
                                  <a:rPr lang="pt-BR" altLang="zh-TW" sz="2400" i="1" dirty="0">
                                    <a:latin typeface="Cambria Math" panose="02040503050406030204" pitchFamily="18" charset="0"/>
                                  </a:rPr>
                                  <m:t>h</m:t>
                                </m:r>
                                <m:r>
                                  <a:rPr lang="zh-TW" altLang="en-US" sz="2400" i="1" dirty="0">
                                    <a:latin typeface="Cambria Math" panose="02040503050406030204" pitchFamily="18" charset="0"/>
                                  </a:rPr>
                                  <m:t> </m:t>
                                </m:r>
                                <m:r>
                                  <a:rPr lang="pt-BR" altLang="zh-TW" sz="2400" i="1" dirty="0">
                                    <a:latin typeface="Cambria Math" panose="02040503050406030204" pitchFamily="18" charset="0"/>
                                  </a:rPr>
                                  <m:t>≥</m:t>
                                </m:r>
                                <m:r>
                                  <a:rPr lang="zh-TW" altLang="en-US" sz="2400" i="1" dirty="0">
                                    <a:latin typeface="Cambria Math" panose="02040503050406030204" pitchFamily="18" charset="0"/>
                                  </a:rPr>
                                  <m:t> </m:t>
                                </m:r>
                                <m:r>
                                  <a:rPr lang="pt-BR" altLang="zh-TW" sz="2400" i="1" dirty="0">
                                    <a:latin typeface="Cambria Math" panose="02040503050406030204" pitchFamily="18" charset="0"/>
                                  </a:rPr>
                                  <m:t>2</m:t>
                                </m:r>
                              </m:e>
                            </m:d>
                            <m:r>
                              <a:rPr lang="en-US" altLang="zh-TW" sz="2400" i="1" dirty="0">
                                <a:latin typeface="Cambria Math" panose="02040503050406030204" pitchFamily="18" charset="0"/>
                              </a:rPr>
                              <m:t> </m:t>
                            </m:r>
                          </m:e>
                        </m:eqArr>
                      </m:e>
                    </m:d>
                  </m:oMath>
                </a14:m>
                <a:endParaRPr lang="en-US" altLang="zh-TW" sz="2400" dirty="0" smtClean="0">
                  <a:latin typeface="Comic Sans MS" panose="030F0702030302020204" pitchFamily="66" charset="0"/>
                </a:endParaRPr>
              </a:p>
              <a:p>
                <a:r>
                  <a:rPr lang="en-US" altLang="zh-TW" sz="2400" dirty="0" smtClean="0">
                    <a:latin typeface="Comic Sans MS" panose="030F0702030302020204" pitchFamily="66" charset="0"/>
                  </a:rPr>
                  <a:t>Prove </a:t>
                </a:r>
                <a:r>
                  <a:rPr lang="en-US" altLang="zh-TW" sz="2400" dirty="0">
                    <a:latin typeface="Comic Sans MS" panose="030F0702030302020204" pitchFamily="66" charset="0"/>
                  </a:rPr>
                  <a:t>by induction the relation </a:t>
                </a:r>
                <a14:m>
                  <m:oMath xmlns:m="http://schemas.openxmlformats.org/officeDocument/2006/math">
                    <m:r>
                      <a:rPr lang="en-US" altLang="zh-TW" sz="2400" i="1" dirty="0" smtClean="0">
                        <a:latin typeface="Cambria Math" panose="02040503050406030204" pitchFamily="18" charset="0"/>
                      </a:rPr>
                      <m:t>𝑇</m:t>
                    </m:r>
                    <m:r>
                      <a:rPr lang="en-US" altLang="zh-TW" sz="2400" i="1" dirty="0" smtClean="0">
                        <a:latin typeface="Cambria Math" panose="02040503050406030204" pitchFamily="18" charset="0"/>
                      </a:rPr>
                      <m:t>(</m:t>
                    </m:r>
                    <m:r>
                      <a:rPr lang="en-US" altLang="zh-TW" sz="2400" i="1" dirty="0" smtClean="0">
                        <a:latin typeface="Cambria Math" panose="02040503050406030204" pitchFamily="18" charset="0"/>
                      </a:rPr>
                      <m:t>h</m:t>
                    </m:r>
                    <m:r>
                      <a:rPr lang="en-US" altLang="zh-TW" sz="2400" i="1" dirty="0" smtClean="0">
                        <a:latin typeface="Cambria Math" panose="02040503050406030204" pitchFamily="18" charset="0"/>
                      </a:rPr>
                      <m:t>) = </m:t>
                    </m:r>
                    <m:r>
                      <a:rPr lang="en-US" altLang="zh-TW" sz="2400" i="1" dirty="0" smtClean="0">
                        <a:latin typeface="Cambria Math" panose="02040503050406030204" pitchFamily="18" charset="0"/>
                      </a:rPr>
                      <m:t>𝐹</m:t>
                    </m:r>
                    <m:r>
                      <a:rPr lang="en-US" altLang="zh-TW" sz="2400" i="1" dirty="0" smtClean="0">
                        <a:latin typeface="Cambria Math" panose="02040503050406030204" pitchFamily="18" charset="0"/>
                      </a:rPr>
                      <m:t>(</m:t>
                    </m:r>
                    <m:r>
                      <a:rPr lang="en-US" altLang="zh-TW" sz="2400" i="1" dirty="0" smtClean="0">
                        <a:latin typeface="Cambria Math" panose="02040503050406030204" pitchFamily="18" charset="0"/>
                      </a:rPr>
                      <m:t>h</m:t>
                    </m:r>
                    <m:r>
                      <a:rPr lang="en-US" altLang="zh-TW" sz="2400" i="1" dirty="0" smtClean="0">
                        <a:latin typeface="Cambria Math" panose="02040503050406030204" pitchFamily="18" charset="0"/>
                      </a:rPr>
                      <m:t> + 2) − 1</m:t>
                    </m:r>
                  </m:oMath>
                </a14:m>
                <a:r>
                  <a:rPr lang="en-US" altLang="zh-TW" sz="2400" dirty="0">
                    <a:latin typeface="Comic Sans MS" panose="030F0702030302020204" pitchFamily="66" charset="0"/>
                  </a:rPr>
                  <a:t>, </a:t>
                </a:r>
                <a:r>
                  <a:rPr lang="en-US" altLang="zh-TW" sz="2400" dirty="0" smtClean="0">
                    <a:latin typeface="Comic Sans MS" panose="030F0702030302020204" pitchFamily="66" charset="0"/>
                  </a:rPr>
                  <a:t>where </a:t>
                </a:r>
                <a:r>
                  <a:rPr lang="en-US" altLang="zh-TW" sz="2400" dirty="0">
                    <a:latin typeface="Comic Sans MS" panose="030F0702030302020204" pitchFamily="66" charset="0"/>
                  </a:rPr>
                  <a:t>F(n) is the n-</a:t>
                </a:r>
                <a:r>
                  <a:rPr lang="en-US" altLang="zh-TW" sz="2400" dirty="0" err="1">
                    <a:latin typeface="Comic Sans MS" panose="030F0702030302020204" pitchFamily="66" charset="0"/>
                  </a:rPr>
                  <a:t>th</a:t>
                </a:r>
                <a:r>
                  <a:rPr lang="en-US" altLang="zh-TW" sz="2400" dirty="0">
                    <a:latin typeface="Comic Sans MS" panose="030F0702030302020204" pitchFamily="66" charset="0"/>
                  </a:rPr>
                  <a:t> Fibonacci</a:t>
                </a:r>
                <a:r>
                  <a:rPr lang="zh-TW" altLang="en-US" sz="2400" dirty="0">
                    <a:latin typeface="Comic Sans MS" panose="030F0702030302020204" pitchFamily="66" charset="0"/>
                  </a:rPr>
                  <a:t> </a:t>
                </a:r>
                <a:r>
                  <a:rPr lang="en-US" altLang="zh-TW" sz="2400" dirty="0">
                    <a:latin typeface="Comic Sans MS" panose="030F0702030302020204" pitchFamily="66" charset="0"/>
                  </a:rPr>
                  <a:t>number </a:t>
                </a:r>
                <a:r>
                  <a:rPr lang="en-US" altLang="zh-TW" sz="2400" dirty="0" smtClean="0">
                    <a:latin typeface="Comic Sans MS" panose="030F0702030302020204" pitchFamily="66" charset="0"/>
                  </a:rPr>
                  <a:t>(</a:t>
                </a:r>
                <a14:m>
                  <m:oMath xmlns:m="http://schemas.openxmlformats.org/officeDocument/2006/math">
                    <m:r>
                      <a:rPr lang="en-US" altLang="zh-TW" sz="2400" i="1" dirty="0" smtClean="0">
                        <a:latin typeface="Cambria Math" panose="02040503050406030204" pitchFamily="18" charset="0"/>
                      </a:rPr>
                      <m:t>𝐹</m:t>
                    </m:r>
                    <m:r>
                      <a:rPr lang="en-US" altLang="zh-TW" sz="2400" i="1" dirty="0" smtClean="0">
                        <a:latin typeface="Cambria Math" panose="02040503050406030204" pitchFamily="18" charset="0"/>
                      </a:rPr>
                      <m:t>(1) = 1, </m:t>
                    </m:r>
                    <m:r>
                      <a:rPr lang="en-US" altLang="zh-TW" sz="2400" i="1" dirty="0" smtClean="0">
                        <a:latin typeface="Cambria Math" panose="02040503050406030204" pitchFamily="18" charset="0"/>
                      </a:rPr>
                      <m:t>𝐹</m:t>
                    </m:r>
                    <m:r>
                      <a:rPr lang="en-US" altLang="zh-TW" sz="2400" i="1" dirty="0" smtClean="0">
                        <a:latin typeface="Cambria Math" panose="02040503050406030204" pitchFamily="18" charset="0"/>
                      </a:rPr>
                      <m:t>(2) = 1</m:t>
                    </m:r>
                  </m:oMath>
                </a14:m>
                <a:r>
                  <a:rPr lang="en-US" altLang="zh-TW" sz="2400" dirty="0" smtClean="0">
                    <a:latin typeface="Comic Sans MS" panose="030F0702030302020204" pitchFamily="66" charset="0"/>
                  </a:rPr>
                  <a:t>, and </a:t>
                </a:r>
                <a14:m>
                  <m:oMath xmlns:m="http://schemas.openxmlformats.org/officeDocument/2006/math">
                    <m:r>
                      <a:rPr lang="en-US" altLang="zh-TW" sz="2400" i="1" dirty="0" smtClean="0">
                        <a:latin typeface="Cambria Math" panose="02040503050406030204" pitchFamily="18" charset="0"/>
                      </a:rPr>
                      <m:t>𝐹</m:t>
                    </m:r>
                    <m:r>
                      <a:rPr lang="en-US" altLang="zh-TW" sz="2400" i="1" dirty="0" smtClean="0">
                        <a:latin typeface="Cambria Math" panose="02040503050406030204" pitchFamily="18" charset="0"/>
                      </a:rPr>
                      <m:t>(</m:t>
                    </m:r>
                    <m:r>
                      <a:rPr lang="en-US" altLang="zh-TW" sz="2400" i="1" dirty="0" smtClean="0">
                        <a:latin typeface="Cambria Math" panose="02040503050406030204" pitchFamily="18" charset="0"/>
                      </a:rPr>
                      <m:t>𝑛</m:t>
                    </m:r>
                    <m:r>
                      <a:rPr lang="en-US" altLang="zh-TW" sz="2400" i="1" dirty="0" smtClean="0">
                        <a:latin typeface="Cambria Math" panose="02040503050406030204" pitchFamily="18" charset="0"/>
                      </a:rPr>
                      <m:t>) = </m:t>
                    </m:r>
                    <m:r>
                      <a:rPr lang="en-US" altLang="zh-TW" sz="2400" i="1" dirty="0" smtClean="0">
                        <a:latin typeface="Cambria Math" panose="02040503050406030204" pitchFamily="18" charset="0"/>
                      </a:rPr>
                      <m:t>𝐹</m:t>
                    </m:r>
                    <m:r>
                      <a:rPr lang="en-US" altLang="zh-TW" sz="2400" i="1" dirty="0" smtClean="0">
                        <a:latin typeface="Cambria Math" panose="02040503050406030204" pitchFamily="18" charset="0"/>
                      </a:rPr>
                      <m:t>(</m:t>
                    </m:r>
                    <m:r>
                      <a:rPr lang="en-US" altLang="zh-TW" sz="2400" i="1" dirty="0" smtClean="0">
                        <a:latin typeface="Cambria Math" panose="02040503050406030204" pitchFamily="18" charset="0"/>
                      </a:rPr>
                      <m:t>𝑛</m:t>
                    </m:r>
                    <m:r>
                      <a:rPr lang="en-US" altLang="zh-TW" sz="2400" i="1" dirty="0" smtClean="0">
                        <a:latin typeface="Cambria Math" panose="02040503050406030204" pitchFamily="18" charset="0"/>
                      </a:rPr>
                      <m:t> − 1) + </m:t>
                    </m:r>
                    <m:r>
                      <a:rPr lang="en-US" altLang="zh-TW" sz="2400" i="1" dirty="0" smtClean="0">
                        <a:latin typeface="Cambria Math" panose="02040503050406030204" pitchFamily="18" charset="0"/>
                      </a:rPr>
                      <m:t>𝐹</m:t>
                    </m:r>
                    <m:r>
                      <a:rPr lang="en-US" altLang="zh-TW" sz="2400" i="1" dirty="0" smtClean="0">
                        <a:latin typeface="Cambria Math" panose="02040503050406030204" pitchFamily="18" charset="0"/>
                      </a:rPr>
                      <m:t>(</m:t>
                    </m:r>
                    <m:r>
                      <a:rPr lang="en-US" altLang="zh-TW" sz="2400" i="1" dirty="0" smtClean="0">
                        <a:latin typeface="Cambria Math" panose="02040503050406030204" pitchFamily="18" charset="0"/>
                      </a:rPr>
                      <m:t>𝑛</m:t>
                    </m:r>
                    <m:r>
                      <a:rPr lang="zh-TW" altLang="en-US" sz="2400" i="1" dirty="0" smtClean="0">
                        <a:latin typeface="Cambria Math" panose="02040503050406030204" pitchFamily="18" charset="0"/>
                      </a:rPr>
                      <m:t> </m:t>
                    </m:r>
                    <m:r>
                      <a:rPr lang="en-US" altLang="zh-TW" sz="2400" i="1" dirty="0" smtClean="0">
                        <a:latin typeface="Cambria Math" panose="02040503050406030204" pitchFamily="18" charset="0"/>
                      </a:rPr>
                      <m:t>−</m:t>
                    </m:r>
                    <m:r>
                      <a:rPr lang="zh-TW" altLang="en-US" sz="2400" i="1" dirty="0" smtClean="0">
                        <a:latin typeface="Cambria Math" panose="02040503050406030204" pitchFamily="18" charset="0"/>
                      </a:rPr>
                      <m:t> </m:t>
                    </m:r>
                    <m:r>
                      <a:rPr lang="en-US" altLang="zh-TW" sz="2400" i="1" dirty="0" smtClean="0">
                        <a:latin typeface="Cambria Math" panose="02040503050406030204" pitchFamily="18" charset="0"/>
                      </a:rPr>
                      <m:t>2)</m:t>
                    </m:r>
                  </m:oMath>
                </a14:m>
                <a:r>
                  <a:rPr lang="en-US" altLang="zh-TW" sz="2400" dirty="0" smtClean="0">
                    <a:latin typeface="Comic Sans MS" panose="030F0702030302020204" pitchFamily="66" charset="0"/>
                  </a:rPr>
                  <a:t>, for </a:t>
                </a:r>
                <a14:m>
                  <m:oMath xmlns:m="http://schemas.openxmlformats.org/officeDocument/2006/math">
                    <m:r>
                      <a:rPr lang="en-US" altLang="zh-TW" sz="2400" i="1" dirty="0" smtClean="0">
                        <a:latin typeface="Cambria Math" panose="02040503050406030204" pitchFamily="18" charset="0"/>
                      </a:rPr>
                      <m:t>𝑛</m:t>
                    </m:r>
                    <m:r>
                      <a:rPr lang="pt-BR" altLang="zh-TW" sz="2400" i="1" dirty="0" smtClean="0">
                        <a:latin typeface="Cambria Math" panose="02040503050406030204" pitchFamily="18" charset="0"/>
                      </a:rPr>
                      <m:t> ≥ </m:t>
                    </m:r>
                    <m:r>
                      <a:rPr lang="en-US" altLang="zh-TW" sz="2400" i="1" dirty="0" smtClean="0">
                        <a:latin typeface="Cambria Math" panose="02040503050406030204" pitchFamily="18" charset="0"/>
                      </a:rPr>
                      <m:t>3</m:t>
                    </m:r>
                  </m:oMath>
                </a14:m>
                <a:r>
                  <a:rPr lang="en-US" altLang="zh-TW" sz="2400" dirty="0" smtClean="0">
                    <a:latin typeface="Comic Sans MS" panose="030F0702030302020204" pitchFamily="66" charset="0"/>
                  </a:rPr>
                  <a:t>).</a:t>
                </a:r>
                <a:endParaRPr lang="en-US" altLang="zh-TW" sz="2400"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677335" y="1401311"/>
                <a:ext cx="9301934" cy="3880773"/>
              </a:xfrm>
              <a:blipFill>
                <a:blip r:embed="rId2"/>
                <a:stretch>
                  <a:fillRect l="-524" t="-1258"/>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9056415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2(Cont.)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677334" y="1401311"/>
                <a:ext cx="8596668" cy="5289635"/>
              </a:xfrm>
            </p:spPr>
            <p:txBody>
              <a:bodyPr>
                <a:normAutofit fontScale="92500" lnSpcReduction="20000"/>
              </a:bodyPr>
              <a:lstStyle/>
              <a:p>
                <a:r>
                  <a:rPr lang="en-US" altLang="zh-TW" sz="2400" dirty="0" smtClean="0">
                    <a:latin typeface="Comic Sans MS" panose="030F0702030302020204" pitchFamily="66" charset="0"/>
                    <a:sym typeface="Wingdings" panose="05000000000000000000" pitchFamily="2" charset="2"/>
                  </a:rPr>
                  <a:t>Base case (n =0,1):</a:t>
                </a:r>
              </a:p>
              <a:p>
                <a:pPr marL="0" indent="0">
                  <a:buNone/>
                </a:pPr>
                <a:r>
                  <a:rPr lang="en-US" altLang="zh-TW" sz="2400" dirty="0" smtClean="0">
                    <a:sym typeface="Wingdings" panose="05000000000000000000" pitchFamily="2" charset="2"/>
                  </a:rPr>
                  <a:t>		</a:t>
                </a:r>
                <a14:m>
                  <m:oMath xmlns:m="http://schemas.openxmlformats.org/officeDocument/2006/math">
                    <m:r>
                      <a:rPr lang="en-US" altLang="zh-TW" sz="2400" i="1" dirty="0" smtClean="0">
                        <a:latin typeface="Cambria Math" panose="02040503050406030204" pitchFamily="18" charset="0"/>
                        <a:sym typeface="Wingdings" panose="05000000000000000000" pitchFamily="2" charset="2"/>
                      </a:rPr>
                      <m:t>𝑇</m:t>
                    </m:r>
                    <m:d>
                      <m:dPr>
                        <m:ctrlPr>
                          <a:rPr lang="en-US" altLang="zh-TW" sz="2400" i="1" dirty="0" smtClean="0">
                            <a:latin typeface="Cambria Math" panose="02040503050406030204" pitchFamily="18" charset="0"/>
                            <a:sym typeface="Wingdings" panose="05000000000000000000" pitchFamily="2" charset="2"/>
                          </a:rPr>
                        </m:ctrlPr>
                      </m:dPr>
                      <m:e>
                        <m:r>
                          <a:rPr lang="en-US" altLang="zh-TW" sz="2400" i="1" dirty="0" smtClean="0">
                            <a:latin typeface="Cambria Math" panose="02040503050406030204" pitchFamily="18" charset="0"/>
                            <a:sym typeface="Wingdings" panose="05000000000000000000" pitchFamily="2" charset="2"/>
                          </a:rPr>
                          <m:t>0</m:t>
                        </m:r>
                      </m:e>
                    </m:d>
                    <m:r>
                      <a:rPr lang="en-US" altLang="zh-TW" sz="2400" i="1" dirty="0" smtClean="0">
                        <a:latin typeface="Cambria Math" panose="02040503050406030204" pitchFamily="18" charset="0"/>
                        <a:sym typeface="Wingdings" panose="05000000000000000000" pitchFamily="2" charset="2"/>
                      </a:rPr>
                      <m:t>=</m:t>
                    </m:r>
                    <m:r>
                      <a:rPr lang="en-US" altLang="zh-TW" sz="2400" b="0" i="1" dirty="0" smtClean="0">
                        <a:latin typeface="Cambria Math" panose="02040503050406030204" pitchFamily="18" charset="0"/>
                        <a:sym typeface="Wingdings" panose="05000000000000000000" pitchFamily="2" charset="2"/>
                      </a:rPr>
                      <m:t>0</m:t>
                    </m:r>
                    <m:r>
                      <a:rPr lang="en-US" altLang="zh-TW" sz="2400" i="1" dirty="0">
                        <a:latin typeface="Cambria Math" panose="02040503050406030204" pitchFamily="18" charset="0"/>
                        <a:sym typeface="Wingdings" panose="05000000000000000000" pitchFamily="2" charset="2"/>
                      </a:rPr>
                      <m:t>=1 − 1</m:t>
                    </m:r>
                    <m:r>
                      <a:rPr lang="en-US" altLang="zh-TW" sz="2400" b="0" i="1" dirty="0" smtClean="0">
                        <a:latin typeface="Cambria Math" panose="02040503050406030204" pitchFamily="18" charset="0"/>
                        <a:sym typeface="Wingdings" panose="05000000000000000000" pitchFamily="2" charset="2"/>
                      </a:rPr>
                      <m:t>= </m:t>
                    </m:r>
                    <m:r>
                      <a:rPr lang="en-US" altLang="zh-TW" sz="2400" i="1" dirty="0">
                        <a:latin typeface="Cambria Math" panose="02040503050406030204" pitchFamily="18" charset="0"/>
                        <a:sym typeface="Wingdings" panose="05000000000000000000" pitchFamily="2" charset="2"/>
                      </a:rPr>
                      <m:t>𝐹</m:t>
                    </m:r>
                    <m:d>
                      <m:dPr>
                        <m:ctrlPr>
                          <a:rPr lang="en-US" altLang="zh-TW" sz="2400" i="1" dirty="0">
                            <a:latin typeface="Cambria Math" panose="02040503050406030204" pitchFamily="18" charset="0"/>
                            <a:sym typeface="Wingdings" panose="05000000000000000000" pitchFamily="2" charset="2"/>
                          </a:rPr>
                        </m:ctrlPr>
                      </m:dPr>
                      <m:e>
                        <m:r>
                          <a:rPr lang="en-US" altLang="zh-TW" sz="2400" i="1" dirty="0">
                            <a:latin typeface="Cambria Math" panose="02040503050406030204" pitchFamily="18" charset="0"/>
                            <a:sym typeface="Wingdings" panose="05000000000000000000" pitchFamily="2" charset="2"/>
                          </a:rPr>
                          <m:t>2</m:t>
                        </m:r>
                      </m:e>
                    </m:d>
                    <m:r>
                      <a:rPr lang="en-US" altLang="zh-TW" sz="2400" b="0" i="1" dirty="0" smtClean="0">
                        <a:latin typeface="Cambria Math" panose="02040503050406030204" pitchFamily="18" charset="0"/>
                        <a:sym typeface="Wingdings" panose="05000000000000000000" pitchFamily="2" charset="2"/>
                      </a:rPr>
                      <m:t> </m:t>
                    </m:r>
                    <m:r>
                      <a:rPr lang="en-US" altLang="zh-TW" sz="2400" i="1" dirty="0">
                        <a:latin typeface="Cambria Math" panose="02040503050406030204" pitchFamily="18" charset="0"/>
                        <a:sym typeface="Wingdings" panose="05000000000000000000" pitchFamily="2" charset="2"/>
                      </a:rPr>
                      <m:t>– 1</m:t>
                    </m:r>
                  </m:oMath>
                </a14:m>
                <a:endParaRPr lang="en-US" altLang="zh-TW" sz="2400" dirty="0" smtClean="0"/>
              </a:p>
              <a:p>
                <a:pPr marL="0" indent="0">
                  <a:buNone/>
                </a:pPr>
                <a:r>
                  <a:rPr lang="en-US" altLang="zh-TW" sz="2400" dirty="0"/>
                  <a:t>	</a:t>
                </a:r>
                <a:r>
                  <a:rPr lang="en-US" altLang="zh-TW" sz="2400" dirty="0" smtClean="0"/>
                  <a:t>	</a:t>
                </a:r>
                <a14:m>
                  <m:oMath xmlns:m="http://schemas.openxmlformats.org/officeDocument/2006/math">
                    <m:r>
                      <a:rPr lang="en-US" altLang="zh-TW" sz="2400" i="1" dirty="0">
                        <a:latin typeface="Cambria Math" panose="02040503050406030204" pitchFamily="18" charset="0"/>
                        <a:sym typeface="Wingdings" panose="05000000000000000000" pitchFamily="2" charset="2"/>
                      </a:rPr>
                      <m:t>𝑇</m:t>
                    </m:r>
                    <m:d>
                      <m:dPr>
                        <m:ctrlPr>
                          <a:rPr lang="en-US" altLang="zh-TW" sz="2400" i="1" dirty="0">
                            <a:latin typeface="Cambria Math" panose="02040503050406030204" pitchFamily="18" charset="0"/>
                            <a:sym typeface="Wingdings" panose="05000000000000000000" pitchFamily="2" charset="2"/>
                          </a:rPr>
                        </m:ctrlPr>
                      </m:dPr>
                      <m:e>
                        <m:r>
                          <a:rPr lang="en-US" altLang="zh-TW" sz="2400" b="0" i="1" dirty="0" smtClean="0">
                            <a:latin typeface="Cambria Math" panose="02040503050406030204" pitchFamily="18" charset="0"/>
                            <a:sym typeface="Wingdings" panose="05000000000000000000" pitchFamily="2" charset="2"/>
                          </a:rPr>
                          <m:t>1</m:t>
                        </m:r>
                      </m:e>
                    </m:d>
                    <m:r>
                      <a:rPr lang="en-US" altLang="zh-TW" sz="2400" i="1" dirty="0">
                        <a:latin typeface="Cambria Math" panose="02040503050406030204" pitchFamily="18" charset="0"/>
                        <a:sym typeface="Wingdings" panose="05000000000000000000" pitchFamily="2" charset="2"/>
                      </a:rPr>
                      <m:t>=</m:t>
                    </m:r>
                    <m:r>
                      <a:rPr lang="en-US" altLang="zh-TW" sz="2400" b="0" i="1" dirty="0" smtClean="0">
                        <a:latin typeface="Cambria Math" panose="02040503050406030204" pitchFamily="18" charset="0"/>
                        <a:sym typeface="Wingdings" panose="05000000000000000000" pitchFamily="2" charset="2"/>
                      </a:rPr>
                      <m:t>1</m:t>
                    </m:r>
                    <m:r>
                      <a:rPr lang="en-US" altLang="zh-TW" sz="2400" i="1" dirty="0">
                        <a:latin typeface="Cambria Math" panose="02040503050406030204" pitchFamily="18" charset="0"/>
                        <a:sym typeface="Wingdings" panose="05000000000000000000" pitchFamily="2" charset="2"/>
                      </a:rPr>
                      <m:t>=</m:t>
                    </m:r>
                    <m:r>
                      <a:rPr lang="en-US" altLang="zh-TW" sz="2400" b="0" i="1" dirty="0" smtClean="0">
                        <a:latin typeface="Cambria Math" panose="02040503050406030204" pitchFamily="18" charset="0"/>
                        <a:sym typeface="Wingdings" panose="05000000000000000000" pitchFamily="2" charset="2"/>
                      </a:rPr>
                      <m:t>2</m:t>
                    </m:r>
                    <m:r>
                      <a:rPr lang="en-US" altLang="zh-TW" sz="2400" i="1" dirty="0">
                        <a:latin typeface="Cambria Math" panose="02040503050406030204" pitchFamily="18" charset="0"/>
                        <a:sym typeface="Wingdings" panose="05000000000000000000" pitchFamily="2" charset="2"/>
                      </a:rPr>
                      <m:t> − 1= </m:t>
                    </m:r>
                    <m:r>
                      <a:rPr lang="en-US" altLang="zh-TW" sz="2400" i="1" dirty="0">
                        <a:latin typeface="Cambria Math" panose="02040503050406030204" pitchFamily="18" charset="0"/>
                        <a:sym typeface="Wingdings" panose="05000000000000000000" pitchFamily="2" charset="2"/>
                      </a:rPr>
                      <m:t>𝐹</m:t>
                    </m:r>
                    <m:d>
                      <m:dPr>
                        <m:ctrlPr>
                          <a:rPr lang="en-US" altLang="zh-TW" sz="2400" i="1" dirty="0">
                            <a:latin typeface="Cambria Math" panose="02040503050406030204" pitchFamily="18" charset="0"/>
                            <a:sym typeface="Wingdings" panose="05000000000000000000" pitchFamily="2" charset="2"/>
                          </a:rPr>
                        </m:ctrlPr>
                      </m:dPr>
                      <m:e>
                        <m:r>
                          <a:rPr lang="en-US" altLang="zh-TW" sz="2400" b="0" i="1" dirty="0" smtClean="0">
                            <a:latin typeface="Cambria Math" panose="02040503050406030204" pitchFamily="18" charset="0"/>
                            <a:sym typeface="Wingdings" panose="05000000000000000000" pitchFamily="2" charset="2"/>
                          </a:rPr>
                          <m:t>3</m:t>
                        </m:r>
                      </m:e>
                    </m:d>
                    <m:r>
                      <a:rPr lang="en-US" altLang="zh-TW" sz="2400" b="0" i="1" dirty="0" smtClean="0">
                        <a:latin typeface="Cambria Math" panose="02040503050406030204" pitchFamily="18" charset="0"/>
                        <a:sym typeface="Wingdings" panose="05000000000000000000" pitchFamily="2" charset="2"/>
                      </a:rPr>
                      <m:t> </m:t>
                    </m:r>
                    <m:r>
                      <a:rPr lang="en-US" altLang="zh-TW" sz="2400" i="1" dirty="0">
                        <a:latin typeface="Cambria Math" panose="02040503050406030204" pitchFamily="18" charset="0"/>
                        <a:sym typeface="Wingdings" panose="05000000000000000000" pitchFamily="2" charset="2"/>
                      </a:rPr>
                      <m:t>– 1</m:t>
                    </m:r>
                  </m:oMath>
                </a14:m>
                <a:endParaRPr lang="en-US" altLang="zh-TW" sz="2400" dirty="0" smtClean="0"/>
              </a:p>
              <a:p>
                <a:pPr marL="0" indent="0">
                  <a:buNone/>
                </a:pPr>
                <a:endParaRPr lang="en-US" altLang="zh-TW" sz="2400" dirty="0" smtClean="0"/>
              </a:p>
              <a:p>
                <a:pPr marL="342900" lvl="1" indent="-342900"/>
                <a:r>
                  <a:rPr lang="en-US" altLang="zh-TW" sz="2400" dirty="0">
                    <a:latin typeface="Comic Sans MS" panose="030F0702030302020204" pitchFamily="66" charset="0"/>
                  </a:rPr>
                  <a:t>Induction </a:t>
                </a:r>
                <a:r>
                  <a:rPr lang="en-US" altLang="zh-TW" sz="2400" dirty="0" smtClean="0">
                    <a:latin typeface="Comic Sans MS" panose="030F0702030302020204" pitchFamily="66" charset="0"/>
                  </a:rPr>
                  <a:t>step (n&gt;=2):</a:t>
                </a:r>
              </a:p>
              <a:p>
                <a:pPr marL="0" lvl="1" indent="0">
                  <a:buNone/>
                </a:pPr>
                <a:r>
                  <a:rPr lang="en-US" altLang="zh-TW" sz="2400" dirty="0" smtClean="0">
                    <a:sym typeface="Wingdings" panose="05000000000000000000" pitchFamily="2" charset="2"/>
                  </a:rPr>
                  <a:t>	   </a:t>
                </a:r>
                <a14:m>
                  <m:oMath xmlns:m="http://schemas.openxmlformats.org/officeDocument/2006/math">
                    <m:r>
                      <a:rPr lang="en-US" altLang="zh-TW" sz="2400" i="1" dirty="0">
                        <a:latin typeface="Cambria Math" panose="02040503050406030204" pitchFamily="18" charset="0"/>
                        <a:sym typeface="Wingdings" panose="05000000000000000000" pitchFamily="2" charset="2"/>
                      </a:rPr>
                      <m:t>𝑇</m:t>
                    </m:r>
                    <m:d>
                      <m:dPr>
                        <m:ctrlPr>
                          <a:rPr lang="en-US" altLang="zh-TW" sz="2400" i="1" dirty="0">
                            <a:latin typeface="Cambria Math" panose="02040503050406030204" pitchFamily="18" charset="0"/>
                            <a:sym typeface="Wingdings" panose="05000000000000000000" pitchFamily="2" charset="2"/>
                          </a:rPr>
                        </m:ctrlPr>
                      </m:dPr>
                      <m:e>
                        <m:r>
                          <a:rPr lang="en-US" altLang="zh-TW" sz="2400" b="0" i="1" dirty="0" smtClean="0">
                            <a:latin typeface="Cambria Math" panose="02040503050406030204" pitchFamily="18" charset="0"/>
                            <a:sym typeface="Wingdings" panose="05000000000000000000" pitchFamily="2" charset="2"/>
                          </a:rPr>
                          <m:t>𝑛</m:t>
                        </m:r>
                      </m:e>
                    </m:d>
                  </m:oMath>
                </a14:m>
                <a:endParaRPr lang="en-US" altLang="zh-TW" sz="2400" i="1" dirty="0" smtClean="0">
                  <a:latin typeface="Cambria Math" panose="02040503050406030204" pitchFamily="18" charset="0"/>
                  <a:sym typeface="Wingdings" panose="05000000000000000000" pitchFamily="2" charset="2"/>
                </a:endParaRPr>
              </a:p>
              <a:p>
                <a:pPr marL="0" lvl="1" indent="0">
                  <a:buNone/>
                </a:pPr>
                <a:r>
                  <a:rPr lang="en-US" altLang="zh-TW" sz="2400" dirty="0" smtClean="0">
                    <a:sym typeface="Wingdings" panose="05000000000000000000" pitchFamily="2" charset="2"/>
                  </a:rPr>
                  <a:t>	</a:t>
                </a:r>
                <a14:m>
                  <m:oMath xmlns:m="http://schemas.openxmlformats.org/officeDocument/2006/math">
                    <m:r>
                      <a:rPr lang="en-US" altLang="zh-TW" sz="2400" i="1" dirty="0">
                        <a:latin typeface="Cambria Math" panose="02040503050406030204" pitchFamily="18" charset="0"/>
                        <a:sym typeface="Wingdings" panose="05000000000000000000" pitchFamily="2" charset="2"/>
                      </a:rPr>
                      <m:t>=</m:t>
                    </m:r>
                    <m:r>
                      <a:rPr lang="en-US" altLang="zh-TW" sz="2400" b="0" i="1" dirty="0" smtClean="0">
                        <a:latin typeface="Cambria Math" panose="02040503050406030204" pitchFamily="18" charset="0"/>
                        <a:sym typeface="Wingdings" panose="05000000000000000000" pitchFamily="2" charset="2"/>
                      </a:rPr>
                      <m:t>𝑇</m:t>
                    </m:r>
                    <m:d>
                      <m:dPr>
                        <m:ctrlPr>
                          <a:rPr lang="en-US" altLang="zh-TW" sz="2400" b="0" i="1" dirty="0" smtClean="0">
                            <a:latin typeface="Cambria Math" panose="02040503050406030204" pitchFamily="18" charset="0"/>
                            <a:sym typeface="Wingdings" panose="05000000000000000000" pitchFamily="2" charset="2"/>
                          </a:rPr>
                        </m:ctrlPr>
                      </m:dPr>
                      <m:e>
                        <m:r>
                          <a:rPr lang="en-US" altLang="zh-TW" sz="2400" b="0" i="1" dirty="0" smtClean="0">
                            <a:latin typeface="Cambria Math" panose="02040503050406030204" pitchFamily="18" charset="0"/>
                            <a:sym typeface="Wingdings" panose="05000000000000000000" pitchFamily="2" charset="2"/>
                          </a:rPr>
                          <m:t>𝑛</m:t>
                        </m:r>
                        <m:r>
                          <a:rPr lang="en-US" altLang="zh-TW" sz="2400" b="0" i="1" dirty="0" smtClean="0">
                            <a:latin typeface="Cambria Math" panose="02040503050406030204" pitchFamily="18" charset="0"/>
                            <a:sym typeface="Wingdings" panose="05000000000000000000" pitchFamily="2" charset="2"/>
                          </a:rPr>
                          <m:t>−1</m:t>
                        </m:r>
                      </m:e>
                    </m:d>
                    <m:r>
                      <a:rPr lang="en-US" altLang="zh-TW" sz="2400" b="0" i="1" dirty="0" smtClean="0">
                        <a:latin typeface="Cambria Math" panose="02040503050406030204" pitchFamily="18" charset="0"/>
                        <a:sym typeface="Wingdings" panose="05000000000000000000" pitchFamily="2" charset="2"/>
                      </a:rPr>
                      <m:t>+</m:t>
                    </m:r>
                    <m:r>
                      <a:rPr lang="en-US" altLang="zh-TW" sz="2400" b="0" i="1" dirty="0" smtClean="0">
                        <a:latin typeface="Cambria Math" panose="02040503050406030204" pitchFamily="18" charset="0"/>
                        <a:sym typeface="Wingdings" panose="05000000000000000000" pitchFamily="2" charset="2"/>
                      </a:rPr>
                      <m:t>𝑇</m:t>
                    </m:r>
                    <m:d>
                      <m:dPr>
                        <m:ctrlPr>
                          <a:rPr lang="en-US" altLang="zh-TW" sz="2400" b="0" i="1" dirty="0" smtClean="0">
                            <a:latin typeface="Cambria Math" panose="02040503050406030204" pitchFamily="18" charset="0"/>
                            <a:sym typeface="Wingdings" panose="05000000000000000000" pitchFamily="2" charset="2"/>
                          </a:rPr>
                        </m:ctrlPr>
                      </m:dPr>
                      <m:e>
                        <m:r>
                          <a:rPr lang="en-US" altLang="zh-TW" sz="2400" b="0" i="1" dirty="0" smtClean="0">
                            <a:latin typeface="Cambria Math" panose="02040503050406030204" pitchFamily="18" charset="0"/>
                            <a:sym typeface="Wingdings" panose="05000000000000000000" pitchFamily="2" charset="2"/>
                          </a:rPr>
                          <m:t>𝑛</m:t>
                        </m:r>
                        <m:r>
                          <a:rPr lang="en-US" altLang="zh-TW" sz="2400" b="0" i="1" dirty="0" smtClean="0">
                            <a:latin typeface="Cambria Math" panose="02040503050406030204" pitchFamily="18" charset="0"/>
                            <a:sym typeface="Wingdings" panose="05000000000000000000" pitchFamily="2" charset="2"/>
                          </a:rPr>
                          <m:t>−2</m:t>
                        </m:r>
                      </m:e>
                    </m:d>
                    <m:r>
                      <a:rPr lang="en-US" altLang="zh-TW" sz="2400" b="0" i="1" dirty="0" smtClean="0">
                        <a:latin typeface="Cambria Math" panose="02040503050406030204" pitchFamily="18" charset="0"/>
                        <a:sym typeface="Wingdings" panose="05000000000000000000" pitchFamily="2" charset="2"/>
                      </a:rPr>
                      <m:t>+1</m:t>
                    </m:r>
                  </m:oMath>
                </a14:m>
                <a:endParaRPr lang="en-US" altLang="zh-TW" sz="2400" b="0" dirty="0" smtClean="0">
                  <a:sym typeface="Wingdings" panose="05000000000000000000" pitchFamily="2" charset="2"/>
                </a:endParaRPr>
              </a:p>
              <a:p>
                <a:pPr marL="0" lvl="1" indent="0">
                  <a:buNone/>
                </a:pPr>
                <a:r>
                  <a:rPr lang="en-US" altLang="zh-TW" sz="2400" b="0" dirty="0" smtClean="0">
                    <a:sym typeface="Wingdings" panose="05000000000000000000" pitchFamily="2" charset="2"/>
                  </a:rPr>
                  <a:t>	</a:t>
                </a:r>
                <a14:m>
                  <m:oMath xmlns:m="http://schemas.openxmlformats.org/officeDocument/2006/math">
                    <m:r>
                      <a:rPr lang="en-US" altLang="zh-TW" sz="2400" b="0" i="1" dirty="0" smtClean="0">
                        <a:latin typeface="Cambria Math" panose="02040503050406030204" pitchFamily="18" charset="0"/>
                        <a:sym typeface="Wingdings" panose="05000000000000000000" pitchFamily="2" charset="2"/>
                      </a:rPr>
                      <m:t>=(</m:t>
                    </m:r>
                    <m:r>
                      <a:rPr lang="en-US" altLang="zh-TW" sz="2400" b="0" i="1" dirty="0" smtClean="0">
                        <a:latin typeface="Cambria Math" panose="02040503050406030204" pitchFamily="18" charset="0"/>
                        <a:sym typeface="Wingdings" panose="05000000000000000000" pitchFamily="2" charset="2"/>
                      </a:rPr>
                      <m:t>𝐹</m:t>
                    </m:r>
                    <m:r>
                      <a:rPr lang="en-US" altLang="zh-TW" sz="2400" b="0" i="1" dirty="0" smtClean="0">
                        <a:latin typeface="Cambria Math" panose="02040503050406030204" pitchFamily="18" charset="0"/>
                        <a:sym typeface="Wingdings" panose="05000000000000000000" pitchFamily="2" charset="2"/>
                      </a:rPr>
                      <m:t>(</m:t>
                    </m:r>
                    <m:r>
                      <a:rPr lang="en-US" altLang="zh-TW" sz="2400" b="0" i="1" dirty="0" smtClean="0">
                        <a:latin typeface="Cambria Math" panose="02040503050406030204" pitchFamily="18" charset="0"/>
                        <a:sym typeface="Wingdings" panose="05000000000000000000" pitchFamily="2" charset="2"/>
                      </a:rPr>
                      <m:t>𝑛</m:t>
                    </m:r>
                    <m:r>
                      <a:rPr lang="en-US" altLang="zh-TW" sz="2400" b="0" i="1" dirty="0" smtClean="0">
                        <a:latin typeface="Cambria Math" panose="02040503050406030204" pitchFamily="18" charset="0"/>
                        <a:sym typeface="Wingdings" panose="05000000000000000000" pitchFamily="2" charset="2"/>
                      </a:rPr>
                      <m:t>+1)−1) +(</m:t>
                    </m:r>
                    <m:r>
                      <a:rPr lang="en-US" altLang="zh-TW" sz="2400" b="0" i="1" dirty="0" smtClean="0">
                        <a:latin typeface="Cambria Math" panose="02040503050406030204" pitchFamily="18" charset="0"/>
                        <a:sym typeface="Wingdings" panose="05000000000000000000" pitchFamily="2" charset="2"/>
                      </a:rPr>
                      <m:t>𝐹</m:t>
                    </m:r>
                    <m:r>
                      <a:rPr lang="en-US" altLang="zh-TW" sz="2400" b="0" i="1" dirty="0" smtClean="0">
                        <a:latin typeface="Cambria Math" panose="02040503050406030204" pitchFamily="18" charset="0"/>
                        <a:sym typeface="Wingdings" panose="05000000000000000000" pitchFamily="2" charset="2"/>
                      </a:rPr>
                      <m:t>(</m:t>
                    </m:r>
                    <m:r>
                      <a:rPr lang="en-US" altLang="zh-TW" sz="2400" b="0" i="1" dirty="0" smtClean="0">
                        <a:latin typeface="Cambria Math" panose="02040503050406030204" pitchFamily="18" charset="0"/>
                        <a:sym typeface="Wingdings" panose="05000000000000000000" pitchFamily="2" charset="2"/>
                      </a:rPr>
                      <m:t>𝑛</m:t>
                    </m:r>
                    <m:r>
                      <a:rPr lang="en-US" altLang="zh-TW" sz="2400" b="0" i="1" dirty="0" smtClean="0">
                        <a:latin typeface="Cambria Math" panose="02040503050406030204" pitchFamily="18" charset="0"/>
                        <a:sym typeface="Wingdings" panose="05000000000000000000" pitchFamily="2" charset="2"/>
                      </a:rPr>
                      <m:t>)−1) +1</m:t>
                    </m:r>
                  </m:oMath>
                </a14:m>
                <a:r>
                  <a:rPr lang="en-US" altLang="zh-TW" sz="2400" dirty="0" smtClean="0">
                    <a:solidFill>
                      <a:srgbClr val="FF0000"/>
                    </a:solidFill>
                    <a:latin typeface="Comic Sans MS" panose="030F0702030302020204" pitchFamily="66" charset="0"/>
                  </a:rPr>
                  <a:t>(i</a:t>
                </a:r>
                <a:r>
                  <a:rPr lang="en-US" altLang="zh-TW" sz="2400" dirty="0">
                    <a:solidFill>
                      <a:srgbClr val="FF0000"/>
                    </a:solidFill>
                    <a:latin typeface="Comic Sans MS" panose="030F0702030302020204" pitchFamily="66" charset="0"/>
                  </a:rPr>
                  <a:t>nduction hypothesis)</a:t>
                </a:r>
                <a:endParaRPr lang="en-US" altLang="zh-TW" sz="2400" i="1" dirty="0">
                  <a:solidFill>
                    <a:srgbClr val="FF0000"/>
                  </a:solidFill>
                  <a:latin typeface="Cambria Math" panose="02040503050406030204" pitchFamily="18" charset="0"/>
                </a:endParaRPr>
              </a:p>
              <a:p>
                <a:pPr marL="0" lvl="1" indent="0">
                  <a:buNone/>
                </a:pPr>
                <a:r>
                  <a:rPr lang="en-US" altLang="zh-TW" sz="2400" b="0" dirty="0" smtClean="0">
                    <a:sym typeface="Wingdings" panose="05000000000000000000" pitchFamily="2" charset="2"/>
                  </a:rPr>
                  <a:t>	</a:t>
                </a:r>
                <a14:m>
                  <m:oMath xmlns:m="http://schemas.openxmlformats.org/officeDocument/2006/math">
                    <m:r>
                      <a:rPr lang="en-US" altLang="zh-TW" sz="2400" i="1" dirty="0">
                        <a:latin typeface="Cambria Math" panose="02040503050406030204" pitchFamily="18" charset="0"/>
                        <a:sym typeface="Wingdings" panose="05000000000000000000" pitchFamily="2" charset="2"/>
                      </a:rPr>
                      <m:t>=</m:t>
                    </m:r>
                    <m:d>
                      <m:dPr>
                        <m:ctrlPr>
                          <a:rPr lang="en-US" altLang="zh-TW" sz="2400" i="1" dirty="0">
                            <a:latin typeface="Cambria Math" panose="02040503050406030204" pitchFamily="18" charset="0"/>
                            <a:sym typeface="Wingdings" panose="05000000000000000000" pitchFamily="2" charset="2"/>
                          </a:rPr>
                        </m:ctrlPr>
                      </m:dPr>
                      <m:e>
                        <m:r>
                          <a:rPr lang="en-US" altLang="zh-TW" sz="2400" i="1" dirty="0">
                            <a:latin typeface="Cambria Math" panose="02040503050406030204" pitchFamily="18" charset="0"/>
                            <a:sym typeface="Wingdings" panose="05000000000000000000" pitchFamily="2" charset="2"/>
                          </a:rPr>
                          <m:t>𝐹</m:t>
                        </m:r>
                        <m:d>
                          <m:dPr>
                            <m:ctrlPr>
                              <a:rPr lang="en-US" altLang="zh-TW" sz="2400" i="1" dirty="0">
                                <a:latin typeface="Cambria Math" panose="02040503050406030204" pitchFamily="18" charset="0"/>
                                <a:sym typeface="Wingdings" panose="05000000000000000000" pitchFamily="2" charset="2"/>
                              </a:rPr>
                            </m:ctrlPr>
                          </m:dPr>
                          <m:e>
                            <m:r>
                              <a:rPr lang="en-US" altLang="zh-TW" sz="2400" i="1" dirty="0">
                                <a:latin typeface="Cambria Math" panose="02040503050406030204" pitchFamily="18" charset="0"/>
                                <a:sym typeface="Wingdings" panose="05000000000000000000" pitchFamily="2" charset="2"/>
                              </a:rPr>
                              <m:t>𝑛</m:t>
                            </m:r>
                            <m:r>
                              <a:rPr lang="en-US" altLang="zh-TW" sz="2400" i="1" dirty="0">
                                <a:latin typeface="Cambria Math" panose="02040503050406030204" pitchFamily="18" charset="0"/>
                                <a:sym typeface="Wingdings" panose="05000000000000000000" pitchFamily="2" charset="2"/>
                              </a:rPr>
                              <m:t>+1</m:t>
                            </m:r>
                          </m:e>
                        </m:d>
                        <m:r>
                          <a:rPr lang="en-US" altLang="zh-TW" sz="2400" i="1" dirty="0">
                            <a:latin typeface="Cambria Math" panose="02040503050406030204" pitchFamily="18" charset="0"/>
                            <a:sym typeface="Wingdings" panose="05000000000000000000" pitchFamily="2" charset="2"/>
                          </a:rPr>
                          <m:t>+</m:t>
                        </m:r>
                        <m:r>
                          <a:rPr lang="en-US" altLang="zh-TW" sz="2400" i="1" dirty="0">
                            <a:latin typeface="Cambria Math" panose="02040503050406030204" pitchFamily="18" charset="0"/>
                            <a:sym typeface="Wingdings" panose="05000000000000000000" pitchFamily="2" charset="2"/>
                          </a:rPr>
                          <m:t>𝐹</m:t>
                        </m:r>
                        <m:d>
                          <m:dPr>
                            <m:ctrlPr>
                              <a:rPr lang="en-US" altLang="zh-TW" sz="2400" i="1" dirty="0">
                                <a:latin typeface="Cambria Math" panose="02040503050406030204" pitchFamily="18" charset="0"/>
                                <a:sym typeface="Wingdings" panose="05000000000000000000" pitchFamily="2" charset="2"/>
                              </a:rPr>
                            </m:ctrlPr>
                          </m:dPr>
                          <m:e>
                            <m:r>
                              <a:rPr lang="en-US" altLang="zh-TW" sz="2400" i="1" dirty="0">
                                <a:latin typeface="Cambria Math" panose="02040503050406030204" pitchFamily="18" charset="0"/>
                                <a:sym typeface="Wingdings" panose="05000000000000000000" pitchFamily="2" charset="2"/>
                              </a:rPr>
                              <m:t>𝑛</m:t>
                            </m:r>
                          </m:e>
                        </m:d>
                      </m:e>
                    </m:d>
                    <m:r>
                      <a:rPr lang="en-US" altLang="zh-TW" sz="2400" b="0" i="1" dirty="0" smtClean="0">
                        <a:latin typeface="Cambria Math" panose="02040503050406030204" pitchFamily="18" charset="0"/>
                        <a:sym typeface="Wingdings" panose="05000000000000000000" pitchFamily="2" charset="2"/>
                      </a:rPr>
                      <m:t>−1</m:t>
                    </m:r>
                  </m:oMath>
                </a14:m>
                <a:endParaRPr lang="en-US" altLang="zh-TW" sz="2400" b="0" i="1" dirty="0" smtClean="0">
                  <a:latin typeface="Cambria Math" panose="02040503050406030204" pitchFamily="18" charset="0"/>
                  <a:sym typeface="Wingdings" panose="05000000000000000000" pitchFamily="2" charset="2"/>
                </a:endParaRPr>
              </a:p>
              <a:p>
                <a:pPr marL="0" lvl="1" indent="0">
                  <a:buNone/>
                </a:pPr>
                <a:r>
                  <a:rPr lang="en-US" altLang="zh-TW" sz="2400" dirty="0" smtClean="0">
                    <a:sym typeface="Wingdings" panose="05000000000000000000" pitchFamily="2" charset="2"/>
                  </a:rPr>
                  <a:t>	</a:t>
                </a:r>
                <a14:m>
                  <m:oMath xmlns:m="http://schemas.openxmlformats.org/officeDocument/2006/math">
                    <m:r>
                      <a:rPr lang="en-US" altLang="zh-TW" sz="2400" b="0" i="0" dirty="0" smtClean="0">
                        <a:latin typeface="Cambria Math" panose="02040503050406030204" pitchFamily="18" charset="0"/>
                        <a:sym typeface="Wingdings" panose="05000000000000000000" pitchFamily="2" charset="2"/>
                      </a:rPr>
                      <m:t>=</m:t>
                    </m:r>
                    <m:r>
                      <a:rPr lang="en-US" altLang="zh-TW" sz="2400" b="0" i="1" dirty="0" smtClean="0">
                        <a:latin typeface="Cambria Math" panose="02040503050406030204" pitchFamily="18" charset="0"/>
                        <a:sym typeface="Wingdings" panose="05000000000000000000" pitchFamily="2" charset="2"/>
                      </a:rPr>
                      <m:t>𝐹</m:t>
                    </m:r>
                    <m:r>
                      <a:rPr lang="en-US" altLang="zh-TW" sz="2400" b="0" i="1" dirty="0" smtClean="0">
                        <a:latin typeface="Cambria Math" panose="02040503050406030204" pitchFamily="18" charset="0"/>
                        <a:sym typeface="Wingdings" panose="05000000000000000000" pitchFamily="2" charset="2"/>
                      </a:rPr>
                      <m:t>(</m:t>
                    </m:r>
                    <m:r>
                      <a:rPr lang="en-US" altLang="zh-TW" sz="2400" b="0" i="1" dirty="0" smtClean="0">
                        <a:latin typeface="Cambria Math" panose="02040503050406030204" pitchFamily="18" charset="0"/>
                        <a:sym typeface="Wingdings" panose="05000000000000000000" pitchFamily="2" charset="2"/>
                      </a:rPr>
                      <m:t>𝑛</m:t>
                    </m:r>
                    <m:r>
                      <a:rPr lang="en-US" altLang="zh-TW" sz="2400" b="0" i="1" dirty="0" smtClean="0">
                        <a:latin typeface="Cambria Math" panose="02040503050406030204" pitchFamily="18" charset="0"/>
                        <a:sym typeface="Wingdings" panose="05000000000000000000" pitchFamily="2" charset="2"/>
                      </a:rPr>
                      <m:t>+2)−1</m:t>
                    </m:r>
                  </m:oMath>
                </a14:m>
                <a:endParaRPr lang="en-US" altLang="zh-TW" sz="2400" i="1" dirty="0">
                  <a:latin typeface="Cambria Math" panose="02040503050406030204" pitchFamily="18" charset="0"/>
                  <a:sym typeface="Wingdings" panose="05000000000000000000" pitchFamily="2" charset="2"/>
                </a:endParaRPr>
              </a:p>
              <a:p>
                <a:pPr marL="0" lvl="1" indent="0">
                  <a:buNone/>
                </a:pPr>
                <a:endParaRPr lang="en-US" altLang="zh-TW" sz="2400" b="0" dirty="0" smtClean="0">
                  <a:sym typeface="Wingdings" panose="05000000000000000000" pitchFamily="2" charset="2"/>
                </a:endParaRPr>
              </a:p>
              <a:p>
                <a:pPr marL="0" lvl="1" indent="0">
                  <a:buNone/>
                </a:pPr>
                <a:r>
                  <a:rPr lang="en-US" altLang="zh-TW" sz="2400" dirty="0">
                    <a:sym typeface="Wingdings" panose="05000000000000000000" pitchFamily="2" charset="2"/>
                  </a:rPr>
                  <a:t>	</a:t>
                </a:r>
                <a:endParaRPr lang="en-US" altLang="zh-TW" sz="2400" b="0" dirty="0" smtClean="0">
                  <a:sym typeface="Wingdings" panose="05000000000000000000" pitchFamily="2" charset="2"/>
                </a:endParaRPr>
              </a:p>
              <a:p>
                <a:pPr marL="0" lvl="1" indent="0">
                  <a:lnSpc>
                    <a:spcPts val="1500"/>
                  </a:lnSpc>
                  <a:buNone/>
                </a:pPr>
                <a:r>
                  <a:rPr lang="en-US" altLang="zh-TW" sz="2400" dirty="0" smtClean="0"/>
                  <a:t>		</a:t>
                </a:r>
                <a:endParaRPr lang="en-US" altLang="zh-TW" sz="2400" dirty="0"/>
              </a:p>
              <a:p>
                <a:pPr marL="0" lvl="1" indent="0">
                  <a:lnSpc>
                    <a:spcPts val="1500"/>
                  </a:lnSpc>
                  <a:buNone/>
                </a:pPr>
                <a:endParaRPr lang="en-US" altLang="zh-TW" sz="1800" dirty="0">
                  <a:sym typeface="Wingdings" panose="05000000000000000000" pitchFamily="2" charset="2"/>
                </a:endParaRPr>
              </a:p>
              <a:p>
                <a:pPr marL="457200" lvl="2" indent="0">
                  <a:lnSpc>
                    <a:spcPts val="1500"/>
                  </a:lnSpc>
                  <a:buNone/>
                </a:pPr>
                <a:endParaRPr lang="en-US" altLang="zh-TW" sz="1800" i="1" dirty="0" smtClean="0">
                  <a:latin typeface="Cambria Math" panose="02040503050406030204" pitchFamily="18" charset="0"/>
                  <a:sym typeface="Wingdings" panose="05000000000000000000" pitchFamily="2" charset="2"/>
                </a:endParaRPr>
              </a:p>
              <a:p>
                <a:pPr marL="457200" lvl="2" indent="0">
                  <a:lnSpc>
                    <a:spcPts val="1500"/>
                  </a:lnSpc>
                  <a:buNone/>
                </a:pPr>
                <a:endParaRPr lang="en-US" altLang="zh-TW" sz="1800" i="1" dirty="0" smtClean="0">
                  <a:latin typeface="Cambria Math" panose="02040503050406030204" pitchFamily="18" charset="0"/>
                  <a:sym typeface="Wingdings" panose="05000000000000000000" pitchFamily="2" charset="2"/>
                </a:endParaRPr>
              </a:p>
              <a:p>
                <a:pPr marL="457200" lvl="2" indent="0">
                  <a:lnSpc>
                    <a:spcPts val="1500"/>
                  </a:lnSpc>
                  <a:buNone/>
                </a:pPr>
                <a:endParaRPr lang="en-US" altLang="zh-TW" sz="1800" i="1" dirty="0">
                  <a:latin typeface="Cambria Math" panose="02040503050406030204" pitchFamily="18" charset="0"/>
                </a:endParaRPr>
              </a:p>
              <a:p>
                <a:pPr marL="457200" lvl="2" indent="0">
                  <a:lnSpc>
                    <a:spcPts val="1500"/>
                  </a:lnSpc>
                  <a:buNone/>
                </a:pPr>
                <a:endParaRPr lang="en-US" altLang="zh-TW" sz="1800" i="1" dirty="0">
                  <a:latin typeface="Cambria Math" panose="02040503050406030204" pitchFamily="18" charset="0"/>
                </a:endParaRPr>
              </a:p>
              <a:p>
                <a:pPr marL="457200" lvl="2" indent="0">
                  <a:lnSpc>
                    <a:spcPts val="1500"/>
                  </a:lnSpc>
                  <a:buNone/>
                </a:pPr>
                <a:endParaRPr lang="en-US" altLang="zh-TW" sz="1800" i="1" dirty="0">
                  <a:latin typeface="Cambria Math" panose="02040503050406030204" pitchFamily="18" charset="0"/>
                </a:endParaRPr>
              </a:p>
              <a:p>
                <a:pPr marL="0" lvl="1" indent="0">
                  <a:lnSpc>
                    <a:spcPts val="1500"/>
                  </a:lnSpc>
                  <a:buNone/>
                </a:pPr>
                <a:endParaRPr lang="en-US" altLang="zh-TW" sz="1800" dirty="0"/>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677334" y="1401311"/>
                <a:ext cx="8596668" cy="5289635"/>
              </a:xfrm>
              <a:blipFill>
                <a:blip r:embed="rId2"/>
                <a:stretch>
                  <a:fillRect l="-426" t="-2074"/>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19037698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3</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lstStyle/>
              <a:p>
                <a:r>
                  <a:rPr lang="en-US" altLang="zh-TW" dirty="0" smtClean="0">
                    <a:latin typeface="Comic Sans MS" panose="030F0702030302020204" pitchFamily="66" charset="0"/>
                  </a:rPr>
                  <a:t>A full binary tree is defined inductively as follows. A full binary tree of height 0 consists of 1 node which is the root. A full binary tree of height </a:t>
                </a:r>
                <a14:m>
                  <m:oMath xmlns:m="http://schemas.openxmlformats.org/officeDocument/2006/math">
                    <m:r>
                      <a:rPr lang="en-US" altLang="zh-TW" i="1" dirty="0" smtClean="0">
                        <a:latin typeface="Cambria Math" panose="02040503050406030204" pitchFamily="18" charset="0"/>
                      </a:rPr>
                      <m:t>h</m:t>
                    </m:r>
                    <m:r>
                      <a:rPr lang="en-US" altLang="zh-TW" i="1" dirty="0" smtClean="0">
                        <a:latin typeface="Cambria Math" panose="02040503050406030204" pitchFamily="18" charset="0"/>
                      </a:rPr>
                      <m:t>+1 </m:t>
                    </m:r>
                  </m:oMath>
                </a14:m>
                <a:r>
                  <a:rPr lang="en-US" altLang="zh-TW" dirty="0">
                    <a:latin typeface="Comic Sans MS" panose="030F0702030302020204" pitchFamily="66" charset="0"/>
                  </a:rPr>
                  <a:t>consists of two full binary trees of height h whose roots are connected to a new root. Let </a:t>
                </a:r>
                <a14:m>
                  <m:oMath xmlns:m="http://schemas.openxmlformats.org/officeDocument/2006/math">
                    <m:r>
                      <a:rPr lang="en-US" altLang="zh-TW" i="1" dirty="0" smtClean="0">
                        <a:latin typeface="Cambria Math" panose="02040503050406030204" pitchFamily="18" charset="0"/>
                      </a:rPr>
                      <m:t>𝑇</m:t>
                    </m:r>
                  </m:oMath>
                </a14:m>
                <a:r>
                  <a:rPr lang="en-US" altLang="zh-TW" dirty="0">
                    <a:latin typeface="Comic Sans MS" panose="030F0702030302020204" pitchFamily="66" charset="0"/>
                  </a:rPr>
                  <a:t> be a full binary tree of height </a:t>
                </a:r>
                <a14:m>
                  <m:oMath xmlns:m="http://schemas.openxmlformats.org/officeDocument/2006/math">
                    <m:r>
                      <a:rPr lang="en-US" altLang="zh-TW" i="1" dirty="0" smtClean="0">
                        <a:latin typeface="Cambria Math" panose="02040503050406030204" pitchFamily="18" charset="0"/>
                      </a:rPr>
                      <m:t>h</m:t>
                    </m:r>
                  </m:oMath>
                </a14:m>
                <a:r>
                  <a:rPr lang="en-US" altLang="zh-TW" dirty="0">
                    <a:latin typeface="Comic Sans MS" panose="030F0702030302020204" pitchFamily="66" charset="0"/>
                  </a:rPr>
                  <a:t>. The height of a node in </a:t>
                </a:r>
                <a14:m>
                  <m:oMath xmlns:m="http://schemas.openxmlformats.org/officeDocument/2006/math">
                    <m:r>
                      <a:rPr lang="en-US" altLang="zh-TW" i="1" dirty="0" smtClean="0">
                        <a:latin typeface="Cambria Math" panose="02040503050406030204" pitchFamily="18" charset="0"/>
                      </a:rPr>
                      <m:t>𝑇</m:t>
                    </m:r>
                  </m:oMath>
                </a14:m>
                <a:r>
                  <a:rPr lang="en-US" altLang="zh-TW" dirty="0">
                    <a:latin typeface="Comic Sans MS" panose="030F0702030302020204" pitchFamily="66" charset="0"/>
                  </a:rPr>
                  <a:t> is </a:t>
                </a:r>
                <a14:m>
                  <m:oMath xmlns:m="http://schemas.openxmlformats.org/officeDocument/2006/math">
                    <m:r>
                      <a:rPr lang="en-US" altLang="zh-TW" i="1" dirty="0" smtClean="0">
                        <a:latin typeface="Cambria Math" panose="02040503050406030204" pitchFamily="18" charset="0"/>
                      </a:rPr>
                      <m:t>h</m:t>
                    </m:r>
                  </m:oMath>
                </a14:m>
                <a:r>
                  <a:rPr lang="en-US" altLang="zh-TW" dirty="0">
                    <a:latin typeface="Comic Sans MS" panose="030F0702030302020204" pitchFamily="66" charset="0"/>
                  </a:rPr>
                  <a:t> minus the node’s distance from the root (e.g., the root has height </a:t>
                </a:r>
                <a14:m>
                  <m:oMath xmlns:m="http://schemas.openxmlformats.org/officeDocument/2006/math">
                    <m:r>
                      <a:rPr lang="en-US" altLang="zh-TW" i="1" dirty="0" smtClean="0">
                        <a:latin typeface="Cambria Math" panose="02040503050406030204" pitchFamily="18" charset="0"/>
                      </a:rPr>
                      <m:t>h</m:t>
                    </m:r>
                  </m:oMath>
                </a14:m>
                <a:r>
                  <a:rPr lang="en-US" altLang="zh-TW" dirty="0">
                    <a:latin typeface="Comic Sans MS" panose="030F0702030302020204" pitchFamily="66" charset="0"/>
                  </a:rPr>
                  <a:t>, whereas a leaf has height </a:t>
                </a:r>
                <a14:m>
                  <m:oMath xmlns:m="http://schemas.openxmlformats.org/officeDocument/2006/math">
                    <m:r>
                      <a:rPr lang="en-US" altLang="zh-TW" i="1" dirty="0" smtClean="0">
                        <a:latin typeface="Cambria Math" panose="02040503050406030204" pitchFamily="18" charset="0"/>
                      </a:rPr>
                      <m:t>0</m:t>
                    </m:r>
                  </m:oMath>
                </a14:m>
                <a:r>
                  <a:rPr lang="en-US" altLang="zh-TW" dirty="0">
                    <a:latin typeface="Comic Sans MS" panose="030F0702030302020204" pitchFamily="66" charset="0"/>
                  </a:rPr>
                  <a:t>). Prove that the sum of the heights of all the nodes in </a:t>
                </a:r>
                <a14:m>
                  <m:oMath xmlns:m="http://schemas.openxmlformats.org/officeDocument/2006/math">
                    <m:r>
                      <a:rPr lang="en-US" altLang="zh-TW" i="1" dirty="0" smtClean="0">
                        <a:latin typeface="Cambria Math" panose="02040503050406030204" pitchFamily="18" charset="0"/>
                      </a:rPr>
                      <m:t>𝑇</m:t>
                    </m:r>
                  </m:oMath>
                </a14:m>
                <a:r>
                  <a:rPr lang="en-US" altLang="zh-TW" dirty="0">
                    <a:latin typeface="Comic Sans MS" panose="030F0702030302020204" pitchFamily="66" charset="0"/>
                  </a:rPr>
                  <a:t> is </a:t>
                </a:r>
                <a14:m>
                  <m:oMath xmlns:m="http://schemas.openxmlformats.org/officeDocument/2006/math">
                    <m:sSup>
                      <m:sSupPr>
                        <m:ctrlPr>
                          <a:rPr lang="en-US" altLang="zh-TW" b="0" i="1" dirty="0" smtClean="0">
                            <a:latin typeface="Cambria Math" panose="02040503050406030204" pitchFamily="18" charset="0"/>
                          </a:rPr>
                        </m:ctrlPr>
                      </m:sSupPr>
                      <m:e>
                        <m:r>
                          <a:rPr lang="en-US" altLang="zh-TW" b="0" i="0" dirty="0" smtClean="0">
                            <a:latin typeface="Cambria Math" panose="02040503050406030204" pitchFamily="18" charset="0"/>
                          </a:rPr>
                          <m:t>2</m:t>
                        </m:r>
                      </m:e>
                      <m:sup>
                        <m:r>
                          <m:rPr>
                            <m:sty m:val="p"/>
                          </m:rPr>
                          <a:rPr lang="en-US" altLang="zh-TW" b="0" i="0" dirty="0" smtClean="0">
                            <a:latin typeface="Cambria Math" panose="02040503050406030204" pitchFamily="18" charset="0"/>
                          </a:rPr>
                          <m:t>h</m:t>
                        </m:r>
                      </m:sup>
                    </m:sSup>
                    <m:r>
                      <a:rPr lang="en-US" altLang="zh-TW" i="1" dirty="0" smtClean="0">
                        <a:latin typeface="Cambria Math" panose="02040503050406030204" pitchFamily="18" charset="0"/>
                      </a:rPr>
                      <m:t>+1−</m:t>
                    </m:r>
                    <m:r>
                      <a:rPr lang="en-US" altLang="zh-TW" i="1" dirty="0" smtClean="0">
                        <a:latin typeface="Cambria Math" panose="02040503050406030204" pitchFamily="18" charset="0"/>
                      </a:rPr>
                      <m:t>h</m:t>
                    </m:r>
                    <m:r>
                      <a:rPr lang="en-US" altLang="zh-TW" i="1" dirty="0" smtClean="0">
                        <a:latin typeface="Cambria Math" panose="02040503050406030204" pitchFamily="18" charset="0"/>
                      </a:rPr>
                      <m:t>−2</m:t>
                    </m:r>
                  </m:oMath>
                </a14:m>
                <a:r>
                  <a:rPr lang="en-US" altLang="zh-TW" dirty="0">
                    <a:latin typeface="Comic Sans MS" panose="030F0702030302020204" pitchFamily="66" charset="0"/>
                  </a:rPr>
                  <a:t>. </a:t>
                </a:r>
                <a:endParaRPr lang="zh-TW" altLang="en-US"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42" t="-786" r="-709"/>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6852441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3(Cont.)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677334" y="1401311"/>
                <a:ext cx="8596668" cy="5263440"/>
              </a:xfrm>
            </p:spPr>
            <p:txBody>
              <a:bodyPr>
                <a:normAutofit/>
              </a:bodyPr>
              <a:lstStyle/>
              <a:p>
                <a:endParaRPr lang="en-US" altLang="zh-TW" sz="2400" dirty="0" smtClean="0"/>
              </a:p>
              <a:p>
                <a:endParaRPr lang="en-US" altLang="zh-TW" sz="2400" dirty="0"/>
              </a:p>
              <a:p>
                <a:r>
                  <a:rPr lang="en-US" altLang="zh-TW" sz="2400" dirty="0" smtClean="0"/>
                  <a:t>Let</a:t>
                </a:r>
                <a14:m>
                  <m:oMath xmlns:m="http://schemas.openxmlformats.org/officeDocument/2006/math">
                    <m:sSup>
                      <m:sSupPr>
                        <m:ctrlPr>
                          <a:rPr lang="en-US" altLang="zh-TW" sz="2400" i="1">
                            <a:latin typeface="Cambria Math" panose="02040503050406030204" pitchFamily="18" charset="0"/>
                          </a:rPr>
                        </m:ctrlPr>
                      </m:sSupPr>
                      <m:e>
                        <m:r>
                          <a:rPr lang="en-US" altLang="zh-TW" sz="2400">
                            <a:latin typeface="Cambria Math" panose="02040503050406030204" pitchFamily="18" charset="0"/>
                          </a:rPr>
                          <m:t> </m:t>
                        </m:r>
                        <m:r>
                          <m:rPr>
                            <m:sty m:val="p"/>
                          </m:rPr>
                          <a:rPr lang="en-US" altLang="zh-TW" sz="2400">
                            <a:latin typeface="Cambria Math" panose="02040503050406030204" pitchFamily="18" charset="0"/>
                          </a:rPr>
                          <m:t>S</m:t>
                        </m:r>
                        <m:d>
                          <m:dPr>
                            <m:ctrlPr>
                              <a:rPr lang="en-US" altLang="zh-TW" sz="2400" i="1">
                                <a:latin typeface="Cambria Math" panose="02040503050406030204" pitchFamily="18" charset="0"/>
                              </a:rPr>
                            </m:ctrlPr>
                          </m:dPr>
                          <m:e>
                            <m:r>
                              <a:rPr lang="en-US" altLang="zh-TW" sz="2400">
                                <a:latin typeface="Cambria Math" panose="02040503050406030204" pitchFamily="18" charset="0"/>
                              </a:rPr>
                              <m:t>h</m:t>
                            </m:r>
                          </m:e>
                        </m:d>
                        <m:r>
                          <a:rPr lang="en-US" altLang="zh-TW" sz="2400">
                            <a:latin typeface="Cambria Math" panose="02040503050406030204" pitchFamily="18" charset="0"/>
                          </a:rPr>
                          <m:t>= 2</m:t>
                        </m:r>
                      </m:e>
                      <m:sup>
                        <m:r>
                          <m:rPr>
                            <m:sty m:val="p"/>
                          </m:rPr>
                          <a:rPr lang="en-US" altLang="zh-TW" sz="2400">
                            <a:latin typeface="Cambria Math" panose="02040503050406030204" pitchFamily="18" charset="0"/>
                          </a:rPr>
                          <m:t>h</m:t>
                        </m:r>
                        <m:r>
                          <a:rPr lang="en-US" altLang="zh-TW" sz="2400">
                            <a:latin typeface="Cambria Math" panose="02040503050406030204" pitchFamily="18" charset="0"/>
                          </a:rPr>
                          <m:t>+1</m:t>
                        </m:r>
                      </m:sup>
                    </m:sSup>
                    <m:r>
                      <a:rPr lang="en-US" altLang="zh-TW" sz="2400">
                        <a:latin typeface="Cambria Math" panose="02040503050406030204" pitchFamily="18" charset="0"/>
                      </a:rPr>
                      <m:t>−</m:t>
                    </m:r>
                    <m:r>
                      <m:rPr>
                        <m:sty m:val="p"/>
                      </m:rPr>
                      <a:rPr lang="en-US" altLang="zh-TW" sz="2400">
                        <a:latin typeface="Cambria Math" panose="02040503050406030204" pitchFamily="18" charset="0"/>
                      </a:rPr>
                      <m:t>h</m:t>
                    </m:r>
                    <m:r>
                      <a:rPr lang="en-US" altLang="zh-TW" sz="2400">
                        <a:latin typeface="Cambria Math" panose="02040503050406030204" pitchFamily="18" charset="0"/>
                      </a:rPr>
                      <m:t>−2</m:t>
                    </m:r>
                  </m:oMath>
                </a14:m>
                <a:r>
                  <a:rPr lang="en-US" altLang="zh-TW" sz="2400" dirty="0" smtClean="0">
                    <a:latin typeface="Comic Sans MS" panose="030F0702030302020204" pitchFamily="66" charset="0"/>
                  </a:rPr>
                  <a:t>, which presents sum of all nodes’ height.</a:t>
                </a:r>
              </a:p>
              <a:p>
                <a:endParaRPr lang="en-US" altLang="zh-TW" sz="2000" dirty="0" smtClean="0">
                  <a:latin typeface="Comic Sans MS" panose="030F0702030302020204" pitchFamily="66" charset="0"/>
                </a:endParaRPr>
              </a:p>
              <a:p>
                <a:r>
                  <a:rPr lang="en-US" altLang="zh-TW" sz="2400" dirty="0" smtClean="0">
                    <a:latin typeface="Comic Sans MS" panose="030F0702030302020204" pitchFamily="66" charset="0"/>
                  </a:rPr>
                  <a:t>Base case</a:t>
                </a:r>
                <a:r>
                  <a:rPr lang="en-US" altLang="zh-TW" sz="2400" dirty="0"/>
                  <a:t> </a:t>
                </a:r>
                <a14:m>
                  <m:oMath xmlns:m="http://schemas.openxmlformats.org/officeDocument/2006/math">
                    <m:r>
                      <a:rPr lang="en-US" altLang="zh-TW" sz="2400" b="0" i="0" smtClean="0">
                        <a:latin typeface="Cambria Math" panose="02040503050406030204" pitchFamily="18" charset="0"/>
                      </a:rPr>
                      <m:t>(</m:t>
                    </m:r>
                    <m:r>
                      <a:rPr lang="en-US" altLang="zh-TW" sz="2400" i="1">
                        <a:latin typeface="Cambria Math" panose="02040503050406030204" pitchFamily="18" charset="0"/>
                      </a:rPr>
                      <m:t>h</m:t>
                    </m:r>
                    <m:r>
                      <a:rPr lang="en-US" altLang="zh-TW" sz="2400" i="1">
                        <a:latin typeface="Cambria Math" panose="02040503050406030204" pitchFamily="18" charset="0"/>
                      </a:rPr>
                      <m:t>=1) </m:t>
                    </m:r>
                  </m:oMath>
                </a14:m>
                <a:r>
                  <a:rPr lang="zh-TW" altLang="en-US" sz="2400" dirty="0" smtClean="0">
                    <a:latin typeface="Comic Sans MS" panose="030F0702030302020204" pitchFamily="66" charset="0"/>
                  </a:rPr>
                  <a:t>：</a:t>
                </a:r>
                <a:endParaRPr lang="en-US" altLang="zh-TW" sz="2400" dirty="0" smtClean="0">
                  <a:latin typeface="Comic Sans MS" panose="030F0702030302020204" pitchFamily="66" charset="0"/>
                </a:endParaRPr>
              </a:p>
              <a:p>
                <a:endParaRPr lang="en-US" altLang="zh-TW" sz="2000" dirty="0" smtClean="0">
                  <a:latin typeface="Comic Sans MS" panose="030F0702030302020204" pitchFamily="66" charset="0"/>
                </a:endParaRPr>
              </a:p>
              <a:p>
                <a:pPr marL="0" indent="0">
                  <a:buNone/>
                </a:pPr>
                <a14:m>
                  <m:oMathPara xmlns:m="http://schemas.openxmlformats.org/officeDocument/2006/math">
                    <m:oMathParaPr>
                      <m:jc m:val="center"/>
                    </m:oMathParaPr>
                    <m:oMath xmlns:m="http://schemas.openxmlformats.org/officeDocument/2006/math">
                      <m:sSup>
                        <m:sSupPr>
                          <m:ctrlPr>
                            <a:rPr lang="en-US" altLang="zh-TW" sz="2400" b="0" i="1" smtClean="0">
                              <a:latin typeface="Cambria Math" panose="02040503050406030204" pitchFamily="18" charset="0"/>
                            </a:rPr>
                          </m:ctrlPr>
                        </m:sSupPr>
                        <m:e>
                          <m:r>
                            <a:rPr lang="en-US" altLang="zh-TW" sz="2400" b="0" i="0" smtClean="0">
                              <a:latin typeface="Cambria Math" panose="02040503050406030204" pitchFamily="18" charset="0"/>
                            </a:rPr>
                            <m:t> </m:t>
                          </m:r>
                          <m:r>
                            <m:rPr>
                              <m:sty m:val="p"/>
                            </m:rPr>
                            <a:rPr lang="en-US" altLang="zh-TW" sz="2400" i="1">
                              <a:latin typeface="Cambria Math" panose="02040503050406030204" pitchFamily="18" charset="0"/>
                            </a:rPr>
                            <m:t>S</m:t>
                          </m:r>
                          <m:d>
                            <m:dPr>
                              <m:ctrlPr>
                                <a:rPr lang="en-US" altLang="zh-TW" sz="2400" i="1" smtClean="0">
                                  <a:latin typeface="Cambria Math" panose="02040503050406030204" pitchFamily="18" charset="0"/>
                                </a:rPr>
                              </m:ctrlPr>
                            </m:dPr>
                            <m:e>
                              <m:r>
                                <a:rPr lang="en-US" altLang="zh-TW" sz="2400" b="0" i="1" smtClean="0">
                                  <a:latin typeface="Cambria Math" panose="02040503050406030204" pitchFamily="18" charset="0"/>
                                </a:rPr>
                                <m:t>1</m:t>
                              </m:r>
                            </m:e>
                          </m:d>
                          <m:r>
                            <a:rPr lang="en-US" altLang="zh-TW" sz="2400" b="0" i="1" smtClean="0">
                              <a:latin typeface="Cambria Math" panose="02040503050406030204" pitchFamily="18" charset="0"/>
                            </a:rPr>
                            <m:t>= </m:t>
                          </m:r>
                          <m:r>
                            <a:rPr lang="en-US" altLang="zh-TW" sz="2400" b="0" i="0" smtClean="0">
                              <a:latin typeface="Cambria Math" panose="02040503050406030204" pitchFamily="18" charset="0"/>
                            </a:rPr>
                            <m:t>2</m:t>
                          </m:r>
                        </m:e>
                        <m:sup>
                          <m:r>
                            <a:rPr lang="en-US" altLang="zh-TW" sz="2400" b="0" i="0" smtClean="0">
                              <a:latin typeface="Cambria Math" panose="02040503050406030204" pitchFamily="18" charset="0"/>
                            </a:rPr>
                            <m:t>1+1</m:t>
                          </m:r>
                        </m:sup>
                      </m:sSup>
                      <m:r>
                        <a:rPr lang="en-US" altLang="zh-TW" sz="2400" b="0" i="0" smtClean="0">
                          <a:latin typeface="Cambria Math" panose="02040503050406030204" pitchFamily="18" charset="0"/>
                        </a:rPr>
                        <m:t>−1−2=1</m:t>
                      </m:r>
                    </m:oMath>
                  </m:oMathPara>
                </a14:m>
                <a:endParaRPr lang="en-US" altLang="zh-TW" sz="2400" dirty="0" smtClean="0">
                  <a:latin typeface="Comic Sans MS" panose="030F0702030302020204" pitchFamily="66" charset="0"/>
                </a:endParaRPr>
              </a:p>
              <a:p>
                <a:endParaRPr lang="en-US" altLang="zh-TW" dirty="0" smtClean="0">
                  <a:latin typeface="Comic Sans MS" panose="030F0702030302020204" pitchFamily="66" charset="0"/>
                </a:endParaRPr>
              </a:p>
              <a:p>
                <a:pPr marL="0" indent="0">
                  <a:buNone/>
                </a:pPr>
                <a:endParaRPr lang="en-US" altLang="zh-TW" dirty="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zh-TW" altLang="en-US"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677334" y="1401311"/>
                <a:ext cx="8596668" cy="5263440"/>
              </a:xfrm>
              <a:blipFill>
                <a:blip r:embed="rId2"/>
                <a:stretch>
                  <a:fillRect l="-567"/>
                </a:stretch>
              </a:blipFill>
            </p:spPr>
            <p:txBody>
              <a:bodyPr/>
              <a:lstStyle/>
              <a:p>
                <a:r>
                  <a:rPr lang="zh-TW" altLang="en-US">
                    <a:noFill/>
                  </a:rPr>
                  <a:t> </a:t>
                </a:r>
              </a:p>
            </p:txBody>
          </p:sp>
        </mc:Fallback>
      </mc:AlternateContent>
      <p:sp>
        <p:nvSpPr>
          <p:cNvPr id="4" name="橢圓 3"/>
          <p:cNvSpPr/>
          <p:nvPr/>
        </p:nvSpPr>
        <p:spPr>
          <a:xfrm>
            <a:off x="5224226" y="384077"/>
            <a:ext cx="936000" cy="93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t>Root</a:t>
            </a:r>
          </a:p>
        </p:txBody>
      </p:sp>
      <p:grpSp>
        <p:nvGrpSpPr>
          <p:cNvPr id="31" name="群組 30"/>
          <p:cNvGrpSpPr/>
          <p:nvPr/>
        </p:nvGrpSpPr>
        <p:grpSpPr>
          <a:xfrm>
            <a:off x="6788780" y="410244"/>
            <a:ext cx="1856668" cy="1766186"/>
            <a:chOff x="6829168" y="2642662"/>
            <a:chExt cx="1856668" cy="1766186"/>
          </a:xfrm>
        </p:grpSpPr>
        <p:sp>
          <p:nvSpPr>
            <p:cNvPr id="5" name="橢圓 4"/>
            <p:cNvSpPr/>
            <p:nvPr/>
          </p:nvSpPr>
          <p:spPr>
            <a:xfrm>
              <a:off x="7293048" y="2642662"/>
              <a:ext cx="936000" cy="93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t>Root</a:t>
              </a:r>
            </a:p>
          </p:txBody>
        </p:sp>
        <p:sp>
          <p:nvSpPr>
            <p:cNvPr id="7" name="橢圓 6"/>
            <p:cNvSpPr/>
            <p:nvPr/>
          </p:nvSpPr>
          <p:spPr>
            <a:xfrm>
              <a:off x="8066422" y="3655218"/>
              <a:ext cx="540000" cy="54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TW" dirty="0" smtClean="0"/>
            </a:p>
          </p:txBody>
        </p:sp>
        <p:sp>
          <p:nvSpPr>
            <p:cNvPr id="8" name="橢圓 7"/>
            <p:cNvSpPr/>
            <p:nvPr/>
          </p:nvSpPr>
          <p:spPr>
            <a:xfrm>
              <a:off x="6908582" y="3655218"/>
              <a:ext cx="540000" cy="54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TW" dirty="0" smtClean="0"/>
            </a:p>
          </p:txBody>
        </p:sp>
        <p:cxnSp>
          <p:nvCxnSpPr>
            <p:cNvPr id="10" name="直線接點 9"/>
            <p:cNvCxnSpPr>
              <a:stCxn id="5" idx="3"/>
              <a:endCxn id="8" idx="0"/>
            </p:cNvCxnSpPr>
            <p:nvPr/>
          </p:nvCxnSpPr>
          <p:spPr>
            <a:xfrm flipH="1">
              <a:off x="7178582" y="3441588"/>
              <a:ext cx="251540" cy="2136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線接點 11"/>
            <p:cNvCxnSpPr>
              <a:stCxn id="5" idx="5"/>
              <a:endCxn id="7" idx="0"/>
            </p:cNvCxnSpPr>
            <p:nvPr/>
          </p:nvCxnSpPr>
          <p:spPr>
            <a:xfrm>
              <a:off x="8091974" y="3441588"/>
              <a:ext cx="244448" cy="2136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線接點 26"/>
            <p:cNvCxnSpPr/>
            <p:nvPr/>
          </p:nvCxnSpPr>
          <p:spPr>
            <a:xfrm flipH="1">
              <a:off x="6829168" y="4195218"/>
              <a:ext cx="349414" cy="2037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線接點 27"/>
            <p:cNvCxnSpPr/>
            <p:nvPr/>
          </p:nvCxnSpPr>
          <p:spPr>
            <a:xfrm flipH="1">
              <a:off x="7987008" y="4205061"/>
              <a:ext cx="349414" cy="2037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a:xfrm>
              <a:off x="8336422" y="4200033"/>
              <a:ext cx="349414" cy="203787"/>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線接點 29"/>
            <p:cNvCxnSpPr/>
            <p:nvPr/>
          </p:nvCxnSpPr>
          <p:spPr>
            <a:xfrm>
              <a:off x="7178582" y="4205060"/>
              <a:ext cx="349414" cy="203787"/>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037605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3(Cont.)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677334" y="1401311"/>
                <a:ext cx="8596668" cy="5263440"/>
              </a:xfrm>
            </p:spPr>
            <p:txBody>
              <a:bodyPr>
                <a:normAutofit/>
              </a:bodyPr>
              <a:lstStyle/>
              <a:p>
                <a:r>
                  <a:rPr lang="en-US" altLang="zh-TW" sz="2400" dirty="0" smtClean="0">
                    <a:latin typeface="Comic Sans MS" panose="030F0702030302020204" pitchFamily="66" charset="0"/>
                  </a:rPr>
                  <a:t>Inductive step</a:t>
                </a:r>
                <a14:m>
                  <m:oMath xmlns:m="http://schemas.openxmlformats.org/officeDocument/2006/math">
                    <m:r>
                      <a:rPr lang="en-US" altLang="zh-TW" sz="2400">
                        <a:latin typeface="Cambria Math" panose="02040503050406030204" pitchFamily="18" charset="0"/>
                      </a:rPr>
                      <m:t>(</m:t>
                    </m:r>
                    <m:r>
                      <a:rPr lang="en-US" altLang="zh-TW" sz="2400" i="1">
                        <a:latin typeface="Cambria Math" panose="02040503050406030204" pitchFamily="18" charset="0"/>
                      </a:rPr>
                      <m:t>h</m:t>
                    </m:r>
                    <m:r>
                      <a:rPr lang="en-US" altLang="zh-TW" sz="2400" b="0" i="1" smtClean="0">
                        <a:latin typeface="Cambria Math" panose="02040503050406030204" pitchFamily="18" charset="0"/>
                      </a:rPr>
                      <m:t>&gt;</m:t>
                    </m:r>
                    <m:r>
                      <a:rPr lang="en-US" altLang="zh-TW" sz="2400" i="1">
                        <a:latin typeface="Cambria Math" panose="02040503050406030204" pitchFamily="18" charset="0"/>
                      </a:rPr>
                      <m:t>1) </m:t>
                    </m:r>
                  </m:oMath>
                </a14:m>
                <a:r>
                  <a:rPr lang="zh-TW" altLang="en-US" sz="2400" dirty="0" smtClean="0">
                    <a:latin typeface="Comic Sans MS" panose="030F0702030302020204" pitchFamily="66" charset="0"/>
                  </a:rPr>
                  <a:t>：</a:t>
                </a:r>
                <a:r>
                  <a:rPr lang="en-US" altLang="zh-TW" sz="2400" dirty="0" smtClean="0">
                    <a:latin typeface="Comic Sans MS" panose="030F0702030302020204" pitchFamily="66" charset="0"/>
                  </a:rPr>
                  <a:t>The full binary tree of height </a:t>
                </a:r>
                <a14:m>
                  <m:oMath xmlns:m="http://schemas.openxmlformats.org/officeDocument/2006/math">
                    <m:r>
                      <a:rPr lang="en-US" altLang="zh-TW" sz="2400" b="0" i="1" smtClean="0">
                        <a:latin typeface="Cambria Math" panose="02040503050406030204" pitchFamily="18" charset="0"/>
                      </a:rPr>
                      <m:t>𝑛</m:t>
                    </m:r>
                    <m:r>
                      <a:rPr lang="en-US" altLang="zh-TW" sz="2400" b="0" i="1" smtClean="0">
                        <a:latin typeface="Cambria Math" panose="02040503050406030204" pitchFamily="18" charset="0"/>
                      </a:rPr>
                      <m:t>+1</m:t>
                    </m:r>
                  </m:oMath>
                </a14:m>
                <a:r>
                  <a:rPr lang="en-US" altLang="zh-TW" sz="2400" dirty="0" smtClean="0">
                    <a:latin typeface="Comic Sans MS" panose="030F0702030302020204" pitchFamily="66" charset="0"/>
                  </a:rPr>
                  <a:t> is constructed from one root and two subtrees of height </a:t>
                </a:r>
                <a14:m>
                  <m:oMath xmlns:m="http://schemas.openxmlformats.org/officeDocument/2006/math">
                    <m:r>
                      <a:rPr lang="en-US" altLang="zh-TW" sz="2400" b="0" i="1" smtClean="0">
                        <a:latin typeface="Cambria Math" panose="02040503050406030204" pitchFamily="18" charset="0"/>
                      </a:rPr>
                      <m:t>𝑛</m:t>
                    </m:r>
                  </m:oMath>
                </a14:m>
                <a:r>
                  <a:rPr lang="en-US" altLang="zh-TW" sz="2400" dirty="0" smtClean="0">
                    <a:latin typeface="Comic Sans MS" panose="030F0702030302020204" pitchFamily="66" charset="0"/>
                  </a:rPr>
                  <a:t>.</a:t>
                </a:r>
              </a:p>
              <a:p>
                <a:pPr marL="0" indent="0">
                  <a:buNone/>
                </a:pPr>
                <a:r>
                  <a:rPr lang="en-US" altLang="zh-TW" sz="2400" dirty="0">
                    <a:latin typeface="Comic Sans MS" panose="030F0702030302020204" pitchFamily="66" charset="0"/>
                  </a:rPr>
                  <a:t>	</a:t>
                </a:r>
                <a14:m>
                  <m:oMath xmlns:m="http://schemas.openxmlformats.org/officeDocument/2006/math">
                    <m:r>
                      <a:rPr lang="en-US" altLang="zh-TW" sz="2400" b="0" i="1" smtClean="0">
                        <a:latin typeface="Cambria Math" panose="02040503050406030204" pitchFamily="18" charset="0"/>
                      </a:rPr>
                      <m:t>𝑆</m:t>
                    </m:r>
                    <m:r>
                      <a:rPr lang="en-US" altLang="zh-TW" sz="2400" b="0" i="1" smtClean="0">
                        <a:latin typeface="Cambria Math" panose="02040503050406030204" pitchFamily="18" charset="0"/>
                      </a:rPr>
                      <m:t>(</m:t>
                    </m:r>
                    <m:r>
                      <a:rPr lang="en-US" altLang="zh-TW" sz="2400" b="0" i="1" smtClean="0">
                        <a:latin typeface="Cambria Math" panose="02040503050406030204" pitchFamily="18" charset="0"/>
                      </a:rPr>
                      <m:t>h</m:t>
                    </m:r>
                    <m:r>
                      <a:rPr lang="en-US" altLang="zh-TW" sz="2400" b="0" i="1" smtClean="0">
                        <a:latin typeface="Cambria Math" panose="02040503050406030204" pitchFamily="18" charset="0"/>
                      </a:rPr>
                      <m:t>)</m:t>
                    </m:r>
                  </m:oMath>
                </a14:m>
                <a:endParaRPr lang="en-US" altLang="zh-TW" sz="2400" dirty="0" smtClean="0">
                  <a:latin typeface="Comic Sans MS" panose="030F0702030302020204" pitchFamily="66" charset="0"/>
                </a:endParaRPr>
              </a:p>
              <a:p>
                <a:pPr marL="0" indent="0">
                  <a:buNone/>
                </a:pPr>
                <a14:m>
                  <m:oMath xmlns:m="http://schemas.openxmlformats.org/officeDocument/2006/math">
                    <m:r>
                      <a:rPr lang="en-US" altLang="zh-TW" sz="2400" b="0" i="1" smtClean="0">
                        <a:latin typeface="Cambria Math" panose="02040503050406030204" pitchFamily="18" charset="0"/>
                      </a:rPr>
                      <m:t>=</m:t>
                    </m:r>
                  </m:oMath>
                </a14:m>
                <a:r>
                  <a:rPr lang="en-US" altLang="zh-TW" sz="2400" dirty="0" smtClean="0">
                    <a:latin typeface="Comic Sans MS" panose="030F0702030302020204" pitchFamily="66" charset="0"/>
                  </a:rPr>
                  <a:t> 	</a:t>
                </a:r>
                <a14:m>
                  <m:oMath xmlns:m="http://schemas.openxmlformats.org/officeDocument/2006/math">
                    <m:r>
                      <m:rPr>
                        <m:sty m:val="p"/>
                      </m:rPr>
                      <a:rPr lang="en-US" altLang="zh-TW" sz="2400" b="0" i="0" smtClean="0">
                        <a:latin typeface="Cambria Math" panose="02040503050406030204" pitchFamily="18" charset="0"/>
                      </a:rPr>
                      <m:t>h</m:t>
                    </m:r>
                    <m:r>
                      <a:rPr lang="en-US" altLang="zh-TW" sz="2400" b="0" i="0" smtClean="0">
                        <a:latin typeface="Cambria Math" panose="02040503050406030204" pitchFamily="18" charset="0"/>
                      </a:rPr>
                      <m:t>+2</m:t>
                    </m:r>
                    <m:r>
                      <a:rPr lang="en-US" altLang="zh-TW" sz="2400" b="0" i="1" smtClean="0">
                        <a:latin typeface="Cambria Math" panose="02040503050406030204" pitchFamily="18" charset="0"/>
                        <a:ea typeface="Cambria Math" panose="02040503050406030204" pitchFamily="18" charset="0"/>
                      </a:rPr>
                      <m:t>×</m:t>
                    </m:r>
                    <m:r>
                      <m:rPr>
                        <m:sty m:val="p"/>
                      </m:rPr>
                      <a:rPr lang="en-US" altLang="zh-TW" sz="2400" b="0" i="0" smtClean="0">
                        <a:latin typeface="Cambria Math" panose="02040503050406030204" pitchFamily="18" charset="0"/>
                      </a:rPr>
                      <m:t>S</m:t>
                    </m:r>
                    <m:r>
                      <a:rPr lang="en-US" altLang="zh-TW" sz="2400" b="0" i="0" smtClean="0">
                        <a:latin typeface="Cambria Math" panose="02040503050406030204" pitchFamily="18" charset="0"/>
                      </a:rPr>
                      <m:t>(</m:t>
                    </m:r>
                    <m:r>
                      <m:rPr>
                        <m:sty m:val="p"/>
                      </m:rPr>
                      <a:rPr lang="en-US" altLang="zh-TW" sz="2400" b="0" i="0" smtClean="0">
                        <a:latin typeface="Cambria Math" panose="02040503050406030204" pitchFamily="18" charset="0"/>
                      </a:rPr>
                      <m:t>h</m:t>
                    </m:r>
                    <m:r>
                      <a:rPr lang="en-US" altLang="zh-TW" sz="2400" b="0" i="0" smtClean="0">
                        <a:latin typeface="Cambria Math" panose="02040503050406030204" pitchFamily="18" charset="0"/>
                      </a:rPr>
                      <m:t>−1)</m:t>
                    </m:r>
                  </m:oMath>
                </a14:m>
                <a:endParaRPr lang="en-US" altLang="zh-TW" sz="2400" b="0" i="0" dirty="0" smtClean="0">
                  <a:latin typeface="Cambria Math" panose="02040503050406030204" pitchFamily="18" charset="0"/>
                </a:endParaRPr>
              </a:p>
              <a:p>
                <a:pPr marL="0" lvl="1" indent="0">
                  <a:buNone/>
                </a:pPr>
                <a14:m>
                  <m:oMath xmlns:m="http://schemas.openxmlformats.org/officeDocument/2006/math">
                    <m:r>
                      <a:rPr lang="en-US" altLang="zh-TW" sz="2400" b="0" i="1" smtClean="0">
                        <a:latin typeface="Cambria Math" panose="02040503050406030204" pitchFamily="18" charset="0"/>
                      </a:rPr>
                      <m:t>=</m:t>
                    </m:r>
                  </m:oMath>
                </a14:m>
                <a:r>
                  <a:rPr lang="en-US" altLang="zh-TW" sz="2400" b="0" dirty="0" smtClean="0">
                    <a:latin typeface="Comic Sans MS" panose="030F0702030302020204" pitchFamily="66" charset="0"/>
                  </a:rPr>
                  <a:t>	</a:t>
                </a:r>
                <a14:m>
                  <m:oMath xmlns:m="http://schemas.openxmlformats.org/officeDocument/2006/math">
                    <m:r>
                      <m:rPr>
                        <m:sty m:val="p"/>
                      </m:rPr>
                      <a:rPr lang="en-US" altLang="zh-TW" sz="2400">
                        <a:latin typeface="Cambria Math" panose="02040503050406030204" pitchFamily="18" charset="0"/>
                      </a:rPr>
                      <m:t>h</m:t>
                    </m:r>
                    <m:r>
                      <a:rPr lang="en-US" altLang="zh-TW" sz="2400">
                        <a:latin typeface="Cambria Math" panose="02040503050406030204" pitchFamily="18" charset="0"/>
                      </a:rPr>
                      <m:t>+2</m:t>
                    </m:r>
                    <m:r>
                      <a:rPr lang="en-US" altLang="zh-TW" sz="2400" i="1">
                        <a:latin typeface="Cambria Math" panose="02040503050406030204" pitchFamily="18" charset="0"/>
                        <a:ea typeface="Cambria Math" panose="02040503050406030204" pitchFamily="18" charset="0"/>
                      </a:rPr>
                      <m:t>×</m:t>
                    </m:r>
                    <m:r>
                      <a:rPr lang="en-US" altLang="zh-TW" sz="2400" b="0" i="0" smtClean="0">
                        <a:latin typeface="Cambria Math" panose="02040503050406030204" pitchFamily="18" charset="0"/>
                        <a:ea typeface="Cambria Math" panose="02040503050406030204" pitchFamily="18" charset="0"/>
                      </a:rPr>
                      <m:t>(</m:t>
                    </m:r>
                    <m:sSup>
                      <m:sSupPr>
                        <m:ctrlPr>
                          <a:rPr lang="en-US" altLang="zh-TW" sz="2400" b="0" i="1" smtClean="0">
                            <a:latin typeface="Cambria Math" panose="02040503050406030204" pitchFamily="18" charset="0"/>
                            <a:ea typeface="Cambria Math" panose="02040503050406030204" pitchFamily="18" charset="0"/>
                          </a:rPr>
                        </m:ctrlPr>
                      </m:sSupPr>
                      <m:e>
                        <m:r>
                          <a:rPr lang="en-US" altLang="zh-TW" sz="2400" b="0" i="1" smtClean="0">
                            <a:latin typeface="Cambria Math" panose="02040503050406030204" pitchFamily="18" charset="0"/>
                            <a:ea typeface="Cambria Math" panose="02040503050406030204" pitchFamily="18" charset="0"/>
                          </a:rPr>
                          <m:t>2</m:t>
                        </m:r>
                      </m:e>
                      <m:sup>
                        <m:r>
                          <a:rPr lang="en-US" altLang="zh-TW" sz="2400" b="0" i="1" smtClean="0">
                            <a:latin typeface="Cambria Math" panose="02040503050406030204" pitchFamily="18" charset="0"/>
                            <a:ea typeface="Cambria Math" panose="02040503050406030204" pitchFamily="18" charset="0"/>
                          </a:rPr>
                          <m:t>h</m:t>
                        </m:r>
                      </m:sup>
                    </m:sSup>
                    <m:r>
                      <a:rPr lang="en-US" altLang="zh-TW" sz="2400" b="0" i="1" smtClean="0">
                        <a:latin typeface="Cambria Math" panose="02040503050406030204" pitchFamily="18" charset="0"/>
                        <a:ea typeface="Cambria Math" panose="02040503050406030204" pitchFamily="18" charset="0"/>
                      </a:rPr>
                      <m:t>−(</m:t>
                    </m:r>
                    <m:r>
                      <a:rPr lang="en-US" altLang="zh-TW" sz="2400" b="0" i="1" smtClean="0">
                        <a:latin typeface="Cambria Math" panose="02040503050406030204" pitchFamily="18" charset="0"/>
                        <a:ea typeface="Cambria Math" panose="02040503050406030204" pitchFamily="18" charset="0"/>
                      </a:rPr>
                      <m:t>h</m:t>
                    </m:r>
                    <m:r>
                      <a:rPr lang="en-US" altLang="zh-TW" sz="2400" b="0" i="1" smtClean="0">
                        <a:latin typeface="Cambria Math" panose="02040503050406030204" pitchFamily="18" charset="0"/>
                        <a:ea typeface="Cambria Math" panose="02040503050406030204" pitchFamily="18" charset="0"/>
                      </a:rPr>
                      <m:t>−1)−2</m:t>
                    </m:r>
                    <m:r>
                      <a:rPr lang="en-US" altLang="zh-TW" sz="2400" b="0" i="0" smtClean="0">
                        <a:latin typeface="Cambria Math" panose="02040503050406030204" pitchFamily="18" charset="0"/>
                        <a:ea typeface="Cambria Math" panose="02040503050406030204" pitchFamily="18" charset="0"/>
                      </a:rPr>
                      <m:t>)</m:t>
                    </m:r>
                  </m:oMath>
                </a14:m>
                <a:r>
                  <a:rPr lang="en-US" altLang="zh-TW" sz="2400" dirty="0" smtClean="0">
                    <a:solidFill>
                      <a:srgbClr val="FF0000"/>
                    </a:solidFill>
                    <a:latin typeface="Comic Sans MS" panose="030F0702030302020204" pitchFamily="66" charset="0"/>
                  </a:rPr>
                  <a:t>(</a:t>
                </a:r>
                <a:r>
                  <a:rPr lang="en-US" altLang="zh-TW" sz="2400" dirty="0">
                    <a:solidFill>
                      <a:srgbClr val="FF0000"/>
                    </a:solidFill>
                    <a:latin typeface="Comic Sans MS" panose="030F0702030302020204" pitchFamily="66" charset="0"/>
                  </a:rPr>
                  <a:t>induction hypothesis</a:t>
                </a:r>
                <a:r>
                  <a:rPr lang="en-US" altLang="zh-TW" sz="2400" dirty="0" smtClean="0">
                    <a:solidFill>
                      <a:srgbClr val="FF0000"/>
                    </a:solidFill>
                    <a:latin typeface="Comic Sans MS" panose="030F0702030302020204" pitchFamily="66" charset="0"/>
                  </a:rPr>
                  <a:t>)</a:t>
                </a:r>
                <a:endParaRPr lang="en-US" altLang="zh-TW" sz="2400" b="0" dirty="0" smtClean="0">
                  <a:solidFill>
                    <a:srgbClr val="FF0000"/>
                  </a:solidFill>
                  <a:latin typeface="Comic Sans MS" panose="030F0702030302020204" pitchFamily="66" charset="0"/>
                </a:endParaRPr>
              </a:p>
              <a:p>
                <a:pPr marL="0" indent="0">
                  <a:buNone/>
                </a:pPr>
                <a14:m>
                  <m:oMath xmlns:m="http://schemas.openxmlformats.org/officeDocument/2006/math">
                    <m:r>
                      <a:rPr lang="en-US" altLang="zh-TW" sz="2400" b="0" i="1" smtClean="0">
                        <a:latin typeface="Cambria Math" panose="02040503050406030204" pitchFamily="18" charset="0"/>
                      </a:rPr>
                      <m:t>=</m:t>
                    </m:r>
                  </m:oMath>
                </a14:m>
                <a:r>
                  <a:rPr lang="en-US" altLang="zh-TW" sz="2400" b="0" dirty="0" smtClean="0">
                    <a:latin typeface="Comic Sans MS" panose="030F0702030302020204" pitchFamily="66" charset="0"/>
                  </a:rPr>
                  <a:t>	</a:t>
                </a:r>
                <a14:m>
                  <m:oMath xmlns:m="http://schemas.openxmlformats.org/officeDocument/2006/math">
                    <m:sSup>
                      <m:sSupPr>
                        <m:ctrlPr>
                          <a:rPr lang="en-US" altLang="zh-TW" sz="2400" b="0" i="1" smtClean="0">
                            <a:latin typeface="Cambria Math" panose="02040503050406030204" pitchFamily="18" charset="0"/>
                          </a:rPr>
                        </m:ctrlPr>
                      </m:sSupPr>
                      <m:e>
                        <m:r>
                          <a:rPr lang="en-US" altLang="zh-TW" sz="2400" b="0" i="1" smtClean="0">
                            <a:latin typeface="Cambria Math" panose="02040503050406030204" pitchFamily="18" charset="0"/>
                          </a:rPr>
                          <m:t>2</m:t>
                        </m:r>
                      </m:e>
                      <m:sup>
                        <m:d>
                          <m:dPr>
                            <m:ctrlPr>
                              <a:rPr lang="en-US" altLang="zh-TW" sz="2400" b="0" i="1" smtClean="0">
                                <a:latin typeface="Cambria Math" panose="02040503050406030204" pitchFamily="18" charset="0"/>
                              </a:rPr>
                            </m:ctrlPr>
                          </m:dPr>
                          <m:e>
                            <m:r>
                              <a:rPr lang="en-US" altLang="zh-TW" sz="2400" b="0" i="1" smtClean="0">
                                <a:latin typeface="Cambria Math" panose="02040503050406030204" pitchFamily="18" charset="0"/>
                              </a:rPr>
                              <m:t>h</m:t>
                            </m:r>
                            <m:r>
                              <a:rPr lang="en-US" altLang="zh-TW" sz="2400" b="0" i="1" smtClean="0">
                                <a:latin typeface="Cambria Math" panose="02040503050406030204" pitchFamily="18" charset="0"/>
                              </a:rPr>
                              <m:t>+1</m:t>
                            </m:r>
                          </m:e>
                        </m:d>
                      </m:sup>
                    </m:sSup>
                    <m:r>
                      <a:rPr lang="en-US" altLang="zh-TW" sz="2400" b="0" i="1" smtClean="0">
                        <a:latin typeface="Cambria Math" panose="02040503050406030204" pitchFamily="18" charset="0"/>
                      </a:rPr>
                      <m:t>−</m:t>
                    </m:r>
                    <m:r>
                      <a:rPr lang="en-US" altLang="zh-TW" sz="2400" b="0" i="1" smtClean="0">
                        <a:latin typeface="Cambria Math" panose="02040503050406030204" pitchFamily="18" charset="0"/>
                      </a:rPr>
                      <m:t>h</m:t>
                    </m:r>
                    <m:r>
                      <a:rPr lang="en-US" altLang="zh-TW" sz="2400" b="0" i="1" smtClean="0">
                        <a:latin typeface="Cambria Math" panose="02040503050406030204" pitchFamily="18" charset="0"/>
                      </a:rPr>
                      <m:t>−2</m:t>
                    </m:r>
                  </m:oMath>
                </a14:m>
                <a:endParaRPr lang="en-US" altLang="zh-TW" sz="2400" b="0" dirty="0" smtClean="0">
                  <a:latin typeface="Comic Sans MS" panose="030F0702030302020204" pitchFamily="66" charset="0"/>
                </a:endParaRPr>
              </a:p>
              <a:p>
                <a:pPr marL="0" indent="0">
                  <a:buNone/>
                </a:pPr>
                <a:endParaRPr lang="en-US" altLang="zh-TW" dirty="0">
                  <a:latin typeface="Comic Sans MS" panose="030F0702030302020204" pitchFamily="66" charset="0"/>
                </a:endParaRPr>
              </a:p>
              <a:p>
                <a:endParaRPr lang="en-US" altLang="zh-TW" dirty="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zh-TW" altLang="en-US"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677334" y="1401311"/>
                <a:ext cx="8596668" cy="5263440"/>
              </a:xfrm>
              <a:blipFill>
                <a:blip r:embed="rId2"/>
                <a:stretch>
                  <a:fillRect l="-567" t="-927"/>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40015986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4</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normAutofit/>
              </a:bodyPr>
              <a:lstStyle/>
              <a:p>
                <a:r>
                  <a:rPr lang="en-US" altLang="zh-TW" dirty="0" smtClean="0">
                    <a:latin typeface="Comic Sans MS" panose="030F0702030302020204" pitchFamily="66" charset="0"/>
                  </a:rPr>
                  <a:t>Let n and m be integers such that </a:t>
                </a:r>
                <a14:m>
                  <m:oMath xmlns:m="http://schemas.openxmlformats.org/officeDocument/2006/math">
                    <m:r>
                      <a:rPr lang="en-US" altLang="zh-TW" i="1" dirty="0" smtClean="0">
                        <a:latin typeface="Cambria Math" panose="02040503050406030204" pitchFamily="18" charset="0"/>
                      </a:rPr>
                      <m:t>1≤</m:t>
                    </m:r>
                    <m:r>
                      <a:rPr lang="zh-TW" altLang="en-US" i="1" dirty="0">
                        <a:latin typeface="Cambria Math" panose="02040503050406030204" pitchFamily="18" charset="0"/>
                      </a:rPr>
                      <m:t>𝑚</m:t>
                    </m:r>
                    <m:r>
                      <a:rPr lang="zh-TW" altLang="en-US" i="1" dirty="0">
                        <a:latin typeface="Cambria Math" panose="02040503050406030204" pitchFamily="18" charset="0"/>
                      </a:rPr>
                      <m:t>≤</m:t>
                    </m:r>
                    <m:r>
                      <a:rPr lang="zh-TW" altLang="en-US" i="1" dirty="0">
                        <a:latin typeface="Cambria Math" panose="02040503050406030204" pitchFamily="18" charset="0"/>
                      </a:rPr>
                      <m:t>𝑛</m:t>
                    </m:r>
                    <m:r>
                      <a:rPr lang="zh-TW" altLang="en-US" i="1" dirty="0">
                        <a:latin typeface="Cambria Math" panose="02040503050406030204" pitchFamily="18" charset="0"/>
                      </a:rPr>
                      <m:t> </m:t>
                    </m:r>
                  </m:oMath>
                </a14:m>
                <a:r>
                  <a:rPr lang="en-US" altLang="zh-TW" dirty="0">
                    <a:latin typeface="Comic Sans MS" panose="030F0702030302020204" pitchFamily="66" charset="0"/>
                  </a:rPr>
                  <a:t>. Prove by induction </a:t>
                </a:r>
                <a:r>
                  <a:rPr lang="en-US" altLang="zh-TW" dirty="0" smtClean="0">
                    <a:latin typeface="Comic Sans MS" panose="030F0702030302020204" pitchFamily="66" charset="0"/>
                  </a:rPr>
                  <a:t>that</a:t>
                </a:r>
              </a:p>
              <a:p>
                <a:pPr marL="0" indent="0">
                  <a:buNone/>
                </a:pPr>
                <a:endParaRPr lang="en-US" altLang="zh-TW" dirty="0">
                  <a:latin typeface="Comic Sans MS" panose="030F0702030302020204" pitchFamily="66" charset="0"/>
                </a:endParaRPr>
              </a:p>
              <a:p>
                <a:pPr marL="0" indent="0">
                  <a:buNone/>
                </a:pPr>
                <a14:m>
                  <m:oMathPara xmlns:m="http://schemas.openxmlformats.org/officeDocument/2006/math">
                    <m:oMathParaPr>
                      <m:jc m:val="centerGroup"/>
                    </m:oMathParaPr>
                    <m:oMath xmlns:m="http://schemas.openxmlformats.org/officeDocument/2006/math">
                      <m:sSup>
                        <m:sSupPr>
                          <m:ctrlPr>
                            <a:rPr lang="en-US" altLang="zh-TW" sz="2400" i="1" dirty="0" smtClean="0">
                              <a:latin typeface="Cambria Math" panose="02040503050406030204" pitchFamily="18" charset="0"/>
                            </a:rPr>
                          </m:ctrlPr>
                        </m:sSupPr>
                        <m:e>
                          <m:r>
                            <a:rPr lang="en-US" altLang="zh-TW" sz="2400" b="0" i="1" dirty="0" smtClean="0">
                              <a:latin typeface="Cambria Math" panose="02040503050406030204" pitchFamily="18" charset="0"/>
                            </a:rPr>
                            <m:t>𝑛</m:t>
                          </m:r>
                        </m:e>
                        <m:sup>
                          <m:r>
                            <a:rPr lang="en-US" altLang="zh-TW" sz="2400" b="0" i="1" dirty="0" smtClean="0">
                              <a:latin typeface="Cambria Math" panose="02040503050406030204" pitchFamily="18" charset="0"/>
                            </a:rPr>
                            <m:t>2</m:t>
                          </m:r>
                        </m:sup>
                      </m:sSup>
                      <m:r>
                        <a:rPr lang="en-US" altLang="zh-TW" sz="2400" i="1" dirty="0">
                          <a:latin typeface="Cambria Math" panose="02040503050406030204" pitchFamily="18" charset="0"/>
                        </a:rPr>
                        <m:t>−</m:t>
                      </m:r>
                      <m:r>
                        <a:rPr lang="zh-TW" altLang="en-US" sz="2400" i="1" dirty="0">
                          <a:latin typeface="Cambria Math" panose="02040503050406030204" pitchFamily="18" charset="0"/>
                        </a:rPr>
                        <m:t>𝑚</m:t>
                      </m:r>
                      <m:d>
                        <m:dPr>
                          <m:ctrlPr>
                            <a:rPr lang="en-US" altLang="zh-TW" sz="2400" i="1" dirty="0">
                              <a:latin typeface="Cambria Math" panose="02040503050406030204" pitchFamily="18" charset="0"/>
                            </a:rPr>
                          </m:ctrlPr>
                        </m:dPr>
                        <m:e>
                          <m:r>
                            <a:rPr lang="zh-TW" altLang="en-US" sz="2400" i="1" dirty="0">
                              <a:latin typeface="Cambria Math" panose="02040503050406030204" pitchFamily="18" charset="0"/>
                            </a:rPr>
                            <m:t>𝑛</m:t>
                          </m:r>
                          <m:r>
                            <a:rPr lang="en-US" altLang="zh-TW" sz="2400" i="1" dirty="0">
                              <a:latin typeface="Cambria Math" panose="02040503050406030204" pitchFamily="18" charset="0"/>
                            </a:rPr>
                            <m:t>+1</m:t>
                          </m:r>
                        </m:e>
                      </m:d>
                      <m:r>
                        <a:rPr lang="en-US" altLang="zh-TW" sz="2400" i="1" dirty="0">
                          <a:latin typeface="Cambria Math" panose="02040503050406030204" pitchFamily="18" charset="0"/>
                        </a:rPr>
                        <m:t>+2</m:t>
                      </m:r>
                      <m:r>
                        <a:rPr lang="zh-TW" altLang="en-US" sz="2400" i="1" dirty="0">
                          <a:latin typeface="Cambria Math" panose="02040503050406030204" pitchFamily="18" charset="0"/>
                        </a:rPr>
                        <m:t>𝑛</m:t>
                      </m:r>
                      <m:r>
                        <a:rPr lang="en-US" altLang="zh-TW" sz="2400" i="1" dirty="0">
                          <a:latin typeface="Cambria Math" panose="02040503050406030204" pitchFamily="18" charset="0"/>
                        </a:rPr>
                        <m:t>+</m:t>
                      </m:r>
                      <m:sSup>
                        <m:sSupPr>
                          <m:ctrlPr>
                            <a:rPr lang="en-US" altLang="zh-TW" sz="2400" i="1" dirty="0" smtClean="0">
                              <a:latin typeface="Cambria Math" panose="02040503050406030204" pitchFamily="18" charset="0"/>
                            </a:rPr>
                          </m:ctrlPr>
                        </m:sSupPr>
                        <m:e>
                          <m:r>
                            <a:rPr lang="en-US" altLang="zh-TW" sz="2400" b="0" i="1" dirty="0" smtClean="0">
                              <a:latin typeface="Cambria Math" panose="02040503050406030204" pitchFamily="18" charset="0"/>
                            </a:rPr>
                            <m:t>𝑚</m:t>
                          </m:r>
                        </m:e>
                        <m:sup>
                          <m:r>
                            <a:rPr lang="en-US" altLang="zh-TW" sz="2400" b="0" i="1" dirty="0" smtClean="0">
                              <a:latin typeface="Cambria Math" panose="02040503050406030204" pitchFamily="18" charset="0"/>
                            </a:rPr>
                            <m:t>2</m:t>
                          </m:r>
                        </m:sup>
                      </m:sSup>
                      <m:r>
                        <a:rPr lang="en-US" altLang="zh-TW" sz="2400" i="1" dirty="0">
                          <a:latin typeface="Cambria Math" panose="02040503050406030204" pitchFamily="18" charset="0"/>
                        </a:rPr>
                        <m:t>≤</m:t>
                      </m:r>
                      <m:sSup>
                        <m:sSupPr>
                          <m:ctrlPr>
                            <a:rPr lang="en-US" altLang="zh-TW" sz="2400" i="1" dirty="0" smtClean="0">
                              <a:latin typeface="Cambria Math" panose="02040503050406030204" pitchFamily="18" charset="0"/>
                            </a:rPr>
                          </m:ctrlPr>
                        </m:sSupPr>
                        <m:e>
                          <m:r>
                            <a:rPr lang="en-US" altLang="zh-TW" sz="2400" b="0" i="1" dirty="0" smtClean="0">
                              <a:latin typeface="Cambria Math" panose="02040503050406030204" pitchFamily="18" charset="0"/>
                            </a:rPr>
                            <m:t>𝑛</m:t>
                          </m:r>
                        </m:e>
                        <m:sup>
                          <m:r>
                            <a:rPr lang="en-US" altLang="zh-TW" sz="2400" b="0" i="1" dirty="0" smtClean="0">
                              <a:latin typeface="Cambria Math" panose="02040503050406030204" pitchFamily="18" charset="0"/>
                            </a:rPr>
                            <m:t>2</m:t>
                          </m:r>
                        </m:sup>
                      </m:sSup>
                      <m:r>
                        <a:rPr lang="en-US" altLang="zh-TW" sz="2400" i="1" dirty="0">
                          <a:latin typeface="Cambria Math" panose="02040503050406030204" pitchFamily="18" charset="0"/>
                        </a:rPr>
                        <m:t>+</m:t>
                      </m:r>
                      <m:r>
                        <a:rPr lang="en-US" altLang="zh-TW" sz="2400" i="1" dirty="0">
                          <a:latin typeface="Cambria Math" panose="02040503050406030204" pitchFamily="18" charset="0"/>
                        </a:rPr>
                        <m:t>𝑛</m:t>
                      </m:r>
                    </m:oMath>
                  </m:oMathPara>
                </a14:m>
                <a:endParaRPr lang="en-US" altLang="zh-TW" sz="2400" dirty="0" smtClean="0">
                  <a:latin typeface="Comic Sans MS" panose="030F0702030302020204" pitchFamily="66" charset="0"/>
                </a:endParaRPr>
              </a:p>
              <a:p>
                <a:pPr marL="0" indent="0">
                  <a:buNone/>
                </a:pPr>
                <a:endParaRPr lang="en-US" altLang="zh-TW" dirty="0" smtClean="0">
                  <a:latin typeface="Comic Sans MS" panose="030F0702030302020204" pitchFamily="66" charset="0"/>
                </a:endParaRPr>
              </a:p>
              <a:p>
                <a:r>
                  <a:rPr lang="en-US" altLang="zh-TW" dirty="0">
                    <a:latin typeface="Comic Sans MS" panose="030F0702030302020204" pitchFamily="66" charset="0"/>
                  </a:rPr>
                  <a:t>(Hint: Use a “two sided” induction on m. Prove two base </a:t>
                </a:r>
                <a:r>
                  <a:rPr lang="en-US" altLang="zh-TW" dirty="0" smtClean="0">
                    <a:latin typeface="Comic Sans MS" panose="030F0702030302020204" pitchFamily="66" charset="0"/>
                  </a:rPr>
                  <a:t>cases, </a:t>
                </a:r>
                <a14:m>
                  <m:oMath xmlns:m="http://schemas.openxmlformats.org/officeDocument/2006/math">
                    <m:r>
                      <a:rPr lang="zh-TW" altLang="en-US" i="1" dirty="0" smtClean="0">
                        <a:latin typeface="Cambria Math" panose="02040503050406030204" pitchFamily="18" charset="0"/>
                      </a:rPr>
                      <m:t>𝑚</m:t>
                    </m:r>
                    <m:r>
                      <a:rPr lang="zh-TW" altLang="en-US" i="1" dirty="0" smtClean="0">
                        <a:latin typeface="Cambria Math" panose="02040503050406030204" pitchFamily="18" charset="0"/>
                      </a:rPr>
                      <m:t> = 1 </m:t>
                    </m:r>
                  </m:oMath>
                </a14:m>
                <a:r>
                  <a:rPr lang="en-US" altLang="zh-TW" dirty="0">
                    <a:latin typeface="Comic Sans MS" panose="030F0702030302020204" pitchFamily="66" charset="0"/>
                  </a:rPr>
                  <a:t>and </a:t>
                </a:r>
                <a14:m>
                  <m:oMath xmlns:m="http://schemas.openxmlformats.org/officeDocument/2006/math">
                    <m:r>
                      <a:rPr lang="zh-TW" altLang="en-US" i="1" dirty="0" smtClean="0">
                        <a:latin typeface="Cambria Math" panose="02040503050406030204" pitchFamily="18" charset="0"/>
                      </a:rPr>
                      <m:t>𝑚</m:t>
                    </m:r>
                    <m:r>
                      <a:rPr lang="zh-TW" altLang="en-US" i="1" dirty="0" smtClean="0">
                        <a:latin typeface="Cambria Math" panose="02040503050406030204" pitchFamily="18" charset="0"/>
                      </a:rPr>
                      <m:t> = </m:t>
                    </m:r>
                    <m:r>
                      <a:rPr lang="zh-TW" altLang="en-US" i="1" dirty="0">
                        <a:latin typeface="Cambria Math" panose="02040503050406030204" pitchFamily="18" charset="0"/>
                      </a:rPr>
                      <m:t>𝑛</m:t>
                    </m:r>
                  </m:oMath>
                </a14:m>
                <a:r>
                  <a:rPr lang="en-US" altLang="zh-TW" dirty="0">
                    <a:latin typeface="Comic Sans MS" panose="030F0702030302020204" pitchFamily="66" charset="0"/>
                  </a:rPr>
                  <a:t>, and go either forward from </a:t>
                </a:r>
                <a14:m>
                  <m:oMath xmlns:m="http://schemas.openxmlformats.org/officeDocument/2006/math">
                    <m:r>
                      <a:rPr lang="zh-TW" altLang="en-US" i="1" dirty="0" smtClean="0">
                        <a:latin typeface="Cambria Math" panose="02040503050406030204" pitchFamily="18" charset="0"/>
                      </a:rPr>
                      <m:t>𝑚</m:t>
                    </m:r>
                    <m:r>
                      <a:rPr lang="zh-TW" altLang="en-US" i="1" dirty="0" smtClean="0">
                        <a:latin typeface="Cambria Math" panose="02040503050406030204" pitchFamily="18" charset="0"/>
                      </a:rPr>
                      <m:t> = 1 </m:t>
                    </m:r>
                  </m:oMath>
                </a14:m>
                <a:r>
                  <a:rPr lang="en-US" altLang="zh-TW" dirty="0">
                    <a:latin typeface="Comic Sans MS" panose="030F0702030302020204" pitchFamily="66" charset="0"/>
                  </a:rPr>
                  <a:t>or backward from </a:t>
                </a:r>
                <a14:m>
                  <m:oMath xmlns:m="http://schemas.openxmlformats.org/officeDocument/2006/math">
                    <m:r>
                      <a:rPr lang="zh-TW" altLang="en-US" i="1" dirty="0" smtClean="0">
                        <a:latin typeface="Cambria Math" panose="02040503050406030204" pitchFamily="18" charset="0"/>
                      </a:rPr>
                      <m:t>𝑚</m:t>
                    </m:r>
                    <m:r>
                      <a:rPr lang="zh-TW" altLang="en-US" i="1" dirty="0" smtClean="0">
                        <a:latin typeface="Cambria Math" panose="02040503050406030204" pitchFamily="18" charset="0"/>
                      </a:rPr>
                      <m:t> = </m:t>
                    </m:r>
                    <m:r>
                      <a:rPr lang="zh-TW" altLang="en-US" i="1" dirty="0" smtClean="0">
                        <a:latin typeface="Cambria Math" panose="02040503050406030204" pitchFamily="18" charset="0"/>
                      </a:rPr>
                      <m:t>𝑛</m:t>
                    </m:r>
                  </m:oMath>
                </a14:m>
                <a:r>
                  <a:rPr lang="en-US" altLang="zh-TW" dirty="0" smtClean="0">
                    <a:latin typeface="Comic Sans MS" panose="030F0702030302020204" pitchFamily="66" charset="0"/>
                  </a:rPr>
                  <a:t>.)</a:t>
                </a:r>
                <a:endParaRPr lang="en-US" altLang="zh-TW" dirty="0">
                  <a:latin typeface="Comic Sans MS" panose="030F0702030302020204" pitchFamily="66" charset="0"/>
                </a:endParaRPr>
              </a:p>
              <a:p>
                <a:pPr marL="0" indent="0">
                  <a:buNone/>
                </a:pPr>
                <a:endParaRPr lang="en-US" altLang="zh-TW" dirty="0">
                  <a:latin typeface="Comic Sans MS" panose="030F0702030302020204" pitchFamily="66" charset="0"/>
                </a:endParaRPr>
              </a:p>
              <a:p>
                <a:endParaRPr lang="en-US" altLang="zh-TW" dirty="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zh-TW" altLang="en-US"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a:blip r:embed="rId2"/>
                <a:stretch>
                  <a:fillRect l="-142" t="-786"/>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21728287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4(Cont.)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677334" y="1401311"/>
                <a:ext cx="8596668" cy="5307220"/>
              </a:xfrm>
            </p:spPr>
            <p:txBody>
              <a:bodyPr>
                <a:normAutofit/>
              </a:bodyPr>
              <a:lstStyle/>
              <a:p>
                <a:r>
                  <a:rPr lang="en-US" altLang="zh-TW" sz="2400" dirty="0" smtClean="0">
                    <a:latin typeface="Comic Sans MS" panose="030F0702030302020204" pitchFamily="66" charset="0"/>
                  </a:rPr>
                  <a:t>Simplify formula :</a:t>
                </a:r>
              </a:p>
              <a:p>
                <a:pPr marL="0" lvl="0" indent="0">
                  <a:buClr>
                    <a:srgbClr val="90C226"/>
                  </a:buClr>
                  <a:buNone/>
                </a:pPr>
                <a:r>
                  <a:rPr lang="en-US" altLang="zh-TW" sz="2400" dirty="0">
                    <a:latin typeface="Comic Sans MS" panose="030F0702030302020204" pitchFamily="66" charset="0"/>
                  </a:rPr>
                  <a:t>	</a:t>
                </a:r>
                <a14:m>
                  <m:oMath xmlns:m="http://schemas.openxmlformats.org/officeDocument/2006/math">
                    <m:sSup>
                      <m:sSupPr>
                        <m:ctrlPr>
                          <a:rPr lang="en-US" altLang="zh-TW" sz="2400" i="1" dirty="0">
                            <a:solidFill>
                              <a:prstClr val="black">
                                <a:lumMod val="75000"/>
                                <a:lumOff val="25000"/>
                              </a:prstClr>
                            </a:solidFill>
                            <a:latin typeface="Cambria Math" panose="02040503050406030204" pitchFamily="18" charset="0"/>
                          </a:rPr>
                        </m:ctrlPr>
                      </m:sSupPr>
                      <m:e>
                        <m:r>
                          <a:rPr lang="en-US" altLang="zh-TW" sz="2400" i="1" dirty="0">
                            <a:solidFill>
                              <a:prstClr val="black">
                                <a:lumMod val="75000"/>
                                <a:lumOff val="25000"/>
                              </a:prstClr>
                            </a:solidFill>
                            <a:latin typeface="Cambria Math" panose="02040503050406030204" pitchFamily="18" charset="0"/>
                          </a:rPr>
                          <m:t>𝑛</m:t>
                        </m:r>
                      </m:e>
                      <m:sup>
                        <m:r>
                          <a:rPr lang="en-US" altLang="zh-TW" sz="2400" i="1" dirty="0">
                            <a:solidFill>
                              <a:prstClr val="black">
                                <a:lumMod val="75000"/>
                                <a:lumOff val="25000"/>
                              </a:prstClr>
                            </a:solidFill>
                            <a:latin typeface="Cambria Math" panose="02040503050406030204" pitchFamily="18" charset="0"/>
                          </a:rPr>
                          <m:t>2</m:t>
                        </m:r>
                      </m:sup>
                    </m:sSup>
                    <m:r>
                      <a:rPr lang="en-US" altLang="zh-TW" sz="2400" i="1" dirty="0">
                        <a:solidFill>
                          <a:prstClr val="black">
                            <a:lumMod val="75000"/>
                            <a:lumOff val="25000"/>
                          </a:prstClr>
                        </a:solidFill>
                        <a:latin typeface="Cambria Math" panose="02040503050406030204" pitchFamily="18" charset="0"/>
                      </a:rPr>
                      <m:t>−</m:t>
                    </m:r>
                    <m:r>
                      <a:rPr lang="zh-TW" altLang="en-US" sz="2400" i="1" dirty="0">
                        <a:solidFill>
                          <a:prstClr val="black">
                            <a:lumMod val="75000"/>
                            <a:lumOff val="25000"/>
                          </a:prstClr>
                        </a:solidFill>
                        <a:latin typeface="Cambria Math" panose="02040503050406030204" pitchFamily="18" charset="0"/>
                      </a:rPr>
                      <m:t>𝑚</m:t>
                    </m:r>
                    <m:d>
                      <m:dPr>
                        <m:ctrlPr>
                          <a:rPr lang="en-US" altLang="zh-TW" sz="2400" i="1" dirty="0">
                            <a:solidFill>
                              <a:prstClr val="black">
                                <a:lumMod val="75000"/>
                                <a:lumOff val="25000"/>
                              </a:prstClr>
                            </a:solidFill>
                            <a:latin typeface="Cambria Math" panose="02040503050406030204" pitchFamily="18" charset="0"/>
                          </a:rPr>
                        </m:ctrlPr>
                      </m:dPr>
                      <m:e>
                        <m:r>
                          <a:rPr lang="zh-TW" altLang="en-US"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+1</m:t>
                        </m:r>
                      </m:e>
                    </m:d>
                    <m:r>
                      <a:rPr lang="en-US" altLang="zh-TW" sz="2400" i="1" dirty="0">
                        <a:solidFill>
                          <a:prstClr val="black">
                            <a:lumMod val="75000"/>
                            <a:lumOff val="25000"/>
                          </a:prstClr>
                        </a:solidFill>
                        <a:latin typeface="Cambria Math" panose="02040503050406030204" pitchFamily="18" charset="0"/>
                      </a:rPr>
                      <m:t>+2</m:t>
                    </m:r>
                    <m:r>
                      <a:rPr lang="zh-TW" altLang="en-US"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sSup>
                      <m:sSupPr>
                        <m:ctrlPr>
                          <a:rPr lang="en-US" altLang="zh-TW" sz="2400" i="1" dirty="0">
                            <a:solidFill>
                              <a:prstClr val="black">
                                <a:lumMod val="75000"/>
                                <a:lumOff val="25000"/>
                              </a:prstClr>
                            </a:solidFill>
                            <a:latin typeface="Cambria Math" panose="02040503050406030204" pitchFamily="18" charset="0"/>
                          </a:rPr>
                        </m:ctrlPr>
                      </m:sSupPr>
                      <m:e>
                        <m:r>
                          <a:rPr lang="en-US" altLang="zh-TW" sz="2400" i="1" dirty="0">
                            <a:solidFill>
                              <a:prstClr val="black">
                                <a:lumMod val="75000"/>
                                <a:lumOff val="25000"/>
                              </a:prstClr>
                            </a:solidFill>
                            <a:latin typeface="Cambria Math" panose="02040503050406030204" pitchFamily="18" charset="0"/>
                          </a:rPr>
                          <m:t>𝑚</m:t>
                        </m:r>
                      </m:e>
                      <m:sup>
                        <m:r>
                          <a:rPr lang="en-US" altLang="zh-TW" sz="2400" i="1" dirty="0">
                            <a:solidFill>
                              <a:prstClr val="black">
                                <a:lumMod val="75000"/>
                                <a:lumOff val="25000"/>
                              </a:prstClr>
                            </a:solidFill>
                            <a:latin typeface="Cambria Math" panose="02040503050406030204" pitchFamily="18" charset="0"/>
                          </a:rPr>
                          <m:t>2</m:t>
                        </m:r>
                      </m:sup>
                    </m:sSup>
                    <m:r>
                      <a:rPr lang="en-US" altLang="zh-TW" sz="2400" i="1" dirty="0">
                        <a:solidFill>
                          <a:prstClr val="black">
                            <a:lumMod val="75000"/>
                            <a:lumOff val="25000"/>
                          </a:prstClr>
                        </a:solidFill>
                        <a:latin typeface="Cambria Math" panose="02040503050406030204" pitchFamily="18" charset="0"/>
                      </a:rPr>
                      <m:t>≤</m:t>
                    </m:r>
                    <m:sSup>
                      <m:sSupPr>
                        <m:ctrlPr>
                          <a:rPr lang="en-US" altLang="zh-TW" sz="2400" i="1" dirty="0">
                            <a:solidFill>
                              <a:prstClr val="black">
                                <a:lumMod val="75000"/>
                                <a:lumOff val="25000"/>
                              </a:prstClr>
                            </a:solidFill>
                            <a:latin typeface="Cambria Math" panose="02040503050406030204" pitchFamily="18" charset="0"/>
                          </a:rPr>
                        </m:ctrlPr>
                      </m:sSupPr>
                      <m:e>
                        <m:r>
                          <a:rPr lang="en-US" altLang="zh-TW" sz="2400" i="1" dirty="0">
                            <a:solidFill>
                              <a:prstClr val="black">
                                <a:lumMod val="75000"/>
                                <a:lumOff val="25000"/>
                              </a:prstClr>
                            </a:solidFill>
                            <a:latin typeface="Cambria Math" panose="02040503050406030204" pitchFamily="18" charset="0"/>
                          </a:rPr>
                          <m:t>𝑛</m:t>
                        </m:r>
                      </m:e>
                      <m:sup>
                        <m:r>
                          <a:rPr lang="en-US" altLang="zh-TW" sz="2400" i="1" dirty="0">
                            <a:solidFill>
                              <a:prstClr val="black">
                                <a:lumMod val="75000"/>
                                <a:lumOff val="25000"/>
                              </a:prstClr>
                            </a:solidFill>
                            <a:latin typeface="Cambria Math" panose="02040503050406030204" pitchFamily="18" charset="0"/>
                          </a:rPr>
                          <m:t>2</m:t>
                        </m:r>
                      </m:sup>
                    </m:sSup>
                    <m:r>
                      <a:rPr lang="en-US" altLang="zh-TW" sz="2400" i="1" dirty="0">
                        <a:solidFill>
                          <a:prstClr val="black">
                            <a:lumMod val="75000"/>
                            <a:lumOff val="25000"/>
                          </a:prstClr>
                        </a:solidFill>
                        <a:latin typeface="Cambria Math" panose="02040503050406030204" pitchFamily="18" charset="0"/>
                      </a:rPr>
                      <m:t>+</m:t>
                    </m:r>
                    <m:r>
                      <a:rPr lang="en-US" altLang="zh-TW" sz="2400" i="1" dirty="0">
                        <a:solidFill>
                          <a:prstClr val="black">
                            <a:lumMod val="75000"/>
                            <a:lumOff val="25000"/>
                          </a:prstClr>
                        </a:solidFill>
                        <a:latin typeface="Cambria Math" panose="02040503050406030204" pitchFamily="18" charset="0"/>
                      </a:rPr>
                      <m:t>𝑛</m:t>
                    </m:r>
                  </m:oMath>
                </a14:m>
                <a:endParaRPr lang="en-US" altLang="zh-TW" sz="2400" dirty="0" smtClean="0">
                  <a:solidFill>
                    <a:prstClr val="black">
                      <a:lumMod val="75000"/>
                      <a:lumOff val="25000"/>
                    </a:prstClr>
                  </a:solidFill>
                  <a:latin typeface="Comic Sans MS" panose="030F0702030302020204" pitchFamily="66" charset="0"/>
                  <a:sym typeface="Wingdings" panose="05000000000000000000" pitchFamily="2" charset="2"/>
                </a:endParaRPr>
              </a:p>
              <a:p>
                <a:pPr marL="0" lvl="0" indent="0">
                  <a:buClr>
                    <a:srgbClr val="90C226"/>
                  </a:buClr>
                  <a:buNone/>
                </a:pPr>
                <a14:m>
                  <m:oMath xmlns:m="http://schemas.openxmlformats.org/officeDocument/2006/math">
                    <m:r>
                      <a:rPr lang="en-US" altLang="zh-TW" sz="2400" i="1" smtClean="0">
                        <a:solidFill>
                          <a:prstClr val="black">
                            <a:lumMod val="75000"/>
                            <a:lumOff val="25000"/>
                          </a:prstClr>
                        </a:solidFill>
                        <a:latin typeface="Cambria Math" panose="02040503050406030204" pitchFamily="18" charset="0"/>
                        <a:ea typeface="Cambria Math" panose="02040503050406030204" pitchFamily="18" charset="0"/>
                        <a:sym typeface="Wingdings" panose="05000000000000000000" pitchFamily="2" charset="2"/>
                      </a:rPr>
                      <m:t>⟺</m:t>
                    </m:r>
                  </m:oMath>
                </a14:m>
                <a:r>
                  <a:rPr lang="en-US" altLang="zh-TW" sz="2400" dirty="0">
                    <a:solidFill>
                      <a:prstClr val="black">
                        <a:lumMod val="75000"/>
                        <a:lumOff val="25000"/>
                      </a:prstClr>
                    </a:solidFill>
                    <a:latin typeface="Comic Sans MS" panose="030F0702030302020204" pitchFamily="66" charset="0"/>
                    <a:sym typeface="Wingdings" panose="05000000000000000000" pitchFamily="2" charset="2"/>
                  </a:rPr>
                  <a:t>	</a:t>
                </a:r>
                <a14:m>
                  <m:oMath xmlns:m="http://schemas.openxmlformats.org/officeDocument/2006/math">
                    <m:r>
                      <a:rPr lang="en-US" altLang="zh-TW" sz="2400" b="0" i="0" dirty="0" smtClean="0">
                        <a:solidFill>
                          <a:prstClr val="black">
                            <a:lumMod val="75000"/>
                            <a:lumOff val="25000"/>
                          </a:prstClr>
                        </a:solidFill>
                        <a:latin typeface="Cambria Math" panose="02040503050406030204" pitchFamily="18" charset="0"/>
                      </a:rPr>
                      <m:t>2</m:t>
                    </m:r>
                    <m:r>
                      <a:rPr lang="zh-TW" altLang="en-US"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sSup>
                      <m:sSupPr>
                        <m:ctrlPr>
                          <a:rPr lang="en-US" altLang="zh-TW" sz="2400" i="1" dirty="0">
                            <a:solidFill>
                              <a:prstClr val="black">
                                <a:lumMod val="75000"/>
                                <a:lumOff val="25000"/>
                              </a:prstClr>
                            </a:solidFill>
                            <a:latin typeface="Cambria Math" panose="02040503050406030204" pitchFamily="18" charset="0"/>
                          </a:rPr>
                        </m:ctrlPr>
                      </m:sSupPr>
                      <m:e>
                        <m:r>
                          <a:rPr lang="en-US" altLang="zh-TW" sz="2400" i="1" dirty="0">
                            <a:solidFill>
                              <a:prstClr val="black">
                                <a:lumMod val="75000"/>
                                <a:lumOff val="25000"/>
                              </a:prstClr>
                            </a:solidFill>
                            <a:latin typeface="Cambria Math" panose="02040503050406030204" pitchFamily="18" charset="0"/>
                          </a:rPr>
                          <m:t>𝑚</m:t>
                        </m:r>
                      </m:e>
                      <m:sup>
                        <m:r>
                          <a:rPr lang="en-US" altLang="zh-TW" sz="2400" i="1" dirty="0">
                            <a:solidFill>
                              <a:prstClr val="black">
                                <a:lumMod val="75000"/>
                                <a:lumOff val="25000"/>
                              </a:prstClr>
                            </a:solidFill>
                            <a:latin typeface="Cambria Math" panose="02040503050406030204" pitchFamily="18" charset="0"/>
                          </a:rPr>
                          <m:t>2</m:t>
                        </m:r>
                      </m:sup>
                    </m:sSup>
                    <m:r>
                      <a:rPr lang="en-US" altLang="zh-TW" sz="2400" i="1" dirty="0">
                        <a:solidFill>
                          <a:prstClr val="black">
                            <a:lumMod val="75000"/>
                            <a:lumOff val="25000"/>
                          </a:prstClr>
                        </a:solidFill>
                        <a:latin typeface="Cambria Math" panose="02040503050406030204" pitchFamily="18" charset="0"/>
                      </a:rPr>
                      <m:t>≤</m:t>
                    </m:r>
                    <m:r>
                      <a:rPr lang="zh-TW" altLang="en-US" sz="2400" i="1" dirty="0">
                        <a:solidFill>
                          <a:prstClr val="black">
                            <a:lumMod val="75000"/>
                            <a:lumOff val="25000"/>
                          </a:prstClr>
                        </a:solidFill>
                        <a:latin typeface="Cambria Math" panose="02040503050406030204" pitchFamily="18" charset="0"/>
                      </a:rPr>
                      <m:t>𝑚</m:t>
                    </m:r>
                    <m:d>
                      <m:dPr>
                        <m:ctrlPr>
                          <a:rPr lang="en-US" altLang="zh-TW" sz="2400" i="1" dirty="0">
                            <a:solidFill>
                              <a:prstClr val="black">
                                <a:lumMod val="75000"/>
                                <a:lumOff val="25000"/>
                              </a:prstClr>
                            </a:solidFill>
                            <a:latin typeface="Cambria Math" panose="02040503050406030204" pitchFamily="18" charset="0"/>
                          </a:rPr>
                        </m:ctrlPr>
                      </m:dPr>
                      <m:e>
                        <m:r>
                          <a:rPr lang="zh-TW" altLang="en-US"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+1</m:t>
                        </m:r>
                      </m:e>
                    </m:d>
                    <m:r>
                      <a:rPr lang="en-US" altLang="zh-TW" sz="2400" b="0" i="1" dirty="0" smtClean="0">
                        <a:solidFill>
                          <a:prstClr val="black">
                            <a:lumMod val="75000"/>
                            <a:lumOff val="25000"/>
                          </a:prstClr>
                        </a:solidFill>
                        <a:latin typeface="Cambria Math" panose="02040503050406030204" pitchFamily="18" charset="0"/>
                      </a:rPr>
                      <m:t>+</m:t>
                    </m:r>
                    <m:r>
                      <a:rPr lang="en-US" altLang="zh-TW" sz="2400" b="0" i="1" dirty="0" smtClean="0">
                        <a:solidFill>
                          <a:prstClr val="black">
                            <a:lumMod val="75000"/>
                            <a:lumOff val="25000"/>
                          </a:prstClr>
                        </a:solidFill>
                        <a:latin typeface="Cambria Math" panose="02040503050406030204" pitchFamily="18" charset="0"/>
                      </a:rPr>
                      <m:t>𝑛</m:t>
                    </m:r>
                  </m:oMath>
                </a14:m>
                <a:r>
                  <a:rPr lang="en-US" altLang="zh-TW" sz="2400" dirty="0" smtClean="0">
                    <a:solidFill>
                      <a:prstClr val="black">
                        <a:lumMod val="75000"/>
                        <a:lumOff val="25000"/>
                      </a:prstClr>
                    </a:solidFill>
                    <a:latin typeface="Comic Sans MS" panose="030F0702030302020204" pitchFamily="66" charset="0"/>
                    <a:sym typeface="Wingdings" panose="05000000000000000000" pitchFamily="2" charset="2"/>
                  </a:rPr>
                  <a:t>  </a:t>
                </a:r>
              </a:p>
              <a:p>
                <a:pPr marL="0" lvl="0" indent="0">
                  <a:buClr>
                    <a:srgbClr val="90C226"/>
                  </a:buClr>
                  <a:buNone/>
                </a:pPr>
                <a14:m>
                  <m:oMath xmlns:m="http://schemas.openxmlformats.org/officeDocument/2006/math">
                    <m:r>
                      <a:rPr lang="en-US" altLang="zh-TW" sz="2400" i="1">
                        <a:solidFill>
                          <a:prstClr val="black">
                            <a:lumMod val="75000"/>
                            <a:lumOff val="25000"/>
                          </a:prstClr>
                        </a:solidFill>
                        <a:latin typeface="Cambria Math" panose="02040503050406030204" pitchFamily="18" charset="0"/>
                        <a:ea typeface="Cambria Math" panose="02040503050406030204" pitchFamily="18" charset="0"/>
                        <a:sym typeface="Wingdings" panose="05000000000000000000" pitchFamily="2" charset="2"/>
                      </a:rPr>
                      <m:t>⟺ </m:t>
                    </m:r>
                  </m:oMath>
                </a14:m>
                <a:r>
                  <a:rPr lang="en-US" altLang="zh-TW" sz="2400" dirty="0" smtClean="0">
                    <a:solidFill>
                      <a:prstClr val="black">
                        <a:lumMod val="75000"/>
                        <a:lumOff val="25000"/>
                      </a:prstClr>
                    </a:solidFill>
                    <a:latin typeface="Comic Sans MS" panose="030F0702030302020204" pitchFamily="66" charset="0"/>
                    <a:sym typeface="Wingdings" panose="05000000000000000000" pitchFamily="2" charset="2"/>
                  </a:rPr>
                  <a:t>	</a:t>
                </a:r>
                <a14:m>
                  <m:oMath xmlns:m="http://schemas.openxmlformats.org/officeDocument/2006/math">
                    <m:r>
                      <a:rPr lang="zh-TW" altLang="en-US"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sSup>
                      <m:sSupPr>
                        <m:ctrlPr>
                          <a:rPr lang="en-US" altLang="zh-TW" sz="2400" i="1" dirty="0">
                            <a:solidFill>
                              <a:prstClr val="black">
                                <a:lumMod val="75000"/>
                                <a:lumOff val="25000"/>
                              </a:prstClr>
                            </a:solidFill>
                            <a:latin typeface="Cambria Math" panose="02040503050406030204" pitchFamily="18" charset="0"/>
                          </a:rPr>
                        </m:ctrlPr>
                      </m:sSupPr>
                      <m:e>
                        <m:r>
                          <a:rPr lang="en-US" altLang="zh-TW" sz="2400" i="1" dirty="0">
                            <a:solidFill>
                              <a:prstClr val="black">
                                <a:lumMod val="75000"/>
                                <a:lumOff val="25000"/>
                              </a:prstClr>
                            </a:solidFill>
                            <a:latin typeface="Cambria Math" panose="02040503050406030204" pitchFamily="18" charset="0"/>
                          </a:rPr>
                          <m:t>𝑚</m:t>
                        </m:r>
                      </m:e>
                      <m:sup>
                        <m:r>
                          <a:rPr lang="en-US" altLang="zh-TW" sz="2400" i="1" dirty="0">
                            <a:solidFill>
                              <a:prstClr val="black">
                                <a:lumMod val="75000"/>
                                <a:lumOff val="25000"/>
                              </a:prstClr>
                            </a:solidFill>
                            <a:latin typeface="Cambria Math" panose="02040503050406030204" pitchFamily="18" charset="0"/>
                          </a:rPr>
                          <m:t>2</m:t>
                        </m:r>
                      </m:sup>
                    </m:sSup>
                    <m:r>
                      <a:rPr lang="en-US" altLang="zh-TW" sz="2400" i="1" dirty="0">
                        <a:solidFill>
                          <a:prstClr val="black">
                            <a:lumMod val="75000"/>
                            <a:lumOff val="25000"/>
                          </a:prstClr>
                        </a:solidFill>
                        <a:latin typeface="Cambria Math" panose="02040503050406030204" pitchFamily="18" charset="0"/>
                      </a:rPr>
                      <m:t>≤</m:t>
                    </m:r>
                    <m:r>
                      <a:rPr lang="zh-TW" altLang="en-US" sz="2400" i="1" dirty="0">
                        <a:solidFill>
                          <a:prstClr val="black">
                            <a:lumMod val="75000"/>
                            <a:lumOff val="25000"/>
                          </a:prstClr>
                        </a:solidFill>
                        <a:latin typeface="Cambria Math" panose="02040503050406030204" pitchFamily="18" charset="0"/>
                      </a:rPr>
                      <m:t>𝑚</m:t>
                    </m:r>
                    <m:r>
                      <a:rPr lang="en-US" altLang="zh-TW" sz="2400" b="0" i="1" dirty="0" smtClean="0">
                        <a:solidFill>
                          <a:prstClr val="black">
                            <a:lumMod val="75000"/>
                            <a:lumOff val="25000"/>
                          </a:prstClr>
                        </a:solidFill>
                        <a:latin typeface="Cambria Math" panose="02040503050406030204" pitchFamily="18" charset="0"/>
                      </a:rPr>
                      <m:t>𝑛</m:t>
                    </m:r>
                    <m:r>
                      <a:rPr lang="en-US" altLang="zh-TW" sz="2400" b="0" i="1" dirty="0" smtClean="0">
                        <a:solidFill>
                          <a:prstClr val="black">
                            <a:lumMod val="75000"/>
                            <a:lumOff val="25000"/>
                          </a:prstClr>
                        </a:solidFill>
                        <a:latin typeface="Cambria Math" panose="02040503050406030204" pitchFamily="18" charset="0"/>
                      </a:rPr>
                      <m:t>+</m:t>
                    </m:r>
                    <m:r>
                      <a:rPr lang="en-US" altLang="zh-TW" sz="2400" b="0" i="1" dirty="0" smtClean="0">
                        <a:solidFill>
                          <a:prstClr val="black">
                            <a:lumMod val="75000"/>
                            <a:lumOff val="25000"/>
                          </a:prstClr>
                        </a:solidFill>
                        <a:latin typeface="Cambria Math" panose="02040503050406030204" pitchFamily="18" charset="0"/>
                      </a:rPr>
                      <m:t>𝑚</m:t>
                    </m:r>
                  </m:oMath>
                </a14:m>
                <a:endParaRPr lang="en-US" altLang="zh-TW" sz="2400" dirty="0">
                  <a:solidFill>
                    <a:prstClr val="black">
                      <a:lumMod val="75000"/>
                      <a:lumOff val="25000"/>
                    </a:prstClr>
                  </a:solidFill>
                  <a:latin typeface="Comic Sans MS" panose="030F0702030302020204" pitchFamily="66" charset="0"/>
                </a:endParaRPr>
              </a:p>
              <a:p>
                <a:pPr marL="0" indent="0">
                  <a:buNone/>
                </a:pPr>
                <a:endParaRPr lang="en-US" altLang="zh-TW" dirty="0">
                  <a:latin typeface="Comic Sans MS" panose="030F0702030302020204" pitchFamily="66" charset="0"/>
                </a:endParaRPr>
              </a:p>
              <a:p>
                <a:endParaRPr lang="en-US" altLang="zh-TW" dirty="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zh-TW" altLang="en-US"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677334" y="1401311"/>
                <a:ext cx="8596668" cy="5307220"/>
              </a:xfrm>
              <a:blipFill>
                <a:blip r:embed="rId2"/>
                <a:stretch>
                  <a:fillRect l="-567" t="-920"/>
                </a:stretch>
              </a:blipFill>
            </p:spPr>
            <p:txBody>
              <a:bodyPr/>
              <a:lstStyle/>
              <a:p>
                <a:r>
                  <a:rPr lang="zh-TW" altLang="en-US">
                    <a:noFill/>
                  </a:rPr>
                  <a:t> </a:t>
                </a:r>
              </a:p>
            </p:txBody>
          </p:sp>
        </mc:Fallback>
      </mc:AlternateContent>
      <p:cxnSp>
        <p:nvCxnSpPr>
          <p:cNvPr id="11" name="直線接點 10"/>
          <p:cNvCxnSpPr/>
          <p:nvPr/>
        </p:nvCxnSpPr>
        <p:spPr>
          <a:xfrm>
            <a:off x="1186961" y="1904999"/>
            <a:ext cx="351692" cy="378069"/>
          </a:xfrm>
          <a:prstGeom prst="line">
            <a:avLst/>
          </a:prstGeom>
          <a:ln w="38100">
            <a:solidFill>
              <a:srgbClr val="FF0000"/>
            </a:solidFill>
          </a:ln>
        </p:spPr>
        <p:style>
          <a:lnRef idx="1">
            <a:schemeClr val="accent5"/>
          </a:lnRef>
          <a:fillRef idx="0">
            <a:schemeClr val="accent5"/>
          </a:fillRef>
          <a:effectRef idx="0">
            <a:schemeClr val="accent5"/>
          </a:effectRef>
          <a:fontRef idx="minor">
            <a:schemeClr val="tx1"/>
          </a:fontRef>
        </p:style>
      </p:cxnSp>
      <p:cxnSp>
        <p:nvCxnSpPr>
          <p:cNvPr id="19" name="直線接點 18"/>
          <p:cNvCxnSpPr/>
          <p:nvPr/>
        </p:nvCxnSpPr>
        <p:spPr>
          <a:xfrm>
            <a:off x="1125415" y="2436125"/>
            <a:ext cx="351692" cy="378069"/>
          </a:xfrm>
          <a:prstGeom prst="line">
            <a:avLst/>
          </a:prstGeom>
          <a:ln w="38100">
            <a:solidFill>
              <a:srgbClr val="FF0000"/>
            </a:solidFill>
          </a:ln>
        </p:spPr>
        <p:style>
          <a:lnRef idx="1">
            <a:schemeClr val="accent5"/>
          </a:lnRef>
          <a:fillRef idx="0">
            <a:schemeClr val="accent5"/>
          </a:fillRef>
          <a:effectRef idx="0">
            <a:schemeClr val="accent5"/>
          </a:effectRef>
          <a:fontRef idx="minor">
            <a:schemeClr val="tx1"/>
          </a:fontRef>
        </p:style>
      </p:cxnSp>
      <p:cxnSp>
        <p:nvCxnSpPr>
          <p:cNvPr id="20" name="直線接點 19"/>
          <p:cNvCxnSpPr/>
          <p:nvPr/>
        </p:nvCxnSpPr>
        <p:spPr>
          <a:xfrm>
            <a:off x="4229100" y="2436125"/>
            <a:ext cx="351692" cy="378069"/>
          </a:xfrm>
          <a:prstGeom prst="line">
            <a:avLst/>
          </a:prstGeom>
          <a:ln w="38100">
            <a:solidFill>
              <a:srgbClr val="FF0000"/>
            </a:solidFill>
          </a:ln>
        </p:spPr>
        <p:style>
          <a:lnRef idx="1">
            <a:schemeClr val="accent5"/>
          </a:lnRef>
          <a:fillRef idx="0">
            <a:schemeClr val="accent5"/>
          </a:fillRef>
          <a:effectRef idx="0">
            <a:schemeClr val="accent5"/>
          </a:effectRef>
          <a:fontRef idx="minor">
            <a:schemeClr val="tx1"/>
          </a:fontRef>
        </p:style>
      </p:cxnSp>
      <p:cxnSp>
        <p:nvCxnSpPr>
          <p:cNvPr id="21" name="直線接點 20"/>
          <p:cNvCxnSpPr/>
          <p:nvPr/>
        </p:nvCxnSpPr>
        <p:spPr>
          <a:xfrm>
            <a:off x="5010674" y="1904999"/>
            <a:ext cx="351692" cy="378069"/>
          </a:xfrm>
          <a:prstGeom prst="line">
            <a:avLst/>
          </a:prstGeom>
          <a:ln w="38100">
            <a:solidFill>
              <a:srgbClr val="FF0000"/>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62978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4(Cont.)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677334" y="1401311"/>
                <a:ext cx="8596668" cy="5307220"/>
              </a:xfrm>
            </p:spPr>
            <p:txBody>
              <a:bodyPr>
                <a:normAutofit/>
              </a:bodyPr>
              <a:lstStyle/>
              <a:p>
                <a:r>
                  <a:rPr lang="en-US" altLang="zh-TW" dirty="0" smtClean="0">
                    <a:latin typeface="Comic Sans MS" panose="030F0702030302020204" pitchFamily="66" charset="0"/>
                  </a:rPr>
                  <a:t>Base case : </a:t>
                </a:r>
              </a:p>
              <a:p>
                <a:r>
                  <a:rPr lang="en-US" altLang="zh-TW" dirty="0">
                    <a:latin typeface="Comic Sans MS" panose="030F0702030302020204" pitchFamily="66" charset="0"/>
                  </a:rPr>
                  <a:t>m = 1</a:t>
                </a:r>
              </a:p>
              <a:p>
                <a:pPr marL="0" lvl="0" indent="0">
                  <a:buClr>
                    <a:srgbClr val="90C226"/>
                  </a:buClr>
                  <a:buNone/>
                </a:pPr>
                <a:r>
                  <a:rPr lang="en-US" altLang="zh-TW" sz="2000" dirty="0" smtClean="0">
                    <a:solidFill>
                      <a:prstClr val="black">
                        <a:lumMod val="75000"/>
                        <a:lumOff val="25000"/>
                      </a:prstClr>
                    </a:solidFill>
                  </a:rPr>
                  <a:t>	</a:t>
                </a:r>
                <a14:m>
                  <m:oMath xmlns:m="http://schemas.openxmlformats.org/officeDocument/2006/math">
                    <m:r>
                      <a:rPr lang="zh-TW" altLang="en-US"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sSup>
                      <m:sSupPr>
                        <m:ctrlPr>
                          <a:rPr lang="en-US" altLang="zh-TW" sz="2400" i="1" dirty="0">
                            <a:solidFill>
                              <a:prstClr val="black">
                                <a:lumMod val="75000"/>
                                <a:lumOff val="25000"/>
                              </a:prstClr>
                            </a:solidFill>
                            <a:latin typeface="Cambria Math" panose="02040503050406030204" pitchFamily="18" charset="0"/>
                          </a:rPr>
                        </m:ctrlPr>
                      </m:sSupPr>
                      <m:e>
                        <m:r>
                          <a:rPr lang="en-US" altLang="zh-TW" sz="2400" i="1" dirty="0">
                            <a:solidFill>
                              <a:prstClr val="black">
                                <a:lumMod val="75000"/>
                                <a:lumOff val="25000"/>
                              </a:prstClr>
                            </a:solidFill>
                            <a:latin typeface="Cambria Math" panose="02040503050406030204" pitchFamily="18" charset="0"/>
                          </a:rPr>
                          <m:t>𝑚</m:t>
                        </m:r>
                      </m:e>
                      <m:sup>
                        <m:r>
                          <a:rPr lang="en-US" altLang="zh-TW" sz="2400" i="1" dirty="0">
                            <a:solidFill>
                              <a:prstClr val="black">
                                <a:lumMod val="75000"/>
                                <a:lumOff val="25000"/>
                              </a:prstClr>
                            </a:solidFill>
                            <a:latin typeface="Cambria Math" panose="02040503050406030204" pitchFamily="18" charset="0"/>
                          </a:rPr>
                          <m:t>2</m:t>
                        </m:r>
                      </m:sup>
                    </m:sSup>
                    <m:r>
                      <a:rPr lang="en-US" altLang="zh-TW" sz="2400" i="1" dirty="0" smtClean="0">
                        <a:solidFill>
                          <a:prstClr val="black">
                            <a:lumMod val="75000"/>
                            <a:lumOff val="25000"/>
                          </a:prstClr>
                        </a:solidFill>
                        <a:latin typeface="Cambria Math" panose="02040503050406030204" pitchFamily="18" charset="0"/>
                      </a:rPr>
                      <m:t>≤</m:t>
                    </m:r>
                    <m:r>
                      <a:rPr lang="zh-TW" altLang="en-US" sz="2400" i="1" dirty="0" smtClean="0">
                        <a:solidFill>
                          <a:prstClr val="black">
                            <a:lumMod val="75000"/>
                            <a:lumOff val="25000"/>
                          </a:prstClr>
                        </a:solidFill>
                        <a:latin typeface="Cambria Math" panose="02040503050406030204" pitchFamily="18" charset="0"/>
                      </a:rPr>
                      <m:t>𝑚</m:t>
                    </m:r>
                    <m:r>
                      <a:rPr lang="en-US" altLang="zh-TW" sz="2400" i="1" dirty="0" smtClean="0">
                        <a:solidFill>
                          <a:prstClr val="black">
                            <a:lumMod val="75000"/>
                            <a:lumOff val="25000"/>
                          </a:prstClr>
                        </a:solidFill>
                        <a:latin typeface="Cambria Math" panose="02040503050406030204" pitchFamily="18" charset="0"/>
                      </a:rPr>
                      <m:t>𝑛</m:t>
                    </m:r>
                    <m:r>
                      <a:rPr lang="en-US" altLang="zh-TW" sz="2400" i="1" dirty="0" smtClean="0">
                        <a:solidFill>
                          <a:prstClr val="black">
                            <a:lumMod val="75000"/>
                            <a:lumOff val="25000"/>
                          </a:prstClr>
                        </a:solidFill>
                        <a:latin typeface="Cambria Math" panose="02040503050406030204" pitchFamily="18" charset="0"/>
                      </a:rPr>
                      <m:t>+</m:t>
                    </m:r>
                    <m:r>
                      <a:rPr lang="en-US" altLang="zh-TW" sz="2400" i="1" dirty="0" smtClean="0">
                        <a:solidFill>
                          <a:prstClr val="black">
                            <a:lumMod val="75000"/>
                            <a:lumOff val="25000"/>
                          </a:prstClr>
                        </a:solidFill>
                        <a:latin typeface="Cambria Math" panose="02040503050406030204" pitchFamily="18" charset="0"/>
                      </a:rPr>
                      <m:t>𝑚</m:t>
                    </m:r>
                  </m:oMath>
                </a14:m>
                <a:endParaRPr lang="en-US" altLang="zh-TW" sz="2400" dirty="0" smtClean="0">
                  <a:solidFill>
                    <a:prstClr val="black">
                      <a:lumMod val="75000"/>
                      <a:lumOff val="25000"/>
                    </a:prstClr>
                  </a:solidFill>
                  <a:latin typeface="Comic Sans MS" panose="030F0702030302020204" pitchFamily="66" charset="0"/>
                </a:endParaRPr>
              </a:p>
              <a:p>
                <a:pPr marL="0" lvl="0" indent="0">
                  <a:buClr>
                    <a:srgbClr val="90C226"/>
                  </a:buClr>
                  <a:buNone/>
                </a:pPr>
                <a:r>
                  <a:rPr lang="en-US" altLang="zh-TW" sz="2400" dirty="0" smtClean="0">
                    <a:solidFill>
                      <a:prstClr val="black">
                        <a:lumMod val="75000"/>
                        <a:lumOff val="25000"/>
                      </a:prstClr>
                    </a:solidFill>
                    <a:latin typeface="Comic Sans MS" panose="030F0702030302020204" pitchFamily="66" charset="0"/>
                    <a:sym typeface="Wingdings" panose="05000000000000000000" pitchFamily="2" charset="2"/>
                  </a:rPr>
                  <a:t></a:t>
                </a:r>
                <a:r>
                  <a:rPr lang="en-US" altLang="zh-TW" sz="2400" dirty="0">
                    <a:solidFill>
                      <a:prstClr val="black">
                        <a:lumMod val="75000"/>
                        <a:lumOff val="25000"/>
                      </a:prstClr>
                    </a:solidFill>
                    <a:latin typeface="Comic Sans MS" panose="030F0702030302020204" pitchFamily="66" charset="0"/>
                    <a:sym typeface="Wingdings" panose="05000000000000000000" pitchFamily="2" charset="2"/>
                  </a:rPr>
                  <a:t>	</a:t>
                </a:r>
                <a14:m>
                  <m:oMath xmlns:m="http://schemas.openxmlformats.org/officeDocument/2006/math">
                    <m:r>
                      <a:rPr lang="zh-TW" altLang="en-US"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r>
                      <a:rPr lang="en-US" altLang="zh-TW" sz="2400" b="0" i="1" dirty="0" smtClean="0">
                        <a:solidFill>
                          <a:prstClr val="black">
                            <a:lumMod val="75000"/>
                            <a:lumOff val="25000"/>
                          </a:prstClr>
                        </a:solidFill>
                        <a:latin typeface="Cambria Math" panose="02040503050406030204" pitchFamily="18" charset="0"/>
                      </a:rPr>
                      <m:t>1</m:t>
                    </m:r>
                    <m:r>
                      <a:rPr lang="en-US" altLang="zh-TW" sz="2400" i="1" dirty="0">
                        <a:solidFill>
                          <a:prstClr val="black">
                            <a:lumMod val="75000"/>
                            <a:lumOff val="25000"/>
                          </a:prstClr>
                        </a:solidFill>
                        <a:latin typeface="Cambria Math" panose="02040503050406030204" pitchFamily="18" charset="0"/>
                      </a:rPr>
                      <m:t>≤</m:t>
                    </m:r>
                    <m:r>
                      <a:rPr lang="en-US" altLang="zh-TW"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+1</m:t>
                    </m:r>
                  </m:oMath>
                </a14:m>
                <a:endParaRPr lang="en-US" altLang="zh-TW" sz="2400" dirty="0">
                  <a:solidFill>
                    <a:prstClr val="black">
                      <a:lumMod val="75000"/>
                      <a:lumOff val="25000"/>
                    </a:prstClr>
                  </a:solidFill>
                  <a:latin typeface="Comic Sans MS" panose="030F0702030302020204" pitchFamily="66" charset="0"/>
                </a:endParaRPr>
              </a:p>
              <a:p>
                <a:pPr>
                  <a:buClr>
                    <a:srgbClr val="90C226"/>
                  </a:buClr>
                </a:pPr>
                <a:r>
                  <a:rPr lang="en-US" altLang="zh-TW" dirty="0" smtClean="0">
                    <a:solidFill>
                      <a:prstClr val="black">
                        <a:lumMod val="75000"/>
                        <a:lumOff val="25000"/>
                      </a:prstClr>
                    </a:solidFill>
                    <a:latin typeface="Comic Sans MS" panose="030F0702030302020204" pitchFamily="66" charset="0"/>
                  </a:rPr>
                  <a:t>m = n</a:t>
                </a:r>
                <a:endParaRPr lang="en-US" altLang="zh-TW" dirty="0">
                  <a:solidFill>
                    <a:prstClr val="black">
                      <a:lumMod val="75000"/>
                      <a:lumOff val="25000"/>
                    </a:prstClr>
                  </a:solidFill>
                  <a:latin typeface="Comic Sans MS" panose="030F0702030302020204" pitchFamily="66" charset="0"/>
                </a:endParaRPr>
              </a:p>
              <a:p>
                <a:pPr marL="0" lvl="0" indent="0">
                  <a:buClr>
                    <a:srgbClr val="90C226"/>
                  </a:buClr>
                  <a:buNone/>
                </a:pPr>
                <a:r>
                  <a:rPr lang="en-US" altLang="zh-TW" dirty="0">
                    <a:solidFill>
                      <a:prstClr val="black">
                        <a:lumMod val="75000"/>
                        <a:lumOff val="25000"/>
                      </a:prstClr>
                    </a:solidFill>
                    <a:latin typeface="Comic Sans MS" panose="030F0702030302020204" pitchFamily="66" charset="0"/>
                  </a:rPr>
                  <a:t>	</a:t>
                </a:r>
                <a14:m>
                  <m:oMath xmlns:m="http://schemas.openxmlformats.org/officeDocument/2006/math">
                    <m:r>
                      <a:rPr lang="zh-TW" altLang="en-US"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sSup>
                      <m:sSupPr>
                        <m:ctrlPr>
                          <a:rPr lang="en-US" altLang="zh-TW" sz="2400" i="1" dirty="0">
                            <a:solidFill>
                              <a:prstClr val="black">
                                <a:lumMod val="75000"/>
                                <a:lumOff val="25000"/>
                              </a:prstClr>
                            </a:solidFill>
                            <a:latin typeface="Cambria Math" panose="02040503050406030204" pitchFamily="18" charset="0"/>
                          </a:rPr>
                        </m:ctrlPr>
                      </m:sSupPr>
                      <m:e>
                        <m:r>
                          <a:rPr lang="en-US" altLang="zh-TW" sz="2400" i="1" dirty="0">
                            <a:solidFill>
                              <a:prstClr val="black">
                                <a:lumMod val="75000"/>
                                <a:lumOff val="25000"/>
                              </a:prstClr>
                            </a:solidFill>
                            <a:latin typeface="Cambria Math" panose="02040503050406030204" pitchFamily="18" charset="0"/>
                          </a:rPr>
                          <m:t>𝑚</m:t>
                        </m:r>
                      </m:e>
                      <m:sup>
                        <m:r>
                          <a:rPr lang="en-US" altLang="zh-TW" sz="2400" i="1" dirty="0">
                            <a:solidFill>
                              <a:prstClr val="black">
                                <a:lumMod val="75000"/>
                                <a:lumOff val="25000"/>
                              </a:prstClr>
                            </a:solidFill>
                            <a:latin typeface="Cambria Math" panose="02040503050406030204" pitchFamily="18" charset="0"/>
                          </a:rPr>
                          <m:t>2</m:t>
                        </m:r>
                      </m:sup>
                    </m:sSup>
                    <m:r>
                      <a:rPr lang="en-US" altLang="zh-TW" sz="2400" i="1" dirty="0">
                        <a:solidFill>
                          <a:prstClr val="black">
                            <a:lumMod val="75000"/>
                            <a:lumOff val="25000"/>
                          </a:prstClr>
                        </a:solidFill>
                        <a:latin typeface="Cambria Math" panose="02040503050406030204" pitchFamily="18" charset="0"/>
                      </a:rPr>
                      <m:t>≤</m:t>
                    </m:r>
                    <m:r>
                      <a:rPr lang="zh-TW" altLang="en-US" sz="2400" i="1" dirty="0">
                        <a:solidFill>
                          <a:prstClr val="black">
                            <a:lumMod val="75000"/>
                            <a:lumOff val="25000"/>
                          </a:prstClr>
                        </a:solidFill>
                        <a:latin typeface="Cambria Math" panose="02040503050406030204" pitchFamily="18" charset="0"/>
                      </a:rPr>
                      <m:t>𝑚</m:t>
                    </m:r>
                    <m:r>
                      <a:rPr lang="en-US" altLang="zh-TW"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r>
                      <a:rPr lang="en-US" altLang="zh-TW" sz="2400" i="1" dirty="0">
                        <a:solidFill>
                          <a:prstClr val="black">
                            <a:lumMod val="75000"/>
                            <a:lumOff val="25000"/>
                          </a:prstClr>
                        </a:solidFill>
                        <a:latin typeface="Cambria Math" panose="02040503050406030204" pitchFamily="18" charset="0"/>
                      </a:rPr>
                      <m:t>𝑚</m:t>
                    </m:r>
                  </m:oMath>
                </a14:m>
                <a:endParaRPr lang="en-US" altLang="zh-TW" sz="2400" dirty="0">
                  <a:solidFill>
                    <a:prstClr val="black">
                      <a:lumMod val="75000"/>
                      <a:lumOff val="25000"/>
                    </a:prstClr>
                  </a:solidFill>
                  <a:latin typeface="Comic Sans MS" panose="030F0702030302020204" pitchFamily="66" charset="0"/>
                </a:endParaRPr>
              </a:p>
              <a:p>
                <a:pPr marL="0" lvl="0" indent="0">
                  <a:buClr>
                    <a:srgbClr val="90C226"/>
                  </a:buClr>
                  <a:buNone/>
                </a:pPr>
                <a:r>
                  <a:rPr lang="en-US" altLang="zh-TW" sz="2400" dirty="0" smtClean="0">
                    <a:latin typeface="Comic Sans MS" panose="030F0702030302020204" pitchFamily="66" charset="0"/>
                    <a:sym typeface="Wingdings" panose="05000000000000000000" pitchFamily="2" charset="2"/>
                  </a:rPr>
                  <a:t></a:t>
                </a:r>
                <a:r>
                  <a:rPr lang="en-US" altLang="zh-TW" dirty="0" smtClean="0">
                    <a:latin typeface="Comic Sans MS" panose="030F0702030302020204" pitchFamily="66" charset="0"/>
                  </a:rPr>
                  <a:t>	</a:t>
                </a:r>
                <a14:m>
                  <m:oMath xmlns:m="http://schemas.openxmlformats.org/officeDocument/2006/math">
                    <m:r>
                      <a:rPr lang="zh-TW" altLang="en-US"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sSup>
                      <m:sSupPr>
                        <m:ctrlPr>
                          <a:rPr lang="en-US" altLang="zh-TW" sz="2400" i="1" dirty="0" smtClean="0">
                            <a:solidFill>
                              <a:prstClr val="black">
                                <a:lumMod val="75000"/>
                                <a:lumOff val="25000"/>
                              </a:prstClr>
                            </a:solidFill>
                            <a:latin typeface="Cambria Math" panose="02040503050406030204" pitchFamily="18" charset="0"/>
                          </a:rPr>
                        </m:ctrlPr>
                      </m:sSupPr>
                      <m:e>
                        <m:r>
                          <a:rPr lang="en-US" altLang="zh-TW" sz="2400" b="0" i="1" dirty="0" smtClean="0">
                            <a:solidFill>
                              <a:prstClr val="black">
                                <a:lumMod val="75000"/>
                                <a:lumOff val="25000"/>
                              </a:prstClr>
                            </a:solidFill>
                            <a:latin typeface="Cambria Math" panose="02040503050406030204" pitchFamily="18" charset="0"/>
                          </a:rPr>
                          <m:t>𝑛</m:t>
                        </m:r>
                      </m:e>
                      <m:sup>
                        <m:r>
                          <a:rPr lang="en-US" altLang="zh-TW" sz="2400" b="0" i="1" dirty="0" smtClean="0">
                            <a:solidFill>
                              <a:prstClr val="black">
                                <a:lumMod val="75000"/>
                                <a:lumOff val="25000"/>
                              </a:prstClr>
                            </a:solidFill>
                            <a:latin typeface="Cambria Math" panose="02040503050406030204" pitchFamily="18" charset="0"/>
                          </a:rPr>
                          <m:t>2</m:t>
                        </m:r>
                      </m:sup>
                    </m:sSup>
                    <m:r>
                      <a:rPr lang="en-US" altLang="zh-TW" sz="2400" i="1" dirty="0">
                        <a:solidFill>
                          <a:prstClr val="black">
                            <a:lumMod val="75000"/>
                            <a:lumOff val="25000"/>
                          </a:prstClr>
                        </a:solidFill>
                        <a:latin typeface="Cambria Math" panose="02040503050406030204" pitchFamily="18" charset="0"/>
                      </a:rPr>
                      <m:t>≤</m:t>
                    </m:r>
                    <m:r>
                      <a:rPr lang="en-US" altLang="zh-TW"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sSup>
                      <m:sSupPr>
                        <m:ctrlPr>
                          <a:rPr lang="en-US" altLang="zh-TW" sz="2400" i="1" dirty="0">
                            <a:solidFill>
                              <a:prstClr val="black">
                                <a:lumMod val="75000"/>
                                <a:lumOff val="25000"/>
                              </a:prstClr>
                            </a:solidFill>
                            <a:latin typeface="Cambria Math" panose="02040503050406030204" pitchFamily="18" charset="0"/>
                          </a:rPr>
                        </m:ctrlPr>
                      </m:sSupPr>
                      <m:e>
                        <m:r>
                          <a:rPr lang="en-US" altLang="zh-TW" sz="2400" i="1" dirty="0">
                            <a:solidFill>
                              <a:prstClr val="black">
                                <a:lumMod val="75000"/>
                                <a:lumOff val="25000"/>
                              </a:prstClr>
                            </a:solidFill>
                            <a:latin typeface="Cambria Math" panose="02040503050406030204" pitchFamily="18" charset="0"/>
                          </a:rPr>
                          <m:t>𝑛</m:t>
                        </m:r>
                      </m:e>
                      <m:sup>
                        <m:r>
                          <a:rPr lang="en-US" altLang="zh-TW" sz="2400" i="1" dirty="0">
                            <a:solidFill>
                              <a:prstClr val="black">
                                <a:lumMod val="75000"/>
                                <a:lumOff val="25000"/>
                              </a:prstClr>
                            </a:solidFill>
                            <a:latin typeface="Cambria Math" panose="02040503050406030204" pitchFamily="18" charset="0"/>
                          </a:rPr>
                          <m:t>2</m:t>
                        </m:r>
                      </m:sup>
                    </m:sSup>
                  </m:oMath>
                </a14:m>
                <a:endParaRPr lang="en-US" altLang="zh-TW" sz="2400" dirty="0">
                  <a:solidFill>
                    <a:prstClr val="black">
                      <a:lumMod val="75000"/>
                      <a:lumOff val="25000"/>
                    </a:prstClr>
                  </a:solidFill>
                  <a:latin typeface="Comic Sans MS" panose="030F0702030302020204" pitchFamily="66" charset="0"/>
                </a:endParaRPr>
              </a:p>
              <a:p>
                <a:pPr marL="0" indent="0">
                  <a:buClr>
                    <a:srgbClr val="90C226"/>
                  </a:buClr>
                  <a:buNone/>
                </a:pPr>
                <a:endParaRPr lang="en-US" altLang="zh-TW" dirty="0">
                  <a:latin typeface="Comic Sans MS" panose="030F0702030302020204" pitchFamily="66" charset="0"/>
                </a:endParaRPr>
              </a:p>
              <a:p>
                <a:pPr marL="0" lvl="0" indent="0">
                  <a:buClr>
                    <a:srgbClr val="90C226"/>
                  </a:buClr>
                  <a:buNone/>
                </a:pPr>
                <a:r>
                  <a:rPr lang="en-US" altLang="zh-TW" dirty="0">
                    <a:latin typeface="Comic Sans MS" panose="030F0702030302020204" pitchFamily="66" charset="0"/>
                  </a:rPr>
                  <a:t>	</a:t>
                </a:r>
              </a:p>
              <a:p>
                <a:endParaRPr lang="en-US" altLang="zh-TW" dirty="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zh-TW" altLang="en-US"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677334" y="1401311"/>
                <a:ext cx="8596668" cy="5307220"/>
              </a:xfrm>
              <a:blipFill>
                <a:blip r:embed="rId2"/>
                <a:stretch>
                  <a:fillRect l="-1064" t="-575"/>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8221501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4(Cont.)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677334" y="1401311"/>
                <a:ext cx="8596668" cy="5307220"/>
              </a:xfrm>
            </p:spPr>
            <p:txBody>
              <a:bodyPr>
                <a:normAutofit/>
              </a:bodyPr>
              <a:lstStyle/>
              <a:p>
                <a:r>
                  <a:rPr lang="en-US" altLang="zh-TW" sz="2400" dirty="0" smtClean="0">
                    <a:latin typeface="Comic Sans MS" panose="030F0702030302020204" pitchFamily="66" charset="0"/>
                  </a:rPr>
                  <a:t>Inductive </a:t>
                </a:r>
                <a:r>
                  <a:rPr lang="en-US" altLang="zh-TW" sz="2400" dirty="0">
                    <a:latin typeface="Comic Sans MS" panose="030F0702030302020204" pitchFamily="66" charset="0"/>
                  </a:rPr>
                  <a:t>step </a:t>
                </a:r>
                <a:r>
                  <a:rPr lang="en-US" altLang="zh-TW" sz="2400" dirty="0" smtClean="0">
                    <a:latin typeface="Comic Sans MS" panose="030F0702030302020204" pitchFamily="66" charset="0"/>
                  </a:rPr>
                  <a:t>: </a:t>
                </a:r>
              </a:p>
              <a:p>
                <a:r>
                  <a:rPr lang="en-US" altLang="zh-TW" sz="2400" dirty="0">
                    <a:latin typeface="Comic Sans MS" panose="030F0702030302020204" pitchFamily="66" charset="0"/>
                  </a:rPr>
                  <a:t>For</a:t>
                </a:r>
                <a:r>
                  <a:rPr lang="en-US" altLang="zh-TW" sz="2400" dirty="0">
                    <a:ea typeface="Cambria Math" panose="02040503050406030204" pitchFamily="18" charset="0"/>
                  </a:rPr>
                  <a:t> </a:t>
                </a:r>
                <a14:m>
                  <m:oMath xmlns:m="http://schemas.openxmlformats.org/officeDocument/2006/math">
                    <m:r>
                      <a:rPr lang="en-US" altLang="zh-TW" sz="2400" dirty="0">
                        <a:latin typeface="Cambria Math"/>
                        <a:ea typeface="Cambria Math" panose="02040503050406030204" pitchFamily="18" charset="0"/>
                      </a:rPr>
                      <m:t>1</m:t>
                    </m:r>
                    <m:r>
                      <a:rPr lang="en-US" altLang="zh-TW" sz="2400" i="1" dirty="0">
                        <a:latin typeface="Cambria Math"/>
                        <a:ea typeface="Cambria Math"/>
                      </a:rPr>
                      <m:t>&lt;</m:t>
                    </m:r>
                    <m:r>
                      <a:rPr lang="en-US" altLang="zh-TW" sz="2400" i="1">
                        <a:latin typeface="Cambria Math"/>
                        <a:ea typeface="Cambria Math" panose="02040503050406030204" pitchFamily="18" charset="0"/>
                      </a:rPr>
                      <m:t>𝑚</m:t>
                    </m:r>
                    <m:r>
                      <a:rPr lang="en-US" altLang="zh-TW" sz="2400" i="1" dirty="0">
                        <a:latin typeface="Cambria Math" panose="02040503050406030204" pitchFamily="18" charset="0"/>
                        <a:ea typeface="Cambria Math" panose="02040503050406030204" pitchFamily="18" charset="0"/>
                      </a:rPr>
                      <m:t>≤</m:t>
                    </m:r>
                    <m:f>
                      <m:fPr>
                        <m:ctrlPr>
                          <a:rPr lang="en-US" altLang="zh-TW" sz="2400" i="1" dirty="0">
                            <a:latin typeface="Cambria Math" panose="02040503050406030204" pitchFamily="18" charset="0"/>
                            <a:ea typeface="Cambria Math" panose="02040503050406030204" pitchFamily="18" charset="0"/>
                          </a:rPr>
                        </m:ctrlPr>
                      </m:fPr>
                      <m:num>
                        <m:r>
                          <a:rPr lang="en-US" altLang="zh-TW" sz="2400" i="1" dirty="0">
                            <a:latin typeface="Cambria Math" panose="02040503050406030204" pitchFamily="18" charset="0"/>
                            <a:ea typeface="Cambria Math" panose="02040503050406030204" pitchFamily="18" charset="0"/>
                          </a:rPr>
                          <m:t>𝑛</m:t>
                        </m:r>
                      </m:num>
                      <m:den>
                        <m:r>
                          <a:rPr lang="en-US" altLang="zh-TW" sz="2400" i="1" dirty="0">
                            <a:latin typeface="Cambria Math" panose="02040503050406030204" pitchFamily="18" charset="0"/>
                            <a:ea typeface="Cambria Math" panose="02040503050406030204" pitchFamily="18" charset="0"/>
                          </a:rPr>
                          <m:t>2</m:t>
                        </m:r>
                      </m:den>
                    </m:f>
                  </m:oMath>
                </a14:m>
                <a:endParaRPr lang="en-US" altLang="zh-TW" sz="2400" dirty="0"/>
              </a:p>
              <a:p>
                <a:pPr marL="0" lvl="0" indent="0">
                  <a:buClr>
                    <a:srgbClr val="90C226"/>
                  </a:buClr>
                  <a:buNone/>
                </a:pPr>
                <a:r>
                  <a:rPr lang="en-US" altLang="zh-TW" sz="2400" dirty="0" smtClean="0">
                    <a:solidFill>
                      <a:prstClr val="black">
                        <a:lumMod val="75000"/>
                        <a:lumOff val="25000"/>
                      </a:prstClr>
                    </a:solidFill>
                  </a:rPr>
                  <a:t>	</a:t>
                </a:r>
                <a14:m>
                  <m:oMath xmlns:m="http://schemas.openxmlformats.org/officeDocument/2006/math">
                    <m:r>
                      <a:rPr lang="zh-TW" altLang="en-US"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sSup>
                      <m:sSupPr>
                        <m:ctrlPr>
                          <a:rPr lang="en-US" altLang="zh-TW" sz="2400" i="1" dirty="0">
                            <a:solidFill>
                              <a:prstClr val="black">
                                <a:lumMod val="75000"/>
                                <a:lumOff val="25000"/>
                              </a:prstClr>
                            </a:solidFill>
                            <a:latin typeface="Cambria Math" panose="02040503050406030204" pitchFamily="18" charset="0"/>
                          </a:rPr>
                        </m:ctrlPr>
                      </m:sSupPr>
                      <m:e>
                        <m:r>
                          <a:rPr lang="en-US" altLang="zh-TW" sz="2400" b="0" i="1" dirty="0" smtClean="0">
                            <a:solidFill>
                              <a:prstClr val="black">
                                <a:lumMod val="75000"/>
                                <a:lumOff val="25000"/>
                              </a:prstClr>
                            </a:solidFill>
                            <a:latin typeface="Cambria Math" panose="02040503050406030204" pitchFamily="18" charset="0"/>
                          </a:rPr>
                          <m:t>(</m:t>
                        </m:r>
                        <m:r>
                          <a:rPr lang="en-US" altLang="zh-TW" sz="2400" i="1" dirty="0">
                            <a:solidFill>
                              <a:prstClr val="black">
                                <a:lumMod val="75000"/>
                                <a:lumOff val="25000"/>
                              </a:prstClr>
                            </a:solidFill>
                            <a:latin typeface="Cambria Math" panose="02040503050406030204" pitchFamily="18" charset="0"/>
                          </a:rPr>
                          <m:t>𝑚</m:t>
                        </m:r>
                        <m:r>
                          <a:rPr lang="en-US" altLang="zh-TW" sz="2400" b="0" i="1" dirty="0" smtClean="0">
                            <a:solidFill>
                              <a:prstClr val="black">
                                <a:lumMod val="75000"/>
                                <a:lumOff val="25000"/>
                              </a:prstClr>
                            </a:solidFill>
                            <a:latin typeface="Cambria Math" panose="02040503050406030204" pitchFamily="18" charset="0"/>
                          </a:rPr>
                          <m:t>+1)</m:t>
                        </m:r>
                      </m:e>
                      <m:sup>
                        <m:r>
                          <a:rPr lang="en-US" altLang="zh-TW" sz="2400" i="1" dirty="0">
                            <a:solidFill>
                              <a:prstClr val="black">
                                <a:lumMod val="75000"/>
                                <a:lumOff val="25000"/>
                              </a:prstClr>
                            </a:solidFill>
                            <a:latin typeface="Cambria Math" panose="02040503050406030204" pitchFamily="18" charset="0"/>
                          </a:rPr>
                          <m:t>2</m:t>
                        </m:r>
                      </m:sup>
                    </m:sSup>
                    <m:r>
                      <a:rPr lang="en-US" altLang="zh-TW" sz="2400" b="0" i="1" dirty="0" smtClean="0">
                        <a:solidFill>
                          <a:prstClr val="black">
                            <a:lumMod val="75000"/>
                            <a:lumOff val="25000"/>
                          </a:prstClr>
                        </a:solidFill>
                        <a:latin typeface="Cambria Math" panose="02040503050406030204" pitchFamily="18" charset="0"/>
                      </a:rPr>
                      <m:t> </m:t>
                    </m:r>
                  </m:oMath>
                </a14:m>
                <a:endParaRPr lang="en-US" altLang="zh-TW" sz="2400" b="1" dirty="0" smtClean="0">
                  <a:solidFill>
                    <a:srgbClr val="FFC000"/>
                  </a:solidFill>
                  <a:latin typeface="Comic Sans MS" panose="030F0702030302020204" pitchFamily="66" charset="0"/>
                </a:endParaRPr>
              </a:p>
              <a:p>
                <a:pPr marL="0" indent="0">
                  <a:buClr>
                    <a:srgbClr val="90C226"/>
                  </a:buClr>
                  <a:buNone/>
                </a:pPr>
                <a14:m>
                  <m:oMath xmlns:m="http://schemas.openxmlformats.org/officeDocument/2006/math">
                    <m:r>
                      <a:rPr lang="en-US" altLang="zh-TW" sz="2400" i="1" dirty="0" smtClean="0">
                        <a:solidFill>
                          <a:prstClr val="black">
                            <a:lumMod val="75000"/>
                            <a:lumOff val="25000"/>
                          </a:prstClr>
                        </a:solidFill>
                        <a:latin typeface="Cambria Math" panose="02040503050406030204" pitchFamily="18" charset="0"/>
                      </a:rPr>
                      <m:t>=</m:t>
                    </m:r>
                  </m:oMath>
                </a14:m>
                <a:r>
                  <a:rPr lang="en-US" altLang="zh-TW" sz="2400" b="1" dirty="0" smtClean="0">
                    <a:solidFill>
                      <a:srgbClr val="FFC000"/>
                    </a:solidFill>
                    <a:latin typeface="Comic Sans MS" panose="030F0702030302020204" pitchFamily="66" charset="0"/>
                  </a:rPr>
                  <a:t>	</a:t>
                </a:r>
                <a14:m>
                  <m:oMath xmlns:m="http://schemas.openxmlformats.org/officeDocument/2006/math">
                    <m:r>
                      <a:rPr lang="en-US" altLang="zh-TW"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sSup>
                      <m:sSupPr>
                        <m:ctrlPr>
                          <a:rPr lang="en-US" altLang="zh-TW" sz="2400" i="1" dirty="0">
                            <a:solidFill>
                              <a:prstClr val="black">
                                <a:lumMod val="75000"/>
                                <a:lumOff val="25000"/>
                              </a:prstClr>
                            </a:solidFill>
                            <a:latin typeface="Cambria Math" panose="02040503050406030204" pitchFamily="18" charset="0"/>
                          </a:rPr>
                        </m:ctrlPr>
                      </m:sSupPr>
                      <m:e>
                        <m:r>
                          <a:rPr lang="en-US" altLang="zh-TW" sz="2400" i="1" dirty="0">
                            <a:solidFill>
                              <a:prstClr val="black">
                                <a:lumMod val="75000"/>
                                <a:lumOff val="25000"/>
                              </a:prstClr>
                            </a:solidFill>
                            <a:latin typeface="Cambria Math" panose="02040503050406030204" pitchFamily="18" charset="0"/>
                          </a:rPr>
                          <m:t>𝑚</m:t>
                        </m:r>
                      </m:e>
                      <m:sup>
                        <m:r>
                          <a:rPr lang="en-US" altLang="zh-TW" sz="2400" i="1" dirty="0">
                            <a:solidFill>
                              <a:prstClr val="black">
                                <a:lumMod val="75000"/>
                                <a:lumOff val="25000"/>
                              </a:prstClr>
                            </a:solidFill>
                            <a:latin typeface="Cambria Math" panose="02040503050406030204" pitchFamily="18" charset="0"/>
                          </a:rPr>
                          <m:t>2</m:t>
                        </m:r>
                      </m:sup>
                    </m:sSup>
                    <m:r>
                      <a:rPr lang="en-US" altLang="zh-TW" sz="2400" i="1" dirty="0">
                        <a:solidFill>
                          <a:prstClr val="black">
                            <a:lumMod val="75000"/>
                            <a:lumOff val="25000"/>
                          </a:prstClr>
                        </a:solidFill>
                        <a:latin typeface="Cambria Math" panose="02040503050406030204" pitchFamily="18" charset="0"/>
                      </a:rPr>
                      <m:t>+</m:t>
                    </m:r>
                    <m:r>
                      <a:rPr lang="en-US" altLang="zh-TW" sz="2400" b="1" i="1" dirty="0">
                        <a:solidFill>
                          <a:srgbClr val="FF0000"/>
                        </a:solidFill>
                        <a:latin typeface="Cambria Math" panose="02040503050406030204" pitchFamily="18" charset="0"/>
                      </a:rPr>
                      <m:t>𝟐</m:t>
                    </m:r>
                    <m:r>
                      <a:rPr lang="en-US" altLang="zh-TW" sz="2400" b="1" i="1" dirty="0">
                        <a:solidFill>
                          <a:srgbClr val="FF0000"/>
                        </a:solidFill>
                        <a:latin typeface="Cambria Math" panose="02040503050406030204" pitchFamily="18" charset="0"/>
                      </a:rPr>
                      <m:t>𝒎</m:t>
                    </m:r>
                    <m:r>
                      <a:rPr lang="en-US" altLang="zh-TW" sz="2400" b="1" i="1" dirty="0">
                        <a:solidFill>
                          <a:srgbClr val="FF0000"/>
                        </a:solidFill>
                        <a:latin typeface="Cambria Math" panose="02040503050406030204" pitchFamily="18" charset="0"/>
                      </a:rPr>
                      <m:t>+</m:t>
                    </m:r>
                    <m:r>
                      <a:rPr lang="en-US" altLang="zh-TW" sz="2400" b="1" i="1" dirty="0">
                        <a:solidFill>
                          <a:srgbClr val="FF0000"/>
                        </a:solidFill>
                        <a:latin typeface="Cambria Math" panose="02040503050406030204" pitchFamily="18" charset="0"/>
                      </a:rPr>
                      <m:t>𝟏</m:t>
                    </m:r>
                  </m:oMath>
                </a14:m>
                <a:endParaRPr lang="en-US" altLang="zh-TW" sz="2400" b="1" dirty="0">
                  <a:solidFill>
                    <a:srgbClr val="FF0000"/>
                  </a:solidFill>
                  <a:latin typeface="Comic Sans MS" panose="030F0702030302020204" pitchFamily="66" charset="0"/>
                </a:endParaRPr>
              </a:p>
              <a:p>
                <a:pPr marL="0" lvl="0" indent="0">
                  <a:buClr>
                    <a:srgbClr val="90C226"/>
                  </a:buClr>
                  <a:buNone/>
                </a:pPr>
                <a14:m>
                  <m:oMath xmlns:m="http://schemas.openxmlformats.org/officeDocument/2006/math">
                    <m:r>
                      <a:rPr lang="en-US" altLang="zh-TW" sz="2400" b="0" i="1" dirty="0" smtClean="0">
                        <a:solidFill>
                          <a:prstClr val="black">
                            <a:lumMod val="75000"/>
                            <a:lumOff val="25000"/>
                          </a:prstClr>
                        </a:solidFill>
                        <a:latin typeface="Cambria Math" panose="02040503050406030204" pitchFamily="18" charset="0"/>
                      </a:rPr>
                      <m:t>≤</m:t>
                    </m:r>
                  </m:oMath>
                </a14:m>
                <a:r>
                  <a:rPr lang="en-US" altLang="zh-TW" sz="2400" b="1" dirty="0">
                    <a:solidFill>
                      <a:srgbClr val="FFC000"/>
                    </a:solidFill>
                    <a:latin typeface="Comic Sans MS" panose="030F0702030302020204" pitchFamily="66" charset="0"/>
                  </a:rPr>
                  <a:t>	</a:t>
                </a:r>
                <a14:m>
                  <m:oMath xmlns:m="http://schemas.openxmlformats.org/officeDocument/2006/math">
                    <m:r>
                      <a:rPr lang="en-US" altLang="zh-TW" sz="2400" i="1" dirty="0">
                        <a:solidFill>
                          <a:prstClr val="black">
                            <a:lumMod val="75000"/>
                            <a:lumOff val="25000"/>
                          </a:prstClr>
                        </a:solidFill>
                        <a:latin typeface="Cambria Math" panose="02040503050406030204" pitchFamily="18" charset="0"/>
                      </a:rPr>
                      <m:t>𝑛𝑚</m:t>
                    </m:r>
                    <m:r>
                      <a:rPr lang="en-US" altLang="zh-TW" sz="2400" i="1" dirty="0">
                        <a:solidFill>
                          <a:prstClr val="black">
                            <a:lumMod val="75000"/>
                            <a:lumOff val="25000"/>
                          </a:prstClr>
                        </a:solidFill>
                        <a:latin typeface="Cambria Math" panose="02040503050406030204" pitchFamily="18" charset="0"/>
                      </a:rPr>
                      <m:t>+</m:t>
                    </m:r>
                    <m:r>
                      <a:rPr lang="en-US" altLang="zh-TW" sz="2400" i="1" dirty="0">
                        <a:solidFill>
                          <a:prstClr val="black">
                            <a:lumMod val="75000"/>
                            <a:lumOff val="25000"/>
                          </a:prstClr>
                        </a:solidFill>
                        <a:latin typeface="Cambria Math" panose="02040503050406030204" pitchFamily="18" charset="0"/>
                      </a:rPr>
                      <m:t>𝑚</m:t>
                    </m:r>
                    <m:r>
                      <a:rPr lang="en-US" altLang="zh-TW" sz="2400" i="1" dirty="0">
                        <a:solidFill>
                          <a:prstClr val="black">
                            <a:lumMod val="75000"/>
                            <a:lumOff val="25000"/>
                          </a:prstClr>
                        </a:solidFill>
                        <a:latin typeface="Cambria Math" panose="02040503050406030204" pitchFamily="18" charset="0"/>
                      </a:rPr>
                      <m:t>+</m:t>
                    </m:r>
                    <m:r>
                      <a:rPr lang="en-US" altLang="zh-TW" sz="2400" b="1" i="1" dirty="0">
                        <a:solidFill>
                          <a:srgbClr val="00B050"/>
                        </a:solidFill>
                        <a:latin typeface="Cambria Math" panose="02040503050406030204" pitchFamily="18" charset="0"/>
                      </a:rPr>
                      <m:t>𝒏</m:t>
                    </m:r>
                    <m:r>
                      <a:rPr lang="en-US" altLang="zh-TW" sz="2400" b="1" i="1" dirty="0">
                        <a:solidFill>
                          <a:srgbClr val="00B050"/>
                        </a:solidFill>
                        <a:latin typeface="Cambria Math" panose="02040503050406030204" pitchFamily="18" charset="0"/>
                      </a:rPr>
                      <m:t>+</m:t>
                    </m:r>
                    <m:r>
                      <a:rPr lang="en-US" altLang="zh-TW" sz="2400" b="1" i="1" dirty="0">
                        <a:solidFill>
                          <a:srgbClr val="00B050"/>
                        </a:solidFill>
                        <a:latin typeface="Cambria Math" panose="02040503050406030204" pitchFamily="18" charset="0"/>
                      </a:rPr>
                      <m:t>𝟏</m:t>
                    </m:r>
                  </m:oMath>
                </a14:m>
                <a:r>
                  <a:rPr lang="en-US" altLang="zh-TW" sz="2400" b="1" dirty="0" smtClean="0">
                    <a:solidFill>
                      <a:srgbClr val="00B050"/>
                    </a:solidFill>
                    <a:latin typeface="Comic Sans MS" panose="030F0702030302020204" pitchFamily="66" charset="0"/>
                  </a:rPr>
                  <a:t> </a:t>
                </a:r>
                <a:r>
                  <a:rPr lang="en-US" altLang="zh-TW" sz="2400" dirty="0">
                    <a:solidFill>
                      <a:srgbClr val="FF0000"/>
                    </a:solidFill>
                    <a:latin typeface="Comic Sans MS" panose="030F0702030302020204" pitchFamily="66" charset="0"/>
                  </a:rPr>
                  <a:t>(induction hypothesis)</a:t>
                </a:r>
                <a:endParaRPr lang="en-US" altLang="zh-TW" sz="2400" b="1" dirty="0" smtClean="0">
                  <a:solidFill>
                    <a:srgbClr val="00B050"/>
                  </a:solidFill>
                  <a:latin typeface="Comic Sans MS" panose="030F0702030302020204" pitchFamily="66" charset="0"/>
                </a:endParaRPr>
              </a:p>
              <a:p>
                <a:pPr marL="0" indent="0">
                  <a:buClr>
                    <a:srgbClr val="90C226"/>
                  </a:buClr>
                  <a:buNone/>
                </a:pPr>
                <a14:m>
                  <m:oMath xmlns:m="http://schemas.openxmlformats.org/officeDocument/2006/math">
                    <m:r>
                      <a:rPr lang="en-US" altLang="zh-TW" sz="2400" b="1" i="1">
                        <a:solidFill>
                          <a:schemeClr val="tx1"/>
                        </a:solidFill>
                        <a:latin typeface="Cambria Math" panose="02040503050406030204" pitchFamily="18" charset="0"/>
                      </a:rPr>
                      <m:t>=</m:t>
                    </m:r>
                  </m:oMath>
                </a14:m>
                <a:r>
                  <a:rPr lang="en-US" altLang="zh-TW" sz="2400" b="1" dirty="0">
                    <a:solidFill>
                      <a:srgbClr val="FFC000"/>
                    </a:solidFill>
                    <a:latin typeface="Comic Sans MS" panose="030F0702030302020204" pitchFamily="66" charset="0"/>
                  </a:rPr>
                  <a:t>	</a:t>
                </a:r>
                <a14:m>
                  <m:oMath xmlns:m="http://schemas.openxmlformats.org/officeDocument/2006/math">
                    <m:d>
                      <m:dPr>
                        <m:ctrlPr>
                          <a:rPr lang="en-US" altLang="zh-TW" sz="2400" b="1" i="1" dirty="0">
                            <a:solidFill>
                              <a:prstClr val="black">
                                <a:lumMod val="75000"/>
                                <a:lumOff val="25000"/>
                              </a:prstClr>
                            </a:solidFill>
                            <a:latin typeface="Cambria Math" panose="02040503050406030204" pitchFamily="18" charset="0"/>
                          </a:rPr>
                        </m:ctrlPr>
                      </m:dPr>
                      <m:e>
                        <m:r>
                          <a:rPr lang="en-US" altLang="zh-TW" sz="2400" i="1" dirty="0">
                            <a:solidFill>
                              <a:prstClr val="black">
                                <a:lumMod val="75000"/>
                                <a:lumOff val="25000"/>
                              </a:prstClr>
                            </a:solidFill>
                            <a:latin typeface="Cambria Math" panose="02040503050406030204" pitchFamily="18" charset="0"/>
                          </a:rPr>
                          <m:t>𝑚</m:t>
                        </m:r>
                        <m:r>
                          <a:rPr lang="en-US" altLang="zh-TW" sz="2400" i="1" dirty="0">
                            <a:solidFill>
                              <a:prstClr val="black">
                                <a:lumMod val="75000"/>
                                <a:lumOff val="25000"/>
                              </a:prstClr>
                            </a:solidFill>
                            <a:latin typeface="Cambria Math" panose="02040503050406030204" pitchFamily="18" charset="0"/>
                          </a:rPr>
                          <m:t>+1</m:t>
                        </m:r>
                      </m:e>
                    </m:d>
                    <m:r>
                      <a:rPr lang="en-US" altLang="zh-TW"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r>
                      <a:rPr lang="en-US" altLang="zh-TW" sz="2400" i="1" dirty="0">
                        <a:solidFill>
                          <a:prstClr val="black">
                            <a:lumMod val="75000"/>
                            <a:lumOff val="25000"/>
                          </a:prstClr>
                        </a:solidFill>
                        <a:latin typeface="Cambria Math" panose="02040503050406030204" pitchFamily="18" charset="0"/>
                      </a:rPr>
                      <m:t>𝑚</m:t>
                    </m:r>
                    <m:r>
                      <a:rPr lang="en-US" altLang="zh-TW" sz="2400" i="1" dirty="0">
                        <a:solidFill>
                          <a:prstClr val="black">
                            <a:lumMod val="75000"/>
                            <a:lumOff val="25000"/>
                          </a:prstClr>
                        </a:solidFill>
                        <a:latin typeface="Cambria Math" panose="02040503050406030204" pitchFamily="18" charset="0"/>
                      </a:rPr>
                      <m:t>+1)</m:t>
                    </m:r>
                  </m:oMath>
                </a14:m>
                <a:endParaRPr lang="en-US" altLang="zh-TW" sz="2400" b="1" dirty="0" smtClean="0">
                  <a:solidFill>
                    <a:srgbClr val="00B050"/>
                  </a:solidFill>
                  <a:latin typeface="Comic Sans MS" panose="030F0702030302020204" pitchFamily="66" charset="0"/>
                </a:endParaRPr>
              </a:p>
              <a:p>
                <a:pPr marL="0" indent="0">
                  <a:buClr>
                    <a:srgbClr val="90C226"/>
                  </a:buClr>
                  <a:buNone/>
                </a:pPr>
                <a:r>
                  <a:rPr lang="en-US" altLang="zh-TW" sz="2400" dirty="0">
                    <a:solidFill>
                      <a:schemeClr val="tx1"/>
                    </a:solidFill>
                    <a:latin typeface="Comic Sans MS" panose="030F0702030302020204" pitchFamily="66" charset="0"/>
                  </a:rPr>
                  <a:t>(</a:t>
                </a:r>
                <a14:m>
                  <m:oMath xmlns:m="http://schemas.openxmlformats.org/officeDocument/2006/math">
                    <m:r>
                      <a:rPr lang="en-US" altLang="zh-TW" sz="2400" i="1">
                        <a:solidFill>
                          <a:schemeClr val="tx1"/>
                        </a:solidFill>
                        <a:latin typeface="Cambria Math" panose="02040503050406030204" pitchFamily="18" charset="0"/>
                        <a:ea typeface="Cambria Math" panose="02040503050406030204" pitchFamily="18" charset="0"/>
                        <a:sym typeface="Wingdings" panose="05000000000000000000" pitchFamily="2" charset="2"/>
                      </a:rPr>
                      <m:t>∵</m:t>
                    </m:r>
                  </m:oMath>
                </a14:m>
                <a:r>
                  <a:rPr lang="en-US" altLang="zh-TW" sz="2400" dirty="0">
                    <a:solidFill>
                      <a:schemeClr val="tx1"/>
                    </a:solidFill>
                    <a:latin typeface="Comic Sans MS" panose="030F0702030302020204" pitchFamily="66" charset="0"/>
                    <a:sym typeface="Wingdings" panose="05000000000000000000" pitchFamily="2" charset="2"/>
                  </a:rPr>
                  <a:t>	</a:t>
                </a:r>
                <a14:m>
                  <m:oMath xmlns:m="http://schemas.openxmlformats.org/officeDocument/2006/math">
                    <m:r>
                      <a:rPr lang="en-US" altLang="zh-TW" sz="2400" i="1">
                        <a:latin typeface="Cambria Math"/>
                        <a:ea typeface="Cambria Math" panose="02040503050406030204" pitchFamily="18" charset="0"/>
                      </a:rPr>
                      <m:t>𝑚</m:t>
                    </m:r>
                    <m:r>
                      <a:rPr lang="en-US" altLang="zh-TW" sz="2400" i="1" dirty="0">
                        <a:latin typeface="Cambria Math" panose="02040503050406030204" pitchFamily="18" charset="0"/>
                        <a:ea typeface="Cambria Math" panose="02040503050406030204" pitchFamily="18" charset="0"/>
                      </a:rPr>
                      <m:t>≤</m:t>
                    </m:r>
                    <m:f>
                      <m:fPr>
                        <m:ctrlPr>
                          <a:rPr lang="en-US" altLang="zh-TW" sz="2400" i="1" dirty="0">
                            <a:latin typeface="Cambria Math" panose="02040503050406030204" pitchFamily="18" charset="0"/>
                            <a:ea typeface="Cambria Math" panose="02040503050406030204" pitchFamily="18" charset="0"/>
                          </a:rPr>
                        </m:ctrlPr>
                      </m:fPr>
                      <m:num>
                        <m:r>
                          <a:rPr lang="en-US" altLang="zh-TW" sz="2400" i="1" dirty="0">
                            <a:latin typeface="Cambria Math" panose="02040503050406030204" pitchFamily="18" charset="0"/>
                            <a:ea typeface="Cambria Math" panose="02040503050406030204" pitchFamily="18" charset="0"/>
                          </a:rPr>
                          <m:t>𝑛</m:t>
                        </m:r>
                      </m:num>
                      <m:den>
                        <m:r>
                          <a:rPr lang="en-US" altLang="zh-TW" sz="2400" i="1" dirty="0">
                            <a:latin typeface="Cambria Math" panose="02040503050406030204" pitchFamily="18" charset="0"/>
                            <a:ea typeface="Cambria Math" panose="02040503050406030204" pitchFamily="18" charset="0"/>
                          </a:rPr>
                          <m:t>2</m:t>
                        </m:r>
                      </m:den>
                    </m:f>
                  </m:oMath>
                </a14:m>
                <a:r>
                  <a:rPr lang="en-US" altLang="zh-TW" sz="2400" dirty="0">
                    <a:solidFill>
                      <a:schemeClr val="tx1"/>
                    </a:solidFill>
                    <a:latin typeface="Comic Sans MS" panose="030F0702030302020204" pitchFamily="66" charset="0"/>
                    <a:sym typeface="Wingdings" panose="05000000000000000000" pitchFamily="2" charset="2"/>
                  </a:rPr>
                  <a:t>  </a:t>
                </a:r>
                <a14:m>
                  <m:oMath xmlns:m="http://schemas.openxmlformats.org/officeDocument/2006/math">
                    <m:r>
                      <a:rPr lang="en-US" altLang="zh-TW" sz="2400" i="1" dirty="0"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m:t>
                    </m:r>
                  </m:oMath>
                </a14:m>
                <a:r>
                  <a:rPr lang="en-US" altLang="zh-TW" sz="2400" dirty="0" smtClean="0">
                    <a:solidFill>
                      <a:schemeClr val="tx1"/>
                    </a:solidFill>
                    <a:latin typeface="Comic Sans MS" panose="030F0702030302020204" pitchFamily="66" charset="0"/>
                    <a:sym typeface="Wingdings" panose="05000000000000000000" pitchFamily="2" charset="2"/>
                  </a:rPr>
                  <a:t> </a:t>
                </a:r>
                <a14:m>
                  <m:oMath xmlns:m="http://schemas.openxmlformats.org/officeDocument/2006/math">
                    <m:r>
                      <a:rPr lang="en-US" altLang="zh-TW" sz="2400">
                        <a:latin typeface="Cambria Math" panose="02040503050406030204" pitchFamily="18" charset="0"/>
                        <a:ea typeface="Cambria Math" panose="02040503050406030204" pitchFamily="18" charset="0"/>
                      </a:rPr>
                      <m:t>2</m:t>
                    </m:r>
                    <m:r>
                      <a:rPr lang="en-US" altLang="zh-TW" sz="2400" i="1">
                        <a:latin typeface="Cambria Math"/>
                        <a:ea typeface="Cambria Math" panose="02040503050406030204" pitchFamily="18" charset="0"/>
                      </a:rPr>
                      <m:t>𝑚</m:t>
                    </m:r>
                    <m:r>
                      <a:rPr lang="en-US" altLang="zh-TW" sz="2400" i="1" dirty="0">
                        <a:latin typeface="Cambria Math" panose="02040503050406030204" pitchFamily="18" charset="0"/>
                        <a:ea typeface="Cambria Math" panose="02040503050406030204" pitchFamily="18" charset="0"/>
                      </a:rPr>
                      <m:t>≤</m:t>
                    </m:r>
                    <m:r>
                      <a:rPr lang="en-US" altLang="zh-TW" sz="2400" i="1" dirty="0">
                        <a:latin typeface="Cambria Math" panose="02040503050406030204" pitchFamily="18" charset="0"/>
                        <a:ea typeface="Cambria Math" panose="02040503050406030204" pitchFamily="18" charset="0"/>
                      </a:rPr>
                      <m:t>𝑛</m:t>
                    </m:r>
                  </m:oMath>
                </a14:m>
                <a:r>
                  <a:rPr lang="en-US" altLang="zh-TW" sz="2400" dirty="0" smtClean="0">
                    <a:solidFill>
                      <a:schemeClr val="tx1"/>
                    </a:solidFill>
                    <a:latin typeface="Comic Sans MS" panose="030F0702030302020204" pitchFamily="66" charset="0"/>
                  </a:rPr>
                  <a:t>, </a:t>
                </a:r>
                <a14:m>
                  <m:oMath xmlns:m="http://schemas.openxmlformats.org/officeDocument/2006/math">
                    <m:r>
                      <a:rPr lang="en-US" altLang="zh-TW" sz="2400" i="1">
                        <a:solidFill>
                          <a:schemeClr val="tx1"/>
                        </a:solidFill>
                        <a:latin typeface="Cambria Math" panose="02040503050406030204" pitchFamily="18" charset="0"/>
                        <a:ea typeface="Cambria Math" panose="02040503050406030204" pitchFamily="18" charset="0"/>
                      </a:rPr>
                      <m:t>∴</m:t>
                    </m:r>
                  </m:oMath>
                </a14:m>
                <a:r>
                  <a:rPr lang="en-US" altLang="zh-TW" sz="2400" dirty="0">
                    <a:solidFill>
                      <a:schemeClr val="tx1"/>
                    </a:solidFill>
                    <a:latin typeface="Comic Sans MS" panose="030F0702030302020204" pitchFamily="66" charset="0"/>
                    <a:sym typeface="Wingdings" panose="05000000000000000000" pitchFamily="2" charset="2"/>
                  </a:rPr>
                  <a:t>  </a:t>
                </a:r>
                <a14:m>
                  <m:oMath xmlns:m="http://schemas.openxmlformats.org/officeDocument/2006/math">
                    <m:r>
                      <a:rPr lang="en-US" altLang="zh-TW" sz="2400" b="1" i="1" dirty="0">
                        <a:solidFill>
                          <a:srgbClr val="FF0000"/>
                        </a:solidFill>
                        <a:latin typeface="Cambria Math" panose="02040503050406030204" pitchFamily="18" charset="0"/>
                      </a:rPr>
                      <m:t>𝟐</m:t>
                    </m:r>
                    <m:r>
                      <a:rPr lang="en-US" altLang="zh-TW" sz="2400" b="1" i="1" dirty="0">
                        <a:solidFill>
                          <a:srgbClr val="FF0000"/>
                        </a:solidFill>
                        <a:latin typeface="Cambria Math" panose="02040503050406030204" pitchFamily="18" charset="0"/>
                      </a:rPr>
                      <m:t>𝒎</m:t>
                    </m:r>
                    <m:r>
                      <a:rPr lang="en-US" altLang="zh-TW" sz="2400" b="1" i="1" dirty="0">
                        <a:solidFill>
                          <a:srgbClr val="FF0000"/>
                        </a:solidFill>
                        <a:latin typeface="Cambria Math" panose="02040503050406030204" pitchFamily="18" charset="0"/>
                      </a:rPr>
                      <m:t>+</m:t>
                    </m:r>
                    <m:r>
                      <a:rPr lang="en-US" altLang="zh-TW" sz="2400" b="1" i="1" dirty="0">
                        <a:solidFill>
                          <a:srgbClr val="FF0000"/>
                        </a:solidFill>
                        <a:latin typeface="Cambria Math" panose="02040503050406030204" pitchFamily="18" charset="0"/>
                      </a:rPr>
                      <m:t>𝟏</m:t>
                    </m:r>
                    <m:r>
                      <a:rPr lang="en-US" altLang="zh-TW" sz="2400" b="1" dirty="0">
                        <a:solidFill>
                          <a:schemeClr val="tx1"/>
                        </a:solidFill>
                        <a:latin typeface="Cambria Math" panose="02040503050406030204" pitchFamily="18" charset="0"/>
                      </a:rPr>
                      <m:t>≤</m:t>
                    </m:r>
                  </m:oMath>
                </a14:m>
                <a:r>
                  <a:rPr lang="en-US" altLang="zh-TW" sz="2400" dirty="0">
                    <a:solidFill>
                      <a:schemeClr val="tx1"/>
                    </a:solidFill>
                    <a:latin typeface="Comic Sans MS" panose="030F0702030302020204" pitchFamily="66" charset="0"/>
                  </a:rPr>
                  <a:t> </a:t>
                </a:r>
                <a14:m>
                  <m:oMath xmlns:m="http://schemas.openxmlformats.org/officeDocument/2006/math">
                    <m:r>
                      <a:rPr lang="en-US" altLang="zh-TW" sz="2400" b="1" i="1" dirty="0">
                        <a:solidFill>
                          <a:srgbClr val="00B050"/>
                        </a:solidFill>
                        <a:latin typeface="Cambria Math" panose="02040503050406030204" pitchFamily="18" charset="0"/>
                      </a:rPr>
                      <m:t>𝒏</m:t>
                    </m:r>
                    <m:r>
                      <a:rPr lang="en-US" altLang="zh-TW" sz="2400" b="1" i="1" dirty="0">
                        <a:solidFill>
                          <a:srgbClr val="00B050"/>
                        </a:solidFill>
                        <a:latin typeface="Cambria Math" panose="02040503050406030204" pitchFamily="18" charset="0"/>
                      </a:rPr>
                      <m:t>+</m:t>
                    </m:r>
                    <m:r>
                      <a:rPr lang="en-US" altLang="zh-TW" sz="2400" b="1" i="1" dirty="0">
                        <a:solidFill>
                          <a:srgbClr val="00B050"/>
                        </a:solidFill>
                        <a:latin typeface="Cambria Math" panose="02040503050406030204" pitchFamily="18" charset="0"/>
                      </a:rPr>
                      <m:t>𝟏</m:t>
                    </m:r>
                  </m:oMath>
                </a14:m>
                <a:r>
                  <a:rPr lang="en-US" altLang="zh-TW" sz="2400" dirty="0" smtClean="0">
                    <a:solidFill>
                      <a:schemeClr val="tx1"/>
                    </a:solidFill>
                    <a:latin typeface="Comic Sans MS" panose="030F0702030302020204" pitchFamily="66" charset="0"/>
                  </a:rPr>
                  <a:t>)</a:t>
                </a:r>
                <a:endParaRPr lang="en-US" altLang="zh-TW" sz="2400" b="1" dirty="0" smtClean="0">
                  <a:solidFill>
                    <a:srgbClr val="00B050"/>
                  </a:solidFill>
                  <a:latin typeface="Comic Sans MS" panose="030F0702030302020204" pitchFamily="66" charset="0"/>
                </a:endParaRPr>
              </a:p>
              <a:p>
                <a:pPr marL="0" lvl="0" indent="0">
                  <a:buClr>
                    <a:srgbClr val="90C226"/>
                  </a:buClr>
                  <a:buNone/>
                </a:pPr>
                <a14:m>
                  <m:oMath xmlns:m="http://schemas.openxmlformats.org/officeDocument/2006/math">
                    <m:r>
                      <a:rPr lang="en-US" altLang="zh-TW" sz="2400" i="1">
                        <a:solidFill>
                          <a:prstClr val="black">
                            <a:lumMod val="75000"/>
                            <a:lumOff val="25000"/>
                          </a:prstClr>
                        </a:solidFill>
                        <a:latin typeface="Cambria Math" panose="02040503050406030204" pitchFamily="18" charset="0"/>
                        <a:ea typeface="Cambria Math" panose="02040503050406030204" pitchFamily="18" charset="0"/>
                        <a:sym typeface="Wingdings" panose="05000000000000000000" pitchFamily="2" charset="2"/>
                      </a:rPr>
                      <m:t>⟺ </m:t>
                    </m:r>
                  </m:oMath>
                </a14:m>
                <a:r>
                  <a:rPr lang="en-US" altLang="zh-TW" sz="2400" dirty="0">
                    <a:solidFill>
                      <a:prstClr val="black">
                        <a:lumMod val="75000"/>
                        <a:lumOff val="25000"/>
                      </a:prstClr>
                    </a:solidFill>
                    <a:latin typeface="Comic Sans MS" panose="030F0702030302020204" pitchFamily="66" charset="0"/>
                    <a:sym typeface="Wingdings" panose="05000000000000000000" pitchFamily="2" charset="2"/>
                  </a:rPr>
                  <a:t>	</a:t>
                </a:r>
                <a14:m>
                  <m:oMath xmlns:m="http://schemas.openxmlformats.org/officeDocument/2006/math">
                    <m:r>
                      <a:rPr lang="zh-TW" altLang="en-US"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sSup>
                      <m:sSupPr>
                        <m:ctrlPr>
                          <a:rPr lang="en-US" altLang="zh-TW" sz="2400" i="1" dirty="0">
                            <a:solidFill>
                              <a:prstClr val="black">
                                <a:lumMod val="75000"/>
                                <a:lumOff val="25000"/>
                              </a:prstClr>
                            </a:solidFill>
                            <a:latin typeface="Cambria Math" panose="02040503050406030204" pitchFamily="18" charset="0"/>
                          </a:rPr>
                        </m:ctrlPr>
                      </m:sSupPr>
                      <m:e>
                        <m:r>
                          <a:rPr lang="en-US" altLang="zh-TW" sz="2400" b="0" i="1" dirty="0" smtClean="0">
                            <a:solidFill>
                              <a:prstClr val="black">
                                <a:lumMod val="75000"/>
                                <a:lumOff val="25000"/>
                              </a:prstClr>
                            </a:solidFill>
                            <a:latin typeface="Cambria Math" panose="02040503050406030204" pitchFamily="18" charset="0"/>
                          </a:rPr>
                          <m:t>(</m:t>
                        </m:r>
                        <m:r>
                          <a:rPr lang="en-US" altLang="zh-TW" sz="2400" i="1" dirty="0">
                            <a:solidFill>
                              <a:prstClr val="black">
                                <a:lumMod val="75000"/>
                                <a:lumOff val="25000"/>
                              </a:prstClr>
                            </a:solidFill>
                            <a:latin typeface="Cambria Math" panose="02040503050406030204" pitchFamily="18" charset="0"/>
                          </a:rPr>
                          <m:t>𝑚</m:t>
                        </m:r>
                        <m:r>
                          <a:rPr lang="en-US" altLang="zh-TW" sz="2400" b="0" i="1" dirty="0" smtClean="0">
                            <a:solidFill>
                              <a:prstClr val="black">
                                <a:lumMod val="75000"/>
                                <a:lumOff val="25000"/>
                              </a:prstClr>
                            </a:solidFill>
                            <a:latin typeface="Cambria Math" panose="02040503050406030204" pitchFamily="18" charset="0"/>
                          </a:rPr>
                          <m:t>+1)</m:t>
                        </m:r>
                      </m:e>
                      <m:sup>
                        <m:r>
                          <a:rPr lang="en-US" altLang="zh-TW" sz="2400" i="1" dirty="0">
                            <a:solidFill>
                              <a:prstClr val="black">
                                <a:lumMod val="75000"/>
                                <a:lumOff val="25000"/>
                              </a:prstClr>
                            </a:solidFill>
                            <a:latin typeface="Cambria Math" panose="02040503050406030204" pitchFamily="18" charset="0"/>
                          </a:rPr>
                          <m:t>2</m:t>
                        </m:r>
                      </m:sup>
                    </m:sSup>
                    <m:r>
                      <a:rPr lang="en-US" altLang="zh-TW" sz="2400" i="1" dirty="0">
                        <a:solidFill>
                          <a:prstClr val="black">
                            <a:lumMod val="75000"/>
                            <a:lumOff val="25000"/>
                          </a:prstClr>
                        </a:solidFill>
                        <a:latin typeface="Cambria Math" panose="02040503050406030204" pitchFamily="18" charset="0"/>
                      </a:rPr>
                      <m:t>≤</m:t>
                    </m:r>
                    <m:r>
                      <a:rPr lang="en-US" altLang="zh-TW" sz="2400" b="0" i="1" dirty="0" smtClean="0">
                        <a:solidFill>
                          <a:prstClr val="black">
                            <a:lumMod val="75000"/>
                            <a:lumOff val="25000"/>
                          </a:prstClr>
                        </a:solidFill>
                        <a:latin typeface="Cambria Math" panose="02040503050406030204" pitchFamily="18" charset="0"/>
                      </a:rPr>
                      <m:t>(</m:t>
                    </m:r>
                    <m:r>
                      <a:rPr lang="zh-TW" altLang="en-US" sz="2400" i="1" dirty="0">
                        <a:solidFill>
                          <a:prstClr val="black">
                            <a:lumMod val="75000"/>
                            <a:lumOff val="25000"/>
                          </a:prstClr>
                        </a:solidFill>
                        <a:latin typeface="Cambria Math" panose="02040503050406030204" pitchFamily="18" charset="0"/>
                      </a:rPr>
                      <m:t>𝑚</m:t>
                    </m:r>
                    <m:r>
                      <a:rPr lang="en-US" altLang="zh-TW" sz="2400" b="0" i="1" dirty="0" smtClean="0">
                        <a:solidFill>
                          <a:prstClr val="black">
                            <a:lumMod val="75000"/>
                            <a:lumOff val="25000"/>
                          </a:prstClr>
                        </a:solidFill>
                        <a:latin typeface="Cambria Math" panose="02040503050406030204" pitchFamily="18" charset="0"/>
                      </a:rPr>
                      <m:t>+1)</m:t>
                    </m:r>
                    <m:r>
                      <a:rPr lang="en-US" altLang="zh-TW"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r>
                      <a:rPr lang="en-US" altLang="zh-TW" sz="2400" i="1" dirty="0">
                        <a:solidFill>
                          <a:prstClr val="black">
                            <a:lumMod val="75000"/>
                            <a:lumOff val="25000"/>
                          </a:prstClr>
                        </a:solidFill>
                        <a:latin typeface="Cambria Math" panose="02040503050406030204" pitchFamily="18" charset="0"/>
                      </a:rPr>
                      <m:t>𝑚</m:t>
                    </m:r>
                    <m:r>
                      <a:rPr lang="en-US" altLang="zh-TW" sz="2400" b="0" i="1" dirty="0" smtClean="0">
                        <a:solidFill>
                          <a:prstClr val="black">
                            <a:lumMod val="75000"/>
                            <a:lumOff val="25000"/>
                          </a:prstClr>
                        </a:solidFill>
                        <a:latin typeface="Cambria Math" panose="02040503050406030204" pitchFamily="18" charset="0"/>
                      </a:rPr>
                      <m:t>+1)</m:t>
                    </m:r>
                  </m:oMath>
                </a14:m>
                <a:endParaRPr lang="en-US" altLang="zh-TW" sz="2400" b="1" dirty="0">
                  <a:solidFill>
                    <a:srgbClr val="00B050"/>
                  </a:solidFill>
                  <a:latin typeface="Comic Sans MS" panose="030F0702030302020204" pitchFamily="66" charset="0"/>
                </a:endParaRPr>
              </a:p>
              <a:p>
                <a:pPr marL="0" indent="0">
                  <a:buClr>
                    <a:srgbClr val="90C226"/>
                  </a:buClr>
                  <a:buNone/>
                </a:pPr>
                <a:r>
                  <a:rPr lang="en-US" altLang="zh-TW" sz="3200" dirty="0" smtClean="0">
                    <a:solidFill>
                      <a:schemeClr val="tx1"/>
                    </a:solidFill>
                    <a:latin typeface="Comic Sans MS" panose="030F0702030302020204" pitchFamily="66" charset="0"/>
                  </a:rPr>
                  <a:t>	</a:t>
                </a:r>
                <a:endParaRPr lang="en-US" altLang="zh-TW" dirty="0">
                  <a:latin typeface="Comic Sans MS" panose="030F0702030302020204" pitchFamily="66" charset="0"/>
                </a:endParaRPr>
              </a:p>
              <a:p>
                <a:pPr marL="0" lvl="0" indent="0">
                  <a:buClr>
                    <a:srgbClr val="90C226"/>
                  </a:buClr>
                  <a:buNone/>
                </a:pPr>
                <a:r>
                  <a:rPr lang="en-US" altLang="zh-TW" dirty="0">
                    <a:latin typeface="Comic Sans MS" panose="030F0702030302020204" pitchFamily="66" charset="0"/>
                  </a:rPr>
                  <a:t>	</a:t>
                </a:r>
              </a:p>
              <a:p>
                <a:endParaRPr lang="en-US" altLang="zh-TW" dirty="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zh-TW" altLang="en-US"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677334" y="1401311"/>
                <a:ext cx="8596668" cy="5307220"/>
              </a:xfrm>
              <a:blipFill>
                <a:blip r:embed="rId2"/>
                <a:stretch>
                  <a:fillRect l="-1064" t="-920"/>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10224495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4(Cont.)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677334" y="1401311"/>
                <a:ext cx="8596668" cy="5307220"/>
              </a:xfrm>
            </p:spPr>
            <p:txBody>
              <a:bodyPr>
                <a:normAutofit/>
              </a:bodyPr>
              <a:lstStyle/>
              <a:p>
                <a:r>
                  <a:rPr lang="en-US" altLang="zh-TW" sz="2400" dirty="0" smtClean="0">
                    <a:latin typeface="Comic Sans MS" panose="030F0702030302020204" pitchFamily="66" charset="0"/>
                  </a:rPr>
                  <a:t>For </a:t>
                </a:r>
                <a14:m>
                  <m:oMath xmlns:m="http://schemas.openxmlformats.org/officeDocument/2006/math">
                    <m:f>
                      <m:fPr>
                        <m:ctrlPr>
                          <a:rPr lang="en-US" altLang="zh-TW" sz="2400" i="1" dirty="0">
                            <a:latin typeface="Cambria Math" panose="02040503050406030204" pitchFamily="18" charset="0"/>
                            <a:ea typeface="Cambria Math" panose="02040503050406030204" pitchFamily="18" charset="0"/>
                          </a:rPr>
                        </m:ctrlPr>
                      </m:fPr>
                      <m:num>
                        <m:r>
                          <a:rPr lang="en-US" altLang="zh-TW" sz="2400" i="1" dirty="0">
                            <a:latin typeface="Cambria Math" panose="02040503050406030204" pitchFamily="18" charset="0"/>
                            <a:ea typeface="Cambria Math" panose="02040503050406030204" pitchFamily="18" charset="0"/>
                          </a:rPr>
                          <m:t>𝑛</m:t>
                        </m:r>
                      </m:num>
                      <m:den>
                        <m:r>
                          <a:rPr lang="en-US" altLang="zh-TW" sz="2400" i="1" dirty="0">
                            <a:latin typeface="Cambria Math" panose="02040503050406030204" pitchFamily="18" charset="0"/>
                            <a:ea typeface="Cambria Math" panose="02040503050406030204" pitchFamily="18" charset="0"/>
                          </a:rPr>
                          <m:t>2</m:t>
                        </m:r>
                      </m:den>
                    </m:f>
                    <m:r>
                      <a:rPr lang="en-US" altLang="zh-TW" sz="2400" b="0" i="1" dirty="0" smtClean="0">
                        <a:latin typeface="Cambria Math" panose="02040503050406030204" pitchFamily="18" charset="0"/>
                        <a:ea typeface="Cambria Math" panose="02040503050406030204" pitchFamily="18" charset="0"/>
                      </a:rPr>
                      <m:t>+1≤</m:t>
                    </m:r>
                    <m:r>
                      <a:rPr lang="en-US" altLang="zh-TW" sz="2400" i="1">
                        <a:latin typeface="Cambria Math"/>
                        <a:ea typeface="Cambria Math" panose="02040503050406030204" pitchFamily="18" charset="0"/>
                      </a:rPr>
                      <m:t>𝑚</m:t>
                    </m:r>
                    <m:r>
                      <a:rPr lang="en-US" altLang="zh-TW" sz="2400" i="1" dirty="0">
                        <a:latin typeface="Cambria Math" panose="02040503050406030204" pitchFamily="18" charset="0"/>
                        <a:ea typeface="Cambria Math" panose="02040503050406030204" pitchFamily="18" charset="0"/>
                      </a:rPr>
                      <m:t>≤</m:t>
                    </m:r>
                    <m:r>
                      <a:rPr lang="en-US" altLang="zh-TW" sz="2400" b="0" i="1" dirty="0" smtClean="0">
                        <a:latin typeface="Cambria Math" panose="02040503050406030204" pitchFamily="18" charset="0"/>
                        <a:ea typeface="Cambria Math" panose="02040503050406030204" pitchFamily="18" charset="0"/>
                      </a:rPr>
                      <m:t>𝑛</m:t>
                    </m:r>
                  </m:oMath>
                </a14:m>
                <a:endParaRPr lang="en-US" altLang="zh-TW" sz="2400" dirty="0" smtClean="0"/>
              </a:p>
              <a:p>
                <a:pPr marL="0" lvl="0" indent="0">
                  <a:buClr>
                    <a:srgbClr val="90C226"/>
                  </a:buClr>
                  <a:buNone/>
                </a:pPr>
                <a:r>
                  <a:rPr lang="en-US" altLang="zh-TW" sz="2400" dirty="0">
                    <a:solidFill>
                      <a:prstClr val="black">
                        <a:lumMod val="75000"/>
                        <a:lumOff val="25000"/>
                      </a:prstClr>
                    </a:solidFill>
                  </a:rPr>
                  <a:t>	</a:t>
                </a:r>
                <a14:m>
                  <m:oMath xmlns:m="http://schemas.openxmlformats.org/officeDocument/2006/math">
                    <m:r>
                      <a:rPr lang="zh-TW" altLang="en-US"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sSup>
                      <m:sSupPr>
                        <m:ctrlPr>
                          <a:rPr lang="en-US" altLang="zh-TW" sz="2400" i="1" dirty="0">
                            <a:solidFill>
                              <a:prstClr val="black">
                                <a:lumMod val="75000"/>
                                <a:lumOff val="25000"/>
                              </a:prstClr>
                            </a:solidFill>
                            <a:latin typeface="Cambria Math" panose="02040503050406030204" pitchFamily="18" charset="0"/>
                          </a:rPr>
                        </m:ctrlPr>
                      </m:sSupPr>
                      <m:e>
                        <m:r>
                          <a:rPr lang="en-US" altLang="zh-TW" sz="2400" i="1" dirty="0">
                            <a:solidFill>
                              <a:prstClr val="black">
                                <a:lumMod val="75000"/>
                                <a:lumOff val="25000"/>
                              </a:prstClr>
                            </a:solidFill>
                            <a:latin typeface="Cambria Math" panose="02040503050406030204" pitchFamily="18" charset="0"/>
                          </a:rPr>
                          <m:t>(</m:t>
                        </m:r>
                        <m:r>
                          <a:rPr lang="en-US" altLang="zh-TW" sz="2400" i="1" dirty="0">
                            <a:solidFill>
                              <a:prstClr val="black">
                                <a:lumMod val="75000"/>
                                <a:lumOff val="25000"/>
                              </a:prstClr>
                            </a:solidFill>
                            <a:latin typeface="Cambria Math" panose="02040503050406030204" pitchFamily="18" charset="0"/>
                          </a:rPr>
                          <m:t>𝑚</m:t>
                        </m:r>
                        <m:r>
                          <a:rPr lang="en-US" altLang="zh-TW" sz="2400" i="1" dirty="0">
                            <a:solidFill>
                              <a:prstClr val="black">
                                <a:lumMod val="75000"/>
                                <a:lumOff val="25000"/>
                              </a:prstClr>
                            </a:solidFill>
                            <a:latin typeface="Cambria Math" panose="02040503050406030204" pitchFamily="18" charset="0"/>
                          </a:rPr>
                          <m:t>−1)</m:t>
                        </m:r>
                      </m:e>
                      <m:sup>
                        <m:r>
                          <a:rPr lang="en-US" altLang="zh-TW" sz="2400" i="1" dirty="0">
                            <a:solidFill>
                              <a:prstClr val="black">
                                <a:lumMod val="75000"/>
                                <a:lumOff val="25000"/>
                              </a:prstClr>
                            </a:solidFill>
                            <a:latin typeface="Cambria Math" panose="02040503050406030204" pitchFamily="18" charset="0"/>
                          </a:rPr>
                          <m:t>2</m:t>
                        </m:r>
                      </m:sup>
                    </m:sSup>
                  </m:oMath>
                </a14:m>
                <a:endParaRPr lang="en-US" altLang="zh-TW" sz="2400" i="1" dirty="0" smtClean="0">
                  <a:solidFill>
                    <a:prstClr val="black">
                      <a:lumMod val="75000"/>
                      <a:lumOff val="25000"/>
                    </a:prstClr>
                  </a:solidFill>
                  <a:latin typeface="Cambria Math" panose="02040503050406030204" pitchFamily="18" charset="0"/>
                </a:endParaRPr>
              </a:p>
              <a:p>
                <a:pPr marL="0" indent="0">
                  <a:buClr>
                    <a:srgbClr val="90C226"/>
                  </a:buClr>
                  <a:buNone/>
                </a:pPr>
                <a14:m>
                  <m:oMath xmlns:m="http://schemas.openxmlformats.org/officeDocument/2006/math">
                    <m:r>
                      <a:rPr lang="en-US" altLang="zh-TW" sz="2400" i="1" dirty="0" smtClean="0">
                        <a:solidFill>
                          <a:prstClr val="black">
                            <a:lumMod val="75000"/>
                            <a:lumOff val="25000"/>
                          </a:prstClr>
                        </a:solidFill>
                        <a:latin typeface="Cambria Math" panose="02040503050406030204" pitchFamily="18" charset="0"/>
                        <a:ea typeface="Cambria Math" panose="02040503050406030204" pitchFamily="18" charset="0"/>
                      </a:rPr>
                      <m:t>=</m:t>
                    </m:r>
                  </m:oMath>
                </a14:m>
                <a:r>
                  <a:rPr lang="en-US" altLang="zh-TW" sz="2400" b="1" dirty="0" smtClean="0">
                    <a:solidFill>
                      <a:srgbClr val="FFC000"/>
                    </a:solidFill>
                    <a:latin typeface="Comic Sans MS" panose="030F0702030302020204" pitchFamily="66" charset="0"/>
                  </a:rPr>
                  <a:t>	</a:t>
                </a:r>
                <a14:m>
                  <m:oMath xmlns:m="http://schemas.openxmlformats.org/officeDocument/2006/math">
                    <m:r>
                      <a:rPr lang="en-US" altLang="zh-TW"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sSup>
                      <m:sSupPr>
                        <m:ctrlPr>
                          <a:rPr lang="en-US" altLang="zh-TW" sz="2400" i="1" dirty="0">
                            <a:solidFill>
                              <a:prstClr val="black">
                                <a:lumMod val="75000"/>
                                <a:lumOff val="25000"/>
                              </a:prstClr>
                            </a:solidFill>
                            <a:latin typeface="Cambria Math" panose="02040503050406030204" pitchFamily="18" charset="0"/>
                          </a:rPr>
                        </m:ctrlPr>
                      </m:sSupPr>
                      <m:e>
                        <m:r>
                          <a:rPr lang="en-US" altLang="zh-TW" sz="2400" i="1" dirty="0">
                            <a:solidFill>
                              <a:prstClr val="black">
                                <a:lumMod val="75000"/>
                                <a:lumOff val="25000"/>
                              </a:prstClr>
                            </a:solidFill>
                            <a:latin typeface="Cambria Math" panose="02040503050406030204" pitchFamily="18" charset="0"/>
                          </a:rPr>
                          <m:t>𝑚</m:t>
                        </m:r>
                      </m:e>
                      <m:sup>
                        <m:r>
                          <a:rPr lang="en-US" altLang="zh-TW" sz="2400" i="1" dirty="0">
                            <a:solidFill>
                              <a:prstClr val="black">
                                <a:lumMod val="75000"/>
                                <a:lumOff val="25000"/>
                              </a:prstClr>
                            </a:solidFill>
                            <a:latin typeface="Cambria Math" panose="02040503050406030204" pitchFamily="18" charset="0"/>
                          </a:rPr>
                          <m:t>2</m:t>
                        </m:r>
                      </m:sup>
                    </m:sSup>
                    <m:r>
                      <a:rPr lang="en-US" altLang="zh-TW" sz="2400" b="1" i="1" dirty="0">
                        <a:solidFill>
                          <a:srgbClr val="FF0000"/>
                        </a:solidFill>
                        <a:latin typeface="Cambria Math" panose="02040503050406030204" pitchFamily="18" charset="0"/>
                      </a:rPr>
                      <m:t>−</m:t>
                    </m:r>
                    <m:r>
                      <a:rPr lang="en-US" altLang="zh-TW" sz="2400" b="1" i="1" dirty="0">
                        <a:solidFill>
                          <a:srgbClr val="FF0000"/>
                        </a:solidFill>
                        <a:latin typeface="Cambria Math" panose="02040503050406030204" pitchFamily="18" charset="0"/>
                      </a:rPr>
                      <m:t>𝟐</m:t>
                    </m:r>
                    <m:r>
                      <a:rPr lang="en-US" altLang="zh-TW" sz="2400" b="1" i="1" dirty="0">
                        <a:solidFill>
                          <a:srgbClr val="FF0000"/>
                        </a:solidFill>
                        <a:latin typeface="Cambria Math" panose="02040503050406030204" pitchFamily="18" charset="0"/>
                      </a:rPr>
                      <m:t>𝒎</m:t>
                    </m:r>
                    <m:r>
                      <a:rPr lang="en-US" altLang="zh-TW" sz="2400" b="1" i="1" dirty="0">
                        <a:solidFill>
                          <a:srgbClr val="FF0000"/>
                        </a:solidFill>
                        <a:latin typeface="Cambria Math" panose="02040503050406030204" pitchFamily="18" charset="0"/>
                      </a:rPr>
                      <m:t>+</m:t>
                    </m:r>
                    <m:r>
                      <a:rPr lang="en-US" altLang="zh-TW" sz="2400" b="1" i="1" dirty="0">
                        <a:solidFill>
                          <a:srgbClr val="FF0000"/>
                        </a:solidFill>
                        <a:latin typeface="Cambria Math" panose="02040503050406030204" pitchFamily="18" charset="0"/>
                      </a:rPr>
                      <m:t>𝟏</m:t>
                    </m:r>
                  </m:oMath>
                </a14:m>
                <a:endParaRPr lang="en-US" altLang="zh-TW" sz="2400" b="1" dirty="0">
                  <a:solidFill>
                    <a:srgbClr val="FF0000"/>
                  </a:solidFill>
                  <a:latin typeface="Comic Sans MS" panose="030F0702030302020204" pitchFamily="66" charset="0"/>
                </a:endParaRPr>
              </a:p>
              <a:p>
                <a:pPr marL="0" indent="0">
                  <a:buClr>
                    <a:srgbClr val="90C226"/>
                  </a:buClr>
                  <a:buNone/>
                </a:pPr>
                <a14:m>
                  <m:oMath xmlns:m="http://schemas.openxmlformats.org/officeDocument/2006/math">
                    <m:r>
                      <a:rPr lang="en-US" altLang="zh-TW" sz="2400" b="0" i="1" dirty="0" smtClean="0">
                        <a:solidFill>
                          <a:prstClr val="black">
                            <a:lumMod val="75000"/>
                            <a:lumOff val="25000"/>
                          </a:prstClr>
                        </a:solidFill>
                        <a:latin typeface="Cambria Math" panose="02040503050406030204" pitchFamily="18" charset="0"/>
                        <a:ea typeface="Cambria Math" panose="02040503050406030204" pitchFamily="18" charset="0"/>
                      </a:rPr>
                      <m:t>≤</m:t>
                    </m:r>
                  </m:oMath>
                </a14:m>
                <a:r>
                  <a:rPr lang="en-US" altLang="zh-TW" sz="2400" b="1" dirty="0">
                    <a:solidFill>
                      <a:srgbClr val="FFC000"/>
                    </a:solidFill>
                    <a:latin typeface="Comic Sans MS" panose="030F0702030302020204" pitchFamily="66" charset="0"/>
                  </a:rPr>
                  <a:t>	</a:t>
                </a:r>
                <a14:m>
                  <m:oMath xmlns:m="http://schemas.openxmlformats.org/officeDocument/2006/math">
                    <m:r>
                      <a:rPr lang="en-US" altLang="zh-TW" sz="2400" i="1" dirty="0">
                        <a:solidFill>
                          <a:prstClr val="black">
                            <a:lumMod val="75000"/>
                            <a:lumOff val="25000"/>
                          </a:prstClr>
                        </a:solidFill>
                        <a:latin typeface="Cambria Math" panose="02040503050406030204" pitchFamily="18" charset="0"/>
                      </a:rPr>
                      <m:t>𝑛𝑚</m:t>
                    </m:r>
                    <m:r>
                      <a:rPr lang="en-US" altLang="zh-TW" sz="2400" i="1" dirty="0">
                        <a:solidFill>
                          <a:prstClr val="black">
                            <a:lumMod val="75000"/>
                            <a:lumOff val="25000"/>
                          </a:prstClr>
                        </a:solidFill>
                        <a:latin typeface="Cambria Math" panose="02040503050406030204" pitchFamily="18" charset="0"/>
                      </a:rPr>
                      <m:t>+</m:t>
                    </m:r>
                    <m:r>
                      <a:rPr lang="en-US" altLang="zh-TW" sz="2400" i="1" dirty="0">
                        <a:solidFill>
                          <a:prstClr val="black">
                            <a:lumMod val="75000"/>
                            <a:lumOff val="25000"/>
                          </a:prstClr>
                        </a:solidFill>
                        <a:latin typeface="Cambria Math" panose="02040503050406030204" pitchFamily="18" charset="0"/>
                      </a:rPr>
                      <m:t>𝑚</m:t>
                    </m:r>
                    <m:r>
                      <a:rPr lang="en-US" altLang="zh-TW" sz="2400" b="1" i="1" dirty="0">
                        <a:solidFill>
                          <a:srgbClr val="00B050"/>
                        </a:solidFill>
                        <a:latin typeface="Cambria Math" panose="02040503050406030204" pitchFamily="18" charset="0"/>
                      </a:rPr>
                      <m:t>−</m:t>
                    </m:r>
                    <m:r>
                      <a:rPr lang="en-US" altLang="zh-TW" sz="2400" b="1" i="1" dirty="0">
                        <a:solidFill>
                          <a:srgbClr val="00B050"/>
                        </a:solidFill>
                        <a:latin typeface="Cambria Math" panose="02040503050406030204" pitchFamily="18" charset="0"/>
                      </a:rPr>
                      <m:t>𝒏</m:t>
                    </m:r>
                    <m:r>
                      <a:rPr lang="en-US" altLang="zh-TW" sz="2400" b="1" i="1" dirty="0">
                        <a:solidFill>
                          <a:srgbClr val="00B050"/>
                        </a:solidFill>
                        <a:latin typeface="Cambria Math" panose="02040503050406030204" pitchFamily="18" charset="0"/>
                      </a:rPr>
                      <m:t>−</m:t>
                    </m:r>
                    <m:r>
                      <a:rPr lang="en-US" altLang="zh-TW" sz="2400" b="1" i="1" dirty="0">
                        <a:solidFill>
                          <a:srgbClr val="00B050"/>
                        </a:solidFill>
                        <a:latin typeface="Cambria Math" panose="02040503050406030204" pitchFamily="18" charset="0"/>
                      </a:rPr>
                      <m:t>𝟏</m:t>
                    </m:r>
                  </m:oMath>
                </a14:m>
                <a:r>
                  <a:rPr lang="en-US" altLang="zh-TW" sz="2400" b="1" dirty="0" smtClean="0">
                    <a:solidFill>
                      <a:srgbClr val="00B050"/>
                    </a:solidFill>
                    <a:latin typeface="Comic Sans MS" panose="030F0702030302020204" pitchFamily="66" charset="0"/>
                  </a:rPr>
                  <a:t> </a:t>
                </a:r>
                <a:r>
                  <a:rPr lang="en-US" altLang="zh-TW" sz="2400" dirty="0">
                    <a:solidFill>
                      <a:srgbClr val="FF0000"/>
                    </a:solidFill>
                    <a:latin typeface="Comic Sans MS" panose="030F0702030302020204" pitchFamily="66" charset="0"/>
                  </a:rPr>
                  <a:t>(induction hypothesis)</a:t>
                </a:r>
                <a:endParaRPr lang="en-US" altLang="zh-TW" sz="2400" b="1" dirty="0">
                  <a:solidFill>
                    <a:srgbClr val="00B050"/>
                  </a:solidFill>
                  <a:latin typeface="Comic Sans MS" panose="030F0702030302020204" pitchFamily="66" charset="0"/>
                </a:endParaRPr>
              </a:p>
              <a:p>
                <a:pPr marL="0" lvl="0" indent="0">
                  <a:buClr>
                    <a:srgbClr val="90C226"/>
                  </a:buClr>
                  <a:buNone/>
                </a:pPr>
                <a14:m>
                  <m:oMath xmlns:m="http://schemas.openxmlformats.org/officeDocument/2006/math">
                    <m:r>
                      <a:rPr lang="en-US" altLang="zh-TW" sz="2400" b="1" i="1" smtClean="0">
                        <a:solidFill>
                          <a:schemeClr val="tx1"/>
                        </a:solidFill>
                        <a:latin typeface="Cambria Math" panose="02040503050406030204" pitchFamily="18" charset="0"/>
                      </a:rPr>
                      <m:t>=</m:t>
                    </m:r>
                  </m:oMath>
                </a14:m>
                <a:r>
                  <a:rPr lang="en-US" altLang="zh-TW" sz="2400" b="1" dirty="0">
                    <a:solidFill>
                      <a:srgbClr val="FFC000"/>
                    </a:solidFill>
                    <a:latin typeface="Comic Sans MS" panose="030F0702030302020204" pitchFamily="66" charset="0"/>
                  </a:rPr>
                  <a:t>	</a:t>
                </a:r>
                <a14:m>
                  <m:oMath xmlns:m="http://schemas.openxmlformats.org/officeDocument/2006/math">
                    <m:d>
                      <m:dPr>
                        <m:ctrlPr>
                          <a:rPr lang="en-US" altLang="zh-TW" sz="2400" b="1" i="1" dirty="0">
                            <a:solidFill>
                              <a:prstClr val="black">
                                <a:lumMod val="75000"/>
                                <a:lumOff val="25000"/>
                              </a:prstClr>
                            </a:solidFill>
                            <a:latin typeface="Cambria Math" panose="02040503050406030204" pitchFamily="18" charset="0"/>
                          </a:rPr>
                        </m:ctrlPr>
                      </m:dPr>
                      <m:e>
                        <m:r>
                          <a:rPr lang="en-US" altLang="zh-TW" sz="2400" i="1" dirty="0">
                            <a:solidFill>
                              <a:prstClr val="black">
                                <a:lumMod val="75000"/>
                                <a:lumOff val="25000"/>
                              </a:prstClr>
                            </a:solidFill>
                            <a:latin typeface="Cambria Math" panose="02040503050406030204" pitchFamily="18" charset="0"/>
                          </a:rPr>
                          <m:t>𝑚</m:t>
                        </m:r>
                        <m:r>
                          <a:rPr lang="en-US" altLang="zh-TW" sz="2400" i="1" dirty="0">
                            <a:solidFill>
                              <a:prstClr val="black">
                                <a:lumMod val="75000"/>
                                <a:lumOff val="25000"/>
                              </a:prstClr>
                            </a:solidFill>
                            <a:latin typeface="Cambria Math" panose="02040503050406030204" pitchFamily="18" charset="0"/>
                          </a:rPr>
                          <m:t>−1</m:t>
                        </m:r>
                      </m:e>
                    </m:d>
                    <m:r>
                      <a:rPr lang="en-US" altLang="zh-TW"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d>
                      <m:dPr>
                        <m:ctrlPr>
                          <a:rPr lang="en-US" altLang="zh-TW" sz="2400" i="1" dirty="0">
                            <a:solidFill>
                              <a:prstClr val="black">
                                <a:lumMod val="75000"/>
                                <a:lumOff val="25000"/>
                              </a:prstClr>
                            </a:solidFill>
                            <a:latin typeface="Cambria Math" panose="02040503050406030204" pitchFamily="18" charset="0"/>
                          </a:rPr>
                        </m:ctrlPr>
                      </m:dPr>
                      <m:e>
                        <m:r>
                          <a:rPr lang="en-US" altLang="zh-TW" sz="2400" i="1" dirty="0">
                            <a:solidFill>
                              <a:prstClr val="black">
                                <a:lumMod val="75000"/>
                                <a:lumOff val="25000"/>
                              </a:prstClr>
                            </a:solidFill>
                            <a:latin typeface="Cambria Math" panose="02040503050406030204" pitchFamily="18" charset="0"/>
                          </a:rPr>
                          <m:t>𝑚</m:t>
                        </m:r>
                        <m:r>
                          <a:rPr lang="en-US" altLang="zh-TW" sz="2400" i="1" dirty="0">
                            <a:solidFill>
                              <a:prstClr val="black">
                                <a:lumMod val="75000"/>
                                <a:lumOff val="25000"/>
                              </a:prstClr>
                            </a:solidFill>
                            <a:latin typeface="Cambria Math" panose="02040503050406030204" pitchFamily="18" charset="0"/>
                          </a:rPr>
                          <m:t>−1</m:t>
                        </m:r>
                      </m:e>
                    </m:d>
                  </m:oMath>
                </a14:m>
                <a:r>
                  <a:rPr lang="en-US" altLang="zh-TW" sz="2400" b="1" dirty="0">
                    <a:solidFill>
                      <a:srgbClr val="FFC000"/>
                    </a:solidFill>
                    <a:latin typeface="Comic Sans MS" panose="030F0702030302020204" pitchFamily="66" charset="0"/>
                  </a:rPr>
                  <a:t>	</a:t>
                </a:r>
                <a:endParaRPr lang="en-US" altLang="zh-TW" sz="2400" b="1" dirty="0" smtClean="0">
                  <a:solidFill>
                    <a:srgbClr val="FFC000"/>
                  </a:solidFill>
                  <a:latin typeface="Comic Sans MS" panose="030F0702030302020204" pitchFamily="66" charset="0"/>
                </a:endParaRPr>
              </a:p>
              <a:p>
                <a:pPr marL="0" lvl="0" indent="0">
                  <a:buClr>
                    <a:srgbClr val="90C226"/>
                  </a:buClr>
                  <a:buNone/>
                </a:pPr>
                <a:r>
                  <a:rPr lang="en-US" altLang="zh-TW" sz="2400" dirty="0">
                    <a:latin typeface="Comic Sans MS" panose="030F0702030302020204" pitchFamily="66" charset="0"/>
                    <a:sym typeface="Wingdings" panose="05000000000000000000" pitchFamily="2" charset="2"/>
                  </a:rPr>
                  <a:t>(</a:t>
                </a:r>
                <a14:m>
                  <m:oMath xmlns:m="http://schemas.openxmlformats.org/officeDocument/2006/math">
                    <m:r>
                      <a:rPr lang="en-US" altLang="zh-TW" sz="2400" i="1">
                        <a:solidFill>
                          <a:schemeClr val="tx1"/>
                        </a:solidFill>
                        <a:latin typeface="Cambria Math" panose="02040503050406030204" pitchFamily="18" charset="0"/>
                        <a:ea typeface="Cambria Math" panose="02040503050406030204" pitchFamily="18" charset="0"/>
                        <a:sym typeface="Wingdings" panose="05000000000000000000" pitchFamily="2" charset="2"/>
                      </a:rPr>
                      <m:t>∵</m:t>
                    </m:r>
                  </m:oMath>
                </a14:m>
                <a:r>
                  <a:rPr lang="en-US" altLang="zh-TW" sz="2400" dirty="0">
                    <a:solidFill>
                      <a:schemeClr val="tx1"/>
                    </a:solidFill>
                    <a:latin typeface="Comic Sans MS" panose="030F0702030302020204" pitchFamily="66" charset="0"/>
                    <a:sym typeface="Wingdings" panose="05000000000000000000" pitchFamily="2" charset="2"/>
                  </a:rPr>
                  <a:t>	</a:t>
                </a:r>
                <a14:m>
                  <m:oMath xmlns:m="http://schemas.openxmlformats.org/officeDocument/2006/math">
                    <m:f>
                      <m:fPr>
                        <m:ctrlPr>
                          <a:rPr lang="en-US" altLang="zh-TW" sz="2400" i="1" dirty="0">
                            <a:latin typeface="Cambria Math" panose="02040503050406030204" pitchFamily="18" charset="0"/>
                            <a:ea typeface="Cambria Math" panose="02040503050406030204" pitchFamily="18" charset="0"/>
                          </a:rPr>
                        </m:ctrlPr>
                      </m:fPr>
                      <m:num>
                        <m:r>
                          <a:rPr lang="en-US" altLang="zh-TW" sz="2400" i="1" dirty="0">
                            <a:latin typeface="Cambria Math" panose="02040503050406030204" pitchFamily="18" charset="0"/>
                            <a:ea typeface="Cambria Math" panose="02040503050406030204" pitchFamily="18" charset="0"/>
                          </a:rPr>
                          <m:t>𝑛</m:t>
                        </m:r>
                      </m:num>
                      <m:den>
                        <m:r>
                          <a:rPr lang="en-US" altLang="zh-TW" sz="2400" i="1" dirty="0">
                            <a:latin typeface="Cambria Math" panose="02040503050406030204" pitchFamily="18" charset="0"/>
                            <a:ea typeface="Cambria Math" panose="02040503050406030204" pitchFamily="18" charset="0"/>
                          </a:rPr>
                          <m:t>2</m:t>
                        </m:r>
                      </m:den>
                    </m:f>
                    <m:r>
                      <a:rPr lang="en-US" altLang="zh-TW" sz="2400" i="1" dirty="0">
                        <a:latin typeface="Cambria Math" panose="02040503050406030204" pitchFamily="18" charset="0"/>
                        <a:ea typeface="Cambria Math" panose="02040503050406030204" pitchFamily="18" charset="0"/>
                      </a:rPr>
                      <m:t>+1≤</m:t>
                    </m:r>
                    <m:r>
                      <a:rPr lang="en-US" altLang="zh-TW" sz="2400" i="1">
                        <a:latin typeface="Cambria Math"/>
                        <a:ea typeface="Cambria Math" panose="02040503050406030204" pitchFamily="18" charset="0"/>
                      </a:rPr>
                      <m:t>𝑚</m:t>
                    </m:r>
                  </m:oMath>
                </a14:m>
                <a:r>
                  <a:rPr lang="en-US" altLang="zh-TW" sz="2400" dirty="0">
                    <a:solidFill>
                      <a:schemeClr val="tx1"/>
                    </a:solidFill>
                    <a:latin typeface="Comic Sans MS" panose="030F0702030302020204" pitchFamily="66" charset="0"/>
                    <a:sym typeface="Wingdings" panose="05000000000000000000" pitchFamily="2" charset="2"/>
                  </a:rPr>
                  <a:t> </a:t>
                </a:r>
                <a14:m>
                  <m:oMath xmlns:m="http://schemas.openxmlformats.org/officeDocument/2006/math">
                    <m:r>
                      <a:rPr lang="en-US" altLang="zh-TW" sz="2400" i="1" dirty="0">
                        <a:solidFill>
                          <a:schemeClr val="tx1"/>
                        </a:solidFill>
                        <a:latin typeface="Cambria Math" panose="02040503050406030204" pitchFamily="18" charset="0"/>
                        <a:ea typeface="Cambria Math" panose="02040503050406030204" pitchFamily="18" charset="0"/>
                        <a:sym typeface="Wingdings" panose="05000000000000000000" pitchFamily="2" charset="2"/>
                      </a:rPr>
                      <m:t>⟺</m:t>
                    </m:r>
                  </m:oMath>
                </a14:m>
                <a:r>
                  <a:rPr lang="en-US" altLang="zh-TW" sz="2400" dirty="0" smtClean="0">
                    <a:solidFill>
                      <a:schemeClr val="tx1"/>
                    </a:solidFill>
                    <a:latin typeface="Comic Sans MS" panose="030F0702030302020204" pitchFamily="66" charset="0"/>
                    <a:sym typeface="Wingdings" panose="05000000000000000000" pitchFamily="2" charset="2"/>
                  </a:rPr>
                  <a:t> </a:t>
                </a:r>
                <a14:m>
                  <m:oMath xmlns:m="http://schemas.openxmlformats.org/officeDocument/2006/math">
                    <m:r>
                      <a:rPr lang="en-US" altLang="zh-TW" sz="2400" i="1">
                        <a:latin typeface="Cambria Math" panose="02040503050406030204" pitchFamily="18" charset="0"/>
                        <a:ea typeface="Cambria Math" panose="02040503050406030204" pitchFamily="18" charset="0"/>
                      </a:rPr>
                      <m:t>𝑛</m:t>
                    </m:r>
                    <m:r>
                      <a:rPr lang="en-US" altLang="zh-TW" sz="2400" i="1">
                        <a:latin typeface="Cambria Math" panose="02040503050406030204" pitchFamily="18" charset="0"/>
                        <a:ea typeface="Cambria Math" panose="02040503050406030204" pitchFamily="18" charset="0"/>
                      </a:rPr>
                      <m:t>+2≤2</m:t>
                    </m:r>
                    <m:r>
                      <a:rPr lang="en-US" altLang="zh-TW" sz="2400" i="1" dirty="0">
                        <a:latin typeface="Cambria Math" panose="02040503050406030204" pitchFamily="18" charset="0"/>
                        <a:ea typeface="Cambria Math" panose="02040503050406030204" pitchFamily="18" charset="0"/>
                      </a:rPr>
                      <m:t>𝑚</m:t>
                    </m:r>
                  </m:oMath>
                </a14:m>
                <a:r>
                  <a:rPr lang="en-US" altLang="zh-TW" sz="2400" dirty="0" smtClean="0">
                    <a:solidFill>
                      <a:schemeClr val="tx1"/>
                    </a:solidFill>
                    <a:latin typeface="Comic Sans MS" panose="030F0702030302020204" pitchFamily="66" charset="0"/>
                  </a:rPr>
                  <a:t>,</a:t>
                </a:r>
                <a:r>
                  <a:rPr lang="en-US" altLang="zh-TW" sz="2400" dirty="0">
                    <a:solidFill>
                      <a:schemeClr val="tx1"/>
                    </a:solidFill>
                    <a:latin typeface="Comic Sans MS" panose="030F0702030302020204" pitchFamily="66" charset="0"/>
                  </a:rPr>
                  <a:t> </a:t>
                </a:r>
                <a14:m>
                  <m:oMath xmlns:m="http://schemas.openxmlformats.org/officeDocument/2006/math">
                    <m:r>
                      <a:rPr lang="en-US" altLang="zh-TW" sz="2400" i="1">
                        <a:solidFill>
                          <a:schemeClr val="tx1"/>
                        </a:solidFill>
                        <a:latin typeface="Cambria Math" panose="02040503050406030204" pitchFamily="18" charset="0"/>
                        <a:ea typeface="Cambria Math" panose="02040503050406030204" pitchFamily="18" charset="0"/>
                      </a:rPr>
                      <m:t>∴</m:t>
                    </m:r>
                  </m:oMath>
                </a14:m>
                <a:r>
                  <a:rPr lang="en-US" altLang="zh-TW" sz="2400" dirty="0" smtClean="0">
                    <a:solidFill>
                      <a:schemeClr val="tx1"/>
                    </a:solidFill>
                    <a:latin typeface="Comic Sans MS" panose="030F0702030302020204" pitchFamily="66" charset="0"/>
                    <a:sym typeface="Wingdings" panose="05000000000000000000" pitchFamily="2" charset="2"/>
                  </a:rPr>
                  <a:t> </a:t>
                </a:r>
                <a14:m>
                  <m:oMath xmlns:m="http://schemas.openxmlformats.org/officeDocument/2006/math">
                    <m:r>
                      <a:rPr lang="en-US" altLang="zh-TW" sz="2400" b="1" i="1" dirty="0" smtClean="0">
                        <a:solidFill>
                          <a:srgbClr val="FF0000"/>
                        </a:solidFill>
                        <a:latin typeface="Cambria Math" panose="02040503050406030204" pitchFamily="18" charset="0"/>
                      </a:rPr>
                      <m:t>−</m:t>
                    </m:r>
                    <m:r>
                      <a:rPr lang="en-US" altLang="zh-TW" sz="2400" b="1" i="1" dirty="0" smtClean="0">
                        <a:solidFill>
                          <a:srgbClr val="FF0000"/>
                        </a:solidFill>
                        <a:latin typeface="Cambria Math" panose="02040503050406030204" pitchFamily="18" charset="0"/>
                      </a:rPr>
                      <m:t>𝟐</m:t>
                    </m:r>
                    <m:r>
                      <a:rPr lang="en-US" altLang="zh-TW" sz="2400" b="1" i="1" dirty="0" smtClean="0">
                        <a:solidFill>
                          <a:srgbClr val="FF0000"/>
                        </a:solidFill>
                        <a:latin typeface="Cambria Math" panose="02040503050406030204" pitchFamily="18" charset="0"/>
                      </a:rPr>
                      <m:t>𝒎</m:t>
                    </m:r>
                    <m:r>
                      <a:rPr lang="en-US" altLang="zh-TW" sz="2400" b="1" i="1" dirty="0" smtClean="0">
                        <a:solidFill>
                          <a:srgbClr val="FF0000"/>
                        </a:solidFill>
                        <a:latin typeface="Cambria Math" panose="02040503050406030204" pitchFamily="18" charset="0"/>
                      </a:rPr>
                      <m:t>+</m:t>
                    </m:r>
                    <m:r>
                      <a:rPr lang="en-US" altLang="zh-TW" sz="2400" b="1" i="1" dirty="0" smtClean="0">
                        <a:solidFill>
                          <a:srgbClr val="FF0000"/>
                        </a:solidFill>
                        <a:latin typeface="Cambria Math" panose="02040503050406030204" pitchFamily="18" charset="0"/>
                      </a:rPr>
                      <m:t>𝟏</m:t>
                    </m:r>
                    <m:r>
                      <a:rPr lang="en-US" altLang="zh-TW" sz="2400" b="1" dirty="0" smtClean="0">
                        <a:solidFill>
                          <a:schemeClr val="tx1"/>
                        </a:solidFill>
                        <a:latin typeface="Cambria Math" panose="02040503050406030204" pitchFamily="18" charset="0"/>
                      </a:rPr>
                      <m:t>≤</m:t>
                    </m:r>
                    <m:r>
                      <a:rPr lang="en-US" altLang="zh-TW" sz="2400" b="1" i="1" dirty="0" smtClean="0">
                        <a:solidFill>
                          <a:srgbClr val="00B050"/>
                        </a:solidFill>
                        <a:latin typeface="Cambria Math" panose="02040503050406030204" pitchFamily="18" charset="0"/>
                      </a:rPr>
                      <m:t>−</m:t>
                    </m:r>
                    <m:r>
                      <a:rPr lang="en-US" altLang="zh-TW" sz="2400" b="1" i="1" dirty="0" smtClean="0">
                        <a:solidFill>
                          <a:srgbClr val="00B050"/>
                        </a:solidFill>
                        <a:latin typeface="Cambria Math" panose="02040503050406030204" pitchFamily="18" charset="0"/>
                      </a:rPr>
                      <m:t>𝒏</m:t>
                    </m:r>
                    <m:r>
                      <a:rPr lang="en-US" altLang="zh-TW" sz="2400" b="1" i="1" dirty="0" smtClean="0">
                        <a:solidFill>
                          <a:srgbClr val="00B050"/>
                        </a:solidFill>
                        <a:latin typeface="Cambria Math" panose="02040503050406030204" pitchFamily="18" charset="0"/>
                      </a:rPr>
                      <m:t>−</m:t>
                    </m:r>
                    <m:r>
                      <a:rPr lang="en-US" altLang="zh-TW" sz="2400" b="1" i="1" dirty="0" smtClean="0">
                        <a:solidFill>
                          <a:srgbClr val="00B050"/>
                        </a:solidFill>
                        <a:latin typeface="Cambria Math" panose="02040503050406030204" pitchFamily="18" charset="0"/>
                      </a:rPr>
                      <m:t>𝟏</m:t>
                    </m:r>
                  </m:oMath>
                </a14:m>
                <a:r>
                  <a:rPr lang="en-US" altLang="zh-TW" sz="2400" dirty="0" smtClean="0">
                    <a:solidFill>
                      <a:schemeClr val="tx1"/>
                    </a:solidFill>
                    <a:latin typeface="Comic Sans MS" panose="030F0702030302020204" pitchFamily="66" charset="0"/>
                  </a:rPr>
                  <a:t>)</a:t>
                </a:r>
                <a:endParaRPr lang="en-US" altLang="zh-TW" sz="2400" dirty="0">
                  <a:solidFill>
                    <a:schemeClr val="tx1"/>
                  </a:solidFill>
                  <a:latin typeface="Comic Sans MS" panose="030F0702030302020204" pitchFamily="66" charset="0"/>
                </a:endParaRPr>
              </a:p>
              <a:p>
                <a:pPr marL="0" indent="0">
                  <a:buClr>
                    <a:srgbClr val="90C226"/>
                  </a:buClr>
                  <a:buNone/>
                </a:pPr>
                <a14:m>
                  <m:oMathPara xmlns:m="http://schemas.openxmlformats.org/officeDocument/2006/math">
                    <m:oMathParaPr>
                      <m:jc m:val="left"/>
                    </m:oMathParaPr>
                    <m:oMath xmlns:m="http://schemas.openxmlformats.org/officeDocument/2006/math">
                      <m:r>
                        <a:rPr lang="en-US" altLang="zh-TW" sz="2400" i="1" dirty="0">
                          <a:solidFill>
                            <a:schemeClr val="tx1"/>
                          </a:solidFill>
                          <a:latin typeface="Cambria Math" panose="02040503050406030204" pitchFamily="18" charset="0"/>
                          <a:ea typeface="Cambria Math" panose="02040503050406030204" pitchFamily="18" charset="0"/>
                          <a:sym typeface="Wingdings" panose="05000000000000000000" pitchFamily="2" charset="2"/>
                        </a:rPr>
                        <m:t>⟺</m:t>
                      </m:r>
                      <m:r>
                        <a:rPr lang="zh-TW" altLang="en-US"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sSup>
                        <m:sSupPr>
                          <m:ctrlPr>
                            <a:rPr lang="en-US" altLang="zh-TW" sz="2400" i="1" dirty="0">
                              <a:solidFill>
                                <a:prstClr val="black">
                                  <a:lumMod val="75000"/>
                                  <a:lumOff val="25000"/>
                                </a:prstClr>
                              </a:solidFill>
                              <a:latin typeface="Cambria Math" panose="02040503050406030204" pitchFamily="18" charset="0"/>
                            </a:rPr>
                          </m:ctrlPr>
                        </m:sSupPr>
                        <m:e>
                          <m:r>
                            <a:rPr lang="en-US" altLang="zh-TW" sz="2400" i="1" dirty="0">
                              <a:solidFill>
                                <a:prstClr val="black">
                                  <a:lumMod val="75000"/>
                                  <a:lumOff val="25000"/>
                                </a:prstClr>
                              </a:solidFill>
                              <a:latin typeface="Cambria Math" panose="02040503050406030204" pitchFamily="18" charset="0"/>
                            </a:rPr>
                            <m:t>(</m:t>
                          </m:r>
                          <m:r>
                            <a:rPr lang="en-US" altLang="zh-TW" sz="2400" i="1" dirty="0">
                              <a:solidFill>
                                <a:prstClr val="black">
                                  <a:lumMod val="75000"/>
                                  <a:lumOff val="25000"/>
                                </a:prstClr>
                              </a:solidFill>
                              <a:latin typeface="Cambria Math" panose="02040503050406030204" pitchFamily="18" charset="0"/>
                            </a:rPr>
                            <m:t>𝑚</m:t>
                          </m:r>
                          <m:r>
                            <a:rPr lang="en-US" altLang="zh-TW" sz="2400" i="1" dirty="0">
                              <a:solidFill>
                                <a:prstClr val="black">
                                  <a:lumMod val="75000"/>
                                  <a:lumOff val="25000"/>
                                </a:prstClr>
                              </a:solidFill>
                              <a:latin typeface="Cambria Math" panose="02040503050406030204" pitchFamily="18" charset="0"/>
                            </a:rPr>
                            <m:t>−1)</m:t>
                          </m:r>
                        </m:e>
                        <m:sup>
                          <m:r>
                            <a:rPr lang="en-US" altLang="zh-TW" sz="2400" i="1" dirty="0">
                              <a:solidFill>
                                <a:prstClr val="black">
                                  <a:lumMod val="75000"/>
                                  <a:lumOff val="25000"/>
                                </a:prstClr>
                              </a:solidFill>
                              <a:latin typeface="Cambria Math" panose="02040503050406030204" pitchFamily="18" charset="0"/>
                            </a:rPr>
                            <m:t>2</m:t>
                          </m:r>
                        </m:sup>
                      </m:sSup>
                      <m:r>
                        <a:rPr lang="en-US" altLang="zh-TW" sz="2400" i="1" dirty="0">
                          <a:solidFill>
                            <a:prstClr val="black">
                              <a:lumMod val="75000"/>
                              <a:lumOff val="25000"/>
                            </a:prstClr>
                          </a:solidFill>
                          <a:latin typeface="Cambria Math" panose="02040503050406030204" pitchFamily="18" charset="0"/>
                        </a:rPr>
                        <m:t>≤</m:t>
                      </m:r>
                      <m:d>
                        <m:dPr>
                          <m:ctrlPr>
                            <a:rPr lang="en-US" altLang="zh-TW" sz="2400" b="1" i="1" dirty="0">
                              <a:solidFill>
                                <a:prstClr val="black">
                                  <a:lumMod val="75000"/>
                                  <a:lumOff val="25000"/>
                                </a:prstClr>
                              </a:solidFill>
                              <a:latin typeface="Cambria Math" panose="02040503050406030204" pitchFamily="18" charset="0"/>
                            </a:rPr>
                          </m:ctrlPr>
                        </m:dPr>
                        <m:e>
                          <m:r>
                            <a:rPr lang="en-US" altLang="zh-TW" sz="2400" i="1" dirty="0">
                              <a:solidFill>
                                <a:prstClr val="black">
                                  <a:lumMod val="75000"/>
                                  <a:lumOff val="25000"/>
                                </a:prstClr>
                              </a:solidFill>
                              <a:latin typeface="Cambria Math" panose="02040503050406030204" pitchFamily="18" charset="0"/>
                            </a:rPr>
                            <m:t>𝑚</m:t>
                          </m:r>
                          <m:r>
                            <a:rPr lang="en-US" altLang="zh-TW" sz="2400" i="1" dirty="0">
                              <a:solidFill>
                                <a:prstClr val="black">
                                  <a:lumMod val="75000"/>
                                  <a:lumOff val="25000"/>
                                </a:prstClr>
                              </a:solidFill>
                              <a:latin typeface="Cambria Math" panose="02040503050406030204" pitchFamily="18" charset="0"/>
                            </a:rPr>
                            <m:t>−1</m:t>
                          </m:r>
                        </m:e>
                      </m:d>
                      <m:r>
                        <a:rPr lang="en-US" altLang="zh-TW" sz="2400" i="1" dirty="0">
                          <a:solidFill>
                            <a:prstClr val="black">
                              <a:lumMod val="75000"/>
                              <a:lumOff val="25000"/>
                            </a:prstClr>
                          </a:solidFill>
                          <a:latin typeface="Cambria Math" panose="02040503050406030204" pitchFamily="18" charset="0"/>
                        </a:rPr>
                        <m:t>𝑛</m:t>
                      </m:r>
                      <m:r>
                        <a:rPr lang="en-US" altLang="zh-TW" sz="2400" i="1" dirty="0">
                          <a:solidFill>
                            <a:prstClr val="black">
                              <a:lumMod val="75000"/>
                              <a:lumOff val="25000"/>
                            </a:prstClr>
                          </a:solidFill>
                          <a:latin typeface="Cambria Math" panose="02040503050406030204" pitchFamily="18" charset="0"/>
                        </a:rPr>
                        <m:t>+(</m:t>
                      </m:r>
                      <m:r>
                        <a:rPr lang="en-US" altLang="zh-TW" sz="2400" i="1" dirty="0">
                          <a:solidFill>
                            <a:prstClr val="black">
                              <a:lumMod val="75000"/>
                              <a:lumOff val="25000"/>
                            </a:prstClr>
                          </a:solidFill>
                          <a:latin typeface="Cambria Math" panose="02040503050406030204" pitchFamily="18" charset="0"/>
                        </a:rPr>
                        <m:t>𝑚</m:t>
                      </m:r>
                      <m:r>
                        <a:rPr lang="en-US" altLang="zh-TW" sz="2400" i="1" dirty="0">
                          <a:solidFill>
                            <a:prstClr val="black">
                              <a:lumMod val="75000"/>
                              <a:lumOff val="25000"/>
                            </a:prstClr>
                          </a:solidFill>
                          <a:latin typeface="Cambria Math" panose="02040503050406030204" pitchFamily="18" charset="0"/>
                        </a:rPr>
                        <m:t>−1) </m:t>
                      </m:r>
                    </m:oMath>
                  </m:oMathPara>
                </a14:m>
                <a:endParaRPr lang="en-US" altLang="zh-TW" sz="2400" dirty="0" smtClean="0"/>
              </a:p>
              <a:p>
                <a:pPr marL="0" indent="0">
                  <a:buNone/>
                </a:pPr>
                <a:endParaRPr lang="en-US" altLang="zh-TW" dirty="0">
                  <a:latin typeface="Comic Sans MS" panose="030F0702030302020204" pitchFamily="66" charset="0"/>
                </a:endParaRPr>
              </a:p>
              <a:p>
                <a:pPr marL="0" lvl="0" indent="0">
                  <a:buClr>
                    <a:srgbClr val="90C226"/>
                  </a:buClr>
                  <a:buNone/>
                </a:pPr>
                <a:r>
                  <a:rPr lang="en-US" altLang="zh-TW" dirty="0">
                    <a:latin typeface="Comic Sans MS" panose="030F0702030302020204" pitchFamily="66" charset="0"/>
                  </a:rPr>
                  <a:t>	</a:t>
                </a:r>
              </a:p>
              <a:p>
                <a:endParaRPr lang="en-US" altLang="zh-TW" dirty="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zh-TW" altLang="en-US"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677334" y="1401311"/>
                <a:ext cx="8596668" cy="5307220"/>
              </a:xfrm>
              <a:blipFill>
                <a:blip r:embed="rId2"/>
                <a:stretch>
                  <a:fillRect l="-1064"/>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14965994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4(Cont.)</a:t>
            </a:r>
            <a:endParaRPr lang="zh-TW" altLang="en-US" dirty="0"/>
          </a:p>
        </p:txBody>
      </p:sp>
      <mc:AlternateContent xmlns:mc="http://schemas.openxmlformats.org/markup-compatibility/2006">
        <mc:Choice xmlns:a14="http://schemas.microsoft.com/office/drawing/2010/main" Requires="a14">
          <p:sp>
            <p:nvSpPr>
              <p:cNvPr id="3" name="內容版面配置區 2"/>
              <p:cNvSpPr>
                <a:spLocks noGrp="1"/>
              </p:cNvSpPr>
              <p:nvPr>
                <p:ph idx="1"/>
              </p:nvPr>
            </p:nvSpPr>
            <p:spPr>
              <a:xfrm>
                <a:off x="677334" y="1401311"/>
                <a:ext cx="8596668" cy="5307220"/>
              </a:xfrm>
            </p:spPr>
            <p:txBody>
              <a:bodyPr>
                <a:normAutofit fontScale="55000" lnSpcReduction="20000"/>
              </a:bodyPr>
              <a:lstStyle/>
              <a:p>
                <a14:m>
                  <m:oMath xmlns:m="http://schemas.openxmlformats.org/officeDocument/2006/math">
                    <m:r>
                      <a:rPr lang="zh-TW" altLang="en-US" sz="3800" i="1" dirty="0" smtClean="0">
                        <a:latin typeface="Cambria Math" panose="02040503050406030204" pitchFamily="18" charset="0"/>
                      </a:rPr>
                      <m:t>𝑚</m:t>
                    </m:r>
                    <m:r>
                      <a:rPr lang="en-US" altLang="zh-TW" sz="3800" i="1" dirty="0">
                        <a:latin typeface="Cambria Math" panose="02040503050406030204" pitchFamily="18" charset="0"/>
                      </a:rPr>
                      <m:t>=(</m:t>
                    </m:r>
                    <m:r>
                      <a:rPr lang="zh-TW" altLang="en-US" sz="3800" i="1" dirty="0">
                        <a:latin typeface="Cambria Math" panose="02040503050406030204" pitchFamily="18" charset="0"/>
                      </a:rPr>
                      <m:t>𝑛</m:t>
                    </m:r>
                    <m:r>
                      <a:rPr lang="en-US" altLang="zh-TW" sz="3800" i="1" dirty="0">
                        <a:latin typeface="Cambria Math" panose="02040503050406030204" pitchFamily="18" charset="0"/>
                      </a:rPr>
                      <m:t>+</m:t>
                    </m:r>
                    <m:r>
                      <a:rPr lang="en-US" altLang="zh-TW" sz="3800" i="1" dirty="0">
                        <a:latin typeface="Cambria Math" panose="02040503050406030204" pitchFamily="18" charset="0"/>
                      </a:rPr>
                      <m:t>1)</m:t>
                    </m:r>
                    <m:r>
                      <a:rPr lang="en-US" altLang="zh-TW" sz="3800" i="1" dirty="0" smtClean="0">
                        <a:latin typeface="Cambria Math" panose="02040503050406030204" pitchFamily="18" charset="0"/>
                      </a:rPr>
                      <m:t>/2</m:t>
                    </m:r>
                  </m:oMath>
                </a14:m>
                <a:r>
                  <a:rPr lang="en-US" altLang="zh-TW" sz="3800" dirty="0"/>
                  <a:t>,  </a:t>
                </a:r>
                <a:r>
                  <a:rPr lang="zh-TW" altLang="en-US" sz="3800" dirty="0" smtClean="0"/>
                  <a:t>𝑛 </a:t>
                </a:r>
                <a:r>
                  <a:rPr lang="en-US" altLang="zh-TW" sz="3800" dirty="0">
                    <a:latin typeface="Comic Sans MS" panose="030F0702030302020204" pitchFamily="66" charset="0"/>
                  </a:rPr>
                  <a:t>is odd</a:t>
                </a:r>
              </a:p>
              <a:p>
                <a:pPr marL="0" lvl="0" indent="0">
                  <a:buNone/>
                </a:pPr>
                <a:r>
                  <a:rPr lang="en-US" altLang="zh-TW" sz="3800" dirty="0" smtClean="0"/>
                  <a:t>	</a:t>
                </a:r>
                <a14:m>
                  <m:oMath xmlns:m="http://schemas.openxmlformats.org/officeDocument/2006/math">
                    <m:r>
                      <a:rPr lang="zh-TW" altLang="en-US" sz="3800" i="1" dirty="0">
                        <a:solidFill>
                          <a:prstClr val="black">
                            <a:lumMod val="75000"/>
                            <a:lumOff val="25000"/>
                          </a:prstClr>
                        </a:solidFill>
                        <a:latin typeface="Cambria Math" panose="02040503050406030204" pitchFamily="18" charset="0"/>
                      </a:rPr>
                      <m:t>𝑛</m:t>
                    </m:r>
                    <m:r>
                      <a:rPr lang="en-US" altLang="zh-TW" sz="3800" i="1" dirty="0">
                        <a:solidFill>
                          <a:prstClr val="black">
                            <a:lumMod val="75000"/>
                            <a:lumOff val="25000"/>
                          </a:prstClr>
                        </a:solidFill>
                        <a:latin typeface="Cambria Math" panose="02040503050406030204" pitchFamily="18" charset="0"/>
                      </a:rPr>
                      <m:t>+</m:t>
                    </m:r>
                    <m:sSup>
                      <m:sSupPr>
                        <m:ctrlPr>
                          <a:rPr lang="en-US" altLang="zh-TW" sz="3800" i="1" dirty="0" smtClean="0">
                            <a:solidFill>
                              <a:prstClr val="black">
                                <a:lumMod val="75000"/>
                                <a:lumOff val="25000"/>
                              </a:prstClr>
                            </a:solidFill>
                            <a:latin typeface="Cambria Math" panose="02040503050406030204" pitchFamily="18" charset="0"/>
                          </a:rPr>
                        </m:ctrlPr>
                      </m:sSupPr>
                      <m:e>
                        <m:r>
                          <a:rPr lang="en-US" altLang="zh-TW" sz="3800" i="1" dirty="0">
                            <a:solidFill>
                              <a:prstClr val="black">
                                <a:lumMod val="75000"/>
                                <a:lumOff val="25000"/>
                              </a:prstClr>
                            </a:solidFill>
                            <a:latin typeface="Cambria Math" panose="02040503050406030204" pitchFamily="18" charset="0"/>
                          </a:rPr>
                          <m:t>(</m:t>
                        </m:r>
                        <m:f>
                          <m:fPr>
                            <m:ctrlPr>
                              <a:rPr lang="en-US" altLang="zh-TW" sz="3800" i="1" dirty="0" smtClean="0">
                                <a:solidFill>
                                  <a:prstClr val="black">
                                    <a:lumMod val="75000"/>
                                    <a:lumOff val="25000"/>
                                  </a:prstClr>
                                </a:solidFill>
                                <a:latin typeface="Cambria Math" panose="02040503050406030204" pitchFamily="18" charset="0"/>
                              </a:rPr>
                            </m:ctrlPr>
                          </m:fPr>
                          <m:num>
                            <m:r>
                              <a:rPr lang="en-US" altLang="zh-TW" sz="3800" b="0" i="1" dirty="0" smtClean="0">
                                <a:solidFill>
                                  <a:prstClr val="black">
                                    <a:lumMod val="75000"/>
                                    <a:lumOff val="25000"/>
                                  </a:prstClr>
                                </a:solidFill>
                                <a:latin typeface="Cambria Math" panose="02040503050406030204" pitchFamily="18" charset="0"/>
                              </a:rPr>
                              <m:t>𝑛</m:t>
                            </m:r>
                            <m:r>
                              <a:rPr lang="en-US" altLang="zh-TW" sz="3800" i="1" dirty="0">
                                <a:solidFill>
                                  <a:prstClr val="black">
                                    <a:lumMod val="75000"/>
                                    <a:lumOff val="25000"/>
                                  </a:prstClr>
                                </a:solidFill>
                                <a:latin typeface="Cambria Math" panose="02040503050406030204" pitchFamily="18" charset="0"/>
                              </a:rPr>
                              <m:t>+</m:t>
                            </m:r>
                            <m:r>
                              <a:rPr lang="en-US" altLang="zh-TW" sz="3800" b="0" i="1" dirty="0" smtClean="0">
                                <a:solidFill>
                                  <a:prstClr val="black">
                                    <a:lumMod val="75000"/>
                                    <a:lumOff val="25000"/>
                                  </a:prstClr>
                                </a:solidFill>
                                <a:latin typeface="Cambria Math" panose="02040503050406030204" pitchFamily="18" charset="0"/>
                              </a:rPr>
                              <m:t>1</m:t>
                            </m:r>
                          </m:num>
                          <m:den>
                            <m:r>
                              <a:rPr lang="en-US" altLang="zh-TW" sz="3800" b="0" i="1" dirty="0" smtClean="0">
                                <a:solidFill>
                                  <a:prstClr val="black">
                                    <a:lumMod val="75000"/>
                                    <a:lumOff val="25000"/>
                                  </a:prstClr>
                                </a:solidFill>
                                <a:latin typeface="Cambria Math" panose="02040503050406030204" pitchFamily="18" charset="0"/>
                              </a:rPr>
                              <m:t>2</m:t>
                            </m:r>
                          </m:den>
                        </m:f>
                        <m:r>
                          <a:rPr lang="en-US" altLang="zh-TW" sz="3800" i="1" dirty="0">
                            <a:solidFill>
                              <a:prstClr val="black">
                                <a:lumMod val="75000"/>
                                <a:lumOff val="25000"/>
                              </a:prstClr>
                            </a:solidFill>
                            <a:latin typeface="Cambria Math" panose="02040503050406030204" pitchFamily="18" charset="0"/>
                          </a:rPr>
                          <m:t>)</m:t>
                        </m:r>
                      </m:e>
                      <m:sup>
                        <m:r>
                          <a:rPr lang="en-US" altLang="zh-TW" sz="3800" i="1" dirty="0">
                            <a:solidFill>
                              <a:prstClr val="black">
                                <a:lumMod val="75000"/>
                                <a:lumOff val="25000"/>
                              </a:prstClr>
                            </a:solidFill>
                            <a:latin typeface="Cambria Math" panose="02040503050406030204" pitchFamily="18" charset="0"/>
                          </a:rPr>
                          <m:t>2</m:t>
                        </m:r>
                      </m:sup>
                    </m:sSup>
                  </m:oMath>
                </a14:m>
                <a:endParaRPr lang="en-US" altLang="zh-TW" sz="3800" b="1" i="1" dirty="0" smtClean="0">
                  <a:solidFill>
                    <a:srgbClr val="FFC000"/>
                  </a:solidFill>
                  <a:latin typeface="Cambria Math" panose="02040503050406030204" pitchFamily="18" charset="0"/>
                </a:endParaRPr>
              </a:p>
              <a:p>
                <a:pPr marL="0" lvl="0" indent="0">
                  <a:buNone/>
                </a:pPr>
                <a14:m>
                  <m:oMath xmlns:m="http://schemas.openxmlformats.org/officeDocument/2006/math">
                    <m:r>
                      <a:rPr lang="en-US" altLang="zh-TW" sz="3800" i="1" dirty="0">
                        <a:solidFill>
                          <a:prstClr val="black">
                            <a:lumMod val="75000"/>
                            <a:lumOff val="25000"/>
                          </a:prstClr>
                        </a:solidFill>
                        <a:latin typeface="Cambria Math" panose="02040503050406030204" pitchFamily="18" charset="0"/>
                      </a:rPr>
                      <m:t>=</m:t>
                    </m:r>
                  </m:oMath>
                </a14:m>
                <a:r>
                  <a:rPr lang="en-US" altLang="zh-TW" sz="3800" b="1" i="1" dirty="0" smtClean="0">
                    <a:solidFill>
                      <a:srgbClr val="FFC000"/>
                    </a:solidFill>
                    <a:latin typeface="Cambria Math" panose="02040503050406030204" pitchFamily="18" charset="0"/>
                  </a:rPr>
                  <a:t>	</a:t>
                </a:r>
                <a14:m>
                  <m:oMath xmlns:m="http://schemas.openxmlformats.org/officeDocument/2006/math">
                    <m:f>
                      <m:fPr>
                        <m:ctrlPr>
                          <a:rPr lang="en-US" altLang="zh-TW" sz="3800" i="1" dirty="0">
                            <a:solidFill>
                              <a:prstClr val="black">
                                <a:lumMod val="75000"/>
                                <a:lumOff val="25000"/>
                              </a:prstClr>
                            </a:solidFill>
                            <a:latin typeface="Cambria Math" panose="02040503050406030204" pitchFamily="18" charset="0"/>
                          </a:rPr>
                        </m:ctrlPr>
                      </m:fPr>
                      <m:num>
                        <m:sSup>
                          <m:sSupPr>
                            <m:ctrlPr>
                              <a:rPr lang="en-US" altLang="zh-TW" sz="3800" i="1" dirty="0">
                                <a:solidFill>
                                  <a:prstClr val="black">
                                    <a:lumMod val="75000"/>
                                    <a:lumOff val="25000"/>
                                  </a:prstClr>
                                </a:solidFill>
                                <a:latin typeface="Cambria Math" panose="02040503050406030204" pitchFamily="18" charset="0"/>
                              </a:rPr>
                            </m:ctrlPr>
                          </m:sSupPr>
                          <m:e>
                            <m:r>
                              <a:rPr lang="en-US" altLang="zh-TW" sz="3800" i="1" dirty="0">
                                <a:solidFill>
                                  <a:prstClr val="black">
                                    <a:lumMod val="75000"/>
                                    <a:lumOff val="25000"/>
                                  </a:prstClr>
                                </a:solidFill>
                                <a:latin typeface="Cambria Math" panose="02040503050406030204" pitchFamily="18" charset="0"/>
                              </a:rPr>
                              <m:t>𝑛</m:t>
                            </m:r>
                          </m:e>
                          <m:sup>
                            <m:r>
                              <a:rPr lang="en-US" altLang="zh-TW" sz="3800" i="1" dirty="0">
                                <a:solidFill>
                                  <a:prstClr val="black">
                                    <a:lumMod val="75000"/>
                                    <a:lumOff val="25000"/>
                                  </a:prstClr>
                                </a:solidFill>
                                <a:latin typeface="Cambria Math" panose="02040503050406030204" pitchFamily="18" charset="0"/>
                              </a:rPr>
                              <m:t>2</m:t>
                            </m:r>
                          </m:sup>
                        </m:sSup>
                      </m:num>
                      <m:den>
                        <m:r>
                          <a:rPr lang="en-US" altLang="zh-TW" sz="3800" i="1" dirty="0">
                            <a:solidFill>
                              <a:prstClr val="black">
                                <a:lumMod val="75000"/>
                                <a:lumOff val="25000"/>
                              </a:prstClr>
                            </a:solidFill>
                            <a:latin typeface="Cambria Math" panose="02040503050406030204" pitchFamily="18" charset="0"/>
                          </a:rPr>
                          <m:t>4</m:t>
                        </m:r>
                      </m:den>
                    </m:f>
                    <m:r>
                      <a:rPr lang="en-US" altLang="zh-TW" sz="3800" i="1" dirty="0" smtClean="0">
                        <a:solidFill>
                          <a:prstClr val="black">
                            <a:lumMod val="75000"/>
                            <a:lumOff val="25000"/>
                          </a:prstClr>
                        </a:solidFill>
                        <a:latin typeface="Cambria Math" panose="02040503050406030204" pitchFamily="18" charset="0"/>
                      </a:rPr>
                      <m:t>+</m:t>
                    </m:r>
                    <m:f>
                      <m:fPr>
                        <m:ctrlPr>
                          <a:rPr lang="en-US" altLang="zh-TW" sz="3800" i="1" dirty="0" smtClean="0">
                            <a:solidFill>
                              <a:prstClr val="black">
                                <a:lumMod val="75000"/>
                                <a:lumOff val="25000"/>
                              </a:prstClr>
                            </a:solidFill>
                            <a:latin typeface="Cambria Math" panose="02040503050406030204" pitchFamily="18" charset="0"/>
                          </a:rPr>
                        </m:ctrlPr>
                      </m:fPr>
                      <m:num>
                        <m:r>
                          <a:rPr lang="en-US" altLang="zh-TW" sz="3800" i="1" dirty="0">
                            <a:solidFill>
                              <a:prstClr val="black">
                                <a:lumMod val="75000"/>
                                <a:lumOff val="25000"/>
                              </a:prstClr>
                            </a:solidFill>
                            <a:latin typeface="Cambria Math" panose="02040503050406030204" pitchFamily="18" charset="0"/>
                          </a:rPr>
                          <m:t>1</m:t>
                        </m:r>
                      </m:num>
                      <m:den>
                        <m:r>
                          <a:rPr lang="en-US" altLang="zh-TW" sz="3800" i="1" dirty="0">
                            <a:solidFill>
                              <a:prstClr val="black">
                                <a:lumMod val="75000"/>
                                <a:lumOff val="25000"/>
                              </a:prstClr>
                            </a:solidFill>
                            <a:latin typeface="Cambria Math" panose="02040503050406030204" pitchFamily="18" charset="0"/>
                          </a:rPr>
                          <m:t>2</m:t>
                        </m:r>
                      </m:den>
                    </m:f>
                    <m:r>
                      <a:rPr lang="en-US" altLang="zh-TW" sz="3800" i="1" dirty="0" smtClean="0">
                        <a:solidFill>
                          <a:prstClr val="black">
                            <a:lumMod val="75000"/>
                            <a:lumOff val="25000"/>
                          </a:prstClr>
                        </a:solidFill>
                        <a:latin typeface="Cambria Math" panose="02040503050406030204" pitchFamily="18" charset="0"/>
                      </a:rPr>
                      <m:t>𝑛</m:t>
                    </m:r>
                    <m:r>
                      <a:rPr lang="en-US" altLang="zh-TW" sz="3800" i="1" dirty="0">
                        <a:solidFill>
                          <a:prstClr val="black">
                            <a:lumMod val="75000"/>
                            <a:lumOff val="25000"/>
                          </a:prstClr>
                        </a:solidFill>
                        <a:latin typeface="Cambria Math" panose="02040503050406030204" pitchFamily="18" charset="0"/>
                      </a:rPr>
                      <m:t>+</m:t>
                    </m:r>
                    <m:f>
                      <m:fPr>
                        <m:ctrlPr>
                          <a:rPr lang="en-US" altLang="zh-TW" sz="3800" i="1" dirty="0">
                            <a:solidFill>
                              <a:prstClr val="black">
                                <a:lumMod val="75000"/>
                                <a:lumOff val="25000"/>
                              </a:prstClr>
                            </a:solidFill>
                            <a:latin typeface="Cambria Math" panose="02040503050406030204" pitchFamily="18" charset="0"/>
                          </a:rPr>
                        </m:ctrlPr>
                      </m:fPr>
                      <m:num>
                        <m:r>
                          <a:rPr lang="en-US" altLang="zh-TW" sz="3800" i="1" dirty="0">
                            <a:solidFill>
                              <a:prstClr val="black">
                                <a:lumMod val="75000"/>
                                <a:lumOff val="25000"/>
                              </a:prstClr>
                            </a:solidFill>
                            <a:latin typeface="Cambria Math" panose="02040503050406030204" pitchFamily="18" charset="0"/>
                          </a:rPr>
                          <m:t>1</m:t>
                        </m:r>
                      </m:num>
                      <m:den>
                        <m:r>
                          <a:rPr lang="en-US" altLang="zh-TW" sz="3800" i="1" dirty="0">
                            <a:solidFill>
                              <a:prstClr val="black">
                                <a:lumMod val="75000"/>
                                <a:lumOff val="25000"/>
                              </a:prstClr>
                            </a:solidFill>
                            <a:latin typeface="Cambria Math" panose="02040503050406030204" pitchFamily="18" charset="0"/>
                          </a:rPr>
                          <m:t>4</m:t>
                        </m:r>
                      </m:den>
                    </m:f>
                  </m:oMath>
                </a14:m>
                <a:endParaRPr lang="en-US" altLang="zh-TW" sz="3800" b="1" i="1" dirty="0" smtClean="0">
                  <a:solidFill>
                    <a:srgbClr val="FFC000"/>
                  </a:solidFill>
                  <a:latin typeface="Cambria Math" panose="02040503050406030204" pitchFamily="18" charset="0"/>
                </a:endParaRPr>
              </a:p>
              <a:p>
                <a:pPr marL="0" indent="0">
                  <a:buNone/>
                </a:pPr>
                <a14:m>
                  <m:oMath xmlns:m="http://schemas.openxmlformats.org/officeDocument/2006/math">
                    <m:r>
                      <a:rPr lang="en-US" altLang="zh-TW" sz="3800" i="1" dirty="0" smtClean="0">
                        <a:solidFill>
                          <a:prstClr val="black">
                            <a:lumMod val="75000"/>
                            <a:lumOff val="25000"/>
                          </a:prstClr>
                        </a:solidFill>
                        <a:latin typeface="Cambria Math" panose="02040503050406030204" pitchFamily="18" charset="0"/>
                      </a:rPr>
                      <m:t>≤</m:t>
                    </m:r>
                  </m:oMath>
                </a14:m>
                <a:r>
                  <a:rPr lang="en-US" altLang="zh-TW" sz="3800" dirty="0" smtClean="0">
                    <a:solidFill>
                      <a:prstClr val="black">
                        <a:lumMod val="75000"/>
                        <a:lumOff val="25000"/>
                      </a:prstClr>
                    </a:solidFill>
                  </a:rPr>
                  <a:t>	</a:t>
                </a:r>
                <a14:m>
                  <m:oMath xmlns:m="http://schemas.openxmlformats.org/officeDocument/2006/math">
                    <m:f>
                      <m:fPr>
                        <m:ctrlPr>
                          <a:rPr lang="en-US" altLang="zh-TW" sz="3800" i="1" dirty="0">
                            <a:solidFill>
                              <a:prstClr val="black">
                                <a:lumMod val="75000"/>
                                <a:lumOff val="25000"/>
                              </a:prstClr>
                            </a:solidFill>
                            <a:latin typeface="Cambria Math" panose="02040503050406030204" pitchFamily="18" charset="0"/>
                          </a:rPr>
                        </m:ctrlPr>
                      </m:fPr>
                      <m:num>
                        <m:sSup>
                          <m:sSupPr>
                            <m:ctrlPr>
                              <a:rPr lang="en-US" altLang="zh-TW" sz="3800" i="1" dirty="0">
                                <a:solidFill>
                                  <a:prstClr val="black">
                                    <a:lumMod val="75000"/>
                                    <a:lumOff val="25000"/>
                                  </a:prstClr>
                                </a:solidFill>
                                <a:latin typeface="Cambria Math" panose="02040503050406030204" pitchFamily="18" charset="0"/>
                              </a:rPr>
                            </m:ctrlPr>
                          </m:sSupPr>
                          <m:e>
                            <m:r>
                              <a:rPr lang="en-US" altLang="zh-TW" sz="3800" i="1" dirty="0">
                                <a:solidFill>
                                  <a:prstClr val="black">
                                    <a:lumMod val="75000"/>
                                    <a:lumOff val="25000"/>
                                  </a:prstClr>
                                </a:solidFill>
                                <a:latin typeface="Cambria Math" panose="02040503050406030204" pitchFamily="18" charset="0"/>
                              </a:rPr>
                              <m:t>𝑛</m:t>
                            </m:r>
                          </m:e>
                          <m:sup>
                            <m:r>
                              <a:rPr lang="en-US" altLang="zh-TW" sz="3800" i="1" dirty="0">
                                <a:solidFill>
                                  <a:prstClr val="black">
                                    <a:lumMod val="75000"/>
                                    <a:lumOff val="25000"/>
                                  </a:prstClr>
                                </a:solidFill>
                                <a:latin typeface="Cambria Math" panose="02040503050406030204" pitchFamily="18" charset="0"/>
                              </a:rPr>
                              <m:t>2</m:t>
                            </m:r>
                          </m:sup>
                        </m:sSup>
                      </m:num>
                      <m:den>
                        <m:r>
                          <a:rPr lang="en-US" altLang="zh-TW" sz="3800" i="1" dirty="0">
                            <a:solidFill>
                              <a:prstClr val="black">
                                <a:lumMod val="75000"/>
                                <a:lumOff val="25000"/>
                              </a:prstClr>
                            </a:solidFill>
                            <a:latin typeface="Cambria Math" panose="02040503050406030204" pitchFamily="18" charset="0"/>
                          </a:rPr>
                          <m:t>2</m:t>
                        </m:r>
                      </m:den>
                    </m:f>
                    <m:r>
                      <a:rPr lang="en-US" altLang="zh-TW" sz="3800" i="1" dirty="0">
                        <a:solidFill>
                          <a:prstClr val="black">
                            <a:lumMod val="75000"/>
                            <a:lumOff val="25000"/>
                          </a:prstClr>
                        </a:solidFill>
                        <a:latin typeface="Cambria Math" panose="02040503050406030204" pitchFamily="18" charset="0"/>
                      </a:rPr>
                      <m:t>+</m:t>
                    </m:r>
                    <m:r>
                      <a:rPr lang="en-US" altLang="zh-TW" sz="3800" b="0" i="1" dirty="0" smtClean="0">
                        <a:solidFill>
                          <a:prstClr val="black">
                            <a:lumMod val="75000"/>
                            <a:lumOff val="25000"/>
                          </a:prstClr>
                        </a:solidFill>
                        <a:latin typeface="Cambria Math" panose="02040503050406030204" pitchFamily="18" charset="0"/>
                      </a:rPr>
                      <m:t>𝑛</m:t>
                    </m:r>
                    <m:r>
                      <a:rPr lang="en-US" altLang="zh-TW" sz="3800" b="0" i="1" dirty="0" smtClean="0">
                        <a:solidFill>
                          <a:prstClr val="black">
                            <a:lumMod val="75000"/>
                            <a:lumOff val="25000"/>
                          </a:prstClr>
                        </a:solidFill>
                        <a:latin typeface="Cambria Math" panose="02040503050406030204" pitchFamily="18" charset="0"/>
                      </a:rPr>
                      <m:t>+</m:t>
                    </m:r>
                    <m:f>
                      <m:fPr>
                        <m:ctrlPr>
                          <a:rPr lang="en-US" altLang="zh-TW" sz="3800" i="1" dirty="0">
                            <a:solidFill>
                              <a:prstClr val="black">
                                <a:lumMod val="75000"/>
                                <a:lumOff val="25000"/>
                              </a:prstClr>
                            </a:solidFill>
                            <a:latin typeface="Cambria Math" panose="02040503050406030204" pitchFamily="18" charset="0"/>
                          </a:rPr>
                        </m:ctrlPr>
                      </m:fPr>
                      <m:num>
                        <m:r>
                          <a:rPr lang="en-US" altLang="zh-TW" sz="3800" i="1" dirty="0">
                            <a:solidFill>
                              <a:prstClr val="black">
                                <a:lumMod val="75000"/>
                                <a:lumOff val="25000"/>
                              </a:prstClr>
                            </a:solidFill>
                            <a:latin typeface="Cambria Math" panose="02040503050406030204" pitchFamily="18" charset="0"/>
                          </a:rPr>
                          <m:t>1</m:t>
                        </m:r>
                      </m:num>
                      <m:den>
                        <m:r>
                          <a:rPr lang="en-US" altLang="zh-TW" sz="3800" i="1" dirty="0">
                            <a:solidFill>
                              <a:prstClr val="black">
                                <a:lumMod val="75000"/>
                                <a:lumOff val="25000"/>
                              </a:prstClr>
                            </a:solidFill>
                            <a:latin typeface="Cambria Math" panose="02040503050406030204" pitchFamily="18" charset="0"/>
                          </a:rPr>
                          <m:t>2</m:t>
                        </m:r>
                      </m:den>
                    </m:f>
                  </m:oMath>
                </a14:m>
                <a:r>
                  <a:rPr lang="en-US" altLang="zh-TW" sz="3800" b="1" i="1" dirty="0" smtClean="0">
                    <a:solidFill>
                      <a:srgbClr val="FFC000"/>
                    </a:solidFill>
                    <a:latin typeface="Cambria Math" panose="02040503050406030204" pitchFamily="18" charset="0"/>
                  </a:rPr>
                  <a:t>   </a:t>
                </a:r>
                <a:r>
                  <a:rPr lang="en-US" altLang="zh-TW" sz="3800" dirty="0">
                    <a:solidFill>
                      <a:srgbClr val="FF0000"/>
                    </a:solidFill>
                    <a:latin typeface="Comic Sans MS" panose="030F0702030302020204" pitchFamily="66" charset="0"/>
                  </a:rPr>
                  <a:t>(induction hypothesis</a:t>
                </a:r>
                <a:r>
                  <a:rPr lang="en-US" altLang="zh-TW" sz="3800" dirty="0" smtClean="0">
                    <a:solidFill>
                      <a:srgbClr val="FF0000"/>
                    </a:solidFill>
                    <a:latin typeface="Comic Sans MS" panose="030F0702030302020204" pitchFamily="66" charset="0"/>
                  </a:rPr>
                  <a:t>)</a:t>
                </a:r>
                <a:endParaRPr lang="en-US" altLang="zh-TW" sz="3800" b="1" i="1" dirty="0" smtClean="0">
                  <a:solidFill>
                    <a:srgbClr val="FFC000"/>
                  </a:solidFill>
                  <a:latin typeface="Cambria Math" panose="02040503050406030204" pitchFamily="18" charset="0"/>
                </a:endParaRPr>
              </a:p>
              <a:p>
                <a:pPr marL="0" indent="0">
                  <a:buNone/>
                </a:pPr>
                <a14:m>
                  <m:oMath xmlns:m="http://schemas.openxmlformats.org/officeDocument/2006/math">
                    <m:r>
                      <a:rPr lang="en-US" altLang="zh-TW" sz="3800" b="1" i="1" smtClean="0">
                        <a:solidFill>
                          <a:schemeClr val="tx1"/>
                        </a:solidFill>
                        <a:latin typeface="Cambria Math" panose="02040503050406030204" pitchFamily="18" charset="0"/>
                      </a:rPr>
                      <m:t>=</m:t>
                    </m:r>
                  </m:oMath>
                </a14:m>
                <a:r>
                  <a:rPr lang="en-US" altLang="zh-TW" sz="3800" b="1" i="1" dirty="0">
                    <a:solidFill>
                      <a:srgbClr val="FFC000"/>
                    </a:solidFill>
                    <a:latin typeface="Cambria Math" panose="02040503050406030204" pitchFamily="18" charset="0"/>
                  </a:rPr>
                  <a:t>	</a:t>
                </a:r>
                <a14:m>
                  <m:oMath xmlns:m="http://schemas.openxmlformats.org/officeDocument/2006/math">
                    <m:f>
                      <m:fPr>
                        <m:ctrlPr>
                          <a:rPr lang="en-US" altLang="zh-TW" sz="3800" i="1" dirty="0">
                            <a:solidFill>
                              <a:prstClr val="black">
                                <a:lumMod val="75000"/>
                                <a:lumOff val="25000"/>
                              </a:prstClr>
                            </a:solidFill>
                            <a:latin typeface="Cambria Math" panose="02040503050406030204" pitchFamily="18" charset="0"/>
                          </a:rPr>
                        </m:ctrlPr>
                      </m:fPr>
                      <m:num>
                        <m:r>
                          <a:rPr lang="en-US" altLang="zh-TW" sz="3800" i="1" dirty="0">
                            <a:solidFill>
                              <a:prstClr val="black">
                                <a:lumMod val="75000"/>
                                <a:lumOff val="25000"/>
                              </a:prstClr>
                            </a:solidFill>
                            <a:latin typeface="Cambria Math" panose="02040503050406030204" pitchFamily="18" charset="0"/>
                          </a:rPr>
                          <m:t>𝑛</m:t>
                        </m:r>
                        <m:r>
                          <a:rPr lang="en-US" altLang="zh-TW" sz="3800" b="0" i="1" dirty="0" smtClean="0">
                            <a:solidFill>
                              <a:prstClr val="black">
                                <a:lumMod val="75000"/>
                                <a:lumOff val="25000"/>
                              </a:prstClr>
                            </a:solidFill>
                            <a:latin typeface="Cambria Math" panose="02040503050406030204" pitchFamily="18" charset="0"/>
                          </a:rPr>
                          <m:t>+</m:t>
                        </m:r>
                        <m:r>
                          <a:rPr lang="en-US" altLang="zh-TW" sz="3800" i="1" dirty="0">
                            <a:solidFill>
                              <a:prstClr val="black">
                                <a:lumMod val="75000"/>
                                <a:lumOff val="25000"/>
                              </a:prstClr>
                            </a:solidFill>
                            <a:latin typeface="Cambria Math" panose="02040503050406030204" pitchFamily="18" charset="0"/>
                          </a:rPr>
                          <m:t>1</m:t>
                        </m:r>
                      </m:num>
                      <m:den>
                        <m:r>
                          <a:rPr lang="en-US" altLang="zh-TW" sz="3800" i="1" dirty="0">
                            <a:solidFill>
                              <a:prstClr val="black">
                                <a:lumMod val="75000"/>
                                <a:lumOff val="25000"/>
                              </a:prstClr>
                            </a:solidFill>
                            <a:latin typeface="Cambria Math" panose="02040503050406030204" pitchFamily="18" charset="0"/>
                          </a:rPr>
                          <m:t>2</m:t>
                        </m:r>
                      </m:den>
                    </m:f>
                    <m:r>
                      <a:rPr lang="en-US" altLang="zh-TW" sz="3800" i="1" dirty="0">
                        <a:solidFill>
                          <a:prstClr val="black">
                            <a:lumMod val="75000"/>
                            <a:lumOff val="25000"/>
                          </a:prstClr>
                        </a:solidFill>
                        <a:latin typeface="Cambria Math" panose="02040503050406030204" pitchFamily="18" charset="0"/>
                      </a:rPr>
                      <m:t>𝑛</m:t>
                    </m:r>
                    <m:r>
                      <a:rPr lang="en-US" altLang="zh-TW" sz="3800" i="1" dirty="0">
                        <a:solidFill>
                          <a:prstClr val="black">
                            <a:lumMod val="75000"/>
                            <a:lumOff val="25000"/>
                          </a:prstClr>
                        </a:solidFill>
                        <a:latin typeface="Cambria Math" panose="02040503050406030204" pitchFamily="18" charset="0"/>
                      </a:rPr>
                      <m:t>+</m:t>
                    </m:r>
                    <m:f>
                      <m:fPr>
                        <m:ctrlPr>
                          <a:rPr lang="en-US" altLang="zh-TW" sz="3800" i="1" dirty="0">
                            <a:solidFill>
                              <a:prstClr val="black">
                                <a:lumMod val="75000"/>
                                <a:lumOff val="25000"/>
                              </a:prstClr>
                            </a:solidFill>
                            <a:latin typeface="Cambria Math" panose="02040503050406030204" pitchFamily="18" charset="0"/>
                          </a:rPr>
                        </m:ctrlPr>
                      </m:fPr>
                      <m:num>
                        <m:r>
                          <a:rPr lang="en-US" altLang="zh-TW" sz="3800" i="1" dirty="0">
                            <a:solidFill>
                              <a:prstClr val="black">
                                <a:lumMod val="75000"/>
                                <a:lumOff val="25000"/>
                              </a:prstClr>
                            </a:solidFill>
                            <a:latin typeface="Cambria Math" panose="02040503050406030204" pitchFamily="18" charset="0"/>
                          </a:rPr>
                          <m:t>𝑛</m:t>
                        </m:r>
                        <m:r>
                          <a:rPr lang="en-US" altLang="zh-TW" sz="3800" b="0" i="1" dirty="0" smtClean="0">
                            <a:solidFill>
                              <a:prstClr val="black">
                                <a:lumMod val="75000"/>
                                <a:lumOff val="25000"/>
                              </a:prstClr>
                            </a:solidFill>
                            <a:latin typeface="Cambria Math" panose="02040503050406030204" pitchFamily="18" charset="0"/>
                          </a:rPr>
                          <m:t>+</m:t>
                        </m:r>
                        <m:r>
                          <a:rPr lang="en-US" altLang="zh-TW" sz="3800" i="1" dirty="0">
                            <a:solidFill>
                              <a:prstClr val="black">
                                <a:lumMod val="75000"/>
                                <a:lumOff val="25000"/>
                              </a:prstClr>
                            </a:solidFill>
                            <a:latin typeface="Cambria Math" panose="02040503050406030204" pitchFamily="18" charset="0"/>
                          </a:rPr>
                          <m:t>1</m:t>
                        </m:r>
                      </m:num>
                      <m:den>
                        <m:r>
                          <a:rPr lang="en-US" altLang="zh-TW" sz="3800" i="1" dirty="0">
                            <a:solidFill>
                              <a:prstClr val="black">
                                <a:lumMod val="75000"/>
                                <a:lumOff val="25000"/>
                              </a:prstClr>
                            </a:solidFill>
                            <a:latin typeface="Cambria Math" panose="02040503050406030204" pitchFamily="18" charset="0"/>
                          </a:rPr>
                          <m:t>2</m:t>
                        </m:r>
                      </m:den>
                    </m:f>
                  </m:oMath>
                </a14:m>
                <a:endParaRPr lang="en-US" altLang="zh-TW" sz="3800" b="1" i="1" dirty="0" smtClean="0">
                  <a:solidFill>
                    <a:srgbClr val="FFC000"/>
                  </a:solidFill>
                  <a:latin typeface="Cambria Math" panose="02040503050406030204" pitchFamily="18" charset="0"/>
                </a:endParaRPr>
              </a:p>
              <a:p>
                <a:pPr marL="0" indent="0">
                  <a:buNone/>
                </a:pPr>
                <a14:m>
                  <m:oMath xmlns:m="http://schemas.openxmlformats.org/officeDocument/2006/math">
                    <m:r>
                      <a:rPr lang="en-US" altLang="zh-TW" sz="3800" b="1" i="1">
                        <a:solidFill>
                          <a:schemeClr val="tx1"/>
                        </a:solidFill>
                        <a:latin typeface="Cambria Math" panose="02040503050406030204" pitchFamily="18" charset="0"/>
                        <a:ea typeface="Cambria Math" panose="02040503050406030204" pitchFamily="18" charset="0"/>
                      </a:rPr>
                      <m:t>∵</m:t>
                    </m:r>
                  </m:oMath>
                </a14:m>
                <a:r>
                  <a:rPr lang="en-US" altLang="zh-TW" sz="3800" b="1" i="1" dirty="0">
                    <a:solidFill>
                      <a:schemeClr val="tx1"/>
                    </a:solidFill>
                    <a:latin typeface="Cambria Math" panose="02040503050406030204" pitchFamily="18" charset="0"/>
                  </a:rPr>
                  <a:t>	</a:t>
                </a:r>
                <a14:m>
                  <m:oMath xmlns:m="http://schemas.openxmlformats.org/officeDocument/2006/math">
                    <m:f>
                      <m:fPr>
                        <m:ctrlPr>
                          <a:rPr lang="en-US" altLang="zh-TW" sz="3800" b="1" i="1" dirty="0">
                            <a:solidFill>
                              <a:srgbClr val="FF0000"/>
                            </a:solidFill>
                            <a:latin typeface="Cambria Math" panose="02040503050406030204" pitchFamily="18" charset="0"/>
                          </a:rPr>
                        </m:ctrlPr>
                      </m:fPr>
                      <m:num>
                        <m:sSup>
                          <m:sSupPr>
                            <m:ctrlPr>
                              <a:rPr lang="en-US" altLang="zh-TW" sz="3800" b="1" i="1" dirty="0">
                                <a:solidFill>
                                  <a:srgbClr val="FF0000"/>
                                </a:solidFill>
                                <a:latin typeface="Cambria Math" panose="02040503050406030204" pitchFamily="18" charset="0"/>
                              </a:rPr>
                            </m:ctrlPr>
                          </m:sSupPr>
                          <m:e>
                            <m:r>
                              <a:rPr lang="en-US" altLang="zh-TW" sz="3800" b="1" i="1" dirty="0">
                                <a:solidFill>
                                  <a:srgbClr val="FF0000"/>
                                </a:solidFill>
                                <a:latin typeface="Cambria Math" panose="02040503050406030204" pitchFamily="18" charset="0"/>
                              </a:rPr>
                              <m:t>𝒏</m:t>
                            </m:r>
                          </m:e>
                          <m:sup>
                            <m:r>
                              <a:rPr lang="en-US" altLang="zh-TW" sz="3800" b="1" i="1" dirty="0">
                                <a:solidFill>
                                  <a:srgbClr val="FF0000"/>
                                </a:solidFill>
                                <a:latin typeface="Cambria Math" panose="02040503050406030204" pitchFamily="18" charset="0"/>
                              </a:rPr>
                              <m:t>𝟐</m:t>
                            </m:r>
                          </m:sup>
                        </m:sSup>
                      </m:num>
                      <m:den>
                        <m:r>
                          <a:rPr lang="en-US" altLang="zh-TW" sz="3800" b="1" i="1" dirty="0">
                            <a:solidFill>
                              <a:srgbClr val="FF0000"/>
                            </a:solidFill>
                            <a:latin typeface="Cambria Math" panose="02040503050406030204" pitchFamily="18" charset="0"/>
                          </a:rPr>
                          <m:t>𝟒</m:t>
                        </m:r>
                      </m:den>
                    </m:f>
                    <m:r>
                      <a:rPr lang="en-US" altLang="zh-TW" sz="3800" b="1" i="1" dirty="0">
                        <a:solidFill>
                          <a:srgbClr val="FF0000"/>
                        </a:solidFill>
                        <a:latin typeface="Cambria Math" panose="02040503050406030204" pitchFamily="18" charset="0"/>
                      </a:rPr>
                      <m:t>+</m:t>
                    </m:r>
                    <m:f>
                      <m:fPr>
                        <m:ctrlPr>
                          <a:rPr lang="en-US" altLang="zh-TW" sz="3800" b="1" i="1" dirty="0">
                            <a:solidFill>
                              <a:srgbClr val="FF0000"/>
                            </a:solidFill>
                            <a:latin typeface="Cambria Math" panose="02040503050406030204" pitchFamily="18" charset="0"/>
                          </a:rPr>
                        </m:ctrlPr>
                      </m:fPr>
                      <m:num>
                        <m:r>
                          <a:rPr lang="en-US" altLang="zh-TW" sz="3800" b="1" i="1" dirty="0">
                            <a:solidFill>
                              <a:srgbClr val="FF0000"/>
                            </a:solidFill>
                            <a:latin typeface="Cambria Math" panose="02040503050406030204" pitchFamily="18" charset="0"/>
                          </a:rPr>
                          <m:t>1</m:t>
                        </m:r>
                      </m:num>
                      <m:den>
                        <m:r>
                          <a:rPr lang="en-US" altLang="zh-TW" sz="3800" b="1" i="1" dirty="0">
                            <a:solidFill>
                              <a:srgbClr val="FF0000"/>
                            </a:solidFill>
                            <a:latin typeface="Cambria Math" panose="02040503050406030204" pitchFamily="18" charset="0"/>
                          </a:rPr>
                          <m:t>2</m:t>
                        </m:r>
                      </m:den>
                    </m:f>
                    <m:r>
                      <a:rPr lang="en-US" altLang="zh-TW" sz="3800" b="1" i="1" dirty="0">
                        <a:solidFill>
                          <a:srgbClr val="FF0000"/>
                        </a:solidFill>
                        <a:latin typeface="Cambria Math" panose="02040503050406030204" pitchFamily="18" charset="0"/>
                      </a:rPr>
                      <m:t>𝒏</m:t>
                    </m:r>
                    <m:r>
                      <a:rPr lang="en-US" altLang="zh-TW" sz="3800" b="1" i="1" dirty="0">
                        <a:solidFill>
                          <a:srgbClr val="FF0000"/>
                        </a:solidFill>
                        <a:latin typeface="Cambria Math" panose="02040503050406030204" pitchFamily="18" charset="0"/>
                      </a:rPr>
                      <m:t>+</m:t>
                    </m:r>
                    <m:f>
                      <m:fPr>
                        <m:ctrlPr>
                          <a:rPr lang="en-US" altLang="zh-TW" sz="3800" b="1" i="1" dirty="0">
                            <a:solidFill>
                              <a:srgbClr val="FF0000"/>
                            </a:solidFill>
                            <a:latin typeface="Cambria Math" panose="02040503050406030204" pitchFamily="18" charset="0"/>
                          </a:rPr>
                        </m:ctrlPr>
                      </m:fPr>
                      <m:num>
                        <m:r>
                          <a:rPr lang="en-US" altLang="zh-TW" sz="3800" b="1" i="1" dirty="0">
                            <a:solidFill>
                              <a:srgbClr val="FF0000"/>
                            </a:solidFill>
                            <a:latin typeface="Cambria Math" panose="02040503050406030204" pitchFamily="18" charset="0"/>
                          </a:rPr>
                          <m:t>𝟏</m:t>
                        </m:r>
                      </m:num>
                      <m:den>
                        <m:r>
                          <a:rPr lang="en-US" altLang="zh-TW" sz="3800" b="1" i="1" dirty="0">
                            <a:solidFill>
                              <a:srgbClr val="FF0000"/>
                            </a:solidFill>
                            <a:latin typeface="Cambria Math" panose="02040503050406030204" pitchFamily="18" charset="0"/>
                          </a:rPr>
                          <m:t>𝟒</m:t>
                        </m:r>
                      </m:den>
                    </m:f>
                    <m:r>
                      <a:rPr lang="zh-TW" altLang="en-US" sz="3800" b="1" i="1" dirty="0">
                        <a:solidFill>
                          <a:srgbClr val="FF0000"/>
                        </a:solidFill>
                        <a:latin typeface="Cambria Math" panose="02040503050406030204" pitchFamily="18" charset="0"/>
                      </a:rPr>
                      <m:t> </m:t>
                    </m:r>
                    <m:r>
                      <a:rPr lang="en-US" altLang="zh-TW" sz="3800" b="1" i="1" dirty="0">
                        <a:solidFill>
                          <a:schemeClr val="tx1"/>
                        </a:solidFill>
                        <a:latin typeface="Cambria Math" panose="02040503050406030204" pitchFamily="18" charset="0"/>
                        <a:ea typeface="Cambria Math" panose="02040503050406030204" pitchFamily="18" charset="0"/>
                      </a:rPr>
                      <m:t>≤</m:t>
                    </m:r>
                    <m:r>
                      <a:rPr lang="zh-TW" altLang="en-US" sz="3800" b="1" i="1" dirty="0">
                        <a:solidFill>
                          <a:srgbClr val="FF0000"/>
                        </a:solidFill>
                        <a:latin typeface="Cambria Math" panose="02040503050406030204" pitchFamily="18" charset="0"/>
                        <a:ea typeface="Cambria Math" panose="02040503050406030204" pitchFamily="18" charset="0"/>
                      </a:rPr>
                      <m:t> </m:t>
                    </m:r>
                    <m:f>
                      <m:fPr>
                        <m:ctrlPr>
                          <a:rPr lang="en-US" altLang="zh-TW" sz="3800" b="1" i="1" dirty="0">
                            <a:solidFill>
                              <a:srgbClr val="00B050"/>
                            </a:solidFill>
                            <a:latin typeface="Cambria Math" panose="02040503050406030204" pitchFamily="18" charset="0"/>
                          </a:rPr>
                        </m:ctrlPr>
                      </m:fPr>
                      <m:num>
                        <m:sSup>
                          <m:sSupPr>
                            <m:ctrlPr>
                              <a:rPr lang="en-US" altLang="zh-TW" sz="3800" b="1" i="1" dirty="0">
                                <a:solidFill>
                                  <a:srgbClr val="00B050"/>
                                </a:solidFill>
                                <a:latin typeface="Cambria Math" panose="02040503050406030204" pitchFamily="18" charset="0"/>
                              </a:rPr>
                            </m:ctrlPr>
                          </m:sSupPr>
                          <m:e>
                            <m:r>
                              <a:rPr lang="en-US" altLang="zh-TW" sz="3800" b="1" i="1" dirty="0">
                                <a:solidFill>
                                  <a:srgbClr val="00B050"/>
                                </a:solidFill>
                                <a:latin typeface="Cambria Math" panose="02040503050406030204" pitchFamily="18" charset="0"/>
                              </a:rPr>
                              <m:t>𝒏</m:t>
                            </m:r>
                          </m:e>
                          <m:sup>
                            <m:r>
                              <a:rPr lang="en-US" altLang="zh-TW" sz="3800" b="1" i="1" dirty="0">
                                <a:solidFill>
                                  <a:srgbClr val="00B050"/>
                                </a:solidFill>
                                <a:latin typeface="Cambria Math" panose="02040503050406030204" pitchFamily="18" charset="0"/>
                              </a:rPr>
                              <m:t>𝟐</m:t>
                            </m:r>
                          </m:sup>
                        </m:sSup>
                      </m:num>
                      <m:den>
                        <m:r>
                          <a:rPr lang="en-US" altLang="zh-TW" sz="3800" b="1" i="1" dirty="0">
                            <a:solidFill>
                              <a:srgbClr val="00B050"/>
                            </a:solidFill>
                            <a:latin typeface="Cambria Math" panose="02040503050406030204" pitchFamily="18" charset="0"/>
                          </a:rPr>
                          <m:t>𝟐</m:t>
                        </m:r>
                      </m:den>
                    </m:f>
                    <m:r>
                      <a:rPr lang="en-US" altLang="zh-TW" sz="3800" b="1" i="1" dirty="0">
                        <a:solidFill>
                          <a:srgbClr val="00B050"/>
                        </a:solidFill>
                        <a:latin typeface="Cambria Math" panose="02040503050406030204" pitchFamily="18" charset="0"/>
                      </a:rPr>
                      <m:t>+</m:t>
                    </m:r>
                    <m:r>
                      <a:rPr lang="en-US" altLang="zh-TW" sz="3800" b="1" i="1" dirty="0">
                        <a:solidFill>
                          <a:srgbClr val="00B050"/>
                        </a:solidFill>
                        <a:latin typeface="Cambria Math" panose="02040503050406030204" pitchFamily="18" charset="0"/>
                      </a:rPr>
                      <m:t>𝒏</m:t>
                    </m:r>
                    <m:r>
                      <a:rPr lang="en-US" altLang="zh-TW" sz="3800" b="1" i="1" dirty="0">
                        <a:solidFill>
                          <a:srgbClr val="00B050"/>
                        </a:solidFill>
                        <a:latin typeface="Cambria Math" panose="02040503050406030204" pitchFamily="18" charset="0"/>
                      </a:rPr>
                      <m:t>+</m:t>
                    </m:r>
                    <m:f>
                      <m:fPr>
                        <m:ctrlPr>
                          <a:rPr lang="en-US" altLang="zh-TW" sz="3800" b="1" i="1" dirty="0">
                            <a:solidFill>
                              <a:srgbClr val="00B050"/>
                            </a:solidFill>
                            <a:latin typeface="Cambria Math" panose="02040503050406030204" pitchFamily="18" charset="0"/>
                          </a:rPr>
                        </m:ctrlPr>
                      </m:fPr>
                      <m:num>
                        <m:r>
                          <a:rPr lang="en-US" altLang="zh-TW" sz="3800" b="1" i="1" dirty="0">
                            <a:solidFill>
                              <a:srgbClr val="00B050"/>
                            </a:solidFill>
                            <a:latin typeface="Cambria Math" panose="02040503050406030204" pitchFamily="18" charset="0"/>
                          </a:rPr>
                          <m:t>𝟏</m:t>
                        </m:r>
                      </m:num>
                      <m:den>
                        <m:r>
                          <a:rPr lang="en-US" altLang="zh-TW" sz="3800" b="1" i="1" dirty="0">
                            <a:solidFill>
                              <a:srgbClr val="00B050"/>
                            </a:solidFill>
                            <a:latin typeface="Cambria Math" panose="02040503050406030204" pitchFamily="18" charset="0"/>
                          </a:rPr>
                          <m:t>𝟐</m:t>
                        </m:r>
                      </m:den>
                    </m:f>
                  </m:oMath>
                </a14:m>
                <a:endParaRPr lang="en-US" altLang="zh-TW" sz="3800" b="1" i="1" dirty="0">
                  <a:solidFill>
                    <a:schemeClr val="tx1"/>
                  </a:solidFill>
                  <a:latin typeface="Cambria Math" panose="02040503050406030204" pitchFamily="18" charset="0"/>
                </a:endParaRPr>
              </a:p>
              <a:p>
                <a:pPr marL="0" indent="0">
                  <a:lnSpc>
                    <a:spcPct val="120000"/>
                  </a:lnSpc>
                  <a:buNone/>
                </a:pPr>
                <a:r>
                  <a:rPr lang="en-US" altLang="zh-TW" sz="3800" dirty="0">
                    <a:latin typeface="Comic Sans MS" panose="030F0702030302020204" pitchFamily="66" charset="0"/>
                  </a:rPr>
                  <a:t>(</a:t>
                </a:r>
                <a14:m>
                  <m:oMath xmlns:m="http://schemas.openxmlformats.org/officeDocument/2006/math">
                    <m:d>
                      <m:dPr>
                        <m:ctrlPr>
                          <a:rPr lang="en-US" altLang="zh-TW" sz="3800" b="1" i="1" dirty="0">
                            <a:solidFill>
                              <a:prstClr val="black">
                                <a:lumMod val="75000"/>
                                <a:lumOff val="25000"/>
                              </a:prstClr>
                            </a:solidFill>
                            <a:latin typeface="Cambria Math" panose="02040503050406030204" pitchFamily="18" charset="0"/>
                          </a:rPr>
                        </m:ctrlPr>
                      </m:dPr>
                      <m:e>
                        <m:f>
                          <m:fPr>
                            <m:ctrlPr>
                              <a:rPr lang="en-US" altLang="zh-TW" sz="3800" b="1" i="1" dirty="0">
                                <a:solidFill>
                                  <a:srgbClr val="00B050"/>
                                </a:solidFill>
                                <a:latin typeface="Cambria Math" panose="02040503050406030204" pitchFamily="18" charset="0"/>
                              </a:rPr>
                            </m:ctrlPr>
                          </m:fPr>
                          <m:num>
                            <m:sSup>
                              <m:sSupPr>
                                <m:ctrlPr>
                                  <a:rPr lang="en-US" altLang="zh-TW" sz="3800" b="1" i="1" dirty="0">
                                    <a:solidFill>
                                      <a:srgbClr val="00B050"/>
                                    </a:solidFill>
                                    <a:latin typeface="Cambria Math" panose="02040503050406030204" pitchFamily="18" charset="0"/>
                                  </a:rPr>
                                </m:ctrlPr>
                              </m:sSupPr>
                              <m:e>
                                <m:r>
                                  <a:rPr lang="en-US" altLang="zh-TW" sz="3800" b="1" i="1" dirty="0">
                                    <a:solidFill>
                                      <a:srgbClr val="00B050"/>
                                    </a:solidFill>
                                    <a:latin typeface="Cambria Math" panose="02040503050406030204" pitchFamily="18" charset="0"/>
                                  </a:rPr>
                                  <m:t>𝒏</m:t>
                                </m:r>
                              </m:e>
                              <m:sup>
                                <m:r>
                                  <a:rPr lang="en-US" altLang="zh-TW" sz="3800" b="1" i="1" dirty="0">
                                    <a:solidFill>
                                      <a:srgbClr val="00B050"/>
                                    </a:solidFill>
                                    <a:latin typeface="Cambria Math" panose="02040503050406030204" pitchFamily="18" charset="0"/>
                                  </a:rPr>
                                  <m:t>𝟐</m:t>
                                </m:r>
                              </m:sup>
                            </m:sSup>
                          </m:num>
                          <m:den>
                            <m:r>
                              <a:rPr lang="en-US" altLang="zh-TW" sz="3800" b="1" i="1" dirty="0">
                                <a:solidFill>
                                  <a:srgbClr val="00B050"/>
                                </a:solidFill>
                                <a:latin typeface="Cambria Math" panose="02040503050406030204" pitchFamily="18" charset="0"/>
                              </a:rPr>
                              <m:t>𝟐</m:t>
                            </m:r>
                          </m:den>
                        </m:f>
                        <m:r>
                          <a:rPr lang="en-US" altLang="zh-TW" sz="3800" b="1" i="1" dirty="0" smtClean="0">
                            <a:solidFill>
                              <a:srgbClr val="00B050"/>
                            </a:solidFill>
                            <a:latin typeface="Cambria Math" panose="02040503050406030204" pitchFamily="18" charset="0"/>
                          </a:rPr>
                          <m:t>+</m:t>
                        </m:r>
                        <m:r>
                          <a:rPr lang="en-US" altLang="zh-TW" sz="3800" b="1" i="1" dirty="0" smtClean="0">
                            <a:solidFill>
                              <a:srgbClr val="00B050"/>
                            </a:solidFill>
                            <a:latin typeface="Cambria Math" panose="02040503050406030204" pitchFamily="18" charset="0"/>
                          </a:rPr>
                          <m:t>𝒏</m:t>
                        </m:r>
                        <m:r>
                          <a:rPr lang="en-US" altLang="zh-TW" sz="3800" b="1" i="1" dirty="0" smtClean="0">
                            <a:solidFill>
                              <a:srgbClr val="00B050"/>
                            </a:solidFill>
                            <a:latin typeface="Cambria Math" panose="02040503050406030204" pitchFamily="18" charset="0"/>
                          </a:rPr>
                          <m:t>+</m:t>
                        </m:r>
                        <m:f>
                          <m:fPr>
                            <m:ctrlPr>
                              <a:rPr lang="en-US" altLang="zh-TW" sz="3800" b="1" i="1" dirty="0">
                                <a:solidFill>
                                  <a:srgbClr val="00B050"/>
                                </a:solidFill>
                                <a:latin typeface="Cambria Math" panose="02040503050406030204" pitchFamily="18" charset="0"/>
                              </a:rPr>
                            </m:ctrlPr>
                          </m:fPr>
                          <m:num>
                            <m:r>
                              <a:rPr lang="en-US" altLang="zh-TW" sz="3800" b="1" i="1" dirty="0">
                                <a:solidFill>
                                  <a:srgbClr val="00B050"/>
                                </a:solidFill>
                                <a:latin typeface="Cambria Math" panose="02040503050406030204" pitchFamily="18" charset="0"/>
                              </a:rPr>
                              <m:t>𝟏</m:t>
                            </m:r>
                          </m:num>
                          <m:den>
                            <m:r>
                              <a:rPr lang="en-US" altLang="zh-TW" sz="3800" b="1" i="1" dirty="0">
                                <a:solidFill>
                                  <a:srgbClr val="00B050"/>
                                </a:solidFill>
                                <a:latin typeface="Cambria Math" panose="02040503050406030204" pitchFamily="18" charset="0"/>
                              </a:rPr>
                              <m:t>𝟐</m:t>
                            </m:r>
                          </m:den>
                        </m:f>
                      </m:e>
                    </m:d>
                    <m:r>
                      <a:rPr lang="en-US" altLang="zh-TW" sz="3800" i="1" dirty="0">
                        <a:solidFill>
                          <a:prstClr val="black">
                            <a:lumMod val="75000"/>
                            <a:lumOff val="25000"/>
                          </a:prstClr>
                        </a:solidFill>
                        <a:latin typeface="Cambria Math" panose="02040503050406030204" pitchFamily="18" charset="0"/>
                      </a:rPr>
                      <m:t>−</m:t>
                    </m:r>
                    <m:r>
                      <a:rPr lang="en-US" altLang="zh-TW" sz="3800" b="1" i="1" dirty="0" smtClean="0">
                        <a:solidFill>
                          <a:prstClr val="black">
                            <a:lumMod val="75000"/>
                            <a:lumOff val="25000"/>
                          </a:prstClr>
                        </a:solidFill>
                        <a:latin typeface="Cambria Math" panose="02040503050406030204" pitchFamily="18" charset="0"/>
                      </a:rPr>
                      <m:t>(</m:t>
                    </m:r>
                    <m:f>
                      <m:fPr>
                        <m:ctrlPr>
                          <a:rPr lang="en-US" altLang="zh-TW" sz="3800" b="1" i="1" dirty="0">
                            <a:solidFill>
                              <a:srgbClr val="FF0000"/>
                            </a:solidFill>
                            <a:latin typeface="Cambria Math" panose="02040503050406030204" pitchFamily="18" charset="0"/>
                          </a:rPr>
                        </m:ctrlPr>
                      </m:fPr>
                      <m:num>
                        <m:sSup>
                          <m:sSupPr>
                            <m:ctrlPr>
                              <a:rPr lang="en-US" altLang="zh-TW" sz="3800" b="1" i="1" dirty="0">
                                <a:solidFill>
                                  <a:srgbClr val="FF0000"/>
                                </a:solidFill>
                                <a:latin typeface="Cambria Math" panose="02040503050406030204" pitchFamily="18" charset="0"/>
                              </a:rPr>
                            </m:ctrlPr>
                          </m:sSupPr>
                          <m:e>
                            <m:r>
                              <a:rPr lang="en-US" altLang="zh-TW" sz="3800" b="1" i="1" dirty="0">
                                <a:solidFill>
                                  <a:srgbClr val="FF0000"/>
                                </a:solidFill>
                                <a:latin typeface="Cambria Math" panose="02040503050406030204" pitchFamily="18" charset="0"/>
                              </a:rPr>
                              <m:t>𝒏</m:t>
                            </m:r>
                          </m:e>
                          <m:sup>
                            <m:r>
                              <a:rPr lang="en-US" altLang="zh-TW" sz="3800" b="1" i="1" dirty="0">
                                <a:solidFill>
                                  <a:srgbClr val="FF0000"/>
                                </a:solidFill>
                                <a:latin typeface="Cambria Math" panose="02040503050406030204" pitchFamily="18" charset="0"/>
                              </a:rPr>
                              <m:t>𝟐</m:t>
                            </m:r>
                          </m:sup>
                        </m:sSup>
                      </m:num>
                      <m:den>
                        <m:r>
                          <a:rPr lang="en-US" altLang="zh-TW" sz="3800" b="1" i="1" dirty="0">
                            <a:solidFill>
                              <a:srgbClr val="FF0000"/>
                            </a:solidFill>
                            <a:latin typeface="Cambria Math" panose="02040503050406030204" pitchFamily="18" charset="0"/>
                          </a:rPr>
                          <m:t>𝟒</m:t>
                        </m:r>
                      </m:den>
                    </m:f>
                    <m:r>
                      <a:rPr lang="en-US" altLang="zh-TW" sz="3800" b="1" i="1" dirty="0">
                        <a:solidFill>
                          <a:srgbClr val="FF0000"/>
                        </a:solidFill>
                        <a:latin typeface="Cambria Math" panose="02040503050406030204" pitchFamily="18" charset="0"/>
                      </a:rPr>
                      <m:t>+</m:t>
                    </m:r>
                    <m:f>
                      <m:fPr>
                        <m:ctrlPr>
                          <a:rPr lang="en-US" altLang="zh-TW" sz="3800" b="1" i="1" dirty="0">
                            <a:solidFill>
                              <a:srgbClr val="FF0000"/>
                            </a:solidFill>
                            <a:latin typeface="Cambria Math" panose="02040503050406030204" pitchFamily="18" charset="0"/>
                          </a:rPr>
                        </m:ctrlPr>
                      </m:fPr>
                      <m:num>
                        <m:r>
                          <a:rPr lang="en-US" altLang="zh-TW" sz="3800" b="1" i="1" dirty="0">
                            <a:solidFill>
                              <a:srgbClr val="FF0000"/>
                            </a:solidFill>
                            <a:latin typeface="Cambria Math" panose="02040503050406030204" pitchFamily="18" charset="0"/>
                          </a:rPr>
                          <m:t>1</m:t>
                        </m:r>
                      </m:num>
                      <m:den>
                        <m:r>
                          <a:rPr lang="en-US" altLang="zh-TW" sz="3800" b="1" i="1" dirty="0">
                            <a:solidFill>
                              <a:srgbClr val="FF0000"/>
                            </a:solidFill>
                            <a:latin typeface="Cambria Math" panose="02040503050406030204" pitchFamily="18" charset="0"/>
                          </a:rPr>
                          <m:t>2</m:t>
                        </m:r>
                      </m:den>
                    </m:f>
                    <m:r>
                      <a:rPr lang="en-US" altLang="zh-TW" sz="3800" b="1" i="1" dirty="0">
                        <a:solidFill>
                          <a:srgbClr val="FF0000"/>
                        </a:solidFill>
                        <a:latin typeface="Cambria Math" panose="02040503050406030204" pitchFamily="18" charset="0"/>
                      </a:rPr>
                      <m:t>𝒏</m:t>
                    </m:r>
                    <m:r>
                      <a:rPr lang="en-US" altLang="zh-TW" sz="3800" b="1" i="1" dirty="0">
                        <a:solidFill>
                          <a:srgbClr val="FF0000"/>
                        </a:solidFill>
                        <a:latin typeface="Cambria Math" panose="02040503050406030204" pitchFamily="18" charset="0"/>
                      </a:rPr>
                      <m:t>+</m:t>
                    </m:r>
                    <m:f>
                      <m:fPr>
                        <m:ctrlPr>
                          <a:rPr lang="en-US" altLang="zh-TW" sz="3800" b="1" i="1" dirty="0">
                            <a:solidFill>
                              <a:srgbClr val="FF0000"/>
                            </a:solidFill>
                            <a:latin typeface="Cambria Math" panose="02040503050406030204" pitchFamily="18" charset="0"/>
                          </a:rPr>
                        </m:ctrlPr>
                      </m:fPr>
                      <m:num>
                        <m:r>
                          <a:rPr lang="en-US" altLang="zh-TW" sz="3800" b="1" i="1" dirty="0">
                            <a:solidFill>
                              <a:srgbClr val="FF0000"/>
                            </a:solidFill>
                            <a:latin typeface="Cambria Math" panose="02040503050406030204" pitchFamily="18" charset="0"/>
                          </a:rPr>
                          <m:t>𝟏</m:t>
                        </m:r>
                      </m:num>
                      <m:den>
                        <m:r>
                          <a:rPr lang="en-US" altLang="zh-TW" sz="3800" b="1" i="1" dirty="0">
                            <a:solidFill>
                              <a:srgbClr val="FF0000"/>
                            </a:solidFill>
                            <a:latin typeface="Cambria Math" panose="02040503050406030204" pitchFamily="18" charset="0"/>
                          </a:rPr>
                          <m:t>𝟒</m:t>
                        </m:r>
                      </m:den>
                    </m:f>
                    <m:r>
                      <a:rPr lang="en-US" altLang="zh-TW" sz="3800" i="1" dirty="0">
                        <a:solidFill>
                          <a:prstClr val="black">
                            <a:lumMod val="75000"/>
                            <a:lumOff val="25000"/>
                          </a:prstClr>
                        </a:solidFill>
                        <a:latin typeface="Cambria Math" panose="02040503050406030204" pitchFamily="18" charset="0"/>
                      </a:rPr>
                      <m:t>)=</m:t>
                    </m:r>
                    <m:f>
                      <m:fPr>
                        <m:ctrlPr>
                          <a:rPr lang="en-US" altLang="zh-TW" sz="3800" i="1" dirty="0">
                            <a:solidFill>
                              <a:prstClr val="black">
                                <a:lumMod val="75000"/>
                                <a:lumOff val="25000"/>
                              </a:prstClr>
                            </a:solidFill>
                            <a:latin typeface="Cambria Math" panose="02040503050406030204" pitchFamily="18" charset="0"/>
                          </a:rPr>
                        </m:ctrlPr>
                      </m:fPr>
                      <m:num>
                        <m:r>
                          <a:rPr lang="en-US" altLang="zh-TW" sz="3800" i="1" dirty="0">
                            <a:solidFill>
                              <a:prstClr val="black">
                                <a:lumMod val="75000"/>
                                <a:lumOff val="25000"/>
                              </a:prstClr>
                            </a:solidFill>
                            <a:latin typeface="Cambria Math" panose="02040503050406030204" pitchFamily="18" charset="0"/>
                          </a:rPr>
                          <m:t>1</m:t>
                        </m:r>
                      </m:num>
                      <m:den>
                        <m:r>
                          <a:rPr lang="en-US" altLang="zh-TW" sz="3800" i="1" dirty="0">
                            <a:solidFill>
                              <a:prstClr val="black">
                                <a:lumMod val="75000"/>
                                <a:lumOff val="25000"/>
                              </a:prstClr>
                            </a:solidFill>
                            <a:latin typeface="Cambria Math" panose="02040503050406030204" pitchFamily="18" charset="0"/>
                          </a:rPr>
                          <m:t>4</m:t>
                        </m:r>
                      </m:den>
                    </m:f>
                    <m:r>
                      <a:rPr lang="en-US" altLang="zh-TW" sz="3800" i="1" dirty="0">
                        <a:solidFill>
                          <a:prstClr val="black">
                            <a:lumMod val="75000"/>
                            <a:lumOff val="25000"/>
                          </a:prstClr>
                        </a:solidFill>
                        <a:latin typeface="Cambria Math" panose="02040503050406030204" pitchFamily="18" charset="0"/>
                      </a:rPr>
                      <m:t>(</m:t>
                    </m:r>
                    <m:sSup>
                      <m:sSupPr>
                        <m:ctrlPr>
                          <a:rPr lang="en-US" altLang="zh-TW" sz="3800" i="1" dirty="0">
                            <a:solidFill>
                              <a:prstClr val="black">
                                <a:lumMod val="75000"/>
                                <a:lumOff val="25000"/>
                              </a:prstClr>
                            </a:solidFill>
                            <a:latin typeface="Cambria Math" panose="02040503050406030204" pitchFamily="18" charset="0"/>
                          </a:rPr>
                        </m:ctrlPr>
                      </m:sSupPr>
                      <m:e>
                        <m:r>
                          <a:rPr lang="en-US" altLang="zh-TW" sz="3800" i="1" dirty="0">
                            <a:solidFill>
                              <a:prstClr val="black">
                                <a:lumMod val="75000"/>
                                <a:lumOff val="25000"/>
                              </a:prstClr>
                            </a:solidFill>
                            <a:latin typeface="Cambria Math" panose="02040503050406030204" pitchFamily="18" charset="0"/>
                          </a:rPr>
                          <m:t>𝑛</m:t>
                        </m:r>
                      </m:e>
                      <m:sup>
                        <m:r>
                          <a:rPr lang="en-US" altLang="zh-TW" sz="3800" i="1" dirty="0">
                            <a:solidFill>
                              <a:prstClr val="black">
                                <a:lumMod val="75000"/>
                                <a:lumOff val="25000"/>
                              </a:prstClr>
                            </a:solidFill>
                            <a:latin typeface="Cambria Math" panose="02040503050406030204" pitchFamily="18" charset="0"/>
                          </a:rPr>
                          <m:t>2</m:t>
                        </m:r>
                      </m:sup>
                    </m:sSup>
                    <m:r>
                      <a:rPr lang="en-US" altLang="zh-TW" sz="3800" i="1" dirty="0">
                        <a:solidFill>
                          <a:prstClr val="black">
                            <a:lumMod val="75000"/>
                            <a:lumOff val="25000"/>
                          </a:prstClr>
                        </a:solidFill>
                        <a:latin typeface="Cambria Math" panose="02040503050406030204" pitchFamily="18" charset="0"/>
                      </a:rPr>
                      <m:t>−2</m:t>
                    </m:r>
                    <m:r>
                      <a:rPr lang="en-US" altLang="zh-TW" sz="3800" i="1" dirty="0">
                        <a:solidFill>
                          <a:prstClr val="black">
                            <a:lumMod val="75000"/>
                            <a:lumOff val="25000"/>
                          </a:prstClr>
                        </a:solidFill>
                        <a:latin typeface="Cambria Math" panose="02040503050406030204" pitchFamily="18" charset="0"/>
                      </a:rPr>
                      <m:t>𝑛</m:t>
                    </m:r>
                    <m:r>
                      <a:rPr lang="en-US" altLang="zh-TW" sz="3800" i="1" dirty="0">
                        <a:solidFill>
                          <a:prstClr val="black">
                            <a:lumMod val="75000"/>
                            <a:lumOff val="25000"/>
                          </a:prstClr>
                        </a:solidFill>
                        <a:latin typeface="Cambria Math" panose="02040503050406030204" pitchFamily="18" charset="0"/>
                      </a:rPr>
                      <m:t>+1)</m:t>
                    </m:r>
                  </m:oMath>
                </a14:m>
                <a:r>
                  <a:rPr lang="en-US" altLang="zh-TW" sz="3800" dirty="0">
                    <a:solidFill>
                      <a:schemeClr val="tx1"/>
                    </a:solidFill>
                    <a:latin typeface="Cambria Math" panose="02040503050406030204" pitchFamily="18" charset="0"/>
                  </a:rPr>
                  <a:t>, </a:t>
                </a:r>
                <a14:m>
                  <m:oMath xmlns:m="http://schemas.openxmlformats.org/officeDocument/2006/math">
                    <m:sSup>
                      <m:sSupPr>
                        <m:ctrlPr>
                          <a:rPr lang="en-US" altLang="zh-TW" sz="3800" b="1" i="1" dirty="0">
                            <a:solidFill>
                              <a:srgbClr val="FF0000"/>
                            </a:solidFill>
                            <a:latin typeface="Cambria Math" panose="02040503050406030204" pitchFamily="18" charset="0"/>
                          </a:rPr>
                        </m:ctrlPr>
                      </m:sSupPr>
                      <m:e>
                        <m:r>
                          <a:rPr lang="en-US" altLang="zh-TW" sz="3800" b="1" i="1" dirty="0">
                            <a:solidFill>
                              <a:srgbClr val="FF0000"/>
                            </a:solidFill>
                            <a:latin typeface="Cambria Math" panose="02040503050406030204" pitchFamily="18" charset="0"/>
                          </a:rPr>
                          <m:t>𝒏</m:t>
                        </m:r>
                      </m:e>
                      <m:sup>
                        <m:r>
                          <a:rPr lang="en-US" altLang="zh-TW" sz="3800" b="1" i="1" dirty="0">
                            <a:solidFill>
                              <a:srgbClr val="FF0000"/>
                            </a:solidFill>
                            <a:latin typeface="Cambria Math" panose="02040503050406030204" pitchFamily="18" charset="0"/>
                          </a:rPr>
                          <m:t>𝟐</m:t>
                        </m:r>
                      </m:sup>
                    </m:sSup>
                    <m:r>
                      <a:rPr lang="en-US" altLang="zh-TW" sz="3800" b="1" i="1" dirty="0">
                        <a:solidFill>
                          <a:srgbClr val="FF0000"/>
                        </a:solidFill>
                        <a:latin typeface="Cambria Math" panose="02040503050406030204" pitchFamily="18" charset="0"/>
                      </a:rPr>
                      <m:t>−2</m:t>
                    </m:r>
                    <m:r>
                      <a:rPr lang="en-US" altLang="zh-TW" sz="3800" b="1" i="1" dirty="0">
                        <a:solidFill>
                          <a:srgbClr val="FF0000"/>
                        </a:solidFill>
                        <a:latin typeface="Cambria Math" panose="02040503050406030204" pitchFamily="18" charset="0"/>
                      </a:rPr>
                      <m:t>𝒏</m:t>
                    </m:r>
                    <m:r>
                      <a:rPr lang="en-US" altLang="zh-TW" sz="3800" b="1" i="1" dirty="0">
                        <a:solidFill>
                          <a:srgbClr val="FF0000"/>
                        </a:solidFill>
                        <a:latin typeface="Cambria Math" panose="02040503050406030204" pitchFamily="18" charset="0"/>
                      </a:rPr>
                      <m:t>+</m:t>
                    </m:r>
                    <m:r>
                      <a:rPr lang="en-US" altLang="zh-TW" sz="3800" b="1" i="1" dirty="0">
                        <a:solidFill>
                          <a:srgbClr val="FF0000"/>
                        </a:solidFill>
                        <a:latin typeface="Cambria Math" panose="02040503050406030204" pitchFamily="18" charset="0"/>
                      </a:rPr>
                      <m:t>𝟏</m:t>
                    </m:r>
                  </m:oMath>
                </a14:m>
                <a:r>
                  <a:rPr lang="en-US" altLang="zh-TW" sz="3800" b="1" dirty="0">
                    <a:solidFill>
                      <a:srgbClr val="FF0000"/>
                    </a:solidFill>
                    <a:latin typeface="Comic Sans MS" panose="030F0702030302020204" pitchFamily="66" charset="0"/>
                  </a:rPr>
                  <a:t> always more than 0 </a:t>
                </a:r>
                <a:r>
                  <a:rPr lang="en-US" altLang="zh-TW" sz="3800" dirty="0" smtClean="0">
                    <a:latin typeface="Comic Sans MS" panose="030F0702030302020204" pitchFamily="66" charset="0"/>
                  </a:rPr>
                  <a:t>)</a:t>
                </a:r>
                <a:endParaRPr lang="en-US" altLang="zh-TW" sz="3800" b="1" i="1" dirty="0" smtClean="0">
                  <a:solidFill>
                    <a:srgbClr val="FFC000"/>
                  </a:solidFill>
                  <a:latin typeface="Cambria Math" panose="02040503050406030204" pitchFamily="18" charset="0"/>
                </a:endParaRPr>
              </a:p>
              <a:p>
                <a:pPr marL="0" indent="0">
                  <a:buNone/>
                </a:pPr>
                <a14:m>
                  <m:oMath xmlns:m="http://schemas.openxmlformats.org/officeDocument/2006/math">
                    <m:r>
                      <a:rPr lang="en-US" altLang="zh-TW" sz="3800" i="1" smtClean="0">
                        <a:solidFill>
                          <a:prstClr val="black">
                            <a:lumMod val="75000"/>
                            <a:lumOff val="25000"/>
                          </a:prstClr>
                        </a:solidFill>
                        <a:latin typeface="Cambria Math" panose="02040503050406030204" pitchFamily="18" charset="0"/>
                        <a:ea typeface="Cambria Math" panose="02040503050406030204" pitchFamily="18" charset="0"/>
                      </a:rPr>
                      <m:t>⟺</m:t>
                    </m:r>
                  </m:oMath>
                </a14:m>
                <a:r>
                  <a:rPr lang="en-US" altLang="zh-TW" sz="3800" dirty="0" smtClean="0">
                    <a:solidFill>
                      <a:prstClr val="black">
                        <a:lumMod val="75000"/>
                        <a:lumOff val="25000"/>
                      </a:prstClr>
                    </a:solidFill>
                  </a:rPr>
                  <a:t>	</a:t>
                </a:r>
                <a14:m>
                  <m:oMath xmlns:m="http://schemas.openxmlformats.org/officeDocument/2006/math">
                    <m:r>
                      <a:rPr lang="zh-TW" altLang="en-US" sz="3800" i="1" dirty="0">
                        <a:solidFill>
                          <a:prstClr val="black">
                            <a:lumMod val="75000"/>
                            <a:lumOff val="25000"/>
                          </a:prstClr>
                        </a:solidFill>
                        <a:latin typeface="Cambria Math" panose="02040503050406030204" pitchFamily="18" charset="0"/>
                      </a:rPr>
                      <m:t>𝑛</m:t>
                    </m:r>
                    <m:r>
                      <a:rPr lang="en-US" altLang="zh-TW" sz="3800" i="1" dirty="0">
                        <a:solidFill>
                          <a:prstClr val="black">
                            <a:lumMod val="75000"/>
                            <a:lumOff val="25000"/>
                          </a:prstClr>
                        </a:solidFill>
                        <a:latin typeface="Cambria Math" panose="02040503050406030204" pitchFamily="18" charset="0"/>
                      </a:rPr>
                      <m:t>+</m:t>
                    </m:r>
                    <m:sSup>
                      <m:sSupPr>
                        <m:ctrlPr>
                          <a:rPr lang="en-US" altLang="zh-TW" sz="3800" i="1" dirty="0">
                            <a:solidFill>
                              <a:prstClr val="black">
                                <a:lumMod val="75000"/>
                                <a:lumOff val="25000"/>
                              </a:prstClr>
                            </a:solidFill>
                            <a:latin typeface="Cambria Math" panose="02040503050406030204" pitchFamily="18" charset="0"/>
                          </a:rPr>
                        </m:ctrlPr>
                      </m:sSupPr>
                      <m:e>
                        <m:r>
                          <a:rPr lang="en-US" altLang="zh-TW" sz="3800" i="1" dirty="0">
                            <a:solidFill>
                              <a:prstClr val="black">
                                <a:lumMod val="75000"/>
                                <a:lumOff val="25000"/>
                              </a:prstClr>
                            </a:solidFill>
                            <a:latin typeface="Cambria Math" panose="02040503050406030204" pitchFamily="18" charset="0"/>
                          </a:rPr>
                          <m:t>(</m:t>
                        </m:r>
                        <m:f>
                          <m:fPr>
                            <m:ctrlPr>
                              <a:rPr lang="en-US" altLang="zh-TW" sz="3800" i="1" dirty="0">
                                <a:solidFill>
                                  <a:prstClr val="black">
                                    <a:lumMod val="75000"/>
                                    <a:lumOff val="25000"/>
                                  </a:prstClr>
                                </a:solidFill>
                                <a:latin typeface="Cambria Math" panose="02040503050406030204" pitchFamily="18" charset="0"/>
                              </a:rPr>
                            </m:ctrlPr>
                          </m:fPr>
                          <m:num>
                            <m:r>
                              <a:rPr lang="en-US" altLang="zh-TW" sz="3800" i="1" dirty="0">
                                <a:solidFill>
                                  <a:prstClr val="black">
                                    <a:lumMod val="75000"/>
                                    <a:lumOff val="25000"/>
                                  </a:prstClr>
                                </a:solidFill>
                                <a:latin typeface="Cambria Math" panose="02040503050406030204" pitchFamily="18" charset="0"/>
                              </a:rPr>
                              <m:t>𝑛</m:t>
                            </m:r>
                            <m:r>
                              <a:rPr lang="en-US" altLang="zh-TW" sz="3800" i="1" dirty="0">
                                <a:solidFill>
                                  <a:prstClr val="black">
                                    <a:lumMod val="75000"/>
                                    <a:lumOff val="25000"/>
                                  </a:prstClr>
                                </a:solidFill>
                                <a:latin typeface="Cambria Math" panose="02040503050406030204" pitchFamily="18" charset="0"/>
                              </a:rPr>
                              <m:t>+1</m:t>
                            </m:r>
                          </m:num>
                          <m:den>
                            <m:r>
                              <a:rPr lang="en-US" altLang="zh-TW" sz="3800" i="1" dirty="0">
                                <a:solidFill>
                                  <a:prstClr val="black">
                                    <a:lumMod val="75000"/>
                                    <a:lumOff val="25000"/>
                                  </a:prstClr>
                                </a:solidFill>
                                <a:latin typeface="Cambria Math" panose="02040503050406030204" pitchFamily="18" charset="0"/>
                              </a:rPr>
                              <m:t>2</m:t>
                            </m:r>
                          </m:den>
                        </m:f>
                        <m:r>
                          <a:rPr lang="en-US" altLang="zh-TW" sz="3800" i="1" dirty="0">
                            <a:solidFill>
                              <a:prstClr val="black">
                                <a:lumMod val="75000"/>
                                <a:lumOff val="25000"/>
                              </a:prstClr>
                            </a:solidFill>
                            <a:latin typeface="Cambria Math" panose="02040503050406030204" pitchFamily="18" charset="0"/>
                          </a:rPr>
                          <m:t>)</m:t>
                        </m:r>
                      </m:e>
                      <m:sup>
                        <m:r>
                          <a:rPr lang="en-US" altLang="zh-TW" sz="3800" i="1" dirty="0">
                            <a:solidFill>
                              <a:prstClr val="black">
                                <a:lumMod val="75000"/>
                                <a:lumOff val="25000"/>
                              </a:prstClr>
                            </a:solidFill>
                            <a:latin typeface="Cambria Math" panose="02040503050406030204" pitchFamily="18" charset="0"/>
                          </a:rPr>
                          <m:t>2</m:t>
                        </m:r>
                      </m:sup>
                    </m:sSup>
                    <m:r>
                      <a:rPr lang="zh-TW" altLang="en-US" sz="3800" i="1" dirty="0">
                        <a:solidFill>
                          <a:prstClr val="black">
                            <a:lumMod val="75000"/>
                            <a:lumOff val="25000"/>
                          </a:prstClr>
                        </a:solidFill>
                        <a:latin typeface="Cambria Math" panose="02040503050406030204" pitchFamily="18" charset="0"/>
                      </a:rPr>
                      <m:t> </m:t>
                    </m:r>
                    <m:r>
                      <a:rPr lang="en-US" altLang="zh-TW" sz="3800" i="1" dirty="0">
                        <a:solidFill>
                          <a:prstClr val="black">
                            <a:lumMod val="75000"/>
                            <a:lumOff val="25000"/>
                          </a:prstClr>
                        </a:solidFill>
                        <a:latin typeface="Cambria Math" panose="02040503050406030204" pitchFamily="18" charset="0"/>
                        <a:ea typeface="Cambria Math" panose="02040503050406030204" pitchFamily="18" charset="0"/>
                      </a:rPr>
                      <m:t>≤</m:t>
                    </m:r>
                    <m:r>
                      <a:rPr lang="zh-TW" altLang="en-US" sz="3800" i="1" dirty="0">
                        <a:solidFill>
                          <a:prstClr val="black">
                            <a:lumMod val="75000"/>
                            <a:lumOff val="25000"/>
                          </a:prstClr>
                        </a:solidFill>
                        <a:latin typeface="Cambria Math" panose="02040503050406030204" pitchFamily="18" charset="0"/>
                        <a:ea typeface="Cambria Math" panose="02040503050406030204" pitchFamily="18" charset="0"/>
                      </a:rPr>
                      <m:t> </m:t>
                    </m:r>
                    <m:f>
                      <m:fPr>
                        <m:ctrlPr>
                          <a:rPr lang="en-US" altLang="zh-TW" sz="3800" i="1" dirty="0">
                            <a:solidFill>
                              <a:prstClr val="black">
                                <a:lumMod val="75000"/>
                                <a:lumOff val="25000"/>
                              </a:prstClr>
                            </a:solidFill>
                            <a:latin typeface="Cambria Math" panose="02040503050406030204" pitchFamily="18" charset="0"/>
                          </a:rPr>
                        </m:ctrlPr>
                      </m:fPr>
                      <m:num>
                        <m:r>
                          <a:rPr lang="en-US" altLang="zh-TW" sz="3800" i="1" dirty="0">
                            <a:solidFill>
                              <a:prstClr val="black">
                                <a:lumMod val="75000"/>
                                <a:lumOff val="25000"/>
                              </a:prstClr>
                            </a:solidFill>
                            <a:latin typeface="Cambria Math" panose="02040503050406030204" pitchFamily="18" charset="0"/>
                          </a:rPr>
                          <m:t>𝑛</m:t>
                        </m:r>
                        <m:r>
                          <a:rPr lang="en-US" altLang="zh-TW" sz="3800" i="1" dirty="0">
                            <a:solidFill>
                              <a:prstClr val="black">
                                <a:lumMod val="75000"/>
                                <a:lumOff val="25000"/>
                              </a:prstClr>
                            </a:solidFill>
                            <a:latin typeface="Cambria Math" panose="02040503050406030204" pitchFamily="18" charset="0"/>
                          </a:rPr>
                          <m:t>+1</m:t>
                        </m:r>
                      </m:num>
                      <m:den>
                        <m:r>
                          <a:rPr lang="en-US" altLang="zh-TW" sz="3800" i="1" dirty="0">
                            <a:solidFill>
                              <a:prstClr val="black">
                                <a:lumMod val="75000"/>
                                <a:lumOff val="25000"/>
                              </a:prstClr>
                            </a:solidFill>
                            <a:latin typeface="Cambria Math" panose="02040503050406030204" pitchFamily="18" charset="0"/>
                          </a:rPr>
                          <m:t>2</m:t>
                        </m:r>
                      </m:den>
                    </m:f>
                    <m:r>
                      <a:rPr lang="en-US" altLang="zh-TW" sz="3800" i="1" dirty="0">
                        <a:solidFill>
                          <a:prstClr val="black">
                            <a:lumMod val="75000"/>
                            <a:lumOff val="25000"/>
                          </a:prstClr>
                        </a:solidFill>
                        <a:latin typeface="Cambria Math" panose="02040503050406030204" pitchFamily="18" charset="0"/>
                      </a:rPr>
                      <m:t>𝑛</m:t>
                    </m:r>
                    <m:r>
                      <a:rPr lang="en-US" altLang="zh-TW" sz="3800" i="1" dirty="0">
                        <a:solidFill>
                          <a:prstClr val="black">
                            <a:lumMod val="75000"/>
                            <a:lumOff val="25000"/>
                          </a:prstClr>
                        </a:solidFill>
                        <a:latin typeface="Cambria Math" panose="02040503050406030204" pitchFamily="18" charset="0"/>
                      </a:rPr>
                      <m:t>+</m:t>
                    </m:r>
                    <m:f>
                      <m:fPr>
                        <m:ctrlPr>
                          <a:rPr lang="en-US" altLang="zh-TW" sz="3800" i="1" dirty="0">
                            <a:solidFill>
                              <a:prstClr val="black">
                                <a:lumMod val="75000"/>
                                <a:lumOff val="25000"/>
                              </a:prstClr>
                            </a:solidFill>
                            <a:latin typeface="Cambria Math" panose="02040503050406030204" pitchFamily="18" charset="0"/>
                          </a:rPr>
                        </m:ctrlPr>
                      </m:fPr>
                      <m:num>
                        <m:r>
                          <a:rPr lang="en-US" altLang="zh-TW" sz="3800" i="1" dirty="0">
                            <a:solidFill>
                              <a:prstClr val="black">
                                <a:lumMod val="75000"/>
                                <a:lumOff val="25000"/>
                              </a:prstClr>
                            </a:solidFill>
                            <a:latin typeface="Cambria Math" panose="02040503050406030204" pitchFamily="18" charset="0"/>
                          </a:rPr>
                          <m:t>𝑛</m:t>
                        </m:r>
                        <m:r>
                          <a:rPr lang="en-US" altLang="zh-TW" sz="3800" i="1" dirty="0">
                            <a:solidFill>
                              <a:prstClr val="black">
                                <a:lumMod val="75000"/>
                                <a:lumOff val="25000"/>
                              </a:prstClr>
                            </a:solidFill>
                            <a:latin typeface="Cambria Math" panose="02040503050406030204" pitchFamily="18" charset="0"/>
                          </a:rPr>
                          <m:t>+1</m:t>
                        </m:r>
                      </m:num>
                      <m:den>
                        <m:r>
                          <a:rPr lang="en-US" altLang="zh-TW" sz="3800" i="1" dirty="0">
                            <a:solidFill>
                              <a:prstClr val="black">
                                <a:lumMod val="75000"/>
                                <a:lumOff val="25000"/>
                              </a:prstClr>
                            </a:solidFill>
                            <a:latin typeface="Cambria Math" panose="02040503050406030204" pitchFamily="18" charset="0"/>
                          </a:rPr>
                          <m:t>2</m:t>
                        </m:r>
                      </m:den>
                    </m:f>
                  </m:oMath>
                </a14:m>
                <a:endParaRPr lang="en-US" altLang="zh-TW" sz="3800" b="1" i="1" dirty="0" smtClean="0">
                  <a:solidFill>
                    <a:srgbClr val="FFC000"/>
                  </a:solidFill>
                  <a:latin typeface="Cambria Math" panose="02040503050406030204" pitchFamily="18" charset="0"/>
                </a:endParaRPr>
              </a:p>
              <a:p>
                <a:pPr marL="0" indent="0">
                  <a:buNone/>
                </a:pPr>
                <a:endParaRPr lang="en-US" altLang="zh-TW" sz="2400" dirty="0">
                  <a:solidFill>
                    <a:schemeClr val="tx1"/>
                  </a:solidFill>
                  <a:latin typeface="Cambria Math" panose="02040503050406030204" pitchFamily="18" charset="0"/>
                </a:endParaRPr>
              </a:p>
              <a:p>
                <a:pPr marL="0" indent="0">
                  <a:buNone/>
                </a:pPr>
                <a:endParaRPr lang="en-US" altLang="zh-TW" dirty="0">
                  <a:latin typeface="Comic Sans MS" panose="030F0702030302020204" pitchFamily="66" charset="0"/>
                </a:endParaRPr>
              </a:p>
              <a:p>
                <a:pPr marL="0" lvl="0" indent="0">
                  <a:buClr>
                    <a:srgbClr val="90C226"/>
                  </a:buClr>
                  <a:buNone/>
                </a:pPr>
                <a:r>
                  <a:rPr lang="en-US" altLang="zh-TW" dirty="0">
                    <a:latin typeface="Comic Sans MS" panose="030F0702030302020204" pitchFamily="66" charset="0"/>
                  </a:rPr>
                  <a:t>	</a:t>
                </a:r>
              </a:p>
              <a:p>
                <a:endParaRPr lang="en-US" altLang="zh-TW" dirty="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zh-TW" altLang="en-US" dirty="0">
                  <a:latin typeface="Comic Sans MS" panose="030F0702030302020204" pitchFamily="66" charset="0"/>
                </a:endParaRPr>
              </a:p>
            </p:txBody>
          </p:sp>
        </mc:Choice>
        <mc:Fallback>
          <p:sp>
            <p:nvSpPr>
              <p:cNvPr id="3" name="內容版面配置區 2"/>
              <p:cNvSpPr>
                <a:spLocks noGrp="1" noRot="1" noChangeAspect="1" noMove="1" noResize="1" noEditPoints="1" noAdjustHandles="1" noChangeArrowheads="1" noChangeShapeType="1" noTextEdit="1"/>
              </p:cNvSpPr>
              <p:nvPr>
                <p:ph idx="1"/>
              </p:nvPr>
            </p:nvSpPr>
            <p:spPr>
              <a:xfrm>
                <a:off x="677334" y="1401311"/>
                <a:ext cx="8596668" cy="5307220"/>
              </a:xfrm>
              <a:blipFill>
                <a:blip r:embed="rId2"/>
                <a:stretch>
                  <a:fillRect l="-851" t="-1954"/>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26541942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5</a:t>
            </a:r>
            <a:endParaRPr lang="zh-TW" altLang="en-US" dirty="0"/>
          </a:p>
        </p:txBody>
      </p:sp>
      <mc:AlternateContent xmlns:mc="http://schemas.openxmlformats.org/markup-compatibility/2006" xmlns:a14="http://schemas.microsoft.com/office/drawing/2010/main">
        <mc:Choice Requires="a14">
          <p:sp>
            <p:nvSpPr>
              <p:cNvPr id="5" name="內容版面配置區 4"/>
              <p:cNvSpPr>
                <a:spLocks noGrp="1"/>
              </p:cNvSpPr>
              <p:nvPr>
                <p:ph idx="1"/>
              </p:nvPr>
            </p:nvSpPr>
            <p:spPr/>
            <p:txBody>
              <a:bodyPr/>
              <a:lstStyle/>
              <a:p>
                <a:r>
                  <a:rPr lang="en-US" altLang="zh-TW" dirty="0" smtClean="0">
                    <a:latin typeface="Comic Sans MS" panose="030F0702030302020204" pitchFamily="66" charset="0"/>
                  </a:rPr>
                  <a:t>Consider again the inductive definition in Homework Assignment #1 for the set of all binary trees that store non-negative integer key values: </a:t>
                </a:r>
              </a:p>
              <a:p>
                <a:r>
                  <a:rPr lang="en-US" altLang="zh-TW" dirty="0" smtClean="0">
                    <a:latin typeface="Comic Sans MS" panose="030F0702030302020204" pitchFamily="66" charset="0"/>
                  </a:rPr>
                  <a:t>(</a:t>
                </a:r>
                <a:r>
                  <a:rPr lang="en-US" altLang="zh-TW" dirty="0">
                    <a:latin typeface="Comic Sans MS" panose="030F0702030302020204" pitchFamily="66" charset="0"/>
                  </a:rPr>
                  <a:t>a) The empty tree, denoted ⊥, is a binary tree. </a:t>
                </a:r>
                <a:endParaRPr lang="en-US" altLang="zh-TW" dirty="0" smtClean="0">
                  <a:latin typeface="Comic Sans MS" panose="030F0702030302020204" pitchFamily="66" charset="0"/>
                </a:endParaRPr>
              </a:p>
              <a:p>
                <a:r>
                  <a:rPr lang="en-US" altLang="zh-TW" dirty="0" smtClean="0">
                    <a:latin typeface="Comic Sans MS" panose="030F0702030302020204" pitchFamily="66" charset="0"/>
                  </a:rPr>
                  <a:t>(</a:t>
                </a:r>
                <a:r>
                  <a:rPr lang="en-US" altLang="zh-TW" dirty="0">
                    <a:latin typeface="Comic Sans MS" panose="030F0702030302020204" pitchFamily="66" charset="0"/>
                  </a:rPr>
                  <a:t>b) If </a:t>
                </a:r>
                <a14:m>
                  <m:oMath xmlns:m="http://schemas.openxmlformats.org/officeDocument/2006/math">
                    <m:sSub>
                      <m:sSubPr>
                        <m:ctrlPr>
                          <a:rPr lang="en-US" altLang="zh-TW" b="0" i="1" dirty="0" smtClean="0">
                            <a:latin typeface="Cambria Math" panose="02040503050406030204" pitchFamily="18" charset="0"/>
                          </a:rPr>
                        </m:ctrlPr>
                      </m:sSubPr>
                      <m:e>
                        <m:r>
                          <a:rPr lang="en-US" altLang="zh-TW" b="0" i="1" dirty="0" smtClean="0">
                            <a:latin typeface="Cambria Math" panose="02040503050406030204" pitchFamily="18" charset="0"/>
                          </a:rPr>
                          <m:t>𝑡</m:t>
                        </m:r>
                      </m:e>
                      <m:sub>
                        <m:r>
                          <a:rPr lang="en-US" altLang="zh-TW" i="1" dirty="0" smtClean="0">
                            <a:latin typeface="Cambria Math" panose="02040503050406030204" pitchFamily="18" charset="0"/>
                          </a:rPr>
                          <m:t>𝑙</m:t>
                        </m:r>
                      </m:sub>
                    </m:sSub>
                  </m:oMath>
                </a14:m>
                <a:r>
                  <a:rPr lang="en-US" altLang="zh-TW" dirty="0">
                    <a:latin typeface="Comic Sans MS" panose="030F0702030302020204" pitchFamily="66" charset="0"/>
                  </a:rPr>
                  <a:t> and </a:t>
                </a:r>
                <a14:m>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𝑡</m:t>
                        </m:r>
                      </m:e>
                      <m:sub>
                        <m:r>
                          <a:rPr lang="en-US" altLang="zh-TW" b="0" i="1" smtClean="0">
                            <a:latin typeface="Cambria Math" panose="02040503050406030204" pitchFamily="18" charset="0"/>
                          </a:rPr>
                          <m:t>𝑟</m:t>
                        </m:r>
                      </m:sub>
                    </m:sSub>
                  </m:oMath>
                </a14:m>
                <a:r>
                  <a:rPr lang="en-US" altLang="zh-TW" dirty="0" smtClean="0">
                    <a:latin typeface="Comic Sans MS" panose="030F0702030302020204" pitchFamily="66" charset="0"/>
                  </a:rPr>
                  <a:t> </a:t>
                </a:r>
                <a:r>
                  <a:rPr lang="en-US" altLang="zh-TW" dirty="0">
                    <a:latin typeface="Comic Sans MS" panose="030F0702030302020204" pitchFamily="66" charset="0"/>
                  </a:rPr>
                  <a:t>are binary trees, then </a:t>
                </a:r>
                <a14:m>
                  <m:oMath xmlns:m="http://schemas.openxmlformats.org/officeDocument/2006/math">
                    <m:r>
                      <a:rPr lang="en-US" altLang="zh-TW" b="0" i="1" smtClean="0">
                        <a:latin typeface="Cambria Math" panose="02040503050406030204" pitchFamily="18" charset="0"/>
                      </a:rPr>
                      <m:t>𝑛𝑜𝑑𝑒</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𝑘</m:t>
                        </m:r>
                        <m:r>
                          <a:rPr lang="en-US" altLang="zh-TW" b="0" i="1" smtClean="0">
                            <a:latin typeface="Cambria Math" panose="02040503050406030204" pitchFamily="18" charset="0"/>
                          </a:rPr>
                          <m:t>,</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𝑡</m:t>
                            </m:r>
                          </m:e>
                          <m:sub>
                            <m:r>
                              <a:rPr lang="en-US" altLang="zh-TW" b="0" i="1" smtClean="0">
                                <a:latin typeface="Cambria Math" panose="02040503050406030204" pitchFamily="18" charset="0"/>
                              </a:rPr>
                              <m:t>𝑙</m:t>
                            </m:r>
                          </m:sub>
                        </m:sSub>
                        <m:r>
                          <a:rPr lang="en-US" altLang="zh-TW" b="0" i="1" smtClean="0">
                            <a:latin typeface="Cambria Math" panose="02040503050406030204" pitchFamily="18" charset="0"/>
                          </a:rPr>
                          <m:t>,</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𝑡</m:t>
                            </m:r>
                          </m:e>
                          <m:sub>
                            <m:r>
                              <a:rPr lang="en-US" altLang="zh-TW" b="0" i="1" smtClean="0">
                                <a:latin typeface="Cambria Math" panose="02040503050406030204" pitchFamily="18" charset="0"/>
                              </a:rPr>
                              <m:t>𝑟</m:t>
                            </m:r>
                          </m:sub>
                        </m:sSub>
                      </m:e>
                    </m:d>
                  </m:oMath>
                </a14:m>
                <a:r>
                  <a:rPr lang="en-US" altLang="zh-TW" dirty="0" smtClean="0">
                    <a:latin typeface="Comic Sans MS" panose="030F0702030302020204" pitchFamily="66" charset="0"/>
                  </a:rPr>
                  <a:t>, </a:t>
                </a:r>
                <a:r>
                  <a:rPr lang="en-US" altLang="zh-TW" dirty="0">
                    <a:latin typeface="Comic Sans MS" panose="030F0702030302020204" pitchFamily="66" charset="0"/>
                  </a:rPr>
                  <a:t>where </a:t>
                </a:r>
                <a14:m>
                  <m:oMath xmlns:m="http://schemas.openxmlformats.org/officeDocument/2006/math">
                    <m:r>
                      <a:rPr lang="en-US" altLang="zh-TW" i="1" dirty="0" smtClean="0">
                        <a:latin typeface="Cambria Math" panose="02040503050406030204" pitchFamily="18" charset="0"/>
                      </a:rPr>
                      <m:t>𝑘</m:t>
                    </m:r>
                    <m:r>
                      <a:rPr lang="en-US" altLang="zh-TW" i="1" dirty="0" smtClean="0">
                        <a:latin typeface="Cambria Math" panose="02040503050406030204" pitchFamily="18" charset="0"/>
                      </a:rPr>
                      <m:t>∈</m:t>
                    </m:r>
                    <m:r>
                      <a:rPr lang="en-US" altLang="zh-TW" i="1" dirty="0" smtClean="0">
                        <a:latin typeface="Cambria Math" panose="02040503050406030204" pitchFamily="18" charset="0"/>
                      </a:rPr>
                      <m:t>𝑍</m:t>
                    </m:r>
                  </m:oMath>
                </a14:m>
                <a:r>
                  <a:rPr lang="en-US" altLang="zh-TW" dirty="0">
                    <a:latin typeface="Comic Sans MS" panose="030F0702030302020204" pitchFamily="66" charset="0"/>
                  </a:rPr>
                  <a:t>and </a:t>
                </a:r>
                <a14:m>
                  <m:oMath xmlns:m="http://schemas.openxmlformats.org/officeDocument/2006/math">
                    <m:r>
                      <a:rPr lang="en-US" altLang="zh-TW" i="1" dirty="0" smtClean="0">
                        <a:latin typeface="Cambria Math" panose="02040503050406030204" pitchFamily="18" charset="0"/>
                      </a:rPr>
                      <m:t>𝑘</m:t>
                    </m:r>
                    <m:r>
                      <a:rPr lang="en-US" altLang="zh-TW" i="1" dirty="0" smtClean="0">
                        <a:latin typeface="Cambria Math" panose="02040503050406030204" pitchFamily="18" charset="0"/>
                      </a:rPr>
                      <m:t>≥0</m:t>
                    </m:r>
                  </m:oMath>
                </a14:m>
                <a:r>
                  <a:rPr lang="en-US" altLang="zh-TW" dirty="0">
                    <a:latin typeface="Comic Sans MS" panose="030F0702030302020204" pitchFamily="66" charset="0"/>
                  </a:rPr>
                  <a:t>, is also a binary tree</a:t>
                </a:r>
                <a:r>
                  <a:rPr lang="en-US" altLang="zh-TW" dirty="0" smtClean="0">
                    <a:latin typeface="Comic Sans MS" panose="030F0702030302020204" pitchFamily="66" charset="0"/>
                  </a:rPr>
                  <a:t>.</a:t>
                </a:r>
              </a:p>
              <a:p>
                <a:r>
                  <a:rPr lang="en-US" altLang="zh-TW" dirty="0" smtClean="0">
                    <a:latin typeface="Comic Sans MS" panose="030F0702030302020204" pitchFamily="66" charset="0"/>
                  </a:rPr>
                  <a:t>Refine </a:t>
                </a:r>
                <a:r>
                  <a:rPr lang="en-US" altLang="zh-TW" dirty="0">
                    <a:latin typeface="Comic Sans MS" panose="030F0702030302020204" pitchFamily="66" charset="0"/>
                  </a:rPr>
                  <a:t>the definition to include only binary search trees such that an </a:t>
                </a:r>
                <a:r>
                  <a:rPr lang="en-US" altLang="zh-TW" dirty="0" err="1">
                    <a:latin typeface="Comic Sans MS" panose="030F0702030302020204" pitchFamily="66" charset="0"/>
                  </a:rPr>
                  <a:t>inorder</a:t>
                </a:r>
                <a:r>
                  <a:rPr lang="en-US" altLang="zh-TW" dirty="0">
                    <a:latin typeface="Comic Sans MS" panose="030F0702030302020204" pitchFamily="66" charset="0"/>
                  </a:rPr>
                  <a:t> traversal of a binary search tree produces a list of all stored key values in increasing order. Then, define a function that outputs the rank of a given key value (the position of the key value in the aforementioned sorted list) if it is stored in the tree, or 0 if the key is not in the tree. </a:t>
                </a:r>
                <a:endParaRPr lang="zh-TW" altLang="en-US" dirty="0">
                  <a:latin typeface="Comic Sans MS" panose="030F0702030302020204" pitchFamily="66" charset="0"/>
                </a:endParaRPr>
              </a:p>
            </p:txBody>
          </p:sp>
        </mc:Choice>
        <mc:Fallback xmlns="">
          <p:sp>
            <p:nvSpPr>
              <p:cNvPr id="5" name="內容版面配置區 4"/>
              <p:cNvSpPr>
                <a:spLocks noGrp="1" noRot="1" noChangeAspect="1" noMove="1" noResize="1" noEditPoints="1" noAdjustHandles="1" noChangeArrowheads="1" noChangeShapeType="1" noTextEdit="1"/>
              </p:cNvSpPr>
              <p:nvPr>
                <p:ph idx="1"/>
              </p:nvPr>
            </p:nvSpPr>
            <p:spPr>
              <a:blipFill rotWithShape="0">
                <a:blip r:embed="rId2"/>
                <a:stretch>
                  <a:fillRect l="-142" t="-786" r="-1348"/>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22200518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5(Cont.)</a:t>
            </a:r>
            <a:endParaRPr lang="zh-TW" altLang="en-US" dirty="0"/>
          </a:p>
        </p:txBody>
      </p:sp>
      <mc:AlternateContent xmlns:mc="http://schemas.openxmlformats.org/markup-compatibility/2006" xmlns:a14="http://schemas.microsoft.com/office/drawing/2010/main">
        <mc:Choice Requires="a14">
          <p:sp>
            <p:nvSpPr>
              <p:cNvPr id="5" name="內容版面配置區 4"/>
              <p:cNvSpPr>
                <a:spLocks noGrp="1"/>
              </p:cNvSpPr>
              <p:nvPr>
                <p:ph idx="1"/>
              </p:nvPr>
            </p:nvSpPr>
            <p:spPr>
              <a:xfrm>
                <a:off x="677334" y="1401311"/>
                <a:ext cx="8596668" cy="5316012"/>
              </a:xfrm>
            </p:spPr>
            <p:txBody>
              <a:bodyPr/>
              <a:lstStyle/>
              <a:p>
                <a:r>
                  <a:rPr lang="en-US" altLang="zh-TW" sz="2400" dirty="0" smtClean="0">
                    <a:latin typeface="Comic Sans MS" panose="030F0702030302020204" pitchFamily="66" charset="0"/>
                  </a:rPr>
                  <a:t>The definition of binary search tree</a:t>
                </a:r>
                <a:endParaRPr lang="en-US" altLang="zh-TW" sz="2400" b="0" i="0" dirty="0" smtClean="0">
                  <a:latin typeface="Comic Sans MS" panose="030F0702030302020204" pitchFamily="66" charset="0"/>
                </a:endParaRPr>
              </a:p>
              <a:p>
                <a:pPr marL="800100" lvl="1" indent="-342900">
                  <a:buFont typeface="+mj-lt"/>
                  <a:buAutoNum type="alphaLcParenR"/>
                </a:pPr>
                <a:r>
                  <a:rPr lang="en-US" altLang="zh-TW" sz="2400" dirty="0" smtClean="0">
                    <a:latin typeface="Comic Sans MS" panose="030F0702030302020204" pitchFamily="66" charset="0"/>
                  </a:rPr>
                  <a:t>The empty tree, denoted </a:t>
                </a:r>
                <a14:m>
                  <m:oMath xmlns:m="http://schemas.openxmlformats.org/officeDocument/2006/math">
                    <m:r>
                      <a:rPr lang="en-US" altLang="zh-TW" sz="2400" i="1" smtClean="0">
                        <a:latin typeface="Cambria Math" panose="02040503050406030204" pitchFamily="18" charset="0"/>
                        <a:ea typeface="Cambria Math" panose="02040503050406030204" pitchFamily="18" charset="0"/>
                      </a:rPr>
                      <m:t>⊥</m:t>
                    </m:r>
                  </m:oMath>
                </a14:m>
                <a:r>
                  <a:rPr lang="en-US" altLang="zh-TW" sz="2400" dirty="0" smtClean="0">
                    <a:latin typeface="Comic Sans MS" panose="030F0702030302020204" pitchFamily="66" charset="0"/>
                  </a:rPr>
                  <a:t>, </a:t>
                </a:r>
                <a:r>
                  <a:rPr lang="en-US" altLang="zh-TW" sz="2400" dirty="0">
                    <a:latin typeface="Comic Sans MS" panose="030F0702030302020204" pitchFamily="66" charset="0"/>
                  </a:rPr>
                  <a:t>is a binary </a:t>
                </a:r>
                <a:r>
                  <a:rPr lang="en-US" altLang="zh-TW" sz="2400" dirty="0" smtClean="0">
                    <a:latin typeface="Comic Sans MS" panose="030F0702030302020204" pitchFamily="66" charset="0"/>
                  </a:rPr>
                  <a:t>search tree.</a:t>
                </a:r>
              </a:p>
              <a:p>
                <a:pPr marL="800100" lvl="1" indent="-342900">
                  <a:buFont typeface="+mj-lt"/>
                  <a:buAutoNum type="alphaLcParenR"/>
                </a:pPr>
                <a:r>
                  <a:rPr lang="en-US" altLang="zh-TW" sz="2400" dirty="0" smtClean="0">
                    <a:latin typeface="Comic Sans MS" panose="030F0702030302020204" pitchFamily="66" charset="0"/>
                  </a:rPr>
                  <a:t>Suppose </a:t>
                </a:r>
                <a14:m>
                  <m:oMath xmlns:m="http://schemas.openxmlformats.org/officeDocument/2006/math">
                    <m:sSub>
                      <m:sSubPr>
                        <m:ctrlPr>
                          <a:rPr lang="en-US" altLang="zh-TW" sz="2400" b="0" i="1" smtClean="0">
                            <a:latin typeface="Cambria Math" panose="02040503050406030204" pitchFamily="18" charset="0"/>
                          </a:rPr>
                        </m:ctrlPr>
                      </m:sSubPr>
                      <m:e>
                        <m:r>
                          <a:rPr lang="en-US" altLang="zh-TW" sz="2400" b="0" i="1" smtClean="0">
                            <a:latin typeface="Cambria Math" panose="02040503050406030204" pitchFamily="18" charset="0"/>
                          </a:rPr>
                          <m:t>𝑡</m:t>
                        </m:r>
                      </m:e>
                      <m:sub>
                        <m:r>
                          <a:rPr lang="en-US" altLang="zh-TW" sz="2400" b="0" i="1" smtClean="0">
                            <a:latin typeface="Cambria Math" panose="02040503050406030204" pitchFamily="18" charset="0"/>
                          </a:rPr>
                          <m:t>𝑙</m:t>
                        </m:r>
                      </m:sub>
                    </m:sSub>
                  </m:oMath>
                </a14:m>
                <a:r>
                  <a:rPr lang="en-US" altLang="zh-TW" sz="2400" dirty="0" smtClean="0">
                    <a:latin typeface="Comic Sans MS" panose="030F0702030302020204" pitchFamily="66" charset="0"/>
                  </a:rPr>
                  <a:t> and </a:t>
                </a:r>
                <a14:m>
                  <m:oMath xmlns:m="http://schemas.openxmlformats.org/officeDocument/2006/math">
                    <m:sSub>
                      <m:sSubPr>
                        <m:ctrlPr>
                          <a:rPr lang="en-US" altLang="zh-TW" sz="2400" b="0" i="1" smtClean="0">
                            <a:latin typeface="Cambria Math" panose="02040503050406030204" pitchFamily="18" charset="0"/>
                          </a:rPr>
                        </m:ctrlPr>
                      </m:sSubPr>
                      <m:e>
                        <m:r>
                          <a:rPr lang="en-US" altLang="zh-TW" sz="2400" b="0" i="1" smtClean="0">
                            <a:latin typeface="Cambria Math" panose="02040503050406030204" pitchFamily="18" charset="0"/>
                          </a:rPr>
                          <m:t>𝑡</m:t>
                        </m:r>
                      </m:e>
                      <m:sub>
                        <m:r>
                          <a:rPr lang="en-US" altLang="zh-TW" sz="2400" b="0" i="1" smtClean="0">
                            <a:latin typeface="Cambria Math" panose="02040503050406030204" pitchFamily="18" charset="0"/>
                          </a:rPr>
                          <m:t>𝑟</m:t>
                        </m:r>
                      </m:sub>
                    </m:sSub>
                  </m:oMath>
                </a14:m>
                <a:r>
                  <a:rPr lang="en-US" altLang="zh-TW" sz="2400" dirty="0" smtClean="0">
                    <a:latin typeface="Comic Sans MS" panose="030F0702030302020204" pitchFamily="66" charset="0"/>
                  </a:rPr>
                  <a:t> are binary search trees</a:t>
                </a:r>
                <a:r>
                  <a:rPr lang="en-US" altLang="zh-TW" sz="2400" dirty="0">
                    <a:latin typeface="Comic Sans MS" panose="030F0702030302020204" pitchFamily="66" charset="0"/>
                  </a:rPr>
                  <a:t>.</a:t>
                </a:r>
                <a:r>
                  <a:rPr lang="en-US" altLang="zh-TW" sz="2400" dirty="0" smtClean="0">
                    <a:latin typeface="Comic Sans MS" panose="030F0702030302020204" pitchFamily="66" charset="0"/>
                  </a:rPr>
                  <a:t> </a:t>
                </a:r>
              </a:p>
              <a:p>
                <a:pPr marL="857250" lvl="2" indent="0">
                  <a:buNone/>
                </a:pPr>
                <a:r>
                  <a:rPr lang="en-US" altLang="zh-TW" sz="2200" dirty="0" smtClean="0">
                    <a:latin typeface="Comic Sans MS" panose="030F0702030302020204" pitchFamily="66" charset="0"/>
                  </a:rPr>
                  <a:t>For </a:t>
                </a:r>
                <a14:m>
                  <m:oMath xmlns:m="http://schemas.openxmlformats.org/officeDocument/2006/math">
                    <m:r>
                      <a:rPr lang="en-US" altLang="zh-TW" sz="2200" b="0" i="1" smtClean="0">
                        <a:latin typeface="Cambria Math" panose="02040503050406030204" pitchFamily="18" charset="0"/>
                      </a:rPr>
                      <m:t>𝑘</m:t>
                    </m:r>
                    <m:r>
                      <a:rPr lang="zh-TW" altLang="en-US" sz="2200" b="0" i="1" smtClean="0">
                        <a:latin typeface="Cambria Math" panose="02040503050406030204" pitchFamily="18" charset="0"/>
                      </a:rPr>
                      <m:t>𝜖</m:t>
                    </m:r>
                    <m:r>
                      <a:rPr lang="en-US" altLang="zh-TW" sz="2200" b="0" i="1" smtClean="0">
                        <a:latin typeface="Cambria Math" panose="02040503050406030204" pitchFamily="18" charset="0"/>
                      </a:rPr>
                      <m:t>𝑍</m:t>
                    </m:r>
                  </m:oMath>
                </a14:m>
                <a:r>
                  <a:rPr lang="en-US" altLang="zh-TW" sz="2200" dirty="0" smtClean="0">
                    <a:latin typeface="Comic Sans MS" panose="030F0702030302020204" pitchFamily="66" charset="0"/>
                  </a:rPr>
                  <a:t> and </a:t>
                </a:r>
                <a14:m>
                  <m:oMath xmlns:m="http://schemas.openxmlformats.org/officeDocument/2006/math">
                    <m:r>
                      <a:rPr lang="en-US" altLang="zh-TW" sz="2200" b="0" i="1" smtClean="0">
                        <a:latin typeface="Cambria Math" panose="02040503050406030204" pitchFamily="18" charset="0"/>
                      </a:rPr>
                      <m:t>𝑘</m:t>
                    </m:r>
                    <m:r>
                      <a:rPr lang="en-US" altLang="zh-TW" sz="2200" b="0" i="1" smtClean="0">
                        <a:latin typeface="Cambria Math" panose="02040503050406030204" pitchFamily="18" charset="0"/>
                      </a:rPr>
                      <m:t>≥0</m:t>
                    </m:r>
                  </m:oMath>
                </a14:m>
                <a:r>
                  <a:rPr lang="en-US" altLang="zh-TW" sz="2200" dirty="0" smtClean="0">
                    <a:latin typeface="Comic Sans MS" panose="030F0702030302020204" pitchFamily="66" charset="0"/>
                  </a:rPr>
                  <a:t>,</a:t>
                </a:r>
                <a:r>
                  <a:rPr lang="en-US" altLang="zh-TW" sz="2200" dirty="0"/>
                  <a:t> </a:t>
                </a:r>
                <a14:m>
                  <m:oMath xmlns:m="http://schemas.openxmlformats.org/officeDocument/2006/math">
                    <m:r>
                      <a:rPr lang="en-US" altLang="zh-TW" sz="2200" i="1">
                        <a:latin typeface="Cambria Math" panose="02040503050406030204" pitchFamily="18" charset="0"/>
                      </a:rPr>
                      <m:t>𝑛𝑜𝑑𝑒</m:t>
                    </m:r>
                    <m:r>
                      <a:rPr lang="en-US" altLang="zh-TW" sz="2200" i="1">
                        <a:latin typeface="Cambria Math" panose="02040503050406030204" pitchFamily="18" charset="0"/>
                      </a:rPr>
                      <m:t>(</m:t>
                    </m:r>
                    <m:sSub>
                      <m:sSubPr>
                        <m:ctrlPr>
                          <a:rPr lang="en-US" altLang="zh-TW" sz="2200" i="1">
                            <a:latin typeface="Cambria Math" panose="02040503050406030204" pitchFamily="18" charset="0"/>
                          </a:rPr>
                        </m:ctrlPr>
                      </m:sSubPr>
                      <m:e>
                        <m:r>
                          <a:rPr lang="en-US" altLang="zh-TW" sz="2200" b="0" i="1" smtClean="0">
                            <a:latin typeface="Cambria Math" panose="02040503050406030204" pitchFamily="18" charset="0"/>
                          </a:rPr>
                          <m:t>𝑘</m:t>
                        </m:r>
                        <m:r>
                          <a:rPr lang="en-US" altLang="zh-TW" sz="2200" b="0" i="1" smtClean="0">
                            <a:latin typeface="Cambria Math" panose="02040503050406030204" pitchFamily="18" charset="0"/>
                          </a:rPr>
                          <m:t>, </m:t>
                        </m:r>
                        <m:r>
                          <a:rPr lang="en-US" altLang="zh-TW" sz="2200" i="1">
                            <a:latin typeface="Cambria Math" panose="02040503050406030204" pitchFamily="18" charset="0"/>
                          </a:rPr>
                          <m:t>𝑡</m:t>
                        </m:r>
                      </m:e>
                      <m:sub>
                        <m:r>
                          <a:rPr lang="en-US" altLang="zh-TW" sz="2200" i="1">
                            <a:latin typeface="Cambria Math" panose="02040503050406030204" pitchFamily="18" charset="0"/>
                          </a:rPr>
                          <m:t>𝑙</m:t>
                        </m:r>
                      </m:sub>
                    </m:sSub>
                    <m:r>
                      <a:rPr lang="en-US" altLang="zh-TW" sz="2200" i="1">
                        <a:latin typeface="Cambria Math" panose="02040503050406030204" pitchFamily="18" charset="0"/>
                      </a:rPr>
                      <m:t>,</m:t>
                    </m:r>
                    <m:sSub>
                      <m:sSubPr>
                        <m:ctrlPr>
                          <a:rPr lang="en-US" altLang="zh-TW" sz="2200" i="1">
                            <a:latin typeface="Cambria Math" panose="02040503050406030204" pitchFamily="18" charset="0"/>
                          </a:rPr>
                        </m:ctrlPr>
                      </m:sSubPr>
                      <m:e>
                        <m:r>
                          <a:rPr lang="en-US" altLang="zh-TW" sz="2200" i="1">
                            <a:latin typeface="Cambria Math" panose="02040503050406030204" pitchFamily="18" charset="0"/>
                          </a:rPr>
                          <m:t>𝑡</m:t>
                        </m:r>
                      </m:e>
                      <m:sub>
                        <m:r>
                          <a:rPr lang="en-US" altLang="zh-TW" sz="2200" i="1">
                            <a:latin typeface="Cambria Math" panose="02040503050406030204" pitchFamily="18" charset="0"/>
                          </a:rPr>
                          <m:t>𝑟</m:t>
                        </m:r>
                      </m:sub>
                    </m:sSub>
                    <m:r>
                      <a:rPr lang="en-US" altLang="zh-TW" sz="2200" i="1">
                        <a:latin typeface="Cambria Math" panose="02040503050406030204" pitchFamily="18" charset="0"/>
                      </a:rPr>
                      <m:t>)</m:t>
                    </m:r>
                  </m:oMath>
                </a14:m>
                <a:r>
                  <a:rPr lang="en-US" altLang="zh-TW" sz="2200" dirty="0" smtClean="0">
                    <a:latin typeface="Comic Sans MS" panose="030F0702030302020204" pitchFamily="66" charset="0"/>
                  </a:rPr>
                  <a:t> is also a binary search tree, </a:t>
                </a:r>
              </a:p>
              <a:p>
                <a:pPr marL="857250" lvl="2" indent="0">
                  <a:buNone/>
                </a:pPr>
                <a:r>
                  <a:rPr lang="en-US" altLang="zh-TW" sz="2200" dirty="0" smtClean="0">
                    <a:latin typeface="Comic Sans MS" panose="030F0702030302020204" pitchFamily="66" charset="0"/>
                  </a:rPr>
                  <a:t>		</a:t>
                </a:r>
                <a:r>
                  <a:rPr lang="en-US" altLang="zh-TW" sz="2400" dirty="0" smtClean="0">
                    <a:latin typeface="Comic Sans MS" panose="030F0702030302020204" pitchFamily="66" charset="0"/>
                  </a:rPr>
                  <a:t>when </a:t>
                </a:r>
                <a14:m>
                  <m:oMath xmlns:m="http://schemas.openxmlformats.org/officeDocument/2006/math">
                    <m:sSub>
                      <m:sSubPr>
                        <m:ctrlPr>
                          <a:rPr lang="en-US" altLang="zh-TW" sz="2400" i="1">
                            <a:latin typeface="Cambria Math" panose="02040503050406030204" pitchFamily="18" charset="0"/>
                          </a:rPr>
                        </m:ctrlPr>
                      </m:sSubPr>
                      <m:e>
                        <m:r>
                          <a:rPr lang="en-US" altLang="zh-TW" sz="2400" i="1">
                            <a:latin typeface="Cambria Math" panose="02040503050406030204" pitchFamily="18" charset="0"/>
                          </a:rPr>
                          <m:t>𝑡</m:t>
                        </m:r>
                      </m:e>
                      <m:sub>
                        <m:r>
                          <a:rPr lang="en-US" altLang="zh-TW" sz="2400" i="1">
                            <a:latin typeface="Cambria Math" panose="02040503050406030204" pitchFamily="18" charset="0"/>
                          </a:rPr>
                          <m:t>𝑙</m:t>
                        </m:r>
                      </m:sub>
                    </m:sSub>
                    <m:r>
                      <a:rPr lang="en-US" altLang="zh-TW" sz="2400" b="0" i="1" smtClean="0">
                        <a:latin typeface="Cambria Math" panose="02040503050406030204" pitchFamily="18" charset="0"/>
                      </a:rPr>
                      <m:t> </m:t>
                    </m:r>
                    <m:r>
                      <a:rPr lang="en-US" altLang="zh-TW" sz="2400" b="0" i="1" smtClean="0">
                        <a:latin typeface="Cambria Math" panose="02040503050406030204" pitchFamily="18" charset="0"/>
                      </a:rPr>
                      <m:t>𝑛𝑜𝑡</m:t>
                    </m:r>
                    <m:r>
                      <a:rPr lang="en-US" altLang="zh-TW" sz="2400" i="1">
                        <a:latin typeface="Cambria Math" panose="02040503050406030204" pitchFamily="18" charset="0"/>
                        <a:ea typeface="Cambria Math" panose="02040503050406030204" pitchFamily="18" charset="0"/>
                      </a:rPr>
                      <m:t>⊥</m:t>
                    </m:r>
                    <m:r>
                      <a:rPr lang="en-US" altLang="zh-TW" sz="2400" b="0" i="1" smtClean="0">
                        <a:latin typeface="Cambria Math" panose="02040503050406030204" pitchFamily="18" charset="0"/>
                        <a:ea typeface="Cambria Math" panose="02040503050406030204" pitchFamily="18" charset="0"/>
                      </a:rPr>
                      <m:t>,</m:t>
                    </m:r>
                  </m:oMath>
                </a14:m>
                <a:r>
                  <a:rPr lang="en-US" altLang="zh-TW" sz="2400" dirty="0" smtClean="0">
                    <a:latin typeface="Comic Sans MS" panose="030F0702030302020204" pitchFamily="66" charset="0"/>
                  </a:rPr>
                  <a:t> </a:t>
                </a:r>
                <a14:m>
                  <m:oMath xmlns:m="http://schemas.openxmlformats.org/officeDocument/2006/math">
                    <m:r>
                      <a:rPr lang="en-US" altLang="zh-TW" sz="2400" i="1">
                        <a:latin typeface="Cambria Math" panose="02040503050406030204" pitchFamily="18" charset="0"/>
                      </a:rPr>
                      <m:t>𝑘</m:t>
                    </m:r>
                    <m:r>
                      <a:rPr lang="en-US" altLang="zh-TW" sz="2400" b="0" i="1" smtClean="0">
                        <a:latin typeface="Cambria Math" panose="02040503050406030204" pitchFamily="18" charset="0"/>
                      </a:rPr>
                      <m:t>&gt;</m:t>
                    </m:r>
                    <m:sSub>
                      <m:sSubPr>
                        <m:ctrlPr>
                          <a:rPr lang="en-US" altLang="zh-TW" sz="2400" i="1">
                            <a:latin typeface="Cambria Math" panose="02040503050406030204" pitchFamily="18" charset="0"/>
                          </a:rPr>
                        </m:ctrlPr>
                      </m:sSubPr>
                      <m:e>
                        <m:r>
                          <a:rPr lang="en-US" altLang="zh-TW" sz="2400" i="1">
                            <a:latin typeface="Cambria Math" panose="02040503050406030204" pitchFamily="18" charset="0"/>
                          </a:rPr>
                          <m:t>𝑡</m:t>
                        </m:r>
                      </m:e>
                      <m:sub>
                        <m:r>
                          <a:rPr lang="en-US" altLang="zh-TW" sz="2400" i="1">
                            <a:latin typeface="Cambria Math" panose="02040503050406030204" pitchFamily="18" charset="0"/>
                          </a:rPr>
                          <m:t>𝑙</m:t>
                        </m:r>
                      </m:sub>
                    </m:sSub>
                  </m:oMath>
                </a14:m>
                <a:r>
                  <a:rPr lang="en-US" altLang="zh-TW" sz="2400" dirty="0" smtClean="0">
                    <a:latin typeface="Comic Sans MS" panose="030F0702030302020204" pitchFamily="66" charset="0"/>
                  </a:rPr>
                  <a:t>’s k, and </a:t>
                </a:r>
              </a:p>
              <a:p>
                <a:pPr marL="857250" lvl="2" indent="0">
                  <a:buNone/>
                </a:pPr>
                <a:r>
                  <a:rPr lang="en-US" altLang="zh-TW" sz="2400" dirty="0">
                    <a:latin typeface="Comic Sans MS" panose="030F0702030302020204" pitchFamily="66" charset="0"/>
                  </a:rPr>
                  <a:t>	</a:t>
                </a:r>
                <a:r>
                  <a:rPr lang="en-US" altLang="zh-TW" sz="2400" dirty="0" smtClean="0">
                    <a:latin typeface="Comic Sans MS" panose="030F0702030302020204" pitchFamily="66" charset="0"/>
                  </a:rPr>
                  <a:t>	when </a:t>
                </a:r>
                <a14:m>
                  <m:oMath xmlns:m="http://schemas.openxmlformats.org/officeDocument/2006/math">
                    <m:sSub>
                      <m:sSubPr>
                        <m:ctrlPr>
                          <a:rPr lang="en-US" altLang="zh-TW" sz="2400" i="1">
                            <a:latin typeface="Cambria Math" panose="02040503050406030204" pitchFamily="18" charset="0"/>
                          </a:rPr>
                        </m:ctrlPr>
                      </m:sSubPr>
                      <m:e>
                        <m:r>
                          <a:rPr lang="en-US" altLang="zh-TW" sz="2400" i="1">
                            <a:latin typeface="Cambria Math" panose="02040503050406030204" pitchFamily="18" charset="0"/>
                          </a:rPr>
                          <m:t>𝑡</m:t>
                        </m:r>
                      </m:e>
                      <m:sub>
                        <m:r>
                          <a:rPr lang="en-US" altLang="zh-TW" sz="2400" b="0" i="1" smtClean="0">
                            <a:latin typeface="Cambria Math" panose="02040503050406030204" pitchFamily="18" charset="0"/>
                          </a:rPr>
                          <m:t>𝑟</m:t>
                        </m:r>
                      </m:sub>
                    </m:sSub>
                    <m:r>
                      <a:rPr lang="en-US" altLang="zh-TW" sz="2400" i="1">
                        <a:latin typeface="Cambria Math" panose="02040503050406030204" pitchFamily="18" charset="0"/>
                      </a:rPr>
                      <m:t> </m:t>
                    </m:r>
                    <m:r>
                      <a:rPr lang="en-US" altLang="zh-TW" sz="2400" i="1">
                        <a:latin typeface="Cambria Math" panose="02040503050406030204" pitchFamily="18" charset="0"/>
                      </a:rPr>
                      <m:t>𝑛𝑜𝑡</m:t>
                    </m:r>
                    <m:r>
                      <a:rPr lang="en-US" altLang="zh-TW" sz="2400" i="1">
                        <a:latin typeface="Cambria Math" panose="02040503050406030204" pitchFamily="18" charset="0"/>
                        <a:ea typeface="Cambria Math" panose="02040503050406030204" pitchFamily="18" charset="0"/>
                      </a:rPr>
                      <m:t>⊥,</m:t>
                    </m:r>
                  </m:oMath>
                </a14:m>
                <a:r>
                  <a:rPr lang="en-US" altLang="zh-TW" sz="2400" dirty="0">
                    <a:latin typeface="Comic Sans MS" panose="030F0702030302020204" pitchFamily="66" charset="0"/>
                  </a:rPr>
                  <a:t> </a:t>
                </a:r>
                <a14:m>
                  <m:oMath xmlns:m="http://schemas.openxmlformats.org/officeDocument/2006/math">
                    <m:r>
                      <a:rPr lang="en-US" altLang="zh-TW" sz="2400" i="1">
                        <a:latin typeface="Cambria Math" panose="02040503050406030204" pitchFamily="18" charset="0"/>
                      </a:rPr>
                      <m:t>𝑘</m:t>
                    </m:r>
                    <m:r>
                      <a:rPr lang="en-US" altLang="zh-TW" sz="2400" b="0" i="1" smtClean="0">
                        <a:latin typeface="Cambria Math" panose="02040503050406030204" pitchFamily="18" charset="0"/>
                      </a:rPr>
                      <m:t>&lt;</m:t>
                    </m:r>
                    <m:sSub>
                      <m:sSubPr>
                        <m:ctrlPr>
                          <a:rPr lang="en-US" altLang="zh-TW" sz="2400" i="1">
                            <a:latin typeface="Cambria Math" panose="02040503050406030204" pitchFamily="18" charset="0"/>
                          </a:rPr>
                        </m:ctrlPr>
                      </m:sSubPr>
                      <m:e>
                        <m:r>
                          <a:rPr lang="en-US" altLang="zh-TW" sz="2400" i="1">
                            <a:latin typeface="Cambria Math" panose="02040503050406030204" pitchFamily="18" charset="0"/>
                          </a:rPr>
                          <m:t>𝑡</m:t>
                        </m:r>
                      </m:e>
                      <m:sub>
                        <m:r>
                          <a:rPr lang="en-US" altLang="zh-TW" sz="2400" b="0" i="1" smtClean="0">
                            <a:latin typeface="Cambria Math" panose="02040503050406030204" pitchFamily="18" charset="0"/>
                          </a:rPr>
                          <m:t>𝑟</m:t>
                        </m:r>
                      </m:sub>
                    </m:sSub>
                  </m:oMath>
                </a14:m>
                <a:r>
                  <a:rPr lang="en-US" altLang="zh-TW" sz="2400" dirty="0">
                    <a:latin typeface="Comic Sans MS" panose="030F0702030302020204" pitchFamily="66" charset="0"/>
                  </a:rPr>
                  <a:t>’s </a:t>
                </a:r>
                <a:r>
                  <a:rPr lang="en-US" altLang="zh-TW" sz="2400" dirty="0" smtClean="0">
                    <a:latin typeface="Comic Sans MS" panose="030F0702030302020204" pitchFamily="66" charset="0"/>
                  </a:rPr>
                  <a:t>k</a:t>
                </a:r>
                <a:endParaRPr lang="en-US" altLang="zh-TW" sz="2400" dirty="0">
                  <a:latin typeface="Comic Sans MS" panose="030F0702030302020204" pitchFamily="66" charset="0"/>
                </a:endParaRPr>
              </a:p>
              <a:p>
                <a:pPr marL="457200" lvl="1" indent="0">
                  <a:buNone/>
                </a:pPr>
                <a:endParaRPr lang="en-US" altLang="zh-TW" sz="2400" dirty="0">
                  <a:latin typeface="Comic Sans MS" panose="030F0702030302020204" pitchFamily="66" charset="0"/>
                </a:endParaRPr>
              </a:p>
            </p:txBody>
          </p:sp>
        </mc:Choice>
        <mc:Fallback xmlns="">
          <p:sp>
            <p:nvSpPr>
              <p:cNvPr id="5" name="內容版面配置區 4"/>
              <p:cNvSpPr>
                <a:spLocks noGrp="1" noRot="1" noChangeAspect="1" noMove="1" noResize="1" noEditPoints="1" noAdjustHandles="1" noChangeArrowheads="1" noChangeShapeType="1" noTextEdit="1"/>
              </p:cNvSpPr>
              <p:nvPr>
                <p:ph idx="1"/>
              </p:nvPr>
            </p:nvSpPr>
            <p:spPr>
              <a:xfrm>
                <a:off x="677334" y="1401311"/>
                <a:ext cx="8596668" cy="5316012"/>
              </a:xfrm>
              <a:blipFill>
                <a:blip r:embed="rId2"/>
                <a:stretch>
                  <a:fillRect l="-567" t="-917"/>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34289216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5(Cont.)</a:t>
            </a:r>
            <a:endParaRPr lang="zh-TW" altLang="en-US" dirty="0"/>
          </a:p>
        </p:txBody>
      </p:sp>
      <mc:AlternateContent xmlns:mc="http://schemas.openxmlformats.org/markup-compatibility/2006" xmlns:a14="http://schemas.microsoft.com/office/drawing/2010/main">
        <mc:Choice Requires="a14">
          <p:sp>
            <p:nvSpPr>
              <p:cNvPr id="5" name="內容版面配置區 4"/>
              <p:cNvSpPr>
                <a:spLocks noGrp="1"/>
              </p:cNvSpPr>
              <p:nvPr>
                <p:ph idx="1"/>
              </p:nvPr>
            </p:nvSpPr>
            <p:spPr>
              <a:xfrm>
                <a:off x="677334" y="1401311"/>
                <a:ext cx="9565704" cy="5228089"/>
              </a:xfrm>
            </p:spPr>
            <p:txBody>
              <a:bodyPr>
                <a:normAutofit/>
              </a:bodyPr>
              <a:lstStyle/>
              <a:p>
                <a:r>
                  <a:rPr lang="en-US" altLang="zh-TW" dirty="0" smtClean="0">
                    <a:latin typeface="Comic Sans MS" panose="030F0702030302020204" pitchFamily="66" charset="0"/>
                  </a:rPr>
                  <a:t>Rank(</a:t>
                </a:r>
                <a14:m>
                  <m:oMath xmlns:m="http://schemas.openxmlformats.org/officeDocument/2006/math">
                    <m:r>
                      <a:rPr lang="en-US" altLang="zh-TW" b="0" i="1" dirty="0" smtClean="0">
                        <a:latin typeface="Cambria Math" panose="02040503050406030204" pitchFamily="18" charset="0"/>
                      </a:rPr>
                      <m:t>𝑡</m:t>
                    </m:r>
                  </m:oMath>
                </a14:m>
                <a:r>
                  <a:rPr lang="en-US" altLang="zh-TW" dirty="0" smtClean="0">
                    <a:latin typeface="Comic Sans MS" panose="030F0702030302020204" pitchFamily="66" charset="0"/>
                  </a:rPr>
                  <a:t>, Key) </a:t>
                </a:r>
                <a14:m>
                  <m:oMath xmlns:m="http://schemas.openxmlformats.org/officeDocument/2006/math">
                    <m:r>
                      <a:rPr lang="en-US" altLang="zh-TW" i="1" smtClean="0">
                        <a:latin typeface="Cambria Math" panose="02040503050406030204" pitchFamily="18" charset="0"/>
                        <a:ea typeface="Cambria Math" panose="02040503050406030204" pitchFamily="18" charset="0"/>
                      </a:rPr>
                      <m:t>=</m:t>
                    </m:r>
                    <m:d>
                      <m:dPr>
                        <m:begChr m:val="{"/>
                        <m:endChr m:val=""/>
                        <m:ctrlPr>
                          <a:rPr lang="en-US" altLang="zh-TW" b="0" i="1" smtClean="0">
                            <a:latin typeface="Cambria Math" panose="02040503050406030204" pitchFamily="18" charset="0"/>
                            <a:ea typeface="Cambria Math" panose="02040503050406030204" pitchFamily="18" charset="0"/>
                          </a:rPr>
                        </m:ctrlPr>
                      </m:dPr>
                      <m:e>
                        <m:eqArr>
                          <m:eqArrPr>
                            <m:ctrlPr>
                              <a:rPr lang="en-US" altLang="zh-TW" b="0" i="1" smtClean="0">
                                <a:latin typeface="Cambria Math" panose="02040503050406030204" pitchFamily="18" charset="0"/>
                                <a:ea typeface="Cambria Math" panose="02040503050406030204" pitchFamily="18" charset="0"/>
                              </a:rPr>
                            </m:ctrlPr>
                          </m:eqArrPr>
                          <m:e>
                            <m:r>
                              <a:rPr lang="en-US" altLang="zh-TW" b="0" i="1" smtClean="0">
                                <a:latin typeface="Cambria Math" panose="02040503050406030204" pitchFamily="18" charset="0"/>
                                <a:ea typeface="Cambria Math" panose="02040503050406030204" pitchFamily="18" charset="0"/>
                              </a:rPr>
                              <m:t>&amp;0</m:t>
                            </m:r>
                            <m:r>
                              <a:rPr lang="en-US" altLang="zh-TW" i="1">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                            </m:t>
                            </m:r>
                            <m:r>
                              <a:rPr lang="en-US" altLang="zh-TW" i="1">
                                <a:latin typeface="Cambria Math" panose="02040503050406030204" pitchFamily="18" charset="0"/>
                                <a:ea typeface="Cambria Math" panose="02040503050406030204" pitchFamily="18" charset="0"/>
                              </a:rPr>
                              <m:t>𝑖𝑓</m:t>
                            </m:r>
                            <m:r>
                              <a:rPr lang="en-US" altLang="zh-TW" i="1">
                                <a:latin typeface="Cambria Math" panose="02040503050406030204" pitchFamily="18" charset="0"/>
                                <a:ea typeface="Cambria Math" panose="02040503050406030204" pitchFamily="18" charset="0"/>
                              </a:rPr>
                              <m:t> </m:t>
                            </m:r>
                            <m:r>
                              <a:rPr lang="en-US" altLang="zh-TW" i="1">
                                <a:latin typeface="Cambria Math" panose="02040503050406030204" pitchFamily="18" charset="0"/>
                                <a:ea typeface="Cambria Math" panose="02040503050406030204" pitchFamily="18" charset="0"/>
                              </a:rPr>
                              <m:t>𝑡</m:t>
                            </m:r>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𝑜𝑟</m:t>
                            </m:r>
                            <m:r>
                              <a:rPr lang="en-US" altLang="zh-TW" i="1">
                                <a:latin typeface="Cambria Math" panose="02040503050406030204" pitchFamily="18" charset="0"/>
                                <a:ea typeface="Cambria Math" panose="02040503050406030204" pitchFamily="18" charset="0"/>
                              </a:rPr>
                              <m:t> </m:t>
                            </m:r>
                            <m:d>
                              <m:dPr>
                                <m:ctrlPr>
                                  <a:rPr lang="en-US" altLang="zh-TW" i="1">
                                    <a:latin typeface="Cambria Math" panose="02040503050406030204" pitchFamily="18" charset="0"/>
                                    <a:ea typeface="Cambria Math" panose="02040503050406030204" pitchFamily="18" charset="0"/>
                                  </a:rPr>
                                </m:ctrlPr>
                              </m:dPr>
                              <m:e>
                                <m:r>
                                  <a:rPr lang="en-US" altLang="zh-TW" i="1">
                                    <a:latin typeface="Cambria Math" panose="02040503050406030204" pitchFamily="18" charset="0"/>
                                    <a:ea typeface="Cambria Math" panose="02040503050406030204" pitchFamily="18" charset="0"/>
                                  </a:rPr>
                                  <m:t>𝑛𝑜𝑡</m:t>
                                </m:r>
                                <m:r>
                                  <a:rPr lang="en-US" altLang="zh-TW" i="1">
                                    <a:latin typeface="Cambria Math" panose="02040503050406030204" pitchFamily="18" charset="0"/>
                                    <a:ea typeface="Cambria Math" panose="02040503050406030204" pitchFamily="18" charset="0"/>
                                  </a:rPr>
                                  <m:t> </m:t>
                                </m:r>
                                <m:r>
                                  <a:rPr lang="en-US" altLang="zh-TW" i="1">
                                    <a:latin typeface="Cambria Math" panose="02040503050406030204" pitchFamily="18" charset="0"/>
                                    <a:ea typeface="Cambria Math" panose="02040503050406030204" pitchFamily="18" charset="0"/>
                                  </a:rPr>
                                  <m:t>𝐸𝑥𝑖𝑠𝑡</m:t>
                                </m:r>
                                <m:d>
                                  <m:dPr>
                                    <m:ctrlPr>
                                      <a:rPr lang="en-US" altLang="zh-TW" i="1">
                                        <a:latin typeface="Cambria Math" panose="02040503050406030204" pitchFamily="18" charset="0"/>
                                        <a:ea typeface="Cambria Math" panose="02040503050406030204" pitchFamily="18" charset="0"/>
                                      </a:rPr>
                                    </m:ctrlPr>
                                  </m:dPr>
                                  <m:e>
                                    <m:r>
                                      <a:rPr lang="en-US" altLang="zh-TW" i="1">
                                        <a:latin typeface="Cambria Math" panose="02040503050406030204" pitchFamily="18" charset="0"/>
                                        <a:ea typeface="Cambria Math" panose="02040503050406030204" pitchFamily="18" charset="0"/>
                                      </a:rPr>
                                      <m:t>𝑡</m:t>
                                    </m:r>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𝐾𝑒𝑦</m:t>
                                    </m:r>
                                  </m:e>
                                </m:d>
                              </m:e>
                            </m:d>
                          </m:e>
                          <m:e>
                            <m:r>
                              <a:rPr lang="en-US" altLang="zh-TW" b="0" i="1" smtClean="0">
                                <a:latin typeface="Cambria Math" panose="02040503050406030204" pitchFamily="18" charset="0"/>
                                <a:ea typeface="Cambria Math" panose="02040503050406030204" pitchFamily="18" charset="0"/>
                              </a:rPr>
                              <m:t>&amp;</m:t>
                            </m:r>
                            <m:r>
                              <a:rPr lang="en-US" altLang="zh-TW" b="0" i="1" smtClean="0">
                                <a:latin typeface="Cambria Math" panose="02040503050406030204" pitchFamily="18" charset="0"/>
                                <a:ea typeface="Cambria Math" panose="02040503050406030204" pitchFamily="18" charset="0"/>
                              </a:rPr>
                              <m:t>𝑅𝑎𝑛</m:t>
                            </m:r>
                            <m:sSup>
                              <m:sSupPr>
                                <m:ctrlPr>
                                  <a:rPr lang="en-US" altLang="zh-TW" b="0" i="1" smtClean="0">
                                    <a:latin typeface="Cambria Math" panose="02040503050406030204" pitchFamily="18" charset="0"/>
                                    <a:ea typeface="Cambria Math" panose="02040503050406030204" pitchFamily="18" charset="0"/>
                                  </a:rPr>
                                </m:ctrlPr>
                              </m:sSupPr>
                              <m:e>
                                <m:r>
                                  <a:rPr lang="en-US" altLang="zh-TW" b="0" i="1" smtClean="0">
                                    <a:latin typeface="Cambria Math" panose="02040503050406030204" pitchFamily="18" charset="0"/>
                                    <a:ea typeface="Cambria Math" panose="02040503050406030204" pitchFamily="18" charset="0"/>
                                  </a:rPr>
                                  <m:t>𝑘</m:t>
                                </m:r>
                              </m:e>
                              <m:sup>
                                <m:r>
                                  <a:rPr lang="en-US" altLang="zh-TW" b="0" i="1" smtClean="0">
                                    <a:latin typeface="Cambria Math" panose="02040503050406030204" pitchFamily="18" charset="0"/>
                                    <a:ea typeface="Cambria Math" panose="02040503050406030204" pitchFamily="18" charset="0"/>
                                  </a:rPr>
                                  <m:t>′</m:t>
                                </m:r>
                              </m:sup>
                            </m:sSup>
                            <m:d>
                              <m:dPr>
                                <m:ctrlPr>
                                  <a:rPr lang="en-US" altLang="zh-TW" b="0" i="1" smtClean="0">
                                    <a:latin typeface="Cambria Math" panose="02040503050406030204" pitchFamily="18" charset="0"/>
                                    <a:ea typeface="Cambria Math" panose="02040503050406030204" pitchFamily="18" charset="0"/>
                                  </a:rPr>
                                </m:ctrlPr>
                              </m:dPr>
                              <m:e>
                                <m:r>
                                  <a:rPr lang="en-US" altLang="zh-TW" b="0" i="1" smtClean="0">
                                    <a:latin typeface="Cambria Math" panose="02040503050406030204" pitchFamily="18" charset="0"/>
                                    <a:ea typeface="Cambria Math" panose="02040503050406030204" pitchFamily="18" charset="0"/>
                                  </a:rPr>
                                  <m:t>𝑡</m:t>
                                </m:r>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𝐾𝑒𝑦</m:t>
                                </m:r>
                              </m:e>
                            </m:d>
                            <m:r>
                              <a:rPr lang="en-US" altLang="zh-TW" b="0" i="1" smtClean="0">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𝑜𝑡h𝑒𝑟𝑤𝑖𝑠𝑒</m:t>
                            </m:r>
                          </m:e>
                        </m:eqArr>
                      </m:e>
                    </m:d>
                  </m:oMath>
                </a14:m>
                <a:endParaRPr lang="en-US" altLang="zh-TW" dirty="0" smtClean="0">
                  <a:latin typeface="Comic Sans MS" panose="030F0702030302020204" pitchFamily="66" charset="0"/>
                </a:endParaRPr>
              </a:p>
              <a:p>
                <a:r>
                  <a:rPr lang="en-US" altLang="zh-TW" dirty="0" smtClean="0">
                    <a:latin typeface="Comic Sans MS" panose="030F0702030302020204" pitchFamily="66" charset="0"/>
                  </a:rPr>
                  <a:t>Exist(</a:t>
                </a:r>
                <a14:m>
                  <m:oMath xmlns:m="http://schemas.openxmlformats.org/officeDocument/2006/math">
                    <m:r>
                      <a:rPr lang="en-US" altLang="zh-TW" b="0" i="1" smtClean="0">
                        <a:latin typeface="Cambria Math" panose="02040503050406030204" pitchFamily="18" charset="0"/>
                      </a:rPr>
                      <m:t>𝑡</m:t>
                    </m:r>
                  </m:oMath>
                </a14:m>
                <a:r>
                  <a:rPr lang="en-US" altLang="zh-TW" dirty="0" smtClean="0">
                    <a:latin typeface="Comic Sans MS" panose="030F0702030302020204" pitchFamily="66" charset="0"/>
                  </a:rPr>
                  <a:t>, Key) </a:t>
                </a:r>
                <a14:m>
                  <m:oMath xmlns:m="http://schemas.openxmlformats.org/officeDocument/2006/math">
                    <m:r>
                      <a:rPr lang="en-US" altLang="zh-TW" b="0" i="1" smtClean="0">
                        <a:latin typeface="Cambria Math" panose="02040503050406030204" pitchFamily="18" charset="0"/>
                      </a:rPr>
                      <m:t>=</m:t>
                    </m:r>
                    <m:d>
                      <m:dPr>
                        <m:begChr m:val="{"/>
                        <m:endChr m:val=""/>
                        <m:ctrlPr>
                          <a:rPr lang="en-US" altLang="zh-TW" b="0" i="1" smtClean="0">
                            <a:latin typeface="Cambria Math" panose="02040503050406030204" pitchFamily="18" charset="0"/>
                          </a:rPr>
                        </m:ctrlPr>
                      </m:dPr>
                      <m:e>
                        <m:eqArr>
                          <m:eqArrPr>
                            <m:ctrlPr>
                              <a:rPr lang="en-US" altLang="zh-TW" b="0" i="1" smtClean="0">
                                <a:latin typeface="Cambria Math" panose="02040503050406030204" pitchFamily="18" charset="0"/>
                              </a:rPr>
                            </m:ctrlPr>
                          </m:eqArrPr>
                          <m:e>
                            <m:r>
                              <a:rPr lang="en-US" altLang="zh-TW" b="0" i="1" smtClean="0">
                                <a:latin typeface="Cambria Math" panose="02040503050406030204" pitchFamily="18" charset="0"/>
                              </a:rPr>
                              <m:t>&amp;</m:t>
                            </m:r>
                            <m:r>
                              <a:rPr lang="en-US" altLang="zh-TW" b="0" i="1" smtClean="0">
                                <a:latin typeface="Cambria Math" panose="02040503050406030204" pitchFamily="18" charset="0"/>
                              </a:rPr>
                              <m:t>𝑓𝑎𝑙𝑠𝑒</m:t>
                            </m:r>
                            <m:r>
                              <a:rPr lang="en-US" altLang="zh-TW" b="0" i="1" smtClean="0">
                                <a:latin typeface="Cambria Math" panose="02040503050406030204" pitchFamily="18" charset="0"/>
                              </a:rPr>
                              <m:t>,                    </m:t>
                            </m:r>
                            <m:r>
                              <a:rPr lang="en-US" altLang="zh-TW" b="0" i="1" smtClean="0">
                                <a:latin typeface="Cambria Math" panose="02040503050406030204" pitchFamily="18" charset="0"/>
                              </a:rPr>
                              <m:t>𝑖𝑓</m:t>
                            </m:r>
                            <m:r>
                              <a:rPr lang="en-US" altLang="zh-TW" b="0" i="1" smtClean="0">
                                <a:latin typeface="Cambria Math" panose="02040503050406030204" pitchFamily="18" charset="0"/>
                              </a:rPr>
                              <m:t>  </m:t>
                            </m:r>
                            <m:r>
                              <a:rPr lang="en-US" altLang="zh-TW" b="0" i="1" smtClean="0">
                                <a:latin typeface="Cambria Math" panose="02040503050406030204" pitchFamily="18" charset="0"/>
                              </a:rPr>
                              <m:t>𝑡</m:t>
                            </m:r>
                            <m:r>
                              <a:rPr lang="en-US" altLang="zh-TW" b="0" i="1" smtClean="0">
                                <a:latin typeface="Cambria Math" panose="02040503050406030204" pitchFamily="18" charset="0"/>
                              </a:rPr>
                              <m:t>= ⊥       </m:t>
                            </m:r>
                          </m:e>
                          <m:e>
                            <m:r>
                              <a:rPr lang="en-US" altLang="zh-TW" b="0" i="1" smtClean="0">
                                <a:latin typeface="Cambria Math" panose="02040503050406030204" pitchFamily="18" charset="0"/>
                              </a:rPr>
                              <m:t>&amp;</m:t>
                            </m:r>
                            <m:r>
                              <a:rPr lang="en-US" altLang="zh-TW" b="0" i="1" smtClean="0">
                                <a:latin typeface="Cambria Math" panose="02040503050406030204" pitchFamily="18" charset="0"/>
                                <a:ea typeface="Cambria Math" panose="02040503050406030204" pitchFamily="18" charset="0"/>
                              </a:rPr>
                              <m:t>𝑡𝑟𝑢𝑒</m:t>
                            </m:r>
                            <m:r>
                              <a:rPr lang="en-US" altLang="zh-TW" b="0" i="1" smtClean="0">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𝑖𝑓</m:t>
                            </m:r>
                            <m:r>
                              <a:rPr lang="en-US" altLang="zh-TW" b="0" i="1" smtClean="0">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𝑡</m:t>
                            </m:r>
                            <m:r>
                              <a:rPr lang="en-US" altLang="zh-TW" b="0" i="1" smtClean="0">
                                <a:latin typeface="Cambria Math" panose="02040503050406030204" pitchFamily="18" charset="0"/>
                                <a:ea typeface="Cambria Math" panose="02040503050406030204" pitchFamily="18" charset="0"/>
                              </a:rPr>
                              <m:t>=</m:t>
                            </m:r>
                            <m:r>
                              <a:rPr lang="en-US" altLang="zh-TW" i="1">
                                <a:latin typeface="Cambria Math" panose="02040503050406030204" pitchFamily="18" charset="0"/>
                              </a:rPr>
                              <m:t>𝑛𝑜𝑑𝑒</m:t>
                            </m:r>
                            <m:d>
                              <m:dPr>
                                <m:ctrlPr>
                                  <a:rPr lang="en-US" altLang="zh-TW" i="1">
                                    <a:latin typeface="Cambria Math" panose="02040503050406030204" pitchFamily="18" charset="0"/>
                                  </a:rPr>
                                </m:ctrlPr>
                              </m:dPr>
                              <m:e>
                                <m:r>
                                  <a:rPr lang="en-US" altLang="zh-TW" b="0" i="1" smtClean="0">
                                    <a:latin typeface="Cambria Math" panose="02040503050406030204" pitchFamily="18" charset="0"/>
                                  </a:rPr>
                                  <m:t>𝐾𝑒𝑦</m:t>
                                </m:r>
                                <m:r>
                                  <a:rPr lang="en-US" altLang="zh-TW" i="1">
                                    <a:latin typeface="Cambria Math" panose="02040503050406030204" pitchFamily="18" charset="0"/>
                                  </a:rPr>
                                  <m:t>,</m:t>
                                </m:r>
                                <m:sSub>
                                  <m:sSubPr>
                                    <m:ctrlPr>
                                      <a:rPr lang="en-US" altLang="zh-TW" b="0"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𝑙</m:t>
                                    </m:r>
                                  </m:sub>
                                </m:sSub>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𝑟</m:t>
                                    </m:r>
                                  </m:sub>
                                </m:sSub>
                              </m:e>
                            </m:d>
                            <m:r>
                              <a:rPr lang="en-US" altLang="zh-TW" b="0" i="1" smtClean="0">
                                <a:latin typeface="Cambria Math" panose="02040503050406030204" pitchFamily="18" charset="0"/>
                              </a:rPr>
                              <m:t> </m:t>
                            </m:r>
                          </m:e>
                          <m:e>
                            <m:r>
                              <a:rPr lang="en-US" altLang="zh-TW" b="0" i="1" smtClean="0">
                                <a:latin typeface="Cambria Math" panose="02040503050406030204" pitchFamily="18" charset="0"/>
                              </a:rPr>
                              <m:t>&amp;</m:t>
                            </m:r>
                            <m:r>
                              <a:rPr lang="en-US" altLang="zh-TW" b="0" i="1" smtClean="0">
                                <a:latin typeface="Cambria Math" panose="02040503050406030204" pitchFamily="18" charset="0"/>
                                <a:ea typeface="Cambria Math" panose="02040503050406030204" pitchFamily="18" charset="0"/>
                              </a:rPr>
                              <m:t>𝐸𝑥𝑖𝑠𝑡</m:t>
                            </m:r>
                            <m:d>
                              <m:dPr>
                                <m:ctrlPr>
                                  <a:rPr lang="en-US" altLang="zh-TW" b="0" i="1" smtClean="0">
                                    <a:latin typeface="Cambria Math" panose="02040503050406030204" pitchFamily="18" charset="0"/>
                                    <a:ea typeface="Cambria Math" panose="02040503050406030204" pitchFamily="18" charset="0"/>
                                  </a:rPr>
                                </m:ctrlPr>
                              </m:dPr>
                              <m:e>
                                <m:sSub>
                                  <m:sSubPr>
                                    <m:ctrlPr>
                                      <a:rPr lang="en-US" altLang="zh-TW" b="0" i="1" smtClean="0">
                                        <a:latin typeface="Cambria Math" panose="02040503050406030204" pitchFamily="18" charset="0"/>
                                        <a:ea typeface="Cambria Math" panose="02040503050406030204" pitchFamily="18" charset="0"/>
                                      </a:rPr>
                                    </m:ctrlPr>
                                  </m:sSubPr>
                                  <m:e>
                                    <m:r>
                                      <a:rPr lang="en-US" altLang="zh-TW" b="0" i="1" smtClean="0">
                                        <a:latin typeface="Cambria Math" panose="02040503050406030204" pitchFamily="18" charset="0"/>
                                        <a:ea typeface="Cambria Math" panose="02040503050406030204" pitchFamily="18" charset="0"/>
                                      </a:rPr>
                                      <m:t>𝑡</m:t>
                                    </m:r>
                                  </m:e>
                                  <m:sub>
                                    <m:r>
                                      <a:rPr lang="en-US" altLang="zh-TW" b="0" i="1" smtClean="0">
                                        <a:latin typeface="Cambria Math" panose="02040503050406030204" pitchFamily="18" charset="0"/>
                                        <a:ea typeface="Cambria Math" panose="02040503050406030204" pitchFamily="18" charset="0"/>
                                      </a:rPr>
                                      <m:t>𝑙</m:t>
                                    </m:r>
                                  </m:sub>
                                </m:sSub>
                                <m:r>
                                  <a:rPr lang="en-US" altLang="zh-TW" b="0" i="1" smtClean="0">
                                    <a:latin typeface="Cambria Math" panose="02040503050406030204" pitchFamily="18" charset="0"/>
                                  </a:rPr>
                                  <m:t>,</m:t>
                                </m:r>
                                <m:r>
                                  <a:rPr lang="en-US" altLang="zh-TW" b="0" i="1" smtClean="0">
                                    <a:latin typeface="Cambria Math" panose="02040503050406030204" pitchFamily="18" charset="0"/>
                                  </a:rPr>
                                  <m:t>𝐾𝑒𝑦</m:t>
                                </m:r>
                              </m:e>
                            </m:d>
                            <m:r>
                              <a:rPr lang="en-US" altLang="zh-TW" b="0" i="1" smtClean="0">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𝑖𝑓</m:t>
                            </m:r>
                            <m:r>
                              <a:rPr lang="en-US" altLang="zh-TW" b="0" i="1" smtClean="0">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𝑡</m:t>
                            </m:r>
                            <m:r>
                              <a:rPr lang="en-US" altLang="zh-TW" b="0" i="1" smtClean="0">
                                <a:latin typeface="Cambria Math" panose="02040503050406030204" pitchFamily="18" charset="0"/>
                                <a:ea typeface="Cambria Math" panose="02040503050406030204" pitchFamily="18" charset="0"/>
                              </a:rPr>
                              <m:t>=</m:t>
                            </m:r>
                            <m:r>
                              <a:rPr lang="en-US" altLang="zh-TW" i="1">
                                <a:latin typeface="Cambria Math" panose="02040503050406030204" pitchFamily="18" charset="0"/>
                              </a:rPr>
                              <m:t>𝑛𝑜𝑑𝑒</m:t>
                            </m:r>
                            <m:d>
                              <m:dPr>
                                <m:ctrlPr>
                                  <a:rPr lang="en-US" altLang="zh-TW" i="1">
                                    <a:latin typeface="Cambria Math" panose="02040503050406030204" pitchFamily="18" charset="0"/>
                                  </a:rPr>
                                </m:ctrlPr>
                              </m:dPr>
                              <m:e>
                                <m:r>
                                  <a:rPr lang="en-US" altLang="zh-TW" i="1">
                                    <a:latin typeface="Cambria Math" panose="02040503050406030204" pitchFamily="18" charset="0"/>
                                  </a:rPr>
                                  <m:t>𝑘</m:t>
                                </m:r>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𝑙</m:t>
                                    </m:r>
                                  </m:sub>
                                </m:sSub>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𝑟</m:t>
                                    </m:r>
                                  </m:sub>
                                </m:sSub>
                              </m:e>
                            </m:d>
                            <m:r>
                              <a:rPr lang="en-US" altLang="zh-TW" b="0" i="1" smtClean="0">
                                <a:latin typeface="Cambria Math" panose="02040503050406030204" pitchFamily="18" charset="0"/>
                              </a:rPr>
                              <m:t> </m:t>
                            </m:r>
                            <m:r>
                              <a:rPr lang="en-US" altLang="zh-TW" b="0" i="1" smtClean="0">
                                <a:latin typeface="Cambria Math" panose="02040503050406030204" pitchFamily="18" charset="0"/>
                              </a:rPr>
                              <m:t>𝑎𝑛𝑑</m:t>
                            </m:r>
                            <m:r>
                              <a:rPr lang="en-US" altLang="zh-TW" b="0" i="1" smtClean="0">
                                <a:latin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𝐾𝑒𝑦</m:t>
                            </m:r>
                            <m:r>
                              <a:rPr lang="en-US" altLang="zh-TW" b="0" i="1" smtClean="0">
                                <a:latin typeface="Cambria Math" panose="02040503050406030204" pitchFamily="18" charset="0"/>
                                <a:ea typeface="Cambria Math" panose="02040503050406030204" pitchFamily="18" charset="0"/>
                              </a:rPr>
                              <m:t>&lt;</m:t>
                            </m:r>
                            <m:r>
                              <a:rPr lang="en-US" altLang="zh-TW" b="0" i="1" smtClean="0">
                                <a:latin typeface="Cambria Math" panose="02040503050406030204" pitchFamily="18" charset="0"/>
                                <a:ea typeface="Cambria Math" panose="02040503050406030204" pitchFamily="18" charset="0"/>
                              </a:rPr>
                              <m:t>𝑘</m:t>
                            </m:r>
                          </m:e>
                          <m:e>
                            <m:r>
                              <a:rPr lang="en-US" altLang="zh-TW" b="0" i="1" smtClean="0">
                                <a:latin typeface="Cambria Math" panose="02040503050406030204" pitchFamily="18" charset="0"/>
                                <a:ea typeface="Cambria Math" panose="02040503050406030204" pitchFamily="18" charset="0"/>
                              </a:rPr>
                              <m:t>&amp;</m:t>
                            </m:r>
                            <m:r>
                              <a:rPr lang="en-US" altLang="zh-TW" i="1">
                                <a:latin typeface="Cambria Math" panose="02040503050406030204" pitchFamily="18" charset="0"/>
                                <a:ea typeface="Cambria Math" panose="02040503050406030204" pitchFamily="18" charset="0"/>
                              </a:rPr>
                              <m:t>𝐸𝑥𝑖𝑠𝑡</m:t>
                            </m:r>
                            <m:d>
                              <m:dPr>
                                <m:ctrlPr>
                                  <a:rPr lang="en-US" altLang="zh-TW" i="1">
                                    <a:latin typeface="Cambria Math" panose="02040503050406030204" pitchFamily="18" charset="0"/>
                                    <a:ea typeface="Cambria Math" panose="02040503050406030204" pitchFamily="18" charset="0"/>
                                  </a:rPr>
                                </m:ctrlPr>
                              </m:dPr>
                              <m:e>
                                <m:sSub>
                                  <m:sSubPr>
                                    <m:ctrlPr>
                                      <a:rPr lang="en-US" altLang="zh-TW" i="1">
                                        <a:latin typeface="Cambria Math" panose="02040503050406030204" pitchFamily="18" charset="0"/>
                                        <a:ea typeface="Cambria Math" panose="02040503050406030204" pitchFamily="18" charset="0"/>
                                      </a:rPr>
                                    </m:ctrlPr>
                                  </m:sSubPr>
                                  <m:e>
                                    <m:r>
                                      <a:rPr lang="en-US" altLang="zh-TW" i="1">
                                        <a:latin typeface="Cambria Math" panose="02040503050406030204" pitchFamily="18" charset="0"/>
                                        <a:ea typeface="Cambria Math" panose="02040503050406030204" pitchFamily="18" charset="0"/>
                                      </a:rPr>
                                      <m:t>𝑡</m:t>
                                    </m:r>
                                  </m:e>
                                  <m:sub>
                                    <m:r>
                                      <a:rPr lang="en-US" altLang="zh-TW" b="0" i="1" smtClean="0">
                                        <a:latin typeface="Cambria Math" panose="02040503050406030204" pitchFamily="18" charset="0"/>
                                        <a:ea typeface="Cambria Math" panose="02040503050406030204" pitchFamily="18" charset="0"/>
                                      </a:rPr>
                                      <m:t>𝑟</m:t>
                                    </m:r>
                                  </m:sub>
                                </m:sSub>
                                <m:r>
                                  <a:rPr lang="en-US" altLang="zh-TW" i="1">
                                    <a:latin typeface="Cambria Math" panose="02040503050406030204" pitchFamily="18" charset="0"/>
                                  </a:rPr>
                                  <m:t>,</m:t>
                                </m:r>
                                <m:r>
                                  <a:rPr lang="en-US" altLang="zh-TW" i="1">
                                    <a:latin typeface="Cambria Math" panose="02040503050406030204" pitchFamily="18" charset="0"/>
                                  </a:rPr>
                                  <m:t>𝐾𝑒𝑦</m:t>
                                </m:r>
                              </m:e>
                            </m:d>
                            <m:r>
                              <a:rPr lang="en-US" altLang="zh-TW" i="1">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 </m:t>
                            </m:r>
                            <m:r>
                              <a:rPr lang="en-US" altLang="zh-TW" i="1">
                                <a:latin typeface="Cambria Math" panose="02040503050406030204" pitchFamily="18" charset="0"/>
                                <a:ea typeface="Cambria Math" panose="02040503050406030204" pitchFamily="18" charset="0"/>
                              </a:rPr>
                              <m:t>𝑖𝑓</m:t>
                            </m:r>
                            <m:r>
                              <a:rPr lang="en-US" altLang="zh-TW" b="0" i="1" smtClean="0">
                                <a:latin typeface="Cambria Math" panose="02040503050406030204" pitchFamily="18" charset="0"/>
                                <a:ea typeface="Cambria Math" panose="02040503050406030204" pitchFamily="18" charset="0"/>
                              </a:rPr>
                              <m:t> </m:t>
                            </m:r>
                            <m:r>
                              <a:rPr lang="en-US" altLang="zh-TW" i="1">
                                <a:latin typeface="Cambria Math" panose="02040503050406030204" pitchFamily="18" charset="0"/>
                                <a:ea typeface="Cambria Math" panose="02040503050406030204" pitchFamily="18" charset="0"/>
                              </a:rPr>
                              <m:t>𝑡</m:t>
                            </m:r>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rPr>
                              <m:t>𝑛𝑜𝑑𝑒</m:t>
                            </m:r>
                            <m:d>
                              <m:dPr>
                                <m:ctrlPr>
                                  <a:rPr lang="en-US" altLang="zh-TW" i="1">
                                    <a:latin typeface="Cambria Math" panose="02040503050406030204" pitchFamily="18" charset="0"/>
                                  </a:rPr>
                                </m:ctrlPr>
                              </m:dPr>
                              <m:e>
                                <m:r>
                                  <a:rPr lang="en-US" altLang="zh-TW" i="1">
                                    <a:latin typeface="Cambria Math" panose="02040503050406030204" pitchFamily="18" charset="0"/>
                                  </a:rPr>
                                  <m:t>𝑘</m:t>
                                </m:r>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𝑙</m:t>
                                    </m:r>
                                  </m:sub>
                                </m:sSub>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𝑟</m:t>
                                    </m:r>
                                  </m:sub>
                                </m:sSub>
                              </m:e>
                            </m:d>
                            <m:r>
                              <a:rPr lang="en-US" altLang="zh-TW" b="0" i="1" smtClean="0">
                                <a:latin typeface="Cambria Math" panose="02040503050406030204" pitchFamily="18" charset="0"/>
                              </a:rPr>
                              <m:t> </m:t>
                            </m:r>
                            <m:r>
                              <a:rPr lang="en-US" altLang="zh-TW" b="0" i="1" smtClean="0">
                                <a:latin typeface="Cambria Math" panose="02040503050406030204" pitchFamily="18" charset="0"/>
                              </a:rPr>
                              <m:t>𝑎𝑛𝑑</m:t>
                            </m:r>
                            <m:r>
                              <a:rPr lang="en-US" altLang="zh-TW" b="0" i="1" smtClean="0">
                                <a:latin typeface="Cambria Math" panose="02040503050406030204" pitchFamily="18" charset="0"/>
                              </a:rPr>
                              <m:t> </m:t>
                            </m:r>
                            <m:r>
                              <a:rPr lang="en-US" altLang="zh-TW" b="0" i="1" smtClean="0">
                                <a:latin typeface="Cambria Math" panose="02040503050406030204" pitchFamily="18" charset="0"/>
                              </a:rPr>
                              <m:t>𝑘</m:t>
                            </m:r>
                            <m:r>
                              <a:rPr lang="en-US" altLang="zh-TW" b="0" i="1" smtClean="0">
                                <a:latin typeface="Cambria Math" panose="02040503050406030204" pitchFamily="18" charset="0"/>
                              </a:rPr>
                              <m:t>&lt;</m:t>
                            </m:r>
                            <m:r>
                              <a:rPr lang="en-US" altLang="zh-TW" i="1">
                                <a:latin typeface="Cambria Math" panose="02040503050406030204" pitchFamily="18" charset="0"/>
                                <a:ea typeface="Cambria Math" panose="02040503050406030204" pitchFamily="18" charset="0"/>
                              </a:rPr>
                              <m:t>𝐾𝑒𝑦</m:t>
                            </m:r>
                          </m:e>
                        </m:eqArr>
                      </m:e>
                    </m:d>
                  </m:oMath>
                </a14:m>
                <a:endParaRPr lang="en-US" altLang="zh-TW" b="0" dirty="0" smtClean="0">
                  <a:latin typeface="Comic Sans MS" panose="030F0702030302020204" pitchFamily="66" charset="0"/>
                </a:endParaRPr>
              </a:p>
              <a:p>
                <a:r>
                  <a:rPr lang="en-US" altLang="zh-TW" dirty="0">
                    <a:latin typeface="Comic Sans MS" panose="030F0702030302020204" pitchFamily="66" charset="0"/>
                  </a:rPr>
                  <a:t>Rank′(</a:t>
                </a:r>
                <a14:m>
                  <m:oMath xmlns:m="http://schemas.openxmlformats.org/officeDocument/2006/math">
                    <m:r>
                      <a:rPr lang="en-US" altLang="zh-TW" i="1">
                        <a:latin typeface="Cambria Math" panose="02040503050406030204" pitchFamily="18" charset="0"/>
                      </a:rPr>
                      <m:t>𝑛𝑜𝑑𝑒</m:t>
                    </m:r>
                    <m:d>
                      <m:dPr>
                        <m:ctrlPr>
                          <a:rPr lang="en-US" altLang="zh-TW" i="1">
                            <a:latin typeface="Cambria Math" panose="02040503050406030204" pitchFamily="18" charset="0"/>
                          </a:rPr>
                        </m:ctrlPr>
                      </m:dPr>
                      <m:e>
                        <m:r>
                          <a:rPr lang="en-US" altLang="zh-TW" i="1">
                            <a:latin typeface="Cambria Math" panose="02040503050406030204" pitchFamily="18" charset="0"/>
                          </a:rPr>
                          <m:t>𝑘</m:t>
                        </m:r>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𝑙</m:t>
                            </m:r>
                          </m:sub>
                        </m:sSub>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𝑟</m:t>
                            </m:r>
                          </m:sub>
                        </m:sSub>
                      </m:e>
                    </m:d>
                  </m:oMath>
                </a14:m>
                <a:r>
                  <a:rPr lang="en-US" altLang="zh-TW" dirty="0">
                    <a:latin typeface="Comic Sans MS" panose="030F0702030302020204" pitchFamily="66" charset="0"/>
                  </a:rPr>
                  <a:t>, Key)</a:t>
                </a:r>
                <a14:m>
                  <m:oMath xmlns:m="http://schemas.openxmlformats.org/officeDocument/2006/math">
                    <m:r>
                      <a:rPr lang="en-US" altLang="zh-TW">
                        <a:latin typeface="Cambria Math" panose="02040503050406030204" pitchFamily="18" charset="0"/>
                      </a:rPr>
                      <m:t> =</m:t>
                    </m:r>
                    <m:d>
                      <m:dPr>
                        <m:begChr m:val="{"/>
                        <m:endChr m:val=""/>
                        <m:ctrlPr>
                          <a:rPr lang="en-US" altLang="zh-TW" i="1">
                            <a:latin typeface="Cambria Math" panose="02040503050406030204" pitchFamily="18" charset="0"/>
                          </a:rPr>
                        </m:ctrlPr>
                      </m:dPr>
                      <m:e>
                        <m:eqArr>
                          <m:eqArrPr>
                            <m:ctrlPr>
                              <a:rPr lang="en-US" altLang="zh-TW" i="1">
                                <a:latin typeface="Cambria Math" panose="02040503050406030204" pitchFamily="18" charset="0"/>
                              </a:rPr>
                            </m:ctrlPr>
                          </m:eqArrPr>
                          <m:e>
                            <m:r>
                              <a:rPr lang="en-US" altLang="zh-TW" i="1">
                                <a:latin typeface="Cambria Math" panose="02040503050406030204" pitchFamily="18" charset="0"/>
                              </a:rPr>
                              <m:t>&amp;</m:t>
                            </m:r>
                            <m:r>
                              <a:rPr lang="en-US" altLang="zh-TW" i="1">
                                <a:latin typeface="Cambria Math" panose="02040503050406030204" pitchFamily="18" charset="0"/>
                              </a:rPr>
                              <m:t>𝑅𝑎𝑛</m:t>
                            </m:r>
                            <m:sSup>
                              <m:sSupPr>
                                <m:ctrlPr>
                                  <a:rPr lang="en-US" altLang="zh-TW" i="1">
                                    <a:latin typeface="Cambria Math" panose="02040503050406030204" pitchFamily="18" charset="0"/>
                                  </a:rPr>
                                </m:ctrlPr>
                              </m:sSupPr>
                              <m:e>
                                <m:r>
                                  <a:rPr lang="en-US" altLang="zh-TW" i="1">
                                    <a:latin typeface="Cambria Math" panose="02040503050406030204" pitchFamily="18" charset="0"/>
                                  </a:rPr>
                                  <m:t>𝑘</m:t>
                                </m:r>
                              </m:e>
                              <m:sup>
                                <m:r>
                                  <a:rPr lang="en-US" altLang="zh-TW" i="1">
                                    <a:latin typeface="Cambria Math" panose="02040503050406030204" pitchFamily="18" charset="0"/>
                                  </a:rPr>
                                  <m:t>′</m:t>
                                </m:r>
                              </m:sup>
                            </m:sSup>
                            <m:d>
                              <m:dPr>
                                <m:ctrlPr>
                                  <a:rPr lang="en-US" altLang="zh-TW" i="1">
                                    <a:latin typeface="Cambria Math" panose="02040503050406030204" pitchFamily="18" charset="0"/>
                                  </a:rPr>
                                </m:ctrlPr>
                              </m:dPr>
                              <m:e>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𝑙</m:t>
                                    </m:r>
                                  </m:sub>
                                </m:sSub>
                                <m:r>
                                  <a:rPr lang="en-US" altLang="zh-TW" i="1">
                                    <a:latin typeface="Cambria Math" panose="02040503050406030204" pitchFamily="18" charset="0"/>
                                  </a:rPr>
                                  <m:t>,  </m:t>
                                </m:r>
                                <m:r>
                                  <a:rPr lang="en-US" altLang="zh-TW" i="1">
                                    <a:latin typeface="Cambria Math" panose="02040503050406030204" pitchFamily="18" charset="0"/>
                                  </a:rPr>
                                  <m:t>𝐾𝑒𝑦</m:t>
                                </m:r>
                              </m:e>
                            </m:d>
                            <m:r>
                              <a:rPr lang="en-US" altLang="zh-TW" i="1">
                                <a:latin typeface="Cambria Math" panose="02040503050406030204" pitchFamily="18" charset="0"/>
                              </a:rPr>
                              <m:t>,                                    </m:t>
                            </m:r>
                            <m:r>
                              <a:rPr lang="en-US" altLang="zh-TW" i="1">
                                <a:latin typeface="Cambria Math" panose="02040503050406030204" pitchFamily="18" charset="0"/>
                              </a:rPr>
                              <m:t>𝑖𝑓</m:t>
                            </m:r>
                            <m:r>
                              <a:rPr lang="en-US" altLang="zh-TW" i="1">
                                <a:latin typeface="Cambria Math" panose="02040503050406030204" pitchFamily="18" charset="0"/>
                              </a:rPr>
                              <m:t> </m:t>
                            </m:r>
                            <m:r>
                              <a:rPr lang="en-US" altLang="zh-TW" i="1">
                                <a:latin typeface="Cambria Math" panose="02040503050406030204" pitchFamily="18" charset="0"/>
                              </a:rPr>
                              <m:t>𝐾𝑒𝑦</m:t>
                            </m:r>
                            <m:r>
                              <a:rPr lang="en-US" altLang="zh-TW" i="1" smtClean="0">
                                <a:latin typeface="Cambria Math" panose="02040503050406030204" pitchFamily="18" charset="0"/>
                              </a:rPr>
                              <m:t>&lt;</m:t>
                            </m:r>
                            <m:r>
                              <a:rPr lang="en-US" altLang="zh-TW" i="1">
                                <a:latin typeface="Cambria Math" panose="02040503050406030204" pitchFamily="18" charset="0"/>
                              </a:rPr>
                              <m:t>𝑘</m:t>
                            </m:r>
                            <m:r>
                              <a:rPr lang="en-US" altLang="zh-TW" i="1">
                                <a:latin typeface="Cambria Math" panose="02040503050406030204" pitchFamily="18" charset="0"/>
                              </a:rPr>
                              <m:t> </m:t>
                            </m:r>
                          </m:e>
                          <m:e>
                            <m:r>
                              <a:rPr lang="en-US" altLang="zh-TW" i="1">
                                <a:latin typeface="Cambria Math" panose="02040503050406030204" pitchFamily="18" charset="0"/>
                              </a:rPr>
                              <m:t>&amp;</m:t>
                            </m:r>
                            <m:r>
                              <a:rPr lang="en-US" altLang="zh-TW" i="1">
                                <a:latin typeface="Cambria Math" panose="02040503050406030204" pitchFamily="18" charset="0"/>
                              </a:rPr>
                              <m:t>𝑐𝑜𝑢𝑛𝑡</m:t>
                            </m:r>
                            <m:d>
                              <m:dPr>
                                <m:ctrlPr>
                                  <a:rPr lang="en-US" altLang="zh-TW" i="1">
                                    <a:latin typeface="Cambria Math" panose="02040503050406030204" pitchFamily="18" charset="0"/>
                                  </a:rPr>
                                </m:ctrlPr>
                              </m:dPr>
                              <m:e>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𝑙</m:t>
                                    </m:r>
                                  </m:sub>
                                </m:sSub>
                              </m:e>
                            </m:d>
                            <m:r>
                              <a:rPr lang="en-US" altLang="zh-TW" i="1">
                                <a:latin typeface="Cambria Math" panose="02040503050406030204" pitchFamily="18" charset="0"/>
                              </a:rPr>
                              <m:t>+1</m:t>
                            </m:r>
                            <m:r>
                              <a:rPr lang="en-US" altLang="zh-TW" i="1">
                                <a:latin typeface="Cambria Math" panose="02040503050406030204" pitchFamily="18" charset="0"/>
                                <a:ea typeface="Cambria Math" panose="02040503050406030204" pitchFamily="18" charset="0"/>
                              </a:rPr>
                              <m:t> ,                                      </m:t>
                            </m:r>
                            <m:r>
                              <a:rPr lang="en-US" altLang="zh-TW" i="1">
                                <a:latin typeface="Cambria Math" panose="02040503050406030204" pitchFamily="18" charset="0"/>
                                <a:ea typeface="Cambria Math" panose="02040503050406030204" pitchFamily="18" charset="0"/>
                              </a:rPr>
                              <m:t>𝑖𝑓</m:t>
                            </m:r>
                            <m:r>
                              <a:rPr lang="en-US" altLang="zh-TW" i="1">
                                <a:latin typeface="Cambria Math" panose="02040503050406030204" pitchFamily="18" charset="0"/>
                                <a:ea typeface="Cambria Math" panose="02040503050406030204" pitchFamily="18" charset="0"/>
                              </a:rPr>
                              <m:t> </m:t>
                            </m:r>
                            <m:r>
                              <a:rPr lang="en-US" altLang="zh-TW" i="1">
                                <a:latin typeface="Cambria Math" panose="02040503050406030204" pitchFamily="18" charset="0"/>
                              </a:rPr>
                              <m:t>𝐾𝑒𝑦</m:t>
                            </m:r>
                            <m:r>
                              <a:rPr lang="en-US" altLang="zh-TW" i="1">
                                <a:latin typeface="Cambria Math" panose="02040503050406030204" pitchFamily="18" charset="0"/>
                              </a:rPr>
                              <m:t>=</m:t>
                            </m:r>
                            <m:r>
                              <a:rPr lang="en-US" altLang="zh-TW" i="1">
                                <a:latin typeface="Cambria Math" panose="02040503050406030204" pitchFamily="18" charset="0"/>
                              </a:rPr>
                              <m:t>𝑘</m:t>
                            </m:r>
                          </m:e>
                          <m:e>
                            <m:r>
                              <a:rPr lang="en-US" altLang="zh-TW" i="1">
                                <a:latin typeface="Cambria Math" panose="02040503050406030204" pitchFamily="18" charset="0"/>
                              </a:rPr>
                              <m:t>&amp;</m:t>
                            </m:r>
                            <m:r>
                              <a:rPr lang="en-US" altLang="zh-TW" i="1">
                                <a:latin typeface="Cambria Math" panose="02040503050406030204" pitchFamily="18" charset="0"/>
                              </a:rPr>
                              <m:t>𝑐𝑜𝑢𝑛𝑡</m:t>
                            </m:r>
                            <m:d>
                              <m:dPr>
                                <m:ctrlPr>
                                  <a:rPr lang="en-US" altLang="zh-TW" i="1">
                                    <a:latin typeface="Cambria Math" panose="02040503050406030204" pitchFamily="18" charset="0"/>
                                  </a:rPr>
                                </m:ctrlPr>
                              </m:dPr>
                              <m:e>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𝑙</m:t>
                                    </m:r>
                                  </m:sub>
                                </m:sSub>
                              </m:e>
                            </m:d>
                            <m:r>
                              <a:rPr lang="en-US" altLang="zh-TW" i="1">
                                <a:latin typeface="Cambria Math" panose="02040503050406030204" pitchFamily="18" charset="0"/>
                              </a:rPr>
                              <m:t>+1 +</m:t>
                            </m:r>
                            <m:r>
                              <a:rPr lang="en-US" altLang="zh-TW" i="1">
                                <a:latin typeface="Cambria Math" panose="02040503050406030204" pitchFamily="18" charset="0"/>
                              </a:rPr>
                              <m:t>𝑅𝑎𝑛</m:t>
                            </m:r>
                            <m:sSup>
                              <m:sSupPr>
                                <m:ctrlPr>
                                  <a:rPr lang="en-US" altLang="zh-TW" i="1">
                                    <a:latin typeface="Cambria Math" panose="02040503050406030204" pitchFamily="18" charset="0"/>
                                  </a:rPr>
                                </m:ctrlPr>
                              </m:sSupPr>
                              <m:e>
                                <m:r>
                                  <a:rPr lang="en-US" altLang="zh-TW" i="1">
                                    <a:latin typeface="Cambria Math" panose="02040503050406030204" pitchFamily="18" charset="0"/>
                                  </a:rPr>
                                  <m:t>𝑘</m:t>
                                </m:r>
                              </m:e>
                              <m:sup>
                                <m:r>
                                  <a:rPr lang="en-US" altLang="zh-TW" i="1">
                                    <a:latin typeface="Cambria Math" panose="02040503050406030204" pitchFamily="18" charset="0"/>
                                  </a:rPr>
                                  <m:t>′</m:t>
                                </m:r>
                              </m:sup>
                            </m:sSup>
                            <m:d>
                              <m:dPr>
                                <m:ctrlPr>
                                  <a:rPr lang="en-US" altLang="zh-TW" i="1">
                                    <a:latin typeface="Cambria Math" panose="02040503050406030204" pitchFamily="18" charset="0"/>
                                  </a:rPr>
                                </m:ctrlPr>
                              </m:dPr>
                              <m:e>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𝑟</m:t>
                                    </m:r>
                                  </m:sub>
                                </m:sSub>
                                <m:r>
                                  <a:rPr lang="en-US" altLang="zh-TW" i="1">
                                    <a:latin typeface="Cambria Math" panose="02040503050406030204" pitchFamily="18" charset="0"/>
                                  </a:rPr>
                                  <m:t>,  </m:t>
                                </m:r>
                                <m:r>
                                  <a:rPr lang="en-US" altLang="zh-TW" i="1">
                                    <a:latin typeface="Cambria Math" panose="02040503050406030204" pitchFamily="18" charset="0"/>
                                  </a:rPr>
                                  <m:t>𝐾𝑒𝑦</m:t>
                                </m:r>
                              </m:e>
                            </m:d>
                            <m:r>
                              <a:rPr lang="en-US" altLang="zh-TW" i="1">
                                <a:latin typeface="Cambria Math" panose="02040503050406030204" pitchFamily="18" charset="0"/>
                              </a:rPr>
                              <m:t>,  </m:t>
                            </m:r>
                            <m:r>
                              <a:rPr lang="en-US" altLang="zh-TW" i="1">
                                <a:latin typeface="Cambria Math" panose="02040503050406030204" pitchFamily="18" charset="0"/>
                              </a:rPr>
                              <m:t>𝑖𝑓</m:t>
                            </m:r>
                            <m:r>
                              <a:rPr lang="en-US" altLang="zh-TW" i="1">
                                <a:latin typeface="Cambria Math" panose="02040503050406030204" pitchFamily="18" charset="0"/>
                              </a:rPr>
                              <m:t> </m:t>
                            </m:r>
                            <m:r>
                              <a:rPr lang="en-US" altLang="zh-TW" i="1">
                                <a:latin typeface="Cambria Math" panose="02040503050406030204" pitchFamily="18" charset="0"/>
                                <a:ea typeface="Cambria Math" panose="02040503050406030204" pitchFamily="18" charset="0"/>
                              </a:rPr>
                              <m:t>𝑘</m:t>
                            </m:r>
                            <m:r>
                              <a:rPr lang="en-US" altLang="zh-TW" i="1">
                                <a:latin typeface="Cambria Math" panose="02040503050406030204" pitchFamily="18" charset="0"/>
                                <a:ea typeface="Cambria Math" panose="02040503050406030204" pitchFamily="18" charset="0"/>
                              </a:rPr>
                              <m:t>&lt;</m:t>
                            </m:r>
                            <m:r>
                              <a:rPr lang="en-US" altLang="zh-TW" i="1">
                                <a:latin typeface="Cambria Math" panose="02040503050406030204" pitchFamily="18" charset="0"/>
                                <a:ea typeface="Cambria Math" panose="02040503050406030204" pitchFamily="18" charset="0"/>
                              </a:rPr>
                              <m:t>𝐾𝑒𝑦</m:t>
                            </m:r>
                          </m:e>
                        </m:eqArr>
                      </m:e>
                    </m:d>
                  </m:oMath>
                </a14:m>
                <a:endParaRPr lang="en-US" altLang="zh-TW" b="0" dirty="0" smtClean="0">
                  <a:latin typeface="Comic Sans MS" panose="030F0702030302020204" pitchFamily="66" charset="0"/>
                </a:endParaRPr>
              </a:p>
              <a:p>
                <a:r>
                  <a:rPr lang="en-US" altLang="zh-TW" dirty="0">
                    <a:latin typeface="Comic Sans MS" panose="030F0702030302020204" pitchFamily="66" charset="0"/>
                  </a:rPr>
                  <a:t>Count(</a:t>
                </a:r>
                <a14:m>
                  <m:oMath xmlns:m="http://schemas.openxmlformats.org/officeDocument/2006/math">
                    <m:r>
                      <a:rPr lang="en-US" altLang="zh-TW" i="1">
                        <a:latin typeface="Cambria Math" panose="02040503050406030204" pitchFamily="18" charset="0"/>
                      </a:rPr>
                      <m:t>𝑡</m:t>
                    </m:r>
                  </m:oMath>
                </a14:m>
                <a:r>
                  <a:rPr lang="en-US" altLang="zh-TW" dirty="0">
                    <a:latin typeface="Comic Sans MS" panose="030F0702030302020204" pitchFamily="66" charset="0"/>
                  </a:rPr>
                  <a:t>) </a:t>
                </a:r>
                <a14:m>
                  <m:oMath xmlns:m="http://schemas.openxmlformats.org/officeDocument/2006/math">
                    <m:r>
                      <a:rPr lang="en-US" altLang="zh-TW" i="1">
                        <a:latin typeface="Cambria Math" panose="02040503050406030204" pitchFamily="18" charset="0"/>
                      </a:rPr>
                      <m:t>=</m:t>
                    </m:r>
                    <m:d>
                      <m:dPr>
                        <m:begChr m:val="{"/>
                        <m:endChr m:val=""/>
                        <m:ctrlPr>
                          <a:rPr lang="en-US" altLang="zh-TW" i="1">
                            <a:latin typeface="Cambria Math" panose="02040503050406030204" pitchFamily="18" charset="0"/>
                          </a:rPr>
                        </m:ctrlPr>
                      </m:dPr>
                      <m:e>
                        <m:eqArr>
                          <m:eqArrPr>
                            <m:ctrlPr>
                              <a:rPr lang="en-US" altLang="zh-TW" i="1">
                                <a:latin typeface="Cambria Math" panose="02040503050406030204" pitchFamily="18" charset="0"/>
                              </a:rPr>
                            </m:ctrlPr>
                          </m:eqArrPr>
                          <m:e>
                            <m:r>
                              <a:rPr lang="en-US" altLang="zh-TW" i="1">
                                <a:latin typeface="Cambria Math" panose="02040503050406030204" pitchFamily="18" charset="0"/>
                              </a:rPr>
                              <m:t>&amp;0,                                                      </m:t>
                            </m:r>
                            <m:r>
                              <a:rPr lang="en-US" altLang="zh-TW" i="1">
                                <a:latin typeface="Cambria Math" panose="02040503050406030204" pitchFamily="18" charset="0"/>
                              </a:rPr>
                              <m:t>𝑖𝑓</m:t>
                            </m:r>
                            <m:r>
                              <a:rPr lang="en-US" altLang="zh-TW" i="1">
                                <a:latin typeface="Cambria Math" panose="02040503050406030204" pitchFamily="18" charset="0"/>
                              </a:rPr>
                              <m:t> </m:t>
                            </m:r>
                            <m:r>
                              <a:rPr lang="en-US" altLang="zh-TW" i="1">
                                <a:latin typeface="Cambria Math" panose="02040503050406030204" pitchFamily="18" charset="0"/>
                              </a:rPr>
                              <m:t>𝑡</m:t>
                            </m:r>
                            <m:r>
                              <a:rPr lang="en-US" altLang="zh-TW">
                                <a:latin typeface="Cambria Math" panose="02040503050406030204" pitchFamily="18" charset="0"/>
                              </a:rPr>
                              <m:t>= </m:t>
                            </m:r>
                            <m:r>
                              <a:rPr lang="en-US" altLang="zh-TW" i="1">
                                <a:latin typeface="Cambria Math" panose="02040503050406030204" pitchFamily="18" charset="0"/>
                                <a:ea typeface="Cambria Math" panose="02040503050406030204" pitchFamily="18" charset="0"/>
                              </a:rPr>
                              <m:t>⊥</m:t>
                            </m:r>
                          </m:e>
                          <m:e>
                            <m:r>
                              <a:rPr lang="en-US" altLang="zh-TW" i="1">
                                <a:latin typeface="Cambria Math" panose="02040503050406030204" pitchFamily="18" charset="0"/>
                              </a:rPr>
                              <m:t>&amp;</m:t>
                            </m:r>
                            <m:r>
                              <a:rPr lang="en-US" altLang="zh-TW" i="1">
                                <a:latin typeface="Cambria Math" panose="02040503050406030204" pitchFamily="18" charset="0"/>
                                <a:ea typeface="Cambria Math" panose="02040503050406030204" pitchFamily="18" charset="0"/>
                              </a:rPr>
                              <m:t>𝐶𝑜𝑢𝑛𝑡</m:t>
                            </m:r>
                            <m:d>
                              <m:dPr>
                                <m:ctrlPr>
                                  <a:rPr lang="en-US" altLang="zh-TW" i="1">
                                    <a:latin typeface="Cambria Math" panose="02040503050406030204" pitchFamily="18" charset="0"/>
                                    <a:ea typeface="Cambria Math" panose="02040503050406030204" pitchFamily="18" charset="0"/>
                                  </a:rPr>
                                </m:ctrlPr>
                              </m:dPr>
                              <m:e>
                                <m:sSub>
                                  <m:sSubPr>
                                    <m:ctrlPr>
                                      <a:rPr lang="en-US" altLang="zh-TW" i="1">
                                        <a:latin typeface="Cambria Math" panose="02040503050406030204" pitchFamily="18" charset="0"/>
                                        <a:ea typeface="Cambria Math" panose="02040503050406030204" pitchFamily="18" charset="0"/>
                                      </a:rPr>
                                    </m:ctrlPr>
                                  </m:sSubPr>
                                  <m:e>
                                    <m:r>
                                      <a:rPr lang="en-US" altLang="zh-TW" i="1">
                                        <a:latin typeface="Cambria Math" panose="02040503050406030204" pitchFamily="18" charset="0"/>
                                        <a:ea typeface="Cambria Math" panose="02040503050406030204" pitchFamily="18" charset="0"/>
                                      </a:rPr>
                                      <m:t>𝑡</m:t>
                                    </m:r>
                                  </m:e>
                                  <m:sub>
                                    <m:r>
                                      <a:rPr lang="en-US" altLang="zh-TW" i="1">
                                        <a:latin typeface="Cambria Math" panose="02040503050406030204" pitchFamily="18" charset="0"/>
                                        <a:ea typeface="Cambria Math" panose="02040503050406030204" pitchFamily="18" charset="0"/>
                                      </a:rPr>
                                      <m:t>𝑙</m:t>
                                    </m:r>
                                  </m:sub>
                                </m:sSub>
                              </m:e>
                            </m:d>
                            <m:r>
                              <a:rPr lang="en-US" altLang="zh-TW" i="1">
                                <a:latin typeface="Cambria Math" panose="02040503050406030204" pitchFamily="18" charset="0"/>
                                <a:ea typeface="Cambria Math" panose="02040503050406030204" pitchFamily="18" charset="0"/>
                              </a:rPr>
                              <m:t>+1+</m:t>
                            </m:r>
                            <m:r>
                              <a:rPr lang="en-US" altLang="zh-TW" i="1">
                                <a:latin typeface="Cambria Math" panose="02040503050406030204" pitchFamily="18" charset="0"/>
                                <a:ea typeface="Cambria Math" panose="02040503050406030204" pitchFamily="18" charset="0"/>
                              </a:rPr>
                              <m:t>𝐶𝑜𝑢𝑛𝑡</m:t>
                            </m:r>
                            <m:d>
                              <m:dPr>
                                <m:ctrlPr>
                                  <a:rPr lang="en-US" altLang="zh-TW" i="1">
                                    <a:latin typeface="Cambria Math" panose="02040503050406030204" pitchFamily="18" charset="0"/>
                                    <a:ea typeface="Cambria Math" panose="02040503050406030204" pitchFamily="18" charset="0"/>
                                  </a:rPr>
                                </m:ctrlPr>
                              </m:dPr>
                              <m:e>
                                <m:sSub>
                                  <m:sSubPr>
                                    <m:ctrlPr>
                                      <a:rPr lang="en-US" altLang="zh-TW" i="1">
                                        <a:latin typeface="Cambria Math" panose="02040503050406030204" pitchFamily="18" charset="0"/>
                                        <a:ea typeface="Cambria Math" panose="02040503050406030204" pitchFamily="18" charset="0"/>
                                      </a:rPr>
                                    </m:ctrlPr>
                                  </m:sSubPr>
                                  <m:e>
                                    <m:r>
                                      <a:rPr lang="en-US" altLang="zh-TW" i="1">
                                        <a:latin typeface="Cambria Math" panose="02040503050406030204" pitchFamily="18" charset="0"/>
                                        <a:ea typeface="Cambria Math" panose="02040503050406030204" pitchFamily="18" charset="0"/>
                                      </a:rPr>
                                      <m:t>𝑡</m:t>
                                    </m:r>
                                  </m:e>
                                  <m:sub>
                                    <m:r>
                                      <a:rPr lang="en-US" altLang="zh-TW" i="1">
                                        <a:latin typeface="Cambria Math" panose="02040503050406030204" pitchFamily="18" charset="0"/>
                                        <a:ea typeface="Cambria Math" panose="02040503050406030204" pitchFamily="18" charset="0"/>
                                      </a:rPr>
                                      <m:t>𝑟</m:t>
                                    </m:r>
                                  </m:sub>
                                </m:sSub>
                              </m:e>
                            </m:d>
                            <m:r>
                              <a:rPr lang="en-US" altLang="zh-TW" i="1">
                                <a:latin typeface="Cambria Math" panose="02040503050406030204" pitchFamily="18" charset="0"/>
                                <a:ea typeface="Cambria Math" panose="02040503050406030204" pitchFamily="18" charset="0"/>
                              </a:rPr>
                              <m:t>,    </m:t>
                            </m:r>
                            <m:r>
                              <a:rPr lang="en-US" altLang="zh-TW" i="1">
                                <a:latin typeface="Cambria Math" panose="02040503050406030204" pitchFamily="18" charset="0"/>
                                <a:ea typeface="Cambria Math" panose="02040503050406030204" pitchFamily="18" charset="0"/>
                              </a:rPr>
                              <m:t>𝑖𝑓</m:t>
                            </m:r>
                            <m:r>
                              <a:rPr lang="en-US" altLang="zh-TW" i="1">
                                <a:latin typeface="Cambria Math" panose="02040503050406030204" pitchFamily="18" charset="0"/>
                                <a:ea typeface="Cambria Math" panose="02040503050406030204" pitchFamily="18" charset="0"/>
                              </a:rPr>
                              <m:t> </m:t>
                            </m:r>
                            <m:r>
                              <a:rPr lang="en-US" altLang="zh-TW" i="1">
                                <a:latin typeface="Cambria Math" panose="02040503050406030204" pitchFamily="18" charset="0"/>
                                <a:ea typeface="Cambria Math" panose="02040503050406030204" pitchFamily="18" charset="0"/>
                              </a:rPr>
                              <m:t>𝑡</m:t>
                            </m:r>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rPr>
                              <m:t>𝑛𝑜𝑑𝑒</m:t>
                            </m:r>
                            <m:d>
                              <m:dPr>
                                <m:ctrlPr>
                                  <a:rPr lang="en-US" altLang="zh-TW" i="1">
                                    <a:latin typeface="Cambria Math" panose="02040503050406030204" pitchFamily="18" charset="0"/>
                                  </a:rPr>
                                </m:ctrlPr>
                              </m:dPr>
                              <m:e>
                                <m:sSub>
                                  <m:sSubPr>
                                    <m:ctrlPr>
                                      <a:rPr lang="en-US" altLang="zh-TW" i="1">
                                        <a:latin typeface="Cambria Math" panose="02040503050406030204" pitchFamily="18" charset="0"/>
                                      </a:rPr>
                                    </m:ctrlPr>
                                  </m:sSubPr>
                                  <m:e>
                                    <m:sSub>
                                      <m:sSubPr>
                                        <m:ctrlPr>
                                          <a:rPr lang="en-US" altLang="zh-TW" i="1">
                                            <a:latin typeface="Cambria Math" panose="02040503050406030204" pitchFamily="18" charset="0"/>
                                          </a:rPr>
                                        </m:ctrlPr>
                                      </m:sSubPr>
                                      <m:e>
                                        <m:r>
                                          <a:rPr lang="en-US" altLang="zh-TW" i="1">
                                            <a:latin typeface="Cambria Math" panose="02040503050406030204" pitchFamily="18" charset="0"/>
                                          </a:rPr>
                                          <m:t> </m:t>
                                        </m:r>
                                        <m:r>
                                          <a:rPr lang="en-US" altLang="zh-TW" b="1" i="1">
                                            <a:latin typeface="Cambria Math" panose="02040503050406030204" pitchFamily="18" charset="0"/>
                                          </a:rPr>
                                          <m:t>__</m:t>
                                        </m:r>
                                        <m:r>
                                          <a:rPr lang="en-US" altLang="zh-TW" i="1">
                                            <a:latin typeface="Cambria Math" panose="02040503050406030204" pitchFamily="18" charset="0"/>
                                          </a:rPr>
                                          <m:t> ,  </m:t>
                                        </m:r>
                                        <m:r>
                                          <a:rPr lang="en-US" altLang="zh-TW" i="1">
                                            <a:latin typeface="Cambria Math" panose="02040503050406030204" pitchFamily="18" charset="0"/>
                                          </a:rPr>
                                          <m:t>𝑡</m:t>
                                        </m:r>
                                      </m:e>
                                      <m:sub>
                                        <m:r>
                                          <a:rPr lang="en-US" altLang="zh-TW" i="1">
                                            <a:latin typeface="Cambria Math" panose="02040503050406030204" pitchFamily="18" charset="0"/>
                                          </a:rPr>
                                          <m:t>𝑙</m:t>
                                        </m:r>
                                      </m:sub>
                                    </m:sSub>
                                    <m:r>
                                      <a:rPr lang="en-US" altLang="zh-TW" i="1">
                                        <a:latin typeface="Cambria Math" panose="02040503050406030204" pitchFamily="18" charset="0"/>
                                      </a:rPr>
                                      <m:t>,  </m:t>
                                    </m:r>
                                    <m:r>
                                      <a:rPr lang="en-US" altLang="zh-TW" i="1">
                                        <a:latin typeface="Cambria Math" panose="02040503050406030204" pitchFamily="18" charset="0"/>
                                      </a:rPr>
                                      <m:t>𝑡</m:t>
                                    </m:r>
                                  </m:e>
                                  <m:sub>
                                    <m:r>
                                      <a:rPr lang="en-US" altLang="zh-TW" i="1">
                                        <a:latin typeface="Cambria Math" panose="02040503050406030204" pitchFamily="18" charset="0"/>
                                      </a:rPr>
                                      <m:t>𝑟</m:t>
                                    </m:r>
                                  </m:sub>
                                </m:sSub>
                              </m:e>
                            </m:d>
                          </m:e>
                        </m:eqArr>
                      </m:e>
                    </m:d>
                  </m:oMath>
                </a14:m>
                <a:endParaRPr lang="en-US" altLang="zh-TW" dirty="0">
                  <a:latin typeface="Comic Sans MS" panose="030F0702030302020204" pitchFamily="66" charset="0"/>
                </a:endParaRPr>
              </a:p>
              <a:p>
                <a:pPr marL="0" indent="0">
                  <a:buNone/>
                </a:pPr>
                <a:endParaRPr lang="en-US" altLang="zh-TW" dirty="0" smtClean="0">
                  <a:latin typeface="Comic Sans MS" panose="030F0702030302020204" pitchFamily="66" charset="0"/>
                </a:endParaRPr>
              </a:p>
              <a:p>
                <a:r>
                  <a:rPr lang="en-US" altLang="zh-TW" dirty="0" smtClean="0">
                    <a:latin typeface="Comic Sans MS" panose="030F0702030302020204" pitchFamily="66" charset="0"/>
                  </a:rPr>
                  <a:t>note: </a:t>
                </a:r>
                <a:r>
                  <a:rPr lang="en-US" altLang="zh-TW" dirty="0">
                    <a:latin typeface="Comic Sans MS" panose="030F0702030302020204" pitchFamily="66" charset="0"/>
                  </a:rPr>
                  <a:t>Rank</a:t>
                </a:r>
                <a:r>
                  <a:rPr lang="en-US" altLang="zh-TW" dirty="0" smtClean="0">
                    <a:latin typeface="Comic Sans MS" panose="030F0702030302020204" pitchFamily="66" charset="0"/>
                  </a:rPr>
                  <a:t>’ is defined only for non-empty binary search trees.</a:t>
                </a:r>
                <a:endParaRPr lang="zh-TW" altLang="en-US" dirty="0">
                  <a:latin typeface="Comic Sans MS" panose="030F0702030302020204" pitchFamily="66" charset="0"/>
                </a:endParaRPr>
              </a:p>
            </p:txBody>
          </p:sp>
        </mc:Choice>
        <mc:Fallback xmlns="">
          <p:sp>
            <p:nvSpPr>
              <p:cNvPr id="5" name="內容版面配置區 4"/>
              <p:cNvSpPr>
                <a:spLocks noGrp="1" noRot="1" noChangeAspect="1" noMove="1" noResize="1" noEditPoints="1" noAdjustHandles="1" noChangeArrowheads="1" noChangeShapeType="1" noTextEdit="1"/>
              </p:cNvSpPr>
              <p:nvPr>
                <p:ph idx="1"/>
              </p:nvPr>
            </p:nvSpPr>
            <p:spPr>
              <a:xfrm>
                <a:off x="677334" y="1401311"/>
                <a:ext cx="9565704" cy="5228089"/>
              </a:xfrm>
              <a:blipFill>
                <a:blip r:embed="rId2"/>
                <a:stretch>
                  <a:fillRect l="-127"/>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2805913411"/>
      </p:ext>
    </p:extLst>
  </p:cSld>
  <p:clrMapOvr>
    <a:masterClrMapping/>
  </p:clrMapOvr>
  <p:timing>
    <p:tnLst>
      <p:par>
        <p:cTn id="1" dur="indefinite" restart="never" nodeType="tmRoot"/>
      </p:par>
    </p:tnLst>
  </p:timing>
</p:sld>
</file>

<file path=ppt/theme/theme1.xml><?xml version="1.0" encoding="utf-8"?>
<a:theme xmlns:a="http://schemas.openxmlformats.org/drawingml/2006/main" name="多面向">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6560</TotalTime>
  <Words>496</Words>
  <Application>Microsoft Office PowerPoint</Application>
  <PresentationFormat>寬螢幕</PresentationFormat>
  <Paragraphs>185</Paragraphs>
  <Slides>23</Slides>
  <Notes>0</Notes>
  <HiddenSlides>0</HiddenSlides>
  <MMClips>0</MMClips>
  <ScaleCrop>false</ScaleCrop>
  <HeadingPairs>
    <vt:vector size="6" baseType="variant">
      <vt:variant>
        <vt:lpstr>使用字型</vt:lpstr>
      </vt:variant>
      <vt:variant>
        <vt:i4>9</vt:i4>
      </vt:variant>
      <vt:variant>
        <vt:lpstr>佈景主題</vt:lpstr>
      </vt:variant>
      <vt:variant>
        <vt:i4>1</vt:i4>
      </vt:variant>
      <vt:variant>
        <vt:lpstr>投影片標題</vt:lpstr>
      </vt:variant>
      <vt:variant>
        <vt:i4>23</vt:i4>
      </vt:variant>
    </vt:vector>
  </HeadingPairs>
  <TitlesOfParts>
    <vt:vector size="33" baseType="lpstr">
      <vt:lpstr>微軟正黑體</vt:lpstr>
      <vt:lpstr>新細明體</vt:lpstr>
      <vt:lpstr>Arial</vt:lpstr>
      <vt:lpstr>Calibri</vt:lpstr>
      <vt:lpstr>Cambria Math</vt:lpstr>
      <vt:lpstr>Comic Sans MS</vt:lpstr>
      <vt:lpstr>Trebuchet MS</vt:lpstr>
      <vt:lpstr>Wingdings</vt:lpstr>
      <vt:lpstr>Wingdings 3</vt:lpstr>
      <vt:lpstr>多面向</vt:lpstr>
      <vt:lpstr>Homework #2</vt:lpstr>
      <vt:lpstr>Problem1</vt:lpstr>
      <vt:lpstr>Problem 1(Cont.)</vt:lpstr>
      <vt:lpstr>Problem 1(Cont.)</vt:lpstr>
      <vt:lpstr>Problem 1(Cont.)</vt:lpstr>
      <vt:lpstr>Problem 1(Cont.)</vt:lpstr>
      <vt:lpstr>Problem 1 (Cont.)</vt:lpstr>
      <vt:lpstr>Problem 1 (Cont.)</vt:lpstr>
      <vt:lpstr>Problem 1 (Cont.)</vt:lpstr>
      <vt:lpstr>Problem 2</vt:lpstr>
      <vt:lpstr>Problem 2(Cont.)</vt:lpstr>
      <vt:lpstr>Problem 3</vt:lpstr>
      <vt:lpstr>Problem 3(Cont.)</vt:lpstr>
      <vt:lpstr>Problem 3(Cont.)</vt:lpstr>
      <vt:lpstr>Problem 4</vt:lpstr>
      <vt:lpstr>Problem 4(Cont.)</vt:lpstr>
      <vt:lpstr>Problem 4(Cont.)</vt:lpstr>
      <vt:lpstr>Problem 4(Cont.)</vt:lpstr>
      <vt:lpstr>Problem 4(Cont.)</vt:lpstr>
      <vt:lpstr>Problem 4(Cont.)</vt:lpstr>
      <vt:lpstr>Problem 5</vt:lpstr>
      <vt:lpstr>Problem 5(Cont.)</vt:lpstr>
      <vt:lpstr>Problem 5(Cont.)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Homework #2</dc:title>
  <dc:creator>ohya</dc:creator>
  <cp:lastModifiedBy>boren</cp:lastModifiedBy>
  <cp:revision>155</cp:revision>
  <dcterms:created xsi:type="dcterms:W3CDTF">2017-03-14T11:01:35Z</dcterms:created>
  <dcterms:modified xsi:type="dcterms:W3CDTF">2018-03-29T04:00:49Z</dcterms:modified>
</cp:coreProperties>
</file>