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53" autoAdjust="0"/>
  </p:normalViewPr>
  <p:slideViewPr>
    <p:cSldViewPr>
      <p:cViewPr varScale="1">
        <p:scale>
          <a:sx n="82" d="100"/>
          <a:sy n="82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986C0-88F2-405A-A5E2-F163FD5BB0CC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4552A-D88F-4072-83FE-9F68BB5F7E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7</a:t>
            </a:r>
            <a:r>
              <a:rPr lang="zh-TW" altLang="en-US" dirty="0" smtClean="0"/>
              <a:t>之前，第一階段</a:t>
            </a:r>
            <a:r>
              <a:rPr lang="en-US" altLang="zh-TW" dirty="0" smtClean="0"/>
              <a:t>(</a:t>
            </a:r>
            <a:r>
              <a:rPr lang="zh-TW" altLang="en-US" dirty="0" smtClean="0"/>
              <a:t>加上</a:t>
            </a:r>
            <a:r>
              <a:rPr lang="en-US" altLang="zh-TW" dirty="0" smtClean="0"/>
              <a:t>#</a:t>
            </a:r>
            <a:r>
              <a:rPr lang="zh-TW" altLang="en-US" dirty="0" smtClean="0"/>
              <a:t>之前</a:t>
            </a:r>
            <a:r>
              <a:rPr lang="en-US" altLang="zh-TW" dirty="0" smtClean="0"/>
              <a:t>)</a:t>
            </a:r>
            <a:endParaRPr lang="en-US" altLang="zh-TW" sz="1200" dirty="0" smtClean="0"/>
          </a:p>
          <a:p>
            <a:r>
              <a:rPr lang="en-US" altLang="zh-TW" sz="1200" dirty="0" smtClean="0"/>
              <a:t>7</a:t>
            </a:r>
            <a:r>
              <a:rPr lang="zh-TW" altLang="en-US" sz="1200" dirty="0" smtClean="0"/>
              <a:t>之後，第二階段</a:t>
            </a:r>
            <a:r>
              <a:rPr lang="en-US" altLang="zh-TW" dirty="0" smtClean="0"/>
              <a:t>(</a:t>
            </a:r>
            <a:r>
              <a:rPr lang="zh-TW" altLang="en-US" dirty="0" smtClean="0"/>
              <a:t>加上</a:t>
            </a:r>
            <a:r>
              <a:rPr lang="en-US" altLang="zh-TW" dirty="0" smtClean="0"/>
              <a:t>#</a:t>
            </a:r>
            <a:r>
              <a:rPr lang="zh-TW" altLang="en-US" dirty="0" smtClean="0"/>
              <a:t>之後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4552A-D88F-4072-83FE-9F68BB5F7E57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4552A-D88F-4072-83FE-9F68BB5F7E57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4552A-D88F-4072-83FE-9F68BB5F7E57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200" dirty="0" smtClean="0"/>
              <a:t>if </a:t>
            </a:r>
            <a:r>
              <a:rPr lang="en-US" altLang="zh-TW" sz="1200" dirty="0" err="1" smtClean="0"/>
              <a:t>first</a:t>
            </a:r>
            <a:r>
              <a:rPr lang="en-US" altLang="zh-TW" sz="1200" baseline="-25000" dirty="0" err="1" smtClean="0"/>
              <a:t>x</a:t>
            </a:r>
            <a:r>
              <a:rPr lang="en-US" altLang="zh-TW" sz="1200" dirty="0" smtClean="0"/>
              <a:t> = </a:t>
            </a:r>
            <a:r>
              <a:rPr lang="en-US" altLang="zh-TW" sz="1200" dirty="0" err="1" smtClean="0"/>
              <a:t>first</a:t>
            </a:r>
            <a:r>
              <a:rPr lang="en-US" altLang="zh-TW" sz="1200" baseline="-25000" dirty="0" err="1" smtClean="0"/>
              <a:t>y</a:t>
            </a:r>
            <a:r>
              <a:rPr lang="en-US" altLang="zh-TW" sz="1200" dirty="0" smtClean="0"/>
              <a:t> and for all q, </a:t>
            </a:r>
            <a:r>
              <a:rPr lang="en-US" altLang="zh-TW" sz="1200" dirty="0" err="1" smtClean="0"/>
              <a:t>f</a:t>
            </a:r>
            <a:r>
              <a:rPr lang="en-US" altLang="zh-TW" sz="1200" baseline="-25000" dirty="0" err="1" smtClean="0"/>
              <a:t>x</a:t>
            </a:r>
            <a:r>
              <a:rPr lang="en-US" altLang="zh-TW" sz="1200" dirty="0" smtClean="0"/>
              <a:t>(q)=</a:t>
            </a:r>
            <a:r>
              <a:rPr lang="en-US" altLang="zh-TW" sz="1200" dirty="0" err="1" smtClean="0"/>
              <a:t>f</a:t>
            </a:r>
            <a:r>
              <a:rPr lang="en-US" altLang="zh-TW" sz="1200" baseline="-25000" dirty="0" err="1" smtClean="0"/>
              <a:t>y</a:t>
            </a:r>
            <a:r>
              <a:rPr lang="en-US" altLang="zh-TW" sz="1200" dirty="0" smtClean="0"/>
              <a:t>(q), x and y makes no different to M.</a:t>
            </a:r>
          </a:p>
          <a:p>
            <a:r>
              <a:rPr lang="en-US" altLang="zh-TW" sz="1200" dirty="0" smtClean="0"/>
              <a:t>	</a:t>
            </a:r>
            <a:r>
              <a:rPr lang="zh-TW" altLang="en-US" sz="1200" dirty="0" smtClean="0"/>
              <a:t>→ </a:t>
            </a:r>
            <a:r>
              <a:rPr lang="en-US" altLang="zh-TW" sz="1200" dirty="0" err="1" smtClean="0"/>
              <a:t>xz</a:t>
            </a:r>
            <a:r>
              <a:rPr lang="en-US" altLang="zh-TW" sz="1200" baseline="0" dirty="0" smtClean="0"/>
              <a:t> </a:t>
            </a:r>
            <a:r>
              <a:rPr lang="zh-TW" altLang="en-US" sz="1200" baseline="0" dirty="0" smtClean="0"/>
              <a:t>和 </a:t>
            </a:r>
            <a:r>
              <a:rPr lang="en-US" altLang="zh-TW" sz="1200" baseline="0" dirty="0" err="1" smtClean="0"/>
              <a:t>yz</a:t>
            </a:r>
            <a:r>
              <a:rPr lang="zh-TW" altLang="en-US" sz="1200" baseline="0" dirty="0" smtClean="0"/>
              <a:t>會導致一樣的結果</a:t>
            </a:r>
            <a:endParaRPr lang="en-US" altLang="zh-TW" sz="1200" baseline="0" dirty="0" smtClean="0"/>
          </a:p>
          <a:p>
            <a:r>
              <a:rPr lang="en-US" altLang="zh-TW" sz="1200" baseline="0" dirty="0" smtClean="0"/>
              <a:t>Q </a:t>
            </a:r>
            <a:r>
              <a:rPr lang="zh-TW" altLang="en-US" sz="1200" baseline="0" dirty="0" smtClean="0"/>
              <a:t>指的是不包含</a:t>
            </a:r>
            <a:r>
              <a:rPr lang="en-US" altLang="zh-TW" sz="1200" baseline="0" dirty="0" smtClean="0"/>
              <a:t>accept</a:t>
            </a:r>
            <a:r>
              <a:rPr lang="zh-TW" altLang="en-US" sz="1200" baseline="0" dirty="0" smtClean="0"/>
              <a:t>和</a:t>
            </a:r>
            <a:r>
              <a:rPr lang="en-US" altLang="zh-TW" sz="1200" baseline="0" dirty="0" smtClean="0"/>
              <a:t>reject</a:t>
            </a:r>
            <a:r>
              <a:rPr lang="zh-TW" altLang="en-US" sz="1200" baseline="0" dirty="0" smtClean="0"/>
              <a:t>的</a:t>
            </a:r>
            <a:r>
              <a:rPr lang="en-US" altLang="zh-TW" sz="1200" baseline="0" smtClean="0"/>
              <a:t>states</a:t>
            </a:r>
            <a:endParaRPr lang="en-US" altLang="zh-TW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aseline="0" dirty="0" smtClean="0"/>
              <a:t>The conclusion is made by </a:t>
            </a:r>
            <a:r>
              <a:rPr lang="en-US" altLang="zh-TW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Myhill–Nerode</a:t>
            </a: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theorem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4552A-D88F-4072-83FE-9F68BB5F7E57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TW" dirty="0" smtClean="0"/>
                  <a:t>It is easy to see that L(A) and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are the complement of each other with respect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*. That is, L(A)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* </a:t>
                </a:r>
                <a:r>
                  <a:rPr lang="en-US" altLang="zh-TW" dirty="0"/>
                  <a:t>-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). </a:t>
                </a:r>
                <a:br>
                  <a:rPr lang="en-US" altLang="zh-TW" dirty="0"/>
                </a:br>
                <a:r>
                  <a:rPr lang="en-US" altLang="zh-TW" dirty="0"/>
                  <a:t>Hence, L(A)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*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= empty. Determining if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is empty is decidable due to Theorem 4.5, and so determining if L(A)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* is decidable as well.</a:t>
                </a:r>
                <a:endParaRPr lang="zh-TW" altLang="en-US" dirty="0"/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TW" dirty="0" smtClean="0"/>
                  <a:t>It is easy to see that L(A) and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are the complement of each other with respect to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/>
                  <a:t>*. That is, L(A) =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 smtClean="0"/>
                  <a:t>* </a:t>
                </a:r>
                <a:r>
                  <a:rPr lang="en-US" altLang="zh-TW" dirty="0"/>
                  <a:t>-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). </a:t>
                </a:r>
                <a:br>
                  <a:rPr lang="en-US" altLang="zh-TW" dirty="0"/>
                </a:br>
                <a:r>
                  <a:rPr lang="en-US" altLang="zh-TW" dirty="0"/>
                  <a:t>Hence, L(A) =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/>
                  <a:t>*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= empty. Determining if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is empty is decidable due to Theorem 4.5, and so determining if L(A) =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/>
                  <a:t>* is decidable as well.</a:t>
                </a:r>
                <a:endParaRPr lang="zh-TW" altLang="en-US" dirty="0"/>
              </a:p>
              <a:p>
                <a:endParaRPr lang="zh-TW" altLang="en-US" dirty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4CD94-7778-432E-B252-BB9485509120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739157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Computing Theory – HW#8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Jui</a:t>
            </a:r>
            <a:r>
              <a:rPr lang="en-US" altLang="zh-TW" dirty="0" smtClean="0"/>
              <a:t>-Shun Lai</a:t>
            </a:r>
          </a:p>
          <a:p>
            <a:r>
              <a:rPr lang="en-US" altLang="zh-TW" dirty="0" smtClean="0"/>
              <a:t>Wei-</a:t>
            </a:r>
            <a:r>
              <a:rPr lang="en-US" altLang="zh-TW" dirty="0" err="1" smtClean="0"/>
              <a:t>Hsien</a:t>
            </a:r>
            <a:r>
              <a:rPr lang="en-US" altLang="zh-TW" dirty="0" smtClean="0"/>
              <a:t> Chang</a:t>
            </a:r>
            <a:endParaRPr lang="zh-TW" altLang="en-US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Q1.</a:t>
            </a:r>
            <a:endParaRPr lang="zh-TW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91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字方塊 4"/>
          <p:cNvSpPr txBox="1"/>
          <p:nvPr/>
        </p:nvSpPr>
        <p:spPr>
          <a:xfrm>
            <a:off x="467544" y="2636913"/>
            <a:ext cx="849694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200" dirty="0" smtClean="0"/>
              <a:t>Formal definition of a Turing machine M = (Q, </a:t>
            </a:r>
            <a:r>
              <a:rPr lang="el-GR" altLang="zh-TW" sz="2200" dirty="0" smtClean="0"/>
              <a:t>Σ</a:t>
            </a:r>
            <a:r>
              <a:rPr lang="en-US" altLang="zh-TW" sz="2200" dirty="0" smtClean="0"/>
              <a:t>, </a:t>
            </a:r>
            <a:r>
              <a:rPr lang="el-GR" altLang="zh-TW" sz="2200" dirty="0" smtClean="0"/>
              <a:t>Γ</a:t>
            </a:r>
            <a:r>
              <a:rPr lang="en-US" altLang="zh-TW" sz="2200" dirty="0" smtClean="0"/>
              <a:t>,</a:t>
            </a:r>
            <a:r>
              <a:rPr lang="el-GR" altLang="zh-TW" sz="2200" dirty="0" smtClean="0"/>
              <a:t> δ</a:t>
            </a:r>
            <a:r>
              <a:rPr lang="en-US" altLang="zh-TW" sz="2200" dirty="0" smtClean="0"/>
              <a:t>, q</a:t>
            </a:r>
            <a:r>
              <a:rPr lang="en-US" altLang="zh-TW" sz="2200" baseline="-25000" dirty="0" smtClean="0"/>
              <a:t>0</a:t>
            </a:r>
            <a:r>
              <a:rPr lang="en-US" altLang="zh-TW" sz="2200" dirty="0" smtClean="0"/>
              <a:t>, </a:t>
            </a:r>
            <a:r>
              <a:rPr lang="en-US" altLang="zh-TW" sz="2200" dirty="0" err="1" smtClean="0"/>
              <a:t>q</a:t>
            </a:r>
            <a:r>
              <a:rPr lang="en-US" altLang="zh-TW" sz="2200" baseline="-25000" dirty="0" err="1" smtClean="0"/>
              <a:t>accept</a:t>
            </a:r>
            <a:r>
              <a:rPr lang="en-US" altLang="zh-TW" sz="2200" dirty="0" smtClean="0"/>
              <a:t>, </a:t>
            </a:r>
            <a:r>
              <a:rPr lang="en-US" altLang="zh-TW" sz="2200" dirty="0" err="1" smtClean="0"/>
              <a:t>q</a:t>
            </a:r>
            <a:r>
              <a:rPr lang="en-US" altLang="zh-TW" sz="2200" baseline="-25000" dirty="0" err="1" smtClean="0"/>
              <a:t>reject</a:t>
            </a:r>
            <a:r>
              <a:rPr lang="en-US" altLang="zh-TW" sz="2200" dirty="0" smtClean="0"/>
              <a:t>):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200" dirty="0" smtClean="0"/>
              <a:t> Q = {q</a:t>
            </a:r>
            <a:r>
              <a:rPr lang="en-US" altLang="zh-TW" sz="2200" baseline="-25000" dirty="0" smtClean="0"/>
              <a:t>0</a:t>
            </a:r>
            <a:r>
              <a:rPr lang="en-US" altLang="zh-TW" sz="2200" dirty="0" smtClean="0"/>
              <a:t>, … , q</a:t>
            </a:r>
            <a:r>
              <a:rPr lang="en-US" altLang="zh-TW" sz="2200" baseline="-25000" dirty="0" smtClean="0"/>
              <a:t>11</a:t>
            </a:r>
            <a:r>
              <a:rPr lang="en-US" altLang="zh-TW" sz="2200" dirty="0" smtClean="0"/>
              <a:t>, </a:t>
            </a:r>
            <a:r>
              <a:rPr lang="en-US" altLang="zh-TW" sz="2200" dirty="0" err="1" smtClean="0"/>
              <a:t>q</a:t>
            </a:r>
            <a:r>
              <a:rPr lang="en-US" altLang="zh-TW" sz="2200" baseline="-25000" dirty="0" err="1" smtClean="0"/>
              <a:t>accept</a:t>
            </a:r>
            <a:r>
              <a:rPr lang="en-US" altLang="zh-TW" sz="2200" dirty="0" smtClean="0"/>
              <a:t>, </a:t>
            </a:r>
            <a:r>
              <a:rPr lang="en-US" altLang="zh-TW" sz="2200" dirty="0" err="1" smtClean="0"/>
              <a:t>q</a:t>
            </a:r>
            <a:r>
              <a:rPr lang="en-US" altLang="zh-TW" sz="2200" baseline="-25000" dirty="0" err="1" smtClean="0"/>
              <a:t>reject</a:t>
            </a:r>
            <a:r>
              <a:rPr lang="en-US" altLang="zh-TW" sz="2200" dirty="0" smtClean="0"/>
              <a:t>}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200" dirty="0" smtClean="0"/>
              <a:t> </a:t>
            </a:r>
            <a:r>
              <a:rPr lang="el-GR" altLang="zh-TW" sz="2200" dirty="0" smtClean="0"/>
              <a:t>Σ</a:t>
            </a:r>
            <a:r>
              <a:rPr lang="en-US" altLang="zh-TW" sz="2200" dirty="0" smtClean="0"/>
              <a:t> = {0, 1}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200" dirty="0" smtClean="0"/>
              <a:t> </a:t>
            </a:r>
            <a:r>
              <a:rPr lang="el-GR" altLang="zh-TW" sz="2200" dirty="0" smtClean="0"/>
              <a:t>Γ</a:t>
            </a:r>
            <a:r>
              <a:rPr lang="en-US" altLang="zh-TW" sz="2200" dirty="0" smtClean="0"/>
              <a:t> = {0, 1, #, x, </a:t>
            </a:r>
            <a:r>
              <a:rPr lang="zh-TW" altLang="en-US" sz="2200" dirty="0" smtClean="0"/>
              <a:t>⊔</a:t>
            </a:r>
            <a:r>
              <a:rPr lang="en-US" altLang="zh-TW" sz="2200" dirty="0" smtClean="0"/>
              <a:t>}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200" dirty="0" smtClean="0"/>
              <a:t> </a:t>
            </a:r>
            <a:r>
              <a:rPr lang="el-GR" altLang="zh-TW" sz="2200" dirty="0" smtClean="0"/>
              <a:t>δ</a:t>
            </a:r>
            <a:r>
              <a:rPr lang="en-US" altLang="zh-TW" sz="2200" dirty="0" smtClean="0"/>
              <a:t> = Shown with the state diagram in next page </a:t>
            </a:r>
            <a:endParaRPr lang="zh-TW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3707904" y="47667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0</a:t>
            </a:r>
            <a:endParaRPr lang="zh-TW" altLang="en-US" sz="1400" baseline="-25000" dirty="0"/>
          </a:p>
        </p:txBody>
      </p:sp>
      <p:sp>
        <p:nvSpPr>
          <p:cNvPr id="5" name="橢圓 4"/>
          <p:cNvSpPr/>
          <p:nvPr/>
        </p:nvSpPr>
        <p:spPr>
          <a:xfrm>
            <a:off x="2195736" y="119675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1</a:t>
            </a:r>
            <a:endParaRPr lang="zh-TW" altLang="en-US" sz="1400" baseline="-25000" dirty="0"/>
          </a:p>
        </p:txBody>
      </p:sp>
      <p:sp>
        <p:nvSpPr>
          <p:cNvPr id="7" name="橢圓 6"/>
          <p:cNvSpPr/>
          <p:nvPr/>
        </p:nvSpPr>
        <p:spPr>
          <a:xfrm>
            <a:off x="2195736" y="227687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2</a:t>
            </a:r>
            <a:endParaRPr lang="zh-TW" altLang="en-US" sz="1400" baseline="-25000" dirty="0"/>
          </a:p>
        </p:txBody>
      </p:sp>
      <p:sp>
        <p:nvSpPr>
          <p:cNvPr id="8" name="橢圓 7"/>
          <p:cNvSpPr/>
          <p:nvPr/>
        </p:nvSpPr>
        <p:spPr>
          <a:xfrm>
            <a:off x="2195736" y="3429000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3</a:t>
            </a:r>
            <a:endParaRPr lang="zh-TW" altLang="en-US" sz="1400" baseline="-25000" dirty="0"/>
          </a:p>
        </p:txBody>
      </p:sp>
      <p:sp>
        <p:nvSpPr>
          <p:cNvPr id="9" name="橢圓 8"/>
          <p:cNvSpPr/>
          <p:nvPr/>
        </p:nvSpPr>
        <p:spPr>
          <a:xfrm>
            <a:off x="3713237" y="4523978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7</a:t>
            </a:r>
            <a:endParaRPr lang="zh-TW" altLang="en-US" sz="1400" baseline="-25000" dirty="0"/>
          </a:p>
        </p:txBody>
      </p:sp>
      <p:sp>
        <p:nvSpPr>
          <p:cNvPr id="10" name="橢圓 9"/>
          <p:cNvSpPr/>
          <p:nvPr/>
        </p:nvSpPr>
        <p:spPr>
          <a:xfrm>
            <a:off x="5249370" y="1180499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4</a:t>
            </a:r>
            <a:endParaRPr lang="zh-TW" altLang="en-US" sz="1400" baseline="-25000" dirty="0"/>
          </a:p>
        </p:txBody>
      </p:sp>
      <p:sp>
        <p:nvSpPr>
          <p:cNvPr id="11" name="橢圓 10"/>
          <p:cNvSpPr/>
          <p:nvPr/>
        </p:nvSpPr>
        <p:spPr>
          <a:xfrm>
            <a:off x="5249370" y="2260619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5</a:t>
            </a:r>
            <a:endParaRPr lang="zh-TW" altLang="en-US" sz="1400" baseline="-25000" dirty="0"/>
          </a:p>
        </p:txBody>
      </p:sp>
      <p:sp>
        <p:nvSpPr>
          <p:cNvPr id="12" name="橢圓 11"/>
          <p:cNvSpPr/>
          <p:nvPr/>
        </p:nvSpPr>
        <p:spPr>
          <a:xfrm>
            <a:off x="5249370" y="3412747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6</a:t>
            </a:r>
            <a:endParaRPr lang="zh-TW" altLang="en-US" sz="1400" baseline="-25000" dirty="0"/>
          </a:p>
        </p:txBody>
      </p:sp>
      <p:sp>
        <p:nvSpPr>
          <p:cNvPr id="13" name="橢圓 12"/>
          <p:cNvSpPr/>
          <p:nvPr/>
        </p:nvSpPr>
        <p:spPr>
          <a:xfrm>
            <a:off x="2627784" y="5730205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8</a:t>
            </a:r>
            <a:endParaRPr lang="zh-TW" altLang="en-US" sz="1400" baseline="-25000" dirty="0"/>
          </a:p>
        </p:txBody>
      </p:sp>
      <p:sp>
        <p:nvSpPr>
          <p:cNvPr id="16" name="橢圓 15"/>
          <p:cNvSpPr/>
          <p:nvPr/>
        </p:nvSpPr>
        <p:spPr>
          <a:xfrm>
            <a:off x="827584" y="515719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9</a:t>
            </a:r>
            <a:endParaRPr lang="zh-TW" altLang="en-US" sz="1400" baseline="-25000" dirty="0"/>
          </a:p>
        </p:txBody>
      </p:sp>
      <p:sp>
        <p:nvSpPr>
          <p:cNvPr id="19" name="橢圓 18"/>
          <p:cNvSpPr/>
          <p:nvPr/>
        </p:nvSpPr>
        <p:spPr>
          <a:xfrm>
            <a:off x="4932040" y="5673055"/>
            <a:ext cx="576064" cy="5642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10</a:t>
            </a:r>
            <a:endParaRPr lang="zh-TW" altLang="en-US" sz="1400" baseline="-25000" dirty="0"/>
          </a:p>
        </p:txBody>
      </p:sp>
      <p:sp>
        <p:nvSpPr>
          <p:cNvPr id="20" name="橢圓 19"/>
          <p:cNvSpPr/>
          <p:nvPr/>
        </p:nvSpPr>
        <p:spPr>
          <a:xfrm>
            <a:off x="6876256" y="5229200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q</a:t>
            </a:r>
            <a:r>
              <a:rPr lang="en-US" altLang="zh-TW" sz="1400" baseline="-25000" dirty="0" smtClean="0"/>
              <a:t>11</a:t>
            </a:r>
            <a:endParaRPr lang="zh-TW" altLang="en-US" sz="1400" baseline="-25000" dirty="0"/>
          </a:p>
        </p:txBody>
      </p:sp>
      <p:cxnSp>
        <p:nvCxnSpPr>
          <p:cNvPr id="22" name="直線單箭頭接點 21"/>
          <p:cNvCxnSpPr>
            <a:stCxn id="4" idx="2"/>
            <a:endCxn id="5" idx="0"/>
          </p:cNvCxnSpPr>
          <p:nvPr/>
        </p:nvCxnSpPr>
        <p:spPr>
          <a:xfrm flipH="1">
            <a:off x="2447764" y="728700"/>
            <a:ext cx="1260140" cy="468052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3923928" y="188640"/>
            <a:ext cx="0" cy="288032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>
            <a:stCxn id="5" idx="4"/>
            <a:endCxn id="7" idx="0"/>
          </p:cNvCxnSpPr>
          <p:nvPr/>
        </p:nvCxnSpPr>
        <p:spPr>
          <a:xfrm>
            <a:off x="2447764" y="1700808"/>
            <a:ext cx="0" cy="576064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29"/>
          <p:cNvCxnSpPr>
            <a:stCxn id="7" idx="4"/>
            <a:endCxn id="8" idx="0"/>
          </p:cNvCxnSpPr>
          <p:nvPr/>
        </p:nvCxnSpPr>
        <p:spPr>
          <a:xfrm>
            <a:off x="2447764" y="2780928"/>
            <a:ext cx="0" cy="648072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10" idx="4"/>
            <a:endCxn id="11" idx="0"/>
          </p:cNvCxnSpPr>
          <p:nvPr/>
        </p:nvCxnSpPr>
        <p:spPr>
          <a:xfrm>
            <a:off x="5501398" y="1684555"/>
            <a:ext cx="0" cy="576064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>
            <a:stCxn id="11" idx="4"/>
            <a:endCxn id="12" idx="0"/>
          </p:cNvCxnSpPr>
          <p:nvPr/>
        </p:nvCxnSpPr>
        <p:spPr>
          <a:xfrm>
            <a:off x="5501398" y="2764675"/>
            <a:ext cx="0" cy="648072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單箭頭接點 35"/>
          <p:cNvCxnSpPr>
            <a:stCxn id="4" idx="6"/>
            <a:endCxn id="10" idx="1"/>
          </p:cNvCxnSpPr>
          <p:nvPr/>
        </p:nvCxnSpPr>
        <p:spPr>
          <a:xfrm>
            <a:off x="4211960" y="728700"/>
            <a:ext cx="1111227" cy="525616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單箭頭接點 37"/>
          <p:cNvCxnSpPr>
            <a:stCxn id="8" idx="5"/>
            <a:endCxn id="9" idx="1"/>
          </p:cNvCxnSpPr>
          <p:nvPr/>
        </p:nvCxnSpPr>
        <p:spPr>
          <a:xfrm>
            <a:off x="2625975" y="3859239"/>
            <a:ext cx="1161079" cy="738556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單箭頭接點 39"/>
          <p:cNvCxnSpPr>
            <a:stCxn id="12" idx="3"/>
            <a:endCxn id="9" idx="7"/>
          </p:cNvCxnSpPr>
          <p:nvPr/>
        </p:nvCxnSpPr>
        <p:spPr>
          <a:xfrm flipH="1">
            <a:off x="4143476" y="3842986"/>
            <a:ext cx="1179711" cy="75480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橢圓 40"/>
          <p:cNvSpPr/>
          <p:nvPr/>
        </p:nvSpPr>
        <p:spPr>
          <a:xfrm>
            <a:off x="3535313" y="2060848"/>
            <a:ext cx="864096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err="1" smtClean="0"/>
              <a:t>q</a:t>
            </a:r>
            <a:r>
              <a:rPr lang="en-US" altLang="zh-TW" sz="1400" baseline="-25000" dirty="0" err="1" smtClean="0"/>
              <a:t>accept</a:t>
            </a:r>
            <a:endParaRPr lang="zh-TW" altLang="en-US" sz="1400" baseline="-25000" dirty="0"/>
          </a:p>
        </p:txBody>
      </p:sp>
      <p:cxnSp>
        <p:nvCxnSpPr>
          <p:cNvPr id="43" name="直線單箭頭接點 42"/>
          <p:cNvCxnSpPr>
            <a:stCxn id="4" idx="4"/>
            <a:endCxn id="41" idx="0"/>
          </p:cNvCxnSpPr>
          <p:nvPr/>
        </p:nvCxnSpPr>
        <p:spPr>
          <a:xfrm>
            <a:off x="3959932" y="980728"/>
            <a:ext cx="7429" cy="108012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單箭頭接點 46"/>
          <p:cNvCxnSpPr>
            <a:stCxn id="9" idx="3"/>
            <a:endCxn id="13" idx="7"/>
          </p:cNvCxnSpPr>
          <p:nvPr/>
        </p:nvCxnSpPr>
        <p:spPr>
          <a:xfrm flipH="1">
            <a:off x="3058023" y="4954217"/>
            <a:ext cx="729031" cy="84980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單箭頭接點 48"/>
          <p:cNvCxnSpPr>
            <a:stCxn id="9" idx="5"/>
            <a:endCxn id="19" idx="1"/>
          </p:cNvCxnSpPr>
          <p:nvPr/>
        </p:nvCxnSpPr>
        <p:spPr>
          <a:xfrm>
            <a:off x="4143476" y="4954217"/>
            <a:ext cx="872927" cy="80147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單箭頭接點 50"/>
          <p:cNvCxnSpPr>
            <a:stCxn id="13" idx="2"/>
            <a:endCxn id="16" idx="5"/>
          </p:cNvCxnSpPr>
          <p:nvPr/>
        </p:nvCxnSpPr>
        <p:spPr>
          <a:xfrm flipH="1" flipV="1">
            <a:off x="1257823" y="5587431"/>
            <a:ext cx="1369961" cy="394802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單箭頭接點 52"/>
          <p:cNvCxnSpPr>
            <a:stCxn id="19" idx="6"/>
            <a:endCxn id="20" idx="3"/>
          </p:cNvCxnSpPr>
          <p:nvPr/>
        </p:nvCxnSpPr>
        <p:spPr>
          <a:xfrm flipV="1">
            <a:off x="5508104" y="5720901"/>
            <a:ext cx="1452515" cy="234283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/>
          <p:cNvCxnSpPr>
            <a:stCxn id="16" idx="7"/>
            <a:endCxn id="9" idx="2"/>
          </p:cNvCxnSpPr>
          <p:nvPr/>
        </p:nvCxnSpPr>
        <p:spPr>
          <a:xfrm flipV="1">
            <a:off x="1257823" y="4776006"/>
            <a:ext cx="2455414" cy="455003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單箭頭接點 56"/>
          <p:cNvCxnSpPr>
            <a:stCxn id="20" idx="1"/>
            <a:endCxn id="9" idx="6"/>
          </p:cNvCxnSpPr>
          <p:nvPr/>
        </p:nvCxnSpPr>
        <p:spPr>
          <a:xfrm flipH="1" flipV="1">
            <a:off x="4217293" y="4776006"/>
            <a:ext cx="2743326" cy="537557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單箭頭接點 58"/>
          <p:cNvCxnSpPr>
            <a:stCxn id="9" idx="0"/>
            <a:endCxn id="41" idx="4"/>
          </p:cNvCxnSpPr>
          <p:nvPr/>
        </p:nvCxnSpPr>
        <p:spPr>
          <a:xfrm flipV="1">
            <a:off x="3965265" y="2924944"/>
            <a:ext cx="2096" cy="1599034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圖案 60"/>
          <p:cNvCxnSpPr>
            <a:stCxn id="5" idx="1"/>
            <a:endCxn id="5" idx="3"/>
          </p:cNvCxnSpPr>
          <p:nvPr/>
        </p:nvCxnSpPr>
        <p:spPr>
          <a:xfrm rot="16200000" flipH="1">
            <a:off x="2091342" y="1448780"/>
            <a:ext cx="356422" cy="12700"/>
          </a:xfrm>
          <a:prstGeom prst="curvedConnector5">
            <a:avLst>
              <a:gd name="adj1" fmla="val -10689"/>
              <a:gd name="adj2" fmla="val -3393765"/>
              <a:gd name="adj3" fmla="val 158792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圖案 71"/>
          <p:cNvCxnSpPr/>
          <p:nvPr/>
        </p:nvCxnSpPr>
        <p:spPr>
          <a:xfrm rot="16200000" flipH="1">
            <a:off x="2095883" y="3672869"/>
            <a:ext cx="356422" cy="12700"/>
          </a:xfrm>
          <a:prstGeom prst="curvedConnector5">
            <a:avLst>
              <a:gd name="adj1" fmla="val -10689"/>
              <a:gd name="adj2" fmla="val -3393765"/>
              <a:gd name="adj3" fmla="val 158792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圖案 73"/>
          <p:cNvCxnSpPr>
            <a:stCxn id="10" idx="7"/>
            <a:endCxn id="10" idx="5"/>
          </p:cNvCxnSpPr>
          <p:nvPr/>
        </p:nvCxnSpPr>
        <p:spPr>
          <a:xfrm rot="16200000" flipH="1">
            <a:off x="5501398" y="1432527"/>
            <a:ext cx="356422" cy="12700"/>
          </a:xfrm>
          <a:prstGeom prst="curvedConnector5">
            <a:avLst>
              <a:gd name="adj1" fmla="val -26723"/>
              <a:gd name="adj2" fmla="val 3837710"/>
              <a:gd name="adj3" fmla="val 150775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圖案 77"/>
          <p:cNvCxnSpPr/>
          <p:nvPr/>
        </p:nvCxnSpPr>
        <p:spPr>
          <a:xfrm rot="16200000" flipH="1">
            <a:off x="5480259" y="3672869"/>
            <a:ext cx="356422" cy="12700"/>
          </a:xfrm>
          <a:prstGeom prst="curvedConnector5">
            <a:avLst>
              <a:gd name="adj1" fmla="val -26723"/>
              <a:gd name="adj2" fmla="val 3837710"/>
              <a:gd name="adj3" fmla="val 150775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弧形接點 79"/>
          <p:cNvCxnSpPr>
            <a:stCxn id="13" idx="4"/>
            <a:endCxn id="13" idx="3"/>
          </p:cNvCxnSpPr>
          <p:nvPr/>
        </p:nvCxnSpPr>
        <p:spPr>
          <a:xfrm rot="5400000" flipH="1">
            <a:off x="2753798" y="6108248"/>
            <a:ext cx="73817" cy="178211"/>
          </a:xfrm>
          <a:prstGeom prst="curvedConnector3">
            <a:avLst>
              <a:gd name="adj1" fmla="val -309685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弧形接點 81"/>
          <p:cNvCxnSpPr>
            <a:stCxn id="19" idx="4"/>
            <a:endCxn id="19" idx="5"/>
          </p:cNvCxnSpPr>
          <p:nvPr/>
        </p:nvCxnSpPr>
        <p:spPr>
          <a:xfrm rot="5400000" flipH="1" flipV="1">
            <a:off x="5280589" y="6094161"/>
            <a:ext cx="82633" cy="203669"/>
          </a:xfrm>
          <a:prstGeom prst="curvedConnector3">
            <a:avLst>
              <a:gd name="adj1" fmla="val -276645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圖案 83"/>
          <p:cNvCxnSpPr>
            <a:stCxn id="16" idx="2"/>
            <a:endCxn id="16" idx="1"/>
          </p:cNvCxnSpPr>
          <p:nvPr/>
        </p:nvCxnSpPr>
        <p:spPr>
          <a:xfrm rot="10800000" flipH="1">
            <a:off x="827583" y="5231010"/>
            <a:ext cx="73817" cy="178211"/>
          </a:xfrm>
          <a:prstGeom prst="curvedConnector4">
            <a:avLst>
              <a:gd name="adj1" fmla="val -309685"/>
              <a:gd name="adj2" fmla="val 269696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圖案 85"/>
          <p:cNvCxnSpPr>
            <a:stCxn id="20" idx="6"/>
            <a:endCxn id="20" idx="7"/>
          </p:cNvCxnSpPr>
          <p:nvPr/>
        </p:nvCxnSpPr>
        <p:spPr>
          <a:xfrm flipH="1" flipV="1">
            <a:off x="7367957" y="5313563"/>
            <a:ext cx="84363" cy="203669"/>
          </a:xfrm>
          <a:prstGeom prst="curvedConnector4">
            <a:avLst>
              <a:gd name="adj1" fmla="val -270972"/>
              <a:gd name="adj2" fmla="val 253663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字方塊 101"/>
          <p:cNvSpPr txBox="1"/>
          <p:nvPr/>
        </p:nvSpPr>
        <p:spPr>
          <a:xfrm>
            <a:off x="2411760" y="692696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x, R</a:t>
            </a:r>
            <a:endParaRPr lang="zh-TW" altLang="en-US" sz="1400" dirty="0"/>
          </a:p>
        </p:txBody>
      </p:sp>
      <p:sp>
        <p:nvSpPr>
          <p:cNvPr id="103" name="文字方塊 102"/>
          <p:cNvSpPr txBox="1"/>
          <p:nvPr/>
        </p:nvSpPr>
        <p:spPr>
          <a:xfrm>
            <a:off x="4644008" y="726149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1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x, R</a:t>
            </a:r>
            <a:endParaRPr lang="zh-TW" altLang="en-US" sz="1400" dirty="0"/>
          </a:p>
        </p:txBody>
      </p:sp>
      <p:sp>
        <p:nvSpPr>
          <p:cNvPr id="104" name="文字方塊 103"/>
          <p:cNvSpPr txBox="1"/>
          <p:nvPr/>
        </p:nvSpPr>
        <p:spPr>
          <a:xfrm>
            <a:off x="1115616" y="1412776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0, 1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R</a:t>
            </a:r>
            <a:endParaRPr lang="zh-TW" altLang="en-US" sz="1400" dirty="0"/>
          </a:p>
        </p:txBody>
      </p:sp>
      <p:sp>
        <p:nvSpPr>
          <p:cNvPr id="105" name="文字方塊 104"/>
          <p:cNvSpPr txBox="1"/>
          <p:nvPr/>
        </p:nvSpPr>
        <p:spPr>
          <a:xfrm>
            <a:off x="6117621" y="1340768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0, 1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R</a:t>
            </a:r>
            <a:endParaRPr lang="zh-TW" altLang="en-US" sz="1400" dirty="0"/>
          </a:p>
        </p:txBody>
      </p:sp>
      <p:sp>
        <p:nvSpPr>
          <p:cNvPr id="106" name="文字方塊 105"/>
          <p:cNvSpPr txBox="1"/>
          <p:nvPr/>
        </p:nvSpPr>
        <p:spPr>
          <a:xfrm>
            <a:off x="5508104" y="1828571"/>
            <a:ext cx="827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 smtClean="0"/>
              <a:t>⊔ → </a:t>
            </a:r>
            <a:r>
              <a:rPr lang="en-US" altLang="zh-TW" sz="1400" dirty="0" smtClean="0"/>
              <a:t>#, R</a:t>
            </a:r>
            <a:endParaRPr lang="zh-TW" altLang="en-US" sz="1400" dirty="0"/>
          </a:p>
        </p:txBody>
      </p:sp>
      <p:sp>
        <p:nvSpPr>
          <p:cNvPr id="107" name="文字方塊 106"/>
          <p:cNvSpPr txBox="1"/>
          <p:nvPr/>
        </p:nvSpPr>
        <p:spPr>
          <a:xfrm>
            <a:off x="1619672" y="1844824"/>
            <a:ext cx="827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 smtClean="0"/>
              <a:t>⊔ → </a:t>
            </a:r>
            <a:r>
              <a:rPr lang="en-US" altLang="zh-TW" sz="1400" dirty="0" smtClean="0"/>
              <a:t>#, R</a:t>
            </a:r>
            <a:endParaRPr lang="zh-TW" altLang="en-US" sz="1400" dirty="0"/>
          </a:p>
        </p:txBody>
      </p:sp>
      <p:sp>
        <p:nvSpPr>
          <p:cNvPr id="108" name="文字方塊 107"/>
          <p:cNvSpPr txBox="1"/>
          <p:nvPr/>
        </p:nvSpPr>
        <p:spPr>
          <a:xfrm>
            <a:off x="5508104" y="2852936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 smtClean="0"/>
              <a:t>⊔ → </a:t>
            </a:r>
            <a:r>
              <a:rPr lang="en-US" altLang="zh-TW" sz="1400" dirty="0" smtClean="0"/>
              <a:t>1, L</a:t>
            </a:r>
            <a:endParaRPr lang="zh-TW" altLang="en-US" sz="1400" dirty="0"/>
          </a:p>
        </p:txBody>
      </p:sp>
      <p:sp>
        <p:nvSpPr>
          <p:cNvPr id="109" name="文字方塊 108"/>
          <p:cNvSpPr txBox="1"/>
          <p:nvPr/>
        </p:nvSpPr>
        <p:spPr>
          <a:xfrm>
            <a:off x="1619672" y="2852936"/>
            <a:ext cx="8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 smtClean="0"/>
              <a:t>⊔ → </a:t>
            </a:r>
            <a:r>
              <a:rPr lang="en-US" altLang="zh-TW" sz="1400" dirty="0" smtClean="0"/>
              <a:t>0, L</a:t>
            </a:r>
            <a:endParaRPr lang="zh-TW" altLang="en-US" sz="1400" dirty="0"/>
          </a:p>
        </p:txBody>
      </p:sp>
      <p:sp>
        <p:nvSpPr>
          <p:cNvPr id="110" name="文字方塊 109"/>
          <p:cNvSpPr txBox="1"/>
          <p:nvPr/>
        </p:nvSpPr>
        <p:spPr>
          <a:xfrm>
            <a:off x="965551" y="3645024"/>
            <a:ext cx="966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0, 1, #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L</a:t>
            </a:r>
            <a:endParaRPr lang="zh-TW" altLang="en-US" sz="1400" dirty="0"/>
          </a:p>
        </p:txBody>
      </p:sp>
      <p:sp>
        <p:nvSpPr>
          <p:cNvPr id="111" name="文字方塊 110"/>
          <p:cNvSpPr txBox="1"/>
          <p:nvPr/>
        </p:nvSpPr>
        <p:spPr>
          <a:xfrm>
            <a:off x="6095319" y="3584167"/>
            <a:ext cx="966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0, 1, #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L</a:t>
            </a:r>
            <a:endParaRPr lang="zh-TW" altLang="en-US" sz="1400" dirty="0"/>
          </a:p>
        </p:txBody>
      </p:sp>
      <p:sp>
        <p:nvSpPr>
          <p:cNvPr id="112" name="文字方塊 111"/>
          <p:cNvSpPr txBox="1"/>
          <p:nvPr/>
        </p:nvSpPr>
        <p:spPr>
          <a:xfrm>
            <a:off x="4644008" y="4149080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x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1, R</a:t>
            </a:r>
            <a:endParaRPr lang="zh-TW" altLang="en-US" sz="1400" dirty="0"/>
          </a:p>
        </p:txBody>
      </p:sp>
      <p:sp>
        <p:nvSpPr>
          <p:cNvPr id="113" name="文字方塊 112"/>
          <p:cNvSpPr txBox="1"/>
          <p:nvPr/>
        </p:nvSpPr>
        <p:spPr>
          <a:xfrm>
            <a:off x="2483768" y="4149080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x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0, R</a:t>
            </a:r>
            <a:endParaRPr lang="zh-TW" altLang="en-US" sz="1400" dirty="0"/>
          </a:p>
        </p:txBody>
      </p:sp>
      <p:sp>
        <p:nvSpPr>
          <p:cNvPr id="114" name="文字方塊 113"/>
          <p:cNvSpPr txBox="1"/>
          <p:nvPr/>
        </p:nvSpPr>
        <p:spPr>
          <a:xfrm>
            <a:off x="2711890" y="5123739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x, R</a:t>
            </a:r>
            <a:endParaRPr lang="zh-TW" altLang="en-US" sz="1400" dirty="0"/>
          </a:p>
        </p:txBody>
      </p:sp>
      <p:sp>
        <p:nvSpPr>
          <p:cNvPr id="115" name="文字方塊 114"/>
          <p:cNvSpPr txBox="1"/>
          <p:nvPr/>
        </p:nvSpPr>
        <p:spPr>
          <a:xfrm>
            <a:off x="4587306" y="5146041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1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x, R</a:t>
            </a:r>
            <a:endParaRPr lang="zh-TW" altLang="en-US" sz="1400" dirty="0"/>
          </a:p>
        </p:txBody>
      </p:sp>
      <p:sp>
        <p:nvSpPr>
          <p:cNvPr id="116" name="文字方塊 115"/>
          <p:cNvSpPr txBox="1"/>
          <p:nvPr/>
        </p:nvSpPr>
        <p:spPr>
          <a:xfrm>
            <a:off x="2123728" y="6381328"/>
            <a:ext cx="966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0, 1, #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R</a:t>
            </a:r>
            <a:endParaRPr lang="zh-TW" altLang="en-US" sz="1400" dirty="0"/>
          </a:p>
        </p:txBody>
      </p:sp>
      <p:sp>
        <p:nvSpPr>
          <p:cNvPr id="117" name="文字方塊 116"/>
          <p:cNvSpPr txBox="1"/>
          <p:nvPr/>
        </p:nvSpPr>
        <p:spPr>
          <a:xfrm>
            <a:off x="4788024" y="6381328"/>
            <a:ext cx="966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0, 1, #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R</a:t>
            </a:r>
            <a:endParaRPr lang="zh-TW" altLang="en-US" sz="1400" dirty="0"/>
          </a:p>
        </p:txBody>
      </p:sp>
      <p:sp>
        <p:nvSpPr>
          <p:cNvPr id="118" name="文字方塊 117"/>
          <p:cNvSpPr txBox="1"/>
          <p:nvPr/>
        </p:nvSpPr>
        <p:spPr>
          <a:xfrm>
            <a:off x="179512" y="4653136"/>
            <a:ext cx="966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0, 1, #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L</a:t>
            </a:r>
            <a:endParaRPr lang="zh-TW" altLang="en-US" sz="1400" dirty="0"/>
          </a:p>
        </p:txBody>
      </p:sp>
      <p:sp>
        <p:nvSpPr>
          <p:cNvPr id="119" name="文字方塊 118"/>
          <p:cNvSpPr txBox="1"/>
          <p:nvPr/>
        </p:nvSpPr>
        <p:spPr>
          <a:xfrm>
            <a:off x="7020272" y="4725144"/>
            <a:ext cx="966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0, 1, #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L</a:t>
            </a:r>
            <a:endParaRPr lang="zh-TW" altLang="en-US" sz="1400" dirty="0"/>
          </a:p>
        </p:txBody>
      </p:sp>
      <p:sp>
        <p:nvSpPr>
          <p:cNvPr id="120" name="文字方塊 119"/>
          <p:cNvSpPr txBox="1"/>
          <p:nvPr/>
        </p:nvSpPr>
        <p:spPr>
          <a:xfrm>
            <a:off x="1475656" y="5805264"/>
            <a:ext cx="8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 smtClean="0"/>
              <a:t>⊔ → </a:t>
            </a:r>
            <a:r>
              <a:rPr lang="en-US" altLang="zh-TW" sz="1400" dirty="0" smtClean="0"/>
              <a:t>0, L</a:t>
            </a:r>
            <a:endParaRPr lang="zh-TW" altLang="en-US" sz="1400" dirty="0"/>
          </a:p>
        </p:txBody>
      </p:sp>
      <p:sp>
        <p:nvSpPr>
          <p:cNvPr id="121" name="文字方塊 120"/>
          <p:cNvSpPr txBox="1"/>
          <p:nvPr/>
        </p:nvSpPr>
        <p:spPr>
          <a:xfrm>
            <a:off x="5796136" y="5854970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 smtClean="0"/>
              <a:t>⊔ → </a:t>
            </a:r>
            <a:r>
              <a:rPr lang="en-US" altLang="zh-TW" sz="1400" dirty="0" smtClean="0"/>
              <a:t>1, L</a:t>
            </a:r>
            <a:endParaRPr lang="zh-TW" altLang="en-US" sz="1400" dirty="0"/>
          </a:p>
        </p:txBody>
      </p:sp>
      <p:sp>
        <p:nvSpPr>
          <p:cNvPr id="123" name="文字方塊 122"/>
          <p:cNvSpPr txBox="1"/>
          <p:nvPr/>
        </p:nvSpPr>
        <p:spPr>
          <a:xfrm>
            <a:off x="1619672" y="4725144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x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0, R</a:t>
            </a:r>
            <a:endParaRPr lang="zh-TW" altLang="en-US" sz="1400" dirty="0"/>
          </a:p>
        </p:txBody>
      </p:sp>
      <p:sp>
        <p:nvSpPr>
          <p:cNvPr id="124" name="文字方塊 123"/>
          <p:cNvSpPr txBox="1"/>
          <p:nvPr/>
        </p:nvSpPr>
        <p:spPr>
          <a:xfrm>
            <a:off x="5580112" y="4797152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x </a:t>
            </a:r>
            <a:r>
              <a:rPr lang="zh-TW" altLang="en-US" sz="1400" dirty="0" smtClean="0"/>
              <a:t>→ </a:t>
            </a:r>
            <a:r>
              <a:rPr lang="en-US" altLang="zh-TW" sz="1400" dirty="0" smtClean="0"/>
              <a:t>1, R</a:t>
            </a:r>
            <a:endParaRPr lang="zh-TW" altLang="en-US" sz="1400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3923928" y="1340768"/>
            <a:ext cx="827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 smtClean="0"/>
              <a:t>⊔ → </a:t>
            </a:r>
            <a:r>
              <a:rPr lang="en-US" altLang="zh-TW" sz="1400" dirty="0" smtClean="0"/>
              <a:t>#, R</a:t>
            </a:r>
            <a:endParaRPr lang="zh-TW" altLang="en-US" sz="1400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3973634" y="3356992"/>
            <a:ext cx="614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#</a:t>
            </a:r>
            <a:r>
              <a:rPr lang="zh-TW" altLang="en-US" sz="1400" dirty="0" smtClean="0"/>
              <a:t> → </a:t>
            </a:r>
            <a:r>
              <a:rPr lang="en-US" altLang="zh-TW" sz="1400" dirty="0" smtClean="0"/>
              <a:t>R</a:t>
            </a:r>
            <a:endParaRPr lang="zh-TW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Q2.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484784"/>
            <a:ext cx="9144000" cy="81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字方塊 4"/>
          <p:cNvSpPr txBox="1"/>
          <p:nvPr/>
        </p:nvSpPr>
        <p:spPr>
          <a:xfrm>
            <a:off x="467544" y="2636913"/>
            <a:ext cx="84969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200" dirty="0" smtClean="0"/>
              <a:t>Formal definition of an enumerator E = (Q, </a:t>
            </a:r>
            <a:r>
              <a:rPr lang="el-GR" altLang="zh-TW" sz="2200" dirty="0" smtClean="0"/>
              <a:t>Σ</a:t>
            </a:r>
            <a:r>
              <a:rPr lang="en-US" altLang="zh-TW" sz="2200" dirty="0" smtClean="0"/>
              <a:t>, </a:t>
            </a:r>
            <a:r>
              <a:rPr lang="el-GR" altLang="zh-TW" sz="2200" dirty="0" smtClean="0"/>
              <a:t>Γ</a:t>
            </a:r>
            <a:r>
              <a:rPr lang="en-US" altLang="zh-TW" sz="2200" dirty="0" smtClean="0"/>
              <a:t>,</a:t>
            </a:r>
            <a:r>
              <a:rPr lang="el-GR" altLang="zh-TW" sz="2200" dirty="0" smtClean="0"/>
              <a:t> δ</a:t>
            </a:r>
            <a:r>
              <a:rPr lang="en-US" altLang="zh-TW" sz="2200" dirty="0" smtClean="0"/>
              <a:t>, q</a:t>
            </a:r>
            <a:r>
              <a:rPr lang="en-US" altLang="zh-TW" sz="2200" baseline="-25000" dirty="0" smtClean="0"/>
              <a:t>0</a:t>
            </a:r>
            <a:r>
              <a:rPr lang="en-US" altLang="zh-TW" sz="2200" dirty="0" smtClean="0"/>
              <a:t>, </a:t>
            </a:r>
            <a:r>
              <a:rPr lang="en-US" altLang="zh-TW" sz="2200" dirty="0" err="1" smtClean="0"/>
              <a:t>q</a:t>
            </a:r>
            <a:r>
              <a:rPr lang="en-US" altLang="zh-TW" sz="2200" baseline="-25000" dirty="0" err="1" smtClean="0"/>
              <a:t>halt</a:t>
            </a:r>
            <a:r>
              <a:rPr lang="en-US" altLang="zh-TW" sz="2200" dirty="0" smtClean="0"/>
              <a:t>):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200" dirty="0" smtClean="0"/>
              <a:t> Q is finite set of states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200" dirty="0" smtClean="0"/>
              <a:t> </a:t>
            </a:r>
            <a:r>
              <a:rPr lang="el-GR" altLang="zh-TW" sz="2200" dirty="0" smtClean="0"/>
              <a:t>Σ</a:t>
            </a:r>
            <a:r>
              <a:rPr lang="en-US" altLang="zh-TW" sz="2200" dirty="0" smtClean="0"/>
              <a:t>: the output alphabet, not including #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200" dirty="0" smtClean="0"/>
              <a:t> </a:t>
            </a:r>
            <a:r>
              <a:rPr lang="el-GR" altLang="zh-TW" sz="2200" dirty="0" smtClean="0"/>
              <a:t>Γ</a:t>
            </a:r>
            <a:r>
              <a:rPr lang="en-US" altLang="zh-TW" sz="2200" dirty="0" smtClean="0"/>
              <a:t>: the work tape alphabet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200" dirty="0" smtClean="0"/>
              <a:t> </a:t>
            </a:r>
            <a:r>
              <a:rPr lang="el-GR" altLang="zh-TW" sz="2200" dirty="0" smtClean="0"/>
              <a:t>δ</a:t>
            </a:r>
            <a:r>
              <a:rPr lang="en-US" altLang="zh-TW" sz="2200" dirty="0" smtClean="0"/>
              <a:t>: Q × </a:t>
            </a:r>
            <a:r>
              <a:rPr lang="el-GR" altLang="zh-TW" sz="2200" dirty="0" smtClean="0"/>
              <a:t>Γ</a:t>
            </a:r>
            <a:r>
              <a:rPr lang="en-US" altLang="zh-TW" sz="2200" dirty="0" smtClean="0"/>
              <a:t> </a:t>
            </a:r>
            <a:r>
              <a:rPr lang="zh-TW" altLang="en-US" sz="2200" dirty="0" smtClean="0"/>
              <a:t>→ </a:t>
            </a:r>
            <a:r>
              <a:rPr lang="en-US" altLang="zh-TW" sz="2200" dirty="0" smtClean="0"/>
              <a:t>Q ×</a:t>
            </a:r>
            <a:r>
              <a:rPr lang="el-GR" altLang="zh-TW" sz="2200" dirty="0" smtClean="0"/>
              <a:t> </a:t>
            </a:r>
            <a:r>
              <a:rPr lang="el-GR" altLang="zh-TW" sz="2200" dirty="0" smtClean="0">
                <a:solidFill>
                  <a:srgbClr val="0070C0"/>
                </a:solidFill>
              </a:rPr>
              <a:t>Γ</a:t>
            </a:r>
            <a:r>
              <a:rPr lang="en-US" altLang="zh-TW" sz="2200" dirty="0" smtClean="0">
                <a:solidFill>
                  <a:srgbClr val="0070C0"/>
                </a:solidFill>
              </a:rPr>
              <a:t> × {L, R}  </a:t>
            </a:r>
            <a:r>
              <a:rPr lang="en-US" altLang="zh-TW" sz="2200" dirty="0" smtClean="0"/>
              <a:t>× </a:t>
            </a:r>
            <a:r>
              <a:rPr lang="el-GR" altLang="zh-TW" sz="2200" dirty="0" smtClean="0">
                <a:solidFill>
                  <a:srgbClr val="FF0000"/>
                </a:solidFill>
              </a:rPr>
              <a:t>Σ</a:t>
            </a:r>
            <a:r>
              <a:rPr lang="en-US" altLang="zh-TW" sz="2200" dirty="0" smtClean="0">
                <a:solidFill>
                  <a:srgbClr val="FF0000"/>
                </a:solidFill>
              </a:rPr>
              <a:t>∪{</a:t>
            </a:r>
            <a:r>
              <a:rPr lang="el-GR" altLang="zh-TW" sz="2200" dirty="0" smtClean="0">
                <a:solidFill>
                  <a:srgbClr val="FF0000"/>
                </a:solidFill>
              </a:rPr>
              <a:t>ε</a:t>
            </a:r>
            <a:r>
              <a:rPr lang="en-US" altLang="zh-TW" sz="2200" dirty="0" smtClean="0">
                <a:solidFill>
                  <a:srgbClr val="FF0000"/>
                </a:solidFill>
              </a:rPr>
              <a:t>, #}</a:t>
            </a:r>
            <a:endParaRPr lang="en-US" altLang="zh-TW" sz="2200" dirty="0" smtClean="0">
              <a:solidFill>
                <a:srgbClr val="0070C0"/>
              </a:solidFill>
            </a:endParaRPr>
          </a:p>
          <a:p>
            <a:r>
              <a:rPr lang="en-US" altLang="zh-TW" sz="2200" dirty="0" smtClean="0"/>
              <a:t> 		</a:t>
            </a:r>
            <a:r>
              <a:rPr lang="en-US" altLang="zh-TW" sz="2200" dirty="0" smtClean="0">
                <a:solidFill>
                  <a:srgbClr val="0070C0"/>
                </a:solidFill>
              </a:rPr>
              <a:t>work tape  </a:t>
            </a:r>
            <a:r>
              <a:rPr lang="en-US" altLang="zh-TW" sz="2200" dirty="0" smtClean="0">
                <a:solidFill>
                  <a:srgbClr val="FF0000"/>
                </a:solidFill>
              </a:rPr>
              <a:t>print tape</a:t>
            </a:r>
            <a:endParaRPr lang="en-US" altLang="zh-TW" sz="2200" dirty="0" smtClean="0"/>
          </a:p>
          <a:p>
            <a:pPr>
              <a:buFont typeface="Arial" pitchFamily="34" charset="0"/>
              <a:buChar char="•"/>
            </a:pPr>
            <a:r>
              <a:rPr lang="en-US" altLang="zh-TW" sz="2200" dirty="0" smtClean="0"/>
              <a:t>q</a:t>
            </a:r>
            <a:r>
              <a:rPr lang="en-US" altLang="zh-TW" sz="2200" baseline="-25000" dirty="0" smtClean="0"/>
              <a:t>0</a:t>
            </a:r>
            <a:r>
              <a:rPr lang="en-US" altLang="zh-TW" sz="2200" dirty="0" smtClean="0"/>
              <a:t>: initial state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200" dirty="0" err="1" smtClean="0"/>
              <a:t>q</a:t>
            </a:r>
            <a:r>
              <a:rPr lang="en-US" altLang="zh-TW" sz="2200" baseline="-25000" dirty="0" err="1" smtClean="0"/>
              <a:t>halt</a:t>
            </a:r>
            <a:r>
              <a:rPr lang="en-US" altLang="zh-TW" sz="2200" dirty="0" smtClean="0"/>
              <a:t>: final state</a:t>
            </a:r>
            <a:endParaRPr lang="zh-TW" altLang="en-US" sz="22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4067944" y="4725144"/>
            <a:ext cx="4788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When the machine reads on the work tape, the print tape may writes nothing(</a:t>
            </a:r>
            <a:r>
              <a:rPr lang="el-GR" altLang="zh-TW" sz="1600" dirty="0" smtClean="0"/>
              <a:t>ε</a:t>
            </a:r>
            <a:r>
              <a:rPr lang="en-US" altLang="zh-TW" sz="1600" dirty="0" smtClean="0"/>
              <a:t>), writes something including #, which stands for next line. The machine keeps print until meets </a:t>
            </a:r>
            <a:r>
              <a:rPr lang="en-US" altLang="zh-TW" sz="1600" dirty="0" err="1" smtClean="0"/>
              <a:t>q</a:t>
            </a:r>
            <a:r>
              <a:rPr lang="en-US" altLang="zh-TW" sz="1600" baseline="-25000" dirty="0" err="1" smtClean="0"/>
              <a:t>halt</a:t>
            </a:r>
            <a:r>
              <a:rPr lang="en-US" altLang="zh-TW" sz="1600" dirty="0" smtClean="0"/>
              <a:t>.</a:t>
            </a:r>
          </a:p>
          <a:p>
            <a:r>
              <a:rPr lang="en-US" altLang="zh-TW" sz="1600" dirty="0" smtClean="0"/>
              <a:t>So the configuration of the print tape is:</a:t>
            </a:r>
          </a:p>
          <a:p>
            <a:r>
              <a:rPr lang="en-US" altLang="zh-TW" sz="1600" dirty="0" smtClean="0"/>
              <a:t>	C</a:t>
            </a:r>
            <a:r>
              <a:rPr lang="en-US" altLang="zh-TW" sz="1600" baseline="-25000" dirty="0" smtClean="0"/>
              <a:t>1</a:t>
            </a:r>
            <a:r>
              <a:rPr lang="en-US" altLang="zh-TW" sz="1600" dirty="0" smtClean="0"/>
              <a:t>#C</a:t>
            </a:r>
            <a:r>
              <a:rPr lang="en-US" altLang="zh-TW" sz="1600" baseline="-25000" dirty="0" smtClean="0"/>
              <a:t>2</a:t>
            </a:r>
            <a:r>
              <a:rPr lang="en-US" altLang="zh-TW" sz="1600" dirty="0" smtClean="0"/>
              <a:t>#C</a:t>
            </a:r>
            <a:r>
              <a:rPr lang="en-US" altLang="zh-TW" sz="1600" baseline="-25000" dirty="0" smtClean="0"/>
              <a:t>3</a:t>
            </a:r>
            <a:r>
              <a:rPr lang="en-US" altLang="zh-TW" sz="1600" dirty="0" smtClean="0"/>
              <a:t>#...</a:t>
            </a:r>
          </a:p>
          <a:p>
            <a:r>
              <a:rPr lang="en-US" altLang="zh-TW" sz="1600" dirty="0" smtClean="0"/>
              <a:t>, for any </a:t>
            </a:r>
            <a:r>
              <a:rPr lang="en-US" altLang="zh-TW" sz="1600" dirty="0" err="1" smtClean="0"/>
              <a:t>C</a:t>
            </a:r>
            <a:r>
              <a:rPr lang="en-US" altLang="zh-TW" sz="1600" baseline="-25000" dirty="0" err="1" smtClean="0"/>
              <a:t>i</a:t>
            </a:r>
            <a:r>
              <a:rPr lang="en-US" altLang="zh-TW" sz="1600" dirty="0" smtClean="0"/>
              <a:t> that included in the print tape, it should be in the enumerated language.</a:t>
            </a:r>
            <a:endParaRPr lang="zh-TW" altLang="en-US" sz="1600" dirty="0"/>
          </a:p>
        </p:txBody>
      </p:sp>
      <p:cxnSp>
        <p:nvCxnSpPr>
          <p:cNvPr id="9" name="肘形接點 8"/>
          <p:cNvCxnSpPr>
            <a:endCxn id="7" idx="1"/>
          </p:cNvCxnSpPr>
          <p:nvPr/>
        </p:nvCxnSpPr>
        <p:spPr>
          <a:xfrm>
            <a:off x="2987824" y="4797152"/>
            <a:ext cx="1080120" cy="959044"/>
          </a:xfrm>
          <a:prstGeom prst="bentConnector3">
            <a:avLst>
              <a:gd name="adj1" fmla="val 44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Q3.</a:t>
            </a:r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84785"/>
            <a:ext cx="9144000" cy="59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字方塊 5"/>
          <p:cNvSpPr txBox="1"/>
          <p:nvPr/>
        </p:nvSpPr>
        <p:spPr>
          <a:xfrm>
            <a:off x="173659" y="2132856"/>
            <a:ext cx="87908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</a:t>
            </a:r>
            <a:r>
              <a:rPr lang="zh-TW" altLang="en-US" dirty="0" smtClean="0"/>
              <a:t>→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If a language </a:t>
            </a:r>
            <a:r>
              <a:rPr lang="en-US" altLang="zh-TW" b="1" dirty="0" smtClean="0"/>
              <a:t>A</a:t>
            </a:r>
            <a:r>
              <a:rPr lang="en-US" altLang="zh-TW" dirty="0" smtClean="0"/>
              <a:t> is decidable by some TM </a:t>
            </a:r>
            <a:r>
              <a:rPr lang="en-US" altLang="zh-TW" b="1" dirty="0" smtClean="0"/>
              <a:t>M</a:t>
            </a:r>
            <a:r>
              <a:rPr lang="en-US" altLang="zh-TW" dirty="0" smtClean="0"/>
              <a:t>, the enumerator operates by generating the strings in lexicographic order, testing each in turn for membership in </a:t>
            </a:r>
            <a:r>
              <a:rPr lang="en-US" altLang="zh-TW" b="1" dirty="0" smtClean="0"/>
              <a:t>A</a:t>
            </a:r>
            <a:r>
              <a:rPr lang="en-US" altLang="zh-TW" dirty="0" smtClean="0"/>
              <a:t> using </a:t>
            </a:r>
            <a:r>
              <a:rPr lang="en-US" altLang="zh-TW" b="1" dirty="0" smtClean="0"/>
              <a:t>M</a:t>
            </a:r>
            <a:r>
              <a:rPr lang="en-US" altLang="zh-TW" dirty="0" smtClean="0"/>
              <a:t>, and printing the string if it is in </a:t>
            </a:r>
            <a:r>
              <a:rPr lang="en-US" altLang="zh-TW" b="1" dirty="0" smtClean="0"/>
              <a:t>A</a:t>
            </a:r>
            <a:r>
              <a:rPr lang="en-US" altLang="zh-TW" dirty="0" smtClean="0"/>
              <a:t>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zh-TW" altLang="en-US" dirty="0" smtClean="0"/>
              <a:t>←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If </a:t>
            </a:r>
            <a:r>
              <a:rPr lang="en-US" altLang="zh-TW" b="1" dirty="0" smtClean="0"/>
              <a:t>A</a:t>
            </a:r>
            <a:r>
              <a:rPr lang="en-US" altLang="zh-TW" dirty="0" smtClean="0"/>
              <a:t> is enumerable by some enumerator </a:t>
            </a:r>
            <a:r>
              <a:rPr lang="en-US" altLang="zh-TW" b="1" dirty="0" smtClean="0"/>
              <a:t>E</a:t>
            </a:r>
            <a:r>
              <a:rPr lang="en-US" altLang="zh-TW" dirty="0" smtClean="0"/>
              <a:t> in lexicographic order. A TM </a:t>
            </a:r>
            <a:r>
              <a:rPr lang="en-US" altLang="zh-TW" b="1" dirty="0" smtClean="0"/>
              <a:t>M</a:t>
            </a:r>
            <a:r>
              <a:rPr lang="en-US" altLang="zh-TW" dirty="0" smtClean="0"/>
              <a:t> that decides </a:t>
            </a:r>
            <a:r>
              <a:rPr lang="en-US" altLang="zh-TW" b="1" dirty="0" smtClean="0"/>
              <a:t>A</a:t>
            </a:r>
            <a:r>
              <a:rPr lang="en-US" altLang="zh-TW" dirty="0" smtClean="0"/>
              <a:t> operates as follows. </a:t>
            </a:r>
          </a:p>
          <a:p>
            <a:r>
              <a:rPr lang="en-US" altLang="zh-TW" dirty="0" smtClean="0"/>
              <a:t>On receiving input w, </a:t>
            </a:r>
            <a:r>
              <a:rPr lang="en-US" altLang="zh-TW" b="1" dirty="0" smtClean="0"/>
              <a:t>M</a:t>
            </a:r>
            <a:r>
              <a:rPr lang="en-US" altLang="zh-TW" dirty="0" smtClean="0"/>
              <a:t> runs </a:t>
            </a:r>
            <a:r>
              <a:rPr lang="en-US" altLang="zh-TW" b="1" dirty="0" smtClean="0"/>
              <a:t>E</a:t>
            </a:r>
            <a:r>
              <a:rPr lang="en-US" altLang="zh-TW" dirty="0" smtClean="0"/>
              <a:t> to enumerate all strings in </a:t>
            </a:r>
            <a:r>
              <a:rPr lang="en-US" altLang="zh-TW" b="1" dirty="0" smtClean="0"/>
              <a:t>A</a:t>
            </a:r>
            <a:r>
              <a:rPr lang="en-US" altLang="zh-TW" dirty="0" smtClean="0"/>
              <a:t> in lexicographic order until some string lexicographically after w appears. If w has appeared in the enumeration, accept.  Otherwise, reject.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Q4.</a:t>
            </a:r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56792"/>
            <a:ext cx="9144000" cy="583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323528" y="2348880"/>
            <a:ext cx="8229600" cy="3096344"/>
          </a:xfrm>
        </p:spPr>
        <p:txBody>
          <a:bodyPr>
            <a:noAutofit/>
          </a:bodyPr>
          <a:lstStyle/>
          <a:p>
            <a:r>
              <a:rPr lang="en-US" altLang="zh-TW" sz="2400" dirty="0" smtClean="0"/>
              <a:t>Let the single-tape TM M = (Q, </a:t>
            </a:r>
            <a:r>
              <a:rPr lang="el-GR" altLang="zh-TW" sz="2400" dirty="0" smtClean="0"/>
              <a:t>Σ</a:t>
            </a:r>
            <a:r>
              <a:rPr lang="en-US" altLang="zh-TW" sz="2400" dirty="0" smtClean="0"/>
              <a:t>, </a:t>
            </a:r>
            <a:r>
              <a:rPr lang="el-GR" altLang="zh-TW" sz="2400" dirty="0" smtClean="0"/>
              <a:t>Γ</a:t>
            </a:r>
            <a:r>
              <a:rPr lang="en-US" altLang="zh-TW" sz="2400" dirty="0" smtClean="0"/>
              <a:t>, </a:t>
            </a:r>
            <a:r>
              <a:rPr lang="el-GR" altLang="zh-TW" sz="2400" dirty="0" smtClean="0"/>
              <a:t>δ</a:t>
            </a:r>
            <a:r>
              <a:rPr lang="en-US" altLang="zh-TW" sz="2400" dirty="0" smtClean="0"/>
              <a:t>, q</a:t>
            </a:r>
            <a:r>
              <a:rPr lang="en-US" altLang="zh-TW" sz="2400" baseline="-25000" dirty="0" smtClean="0"/>
              <a:t>0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/>
              <a:t>q</a:t>
            </a:r>
            <a:r>
              <a:rPr lang="en-US" altLang="zh-TW" sz="2400" baseline="-25000" dirty="0" err="1" smtClean="0"/>
              <a:t>accept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/>
              <a:t>q</a:t>
            </a:r>
            <a:r>
              <a:rPr lang="en-US" altLang="zh-TW" sz="2400" baseline="-25000" dirty="0" err="1" smtClean="0"/>
              <a:t>reject</a:t>
            </a:r>
            <a:r>
              <a:rPr lang="en-US" altLang="zh-TW" sz="2400" dirty="0" smtClean="0"/>
              <a:t>) that cannot write on the input of the tape.</a:t>
            </a:r>
          </a:p>
          <a:p>
            <a:r>
              <a:rPr lang="en-US" altLang="zh-TW" sz="2400" dirty="0" smtClean="0"/>
              <a:t>A typical case when M works on an input string x is as follows:</a:t>
            </a:r>
          </a:p>
          <a:p>
            <a:pPr lvl="1"/>
            <a:r>
              <a:rPr lang="en-US" altLang="zh-TW" sz="2000" dirty="0" smtClean="0"/>
              <a:t>the tape head will stay in the input portion for some time, and then enter the non-input portion (ex: the right of |</a:t>
            </a:r>
            <a:r>
              <a:rPr lang="en-US" altLang="zh-TW" sz="2000" dirty="0" err="1" smtClean="0"/>
              <a:t>x|</a:t>
            </a:r>
            <a:r>
              <a:rPr lang="en-US" altLang="zh-TW" sz="2000" baseline="-25000" dirty="0" err="1" smtClean="0"/>
              <a:t>th</a:t>
            </a:r>
            <a:r>
              <a:rPr lang="en-US" altLang="zh-TW" sz="2000" dirty="0" smtClean="0"/>
              <a:t> cell) and stay there for some time, then go back to the input portion, and stay there for some time, and then enter the non-input portion, and so on. </a:t>
            </a:r>
          </a:p>
          <a:p>
            <a:pPr lvl="1"/>
            <a:r>
              <a:rPr lang="en-US" altLang="zh-TW" sz="2000" dirty="0" smtClean="0"/>
              <a:t>We call the event that the tape head switches from input portion to non-input portion an </a:t>
            </a:r>
            <a:r>
              <a:rPr lang="en-US" altLang="zh-TW" sz="2000" dirty="0" smtClean="0">
                <a:solidFill>
                  <a:srgbClr val="FF0000"/>
                </a:solidFill>
              </a:rPr>
              <a:t>out event</a:t>
            </a:r>
            <a:r>
              <a:rPr lang="en-US" altLang="zh-TW" sz="2000" dirty="0" smtClean="0"/>
              <a:t>, and the event that the tape head switches from non-input portion to input-portion an </a:t>
            </a:r>
            <a:r>
              <a:rPr lang="en-US" altLang="zh-TW" sz="2000" dirty="0" smtClean="0">
                <a:solidFill>
                  <a:srgbClr val="FF0000"/>
                </a:solidFill>
              </a:rPr>
              <a:t>in event</a:t>
            </a:r>
            <a:r>
              <a:rPr lang="en-US" altLang="zh-TW" sz="20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6192688"/>
          </a:xfrm>
        </p:spPr>
        <p:txBody>
          <a:bodyPr>
            <a:noAutofit/>
          </a:bodyPr>
          <a:lstStyle/>
          <a:p>
            <a:r>
              <a:rPr lang="en-US" altLang="zh-TW" sz="2400" dirty="0" smtClean="0"/>
              <a:t>Let </a:t>
            </a:r>
            <a:r>
              <a:rPr lang="en-US" altLang="zh-TW" sz="2400" b="1" dirty="0" err="1" smtClean="0"/>
              <a:t>first</a:t>
            </a:r>
            <a:r>
              <a:rPr lang="en-US" altLang="zh-TW" sz="2400" b="1" baseline="-25000" dirty="0" err="1" smtClean="0"/>
              <a:t>x</a:t>
            </a:r>
            <a:r>
              <a:rPr lang="en-US" altLang="zh-TW" sz="2400" dirty="0" smtClean="0"/>
              <a:t> be the state of M that </a:t>
            </a:r>
            <a:r>
              <a:rPr lang="en-US" altLang="zh-TW" sz="2400" smtClean="0"/>
              <a:t>it is </a:t>
            </a:r>
            <a:r>
              <a:rPr lang="en-US" altLang="zh-TW" sz="2400" dirty="0" smtClean="0"/>
              <a:t>the first </a:t>
            </a:r>
            <a:r>
              <a:rPr lang="en-US" altLang="zh-TW" sz="2400" dirty="0" smtClean="0">
                <a:solidFill>
                  <a:srgbClr val="FF0000"/>
                </a:solidFill>
              </a:rPr>
              <a:t>out event </a:t>
            </a:r>
            <a:r>
              <a:rPr lang="en-US" altLang="zh-TW" sz="2400" dirty="0" smtClean="0"/>
              <a:t>and first enters the non-input portion. In case M never enters non-input portion, we make </a:t>
            </a:r>
            <a:r>
              <a:rPr lang="en-US" altLang="zh-TW" sz="2400" dirty="0" err="1" smtClean="0"/>
              <a:t>first</a:t>
            </a:r>
            <a:r>
              <a:rPr lang="en-US" altLang="zh-TW" sz="2400" baseline="-25000" dirty="0" err="1" smtClean="0"/>
              <a:t>x</a:t>
            </a:r>
            <a:r>
              <a:rPr lang="en-US" altLang="zh-TW" sz="2400" dirty="0" smtClean="0"/>
              <a:t> = </a:t>
            </a:r>
            <a:r>
              <a:rPr lang="en-US" altLang="zh-TW" sz="2400" dirty="0" err="1" smtClean="0"/>
              <a:t>q</a:t>
            </a:r>
            <a:r>
              <a:rPr lang="en-US" altLang="zh-TW" sz="2400" baseline="-25000" dirty="0" err="1" smtClean="0"/>
              <a:t>accept</a:t>
            </a:r>
            <a:r>
              <a:rPr lang="en-US" altLang="zh-TW" sz="2400" dirty="0" smtClean="0"/>
              <a:t> if M accepts x and </a:t>
            </a:r>
            <a:r>
              <a:rPr lang="en-US" altLang="zh-TW" sz="2400" dirty="0" err="1" smtClean="0"/>
              <a:t>first</a:t>
            </a:r>
            <a:r>
              <a:rPr lang="en-US" altLang="zh-TW" sz="2400" baseline="-25000" dirty="0" err="1" smtClean="0"/>
              <a:t>x</a:t>
            </a:r>
            <a:r>
              <a:rPr lang="en-US" altLang="zh-TW" sz="2400" dirty="0" smtClean="0"/>
              <a:t>=</a:t>
            </a:r>
            <a:r>
              <a:rPr lang="en-US" altLang="zh-TW" sz="2400" dirty="0" err="1" smtClean="0"/>
              <a:t>q</a:t>
            </a:r>
            <a:r>
              <a:rPr lang="en-US" altLang="zh-TW" sz="2400" baseline="-25000" dirty="0" err="1" smtClean="0"/>
              <a:t>reject</a:t>
            </a:r>
            <a:r>
              <a:rPr lang="en-US" altLang="zh-TW" sz="2400" dirty="0" smtClean="0"/>
              <a:t> if M rejects x.</a:t>
            </a:r>
          </a:p>
          <a:p>
            <a:r>
              <a:rPr lang="en-US" altLang="zh-TW" sz="2400" dirty="0" smtClean="0"/>
              <a:t>And we define function </a:t>
            </a:r>
            <a:r>
              <a:rPr lang="en-US" altLang="zh-TW" sz="2400" b="1" dirty="0" err="1" smtClean="0"/>
              <a:t>f</a:t>
            </a:r>
            <a:r>
              <a:rPr lang="en-US" altLang="zh-TW" sz="2400" b="1" baseline="-25000" dirty="0" err="1" smtClean="0"/>
              <a:t>x</a:t>
            </a:r>
            <a:r>
              <a:rPr lang="en-US" altLang="zh-TW" sz="2400" dirty="0" smtClean="0"/>
              <a:t>: </a:t>
            </a:r>
          </a:p>
          <a:p>
            <a:pPr>
              <a:buNone/>
            </a:pPr>
            <a:r>
              <a:rPr lang="en-US" altLang="zh-TW" sz="2400" dirty="0" smtClean="0"/>
              <a:t>	For any states q, </a:t>
            </a:r>
            <a:r>
              <a:rPr lang="en-US" altLang="zh-TW" sz="2400" dirty="0" err="1" smtClean="0"/>
              <a:t>f</a:t>
            </a:r>
            <a:r>
              <a:rPr lang="en-US" altLang="zh-TW" sz="2400" baseline="-25000" dirty="0" err="1" smtClean="0"/>
              <a:t>x</a:t>
            </a:r>
            <a:r>
              <a:rPr lang="en-US" altLang="zh-TW" sz="2400" dirty="0" smtClean="0"/>
              <a:t>(q) = q’ implies if M is at state q and about to perform an </a:t>
            </a:r>
            <a:r>
              <a:rPr lang="en-US" altLang="zh-TW" sz="2400" dirty="0" smtClean="0">
                <a:solidFill>
                  <a:srgbClr val="FF0000"/>
                </a:solidFill>
              </a:rPr>
              <a:t>in event</a:t>
            </a:r>
            <a:r>
              <a:rPr lang="en-US" altLang="zh-TW" sz="2400" dirty="0" smtClean="0"/>
              <a:t>, the next </a:t>
            </a:r>
            <a:r>
              <a:rPr lang="en-US" altLang="zh-TW" sz="2400" dirty="0" smtClean="0">
                <a:solidFill>
                  <a:srgbClr val="FF0000"/>
                </a:solidFill>
              </a:rPr>
              <a:t>out event </a:t>
            </a:r>
            <a:r>
              <a:rPr lang="en-US" altLang="zh-TW" sz="2400" dirty="0" smtClean="0"/>
              <a:t>will change M in  state q’. In case M never enters the non-input portion again, we let </a:t>
            </a:r>
            <a:r>
              <a:rPr lang="en-US" altLang="zh-TW" sz="2400" dirty="0" err="1" smtClean="0"/>
              <a:t>f</a:t>
            </a:r>
            <a:r>
              <a:rPr lang="en-US" altLang="zh-TW" sz="2400" baseline="-25000" dirty="0" err="1" smtClean="0"/>
              <a:t>x</a:t>
            </a:r>
            <a:r>
              <a:rPr lang="en-US" altLang="zh-TW" sz="2400" dirty="0" smtClean="0"/>
              <a:t>(q) =</a:t>
            </a:r>
            <a:r>
              <a:rPr lang="en-US" altLang="zh-TW" sz="2400" dirty="0" err="1" smtClean="0"/>
              <a:t>q</a:t>
            </a:r>
            <a:r>
              <a:rPr lang="en-US" altLang="zh-TW" sz="2400" baseline="-25000" dirty="0" err="1" smtClean="0"/>
              <a:t>accept</a:t>
            </a:r>
            <a:r>
              <a:rPr lang="en-US" altLang="zh-TW" sz="2400" dirty="0" smtClean="0"/>
              <a:t> if M enters the accept state inside the input portion, </a:t>
            </a:r>
            <a:r>
              <a:rPr lang="en-US" altLang="zh-TW" sz="2400" dirty="0" err="1" smtClean="0"/>
              <a:t>f</a:t>
            </a:r>
            <a:r>
              <a:rPr lang="en-US" altLang="zh-TW" sz="2400" baseline="-25000" dirty="0" err="1" smtClean="0"/>
              <a:t>x</a:t>
            </a:r>
            <a:r>
              <a:rPr lang="en-US" altLang="zh-TW" sz="2400" dirty="0" smtClean="0"/>
              <a:t>(q) =</a:t>
            </a:r>
            <a:r>
              <a:rPr lang="en-US" altLang="zh-TW" sz="2400" dirty="0" err="1" smtClean="0"/>
              <a:t>q</a:t>
            </a:r>
            <a:r>
              <a:rPr lang="en-US" altLang="zh-TW" sz="2400" baseline="-25000" dirty="0" err="1" smtClean="0"/>
              <a:t>reject</a:t>
            </a:r>
            <a:r>
              <a:rPr lang="en-US" altLang="zh-TW" sz="2400" dirty="0" smtClean="0"/>
              <a:t> otherwise.</a:t>
            </a:r>
          </a:p>
          <a:p>
            <a:pPr>
              <a:buFont typeface="Wingdings" pitchFamily="2" charset="2"/>
              <a:buChar char="Ø"/>
            </a:pPr>
            <a:r>
              <a:rPr lang="en-US" altLang="zh-TW" sz="2400" dirty="0" smtClean="0"/>
              <a:t>For two strings x and y, if </a:t>
            </a:r>
            <a:r>
              <a:rPr lang="en-US" altLang="zh-TW" sz="2400" dirty="0" err="1" smtClean="0"/>
              <a:t>first</a:t>
            </a:r>
            <a:r>
              <a:rPr lang="en-US" altLang="zh-TW" sz="2400" baseline="-25000" dirty="0" err="1" smtClean="0"/>
              <a:t>x</a:t>
            </a:r>
            <a:r>
              <a:rPr lang="en-US" altLang="zh-TW" sz="2400" dirty="0" smtClean="0"/>
              <a:t> = </a:t>
            </a:r>
            <a:r>
              <a:rPr lang="en-US" altLang="zh-TW" sz="2400" dirty="0" err="1" smtClean="0"/>
              <a:t>first</a:t>
            </a:r>
            <a:r>
              <a:rPr lang="en-US" altLang="zh-TW" sz="2400" baseline="-25000" dirty="0" err="1" smtClean="0"/>
              <a:t>y</a:t>
            </a:r>
            <a:r>
              <a:rPr lang="en-US" altLang="zh-TW" sz="2400" dirty="0" smtClean="0"/>
              <a:t> and for all q, </a:t>
            </a:r>
            <a:r>
              <a:rPr lang="en-US" altLang="zh-TW" sz="2400" dirty="0" err="1" smtClean="0"/>
              <a:t>f</a:t>
            </a:r>
            <a:r>
              <a:rPr lang="en-US" altLang="zh-TW" sz="2400" baseline="-25000" dirty="0" err="1" smtClean="0"/>
              <a:t>x</a:t>
            </a:r>
            <a:r>
              <a:rPr lang="en-US" altLang="zh-TW" sz="2400" dirty="0" smtClean="0"/>
              <a:t>(q)=</a:t>
            </a:r>
            <a:r>
              <a:rPr lang="en-US" altLang="zh-TW" sz="2400" dirty="0" err="1" smtClean="0"/>
              <a:t>f</a:t>
            </a:r>
            <a:r>
              <a:rPr lang="en-US" altLang="zh-TW" sz="2400" baseline="-25000" dirty="0" err="1" smtClean="0"/>
              <a:t>y</a:t>
            </a:r>
            <a:r>
              <a:rPr lang="en-US" altLang="zh-TW" sz="2400" dirty="0" smtClean="0"/>
              <a:t>(q), x and y makes no difference to M. Because there are finite possibilities of </a:t>
            </a:r>
            <a:r>
              <a:rPr lang="en-US" altLang="zh-TW" sz="2400" dirty="0" err="1" smtClean="0"/>
              <a:t>first</a:t>
            </a:r>
            <a:r>
              <a:rPr lang="en-US" altLang="zh-TW" sz="2400" baseline="-25000" dirty="0" err="1" smtClean="0"/>
              <a:t>x</a:t>
            </a:r>
            <a:r>
              <a:rPr lang="en-US" altLang="zh-TW" sz="2400" dirty="0" smtClean="0"/>
              <a:t> and </a:t>
            </a:r>
            <a:r>
              <a:rPr lang="en-US" altLang="zh-TW" sz="2400" dirty="0" err="1" smtClean="0"/>
              <a:t>f</a:t>
            </a:r>
            <a:r>
              <a:rPr lang="en-US" altLang="zh-TW" sz="2400" baseline="-25000" dirty="0" err="1" smtClean="0"/>
              <a:t>x</a:t>
            </a:r>
            <a:r>
              <a:rPr lang="en-US" altLang="zh-TW" sz="2400" dirty="0" smtClean="0"/>
              <a:t> (|Q|</a:t>
            </a:r>
            <a:r>
              <a:rPr lang="en-US" altLang="zh-TW" sz="2400" baseline="30000" dirty="0" smtClean="0"/>
              <a:t>|Q|+1</a:t>
            </a:r>
            <a:r>
              <a:rPr lang="en-US" altLang="zh-TW" sz="2400" dirty="0" smtClean="0"/>
              <a:t> choices), the number of distinguishable strings are finite. So the language recognized by M is regular.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Q6.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𝐴𝐿𝐿</m:t>
                    </m:r>
                    <m:r>
                      <a:rPr lang="en-US" altLang="zh-TW" i="1" baseline="-25000" dirty="0">
                        <a:latin typeface="Cambria Math" panose="02040503050406030204" pitchFamily="18" charset="0"/>
                      </a:rPr>
                      <m:t>𝐷𝐹𝐴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 dirty="0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𝑖𝑠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𝐷𝐹𝐴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)=</m:t>
                        </m:r>
                        <m:sSup>
                          <m:sSupPr>
                            <m:ctrlPr>
                              <a:rPr lang="en-US" altLang="zh-TW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zh-TW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dirty="0" smtClean="0"/>
                  <a:t>.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Show that ALL</a:t>
                </a:r>
                <a:r>
                  <a:rPr lang="en-US" altLang="zh-TW" baseline="-25000" dirty="0" smtClean="0"/>
                  <a:t>DFA</a:t>
                </a:r>
                <a:r>
                  <a:rPr lang="en-US" altLang="zh-TW" dirty="0" smtClean="0"/>
                  <a:t> is </a:t>
                </a:r>
                <a:r>
                  <a:rPr lang="en-US" altLang="zh-TW" dirty="0"/>
                  <a:t>decidable.</a:t>
                </a:r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Construct </a:t>
                </a:r>
                <a:r>
                  <a:rPr lang="en-US" altLang="zh-TW" dirty="0"/>
                  <a:t>a Turing machine M to decide the ALL</a:t>
                </a:r>
                <a:r>
                  <a:rPr lang="en-US" altLang="zh-TW" baseline="-25000" dirty="0"/>
                  <a:t>DFA</a:t>
                </a:r>
                <a:r>
                  <a:rPr lang="en-US" altLang="zh-TW" dirty="0"/>
                  <a:t> </a:t>
                </a:r>
                <a:r>
                  <a:rPr lang="en-US" altLang="zh-TW" dirty="0" smtClean="0"/>
                  <a:t>problem.</a:t>
                </a:r>
              </a:p>
              <a:p>
                <a:r>
                  <a:rPr lang="en-US" altLang="zh-TW" dirty="0" smtClean="0"/>
                  <a:t>M =" </a:t>
                </a:r>
                <a:r>
                  <a:rPr lang="en-US" altLang="zh-TW" dirty="0"/>
                  <a:t>On input x,</a:t>
                </a:r>
              </a:p>
              <a:p>
                <a:pPr lvl="1"/>
                <a:r>
                  <a:rPr lang="en-US" altLang="zh-TW" dirty="0"/>
                  <a:t>D</a:t>
                </a:r>
                <a:r>
                  <a:rPr lang="en-US" altLang="zh-TW" dirty="0" smtClean="0"/>
                  <a:t>enote </a:t>
                </a:r>
                <a:r>
                  <a:rPr lang="en-US" altLang="zh-TW" dirty="0"/>
                  <a:t>the DFA by </a:t>
                </a:r>
                <a:r>
                  <a:rPr lang="en-US" altLang="zh-TW" dirty="0" smtClean="0"/>
                  <a:t>A </a:t>
                </a:r>
                <a:r>
                  <a:rPr lang="en-US" altLang="zh-TW" dirty="0"/>
                  <a:t>= (</a:t>
                </a:r>
                <a:r>
                  <a:rPr lang="en-US" altLang="zh-TW" dirty="0" smtClean="0"/>
                  <a:t>Q,</a:t>
                </a:r>
                <a:r>
                  <a:rPr lang="el-GR" altLang="zh-TW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TW" dirty="0" smtClean="0"/>
                  <a:t>,q</a:t>
                </a:r>
                <a:r>
                  <a:rPr lang="en-US" altLang="zh-TW" baseline="-25000" dirty="0" smtClean="0"/>
                  <a:t>0</a:t>
                </a:r>
                <a:r>
                  <a:rPr lang="en-US" altLang="zh-TW" dirty="0" smtClean="0"/>
                  <a:t>,F).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Construct </a:t>
                </a:r>
                <a:r>
                  <a:rPr lang="en-US" altLang="zh-TW" dirty="0" smtClean="0"/>
                  <a:t>DFA A</a:t>
                </a:r>
                <a:r>
                  <a:rPr lang="en-US" altLang="zh-TW" baseline="30000" dirty="0" smtClean="0"/>
                  <a:t>C</a:t>
                </a:r>
                <a:r>
                  <a:rPr lang="en-US" altLang="zh-TW" dirty="0" smtClean="0"/>
                  <a:t>: A</a:t>
                </a:r>
                <a:r>
                  <a:rPr lang="en-US" altLang="zh-TW" baseline="30000" dirty="0" smtClean="0"/>
                  <a:t>C</a:t>
                </a:r>
                <a:r>
                  <a:rPr lang="en-US" altLang="zh-TW" dirty="0" smtClean="0"/>
                  <a:t> = complement of A.</a:t>
                </a:r>
              </a:p>
              <a:p>
                <a:pPr lvl="1"/>
                <a:r>
                  <a:rPr lang="en-US" altLang="zh-TW" dirty="0" smtClean="0"/>
                  <a:t>Run &lt;A</a:t>
                </a:r>
                <a:r>
                  <a:rPr lang="en-US" altLang="zh-TW" baseline="30000" dirty="0" smtClean="0"/>
                  <a:t>C</a:t>
                </a:r>
                <a:r>
                  <a:rPr lang="en-US" altLang="zh-TW" dirty="0" smtClean="0"/>
                  <a:t>&gt; on the Turing machine T that decides the E</a:t>
                </a:r>
                <a:r>
                  <a:rPr lang="en-US" altLang="zh-TW" baseline="-25000" dirty="0" smtClean="0"/>
                  <a:t>DFA</a:t>
                </a:r>
                <a:r>
                  <a:rPr lang="en-US" altLang="zh-TW" dirty="0" smtClean="0"/>
                  <a:t> problem (Theorem 4.4).</a:t>
                </a:r>
              </a:p>
              <a:p>
                <a:pPr lvl="1"/>
                <a:r>
                  <a:rPr lang="en-US" altLang="zh-TW" dirty="0" smtClean="0"/>
                  <a:t>If </a:t>
                </a:r>
                <a:r>
                  <a:rPr lang="en-US" altLang="zh-TW" dirty="0"/>
                  <a:t>T accepts &lt;A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&gt;, then accept x.</a:t>
                </a:r>
              </a:p>
              <a:p>
                <a:pPr lvl="1"/>
                <a:r>
                  <a:rPr lang="en-US" altLang="zh-TW" dirty="0"/>
                  <a:t>If T rejects &lt;A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&gt;, then reject x</a:t>
                </a:r>
                <a:r>
                  <a:rPr lang="en-US" altLang="zh-TW" dirty="0" smtClean="0"/>
                  <a:t>."</a:t>
                </a:r>
                <a:endParaRPr lang="en-US" altLang="zh-TW" dirty="0"/>
              </a:p>
            </p:txBody>
          </p:sp>
        </mc:Choice>
        <mc:Fallback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 cstate="print"/>
                <a:stretch>
                  <a:fillRect l="-1259" t="-2830" b="-121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15471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HW#8 Q7. 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altLang="zh-TW" dirty="0" smtClean="0"/>
                  <a:t>Let </a:t>
                </a:r>
                <a:br>
                  <a:rPr lang="en-US" altLang="zh-TW" dirty="0" smtClean="0"/>
                </a:b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 dirty="0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e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𝑎𝑟𝑒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𝑟𝑒𝑔𝑢𝑙𝑎𝑟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𝑒𝑥𝑝𝑟𝑒𝑠𝑠𝑖𝑜𝑛𝑠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altLang="zh-TW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⊆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TW" alt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altLang="zh-TW" dirty="0" smtClean="0"/>
                  <a:t>. Show </a:t>
                </a:r>
                <a:r>
                  <a:rPr lang="en-US" altLang="zh-TW" dirty="0"/>
                  <a:t>that A is decidable</a:t>
                </a:r>
                <a:r>
                  <a:rPr lang="en-US" altLang="zh-TW" dirty="0" smtClean="0"/>
                  <a:t>.</a:t>
                </a:r>
              </a:p>
              <a:p>
                <a:endParaRPr lang="en-US" altLang="zh-TW" dirty="0" smtClean="0"/>
              </a:p>
              <a:p>
                <a:r>
                  <a:rPr lang="en-US" altLang="zh-TW" dirty="0"/>
                  <a:t>Construct a Turing machine M to decide 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M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=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"On </a:t>
                </a:r>
                <a:r>
                  <a:rPr lang="en-US" altLang="zh-TW" dirty="0"/>
                  <a:t>input string x</a:t>
                </a:r>
                <a:r>
                  <a:rPr lang="en-US" altLang="zh-TW" dirty="0" smtClean="0"/>
                  <a:t>,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Translate R, S into equivalent DFA </a:t>
                </a:r>
                <a:r>
                  <a:rPr lang="en-US" altLang="zh-TW" dirty="0"/>
                  <a:t>DR </a:t>
                </a:r>
                <a:r>
                  <a:rPr lang="en-US" altLang="zh-TW" dirty="0" smtClean="0"/>
                  <a:t>and DS</a:t>
                </a:r>
              </a:p>
              <a:p>
                <a:pPr lvl="1"/>
                <a:r>
                  <a:rPr lang="en-US" altLang="zh-TW" dirty="0" smtClean="0"/>
                  <a:t>Construct </a:t>
                </a:r>
                <a:r>
                  <a:rPr lang="en-US" altLang="zh-TW" dirty="0"/>
                  <a:t>a DFA DS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 that accepts the language L(DS)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.</a:t>
                </a:r>
              </a:p>
              <a:p>
                <a:pPr lvl="1"/>
                <a:r>
                  <a:rPr lang="en-US" altLang="zh-TW" dirty="0"/>
                  <a:t>Construct a DFA D </a:t>
                </a:r>
                <a:r>
                  <a:rPr lang="en-US" altLang="zh-TW" dirty="0" smtClean="0"/>
                  <a:t>= DR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US" altLang="zh-TW" dirty="0"/>
                  <a:t> DS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.</a:t>
                </a:r>
              </a:p>
              <a:p>
                <a:pPr lvl="1"/>
                <a:r>
                  <a:rPr lang="en-US" altLang="zh-TW" dirty="0"/>
                  <a:t>That is, L(D) = L(DR)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US" altLang="zh-TW" dirty="0"/>
                  <a:t> L(DS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).</a:t>
                </a:r>
              </a:p>
              <a:p>
                <a:pPr lvl="1"/>
                <a:r>
                  <a:rPr lang="en-US" altLang="zh-TW" dirty="0"/>
                  <a:t>Now, run the Turing machine T from Theorem </a:t>
                </a:r>
                <a:r>
                  <a:rPr lang="en-US" altLang="zh-TW" dirty="0" smtClean="0"/>
                  <a:t>4.4 with input &lt;D&gt; </a:t>
                </a:r>
                <a:r>
                  <a:rPr lang="en-US" altLang="zh-TW" dirty="0"/>
                  <a:t>to determine if L(D) is </a:t>
                </a:r>
                <a:r>
                  <a:rPr lang="en-US" altLang="zh-TW" dirty="0" smtClean="0"/>
                  <a:t>empty.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If </a:t>
                </a:r>
                <a:r>
                  <a:rPr lang="en-US" altLang="zh-TW" dirty="0"/>
                  <a:t>T accepts </a:t>
                </a:r>
                <a:r>
                  <a:rPr lang="en-US" altLang="zh-TW" dirty="0" smtClean="0"/>
                  <a:t>&lt;D&gt; (L(D</a:t>
                </a:r>
                <a:r>
                  <a:rPr lang="en-US" altLang="zh-TW" dirty="0"/>
                  <a:t>) is empty), then accept x. </a:t>
                </a:r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en-US" altLang="zh-TW" dirty="0" smtClean="0"/>
                  <a:t>If </a:t>
                </a:r>
                <a:r>
                  <a:rPr lang="en-US" altLang="zh-TW" dirty="0"/>
                  <a:t>T rejects </a:t>
                </a:r>
                <a:r>
                  <a:rPr lang="en-US" altLang="zh-TW" dirty="0" smtClean="0"/>
                  <a:t>&lt;D&gt; (L(D</a:t>
                </a:r>
                <a:r>
                  <a:rPr lang="en-US" altLang="zh-TW" dirty="0"/>
                  <a:t>) is NOT empty), then reject x."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815" t="-2156" r="-259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67435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723</Words>
  <Application>Microsoft Office PowerPoint</Application>
  <PresentationFormat>如螢幕大小 (4:3)</PresentationFormat>
  <Paragraphs>91</Paragraphs>
  <Slides>9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Office 佈景主題</vt:lpstr>
      <vt:lpstr>Computing Theory – HW#8</vt:lpstr>
      <vt:lpstr>HW#8 Q1.</vt:lpstr>
      <vt:lpstr>投影片 3</vt:lpstr>
      <vt:lpstr>HW#8 Q2.</vt:lpstr>
      <vt:lpstr>HW#8 Q3.</vt:lpstr>
      <vt:lpstr>HW#8 Q4.</vt:lpstr>
      <vt:lpstr>投影片 7</vt:lpstr>
      <vt:lpstr>HW#8 Q6.</vt:lpstr>
      <vt:lpstr>HW#8 Q7.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Computing Theory – HW#8</dc:title>
  <dc:creator>FOX</dc:creator>
  <cp:lastModifiedBy>vaio</cp:lastModifiedBy>
  <cp:revision>198</cp:revision>
  <dcterms:created xsi:type="dcterms:W3CDTF">2013-06-02T09:26:03Z</dcterms:created>
  <dcterms:modified xsi:type="dcterms:W3CDTF">2013-06-05T04:22:49Z</dcterms:modified>
</cp:coreProperties>
</file>