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61890-F38C-47EA-8DC4-B6925A04A6FF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EBDB0-F3CC-419D-8040-E1E14D6E15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亦可以更改成</a:t>
            </a:r>
            <a:r>
              <a:rPr lang="en-US" altLang="zh-TW" dirty="0" smtClean="0"/>
              <a:t>“</a:t>
            </a:r>
            <a:r>
              <a:rPr lang="zh-TW" altLang="en-US" dirty="0" smtClean="0"/>
              <a:t>遇到不認識的就不</a:t>
            </a:r>
            <a:r>
              <a:rPr lang="en-US" altLang="zh-TW" dirty="0" err="1" smtClean="0"/>
              <a:t>accpet</a:t>
            </a:r>
            <a:r>
              <a:rPr lang="en-US" altLang="zh-TW" dirty="0" smtClean="0"/>
              <a:t>”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BDB0-F3CC-419D-8040-E1E14D6E153E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9BAA7-0C3A-47D8-B678-A3C5C72E1C37}" type="datetimeFigureOut">
              <a:rPr lang="zh-TW" altLang="en-US" smtClean="0"/>
              <a:pPr/>
              <a:t>2013/3/20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0AFCF-9534-4555-AC44-067AC76B7E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mtClean="0"/>
              <a:t>Computing Theory - HW#2</a:t>
            </a:r>
            <a:endParaRPr lang="zh-TW" altLang="en-US" dirty="0"/>
          </a:p>
        </p:txBody>
      </p:sp>
      <p:sp>
        <p:nvSpPr>
          <p:cNvPr id="4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Q5.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5. (Problem 1.31; 10 points) For any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:r>
                  <a:rPr lang="en-US" altLang="zh-TW" dirty="0"/>
                  <a:t>the reverse of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, </a:t>
                </a:r>
                <a:r>
                  <a:rPr lang="en-US" altLang="zh-TW" dirty="0" smtClean="0"/>
                  <a:t>written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, is the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 in reverse order,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TW" dirty="0"/>
                  <a:t>. For any language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e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Show </a:t>
                </a:r>
                <a:r>
                  <a:rPr lang="en-US" altLang="zh-TW" dirty="0"/>
                  <a:t>that if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 is regular, so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/>
                  <a:t>The idea here is to “run the DFA for A in reverse” </a:t>
                </a:r>
              </a:p>
              <a:p>
                <a:pPr lvl="1"/>
                <a:r>
                  <a:rPr lang="en-US" altLang="zh-TW" dirty="0" smtClean="0"/>
                  <a:t>start in the </a:t>
                </a:r>
                <a:r>
                  <a:rPr lang="en-US" altLang="zh-TW" dirty="0"/>
                  <a:t>accept states </a:t>
                </a:r>
                <a:r>
                  <a:rPr lang="en-US" altLang="zh-TW" dirty="0" smtClean="0"/>
                  <a:t>and end </a:t>
                </a:r>
                <a:r>
                  <a:rPr lang="en-US" altLang="zh-TW" dirty="0"/>
                  <a:t>in the start </a:t>
                </a:r>
                <a:r>
                  <a:rPr lang="en-US" altLang="zh-TW" dirty="0" smtClean="0"/>
                  <a:t>state,</a:t>
                </a:r>
              </a:p>
              <a:p>
                <a:pPr lvl="1"/>
                <a:r>
                  <a:rPr lang="en-US" altLang="zh-TW" dirty="0" smtClean="0"/>
                  <a:t>transitions </a:t>
                </a:r>
                <a:r>
                  <a:rPr lang="en-US" altLang="zh-TW" dirty="0"/>
                  <a:t>in the reverse direction. </a:t>
                </a:r>
                <a:endParaRPr lang="en-US" altLang="zh-TW" dirty="0" smtClean="0"/>
              </a:p>
              <a:p>
                <a:pPr lvl="1"/>
                <a:r>
                  <a:rPr lang="en-US" altLang="zh-TW" dirty="0" smtClean="0"/>
                  <a:t>Since it </a:t>
                </a:r>
                <a:r>
                  <a:rPr lang="en-US" altLang="zh-TW" dirty="0"/>
                  <a:t>cannot have multiple start states, we have to add a new </a:t>
                </a:r>
                <a:r>
                  <a:rPr lang="en-US" altLang="zh-TW" dirty="0" smtClean="0"/>
                  <a:t>start.</a:t>
                </a: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773" t="-1541" r="-154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1492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Q5</a:t>
            </a:r>
            <a:r>
              <a:rPr lang="en-US" altLang="zh-TW" dirty="0" smtClean="0"/>
              <a:t>.(cont.)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Formally, if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/>
                  <a:t> is </a:t>
                </a:r>
                <a:r>
                  <a:rPr lang="en-US" altLang="zh-TW" dirty="0"/>
                  <a:t>a DFA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 then we define the following </a:t>
                </a:r>
                <a:r>
                  <a:rPr lang="en-US" altLang="zh-TW" dirty="0" smtClean="0"/>
                  <a:t>NFA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: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⋃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altLang="zh-TW" b="0" dirty="0" smtClean="0"/>
                  <a:t> for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l-GR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b="0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b="0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/>
                  <a:t>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l-GR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TW" dirty="0" smtClean="0"/>
                  <a:t> for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l-GR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:r>
                  <a:rPr lang="en-US" altLang="zh-TW" dirty="0"/>
                  <a:t>the original start state.</a:t>
                </a:r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new start state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TW" dirty="0" smtClean="0"/>
                  <a:t> does </a:t>
                </a:r>
                <a:r>
                  <a:rPr lang="en-US" altLang="zh-TW" dirty="0"/>
                  <a:t>nothing but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</a:t>
                </a:r>
                <a:r>
                  <a:rPr lang="en-US" altLang="zh-TW" dirty="0"/>
                  <a:t>transition to the original accept </a:t>
                </a:r>
                <a:r>
                  <a:rPr lang="en-US" altLang="zh-TW"/>
                  <a:t>states</a:t>
                </a:r>
                <a:r>
                  <a:rPr lang="en-US" altLang="zh-TW" smtClean="0"/>
                  <a:t>. </a:t>
                </a:r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773" t="-15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95102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</a:t>
            </a:r>
            <a:r>
              <a:rPr lang="en-US" altLang="zh-TW" dirty="0" smtClean="0"/>
              <a:t>Q6.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6. (Problem 1.32; 10 points) Let</a:t>
                </a: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m:rPr>
                            <m:nor/>
                          </m:rPr>
                          <a:rPr lang="en-US" altLang="zh-TW" dirty="0"/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m:rPr>
                            <m:nor/>
                          </m:rPr>
                          <a:rPr lang="en-US" altLang="zh-TW" dirty="0"/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m:rPr>
                            <m:nor/>
                          </m:rPr>
                          <a:rPr lang="en-US" altLang="zh-TW" dirty="0"/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m:rPr>
                            <m:nor/>
                          </m:rPr>
                          <a:rPr lang="en-US" altLang="zh-TW" dirty="0"/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m:rPr>
                            <m:nor/>
                          </m:rPr>
                          <a:rPr lang="en-US" altLang="zh-TW" dirty="0"/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m:rPr>
                            <m:nor/>
                          </m:rPr>
                          <a:rPr lang="en-US" altLang="zh-TW" dirty="0"/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zh-TW" alt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TW" dirty="0" smtClean="0"/>
                  <a:t> contains </a:t>
                </a:r>
                <a:r>
                  <a:rPr lang="en-US" altLang="zh-TW" dirty="0"/>
                  <a:t>all size 3 columns of 0s and 1s. A string of symbols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gives </a:t>
                </a:r>
                <a:r>
                  <a:rPr lang="en-US" altLang="zh-TW" dirty="0"/>
                  <a:t>three rows of </a:t>
                </a:r>
                <a:r>
                  <a:rPr lang="en-US" altLang="zh-TW" dirty="0" smtClean="0"/>
                  <a:t>0s and </a:t>
                </a:r>
                <a:r>
                  <a:rPr lang="en-US" altLang="zh-TW" dirty="0"/>
                  <a:t>1s. Consider each row to be a binary number and let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TW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zh-TW" altLang="en-US" i="1" dirty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l-GR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𝑏𝑜𝑡𝑡𝑜𝑚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zh-TW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𝑠𝑢𝑚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𝑡𝑜𝑝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𝑡𝑤𝑜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𝑟𝑜𝑤𝑠</m:t>
                          </m:r>
                        </m:e>
                      </m:d>
                    </m:oMath>
                  </m:oMathPara>
                </a14:m>
                <a:endParaRPr lang="en-US" altLang="zh-TW" dirty="0"/>
              </a:p>
              <a:p>
                <a:r>
                  <a:rPr lang="en-US" altLang="zh-TW" dirty="0"/>
                  <a:t>For example,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TW" dirty="0" smtClean="0"/>
                  <a:t> but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Show </a:t>
                </a:r>
                <a:r>
                  <a:rPr lang="en-US" altLang="zh-TW" dirty="0"/>
                  <a:t>that B is regular. (Hint: working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 is </a:t>
                </a:r>
                <a:r>
                  <a:rPr lang="en-US" altLang="zh-TW" dirty="0"/>
                  <a:t>easier. You may assume the result </a:t>
                </a:r>
                <a:r>
                  <a:rPr lang="en-US" altLang="zh-TW" dirty="0" smtClean="0"/>
                  <a:t>claimed in </a:t>
                </a:r>
                <a:r>
                  <a:rPr lang="en-US" altLang="zh-TW" dirty="0"/>
                  <a:t>Problem 1.31.)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773" t="-15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1572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內容版面配置區 1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8471" y="1825625"/>
            <a:ext cx="6187058" cy="435133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– </a:t>
            </a:r>
            <a:r>
              <a:rPr lang="en-US" altLang="zh-TW" dirty="0" smtClean="0"/>
              <a:t>Q6.(</a:t>
            </a:r>
            <a:r>
              <a:rPr lang="en-US" altLang="zh-TW" dirty="0" smtClean="0"/>
              <a:t>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文字方塊 4"/>
              <p:cNvSpPr txBox="1"/>
              <p:nvPr/>
            </p:nvSpPr>
            <p:spPr>
              <a:xfrm>
                <a:off x="1755449" y="2481944"/>
                <a:ext cx="1424813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449" y="2481944"/>
                <a:ext cx="1424813" cy="824906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文字方塊 6"/>
              <p:cNvSpPr txBox="1"/>
              <p:nvPr/>
            </p:nvSpPr>
            <p:spPr>
              <a:xfrm>
                <a:off x="5956663" y="2481944"/>
                <a:ext cx="1424813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663" y="2481944"/>
                <a:ext cx="1424813" cy="824906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文字方塊 9"/>
              <p:cNvSpPr txBox="1"/>
              <p:nvPr/>
            </p:nvSpPr>
            <p:spPr>
              <a:xfrm>
                <a:off x="4070233" y="2752906"/>
                <a:ext cx="549958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233" y="2752906"/>
                <a:ext cx="549958" cy="824906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文字方塊 10"/>
              <p:cNvSpPr txBox="1"/>
              <p:nvPr/>
            </p:nvSpPr>
            <p:spPr>
              <a:xfrm>
                <a:off x="4080808" y="3872162"/>
                <a:ext cx="549958" cy="823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808" y="3872162"/>
                <a:ext cx="549958" cy="823110"/>
              </a:xfrm>
              <a:prstGeom prst="rect">
                <a:avLst/>
              </a:prstGeom>
              <a:blipFill rotWithShape="0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文字方塊 14"/>
              <p:cNvSpPr txBox="1"/>
              <p:nvPr/>
            </p:nvSpPr>
            <p:spPr>
              <a:xfrm>
                <a:off x="4818678" y="5464936"/>
                <a:ext cx="3472489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/>
              </a:p>
            </p:txBody>
          </p:sp>
        </mc:Choice>
        <mc:Fallback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678" y="5464936"/>
                <a:ext cx="3472489" cy="824906"/>
              </a:xfrm>
              <a:prstGeom prst="rect">
                <a:avLst/>
              </a:prstGeom>
              <a:blipFill rotWithShape="0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文字方塊 15"/>
              <p:cNvSpPr txBox="1"/>
              <p:nvPr/>
            </p:nvSpPr>
            <p:spPr>
              <a:xfrm>
                <a:off x="5447928" y="4372544"/>
                <a:ext cx="1766061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/>
              </a:p>
            </p:txBody>
          </p:sp>
        </mc:Choice>
        <mc:Fallback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8" y="4372544"/>
                <a:ext cx="1766061" cy="824906"/>
              </a:xfrm>
              <a:prstGeom prst="rect">
                <a:avLst/>
              </a:prstGeom>
              <a:blipFill rotWithShape="0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文字方塊 16"/>
              <p:cNvSpPr txBox="1"/>
              <p:nvPr/>
            </p:nvSpPr>
            <p:spPr>
              <a:xfrm>
                <a:off x="1689109" y="4473642"/>
                <a:ext cx="1766061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/>
              </a:p>
            </p:txBody>
          </p:sp>
        </mc:Choice>
        <mc:Fallback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109" y="4473642"/>
                <a:ext cx="1766061" cy="824906"/>
              </a:xfrm>
              <a:prstGeom prst="rect">
                <a:avLst/>
              </a:prstGeom>
              <a:blipFill rotWithShape="0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文字方塊 17"/>
              <p:cNvSpPr txBox="1"/>
              <p:nvPr/>
            </p:nvSpPr>
            <p:spPr>
              <a:xfrm>
                <a:off x="628650" y="1798066"/>
                <a:ext cx="768494" cy="65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36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3600" b="1" i="1" dirty="0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altLang="zh-TW" sz="3600" b="1" i="1" dirty="0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sup>
                      </m:sSup>
                    </m:oMath>
                  </m:oMathPara>
                </a14:m>
                <a:endParaRPr lang="zh-TW" altLang="en-US" sz="3600" b="1" dirty="0"/>
              </a:p>
            </p:txBody>
          </p:sp>
        </mc:Choice>
        <mc:Fallback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798066"/>
                <a:ext cx="768494" cy="656319"/>
              </a:xfrm>
              <a:prstGeom prst="rect">
                <a:avLst/>
              </a:prstGeom>
              <a:blipFill rotWithShape="0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8206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Q7.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use the same pre-definition as the </a:t>
            </a:r>
            <a:r>
              <a:rPr lang="en-US" altLang="zh-TW" dirty="0" err="1" smtClean="0"/>
              <a:t>powerpoint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Suppose M</a:t>
            </a:r>
            <a:r>
              <a:rPr lang="en-US" altLang="zh-TW" baseline="-25000" dirty="0"/>
              <a:t>1</a:t>
            </a:r>
            <a:r>
              <a:rPr lang="en-US" altLang="zh-TW" dirty="0"/>
              <a:t> = (</a:t>
            </a:r>
            <a:r>
              <a:rPr lang="en-US" altLang="zh-TW" dirty="0" smtClean="0"/>
              <a:t>Q</a:t>
            </a:r>
            <a:r>
              <a:rPr lang="en-US" altLang="zh-TW" baseline="-25000" dirty="0" smtClean="0"/>
              <a:t>1</a:t>
            </a:r>
            <a:r>
              <a:rPr lang="en-US" altLang="zh-TW" dirty="0"/>
              <a:t>,</a:t>
            </a:r>
            <a:r>
              <a:rPr lang="en-US" altLang="zh-TW" dirty="0" smtClean="0"/>
              <a:t> ∑</a:t>
            </a:r>
            <a:r>
              <a:rPr lang="en-US" altLang="zh-TW" baseline="-25000" dirty="0" smtClean="0"/>
              <a:t>1</a:t>
            </a:r>
            <a:r>
              <a:rPr lang="en-US" altLang="zh-TW" dirty="0"/>
              <a:t>,</a:t>
            </a:r>
            <a:r>
              <a:rPr lang="en-US" altLang="zh-TW" dirty="0" smtClean="0"/>
              <a:t> 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</a:t>
            </a:r>
            <a:r>
              <a:rPr lang="en-US" altLang="zh-TW" dirty="0"/>
              <a:t>F</a:t>
            </a:r>
            <a:r>
              <a:rPr lang="en-US" altLang="zh-TW" baseline="-25000" dirty="0"/>
              <a:t>1</a:t>
            </a:r>
            <a:r>
              <a:rPr lang="en-US" altLang="zh-TW" dirty="0"/>
              <a:t>) recognizes A</a:t>
            </a:r>
            <a:r>
              <a:rPr lang="en-US" altLang="zh-TW" baseline="-25000" dirty="0"/>
              <a:t>1</a:t>
            </a:r>
            <a:r>
              <a:rPr lang="en-US" altLang="zh-TW" dirty="0"/>
              <a:t> </a:t>
            </a:r>
            <a:r>
              <a:rPr lang="en-US" altLang="zh-TW" dirty="0" smtClean="0"/>
              <a:t>and M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 </a:t>
            </a:r>
            <a:r>
              <a:rPr lang="en-US" altLang="zh-TW" dirty="0"/>
              <a:t>= (</a:t>
            </a:r>
            <a:r>
              <a:rPr lang="en-US" altLang="zh-TW" dirty="0" smtClean="0"/>
              <a:t>Q</a:t>
            </a:r>
            <a:r>
              <a:rPr lang="en-US" altLang="zh-TW" baseline="-25000" dirty="0" smtClean="0"/>
              <a:t>2</a:t>
            </a:r>
            <a:r>
              <a:rPr lang="en-US" altLang="zh-TW" dirty="0"/>
              <a:t>,</a:t>
            </a:r>
            <a:r>
              <a:rPr lang="en-US" altLang="zh-TW" dirty="0" smtClean="0"/>
              <a:t> ∑</a:t>
            </a:r>
            <a:r>
              <a:rPr lang="en-US" altLang="zh-TW" baseline="-25000" dirty="0" smtClean="0"/>
              <a:t>2</a:t>
            </a:r>
            <a:r>
              <a:rPr lang="en-US" altLang="zh-TW" dirty="0"/>
              <a:t>,</a:t>
            </a:r>
            <a:r>
              <a:rPr lang="en-US" altLang="zh-TW" dirty="0" smtClean="0"/>
              <a:t> 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1</a:t>
            </a:r>
            <a:r>
              <a:rPr lang="en-US" altLang="zh-TW" dirty="0"/>
              <a:t>,</a:t>
            </a:r>
            <a:r>
              <a:rPr lang="en-US" altLang="zh-TW" dirty="0" smtClean="0"/>
              <a:t> q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</a:t>
            </a:r>
            <a:r>
              <a:rPr lang="en-US" altLang="zh-TW" dirty="0"/>
              <a:t>F</a:t>
            </a:r>
            <a:r>
              <a:rPr lang="en-US" altLang="zh-TW" baseline="-25000" dirty="0"/>
              <a:t>2</a:t>
            </a:r>
            <a:r>
              <a:rPr lang="en-US" altLang="zh-TW" dirty="0"/>
              <a:t>) recognizes A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Construct M = </a:t>
            </a:r>
            <a:r>
              <a:rPr lang="en-US" altLang="zh-TW" dirty="0" smtClean="0"/>
              <a:t>(Q, ∑, </a:t>
            </a:r>
            <a:r>
              <a:rPr lang="el-GR" altLang="zh-TW" dirty="0" smtClean="0"/>
              <a:t>δ</a:t>
            </a:r>
            <a:r>
              <a:rPr lang="en-US" altLang="zh-TW" dirty="0"/>
              <a:t>,</a:t>
            </a:r>
            <a:r>
              <a:rPr lang="en-US" altLang="zh-TW" dirty="0" smtClean="0"/>
              <a:t> q</a:t>
            </a:r>
            <a:r>
              <a:rPr lang="en-US" altLang="zh-TW" baseline="-25000" dirty="0" smtClean="0"/>
              <a:t>0</a:t>
            </a:r>
            <a:r>
              <a:rPr lang="en-US" altLang="zh-TW" dirty="0"/>
              <a:t>,</a:t>
            </a:r>
            <a:r>
              <a:rPr lang="en-US" altLang="zh-TW" dirty="0" smtClean="0"/>
              <a:t> F) to </a:t>
            </a:r>
            <a:r>
              <a:rPr lang="en-US" altLang="zh-TW" dirty="0"/>
              <a:t>recognize </a:t>
            </a:r>
            <a:r>
              <a:rPr lang="en-US" altLang="zh-TW" dirty="0" smtClean="0"/>
              <a:t>A1</a:t>
            </a:r>
            <a:r>
              <a:rPr lang="el-GR" altLang="zh-TW" dirty="0" smtClean="0"/>
              <a:t>∪</a:t>
            </a:r>
            <a:r>
              <a:rPr lang="en-US" altLang="zh-TW" dirty="0" smtClean="0"/>
              <a:t>A2</a:t>
            </a:r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pt-BR" altLang="zh-TW" dirty="0"/>
              <a:t>Q = </a:t>
            </a:r>
            <a:r>
              <a:rPr lang="pt-BR" altLang="zh-TW" dirty="0" smtClean="0"/>
              <a:t>{(r</a:t>
            </a:r>
            <a:r>
              <a:rPr lang="pt-BR" altLang="zh-TW" baseline="-25000" dirty="0" smtClean="0"/>
              <a:t>1</a:t>
            </a:r>
            <a:r>
              <a:rPr lang="pt-BR" altLang="zh-TW" dirty="0"/>
              <a:t>,</a:t>
            </a:r>
            <a:r>
              <a:rPr lang="pt-BR" altLang="zh-TW" dirty="0" smtClean="0"/>
              <a:t> </a:t>
            </a:r>
            <a:r>
              <a:rPr lang="pt-BR" altLang="zh-TW" dirty="0"/>
              <a:t>r</a:t>
            </a:r>
            <a:r>
              <a:rPr lang="pt-BR" altLang="zh-TW" baseline="-25000" dirty="0"/>
              <a:t>2</a:t>
            </a:r>
            <a:r>
              <a:rPr lang="pt-BR" altLang="zh-TW" dirty="0"/>
              <a:t>) </a:t>
            </a:r>
            <a:r>
              <a:rPr lang="pt-BR" altLang="zh-TW" dirty="0" smtClean="0"/>
              <a:t>│ </a:t>
            </a:r>
            <a:r>
              <a:rPr lang="pt-BR" altLang="zh-TW" dirty="0"/>
              <a:t>r</a:t>
            </a:r>
            <a:r>
              <a:rPr lang="pt-BR" altLang="zh-TW" baseline="-25000" dirty="0"/>
              <a:t>1</a:t>
            </a:r>
            <a:r>
              <a:rPr lang="pt-BR" altLang="zh-TW" dirty="0"/>
              <a:t> </a:t>
            </a:r>
            <a:r>
              <a:rPr lang="pt-BR" altLang="zh-TW" dirty="0" smtClean="0"/>
              <a:t> </a:t>
            </a:r>
            <a:r>
              <a:rPr lang="pt-BR" altLang="zh-TW" dirty="0"/>
              <a:t>Q</a:t>
            </a:r>
            <a:r>
              <a:rPr lang="pt-BR" altLang="zh-TW" baseline="-25000" dirty="0"/>
              <a:t>1</a:t>
            </a:r>
            <a:r>
              <a:rPr lang="pt-BR" altLang="zh-TW" dirty="0"/>
              <a:t> and r</a:t>
            </a:r>
            <a:r>
              <a:rPr lang="pt-BR" altLang="zh-TW" baseline="-25000" dirty="0"/>
              <a:t>2</a:t>
            </a:r>
            <a:r>
              <a:rPr lang="pt-BR" altLang="zh-TW" dirty="0"/>
              <a:t> </a:t>
            </a:r>
            <a:r>
              <a:rPr lang="pt-BR" altLang="zh-TW" dirty="0" smtClean="0"/>
              <a:t>  Q</a:t>
            </a:r>
            <a:r>
              <a:rPr lang="pt-BR" altLang="zh-TW" baseline="-25000" dirty="0" smtClean="0"/>
              <a:t>2</a:t>
            </a:r>
            <a:r>
              <a:rPr lang="pt-BR" altLang="zh-TW" dirty="0"/>
              <a:t>}</a:t>
            </a:r>
            <a:r>
              <a:rPr lang="pt-BR" altLang="zh-TW" dirty="0" smtClean="0"/>
              <a:t>.</a:t>
            </a:r>
            <a:endParaRPr lang="pt-BR" altLang="zh-TW" dirty="0"/>
          </a:p>
          <a:p>
            <a:pPr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en-US" altLang="zh-TW" dirty="0" smtClean="0"/>
              <a:t>∑ = ∑</a:t>
            </a:r>
            <a:r>
              <a:rPr lang="en-US" altLang="zh-TW" baseline="-25000" dirty="0" smtClean="0"/>
              <a:t>1</a:t>
            </a:r>
            <a:r>
              <a:rPr lang="el-GR" altLang="zh-TW" dirty="0" smtClean="0"/>
              <a:t>∪</a:t>
            </a:r>
            <a:r>
              <a:rPr lang="en-US" altLang="zh-TW" dirty="0" smtClean="0"/>
              <a:t>∑</a:t>
            </a:r>
            <a:r>
              <a:rPr lang="en-US" altLang="zh-TW" baseline="-25000" dirty="0" smtClean="0"/>
              <a:t>2</a:t>
            </a:r>
          </a:p>
          <a:p>
            <a:pPr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en-US" altLang="zh-TW" dirty="0" smtClean="0"/>
              <a:t>For </a:t>
            </a:r>
            <a:r>
              <a:rPr lang="en-US" altLang="zh-TW" dirty="0"/>
              <a:t>each (</a:t>
            </a:r>
            <a:r>
              <a:rPr lang="en-US" altLang="zh-TW" dirty="0" smtClean="0"/>
              <a:t>r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</a:t>
            </a:r>
            <a:r>
              <a:rPr lang="en-US" altLang="zh-TW" dirty="0"/>
              <a:t>r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)  Q </a:t>
            </a:r>
            <a:r>
              <a:rPr lang="en-US" altLang="zh-TW" dirty="0"/>
              <a:t>and each </a:t>
            </a:r>
            <a:r>
              <a:rPr lang="en-US" altLang="zh-TW" dirty="0" smtClean="0"/>
              <a:t>a  ∑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b  ∑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, let </a:t>
            </a:r>
            <a:r>
              <a:rPr lang="el-GR" altLang="zh-TW" dirty="0" smtClean="0"/>
              <a:t>δ</a:t>
            </a:r>
            <a:r>
              <a:rPr lang="pt-BR" altLang="zh-TW" dirty="0" smtClean="0"/>
              <a:t>((r</a:t>
            </a:r>
            <a:r>
              <a:rPr lang="pt-BR" altLang="zh-TW" baseline="-25000" dirty="0" smtClean="0"/>
              <a:t>1</a:t>
            </a:r>
            <a:r>
              <a:rPr lang="pt-BR" altLang="zh-TW" dirty="0" smtClean="0"/>
              <a:t>, r</a:t>
            </a:r>
            <a:r>
              <a:rPr lang="pt-BR" altLang="zh-TW" baseline="-25000" dirty="0" smtClean="0"/>
              <a:t>2</a:t>
            </a:r>
            <a:r>
              <a:rPr lang="pt-BR" altLang="zh-TW" dirty="0" smtClean="0"/>
              <a:t>), </a:t>
            </a:r>
            <a:r>
              <a:rPr lang="pt-BR" altLang="zh-TW" dirty="0"/>
              <a:t>a) = </a:t>
            </a:r>
            <a:r>
              <a:rPr lang="pt-BR" altLang="zh-TW" dirty="0" smtClean="0"/>
              <a:t>(</a:t>
            </a:r>
            <a:r>
              <a:rPr lang="el-GR" altLang="zh-TW" dirty="0" smtClean="0"/>
              <a:t>δ</a:t>
            </a:r>
            <a:r>
              <a:rPr lang="pt-BR" altLang="zh-TW" dirty="0" smtClean="0"/>
              <a:t>(r</a:t>
            </a:r>
            <a:r>
              <a:rPr lang="pt-BR" altLang="zh-TW" baseline="-25000" dirty="0" smtClean="0"/>
              <a:t>1</a:t>
            </a:r>
            <a:r>
              <a:rPr lang="pt-BR" altLang="zh-TW" dirty="0" smtClean="0"/>
              <a:t>, </a:t>
            </a:r>
            <a:r>
              <a:rPr lang="pt-BR" altLang="zh-TW" dirty="0"/>
              <a:t>a</a:t>
            </a:r>
            <a:r>
              <a:rPr lang="pt-BR" altLang="zh-TW" dirty="0" smtClean="0"/>
              <a:t>), r</a:t>
            </a:r>
            <a:r>
              <a:rPr lang="pt-BR" altLang="zh-TW" baseline="-25000" dirty="0" smtClean="0"/>
              <a:t>2</a:t>
            </a:r>
            <a:r>
              <a:rPr lang="pt-BR" altLang="zh-TW" dirty="0" smtClean="0"/>
              <a:t>) and </a:t>
            </a:r>
            <a:r>
              <a:rPr lang="el-GR" altLang="zh-TW" dirty="0" smtClean="0"/>
              <a:t>δ</a:t>
            </a:r>
            <a:r>
              <a:rPr lang="pt-BR" altLang="zh-TW" dirty="0" smtClean="0"/>
              <a:t>((r</a:t>
            </a:r>
            <a:r>
              <a:rPr lang="pt-BR" altLang="zh-TW" baseline="-25000" dirty="0" smtClean="0"/>
              <a:t>1</a:t>
            </a:r>
            <a:r>
              <a:rPr lang="pt-BR" altLang="zh-TW" dirty="0" smtClean="0"/>
              <a:t>, r</a:t>
            </a:r>
            <a:r>
              <a:rPr lang="pt-BR" altLang="zh-TW" baseline="-25000" dirty="0" smtClean="0"/>
              <a:t>2</a:t>
            </a:r>
            <a:r>
              <a:rPr lang="pt-BR" altLang="zh-TW" dirty="0" smtClean="0"/>
              <a:t>), b) = (r</a:t>
            </a:r>
            <a:r>
              <a:rPr lang="pt-BR" altLang="zh-TW" baseline="-25000" dirty="0" smtClean="0"/>
              <a:t>1</a:t>
            </a:r>
            <a:r>
              <a:rPr lang="pt-BR" altLang="zh-TW" dirty="0" smtClean="0"/>
              <a:t>, </a:t>
            </a:r>
            <a:r>
              <a:rPr lang="el-GR" altLang="zh-TW" dirty="0" smtClean="0"/>
              <a:t>δ</a:t>
            </a:r>
            <a:r>
              <a:rPr lang="pt-BR" altLang="zh-TW" dirty="0" smtClean="0"/>
              <a:t>(r</a:t>
            </a:r>
            <a:r>
              <a:rPr lang="pt-BR" altLang="zh-TW" baseline="-25000" dirty="0"/>
              <a:t>2</a:t>
            </a:r>
            <a:r>
              <a:rPr lang="pt-BR" altLang="zh-TW" dirty="0" smtClean="0"/>
              <a:t>, b)).</a:t>
            </a:r>
            <a:endParaRPr lang="pt-BR" altLang="zh-TW" dirty="0"/>
          </a:p>
          <a:p>
            <a:r>
              <a:rPr lang="en-US" altLang="zh-TW" dirty="0" smtClean="0"/>
              <a:t>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</a:t>
            </a:r>
            <a:r>
              <a:rPr lang="en-US" altLang="zh-TW" dirty="0"/>
              <a:t>= (</a:t>
            </a:r>
            <a:r>
              <a:rPr lang="en-US" altLang="zh-TW" dirty="0" smtClean="0"/>
              <a:t>q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</a:t>
            </a:r>
            <a:r>
              <a:rPr lang="en-US" altLang="zh-TW" dirty="0"/>
              <a:t>q</a:t>
            </a:r>
            <a:r>
              <a:rPr lang="en-US" altLang="zh-TW" baseline="-25000" dirty="0"/>
              <a:t>2</a:t>
            </a:r>
            <a:r>
              <a:rPr lang="en-US" altLang="zh-TW" dirty="0"/>
              <a:t>).</a:t>
            </a:r>
          </a:p>
          <a:p>
            <a:r>
              <a:rPr lang="pt-BR" altLang="zh-TW" dirty="0" smtClean="0"/>
              <a:t>F </a:t>
            </a:r>
            <a:r>
              <a:rPr lang="pt-BR" altLang="zh-TW" dirty="0"/>
              <a:t>= {</a:t>
            </a:r>
            <a:r>
              <a:rPr lang="pt-BR" altLang="zh-TW" dirty="0" smtClean="0"/>
              <a:t>(r</a:t>
            </a:r>
            <a:r>
              <a:rPr lang="pt-BR" altLang="zh-TW" baseline="-25000" dirty="0" smtClean="0"/>
              <a:t>1</a:t>
            </a:r>
            <a:r>
              <a:rPr lang="pt-BR" altLang="zh-TW" dirty="0" smtClean="0"/>
              <a:t>, </a:t>
            </a:r>
            <a:r>
              <a:rPr lang="pt-BR" altLang="zh-TW" dirty="0"/>
              <a:t>r</a:t>
            </a:r>
            <a:r>
              <a:rPr lang="pt-BR" altLang="zh-TW" baseline="-25000" dirty="0"/>
              <a:t>2</a:t>
            </a:r>
            <a:r>
              <a:rPr lang="pt-BR" altLang="zh-TW" dirty="0" smtClean="0"/>
              <a:t>) │  r</a:t>
            </a:r>
            <a:r>
              <a:rPr lang="pt-BR" altLang="zh-TW" baseline="-25000" dirty="0" smtClean="0"/>
              <a:t>1 </a:t>
            </a:r>
            <a:r>
              <a:rPr lang="pt-BR" altLang="zh-TW" dirty="0" smtClean="0"/>
              <a:t>  F</a:t>
            </a:r>
            <a:r>
              <a:rPr lang="pt-BR" altLang="zh-TW" baseline="-25000" dirty="0" smtClean="0"/>
              <a:t>1</a:t>
            </a:r>
            <a:r>
              <a:rPr lang="pt-BR" altLang="zh-TW" dirty="0" smtClean="0"/>
              <a:t> </a:t>
            </a:r>
            <a:r>
              <a:rPr lang="pt-BR" altLang="zh-TW" dirty="0"/>
              <a:t>or r</a:t>
            </a:r>
            <a:r>
              <a:rPr lang="pt-BR" altLang="zh-TW" baseline="-25000" dirty="0"/>
              <a:t>2</a:t>
            </a:r>
            <a:r>
              <a:rPr lang="pt-BR" altLang="zh-TW" dirty="0"/>
              <a:t> </a:t>
            </a:r>
            <a:r>
              <a:rPr lang="pt-BR" altLang="zh-TW" dirty="0" smtClean="0"/>
              <a:t>   F</a:t>
            </a:r>
            <a:r>
              <a:rPr lang="pt-BR" altLang="zh-TW" baseline="-25000" dirty="0" smtClean="0"/>
              <a:t>2</a:t>
            </a:r>
            <a:r>
              <a:rPr lang="pt-BR" altLang="zh-TW" dirty="0" smtClean="0"/>
              <a:t>}.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3257709" y="476672"/>
          <a:ext cx="288032" cy="288032"/>
        </p:xfrm>
        <a:graphic>
          <a:graphicData uri="http://schemas.openxmlformats.org/presentationml/2006/ole">
            <p:oleObj spid="_x0000_s2050" name="方程式" r:id="rId4" imgW="126720" imgH="12672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004048" y="476672"/>
          <a:ext cx="288925" cy="288925"/>
        </p:xfrm>
        <a:graphic>
          <a:graphicData uri="http://schemas.openxmlformats.org/presentationml/2006/ole">
            <p:oleObj spid="_x0000_s2051" name="方程式" r:id="rId5" imgW="126720" imgH="12672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3336713" y="1651102"/>
          <a:ext cx="288925" cy="288925"/>
        </p:xfrm>
        <a:graphic>
          <a:graphicData uri="http://schemas.openxmlformats.org/presentationml/2006/ole">
            <p:oleObj spid="_x0000_s2053" name="方程式" r:id="rId6" imgW="126720" imgH="126720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5691989" y="1678506"/>
          <a:ext cx="288925" cy="288925"/>
        </p:xfrm>
        <a:graphic>
          <a:graphicData uri="http://schemas.openxmlformats.org/presentationml/2006/ole">
            <p:oleObj spid="_x0000_s2054" name="方程式" r:id="rId7" imgW="126720" imgH="126720" progId="Equation.3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3303260" y="3836485"/>
          <a:ext cx="288925" cy="288925"/>
        </p:xfrm>
        <a:graphic>
          <a:graphicData uri="http://schemas.openxmlformats.org/presentationml/2006/ole">
            <p:oleObj spid="_x0000_s2055" name="方程式" r:id="rId8" imgW="126720" imgH="126720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4788024" y="3831383"/>
          <a:ext cx="288925" cy="288925"/>
        </p:xfrm>
        <a:graphic>
          <a:graphicData uri="http://schemas.openxmlformats.org/presentationml/2006/ole">
            <p:oleObj spid="_x0000_s2056" name="方程式" r:id="rId9" imgW="126720" imgH="126720" progId="Equation.3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6631881" y="1651102"/>
          <a:ext cx="288925" cy="288925"/>
        </p:xfrm>
        <a:graphic>
          <a:graphicData uri="http://schemas.openxmlformats.org/presentationml/2006/ole">
            <p:oleObj spid="_x0000_s2058" name="方程式" r:id="rId10" imgW="126720" imgH="12672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206</Words>
  <Application>Microsoft Office PowerPoint</Application>
  <PresentationFormat>如螢幕大小 (4:3)</PresentationFormat>
  <Paragraphs>29</Paragraphs>
  <Slides>7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9" baseType="lpstr">
      <vt:lpstr>Office 佈景主題</vt:lpstr>
      <vt:lpstr>方程式</vt:lpstr>
      <vt:lpstr>Computing Theory - HW#2</vt:lpstr>
      <vt:lpstr>HW#2 – Q5.</vt:lpstr>
      <vt:lpstr>HW#2 – Q5.(cont.)</vt:lpstr>
      <vt:lpstr>HW#2 – Q6.</vt:lpstr>
      <vt:lpstr>HW#2 – Q6.(cont.)</vt:lpstr>
      <vt:lpstr>HW#2 Q7.</vt:lpstr>
      <vt:lpstr>投影片 7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vaio</dc:creator>
  <cp:lastModifiedBy>vaio</cp:lastModifiedBy>
  <cp:revision>29</cp:revision>
  <dcterms:created xsi:type="dcterms:W3CDTF">2013-03-18T03:15:33Z</dcterms:created>
  <dcterms:modified xsi:type="dcterms:W3CDTF">2013-03-20T03:13:04Z</dcterms:modified>
</cp:coreProperties>
</file>