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7"/>
  </p:notesMasterIdLst>
  <p:handoutMasterIdLst>
    <p:handoutMasterId r:id="rId58"/>
  </p:handoutMasterIdLst>
  <p:sldIdLst>
    <p:sldId id="377" r:id="rId3"/>
    <p:sldId id="425" r:id="rId4"/>
    <p:sldId id="379" r:id="rId5"/>
    <p:sldId id="380" r:id="rId6"/>
    <p:sldId id="442" r:id="rId7"/>
    <p:sldId id="429" r:id="rId8"/>
    <p:sldId id="430" r:id="rId9"/>
    <p:sldId id="381" r:id="rId10"/>
    <p:sldId id="423" r:id="rId11"/>
    <p:sldId id="424" r:id="rId12"/>
    <p:sldId id="382" r:id="rId13"/>
    <p:sldId id="383" r:id="rId14"/>
    <p:sldId id="384" r:id="rId15"/>
    <p:sldId id="420" r:id="rId16"/>
    <p:sldId id="421" r:id="rId17"/>
    <p:sldId id="422" r:id="rId18"/>
    <p:sldId id="404" r:id="rId19"/>
    <p:sldId id="405" r:id="rId20"/>
    <p:sldId id="406" r:id="rId21"/>
    <p:sldId id="431" r:id="rId22"/>
    <p:sldId id="426" r:id="rId23"/>
    <p:sldId id="409" r:id="rId24"/>
    <p:sldId id="410" r:id="rId25"/>
    <p:sldId id="411" r:id="rId26"/>
    <p:sldId id="443" r:id="rId27"/>
    <p:sldId id="385" r:id="rId28"/>
    <p:sldId id="386" r:id="rId29"/>
    <p:sldId id="387" r:id="rId30"/>
    <p:sldId id="389" r:id="rId31"/>
    <p:sldId id="433" r:id="rId32"/>
    <p:sldId id="434" r:id="rId33"/>
    <p:sldId id="416" r:id="rId34"/>
    <p:sldId id="417" r:id="rId35"/>
    <p:sldId id="428" r:id="rId36"/>
    <p:sldId id="427" r:id="rId37"/>
    <p:sldId id="435" r:id="rId38"/>
    <p:sldId id="451" r:id="rId39"/>
    <p:sldId id="395" r:id="rId40"/>
    <p:sldId id="396" r:id="rId41"/>
    <p:sldId id="397" r:id="rId42"/>
    <p:sldId id="398" r:id="rId43"/>
    <p:sldId id="399" r:id="rId44"/>
    <p:sldId id="400" r:id="rId45"/>
    <p:sldId id="401" r:id="rId46"/>
    <p:sldId id="402" r:id="rId47"/>
    <p:sldId id="403" r:id="rId48"/>
    <p:sldId id="436" r:id="rId49"/>
    <p:sldId id="437" r:id="rId50"/>
    <p:sldId id="452" r:id="rId51"/>
    <p:sldId id="439" r:id="rId52"/>
    <p:sldId id="440" r:id="rId53"/>
    <p:sldId id="446" r:id="rId54"/>
    <p:sldId id="449" r:id="rId55"/>
    <p:sldId id="450" r:id="rId5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2015/9/20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2015/9/20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95EA0A6-4DE9-4A3C-A6E5-C9B0F8BD1B7D}" type="slidenum">
              <a:rPr kumimoji="0" lang="zh-TW" altLang="en-US" sz="1300">
                <a:latin typeface="Times" pitchFamily="18" charset="0"/>
              </a:rPr>
              <a:pPr/>
              <a:t>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879F956-1C82-4FCC-AEC2-C81C35245E26}" type="slidenum">
              <a:rPr kumimoji="0" lang="zh-TW" altLang="en-US" sz="1300">
                <a:latin typeface="Times" pitchFamily="18" charset="0"/>
              </a:rPr>
              <a:pPr/>
              <a:t>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879F956-1C82-4FCC-AEC2-C81C35245E26}" type="slidenum">
              <a:rPr kumimoji="0" lang="zh-TW" altLang="en-US" sz="1300">
                <a:latin typeface="Times" pitchFamily="18" charset="0"/>
              </a:rPr>
              <a:pPr/>
              <a:t>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B533338-A45E-4159-825D-07BF22E5791C}" type="slidenum">
              <a:rPr kumimoji="0" lang="zh-TW" altLang="en-US" b="0">
                <a:latin typeface="Times" pitchFamily="18" charset="0"/>
              </a:rPr>
              <a:pPr/>
              <a:t>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A324979-EEBB-4CE2-BD0E-7547D8BB9D15}" type="slidenum">
              <a:rPr kumimoji="0" lang="zh-TW" altLang="en-US" b="0">
                <a:latin typeface="Times" pitchFamily="18" charset="0"/>
              </a:rPr>
              <a:pPr/>
              <a:t>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9B01864-C7BB-4EE0-A346-7768C85D4F82}" type="slidenum">
              <a:rPr kumimoji="0" lang="zh-TW" altLang="en-US" sz="1300">
                <a:latin typeface="Times" pitchFamily="18" charset="0"/>
              </a:rPr>
              <a:pPr/>
              <a:t>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F5F4DB8-CC9E-46AD-9B5A-E0EB471342A8}" type="slidenum">
              <a:rPr kumimoji="0" lang="zh-TW" altLang="en-US" sz="1300">
                <a:latin typeface="Times" pitchFamily="18" charset="0"/>
              </a:rPr>
              <a:pPr/>
              <a:t>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F6DC34E-5DD1-4214-AF8E-67F629EA3161}" type="slidenum">
              <a:rPr kumimoji="0" lang="zh-TW" altLang="en-US" sz="1300">
                <a:latin typeface="Times" pitchFamily="18" charset="0"/>
              </a:rPr>
              <a:pPr/>
              <a:t>10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613C1FA-EFA9-40E8-B233-6E4A3C30A28E}" type="slidenum">
              <a:rPr kumimoji="0" lang="zh-TW" altLang="en-US" sz="1300">
                <a:latin typeface="Times" pitchFamily="18" charset="0"/>
              </a:rPr>
              <a:pPr/>
              <a:t>11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9EED785-0FF7-4270-B152-2FE25FE4A953}" type="slidenum">
              <a:rPr kumimoji="0" lang="zh-TW" altLang="en-US" sz="1300">
                <a:latin typeface="Times" pitchFamily="18" charset="0"/>
              </a:rPr>
              <a:pPr/>
              <a:t>12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0D9D4B8-3790-4431-A2DC-76F84CD00880}" type="slidenum">
              <a:rPr kumimoji="0" lang="zh-TW" altLang="en-US" sz="1300">
                <a:latin typeface="Times" pitchFamily="18" charset="0"/>
              </a:rPr>
              <a:pPr/>
              <a:t>13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C71C6BF-612F-45A4-857E-1C2E3E4857A3}" type="slidenum">
              <a:rPr kumimoji="0" lang="zh-TW" altLang="en-US" sz="1300">
                <a:latin typeface="Times" pitchFamily="18" charset="0"/>
              </a:rPr>
              <a:pPr/>
              <a:t>14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B1D3AE2-F513-4A8F-8EE6-0BE5D128D525}" type="slidenum">
              <a:rPr kumimoji="0" lang="zh-TW" altLang="en-US" sz="1300">
                <a:latin typeface="Times" pitchFamily="18" charset="0"/>
              </a:rPr>
              <a:pPr/>
              <a:t>15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6C8657-81B6-486F-9FBE-187699500E69}" type="slidenum">
              <a:rPr kumimoji="0" lang="zh-TW" altLang="en-US" sz="1300">
                <a:latin typeface="Times" pitchFamily="18" charset="0"/>
              </a:rPr>
              <a:pPr/>
              <a:t>16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8D621CF-8D40-4F2B-9372-2E1F63CF2E8E}" type="slidenum">
              <a:rPr kumimoji="0" lang="zh-TW" altLang="en-US" sz="1300">
                <a:latin typeface="Times" pitchFamily="18" charset="0"/>
              </a:rPr>
              <a:pPr/>
              <a:t>17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b="1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8ECAB1A-E99A-4428-83A2-2E8D91ED208F}" type="slidenum">
              <a:rPr kumimoji="0" lang="zh-TW" altLang="en-US" sz="1300">
                <a:latin typeface="Times" pitchFamily="18" charset="0"/>
              </a:rPr>
              <a:pPr/>
              <a:t>18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5C41B82-D8B1-414E-9888-AC5F65C908F2}" type="slidenum">
              <a:rPr kumimoji="0" lang="zh-TW" altLang="en-US" sz="1300">
                <a:latin typeface="Times" pitchFamily="18" charset="0"/>
              </a:rPr>
              <a:pPr/>
              <a:t>19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4164383-AD78-4F0B-A816-AEDCFC8AD47A}" type="slidenum">
              <a:rPr kumimoji="0" lang="zh-TW" altLang="en-US" sz="1300">
                <a:latin typeface="Times" pitchFamily="18" charset="0"/>
              </a:rPr>
              <a:pPr/>
              <a:t>22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779A15C-8F4C-4865-B4C5-E38E7BE15877}" type="slidenum">
              <a:rPr kumimoji="0" lang="zh-TW" altLang="en-US" sz="1300">
                <a:latin typeface="Times" pitchFamily="18" charset="0"/>
              </a:rPr>
              <a:pPr/>
              <a:t>23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EFFE254-69F7-4A0C-AE73-C566B48AEC80}" type="slidenum">
              <a:rPr kumimoji="0" lang="zh-TW" altLang="en-US" sz="1300">
                <a:latin typeface="Times" pitchFamily="18" charset="0"/>
              </a:rPr>
              <a:pPr/>
              <a:t>24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b="1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62D662E-FFCB-439B-BE7C-FCE6021EE761}" type="slidenum">
              <a:rPr kumimoji="0" lang="zh-TW" altLang="en-US" sz="1300">
                <a:latin typeface="Times" pitchFamily="18" charset="0"/>
              </a:rPr>
              <a:pPr/>
              <a:t>26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5D8EDD5-5598-4CAA-9FD5-A9E8C6332BE4}" type="slidenum">
              <a:rPr kumimoji="0" lang="zh-TW" altLang="en-US" sz="1300">
                <a:latin typeface="Times" pitchFamily="18" charset="0"/>
              </a:rPr>
              <a:pPr/>
              <a:t>27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28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01A4563-02EB-407A-A248-244350187BCF}" type="slidenum">
              <a:rPr kumimoji="0" lang="zh-TW" altLang="en-US" sz="1300">
                <a:latin typeface="Times" pitchFamily="18" charset="0"/>
              </a:rPr>
              <a:pPr/>
              <a:t>29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AA86D36-F621-4BD2-B55B-FA817D5D6899}" type="slidenum">
              <a:rPr kumimoji="0" lang="zh-TW" altLang="en-US" sz="1300">
                <a:latin typeface="Times" pitchFamily="18" charset="0"/>
              </a:rPr>
              <a:pPr/>
              <a:t>32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8F53C1B-A46D-4804-9108-028C64D305BB}" type="slidenum">
              <a:rPr kumimoji="0" lang="zh-TW" altLang="en-US" sz="1300">
                <a:latin typeface="Times" pitchFamily="18" charset="0"/>
              </a:rPr>
              <a:pPr/>
              <a:t>33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34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35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72C4051-A972-466C-B5E9-C470FF60E60C}" type="slidenum">
              <a:rPr kumimoji="0" lang="zh-TW" altLang="en-US" b="0">
                <a:latin typeface="Times" pitchFamily="18" charset="0"/>
              </a:rPr>
              <a:pPr/>
              <a:t>38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C79C96C-17AB-4D3C-BD8A-87DA053FFFF1}" type="slidenum">
              <a:rPr kumimoji="0" lang="zh-TW" altLang="en-US" b="0">
                <a:latin typeface="Times" pitchFamily="18" charset="0"/>
              </a:rPr>
              <a:pPr/>
              <a:t>42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B4D3AC1-1869-42C9-B6DF-1BAC72BEA2EE}" type="slidenum">
              <a:rPr kumimoji="0" lang="zh-TW" altLang="en-US" b="0">
                <a:latin typeface="Times" pitchFamily="18" charset="0"/>
              </a:rPr>
              <a:pPr/>
              <a:t>43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9FBBA99-7564-42A5-9D2F-00107658362F}" type="slidenum">
              <a:rPr kumimoji="0" lang="zh-TW" altLang="en-US" b="0">
                <a:latin typeface="Times" pitchFamily="18" charset="0"/>
              </a:rPr>
              <a:pPr/>
              <a:t>45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01700" y="5689600"/>
            <a:ext cx="7810500" cy="5588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54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Data Abstraction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About “Problem Solving”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In a program-development-centric course (such as data structures), we consider problems that require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program</a:t>
            </a:r>
            <a:r>
              <a:rPr lang="en-US" altLang="zh-TW" sz="2600" dirty="0" smtClean="0"/>
              <a:t> as the final solution.</a:t>
            </a:r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So, solving a problem means to analyze the problem statement </a:t>
            </a:r>
            <a:r>
              <a:rPr lang="en-US" altLang="zh-TW" sz="2600" dirty="0" smtClean="0"/>
              <a:t>for understanding its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requirements</a:t>
            </a:r>
            <a:r>
              <a:rPr lang="en-US" altLang="zh-TW" sz="2600" dirty="0" smtClean="0"/>
              <a:t> and </a:t>
            </a:r>
            <a:r>
              <a:rPr lang="en-US" altLang="zh-TW" sz="2600" dirty="0" smtClean="0"/>
              <a:t>develop a computer program that meets </a:t>
            </a:r>
            <a:r>
              <a:rPr lang="en-US" altLang="zh-TW" sz="2600" dirty="0" smtClean="0"/>
              <a:t>the requirements</a:t>
            </a:r>
            <a:r>
              <a:rPr lang="en-US" altLang="zh-TW" sz="2600" dirty="0" smtClean="0"/>
              <a:t>.</a:t>
            </a:r>
            <a:endParaRPr lang="en-US" altLang="zh-TW" sz="2600" dirty="0" smtClean="0"/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Note that there are problems that cannot be solved, even if they have been specified precisely.</a:t>
            </a:r>
          </a:p>
          <a:p>
            <a:endParaRPr lang="en-US" altLang="zh-TW" sz="26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E59AE9B-F7E4-498C-B8F3-728D813255D9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How Should We Approach It? (1/3)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did you begin when you wrote your last program?</a:t>
            </a:r>
          </a:p>
          <a:p>
            <a:pPr lvl="1" eaLnBrk="1" hangingPunct="1"/>
            <a:r>
              <a:rPr lang="en-US" altLang="zh-TW" sz="2600" dirty="0" smtClean="0"/>
              <a:t>After </a:t>
            </a:r>
            <a:r>
              <a:rPr lang="en-US" altLang="zh-TW" sz="2600" b="1" dirty="0" smtClean="0"/>
              <a:t>reading</a:t>
            </a:r>
            <a:r>
              <a:rPr lang="en-US" altLang="zh-TW" sz="2600" dirty="0" smtClean="0"/>
              <a:t> (or </a:t>
            </a:r>
            <a:r>
              <a:rPr lang="en-US" altLang="zh-TW" sz="2600" b="1" dirty="0" smtClean="0"/>
              <a:t>writing)</a:t>
            </a:r>
            <a:r>
              <a:rPr lang="en-US" altLang="zh-TW" sz="2600" dirty="0" smtClean="0"/>
              <a:t> the problem specification?</a:t>
            </a:r>
          </a:p>
          <a:p>
            <a:pPr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Many of us simply begin to write code.</a:t>
            </a:r>
          </a:p>
          <a:p>
            <a:pPr lvl="1" eaLnBrk="1" hangingPunct="1"/>
            <a:r>
              <a:rPr lang="en-US" altLang="zh-TW" sz="2600" dirty="0" smtClean="0"/>
              <a:t>Then spend a lot of time </a:t>
            </a:r>
            <a:r>
              <a:rPr lang="en-US" altLang="zh-TW" sz="2600" b="1" i="1" dirty="0" smtClean="0"/>
              <a:t>debugging</a:t>
            </a:r>
            <a:r>
              <a:rPr lang="en-US" altLang="zh-TW" sz="2600" dirty="0" smtClean="0"/>
              <a:t> and </a:t>
            </a:r>
            <a:r>
              <a:rPr lang="en-US" altLang="zh-TW" sz="2600" b="1" i="1" dirty="0" smtClean="0"/>
              <a:t>praying</a:t>
            </a:r>
            <a:r>
              <a:rPr lang="en-US" altLang="zh-TW" sz="2600" dirty="0" smtClean="0"/>
              <a:t> for correct results.</a:t>
            </a:r>
          </a:p>
          <a:p>
            <a:pPr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Coding without a solution design increases debugging time.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11338AE-E485-4C2E-AE3C-C005160AC2C4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How Should We Approach It? (2/3)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Certainly, with this kind of training (or struggling), our programming skills are better now than when we wrote our first program.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But what if we are writing a really large program?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b="1" i="1" dirty="0" smtClean="0"/>
              <a:t>A team of programmers</a:t>
            </a:r>
            <a:r>
              <a:rPr lang="en-US" altLang="zh-TW" dirty="0" smtClean="0"/>
              <a:t> for a large software development project </a:t>
            </a:r>
            <a:r>
              <a:rPr lang="en-US" altLang="zh-TW" dirty="0" smtClean="0"/>
              <a:t>requires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sz="2600" dirty="0" smtClean="0"/>
              <a:t>n </a:t>
            </a:r>
            <a:r>
              <a:rPr lang="en-US" altLang="zh-TW" sz="2600" dirty="0" smtClean="0"/>
              <a:t>overall </a:t>
            </a:r>
            <a:r>
              <a:rPr lang="en-US" altLang="zh-TW" sz="2600" dirty="0" smtClean="0"/>
              <a:t>plan,</a:t>
            </a:r>
            <a:endParaRPr lang="en-US" altLang="zh-TW" sz="2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o</a:t>
            </a:r>
            <a:r>
              <a:rPr lang="en-US" altLang="zh-TW" dirty="0" smtClean="0"/>
              <a:t>rganization, and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c</a:t>
            </a:r>
            <a:r>
              <a:rPr lang="en-US" altLang="zh-TW" dirty="0" smtClean="0"/>
              <a:t>ommunication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11338AE-E485-4C2E-AE3C-C005160AC2C4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How Should We Approach It? (3/3)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Software engineering</a:t>
            </a:r>
            <a:r>
              <a:rPr lang="en-US" altLang="zh-TW" dirty="0" smtClean="0"/>
              <a:t> provides techniques for facilitating the development of large computer programs.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One central technique: </a:t>
            </a:r>
            <a:r>
              <a:rPr lang="en-US" altLang="zh-TW" b="1" dirty="0" smtClean="0">
                <a:solidFill>
                  <a:srgbClr val="0070C0"/>
                </a:solidFill>
              </a:rPr>
              <a:t>modularity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Modularity keeps the complexity of a large program manageable by systematically controlling the interaction of its components.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08017CB-D7EC-4FC3-ACA6-0953E7279FEA}" type="slidenum">
              <a:rPr kumimoji="0" lang="zh-TW" altLang="en-US" b="0"/>
              <a:pPr eaLnBrk="1" hangingPunct="1"/>
              <a:t>6</a:t>
            </a:fld>
            <a:endParaRPr kumimoji="0" lang="en-US" altLang="zh-TW" b="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Modularity and Data Abstraction (1/2)</a:t>
            </a:r>
          </a:p>
        </p:txBody>
      </p:sp>
      <p:sp>
        <p:nvSpPr>
          <p:cNvPr id="410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 modular program </a:t>
            </a:r>
            <a:r>
              <a:rPr lang="en-US" altLang="zh-TW" dirty="0" smtClean="0">
                <a:solidFill>
                  <a:schemeClr val="tx2"/>
                </a:solidFill>
              </a:rPr>
              <a:t>is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</a:t>
            </a:r>
            <a:r>
              <a:rPr lang="en-US" altLang="zh-TW" dirty="0" smtClean="0">
                <a:solidFill>
                  <a:schemeClr val="tx2"/>
                </a:solidFill>
              </a:rPr>
              <a:t>asier </a:t>
            </a:r>
            <a:r>
              <a:rPr lang="en-US" altLang="zh-TW" dirty="0" smtClean="0">
                <a:solidFill>
                  <a:schemeClr val="tx2"/>
                </a:solidFill>
              </a:rPr>
              <a:t>to </a:t>
            </a:r>
            <a:r>
              <a:rPr lang="en-US" altLang="zh-TW" dirty="0" smtClean="0">
                <a:solidFill>
                  <a:schemeClr val="tx2"/>
                </a:solidFill>
              </a:rPr>
              <a:t>write,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</a:t>
            </a:r>
            <a:r>
              <a:rPr lang="en-US" altLang="zh-TW" dirty="0" smtClean="0">
                <a:solidFill>
                  <a:schemeClr val="tx2"/>
                </a:solidFill>
              </a:rPr>
              <a:t>asier </a:t>
            </a:r>
            <a:r>
              <a:rPr lang="en-US" altLang="zh-TW" dirty="0" smtClean="0">
                <a:solidFill>
                  <a:schemeClr val="tx2"/>
                </a:solidFill>
              </a:rPr>
              <a:t>to </a:t>
            </a:r>
            <a:r>
              <a:rPr lang="en-US" altLang="zh-TW" dirty="0" smtClean="0">
                <a:solidFill>
                  <a:schemeClr val="tx2"/>
                </a:solidFill>
              </a:rPr>
              <a:t>read, and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</a:t>
            </a:r>
            <a:r>
              <a:rPr lang="en-US" altLang="zh-TW" dirty="0" smtClean="0">
                <a:solidFill>
                  <a:schemeClr val="tx2"/>
                </a:solidFill>
              </a:rPr>
              <a:t>asier </a:t>
            </a:r>
            <a:r>
              <a:rPr lang="en-US" altLang="zh-TW" dirty="0" smtClean="0">
                <a:solidFill>
                  <a:schemeClr val="tx2"/>
                </a:solidFill>
              </a:rPr>
              <a:t>to modify.</a:t>
            </a:r>
          </a:p>
          <a:p>
            <a:pPr eaLnBrk="1" hangingPunct="1">
              <a:lnSpc>
                <a:spcPct val="90000"/>
              </a:lnSpc>
            </a:pPr>
            <a:endParaRPr lang="en-US" altLang="zh-TW" sz="3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It also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</a:t>
            </a:r>
            <a:r>
              <a:rPr lang="en-US" altLang="zh-TW" dirty="0" smtClean="0">
                <a:solidFill>
                  <a:schemeClr val="tx2"/>
                </a:solidFill>
              </a:rPr>
              <a:t>liminates redundancies and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i</a:t>
            </a:r>
            <a:r>
              <a:rPr lang="en-US" altLang="zh-TW" dirty="0" smtClean="0">
                <a:solidFill>
                  <a:schemeClr val="tx2"/>
                </a:solidFill>
              </a:rPr>
              <a:t>solates </a:t>
            </a:r>
            <a:r>
              <a:rPr lang="en-US" altLang="zh-TW" dirty="0" smtClean="0">
                <a:solidFill>
                  <a:schemeClr val="tx2"/>
                </a:solidFill>
              </a:rPr>
              <a:t>errors.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32AFC96-87F7-45F5-A025-64E155DC4A5E}" type="slidenum">
              <a:rPr kumimoji="0" lang="zh-TW" altLang="en-US" b="0"/>
              <a:pPr eaLnBrk="1" hangingPunct="1"/>
              <a:t>7</a:t>
            </a:fld>
            <a:endParaRPr kumimoji="0" lang="en-US" altLang="zh-TW" b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Modularity and Data Abstraction (2/2)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modular program </a:t>
            </a:r>
            <a:r>
              <a:rPr lang="en-US" altLang="zh-TW" dirty="0" smtClean="0">
                <a:solidFill>
                  <a:schemeClr val="tx2"/>
                </a:solidFill>
              </a:rPr>
              <a:t>usually </a:t>
            </a:r>
            <a:r>
              <a:rPr lang="en-US" altLang="zh-TW" dirty="0" smtClean="0">
                <a:solidFill>
                  <a:schemeClr val="tx2"/>
                </a:solidFill>
              </a:rPr>
              <a:t>consists of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e</a:t>
            </a:r>
            <a:r>
              <a:rPr lang="en-US" altLang="zh-TW" dirty="0" smtClean="0">
                <a:solidFill>
                  <a:schemeClr val="tx2"/>
                </a:solidFill>
              </a:rPr>
              <a:t>xisting modules and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modules you have to write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Modules </a:t>
            </a:r>
            <a:r>
              <a:rPr lang="en-US" altLang="zh-TW" dirty="0" smtClean="0">
                <a:solidFill>
                  <a:schemeClr val="tx2"/>
                </a:solidFill>
              </a:rPr>
              <a:t>communicate with </a:t>
            </a:r>
            <a:r>
              <a:rPr lang="en-US" altLang="zh-TW" dirty="0" smtClean="0">
                <a:solidFill>
                  <a:schemeClr val="tx2"/>
                </a:solidFill>
              </a:rPr>
              <a:t>one an</a:t>
            </a:r>
            <a:r>
              <a:rPr lang="en-US" altLang="zh-TW" dirty="0" smtClean="0">
                <a:solidFill>
                  <a:schemeClr val="tx2"/>
                </a:solidFill>
              </a:rPr>
              <a:t>other </a:t>
            </a:r>
            <a:r>
              <a:rPr lang="en-US" altLang="zh-TW" dirty="0" smtClean="0">
                <a:solidFill>
                  <a:schemeClr val="tx2"/>
                </a:solidFill>
              </a:rPr>
              <a:t>through a </a:t>
            </a:r>
            <a:r>
              <a:rPr lang="en-US" altLang="zh-TW" b="1" dirty="0" smtClean="0">
                <a:solidFill>
                  <a:schemeClr val="accent2"/>
                </a:solidFill>
              </a:rPr>
              <a:t>clear</a:t>
            </a:r>
            <a:r>
              <a:rPr lang="en-US" altLang="zh-TW" dirty="0" smtClean="0">
                <a:solidFill>
                  <a:schemeClr val="tx2"/>
                </a:solidFill>
              </a:rPr>
              <a:t> set of </a:t>
            </a:r>
            <a:r>
              <a:rPr lang="en-US" altLang="zh-TW" b="1" dirty="0" smtClean="0">
                <a:solidFill>
                  <a:srgbClr val="0070C0"/>
                </a:solidFill>
              </a:rPr>
              <a:t>specifications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Data abstraction</a:t>
            </a:r>
            <a:r>
              <a:rPr lang="en-US" altLang="zh-TW" dirty="0" smtClean="0">
                <a:solidFill>
                  <a:schemeClr val="tx2"/>
                </a:solidFill>
              </a:rPr>
              <a:t> aims to ensure that a</a:t>
            </a:r>
            <a:r>
              <a:rPr lang="en-US" altLang="zh-TW" dirty="0" smtClean="0">
                <a:solidFill>
                  <a:schemeClr val="tx2"/>
                </a:solidFill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</a:rPr>
              <a:t>module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</a:t>
            </a:r>
            <a:r>
              <a:rPr lang="en-US" altLang="zh-TW" dirty="0" smtClean="0">
                <a:solidFill>
                  <a:schemeClr val="tx2"/>
                </a:solidFill>
              </a:rPr>
              <a:t>specifications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d</a:t>
            </a:r>
            <a:r>
              <a:rPr lang="en-US" altLang="zh-TW" dirty="0" smtClean="0">
                <a:solidFill>
                  <a:schemeClr val="tx2"/>
                </a:solidFill>
              </a:rPr>
              <a:t>etail </a:t>
            </a:r>
            <a:r>
              <a:rPr lang="en-US" altLang="zh-TW" dirty="0" smtClean="0">
                <a:solidFill>
                  <a:schemeClr val="tx2"/>
                </a:solidFill>
              </a:rPr>
              <a:t>how the module </a:t>
            </a:r>
            <a:r>
              <a:rPr lang="en-US" altLang="zh-TW" dirty="0" smtClean="0">
                <a:solidFill>
                  <a:schemeClr val="tx2"/>
                </a:solidFill>
              </a:rPr>
              <a:t>behaves and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b</a:t>
            </a:r>
            <a:r>
              <a:rPr lang="en-US" altLang="zh-TW" dirty="0" smtClean="0">
                <a:solidFill>
                  <a:schemeClr val="tx2"/>
                </a:solidFill>
              </a:rPr>
              <a:t>e </a:t>
            </a:r>
            <a:r>
              <a:rPr lang="en-US" altLang="zh-TW" dirty="0" smtClean="0">
                <a:solidFill>
                  <a:schemeClr val="tx2"/>
                </a:solidFill>
              </a:rPr>
              <a:t>independent of the module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implementation.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26EA5C6-5B75-421F-A5DD-7B11714B8466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Solutions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</a:t>
            </a:r>
            <a:r>
              <a:rPr lang="en-US" altLang="zh-TW" b="1" dirty="0" smtClean="0">
                <a:solidFill>
                  <a:srgbClr val="0070C0"/>
                </a:solidFill>
              </a:rPr>
              <a:t>object-oriented (OO) solution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is a program that consists of a system of </a:t>
            </a:r>
            <a:r>
              <a:rPr lang="en-US" altLang="zh-TW" b="1" dirty="0" smtClean="0"/>
              <a:t>interacting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classes of objects.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Each </a:t>
            </a:r>
            <a:r>
              <a:rPr lang="en-US" altLang="zh-TW" b="1" dirty="0" smtClean="0">
                <a:solidFill>
                  <a:srgbClr val="0070C0"/>
                </a:solidFill>
              </a:rPr>
              <a:t>object</a:t>
            </a:r>
            <a:r>
              <a:rPr lang="en-US" altLang="zh-TW" dirty="0" smtClean="0"/>
              <a:t> has characteristics (attributes) and behaviors (</a:t>
            </a:r>
            <a:r>
              <a:rPr lang="en-US" altLang="zh-TW" dirty="0" err="1" smtClean="0"/>
              <a:t>funcitons</a:t>
            </a:r>
            <a:r>
              <a:rPr lang="en-US" altLang="zh-TW" dirty="0" smtClean="0"/>
              <a:t>) related to the solution.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class</a:t>
            </a:r>
            <a:r>
              <a:rPr lang="en-US" altLang="zh-TW" dirty="0" smtClean="0"/>
              <a:t> is a set of objects having the same type.</a:t>
            </a:r>
          </a:p>
          <a:p>
            <a:pPr eaLnBrk="1" hangingPunct="1">
              <a:lnSpc>
                <a:spcPct val="90000"/>
              </a:lnSpc>
            </a:pPr>
            <a:endParaRPr lang="en-US" altLang="zh-TW" sz="3200" b="1" dirty="0" smtClean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Object-oriented analysis and design</a:t>
            </a:r>
            <a:r>
              <a:rPr lang="en-US" altLang="zh-TW" dirty="0" smtClean="0"/>
              <a:t> helps us </a:t>
            </a:r>
            <a:r>
              <a:rPr lang="en-US" altLang="zh-TW" b="1" dirty="0" smtClean="0"/>
              <a:t>discover</a:t>
            </a:r>
            <a:r>
              <a:rPr lang="en-US" altLang="zh-TW" dirty="0" smtClean="0"/>
              <a:t> and </a:t>
            </a:r>
            <a:r>
              <a:rPr lang="en-US" altLang="zh-TW" b="1" dirty="0" smtClean="0"/>
              <a:t>describe</a:t>
            </a:r>
            <a:r>
              <a:rPr lang="en-US" altLang="zh-TW" dirty="0" smtClean="0"/>
              <a:t> these objects and classes (to construct a solution, i.e., a program).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39287F3-F7DC-4F56-9387-0B47D805B3D2}" type="slidenum">
              <a:rPr kumimoji="0" lang="zh-TW" altLang="en-US" sz="1200"/>
              <a:pPr eaLnBrk="1" hangingPunct="1"/>
              <a:t>9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Programming (1/2)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object-oriented language enables us to build classes of objects.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class </a:t>
            </a:r>
            <a:r>
              <a:rPr lang="en-US" altLang="zh-TW" dirty="0" smtClean="0"/>
              <a:t>encompasses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Attributes</a:t>
            </a:r>
            <a:r>
              <a:rPr lang="en-US" altLang="zh-TW" dirty="0" smtClean="0"/>
              <a:t> (characteristics) of objects of a single type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Typically data.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Called </a:t>
            </a:r>
            <a:r>
              <a:rPr lang="en-US" altLang="zh-TW" b="1" dirty="0" smtClean="0"/>
              <a:t>data members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Behaviors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(operations)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Typically operate on the data.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Called </a:t>
            </a:r>
            <a:r>
              <a:rPr lang="en-US" altLang="zh-TW" b="1" dirty="0" smtClean="0"/>
              <a:t>methods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member functions</a:t>
            </a:r>
            <a:r>
              <a:rPr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B9EBB2C-668E-4C8C-9FA8-40A9D7B17C46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Programming (2/2)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Principles of object-oriented programming: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Encapsulation</a:t>
            </a:r>
            <a:r>
              <a:rPr lang="en-US" altLang="zh-TW" dirty="0" smtClean="0">
                <a:cs typeface="Times New Roman" pitchFamily="18" charset="0"/>
              </a:rPr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Objects combine data and operations.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Hides inner details.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Inheritance</a:t>
            </a:r>
            <a:r>
              <a:rPr lang="en-US" altLang="zh-TW" dirty="0" smtClean="0"/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Classes can inherit properties from other classes.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Existing classes can be reused.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Polymorphism</a:t>
            </a:r>
            <a:r>
              <a:rPr lang="en-US" altLang="zh-TW" dirty="0" smtClean="0"/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Objects can determine appropriate operations at execution time.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02E0C19-3143-4C04-8A70-5C989F630FA1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More about OO Solutions (1/3)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solution is an object-oriented program consisting of </a:t>
            </a:r>
            <a:r>
              <a:rPr lang="en-US" altLang="zh-TW" b="1" dirty="0" smtClean="0">
                <a:solidFill>
                  <a:srgbClr val="0070C0"/>
                </a:solidFill>
              </a:rPr>
              <a:t>modules</a:t>
            </a:r>
            <a:r>
              <a:rPr lang="en-US" altLang="zh-TW" dirty="0" smtClean="0"/>
              <a:t>. </a:t>
            </a:r>
          </a:p>
          <a:p>
            <a:pPr eaLnBrk="1" hangingPunct="1"/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A module is a self-contained unit of code; it can be</a:t>
            </a:r>
          </a:p>
          <a:p>
            <a:pPr lvl="1" eaLnBrk="1" hangingPunct="1"/>
            <a:r>
              <a:rPr lang="en-US" altLang="zh-TW" dirty="0" smtClean="0"/>
              <a:t>A single, stand-alone function.</a:t>
            </a:r>
          </a:p>
          <a:p>
            <a:pPr lvl="1" eaLnBrk="1" hangingPunct="1"/>
            <a:r>
              <a:rPr lang="en-US" altLang="zh-TW" dirty="0" smtClean="0"/>
              <a:t>A method of a class.</a:t>
            </a:r>
          </a:p>
          <a:p>
            <a:pPr lvl="1" eaLnBrk="1" hangingPunct="1"/>
            <a:r>
              <a:rPr lang="en-US" altLang="zh-TW" dirty="0" smtClean="0"/>
              <a:t>A class.</a:t>
            </a:r>
          </a:p>
          <a:p>
            <a:pPr lvl="1" eaLnBrk="1" hangingPunct="1"/>
            <a:r>
              <a:rPr lang="en-US" altLang="zh-TW" dirty="0" smtClean="0"/>
              <a:t>A group of several functions or classes working closely together.</a:t>
            </a:r>
          </a:p>
          <a:p>
            <a:pPr lvl="1" eaLnBrk="1" hangingPunct="1"/>
            <a:r>
              <a:rPr lang="en-US" altLang="zh-TW" dirty="0" smtClean="0"/>
              <a:t>Some block of code.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188771E-C7B0-4771-A2ED-4A49B5841CFB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More about OO Solutions (2/3)</a:t>
            </a:r>
          </a:p>
        </p:txBody>
      </p:sp>
      <p:sp>
        <p:nvSpPr>
          <p:cNvPr id="819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Functions and methods (or modules) implement </a:t>
            </a:r>
            <a:r>
              <a:rPr lang="en-US" altLang="zh-TW" b="1" dirty="0" smtClean="0"/>
              <a:t>algorithms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Algorithm: a step-by-step recipe for performing a task within a finite period of time.</a:t>
            </a:r>
          </a:p>
          <a:p>
            <a:pPr lvl="1" eaLnBrk="1" hangingPunct="1"/>
            <a:r>
              <a:rPr lang="en-US" altLang="zh-TW" dirty="0" smtClean="0"/>
              <a:t>Algorithms often </a:t>
            </a:r>
            <a:r>
              <a:rPr lang="en-US" altLang="zh-TW" b="1" dirty="0" smtClean="0"/>
              <a:t>operate on a collection of data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eaLnBrk="1" hangingPunct="1"/>
            <a:endParaRPr lang="zh-TW" altLang="en-US" sz="26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30FF36E-0FE5-4D84-93AA-A1BC1D3B31CB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More about OO Solutions (3/3)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When designing a solution, your challenge is to </a:t>
            </a:r>
            <a:r>
              <a:rPr lang="en-US" altLang="zh-TW" b="1" dirty="0" smtClean="0"/>
              <a:t>create a good set of modules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Modules must store, move, and alter data.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Modules use algorithms to communicate with one another.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Problem solving is to organize data collection and provide efficient operations on the data.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ED99F08-6B54-48AD-A666-DC22E67B6CD0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(1/3)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Understand what the problem is and what the </a:t>
            </a:r>
            <a:r>
              <a:rPr lang="en-US" altLang="zh-TW" b="1" dirty="0" smtClean="0">
                <a:cs typeface="Times New Roman" pitchFamily="18" charset="0"/>
              </a:rPr>
              <a:t>requirements</a:t>
            </a:r>
            <a:r>
              <a:rPr lang="en-US" altLang="zh-TW" dirty="0" smtClean="0">
                <a:cs typeface="Times New Roman" pitchFamily="18" charset="0"/>
              </a:rPr>
              <a:t> of a solution are.</a:t>
            </a:r>
            <a:endParaRPr lang="en-US" altLang="zh-TW" sz="2400" i="1" dirty="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What</a:t>
            </a:r>
            <a:r>
              <a:rPr lang="en-US" altLang="zh-TW" dirty="0" smtClean="0">
                <a:cs typeface="Times New Roman" pitchFamily="18" charset="0"/>
              </a:rPr>
              <a:t> a solution (program) must do.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FF0000"/>
                </a:solidFill>
                <a:cs typeface="Times New Roman" pitchFamily="18" charset="0"/>
              </a:rPr>
              <a:t>Not</a:t>
            </a:r>
            <a:r>
              <a:rPr lang="en-US" altLang="zh-TW" b="1" dirty="0" smtClean="0">
                <a:cs typeface="Times New Roman" pitchFamily="18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how</a:t>
            </a:r>
            <a:r>
              <a:rPr lang="en-US" altLang="zh-TW" b="1" dirty="0" smtClean="0">
                <a:cs typeface="Times New Roman" pitchFamily="18" charset="0"/>
              </a:rPr>
              <a:t> to implement the solution.</a:t>
            </a:r>
            <a:endParaRPr lang="en-US" altLang="zh-TW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Generates an accurate understanding of what </a:t>
            </a:r>
            <a:r>
              <a:rPr lang="en-US" altLang="zh-TW" b="1" dirty="0" smtClean="0">
                <a:solidFill>
                  <a:schemeClr val="accent2"/>
                </a:solidFill>
              </a:rPr>
              <a:t>end users</a:t>
            </a:r>
            <a:r>
              <a:rPr lang="en-US" altLang="zh-TW" dirty="0" smtClean="0"/>
              <a:t> will expect the solution to be.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Design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/>
              <a:t>Explores (describes) a solution</a:t>
            </a:r>
            <a:r>
              <a:rPr lang="en-US" altLang="zh-TW" dirty="0" smtClean="0"/>
              <a:t> to a problem.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To </a:t>
            </a:r>
            <a:r>
              <a:rPr lang="en-US" altLang="zh-TW" b="1" dirty="0" smtClean="0">
                <a:solidFill>
                  <a:srgbClr val="0070C0"/>
                </a:solidFill>
              </a:rPr>
              <a:t>fulfill the requirements</a:t>
            </a:r>
            <a:r>
              <a:rPr lang="en-US" altLang="zh-TW" dirty="0" smtClean="0"/>
              <a:t> discovered during analysis.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6CD1FE-0A9B-4D72-84FA-0BDA5341D46D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(2/3)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dirty="0" smtClean="0"/>
              <a:t>Object-oriented analysis (OOA)</a:t>
            </a:r>
          </a:p>
          <a:p>
            <a:pPr lvl="1" eaLnBrk="1" hangingPunct="1"/>
            <a:r>
              <a:rPr lang="en-US" altLang="zh-TW" dirty="0" smtClean="0">
                <a:cs typeface="Times New Roman" pitchFamily="18" charset="0"/>
              </a:rPr>
              <a:t>Expresses an understanding of the problem and the requirements of a solution </a:t>
            </a:r>
            <a:r>
              <a:rPr lang="en-US" altLang="zh-TW" b="1" dirty="0" smtClean="0">
                <a:cs typeface="Times New Roman" pitchFamily="18" charset="0"/>
              </a:rPr>
              <a:t>in terms of </a:t>
            </a:r>
            <a:r>
              <a:rPr lang="en-US" altLang="zh-TW" b="1" u="sng" dirty="0" smtClean="0">
                <a:solidFill>
                  <a:schemeClr val="accent2"/>
                </a:solidFill>
                <a:cs typeface="Times New Roman" pitchFamily="18" charset="0"/>
              </a:rPr>
              <a:t>objects</a:t>
            </a:r>
            <a:r>
              <a:rPr lang="en-US" altLang="zh-TW" dirty="0" smtClean="0">
                <a:cs typeface="Times New Roman" pitchFamily="18" charset="0"/>
              </a:rPr>
              <a:t> within the problem domain.</a:t>
            </a:r>
          </a:p>
          <a:p>
            <a:pPr lvl="1" eaLnBrk="1" hangingPunct="1"/>
            <a:r>
              <a:rPr lang="en-US" altLang="zh-TW" dirty="0" smtClean="0"/>
              <a:t>Objects can represent</a:t>
            </a:r>
          </a:p>
          <a:p>
            <a:pPr lvl="2" eaLnBrk="1" hangingPunct="1"/>
            <a:r>
              <a:rPr lang="en-US" altLang="zh-TW" sz="2200" dirty="0" smtClean="0"/>
              <a:t>Real-world objects. e.g., car, rabbit. </a:t>
            </a:r>
          </a:p>
          <a:p>
            <a:pPr lvl="2" eaLnBrk="1" hangingPunct="1"/>
            <a:r>
              <a:rPr lang="en-US" altLang="zh-TW" sz="2200" dirty="0" smtClean="0"/>
              <a:t>Software systems. e.g., stack, queue. </a:t>
            </a:r>
          </a:p>
          <a:p>
            <a:pPr lvl="2" eaLnBrk="1" hangingPunct="1"/>
            <a:r>
              <a:rPr lang="en-US" altLang="zh-TW" sz="2200" dirty="0" smtClean="0"/>
              <a:t>Ideas.</a:t>
            </a:r>
            <a:endParaRPr lang="en-US" altLang="zh-TW" sz="2000" dirty="0" smtClean="0"/>
          </a:p>
          <a:p>
            <a:pPr eaLnBrk="1" hangingPunct="1"/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Using OOA, you describe objects and their </a:t>
            </a:r>
            <a:r>
              <a:rPr lang="en-US" altLang="zh-TW" b="1" dirty="0" smtClean="0"/>
              <a:t>interactions</a:t>
            </a:r>
            <a:r>
              <a:rPr lang="en-US" altLang="zh-TW" dirty="0" smtClean="0"/>
              <a:t> among one another.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3056F05-AFFD-4A03-9654-0AE218F215F1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(3/3)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Object-oriented design (OOD)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Describes a solution </a:t>
            </a:r>
            <a:r>
              <a:rPr lang="en-US" altLang="zh-TW" b="1" dirty="0" smtClean="0">
                <a:cs typeface="Times New Roman" pitchFamily="18" charset="0"/>
              </a:rPr>
              <a:t>in terms of software objects</a:t>
            </a:r>
            <a:r>
              <a:rPr lang="en-US" altLang="zh-TW" dirty="0" smtClean="0">
                <a:cs typeface="Times New Roman" pitchFamily="18" charset="0"/>
              </a:rPr>
              <a:t> and how objects will </a:t>
            </a:r>
            <a:r>
              <a:rPr lang="en-US" altLang="zh-TW" b="1" dirty="0" smtClean="0">
                <a:cs typeface="Times New Roman" pitchFamily="18" charset="0"/>
              </a:rPr>
              <a:t>collaborate</a:t>
            </a:r>
            <a:r>
              <a:rPr lang="en-US" altLang="zh-TW" dirty="0" smtClean="0">
                <a:cs typeface="Times New Roman" pitchFamily="18" charset="0"/>
              </a:rPr>
              <a:t> with one another to fulfill the requirements of the problem.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Collaboration </a:t>
            </a:r>
            <a:r>
              <a:rPr lang="en-US" altLang="zh-TW" dirty="0" smtClean="0"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altLang="zh-TW" dirty="0" smtClean="0">
                <a:cs typeface="Times New Roman" pitchFamily="18" charset="0"/>
              </a:rPr>
              <a:t>call each other</a:t>
            </a:r>
            <a:r>
              <a:rPr lang="en-US" altLang="zh-TW" dirty="0" smtClean="0">
                <a:latin typeface="Times" pitchFamily="18" charset="0"/>
                <a:cs typeface="Times New Roman" pitchFamily="18" charset="0"/>
              </a:rPr>
              <a:t>’</a:t>
            </a:r>
            <a:r>
              <a:rPr lang="en-US" altLang="zh-TW" dirty="0" smtClean="0">
                <a:cs typeface="Times New Roman" pitchFamily="18" charset="0"/>
              </a:rPr>
              <a:t>s operations.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Collaborations should be meaningful and </a:t>
            </a:r>
            <a:r>
              <a:rPr lang="en-US" altLang="zh-TW" b="1" dirty="0" smtClean="0">
                <a:cs typeface="Times New Roman" pitchFamily="18" charset="0"/>
              </a:rPr>
              <a:t>minimal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6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During OOD, you may create one or more </a:t>
            </a:r>
            <a:r>
              <a:rPr lang="en-US" altLang="zh-TW" b="1" dirty="0" smtClean="0">
                <a:solidFill>
                  <a:schemeClr val="accent2"/>
                </a:solidFill>
                <a:cs typeface="Times New Roman" pitchFamily="18" charset="0"/>
              </a:rPr>
              <a:t>models</a:t>
            </a:r>
            <a:r>
              <a:rPr lang="en-US" altLang="zh-TW" dirty="0" smtClean="0">
                <a:cs typeface="Times New Roman" pitchFamily="18" charset="0"/>
              </a:rPr>
              <a:t> of a solution.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Some emphasize</a:t>
            </a:r>
            <a:r>
              <a:rPr lang="en-US" altLang="zh-TW" b="1" dirty="0" smtClean="0">
                <a:cs typeface="Times New Roman" pitchFamily="18" charset="0"/>
              </a:rPr>
              <a:t> interactions</a:t>
            </a:r>
            <a:r>
              <a:rPr lang="en-US" altLang="zh-TW" dirty="0" smtClean="0">
                <a:cs typeface="Times New Roman" pitchFamily="18" charset="0"/>
              </a:rPr>
              <a:t> among objects.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Others emphasize </a:t>
            </a:r>
            <a:r>
              <a:rPr lang="en-US" altLang="zh-TW" b="1" dirty="0" smtClean="0">
                <a:cs typeface="Times New Roman" pitchFamily="18" charset="0"/>
              </a:rPr>
              <a:t>relationships </a:t>
            </a:r>
            <a:r>
              <a:rPr lang="en-US" altLang="zh-TW" dirty="0" smtClean="0">
                <a:cs typeface="Times New Roman" pitchFamily="18" charset="0"/>
              </a:rPr>
              <a:t>among objects.</a:t>
            </a:r>
            <a:endParaRPr lang="zh-TW" altLang="en-US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E190FCA-362A-4256-B45B-0ABA908BA79E}" type="slidenum">
              <a:rPr kumimoji="0" lang="zh-TW" altLang="en-US" sz="1200"/>
              <a:pPr eaLnBrk="1" hangingPunct="1"/>
              <a:t>17</a:t>
            </a:fld>
            <a:endParaRPr kumimoji="0" lang="en-US" altLang="zh-TW" sz="12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Achieving a Better Solution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Analysis and design improve solutions.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If you have generated many </a:t>
            </a:r>
            <a:r>
              <a:rPr lang="en-US" altLang="zh-TW" u="sng" dirty="0" smtClean="0">
                <a:cs typeface="Times New Roman" pitchFamily="18" charset="0"/>
              </a:rPr>
              <a:t>correct but different</a:t>
            </a:r>
            <a:r>
              <a:rPr lang="en-US" altLang="zh-TW" dirty="0" smtClean="0">
                <a:cs typeface="Times New Roman" pitchFamily="18" charset="0"/>
              </a:rPr>
              <a:t> solutions, </a:t>
            </a:r>
            <a:r>
              <a:rPr lang="en-US" altLang="zh-TW" b="1" dirty="0" smtClean="0">
                <a:cs typeface="Times New Roman" pitchFamily="18" charset="0"/>
              </a:rPr>
              <a:t>what aspects of one solution make it better than the others?</a:t>
            </a:r>
          </a:p>
          <a:p>
            <a:pPr eaLnBrk="1" hangingPunct="1">
              <a:lnSpc>
                <a:spcPct val="90000"/>
              </a:lnSpc>
            </a:pPr>
            <a:endParaRPr lang="en-US" altLang="zh-TW" b="1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What aspects lead to a better solution?</a:t>
            </a:r>
            <a:endParaRPr lang="zh-TW" altLang="en-US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7503E4A-D017-4B8F-AC82-D093E168A95C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Cohesion and Coupling (1/2)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Cohesion</a:t>
            </a:r>
            <a:r>
              <a:rPr lang="en-US" altLang="zh-TW" sz="2800" dirty="0" smtClean="0">
                <a:cs typeface="Times New Roman" pitchFamily="18" charset="0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A highly </a:t>
            </a:r>
            <a:r>
              <a:rPr lang="en-US" altLang="zh-TW" sz="2400" b="1" dirty="0" smtClean="0">
                <a:solidFill>
                  <a:srgbClr val="0070C0"/>
                </a:solidFill>
                <a:cs typeface="Times New Roman" pitchFamily="18" charset="0"/>
              </a:rPr>
              <a:t>cohesive</a:t>
            </a:r>
            <a:r>
              <a:rPr lang="en-US" altLang="zh-TW" sz="2400" dirty="0" smtClean="0">
                <a:cs typeface="Times New Roman" pitchFamily="18" charset="0"/>
              </a:rPr>
              <a:t> module </a:t>
            </a:r>
            <a:r>
              <a:rPr lang="en-US" altLang="zh-TW" sz="2400" b="1" dirty="0" smtClean="0">
                <a:cs typeface="Times New Roman" pitchFamily="18" charset="0"/>
              </a:rPr>
              <a:t>performs </a:t>
            </a:r>
            <a:r>
              <a:rPr lang="en-US" altLang="zh-TW" sz="2400" b="1" u="sng" dirty="0" smtClean="0">
                <a:cs typeface="Times New Roman" pitchFamily="18" charset="0"/>
              </a:rPr>
              <a:t>one</a:t>
            </a:r>
            <a:r>
              <a:rPr lang="en-US" altLang="zh-TW" sz="2400" b="1" dirty="0" smtClean="0">
                <a:cs typeface="Times New Roman" pitchFamily="18" charset="0"/>
              </a:rPr>
              <a:t> well-defined task</a:t>
            </a:r>
            <a:r>
              <a:rPr lang="en-US" altLang="zh-TW" sz="2400" dirty="0" smtClean="0">
                <a:cs typeface="Times New Roman" pitchFamily="18" charset="0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The name of a module promotes self-documenting, </a:t>
            </a:r>
            <a:r>
              <a:rPr lang="en-US" altLang="zh-TW" sz="2400" u="sng" dirty="0" smtClean="0">
                <a:cs typeface="Times New Roman" pitchFamily="18" charset="0"/>
              </a:rPr>
              <a:t>easy-to-understand</a:t>
            </a:r>
            <a:r>
              <a:rPr lang="en-US" altLang="zh-TW" sz="2400" dirty="0" smtClean="0">
                <a:cs typeface="Times New Roman" pitchFamily="18" charset="0"/>
              </a:rPr>
              <a:t> code.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cs typeface="Times New Roman" pitchFamily="18" charset="0"/>
              </a:rPr>
              <a:t>E.g., a function called </a:t>
            </a:r>
            <a:r>
              <a:rPr lang="en-US" altLang="zh-TW" i="1" dirty="0" smtClean="0">
                <a:latin typeface="Courier New" pitchFamily="49" charset="0"/>
                <a:cs typeface="Times New Roman" pitchFamily="18" charset="0"/>
              </a:rPr>
              <a:t>sort</a:t>
            </a:r>
            <a:r>
              <a:rPr lang="en-US" altLang="zh-TW" dirty="0" smtClean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altLang="zh-TW" dirty="0" smtClean="0">
                <a:cs typeface="Times New Roman" pitchFamily="18" charset="0"/>
              </a:rPr>
              <a:t>should do nothing but sort.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Easy to </a:t>
            </a:r>
            <a:r>
              <a:rPr lang="en-US" altLang="zh-TW" sz="2400" b="1" dirty="0" smtClean="0">
                <a:cs typeface="Times New Roman" pitchFamily="18" charset="0"/>
              </a:rPr>
              <a:t>reuse</a:t>
            </a:r>
            <a:r>
              <a:rPr lang="en-US" altLang="zh-TW" sz="2400" dirty="0" smtClean="0">
                <a:cs typeface="Times New Roman" pitchFamily="18" charset="0"/>
              </a:rPr>
              <a:t> in other software projects.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Easy to </a:t>
            </a:r>
            <a:r>
              <a:rPr lang="en-US" altLang="zh-TW" sz="2400" b="1" dirty="0" smtClean="0">
                <a:cs typeface="Times New Roman" pitchFamily="18" charset="0"/>
              </a:rPr>
              <a:t>revise</a:t>
            </a:r>
            <a:r>
              <a:rPr lang="en-US" altLang="zh-TW" sz="2400" dirty="0" smtClean="0">
                <a:cs typeface="Times New Roman" pitchFamily="18" charset="0"/>
              </a:rPr>
              <a:t> or correct.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Robust: less likely to be affected by change; performs well under unusual conditions.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Promotes low </a:t>
            </a:r>
            <a:r>
              <a:rPr lang="en-US" altLang="zh-TW" sz="2400" b="1" dirty="0" smtClean="0">
                <a:cs typeface="Times New Roman" pitchFamily="18" charset="0"/>
              </a:rPr>
              <a:t>coupling</a:t>
            </a:r>
            <a:r>
              <a:rPr lang="en-US" altLang="zh-TW" sz="2400" dirty="0" smtClean="0"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cs typeface="Times New Roman" pitchFamily="18" charset="0"/>
              </a:rPr>
              <a:t>Guideline: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if a module (class or function) has too many responsibilities, it should be split into multiple modules.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EC3C57C-AAE6-4897-AD72-CA619506D0D0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Cohesion and Coupling (2/2)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Coupling</a:t>
            </a:r>
            <a:r>
              <a:rPr lang="en-US" altLang="zh-TW" sz="2800" dirty="0" smtClean="0">
                <a:cs typeface="Times New Roman" pitchFamily="18" charset="0"/>
              </a:rPr>
              <a:t>: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Modules with low coupling are </a:t>
            </a:r>
            <a:r>
              <a:rPr lang="en-US" altLang="zh-TW" sz="2400" b="1" dirty="0" smtClean="0">
                <a:cs typeface="Times New Roman" pitchFamily="18" charset="0"/>
              </a:rPr>
              <a:t>independent of one another</a:t>
            </a:r>
            <a:r>
              <a:rPr lang="en-US" altLang="zh-TW" sz="2400" dirty="0" smtClean="0">
                <a:cs typeface="Times New Roman" pitchFamily="18" charset="0"/>
              </a:rPr>
              <a:t>.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Dependent </a:t>
            </a:r>
            <a:r>
              <a:rPr lang="en-US" altLang="zh-TW" dirty="0" smtClean="0">
                <a:cs typeface="Times New Roman" pitchFamily="18" charset="0"/>
                <a:sym typeface="Wingdings" pitchFamily="2" charset="2"/>
              </a:rPr>
              <a:t> calling other</a:t>
            </a:r>
            <a:r>
              <a:rPr lang="en-US" altLang="zh-TW" dirty="0" smtClean="0">
                <a:latin typeface="Times" pitchFamily="18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lang="en-US" altLang="zh-TW" dirty="0" smtClean="0">
                <a:cs typeface="Times New Roman" pitchFamily="18" charset="0"/>
                <a:sym typeface="Wingdings" pitchFamily="2" charset="2"/>
              </a:rPr>
              <a:t>s methods.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A system of modules with low coupling is 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e</a:t>
            </a:r>
            <a:r>
              <a:rPr lang="en-US" altLang="zh-TW" dirty="0" smtClean="0">
                <a:cs typeface="Times New Roman" pitchFamily="18" charset="0"/>
              </a:rPr>
              <a:t>asier </a:t>
            </a:r>
            <a:r>
              <a:rPr lang="en-US" altLang="zh-TW" dirty="0" smtClean="0">
                <a:cs typeface="Times New Roman" pitchFamily="18" charset="0"/>
              </a:rPr>
              <a:t>to </a:t>
            </a:r>
            <a:r>
              <a:rPr lang="en-US" altLang="zh-TW" dirty="0" smtClean="0">
                <a:cs typeface="Times New Roman" pitchFamily="18" charset="0"/>
              </a:rPr>
              <a:t>change</a:t>
            </a:r>
            <a:r>
              <a:rPr lang="en-US" altLang="zh-TW" dirty="0" smtClean="0">
                <a:cs typeface="Times New Roman" pitchFamily="18" charset="0"/>
              </a:rPr>
              <a:t> (a</a:t>
            </a:r>
            <a:r>
              <a:rPr lang="en-US" altLang="zh-TW" dirty="0" smtClean="0">
                <a:cs typeface="Times New Roman" pitchFamily="18" charset="0"/>
              </a:rPr>
              <a:t> </a:t>
            </a:r>
            <a:r>
              <a:rPr lang="en-US" altLang="zh-TW" dirty="0" smtClean="0">
                <a:cs typeface="Times New Roman" pitchFamily="18" charset="0"/>
              </a:rPr>
              <a:t>change to one module won</a:t>
            </a:r>
            <a:r>
              <a:rPr lang="en-US" altLang="zh-TW" dirty="0" smtClean="0">
                <a:latin typeface="Times" pitchFamily="18" charset="0"/>
                <a:cs typeface="Times New Roman" pitchFamily="18" charset="0"/>
              </a:rPr>
              <a:t>’</a:t>
            </a:r>
            <a:r>
              <a:rPr lang="en-US" altLang="zh-TW" dirty="0" smtClean="0">
                <a:cs typeface="Times New Roman" pitchFamily="18" charset="0"/>
              </a:rPr>
              <a:t>t affect </a:t>
            </a:r>
            <a:r>
              <a:rPr lang="en-US" altLang="zh-TW" dirty="0" smtClean="0">
                <a:cs typeface="Times New Roman" pitchFamily="18" charset="0"/>
              </a:rPr>
              <a:t>another),</a:t>
            </a:r>
            <a:endParaRPr lang="en-US" altLang="zh-TW" dirty="0" smtClean="0">
              <a:cs typeface="Times New Roman" pitchFamily="18" charset="0"/>
            </a:endParaRP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e</a:t>
            </a:r>
            <a:r>
              <a:rPr lang="en-US" altLang="zh-TW" dirty="0" smtClean="0">
                <a:cs typeface="Times New Roman" pitchFamily="18" charset="0"/>
              </a:rPr>
              <a:t>asier </a:t>
            </a:r>
            <a:r>
              <a:rPr lang="en-US" altLang="zh-TW" dirty="0" smtClean="0">
                <a:cs typeface="Times New Roman" pitchFamily="18" charset="0"/>
              </a:rPr>
              <a:t>to </a:t>
            </a:r>
            <a:r>
              <a:rPr lang="en-US" altLang="zh-TW" dirty="0" smtClean="0">
                <a:cs typeface="Times New Roman" pitchFamily="18" charset="0"/>
              </a:rPr>
              <a:t>understand,</a:t>
            </a:r>
            <a:endParaRPr lang="en-US" altLang="zh-TW" dirty="0" smtClean="0">
              <a:cs typeface="Times New Roman" pitchFamily="18" charset="0"/>
            </a:endParaRP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e</a:t>
            </a:r>
            <a:r>
              <a:rPr lang="en-US" altLang="zh-TW" dirty="0" smtClean="0">
                <a:cs typeface="Times New Roman" pitchFamily="18" charset="0"/>
              </a:rPr>
              <a:t>asier </a:t>
            </a:r>
            <a:r>
              <a:rPr lang="en-US" altLang="zh-TW" dirty="0" smtClean="0">
                <a:cs typeface="Times New Roman" pitchFamily="18" charset="0"/>
              </a:rPr>
              <a:t>to </a:t>
            </a:r>
            <a:r>
              <a:rPr lang="en-US" altLang="zh-TW" dirty="0" smtClean="0">
                <a:cs typeface="Times New Roman" pitchFamily="18" charset="0"/>
              </a:rPr>
              <a:t>reuse, and</a:t>
            </a:r>
            <a:endParaRPr lang="en-US" altLang="zh-TW" dirty="0" smtClean="0">
              <a:cs typeface="Times New Roman" pitchFamily="18" charset="0"/>
            </a:endParaRP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h</a:t>
            </a:r>
            <a:r>
              <a:rPr lang="en-US" altLang="zh-TW" dirty="0" smtClean="0">
                <a:cs typeface="Times New Roman" pitchFamily="18" charset="0"/>
              </a:rPr>
              <a:t>as </a:t>
            </a:r>
            <a:r>
              <a:rPr lang="en-US" altLang="zh-TW" dirty="0" smtClean="0">
                <a:cs typeface="Times New Roman" pitchFamily="18" charset="0"/>
              </a:rPr>
              <a:t>increased cohesion.</a:t>
            </a:r>
          </a:p>
          <a:p>
            <a:pPr lvl="1" eaLnBrk="1" hangingPunct="1"/>
            <a:r>
              <a:rPr lang="en-US" altLang="zh-TW" sz="2400" b="1" dirty="0" smtClean="0">
                <a:cs typeface="Times New Roman" pitchFamily="18" charset="0"/>
              </a:rPr>
              <a:t>Coupling </a:t>
            </a:r>
            <a:r>
              <a:rPr lang="en-US" altLang="zh-TW" sz="2400" b="1" u="sng" dirty="0" smtClean="0">
                <a:solidFill>
                  <a:srgbClr val="FF0000"/>
                </a:solidFill>
                <a:cs typeface="Times New Roman" pitchFamily="18" charset="0"/>
              </a:rPr>
              <a:t>cannot</a:t>
            </a:r>
            <a:r>
              <a:rPr lang="en-US" altLang="zh-TW" sz="2400" b="1" dirty="0" smtClean="0">
                <a:cs typeface="Times New Roman" pitchFamily="18" charset="0"/>
              </a:rPr>
              <a:t> be and </a:t>
            </a:r>
            <a:r>
              <a:rPr lang="en-US" altLang="zh-TW" sz="2400" b="1" u="sng" dirty="0" smtClean="0">
                <a:solidFill>
                  <a:srgbClr val="FF0000"/>
                </a:solidFill>
                <a:cs typeface="Times New Roman" pitchFamily="18" charset="0"/>
              </a:rPr>
              <a:t>should not</a:t>
            </a:r>
            <a:r>
              <a:rPr lang="en-US" altLang="zh-TW" sz="2400" b="1" dirty="0" smtClean="0">
                <a:cs typeface="Times New Roman" pitchFamily="18" charset="0"/>
              </a:rPr>
              <a:t> be eliminated entirely</a:t>
            </a:r>
            <a:r>
              <a:rPr lang="en-US" altLang="zh-TW" sz="2400" dirty="0" smtClean="0">
                <a:cs typeface="Times New Roman" pitchFamily="18" charset="0"/>
              </a:rPr>
              <a:t>.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Objects must collaborate to get work done.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But it should be </a:t>
            </a:r>
            <a:r>
              <a:rPr lang="en-US" altLang="zh-TW" b="1" dirty="0" smtClean="0">
                <a:cs typeface="Times New Roman" pitchFamily="18" charset="0"/>
              </a:rPr>
              <a:t>kept to minimum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Separation of Concerns</a:t>
            </a:r>
          </a:p>
        </p:txBody>
      </p:sp>
      <p:sp>
        <p:nvSpPr>
          <p:cNvPr id="21508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01700" y="4985544"/>
            <a:ext cx="7810500" cy="747712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dirty="0" smtClean="0">
                <a:ea typeface="新細明體" charset="-120"/>
              </a:rPr>
              <a:t>task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sort</a:t>
            </a:r>
            <a:r>
              <a:rPr lang="en-US" altLang="zh-TW" dirty="0" smtClean="0">
                <a:ea typeface="新細明體" charset="-120"/>
              </a:rPr>
              <a:t> is a module separate from </a:t>
            </a:r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MyProgram</a:t>
            </a:r>
            <a:r>
              <a:rPr lang="en-US" altLang="zh-TW" dirty="0" smtClean="0">
                <a:ea typeface="新細明體" charset="-120"/>
              </a:rPr>
              <a:t> module</a:t>
            </a: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938" y="1763713"/>
            <a:ext cx="80676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Specification of a Module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it does</a:t>
            </a:r>
          </a:p>
          <a:p>
            <a:r>
              <a:rPr lang="en-US" altLang="zh-TW" dirty="0" smtClean="0"/>
              <a:t>But not how it does it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571180E-7D0A-4A59-9573-03114A695D05}" type="slidenum">
              <a:rPr kumimoji="0" lang="zh-TW" altLang="en-US" sz="1200"/>
              <a:pPr eaLnBrk="1" hangingPunct="1"/>
              <a:t>22</a:t>
            </a:fld>
            <a:endParaRPr kumimoji="0" lang="en-US" altLang="zh-TW" sz="12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Operation Contracts (1/3)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contract</a:t>
            </a:r>
            <a:r>
              <a:rPr lang="en-US" altLang="zh-TW" sz="2800" dirty="0" smtClean="0">
                <a:cs typeface="Times New Roman" pitchFamily="18" charset="0"/>
              </a:rPr>
              <a:t> shows the responsibilities of one module to another.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Used to document code, particularly in header files.</a:t>
            </a:r>
          </a:p>
          <a:p>
            <a:pPr lvl="1" eaLnBrk="1" hangingPunct="1"/>
            <a:endParaRPr lang="en-US" altLang="zh-TW" sz="1800" dirty="0" smtClean="0">
              <a:cs typeface="Times New Roman" pitchFamily="18" charset="0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Begin the contract during </a:t>
            </a:r>
            <a:r>
              <a:rPr lang="en-US" altLang="zh-TW" sz="2800" b="1" dirty="0" smtClean="0">
                <a:cs typeface="Times New Roman" pitchFamily="18" charset="0"/>
              </a:rPr>
              <a:t>analysis</a:t>
            </a:r>
            <a:r>
              <a:rPr lang="en-US" altLang="zh-TW" sz="2800" dirty="0" smtClean="0">
                <a:cs typeface="Times New Roman" pitchFamily="18" charset="0"/>
              </a:rPr>
              <a:t> and finish during </a:t>
            </a:r>
            <a:r>
              <a:rPr lang="en-US" altLang="zh-TW" sz="2800" b="1" dirty="0" smtClean="0">
                <a:cs typeface="Times New Roman" pitchFamily="18" charset="0"/>
              </a:rPr>
              <a:t>design</a:t>
            </a:r>
            <a:r>
              <a:rPr lang="en-US" altLang="zh-TW" sz="2800" dirty="0" smtClean="0">
                <a:cs typeface="Times New Roman" pitchFamily="18" charset="0"/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Does </a:t>
            </a:r>
            <a:r>
              <a:rPr lang="en-US" altLang="zh-TW" sz="2400" b="1" i="1" dirty="0" smtClean="0">
                <a:cs typeface="Times New Roman" pitchFamily="18" charset="0"/>
              </a:rPr>
              <a:t>not</a:t>
            </a:r>
            <a:r>
              <a:rPr lang="en-US" altLang="zh-TW" sz="2400" dirty="0" smtClean="0">
                <a:cs typeface="Times New Roman" pitchFamily="18" charset="0"/>
              </a:rPr>
              <a:t> describe </a:t>
            </a:r>
            <a:r>
              <a:rPr lang="en-US" altLang="zh-TW" sz="2400" b="1" dirty="0" smtClean="0">
                <a:cs typeface="Times New Roman" pitchFamily="18" charset="0"/>
              </a:rPr>
              <a:t>how</a:t>
            </a:r>
            <a:r>
              <a:rPr lang="en-US" altLang="zh-TW" sz="2400" dirty="0" smtClean="0">
                <a:cs typeface="Times New Roman" pitchFamily="18" charset="0"/>
              </a:rPr>
              <a:t> the module will perform its task.</a:t>
            </a:r>
          </a:p>
          <a:p>
            <a:pPr lvl="1" eaLnBrk="1" hangingPunct="1"/>
            <a:endParaRPr lang="en-US" altLang="zh-TW" sz="1800" dirty="0" smtClean="0">
              <a:cs typeface="Times New Roman" pitchFamily="18" charset="0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 module</a:t>
            </a:r>
            <a:r>
              <a:rPr lang="en-US" altLang="zh-TW" sz="2800" dirty="0" smtClean="0">
                <a:latin typeface="Times" pitchFamily="18" charset="0"/>
                <a:cs typeface="Times New Roman" pitchFamily="18" charset="0"/>
              </a:rPr>
              <a:t>’</a:t>
            </a:r>
            <a:r>
              <a:rPr lang="en-US" altLang="zh-TW" sz="2800" dirty="0" smtClean="0">
                <a:cs typeface="Times New Roman" pitchFamily="18" charset="0"/>
              </a:rPr>
              <a:t>s operation contract specifies </a:t>
            </a:r>
            <a:r>
              <a:rPr lang="en-US" altLang="zh-TW" sz="2800" dirty="0" smtClean="0">
                <a:cs typeface="Times New Roman" pitchFamily="18" charset="0"/>
              </a:rPr>
              <a:t>its</a:t>
            </a:r>
            <a:endParaRPr lang="en-US" altLang="zh-TW" sz="2800" dirty="0" smtClean="0">
              <a:cs typeface="Times New Roman" pitchFamily="18" charset="0"/>
            </a:endParaRP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p</a:t>
            </a:r>
            <a:r>
              <a:rPr lang="en-US" altLang="zh-TW" sz="2400" dirty="0" smtClean="0">
                <a:cs typeface="Times New Roman" pitchFamily="18" charset="0"/>
              </a:rPr>
              <a:t>urpose,</a:t>
            </a:r>
            <a:endParaRPr lang="en-US" altLang="zh-TW" sz="2400" dirty="0" smtClean="0">
              <a:cs typeface="Times New Roman" pitchFamily="18" charset="0"/>
            </a:endParaRP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a</a:t>
            </a:r>
            <a:r>
              <a:rPr lang="en-US" altLang="zh-TW" sz="2400" dirty="0" smtClean="0">
                <a:cs typeface="Times New Roman" pitchFamily="18" charset="0"/>
              </a:rPr>
              <a:t>ssumptions, and</a:t>
            </a:r>
            <a:endParaRPr lang="en-US" altLang="zh-TW" sz="2400" dirty="0" smtClean="0">
              <a:cs typeface="Times New Roman" pitchFamily="18" charset="0"/>
            </a:endParaRP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i</a:t>
            </a:r>
            <a:r>
              <a:rPr lang="en-US" altLang="zh-TW" sz="2400" dirty="0" smtClean="0">
                <a:cs typeface="Times New Roman" pitchFamily="18" charset="0"/>
              </a:rPr>
              <a:t>nput </a:t>
            </a:r>
            <a:r>
              <a:rPr lang="en-US" altLang="zh-TW" sz="2400" dirty="0" smtClean="0">
                <a:cs typeface="Times New Roman" pitchFamily="18" charset="0"/>
              </a:rPr>
              <a:t>and output.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6A4EDA8-10A1-4366-999D-CD1CE3FBC32F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Operation Contracts (2/3)</a:t>
            </a:r>
            <a:endParaRPr lang="zh-TW" altLang="en-US" sz="4000" dirty="0" smtClean="0"/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Precondition: </a:t>
            </a:r>
          </a:p>
          <a:p>
            <a:pPr lvl="1" eaLnBrk="1" hangingPunct="1"/>
            <a:r>
              <a:rPr lang="en-US" altLang="zh-TW" dirty="0" smtClean="0"/>
              <a:t>Statement of conditions that must exist </a:t>
            </a:r>
            <a:r>
              <a:rPr lang="en-US" altLang="zh-TW" b="1" dirty="0" smtClean="0"/>
              <a:t>before</a:t>
            </a:r>
            <a:r>
              <a:rPr lang="en-US" altLang="zh-TW" dirty="0" smtClean="0"/>
              <a:t> a module executes.</a:t>
            </a:r>
          </a:p>
          <a:p>
            <a:pPr eaLnBrk="1" hangingPunct="1"/>
            <a:r>
              <a:rPr lang="en-US" altLang="zh-TW" dirty="0" err="1" smtClean="0"/>
              <a:t>Postcondition</a:t>
            </a:r>
            <a:r>
              <a:rPr lang="en-US" altLang="zh-TW" dirty="0" smtClean="0"/>
              <a:t>: </a:t>
            </a:r>
          </a:p>
          <a:p>
            <a:pPr lvl="1" eaLnBrk="1" hangingPunct="1"/>
            <a:r>
              <a:rPr lang="en-US" altLang="zh-TW" dirty="0" smtClean="0"/>
              <a:t>Statement of conditions that exist </a:t>
            </a:r>
            <a:r>
              <a:rPr lang="en-US" altLang="zh-TW" b="1" dirty="0" smtClean="0"/>
              <a:t>after </a:t>
            </a:r>
            <a:r>
              <a:rPr lang="en-US" altLang="zh-TW" dirty="0" smtClean="0"/>
              <a:t>a module executes.</a:t>
            </a:r>
            <a:endParaRPr lang="zh-TW" altLang="en-US" dirty="0" smtClean="0"/>
          </a:p>
        </p:txBody>
      </p:sp>
      <p:sp>
        <p:nvSpPr>
          <p:cNvPr id="387076" name="Text Box 4"/>
          <p:cNvSpPr txBox="1">
            <a:spLocks noChangeArrowheads="1"/>
          </p:cNvSpPr>
          <p:nvPr/>
        </p:nvSpPr>
        <p:spPr bwMode="auto">
          <a:xfrm>
            <a:off x="228600" y="4114800"/>
            <a:ext cx="8648700" cy="20145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800" b="1" u="sng"/>
              <a:t>Example of module contract:</a:t>
            </a:r>
          </a:p>
          <a:p>
            <a:pPr>
              <a:defRPr/>
            </a:pPr>
            <a:endParaRPr lang="en-US" altLang="zh-TW" sz="1800" b="1" u="sng"/>
          </a:p>
          <a:p>
            <a:pPr>
              <a:defRPr/>
            </a:pPr>
            <a:r>
              <a:rPr lang="en-US" altLang="zh-TW" sz="1800">
                <a:latin typeface="Courier New" pitchFamily="49" charset="0"/>
              </a:rPr>
              <a:t>sort(anArray, num)</a:t>
            </a:r>
          </a:p>
          <a:p>
            <a:pPr>
              <a:defRPr/>
            </a:pPr>
            <a:r>
              <a:rPr lang="en-US" altLang="zh-TW" sz="1800">
                <a:latin typeface="Courier New" pitchFamily="49" charset="0"/>
              </a:rPr>
              <a:t>// Sorts an array.</a:t>
            </a:r>
          </a:p>
          <a:p>
            <a:pPr>
              <a:defRPr/>
            </a:pPr>
            <a:r>
              <a:rPr lang="en-US" altLang="zh-TW" sz="1800">
                <a:latin typeface="Courier New" pitchFamily="49" charset="0"/>
              </a:rPr>
              <a:t>// </a:t>
            </a:r>
            <a:r>
              <a:rPr lang="en-US" altLang="zh-TW" sz="1800" b="1">
                <a:latin typeface="Courier New" pitchFamily="49" charset="0"/>
              </a:rPr>
              <a:t>Precondition</a:t>
            </a:r>
            <a:r>
              <a:rPr lang="en-US" altLang="zh-TW" sz="1800">
                <a:latin typeface="Courier New" pitchFamily="49" charset="0"/>
              </a:rPr>
              <a:t>: anArray is an array of num integers; num &gt; 0.</a:t>
            </a:r>
          </a:p>
          <a:p>
            <a:pPr>
              <a:defRPr/>
            </a:pPr>
            <a:r>
              <a:rPr lang="en-US" altLang="zh-TW" sz="1800">
                <a:latin typeface="Courier New" pitchFamily="49" charset="0"/>
              </a:rPr>
              <a:t>// </a:t>
            </a:r>
            <a:r>
              <a:rPr lang="en-US" altLang="zh-TW" sz="1800" b="1">
                <a:latin typeface="Courier New" pitchFamily="49" charset="0"/>
              </a:rPr>
              <a:t>Postcondition</a:t>
            </a:r>
            <a:r>
              <a:rPr lang="en-US" altLang="zh-TW" sz="1800">
                <a:latin typeface="Courier New" pitchFamily="49" charset="0"/>
              </a:rPr>
              <a:t>: The integers in anArray are sorted.</a:t>
            </a:r>
          </a:p>
          <a:p>
            <a:pPr>
              <a:defRPr/>
            </a:pPr>
            <a:endParaRPr lang="zh-TW" altLang="en-US" sz="1800">
              <a:latin typeface="Courier New" pitchFamily="49" charset="0"/>
            </a:endParaRPr>
          </a:p>
        </p:txBody>
      </p:sp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4495800" y="5943600"/>
            <a:ext cx="4500563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pretty vague,</a:t>
            </a:r>
          </a:p>
          <a:p>
            <a:pPr eaLnBrk="1" hangingPunct="1"/>
            <a:r>
              <a:rPr lang="en-US" altLang="zh-TW" sz="1800"/>
              <a:t>sort? descending or ascending order?</a:t>
            </a:r>
          </a:p>
        </p:txBody>
      </p:sp>
      <p:sp>
        <p:nvSpPr>
          <p:cNvPr id="387078" name="Text Box 6"/>
          <p:cNvSpPr txBox="1">
            <a:spLocks noChangeArrowheads="1"/>
          </p:cNvSpPr>
          <p:nvPr/>
        </p:nvSpPr>
        <p:spPr bwMode="auto">
          <a:xfrm>
            <a:off x="3657600" y="4572000"/>
            <a:ext cx="11144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purpose</a:t>
            </a:r>
          </a:p>
        </p:txBody>
      </p:sp>
      <p:sp>
        <p:nvSpPr>
          <p:cNvPr id="387079" name="Line 7"/>
          <p:cNvSpPr>
            <a:spLocks noChangeShapeType="1"/>
          </p:cNvSpPr>
          <p:nvPr/>
        </p:nvSpPr>
        <p:spPr bwMode="auto">
          <a:xfrm flipH="1">
            <a:off x="2819400" y="47244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87080" name="Text Box 8"/>
          <p:cNvSpPr txBox="1">
            <a:spLocks noChangeArrowheads="1"/>
          </p:cNvSpPr>
          <p:nvPr/>
        </p:nvSpPr>
        <p:spPr bwMode="auto">
          <a:xfrm>
            <a:off x="838200" y="6172200"/>
            <a:ext cx="347345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Precondition &amp; postcondition</a:t>
            </a:r>
          </a:p>
        </p:txBody>
      </p:sp>
      <p:sp>
        <p:nvSpPr>
          <p:cNvPr id="387081" name="Line 9"/>
          <p:cNvSpPr>
            <a:spLocks noChangeShapeType="1"/>
          </p:cNvSpPr>
          <p:nvPr/>
        </p:nvSpPr>
        <p:spPr bwMode="auto">
          <a:xfrm flipH="1" flipV="1">
            <a:off x="1524000" y="5867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6" grpId="0" animBg="1"/>
      <p:bldP spid="387077" grpId="0" animBg="1"/>
      <p:bldP spid="387078" grpId="0" animBg="1"/>
      <p:bldP spid="387079" grpId="0" animBg="1"/>
      <p:bldP spid="387080" grpId="0" animBg="1"/>
      <p:bldP spid="38708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85E9448-1D8C-4D9F-82C8-39DECF8EFBE9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Operation Contracts (3/3)</a:t>
            </a:r>
            <a:endParaRPr lang="zh-TW" altLang="en-US" sz="4000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Revised specifications:</a:t>
            </a:r>
            <a:endParaRPr lang="zh-TW" altLang="en-US" smtClean="0"/>
          </a:p>
        </p:txBody>
      </p:sp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533400" y="2362200"/>
            <a:ext cx="8077200" cy="2563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sort(</a:t>
            </a:r>
            <a:r>
              <a:rPr lang="en-US" altLang="zh-TW" sz="1800" dirty="0" err="1">
                <a:latin typeface="Courier New" pitchFamily="49" charset="0"/>
              </a:rPr>
              <a:t>anArray</a:t>
            </a:r>
            <a:r>
              <a:rPr lang="en-US" altLang="zh-TW" sz="1800" dirty="0">
                <a:latin typeface="Courier New" pitchFamily="49" charset="0"/>
              </a:rPr>
              <a:t>, num)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// Sorts an array into </a:t>
            </a:r>
            <a:r>
              <a:rPr lang="en-US" altLang="zh-TW" sz="1800" b="1" dirty="0">
                <a:latin typeface="Courier New" pitchFamily="49" charset="0"/>
              </a:rPr>
              <a:t>ascending</a:t>
            </a:r>
            <a:r>
              <a:rPr lang="en-US" altLang="zh-TW" sz="1800" dirty="0">
                <a:latin typeface="Courier New" pitchFamily="49" charset="0"/>
              </a:rPr>
              <a:t> order.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// </a:t>
            </a:r>
            <a:r>
              <a:rPr lang="en-US" altLang="zh-TW" sz="1800" b="1" dirty="0">
                <a:latin typeface="Courier New" pitchFamily="49" charset="0"/>
              </a:rPr>
              <a:t>Precondition: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dirty="0" err="1">
                <a:latin typeface="Courier New" pitchFamily="49" charset="0"/>
              </a:rPr>
              <a:t>anArray</a:t>
            </a:r>
            <a:r>
              <a:rPr lang="en-US" altLang="zh-TW" sz="1800" dirty="0">
                <a:latin typeface="Courier New" pitchFamily="49" charset="0"/>
              </a:rPr>
              <a:t> is an array of num 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// integers; 1 &lt;= num &lt;= MAX_ARRAY, where 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// MAX_ARRAY is a global constant that specifies 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// the maximum size of </a:t>
            </a:r>
            <a:r>
              <a:rPr lang="en-US" altLang="zh-TW" sz="1800" dirty="0" err="1">
                <a:latin typeface="Courier New" pitchFamily="49" charset="0"/>
              </a:rPr>
              <a:t>anArray</a:t>
            </a:r>
            <a:r>
              <a:rPr lang="en-US" altLang="zh-TW" sz="1800" dirty="0"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// </a:t>
            </a:r>
            <a:r>
              <a:rPr lang="en-US" altLang="zh-TW" sz="1800" b="1" dirty="0" err="1">
                <a:latin typeface="Courier New" pitchFamily="49" charset="0"/>
              </a:rPr>
              <a:t>Postcondition</a:t>
            </a:r>
            <a:r>
              <a:rPr lang="en-US" altLang="zh-TW" sz="1800" dirty="0">
                <a:latin typeface="Courier New" pitchFamily="49" charset="0"/>
              </a:rPr>
              <a:t>: </a:t>
            </a:r>
            <a:r>
              <a:rPr lang="en-US" altLang="zh-TW" sz="1800" dirty="0" err="1">
                <a:latin typeface="Courier New" pitchFamily="49" charset="0"/>
              </a:rPr>
              <a:t>anArray</a:t>
            </a:r>
            <a:r>
              <a:rPr lang="en-US" altLang="zh-TW" sz="1800" dirty="0">
                <a:latin typeface="Courier New" pitchFamily="49" charset="0"/>
              </a:rPr>
              <a:t>[0] &lt;= </a:t>
            </a:r>
            <a:r>
              <a:rPr lang="en-US" altLang="zh-TW" sz="1800" dirty="0" err="1">
                <a:latin typeface="Courier New" pitchFamily="49" charset="0"/>
              </a:rPr>
              <a:t>anArray</a:t>
            </a:r>
            <a:r>
              <a:rPr lang="en-US" altLang="zh-TW" sz="1800" dirty="0">
                <a:latin typeface="Courier New" pitchFamily="49" charset="0"/>
              </a:rPr>
              <a:t>[1] &lt;= ...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// &lt;= </a:t>
            </a:r>
            <a:r>
              <a:rPr lang="en-US" altLang="zh-TW" sz="1800" dirty="0" err="1">
                <a:latin typeface="Courier New" pitchFamily="49" charset="0"/>
              </a:rPr>
              <a:t>anArray</a:t>
            </a:r>
            <a:r>
              <a:rPr lang="en-US" altLang="zh-TW" sz="1800" dirty="0">
                <a:latin typeface="Courier New" pitchFamily="49" charset="0"/>
              </a:rPr>
              <a:t>[num-1], num is unchanged.</a:t>
            </a:r>
          </a:p>
          <a:p>
            <a:pPr>
              <a:defRPr/>
            </a:pPr>
            <a:endParaRPr lang="zh-TW" altLang="en-US" sz="1800" dirty="0">
              <a:latin typeface="Courier New" pitchFamily="49" charset="0"/>
            </a:endParaRPr>
          </a:p>
        </p:txBody>
      </p:sp>
      <p:sp>
        <p:nvSpPr>
          <p:cNvPr id="389125" name="Text Box 5"/>
          <p:cNvSpPr txBox="1">
            <a:spLocks noChangeArrowheads="1"/>
          </p:cNvSpPr>
          <p:nvPr/>
        </p:nvSpPr>
        <p:spPr bwMode="auto">
          <a:xfrm>
            <a:off x="550863" y="5257800"/>
            <a:ext cx="7983537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>
                <a:solidFill>
                  <a:schemeClr val="accent2"/>
                </a:solidFill>
              </a:rPr>
              <a:t>Documentation is very important!! </a:t>
            </a:r>
          </a:p>
          <a:p>
            <a:pPr eaLnBrk="1" hangingPunct="1"/>
            <a:r>
              <a:rPr lang="en-US" altLang="zh-TW" sz="1800"/>
              <a:t>You, the programmer, may forget everything about your programs.</a:t>
            </a:r>
            <a:endParaRPr lang="zh-TW" altLang="en-US" sz="180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Options for Unusual Conditions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Assume they </a:t>
            </a:r>
            <a:r>
              <a:rPr lang="en-US" altLang="zh-TW" dirty="0" smtClean="0"/>
              <a:t>will never occur</a:t>
            </a:r>
            <a:endParaRPr lang="en-US" altLang="zh-TW" dirty="0" smtClean="0"/>
          </a:p>
          <a:p>
            <a:pPr>
              <a:defRPr/>
            </a:pPr>
            <a:r>
              <a:rPr lang="en-US" altLang="zh-TW" dirty="0" smtClean="0"/>
              <a:t>Ignore </a:t>
            </a:r>
            <a:r>
              <a:rPr lang="en-US" altLang="zh-TW" dirty="0" smtClean="0"/>
              <a:t>th</a:t>
            </a:r>
            <a:r>
              <a:rPr lang="en-US" altLang="zh-TW" dirty="0" smtClean="0"/>
              <a:t>e </a:t>
            </a:r>
            <a:r>
              <a:rPr lang="en-US" altLang="zh-TW" dirty="0" smtClean="0"/>
              <a:t>invalid </a:t>
            </a:r>
            <a:r>
              <a:rPr lang="en-US" altLang="zh-TW" dirty="0" smtClean="0"/>
              <a:t>situations</a:t>
            </a:r>
          </a:p>
          <a:p>
            <a:pPr>
              <a:defRPr/>
            </a:pPr>
            <a:r>
              <a:rPr lang="en-US" altLang="zh-TW" dirty="0" smtClean="0"/>
              <a:t>Guess at </a:t>
            </a:r>
            <a:r>
              <a:rPr lang="en-US" altLang="zh-TW" dirty="0" smtClean="0"/>
              <a:t>the client’s </a:t>
            </a:r>
            <a:r>
              <a:rPr lang="en-US" altLang="zh-TW" dirty="0" smtClean="0"/>
              <a:t>intent</a:t>
            </a:r>
          </a:p>
          <a:p>
            <a:pPr>
              <a:defRPr/>
            </a:pPr>
            <a:r>
              <a:rPr lang="en-US" altLang="zh-TW" dirty="0" smtClean="0"/>
              <a:t>Return </a:t>
            </a:r>
            <a:r>
              <a:rPr lang="en-US" altLang="zh-TW" dirty="0" smtClean="0"/>
              <a:t>a value </a:t>
            </a:r>
            <a:r>
              <a:rPr lang="en-US" altLang="zh-TW" dirty="0" smtClean="0"/>
              <a:t>that signals a problem</a:t>
            </a:r>
          </a:p>
          <a:p>
            <a:pPr>
              <a:defRPr/>
            </a:pPr>
            <a:r>
              <a:rPr lang="en-US" altLang="zh-TW" dirty="0" smtClean="0"/>
              <a:t>Throw an exception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0E5BFEA-F416-4F42-8A06-9BBA6633A45C}" type="slidenum">
              <a:rPr kumimoji="0" lang="zh-TW" altLang="en-US" sz="1200"/>
              <a:pPr eaLnBrk="1" hangingPunct="1"/>
              <a:t>26</a:t>
            </a:fld>
            <a:endParaRPr kumimoji="0" lang="en-US" altLang="zh-TW" sz="12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Abstraction (1/3)</a:t>
            </a:r>
            <a:endParaRPr lang="zh-TW" altLang="en-US" sz="4000" dirty="0" smtClean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Abstraction</a:t>
            </a:r>
            <a:endParaRPr lang="en-US" altLang="zh-TW" dirty="0" smtClean="0"/>
          </a:p>
          <a:p>
            <a:pPr lvl="1" eaLnBrk="1" hangingPunct="1"/>
            <a:r>
              <a:rPr lang="en-US" altLang="zh-TW" b="1" dirty="0" smtClean="0"/>
              <a:t>Separates</a:t>
            </a:r>
            <a:r>
              <a:rPr lang="en-US" altLang="zh-TW" dirty="0" smtClean="0"/>
              <a:t> the </a:t>
            </a:r>
            <a:r>
              <a:rPr lang="en-US" altLang="zh-TW" b="1" dirty="0" smtClean="0"/>
              <a:t>purpose</a:t>
            </a:r>
            <a:r>
              <a:rPr lang="en-US" altLang="zh-TW" dirty="0" smtClean="0"/>
              <a:t> of a module from its </a:t>
            </a:r>
            <a:r>
              <a:rPr lang="en-US" altLang="zh-TW" b="1" dirty="0" smtClean="0"/>
              <a:t>implementation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b="1" dirty="0" smtClean="0"/>
              <a:t>Specifications</a:t>
            </a:r>
            <a:r>
              <a:rPr lang="en-US" altLang="zh-TW" dirty="0" smtClean="0"/>
              <a:t> for each module are written </a:t>
            </a:r>
            <a:r>
              <a:rPr lang="en-US" altLang="zh-TW" u="sng" dirty="0" smtClean="0"/>
              <a:t>before implementation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Modularity and abstraction complement each other.</a:t>
            </a:r>
          </a:p>
          <a:p>
            <a:pPr lvl="1" eaLnBrk="1" hangingPunct="1"/>
            <a:r>
              <a:rPr lang="en-US" altLang="zh-TW" dirty="0" smtClean="0"/>
              <a:t>Modularity breaks a solution into modules.</a:t>
            </a:r>
          </a:p>
          <a:p>
            <a:pPr lvl="1" eaLnBrk="1" hangingPunct="1"/>
            <a:r>
              <a:rPr lang="en-US" altLang="zh-TW" dirty="0" smtClean="0"/>
              <a:t>Abstraction specifies each module clearly.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55680B9-DE43-4606-A8C0-9F16A15BFA7D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Abstraction (2/3)</a:t>
            </a:r>
            <a:endParaRPr lang="zh-TW" altLang="en-US" sz="4000" dirty="0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Functional </a:t>
            </a:r>
            <a:r>
              <a:rPr lang="en-US" altLang="zh-TW" b="1" dirty="0" smtClean="0">
                <a:solidFill>
                  <a:srgbClr val="0070C0"/>
                </a:solidFill>
              </a:rPr>
              <a:t>abstraction</a:t>
            </a:r>
            <a:endParaRPr lang="en-US" altLang="zh-TW" sz="2400" dirty="0" smtClean="0"/>
          </a:p>
          <a:p>
            <a:pPr lvl="1" eaLnBrk="1" hangingPunct="1"/>
            <a:r>
              <a:rPr lang="en-US" altLang="zh-TW" dirty="0" smtClean="0"/>
              <a:t>To separate the purpose of a function from its implementation</a:t>
            </a:r>
            <a:r>
              <a:rPr lang="en-US" altLang="zh-TW" dirty="0" smtClean="0"/>
              <a:t>.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For example, C</a:t>
            </a:r>
            <a:r>
              <a:rPr lang="en-US" altLang="zh-TW" dirty="0" smtClean="0"/>
              <a:t>++ standard library function, </a:t>
            </a:r>
            <a:r>
              <a:rPr lang="en-US" altLang="zh-TW" i="1" dirty="0" err="1" smtClean="0"/>
              <a:t>cout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dirty="0" smtClean="0"/>
              <a:t>Functional abstraction i</a:t>
            </a:r>
            <a:r>
              <a:rPr lang="en-US" altLang="zh-TW" dirty="0" smtClean="0"/>
              <a:t>s </a:t>
            </a:r>
            <a:r>
              <a:rPr lang="en-US" altLang="zh-TW" dirty="0" smtClean="0"/>
              <a:t>essential to </a:t>
            </a:r>
            <a:r>
              <a:rPr lang="en-US" altLang="zh-TW" dirty="0" smtClean="0"/>
              <a:t>a team project.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You will have to use modules (functions) written by others, frequently without knowledge of their implementations.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Abstraction (3/3)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Data abstraction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To focus on what you will do to data, </a:t>
            </a:r>
            <a:r>
              <a:rPr lang="en-US" altLang="zh-TW" b="1" dirty="0" smtClean="0"/>
              <a:t>not on the implementation of the operations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/>
            <a:r>
              <a:rPr lang="en-US" altLang="zh-TW" b="1" dirty="0" smtClean="0"/>
              <a:t>Data structure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b="1" dirty="0" smtClean="0"/>
              <a:t>Implementation</a:t>
            </a:r>
            <a:r>
              <a:rPr lang="en-US" altLang="zh-TW" dirty="0" smtClean="0"/>
              <a:t> of an ADT.</a:t>
            </a:r>
          </a:p>
          <a:p>
            <a:pPr lvl="1" eaLnBrk="1" hangingPunct="1"/>
            <a:r>
              <a:rPr lang="en-US" altLang="zh-TW" dirty="0" smtClean="0"/>
              <a:t>A construct that you can define within a programming language to store a collection of data</a:t>
            </a:r>
            <a:r>
              <a:rPr lang="en-US" altLang="zh-TW" dirty="0" smtClean="0"/>
              <a:t>.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E.g., array-based or link-based implementation of ADT bag.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CD4A95E-4793-4CD0-A0BE-0D15445673FC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Information Hiding (1/2)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dirty="0" smtClean="0"/>
              <a:t>Information hiding</a:t>
            </a:r>
          </a:p>
          <a:p>
            <a:pPr lvl="1" eaLnBrk="1" hangingPunct="1"/>
            <a:r>
              <a:rPr lang="en-US" altLang="zh-TW" b="1" dirty="0" smtClean="0"/>
              <a:t>Abstraction helps to </a:t>
            </a:r>
            <a:r>
              <a:rPr lang="en-US" altLang="zh-TW" b="1" dirty="0" smtClean="0">
                <a:solidFill>
                  <a:srgbClr val="0070C0"/>
                </a:solidFill>
              </a:rPr>
              <a:t>hide details</a:t>
            </a:r>
            <a:r>
              <a:rPr lang="en-US" altLang="zh-TW" b="1" dirty="0" smtClean="0"/>
              <a:t> within a module.</a:t>
            </a:r>
          </a:p>
          <a:p>
            <a:pPr lvl="1" eaLnBrk="1" hangingPunct="1"/>
            <a:r>
              <a:rPr lang="en-US" altLang="zh-TW" b="1" dirty="0" smtClean="0"/>
              <a:t>Public</a:t>
            </a:r>
            <a:r>
              <a:rPr lang="en-US" altLang="zh-TW" dirty="0" smtClean="0"/>
              <a:t> view of a module:</a:t>
            </a:r>
          </a:p>
          <a:p>
            <a:pPr lvl="2" eaLnBrk="1" hangingPunct="1"/>
            <a:r>
              <a:rPr lang="en-US" altLang="zh-TW" dirty="0" smtClean="0"/>
              <a:t>Described by its </a:t>
            </a:r>
            <a:r>
              <a:rPr lang="en-US" altLang="zh-TW" b="1" dirty="0" smtClean="0"/>
              <a:t>specifications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b="1" dirty="0" smtClean="0"/>
              <a:t>Private</a:t>
            </a:r>
            <a:r>
              <a:rPr lang="en-US" altLang="zh-TW" dirty="0" smtClean="0"/>
              <a:t> view of a module:</a:t>
            </a:r>
          </a:p>
          <a:p>
            <a:pPr lvl="2" eaLnBrk="1" hangingPunct="1"/>
            <a:r>
              <a:rPr lang="en-US" altLang="zh-TW" dirty="0" smtClean="0"/>
              <a:t>Implementation details that the specifications should not disclose.</a:t>
            </a:r>
          </a:p>
          <a:p>
            <a:pPr lvl="2" eaLnBrk="1" hangingPunct="1"/>
            <a:r>
              <a:rPr lang="en-US" altLang="zh-TW" dirty="0" smtClean="0"/>
              <a:t>Ensure that no other module can tamper with these hidden details.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Information Hiding (2/2)</a:t>
            </a:r>
          </a:p>
        </p:txBody>
      </p:sp>
      <p:sp>
        <p:nvSpPr>
          <p:cNvPr id="2560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1700" y="5390480"/>
            <a:ext cx="800735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Tasks </a:t>
            </a:r>
            <a:r>
              <a:rPr lang="en-US" altLang="zh-TW" dirty="0" smtClean="0">
                <a:ea typeface="新細明體" charset="-120"/>
              </a:rPr>
              <a:t>communicate through a slit in wall</a:t>
            </a: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975" y="1368425"/>
            <a:ext cx="767715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12763" y="301625"/>
            <a:ext cx="8396287" cy="1143000"/>
          </a:xfrm>
        </p:spPr>
        <p:txBody>
          <a:bodyPr/>
          <a:lstStyle/>
          <a:p>
            <a:r>
              <a:rPr lang="en-US" altLang="zh-TW" sz="4000" dirty="0" smtClean="0">
                <a:ea typeface="新細明體" charset="-120"/>
              </a:rPr>
              <a:t>Minimal and Complete Interfaces (1/2)</a:t>
            </a:r>
          </a:p>
        </p:txBody>
      </p:sp>
      <p:sp>
        <p:nvSpPr>
          <p:cNvPr id="2662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174456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dirty="0" smtClean="0">
                <a:ea typeface="新細明體" charset="-120"/>
              </a:rPr>
              <a:t>revised implementation communicates through </a:t>
            </a:r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dirty="0" smtClean="0">
                <a:ea typeface="新細明體" charset="-120"/>
              </a:rPr>
              <a:t>same slit in the wall</a:t>
            </a: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513" y="1633538"/>
            <a:ext cx="70389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D31F6D-00FE-44F3-9A13-42062974C5E0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Minimal and Complete Interfaces (2/2)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cs typeface="Times New Roman" pitchFamily="18" charset="0"/>
              </a:rPr>
              <a:t>Minimal and complete interfaces</a:t>
            </a:r>
            <a:r>
              <a:rPr lang="en-US" altLang="zh-TW" dirty="0" smtClean="0">
                <a:cs typeface="Times New Roman" pitchFamily="18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Interface</a:t>
            </a:r>
            <a:r>
              <a:rPr lang="en-US" altLang="zh-TW" dirty="0" smtClean="0">
                <a:cs typeface="Times New Roman" pitchFamily="18" charset="0"/>
              </a:rPr>
              <a:t> of a class: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cs typeface="Times New Roman" pitchFamily="18" charset="0"/>
              </a:rPr>
              <a:t>declares publicly </a:t>
            </a:r>
            <a:r>
              <a:rPr lang="en-US" altLang="zh-TW" sz="2400" b="1" dirty="0" smtClean="0">
                <a:cs typeface="Times New Roman" pitchFamily="18" charset="0"/>
              </a:rPr>
              <a:t>accessible methods</a:t>
            </a:r>
            <a:r>
              <a:rPr lang="en-US" altLang="zh-TW" sz="2400" dirty="0" smtClean="0">
                <a:cs typeface="Times New Roman" pitchFamily="18" charset="0"/>
              </a:rPr>
              <a:t> (and data).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Complete interface</a:t>
            </a:r>
            <a:r>
              <a:rPr lang="en-US" altLang="zh-TW" dirty="0" smtClean="0">
                <a:cs typeface="Times New Roman" pitchFamily="18" charset="0"/>
              </a:rPr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cs typeface="Times New Roman" pitchFamily="18" charset="0"/>
              </a:rPr>
              <a:t>Provides methods for any reasonable task consistent with the responsibilities of the class.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b="1" i="1" u="sng" dirty="0" smtClean="0">
                <a:solidFill>
                  <a:schemeClr val="accent2"/>
                </a:solidFill>
                <a:cs typeface="Times New Roman" pitchFamily="18" charset="0"/>
              </a:rPr>
              <a:t>Very important</a:t>
            </a:r>
            <a:r>
              <a:rPr lang="en-US" altLang="zh-TW" sz="2400" dirty="0" smtClean="0">
                <a:cs typeface="Times New Roman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100" b="1" dirty="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Minimal interface</a:t>
            </a:r>
            <a:r>
              <a:rPr lang="en-US" altLang="zh-TW" dirty="0" smtClean="0">
                <a:cs typeface="Times New Roman" pitchFamily="18" charset="0"/>
              </a:rPr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Easy to understand a class.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Provides only essential methods.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i="1" u="sng" dirty="0" smtClean="0">
                <a:solidFill>
                  <a:schemeClr val="accent2"/>
                </a:solidFill>
                <a:cs typeface="Times New Roman" pitchFamily="18" charset="0"/>
              </a:rPr>
              <a:t>Less important</a:t>
            </a:r>
            <a:r>
              <a:rPr lang="en-US" altLang="zh-TW" dirty="0" smtClean="0">
                <a:cs typeface="Times New Roman" pitchFamily="18" charset="0"/>
              </a:rPr>
              <a:t> than completeness.</a:t>
            </a:r>
          </a:p>
          <a:p>
            <a:pPr lvl="2" eaLnBrk="1" hangingPunct="1">
              <a:lnSpc>
                <a:spcPct val="90000"/>
              </a:lnSpc>
              <a:buClr>
                <a:schemeClr val="tx1"/>
              </a:buClr>
            </a:pPr>
            <a:endParaRPr lang="en-US" altLang="zh-TW" sz="1600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6E415EF-AAFD-4D73-9288-1579D127857C}" type="slidenum">
              <a:rPr kumimoji="0" lang="zh-TW" altLang="en-US" sz="1200"/>
              <a:pPr eaLnBrk="1" hangingPunct="1"/>
              <a:t>33</a:t>
            </a:fld>
            <a:endParaRPr kumimoji="0" lang="en-US" altLang="zh-TW" sz="12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Signature of an Interface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en-US" altLang="zh-TW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Signature</a:t>
            </a:r>
            <a:r>
              <a:rPr lang="en-US" altLang="zh-TW" dirty="0" smtClean="0">
                <a:cs typeface="Times New Roman" pitchFamily="18" charset="0"/>
              </a:rPr>
              <a:t>: the interface for a method or function.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9900"/>
                </a:solidFill>
                <a:cs typeface="Times New Roman" pitchFamily="18" charset="0"/>
              </a:rPr>
              <a:t>Name</a:t>
            </a:r>
            <a:r>
              <a:rPr lang="en-US" altLang="zh-TW" dirty="0" smtClean="0">
                <a:cs typeface="Times New Roman" pitchFamily="18" charset="0"/>
              </a:rPr>
              <a:t> of method/function.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9933FF"/>
                </a:solidFill>
                <a:cs typeface="Times New Roman" pitchFamily="18" charset="0"/>
              </a:rPr>
              <a:t>Arguments</a:t>
            </a:r>
            <a:r>
              <a:rPr lang="en-US" altLang="zh-TW" dirty="0" smtClean="0">
                <a:cs typeface="Times New Roman" pitchFamily="18" charset="0"/>
              </a:rPr>
              <a:t> (number, order, type).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CC6600"/>
                </a:solidFill>
                <a:cs typeface="Times New Roman" pitchFamily="18" charset="0"/>
              </a:rPr>
              <a:t>Qualifiers</a:t>
            </a:r>
            <a:r>
              <a:rPr lang="en-US" altLang="zh-TW" dirty="0" smtClean="0">
                <a:cs typeface="Times New Roman" pitchFamily="18" charset="0"/>
              </a:rPr>
              <a:t> such as </a:t>
            </a:r>
            <a:r>
              <a:rPr lang="en-US" altLang="zh-TW" dirty="0" smtClean="0">
                <a:latin typeface="Courier New" pitchFamily="49" charset="0"/>
                <a:cs typeface="Times New Roman" pitchFamily="18" charset="0"/>
              </a:rPr>
              <a:t>const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Return type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34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 Data Types (1/4)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Common operations on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Add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Remove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Query (ask a question)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To be able to think abstractly, it is essential to define </a:t>
            </a:r>
            <a:r>
              <a:rPr lang="en-US" altLang="zh-TW" b="1" dirty="0" smtClean="0"/>
              <a:t>Abstract Data Types</a:t>
            </a:r>
            <a:r>
              <a:rPr lang="en-US" altLang="zh-TW" dirty="0" smtClean="0"/>
              <a:t> (</a:t>
            </a:r>
            <a:r>
              <a:rPr lang="en-US" altLang="zh-TW" b="1" dirty="0" smtClean="0"/>
              <a:t>ADTs</a:t>
            </a:r>
            <a:r>
              <a:rPr lang="en-US" altLang="zh-TW" dirty="0" smtClean="0"/>
              <a:t>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 Data Types (2/4)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</a:t>
            </a:r>
            <a:r>
              <a:rPr lang="en-US" altLang="zh-TW" b="1" dirty="0" smtClean="0">
                <a:solidFill>
                  <a:srgbClr val="0070C0"/>
                </a:solidFill>
              </a:rPr>
              <a:t>Abstract Data Type (ADT)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is a collection of data and a set of operations on the data.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is organized in a way that the following two groups of things are separated: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specification of the data and the specification of the operations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representation (how the data is stored) of the data and the implementation of the operations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Abstract Data Types (</a:t>
            </a:r>
            <a:r>
              <a:rPr lang="en-US" altLang="zh-TW" dirty="0" smtClean="0">
                <a:ea typeface="新細明體" charset="-120"/>
              </a:rPr>
              <a:t>3/4)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2867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174456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dirty="0" smtClean="0">
                <a:ea typeface="新細明體" charset="-120"/>
              </a:rPr>
              <a:t>dispenser of chilled water, </a:t>
            </a:r>
            <a:r>
              <a:rPr lang="en-US" altLang="zh-TW" dirty="0" smtClean="0">
                <a:ea typeface="新細明體" charset="-120"/>
              </a:rPr>
              <a:t>crushed </a:t>
            </a:r>
            <a:r>
              <a:rPr lang="en-US" altLang="zh-TW" dirty="0" smtClean="0">
                <a:ea typeface="新細明體" charset="-120"/>
              </a:rPr>
              <a:t>ice, and </a:t>
            </a:r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ice </a:t>
            </a:r>
            <a:r>
              <a:rPr lang="en-US" altLang="zh-TW" dirty="0" smtClean="0">
                <a:ea typeface="新細明體" charset="-120"/>
              </a:rPr>
              <a:t>cubes</a:t>
            </a: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1724025"/>
            <a:ext cx="805815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Abstract Data </a:t>
            </a:r>
            <a:r>
              <a:rPr lang="en-US" altLang="zh-TW" dirty="0" smtClean="0">
                <a:ea typeface="新細明體" charset="-120"/>
              </a:rPr>
              <a:t>Type (4/4)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2970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301208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dirty="0" smtClean="0">
                <a:ea typeface="新細明體" charset="-120"/>
              </a:rPr>
              <a:t>wall of ADT operations isolates a data structure from </a:t>
            </a:r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dirty="0" smtClean="0">
                <a:ea typeface="新細明體" charset="-120"/>
              </a:rPr>
              <a:t>program that uses it</a:t>
            </a:r>
          </a:p>
        </p:txBody>
      </p:sp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788" y="1268760"/>
            <a:ext cx="7415212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文字方塊 5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2648CB-1719-4BA3-9302-327E725D11C0}" type="slidenum">
              <a:rPr kumimoji="0" lang="zh-TW" altLang="en-US" b="0"/>
              <a:pPr eaLnBrk="1" hangingPunct="1"/>
              <a:t>38</a:t>
            </a:fld>
            <a:endParaRPr kumimoji="0" lang="en-US" altLang="zh-TW" b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Designing an ADT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Questions to ask when designing an </a:t>
            </a:r>
            <a:r>
              <a:rPr lang="en-US" altLang="zh-TW" dirty="0" smtClean="0">
                <a:solidFill>
                  <a:schemeClr val="tx2"/>
                </a:solidFill>
              </a:rPr>
              <a:t>ADT for a solution to a problem: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dirty="0" smtClean="0">
                <a:solidFill>
                  <a:schemeClr val="tx2"/>
                </a:solidFill>
              </a:rPr>
              <a:t>What </a:t>
            </a:r>
            <a:r>
              <a:rPr lang="en-US" altLang="zh-TW" b="1" dirty="0" smtClean="0">
                <a:solidFill>
                  <a:srgbClr val="0070C0"/>
                </a:solidFill>
              </a:rPr>
              <a:t>data</a:t>
            </a:r>
            <a:r>
              <a:rPr lang="en-US" altLang="zh-TW" dirty="0" smtClean="0">
                <a:solidFill>
                  <a:schemeClr val="tx2"/>
                </a:solidFill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</a:rPr>
              <a:t>are involved</a:t>
            </a:r>
            <a:r>
              <a:rPr lang="en-US" altLang="zh-TW" dirty="0" smtClean="0">
                <a:solidFill>
                  <a:schemeClr val="tx2"/>
                </a:solidFill>
              </a:rPr>
              <a:t>?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dirty="0" smtClean="0">
                <a:solidFill>
                  <a:schemeClr val="tx2"/>
                </a:solidFill>
              </a:rPr>
              <a:t>How the data is to be operated</a:t>
            </a:r>
            <a:r>
              <a:rPr lang="en-US" altLang="zh-TW" dirty="0" smtClean="0">
                <a:solidFill>
                  <a:schemeClr val="tx2"/>
                </a:solidFill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</a:rPr>
              <a:t>and hence what </a:t>
            </a:r>
            <a:r>
              <a:rPr lang="en-US" altLang="zh-TW" b="1" dirty="0" smtClean="0">
                <a:solidFill>
                  <a:srgbClr val="0070C0"/>
                </a:solidFill>
              </a:rPr>
              <a:t>operations</a:t>
            </a:r>
            <a:r>
              <a:rPr lang="en-US" altLang="zh-TW" dirty="0" smtClean="0">
                <a:solidFill>
                  <a:schemeClr val="tx2"/>
                </a:solidFill>
              </a:rPr>
              <a:t> are needed?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marL="571500" indent="-571500" eaLnBrk="1" hangingPunct="1">
              <a:lnSpc>
                <a:spcPct val="90000"/>
              </a:lnSpc>
            </a:pPr>
            <a:endParaRPr lang="en-US" altLang="zh-TW" sz="2000" dirty="0" smtClean="0">
              <a:solidFill>
                <a:schemeClr val="tx2"/>
              </a:solidFill>
            </a:endParaRPr>
          </a:p>
          <a:p>
            <a:pPr marL="571500" indent="-571500" eaLnBrk="1" hangingPunct="1">
              <a:lnSpc>
                <a:spcPct val="90000"/>
              </a:lnSpc>
            </a:pPr>
            <a:endParaRPr lang="en-US" altLang="zh-TW" sz="2000" dirty="0" smtClean="0">
              <a:solidFill>
                <a:schemeClr val="tx2"/>
              </a:solidFill>
            </a:endParaRPr>
          </a:p>
          <a:p>
            <a:pPr marL="571500" indent="-571500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The design of an ADT should </a:t>
            </a:r>
            <a:r>
              <a:rPr lang="en-US" altLang="zh-TW" b="1" dirty="0" smtClean="0">
                <a:solidFill>
                  <a:schemeClr val="tx2"/>
                </a:solidFill>
              </a:rPr>
              <a:t>evolve</a:t>
            </a:r>
            <a:r>
              <a:rPr lang="en-US" altLang="zh-TW" dirty="0" smtClean="0">
                <a:solidFill>
                  <a:schemeClr val="tx2"/>
                </a:solidFill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</a:rPr>
              <a:t>naturally during </a:t>
            </a:r>
            <a:r>
              <a:rPr lang="en-US" altLang="zh-TW" dirty="0" smtClean="0">
                <a:solidFill>
                  <a:schemeClr val="tx2"/>
                </a:solidFill>
              </a:rPr>
              <a:t>the problem-solving process.</a:t>
            </a:r>
          </a:p>
          <a:p>
            <a:pPr marL="966788" lvl="1" indent="-495300" eaLnBrk="1" hangingPunct="1">
              <a:lnSpc>
                <a:spcPct val="90000"/>
              </a:lnSpc>
            </a:pPr>
            <a:endParaRPr lang="zh-TW" altLang="en-US" sz="2400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C96742B-9C20-447B-BF3B-834F30A475BD}" type="slidenum">
              <a:rPr kumimoji="0" lang="zh-TW" altLang="en-US" b="0"/>
              <a:pPr eaLnBrk="1" hangingPunct="1"/>
              <a:t>39</a:t>
            </a:fld>
            <a:endParaRPr kumimoji="0" lang="en-US" altLang="zh-TW" b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(1/6)</a:t>
            </a:r>
            <a:endParaRPr lang="zh-TW" altLang="en-US" sz="4000" dirty="0" smtClean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Imagine that you </a:t>
            </a:r>
            <a:r>
              <a:rPr lang="en-US" altLang="zh-TW" dirty="0" smtClean="0"/>
              <a:t>want </a:t>
            </a:r>
            <a:r>
              <a:rPr lang="en-US" altLang="zh-TW" dirty="0" smtClean="0"/>
              <a:t>to create </a:t>
            </a:r>
            <a:r>
              <a:rPr lang="en-US" altLang="zh-TW" dirty="0" smtClean="0"/>
              <a:t>a computerized  </a:t>
            </a:r>
            <a:r>
              <a:rPr lang="en-US" altLang="zh-TW" dirty="0" smtClean="0"/>
              <a:t>appointment </a:t>
            </a:r>
            <a:r>
              <a:rPr lang="en-US" altLang="zh-TW" dirty="0" smtClean="0"/>
              <a:t>book.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is </a:t>
            </a:r>
            <a:r>
              <a:rPr lang="en-US" altLang="zh-TW" dirty="0" smtClean="0"/>
              <a:t>an appointment?  </a:t>
            </a:r>
          </a:p>
          <a:p>
            <a:pPr lvl="1" eaLnBrk="1" hangingPunct="1">
              <a:buNone/>
            </a:pPr>
            <a:r>
              <a:rPr lang="en-US" altLang="zh-TW" dirty="0" smtClean="0"/>
              <a:t>Suppose you are concerned only with its</a:t>
            </a:r>
          </a:p>
          <a:p>
            <a:pPr lvl="1" eaLnBrk="1" hangingPunct="1"/>
            <a:r>
              <a:rPr lang="en-US" altLang="zh-TW" dirty="0" smtClean="0"/>
              <a:t>D</a:t>
            </a:r>
            <a:r>
              <a:rPr lang="en-US" altLang="zh-TW" dirty="0" smtClean="0"/>
              <a:t>ate and t</a:t>
            </a:r>
            <a:r>
              <a:rPr lang="en-US" altLang="zh-TW" dirty="0" smtClean="0"/>
              <a:t>ime</a:t>
            </a:r>
          </a:p>
          <a:p>
            <a:pPr lvl="1" eaLnBrk="1" hangingPunct="1"/>
            <a:r>
              <a:rPr lang="en-US" altLang="zh-TW" dirty="0" smtClean="0"/>
              <a:t>Purpose (the nature of the appointment)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So, an adequate ADT contains a collection of data items that are appointments, each with a  date, time, and purpose.</a:t>
            </a:r>
          </a:p>
          <a:p>
            <a:pPr eaLnBrk="1" hangingPunct="1">
              <a:buNone/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F5A530-AE00-43FE-9DE2-7EC8CFF1A280}" type="slidenum">
              <a:rPr kumimoji="0" lang="zh-TW" altLang="en-US" b="0"/>
              <a:pPr eaLnBrk="1" hangingPunct="1"/>
              <a:t>40</a:t>
            </a:fld>
            <a:endParaRPr kumimoji="0" lang="en-US" altLang="zh-TW" b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(2/6)</a:t>
            </a:r>
            <a:endParaRPr lang="zh-TW" altLang="en-US" sz="4000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can</a:t>
            </a:r>
            <a:r>
              <a:rPr lang="en-US" altLang="zh-TW" dirty="0" smtClean="0"/>
              <a:t> one </a:t>
            </a:r>
            <a:r>
              <a:rPr lang="en-US" altLang="zh-TW" dirty="0" smtClean="0"/>
              <a:t>do with an appointment book?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Make an appointment</a:t>
            </a:r>
          </a:p>
          <a:p>
            <a:pPr lvl="1" eaLnBrk="1" hangingPunct="1"/>
            <a:r>
              <a:rPr lang="en-US" altLang="zh-TW" dirty="0" smtClean="0"/>
              <a:t>Cancel an appointment</a:t>
            </a:r>
          </a:p>
          <a:p>
            <a:pPr lvl="1" eaLnBrk="1" hangingPunct="1"/>
            <a:r>
              <a:rPr lang="en-US" altLang="zh-TW" dirty="0" smtClean="0"/>
              <a:t>Check whether there is an appointment at a given time</a:t>
            </a:r>
          </a:p>
          <a:p>
            <a:pPr lvl="1" eaLnBrk="1" hangingPunct="1"/>
            <a:r>
              <a:rPr lang="en-US" altLang="zh-TW" dirty="0" smtClean="0"/>
              <a:t>Get the purpose of an appointment</a:t>
            </a:r>
          </a:p>
          <a:p>
            <a:pPr lvl="1" eaLnBrk="1" hangingPunct="1"/>
            <a:r>
              <a:rPr lang="en-US" altLang="zh-TW" dirty="0" smtClean="0"/>
              <a:t>Etc.</a:t>
            </a:r>
          </a:p>
          <a:p>
            <a:pPr lvl="1" eaLnBrk="1" hangingPunct="1"/>
            <a:endParaRPr lang="en-US" altLang="zh-TW" dirty="0" smtClean="0"/>
          </a:p>
          <a:p>
            <a:pPr eaLnBrk="1" hangingPunct="1">
              <a:buNone/>
            </a:pPr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B41EF20-E5BC-4DD7-8EA2-F0102B80C46A}" type="slidenum">
              <a:rPr kumimoji="0" lang="zh-TW" altLang="en-US" b="0"/>
              <a:pPr eaLnBrk="1" hangingPunct="1"/>
              <a:t>41</a:t>
            </a:fld>
            <a:endParaRPr kumimoji="0" lang="en-US" altLang="zh-TW" b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(3/6)</a:t>
            </a:r>
            <a:endParaRPr lang="zh-TW" altLang="en-US" sz="40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 eaLnBrk="1" hangingPunct="1">
              <a:buNone/>
            </a:pPr>
            <a:r>
              <a:rPr lang="zh-TW" altLang="en-US" dirty="0" smtClean="0"/>
              <a:t>	</a:t>
            </a:r>
            <a:r>
              <a:rPr lang="en-US" altLang="zh-TW" sz="2000" dirty="0" smtClean="0">
                <a:cs typeface="Courier New" pitchFamily="49" charset="0"/>
              </a:rPr>
              <a:t>// </a:t>
            </a:r>
            <a:r>
              <a:rPr lang="en-US" altLang="zh-TW" sz="2000" dirty="0" smtClean="0">
                <a:cs typeface="Courier New" pitchFamily="49" charset="0"/>
              </a:rPr>
              <a:t>Returns true if an appointment exists for the date and  time </a:t>
            </a:r>
            <a:r>
              <a:rPr lang="en-US" altLang="zh-TW" sz="2000" dirty="0" smtClean="0">
                <a:cs typeface="Courier New" pitchFamily="49" charset="0"/>
              </a:rPr>
              <a:t>specified, // false otherwise.</a:t>
            </a:r>
            <a:endParaRPr lang="en-US" altLang="zh-TW" sz="2000" dirty="0" smtClean="0">
              <a:cs typeface="Courier New" pitchFamily="49" charset="0"/>
            </a:endParaRPr>
          </a:p>
          <a:p>
            <a:pPr eaLnBrk="1" hangingPunct="1">
              <a:buNone/>
            </a:pPr>
            <a:r>
              <a:rPr lang="en-US" altLang="zh-TW" sz="2200" dirty="0" smtClean="0"/>
              <a:t>	</a:t>
            </a:r>
            <a:r>
              <a:rPr lang="en-US" altLang="zh-TW" sz="2200" dirty="0" smtClean="0"/>
              <a:t>+</a:t>
            </a:r>
            <a:r>
              <a:rPr lang="en-US" altLang="zh-TW" sz="2200" dirty="0" err="1" smtClean="0">
                <a:latin typeface="Courier New" pitchFamily="49" charset="0"/>
              </a:rPr>
              <a:t>isAppointment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apptDate</a:t>
            </a:r>
            <a:r>
              <a:rPr lang="en-US" altLang="zh-TW" sz="2200" dirty="0" smtClean="0">
                <a:latin typeface="Courier New" pitchFamily="49" charset="0"/>
              </a:rPr>
              <a:t>: Date, </a:t>
            </a:r>
            <a:r>
              <a:rPr lang="en-US" altLang="zh-TW" sz="2200" dirty="0" err="1" smtClean="0">
                <a:latin typeface="Courier New" pitchFamily="49" charset="0"/>
              </a:rPr>
              <a:t>apptTime</a:t>
            </a:r>
            <a:r>
              <a:rPr lang="en-US" altLang="zh-TW" sz="2200" dirty="0" smtClean="0">
                <a:latin typeface="Courier New" pitchFamily="49" charset="0"/>
              </a:rPr>
              <a:t>: Time): </a:t>
            </a:r>
            <a:r>
              <a:rPr lang="en-US" altLang="zh-TW" sz="2200" dirty="0" err="1" smtClean="0">
                <a:latin typeface="Courier New" pitchFamily="49" charset="0"/>
              </a:rPr>
              <a:t>boolean</a:t>
            </a: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None/>
            </a:pPr>
            <a:r>
              <a:rPr lang="en-US" altLang="zh-TW" sz="2200" dirty="0" smtClean="0"/>
              <a:t>	</a:t>
            </a:r>
            <a:r>
              <a:rPr lang="en-US" altLang="zh-TW" sz="2000" dirty="0" smtClean="0"/>
              <a:t>// Inserts </a:t>
            </a:r>
            <a:r>
              <a:rPr lang="en-US" altLang="zh-TW" sz="2000" dirty="0" smtClean="0"/>
              <a:t>the appointment for </a:t>
            </a:r>
            <a:r>
              <a:rPr lang="en-US" altLang="zh-TW" sz="2000" dirty="0" smtClean="0"/>
              <a:t>the date, time, and purpose specified </a:t>
            </a:r>
          </a:p>
          <a:p>
            <a:pPr eaLnBrk="1" hangingPunct="1">
              <a:buNone/>
            </a:pPr>
            <a:r>
              <a:rPr lang="en-US" altLang="zh-TW" sz="2000" dirty="0" smtClean="0"/>
              <a:t>	</a:t>
            </a:r>
            <a:r>
              <a:rPr lang="en-US" altLang="zh-TW" sz="2000" dirty="0" smtClean="0"/>
              <a:t>// as long </a:t>
            </a:r>
            <a:r>
              <a:rPr lang="en-US" altLang="zh-TW" sz="2000" dirty="0" smtClean="0"/>
              <a:t>as it does not conflict with an existing </a:t>
            </a:r>
            <a:r>
              <a:rPr lang="en-US" altLang="zh-TW" sz="2000" dirty="0" smtClean="0"/>
              <a:t>appointment.</a:t>
            </a:r>
          </a:p>
          <a:p>
            <a:pPr eaLnBrk="1" hangingPunct="1">
              <a:buNone/>
            </a:pPr>
            <a:r>
              <a:rPr lang="en-US" altLang="zh-TW" sz="2000" dirty="0" smtClean="0"/>
              <a:t>	</a:t>
            </a:r>
            <a:r>
              <a:rPr lang="en-US" altLang="zh-TW" sz="2000" dirty="0" smtClean="0"/>
              <a:t>// Returns </a:t>
            </a:r>
            <a:r>
              <a:rPr lang="en-US" altLang="zh-TW" sz="2000" dirty="0" smtClean="0"/>
              <a:t>true if successful, false otherwise</a:t>
            </a:r>
            <a:r>
              <a:rPr lang="en-US" altLang="zh-TW" sz="2000" dirty="0" smtClean="0"/>
              <a:t>.</a:t>
            </a:r>
            <a:endParaRPr lang="en-US" altLang="zh-TW" sz="2000" dirty="0" smtClean="0"/>
          </a:p>
          <a:p>
            <a:pPr lvl="1" eaLnBrk="1" hangingPunct="1">
              <a:buNone/>
            </a:pPr>
            <a:r>
              <a:rPr lang="en-US" altLang="zh-TW" sz="2200" dirty="0" smtClean="0">
                <a:latin typeface="Courier New" pitchFamily="49" charset="0"/>
              </a:rPr>
              <a:t>+</a:t>
            </a:r>
            <a:r>
              <a:rPr lang="en-US" altLang="zh-TW" sz="2200" dirty="0" err="1" smtClean="0">
                <a:latin typeface="Courier New" pitchFamily="49" charset="0"/>
              </a:rPr>
              <a:t>makeAppointment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apptDate</a:t>
            </a:r>
            <a:r>
              <a:rPr lang="en-US" altLang="zh-TW" sz="2200" dirty="0" smtClean="0">
                <a:latin typeface="Courier New" pitchFamily="49" charset="0"/>
              </a:rPr>
              <a:t>: Date, </a:t>
            </a:r>
            <a:r>
              <a:rPr lang="en-US" altLang="zh-TW" sz="2200" dirty="0" err="1" smtClean="0">
                <a:latin typeface="Courier New" pitchFamily="49" charset="0"/>
              </a:rPr>
              <a:t>apptTime</a:t>
            </a:r>
            <a:r>
              <a:rPr lang="en-US" altLang="zh-TW" sz="2200" dirty="0" smtClean="0">
                <a:latin typeface="Courier New" pitchFamily="49" charset="0"/>
              </a:rPr>
              <a:t>: Time, purpose: string): </a:t>
            </a:r>
            <a:r>
              <a:rPr lang="en-US" altLang="zh-TW" sz="2200" dirty="0" err="1" smtClean="0">
                <a:latin typeface="Courier New" pitchFamily="49" charset="0"/>
              </a:rPr>
              <a:t>boolean</a:t>
            </a:r>
            <a:endParaRPr lang="en-US" altLang="zh-TW" sz="2200" dirty="0" smtClean="0">
              <a:latin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135F35-A088-4B59-9AAF-0B54F5BE1A01}" type="slidenum">
              <a:rPr kumimoji="0" lang="zh-TW" altLang="en-US" b="0"/>
              <a:pPr eaLnBrk="1" hangingPunct="1"/>
              <a:t>42</a:t>
            </a:fld>
            <a:endParaRPr kumimoji="0" lang="en-US" altLang="zh-TW" b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(4/6)</a:t>
            </a:r>
            <a:endParaRPr lang="zh-TW" altLang="en-US" sz="4000" dirty="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None/>
            </a:pPr>
            <a:r>
              <a:rPr lang="en-US" altLang="zh-TW" sz="2000" dirty="0" smtClean="0"/>
              <a:t>// Deletes the appointment for the d</a:t>
            </a:r>
            <a:r>
              <a:rPr lang="en-US" altLang="zh-TW" sz="2000" dirty="0" smtClean="0"/>
              <a:t>ate </a:t>
            </a:r>
            <a:r>
              <a:rPr lang="en-US" altLang="zh-TW" sz="2000" dirty="0" smtClean="0"/>
              <a:t>and t</a:t>
            </a:r>
            <a:r>
              <a:rPr lang="en-US" altLang="zh-TW" sz="2000" dirty="0" smtClean="0"/>
              <a:t>ime </a:t>
            </a:r>
            <a:r>
              <a:rPr lang="en-US" altLang="zh-TW" sz="2000" dirty="0" smtClean="0"/>
              <a:t>specified. </a:t>
            </a:r>
          </a:p>
          <a:p>
            <a:pPr lvl="1" eaLnBrk="1" hangingPunct="1">
              <a:buNone/>
            </a:pPr>
            <a:r>
              <a:rPr lang="en-US" altLang="zh-TW" sz="2000" dirty="0" smtClean="0"/>
              <a:t>// Returns true if successful, false otherwise.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TW" sz="2200" dirty="0" smtClean="0">
                <a:latin typeface="Courier New" pitchFamily="49" charset="0"/>
              </a:rPr>
              <a:t>	+</a:t>
            </a:r>
            <a:r>
              <a:rPr lang="en-US" altLang="zh-TW" sz="2200" dirty="0" err="1" smtClean="0">
                <a:latin typeface="Courier New" pitchFamily="49" charset="0"/>
              </a:rPr>
              <a:t>cancelAppointment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apptDate</a:t>
            </a:r>
            <a:r>
              <a:rPr lang="en-US" altLang="zh-TW" sz="2200" dirty="0" smtClean="0">
                <a:latin typeface="Courier New" pitchFamily="49" charset="0"/>
              </a:rPr>
              <a:t>: Date, </a:t>
            </a:r>
            <a:r>
              <a:rPr lang="en-US" altLang="zh-TW" sz="2200" dirty="0" err="1" smtClean="0">
                <a:latin typeface="Courier New" pitchFamily="49" charset="0"/>
              </a:rPr>
              <a:t>apptTime:Time</a:t>
            </a:r>
            <a:r>
              <a:rPr lang="en-US" altLang="zh-TW" sz="2200" dirty="0" smtClean="0">
                <a:latin typeface="Courier New" pitchFamily="49" charset="0"/>
              </a:rPr>
              <a:t>): </a:t>
            </a:r>
            <a:r>
              <a:rPr lang="en-US" altLang="zh-TW" sz="2200" dirty="0" err="1" smtClean="0">
                <a:latin typeface="Courier New" pitchFamily="49" charset="0"/>
              </a:rPr>
              <a:t>boolean</a:t>
            </a:r>
            <a:endParaRPr lang="en-US" altLang="zh-TW" sz="2200" dirty="0" smtClean="0">
              <a:latin typeface="Courier New" pitchFamily="49" charset="0"/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buFont typeface="Wingdings" pitchFamily="2" charset="2"/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marL="342900" lvl="2" indent="-342900" eaLnBrk="1" hangingPunct="1">
              <a:buNone/>
            </a:pPr>
            <a:r>
              <a:rPr lang="en-US" altLang="zh-TW" dirty="0" smtClean="0"/>
              <a:t>	</a:t>
            </a:r>
            <a:r>
              <a:rPr lang="en-US" altLang="zh-TW" sz="2000" dirty="0" smtClean="0"/>
              <a:t>// Gets </a:t>
            </a:r>
            <a:r>
              <a:rPr lang="en-US" altLang="zh-TW" sz="2000" dirty="0" smtClean="0"/>
              <a:t>the purpose of the appointment at the </a:t>
            </a:r>
            <a:r>
              <a:rPr lang="en-US" altLang="zh-TW" sz="2000" dirty="0" smtClean="0"/>
              <a:t>given date and time, </a:t>
            </a:r>
          </a:p>
          <a:p>
            <a:pPr marL="342900" lvl="2" indent="-342900" eaLnBrk="1" hangingPunct="1">
              <a:buNone/>
            </a:pPr>
            <a:r>
              <a:rPr lang="en-US" altLang="zh-TW" sz="2000" dirty="0" smtClean="0"/>
              <a:t>	// if </a:t>
            </a:r>
            <a:r>
              <a:rPr lang="en-US" altLang="zh-TW" sz="2000" dirty="0" smtClean="0"/>
              <a:t>one exists. </a:t>
            </a:r>
            <a:endParaRPr lang="en-US" altLang="zh-TW" sz="2000" dirty="0" smtClean="0"/>
          </a:p>
          <a:p>
            <a:pPr marL="342900" lvl="2" indent="-342900" eaLnBrk="1" hangingPunct="1">
              <a:buNone/>
            </a:pPr>
            <a:r>
              <a:rPr lang="en-US" altLang="zh-TW" sz="2000" dirty="0" smtClean="0"/>
              <a:t>	</a:t>
            </a:r>
            <a:r>
              <a:rPr lang="en-US" altLang="zh-TW" sz="2000" dirty="0" smtClean="0"/>
              <a:t>// Otherwise, returns an empty </a:t>
            </a:r>
            <a:r>
              <a:rPr lang="en-US" altLang="zh-TW" sz="2000" dirty="0" smtClean="0"/>
              <a:t>string.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ourier New" pitchFamily="49" charset="0"/>
              </a:rPr>
              <a:t>	+</a:t>
            </a:r>
            <a:r>
              <a:rPr lang="en-US" altLang="zh-TW" sz="2200" dirty="0" err="1" smtClean="0">
                <a:latin typeface="Courier New" pitchFamily="49" charset="0"/>
              </a:rPr>
              <a:t>get</a:t>
            </a:r>
            <a:r>
              <a:rPr lang="en-US" altLang="zh-TW" sz="2200" dirty="0" err="1" smtClean="0">
                <a:latin typeface="Courier New" pitchFamily="49" charset="0"/>
              </a:rPr>
              <a:t>AppointmentPurpose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apptDate</a:t>
            </a:r>
            <a:r>
              <a:rPr lang="en-US" altLang="zh-TW" sz="2200" dirty="0" smtClean="0">
                <a:latin typeface="Courier New" pitchFamily="49" charset="0"/>
              </a:rPr>
              <a:t>: Date, </a:t>
            </a:r>
            <a:r>
              <a:rPr lang="en-US" altLang="zh-TW" sz="2200" dirty="0" err="1" smtClean="0">
                <a:latin typeface="Courier New" pitchFamily="49" charset="0"/>
              </a:rPr>
              <a:t>apptTime:Time</a:t>
            </a:r>
            <a:r>
              <a:rPr lang="en-US" altLang="zh-TW" sz="2200" dirty="0" smtClean="0">
                <a:latin typeface="Courier New" pitchFamily="49" charset="0"/>
              </a:rPr>
              <a:t>): string</a:t>
            </a: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2200" dirty="0" smtClean="0"/>
          </a:p>
          <a:p>
            <a:pPr eaLnBrk="1" hangingPunct="1">
              <a:buFont typeface="Wingdings" pitchFamily="2" charset="2"/>
              <a:buNone/>
            </a:pPr>
            <a:endParaRPr lang="zh-TW" altLang="en-US" sz="22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E6A3460-3870-48F2-AFED-5343CFCE4F96}" type="slidenum">
              <a:rPr kumimoji="0" lang="zh-TW" altLang="en-US" b="0"/>
              <a:pPr eaLnBrk="1" hangingPunct="1"/>
              <a:t>43</a:t>
            </a:fld>
            <a:endParaRPr kumimoji="0" lang="en-US" altLang="zh-TW" b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(5/6)</a:t>
            </a:r>
            <a:endParaRPr lang="zh-TW" altLang="en-US" sz="4000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One</a:t>
            </a:r>
            <a:r>
              <a:rPr lang="en-US" altLang="zh-TW" dirty="0" smtClean="0"/>
              <a:t> may </a:t>
            </a:r>
            <a:r>
              <a:rPr lang="en-US" altLang="zh-TW" dirty="0" smtClean="0"/>
              <a:t>use the operations </a:t>
            </a:r>
            <a:r>
              <a:rPr lang="en-US" altLang="zh-TW" dirty="0" smtClean="0"/>
              <a:t>from </a:t>
            </a:r>
            <a:r>
              <a:rPr lang="en-US" altLang="zh-TW" dirty="0" smtClean="0"/>
              <a:t>the ADT </a:t>
            </a:r>
            <a:r>
              <a:rPr lang="en-US" altLang="zh-TW" dirty="0" smtClean="0"/>
              <a:t>appointment book to </a:t>
            </a:r>
            <a:r>
              <a:rPr lang="en-US" altLang="zh-TW" dirty="0" smtClean="0"/>
              <a:t>design other applications or modules.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latin typeface="Courier New" pitchFamily="49" charset="0"/>
            </a:endParaRP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381000" y="2852936"/>
            <a:ext cx="8534400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b="0" dirty="0" smtClean="0">
                <a:solidFill>
                  <a:schemeClr val="accent1"/>
                </a:solidFill>
                <a:latin typeface="Courier New" pitchFamily="49" charset="0"/>
              </a:rPr>
              <a:t>Change </a:t>
            </a: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the date or time of an appointment</a:t>
            </a:r>
          </a:p>
          <a:p>
            <a:pPr>
              <a:defRPr/>
            </a:pPr>
            <a:r>
              <a:rPr lang="en-US" altLang="zh-TW" dirty="0" smtClean="0">
                <a:latin typeface="Courier New" pitchFamily="49" charset="0"/>
              </a:rPr>
              <a:t>Get from user: </a:t>
            </a:r>
            <a:r>
              <a:rPr lang="en-US" altLang="zh-TW" b="0" dirty="0" err="1" smtClean="0">
                <a:latin typeface="Courier New" pitchFamily="49" charset="0"/>
              </a:rPr>
              <a:t>oldDate</a:t>
            </a:r>
            <a:r>
              <a:rPr lang="en-US" altLang="zh-TW" b="0" dirty="0">
                <a:latin typeface="Courier New" pitchFamily="49" charset="0"/>
              </a:rPr>
              <a:t>, </a:t>
            </a:r>
            <a:r>
              <a:rPr lang="en-US" altLang="zh-TW" b="0" dirty="0" err="1">
                <a:latin typeface="Courier New" pitchFamily="49" charset="0"/>
              </a:rPr>
              <a:t>oldTime</a:t>
            </a:r>
            <a:r>
              <a:rPr lang="en-US" altLang="zh-TW" b="0" dirty="0">
                <a:latin typeface="Courier New" pitchFamily="49" charset="0"/>
              </a:rPr>
              <a:t>, </a:t>
            </a:r>
            <a:r>
              <a:rPr lang="en-US" altLang="zh-TW" b="0" dirty="0" err="1">
                <a:latin typeface="Courier New" pitchFamily="49" charset="0"/>
              </a:rPr>
              <a:t>newDate</a:t>
            </a:r>
            <a:r>
              <a:rPr lang="en-US" altLang="zh-TW" b="0" dirty="0">
                <a:latin typeface="Courier New" pitchFamily="49" charset="0"/>
              </a:rPr>
              <a:t>, </a:t>
            </a:r>
            <a:r>
              <a:rPr lang="en-US" altLang="zh-TW" b="0" dirty="0" err="1" smtClean="0">
                <a:latin typeface="Courier New" pitchFamily="49" charset="0"/>
              </a:rPr>
              <a:t>newTime</a:t>
            </a:r>
            <a:endParaRPr lang="en-US" altLang="zh-TW" b="0" dirty="0">
              <a:latin typeface="Courier New" pitchFamily="49" charset="0"/>
            </a:endParaRPr>
          </a:p>
          <a:p>
            <a:pPr>
              <a:defRPr/>
            </a:pPr>
            <a:endParaRPr lang="en-US" altLang="zh-TW" b="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b="0" dirty="0" smtClean="0">
                <a:solidFill>
                  <a:schemeClr val="accent1"/>
                </a:solidFill>
                <a:latin typeface="Courier New" pitchFamily="49" charset="0"/>
              </a:rPr>
              <a:t>Get </a:t>
            </a: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purpose of appointment</a:t>
            </a:r>
          </a:p>
          <a:p>
            <a:pPr>
              <a:defRPr/>
            </a:pPr>
            <a:r>
              <a:rPr lang="en-US" altLang="zh-TW" dirty="0" err="1" smtClean="0">
                <a:solidFill>
                  <a:schemeClr val="accent2"/>
                </a:solidFill>
                <a:latin typeface="Courier New" pitchFamily="49" charset="0"/>
              </a:rPr>
              <a:t>oldPurpose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 = </a:t>
            </a:r>
            <a:r>
              <a:rPr lang="en-US" altLang="zh-TW" dirty="0" err="1" smtClean="0">
                <a:solidFill>
                  <a:schemeClr val="accent2"/>
                </a:solidFill>
                <a:latin typeface="Courier New" pitchFamily="49" charset="0"/>
              </a:rPr>
              <a:t>apptBook.getAppointmentPurpose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altLang="zh-TW" dirty="0" err="1" smtClean="0">
                <a:solidFill>
                  <a:schemeClr val="accent2"/>
                </a:solidFill>
                <a:latin typeface="Courier New" pitchFamily="49" charset="0"/>
              </a:rPr>
              <a:t>oldDate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, </a:t>
            </a:r>
            <a:r>
              <a:rPr lang="en-US" altLang="zh-TW" dirty="0" err="1" smtClean="0">
                <a:solidFill>
                  <a:schemeClr val="accent2"/>
                </a:solidFill>
                <a:latin typeface="Courier New" pitchFamily="49" charset="0"/>
              </a:rPr>
              <a:t>oldTime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)</a:t>
            </a:r>
            <a:endParaRPr lang="en-US" altLang="zh-TW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defRPr/>
            </a:pPr>
            <a:endParaRPr lang="en-US" altLang="zh-TW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Courier New" pitchFamily="49" charset="0"/>
              </a:rPr>
              <a:t>i</a:t>
            </a:r>
            <a:r>
              <a:rPr lang="en-US" altLang="zh-TW" b="0" dirty="0" smtClean="0">
                <a:latin typeface="Courier New" pitchFamily="49" charset="0"/>
              </a:rPr>
              <a:t>f (</a:t>
            </a:r>
            <a:r>
              <a:rPr lang="en-US" altLang="zh-TW" b="0" dirty="0" err="1">
                <a:latin typeface="Courier New" pitchFamily="49" charset="0"/>
              </a:rPr>
              <a:t>oldPurpose</a:t>
            </a:r>
            <a:r>
              <a:rPr lang="en-US" altLang="zh-TW" b="0" dirty="0">
                <a:latin typeface="Courier New" pitchFamily="49" charset="0"/>
              </a:rPr>
              <a:t> </a:t>
            </a:r>
            <a:r>
              <a:rPr lang="en-US" altLang="zh-TW" b="0" dirty="0" smtClean="0">
                <a:latin typeface="Courier New" pitchFamily="49" charset="0"/>
              </a:rPr>
              <a:t>is not </a:t>
            </a:r>
            <a:r>
              <a:rPr lang="en-US" altLang="zh-TW" dirty="0" smtClean="0">
                <a:latin typeface="Courier New" pitchFamily="49" charset="0"/>
              </a:rPr>
              <a:t>an empty string</a:t>
            </a:r>
            <a:r>
              <a:rPr lang="en-US" altLang="zh-TW" b="0" dirty="0" smtClean="0">
                <a:latin typeface="Courier New" pitchFamily="49" charset="0"/>
              </a:rPr>
              <a:t>) {</a:t>
            </a:r>
            <a:endParaRPr lang="en-US" altLang="zh-TW" b="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</a:t>
            </a:r>
            <a:r>
              <a:rPr lang="en-US" altLang="zh-TW" b="0" dirty="0" smtClean="0">
                <a:latin typeface="Courier New" pitchFamily="49" charset="0"/>
              </a:rPr>
              <a:t>  </a:t>
            </a:r>
            <a:r>
              <a:rPr lang="en-US" altLang="zh-TW" b="0" dirty="0" smtClean="0">
                <a:solidFill>
                  <a:schemeClr val="accent1"/>
                </a:solidFill>
                <a:latin typeface="Courier New" pitchFamily="49" charset="0"/>
              </a:rPr>
              <a:t>// See whether a </a:t>
            </a: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new date/time is available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</a:t>
            </a:r>
            <a:r>
              <a:rPr lang="en-US" altLang="zh-TW" b="0" dirty="0" smtClean="0">
                <a:latin typeface="Courier New" pitchFamily="49" charset="0"/>
              </a:rPr>
              <a:t>if (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apptBook.isAppointment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newDate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, 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newTime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)</a:t>
            </a:r>
            <a:r>
              <a:rPr lang="en-US" altLang="zh-TW" b="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      // </a:t>
            </a:r>
            <a:r>
              <a:rPr lang="en-US" altLang="zh-TW" b="0" dirty="0" smtClean="0">
                <a:solidFill>
                  <a:schemeClr val="accent1"/>
                </a:solidFill>
                <a:latin typeface="Courier New" pitchFamily="49" charset="0"/>
              </a:rPr>
              <a:t>New </a:t>
            </a: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date/time is booked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   write(“You already have an appointment at “, </a:t>
            </a:r>
            <a:r>
              <a:rPr lang="en-US" altLang="zh-TW" b="0" dirty="0" err="1">
                <a:latin typeface="Courier New" pitchFamily="49" charset="0"/>
              </a:rPr>
              <a:t>newTime</a:t>
            </a:r>
            <a:r>
              <a:rPr lang="en-US" altLang="zh-TW" b="0" dirty="0">
                <a:latin typeface="Courier New" pitchFamily="49" charset="0"/>
              </a:rPr>
              <a:t>,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	</a:t>
            </a:r>
            <a:r>
              <a:rPr lang="en-US" altLang="zh-TW" dirty="0">
                <a:latin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</a:rPr>
              <a:t>     </a:t>
            </a:r>
            <a:r>
              <a:rPr lang="en-US" altLang="zh-TW" b="0" dirty="0" smtClean="0">
                <a:latin typeface="Courier New" pitchFamily="49" charset="0"/>
              </a:rPr>
              <a:t>“ </a:t>
            </a:r>
            <a:r>
              <a:rPr lang="en-US" altLang="zh-TW" b="0" dirty="0">
                <a:latin typeface="Courier New" pitchFamily="49" charset="0"/>
              </a:rPr>
              <a:t>on “, </a:t>
            </a:r>
            <a:r>
              <a:rPr lang="en-US" altLang="zh-TW" b="0" dirty="0" err="1">
                <a:latin typeface="Courier New" pitchFamily="49" charset="0"/>
              </a:rPr>
              <a:t>newDate</a:t>
            </a:r>
            <a:r>
              <a:rPr lang="en-US" altLang="zh-TW" b="0" dirty="0">
                <a:latin typeface="Courier New" pitchFamily="49" charset="0"/>
              </a:rPr>
              <a:t>)</a:t>
            </a:r>
          </a:p>
          <a:p>
            <a:pPr>
              <a:defRPr/>
            </a:pPr>
            <a:endParaRPr lang="zh-TW" altLang="en-US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FB9006E-293D-418F-8274-D8CCE8361DE1}" type="slidenum">
              <a:rPr kumimoji="0" lang="zh-TW" altLang="en-US" b="0"/>
              <a:pPr eaLnBrk="1" hangingPunct="1"/>
              <a:t>44</a:t>
            </a:fld>
            <a:endParaRPr kumimoji="0" lang="en-US" altLang="zh-TW" b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(6/6)</a:t>
            </a:r>
            <a:endParaRPr lang="zh-TW" altLang="en-US" sz="4000" dirty="0" smtClean="0"/>
          </a:p>
        </p:txBody>
      </p:sp>
      <p:sp>
        <p:nvSpPr>
          <p:cNvPr id="214021" name="Text Box 5"/>
          <p:cNvSpPr txBox="1">
            <a:spLocks noChangeArrowheads="1"/>
          </p:cNvSpPr>
          <p:nvPr/>
        </p:nvSpPr>
        <p:spPr bwMode="auto">
          <a:xfrm>
            <a:off x="35496" y="1752600"/>
            <a:ext cx="9145452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else </a:t>
            </a:r>
            <a:r>
              <a:rPr lang="en-US" altLang="zh-TW" b="0" dirty="0" smtClean="0">
                <a:latin typeface="Courier New" pitchFamily="49" charset="0"/>
              </a:rPr>
              <a:t>{ </a:t>
            </a:r>
            <a:r>
              <a:rPr lang="en-US" altLang="zh-TW" b="0" dirty="0" smtClean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N</a:t>
            </a:r>
            <a:r>
              <a:rPr lang="en-US" altLang="zh-TW" b="0" dirty="0" smtClean="0">
                <a:solidFill>
                  <a:schemeClr val="accent1"/>
                </a:solidFill>
                <a:latin typeface="Courier New" pitchFamily="49" charset="0"/>
              </a:rPr>
              <a:t>ew </a:t>
            </a:r>
            <a:r>
              <a:rPr lang="en-US" altLang="zh-TW" b="0" dirty="0">
                <a:solidFill>
                  <a:schemeClr val="accent1"/>
                </a:solidFill>
                <a:latin typeface="Courier New" pitchFamily="49" charset="0"/>
              </a:rPr>
              <a:t>date/time is available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</a:t>
            </a:r>
            <a:r>
              <a:rPr lang="en-US" altLang="zh-TW" dirty="0" smtClean="0">
                <a:latin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</a:rPr>
              <a:t>  </a:t>
            </a:r>
            <a:r>
              <a:rPr lang="en-US" altLang="zh-TW" dirty="0" err="1" smtClean="0">
                <a:solidFill>
                  <a:schemeClr val="accent2"/>
                </a:solidFill>
                <a:latin typeface="Courier New" pitchFamily="49" charset="0"/>
              </a:rPr>
              <a:t>apptBook.cancleAppointment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altLang="zh-TW" dirty="0" err="1" smtClean="0">
                <a:solidFill>
                  <a:schemeClr val="accent2"/>
                </a:solidFill>
                <a:latin typeface="Courier New" pitchFamily="49" charset="0"/>
              </a:rPr>
              <a:t>oldDate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, 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oldTime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);</a:t>
            </a:r>
            <a:endParaRPr lang="en-US" altLang="zh-TW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   </a:t>
            </a:r>
            <a:r>
              <a:rPr lang="en-US" altLang="zh-TW" b="0" dirty="0" smtClean="0">
                <a:latin typeface="Courier New" pitchFamily="49" charset="0"/>
              </a:rPr>
              <a:t>if (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apptBook.makeAppointment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newDate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, 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newTime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, </a:t>
            </a:r>
            <a:r>
              <a:rPr lang="en-US" altLang="zh-TW" dirty="0" err="1">
                <a:solidFill>
                  <a:schemeClr val="accent2"/>
                </a:solidFill>
                <a:latin typeface="Courier New" pitchFamily="49" charset="0"/>
              </a:rPr>
              <a:t>oldPurpose</a:t>
            </a:r>
            <a:r>
              <a:rPr lang="en-US" altLang="zh-TW" dirty="0">
                <a:solidFill>
                  <a:schemeClr val="accent2"/>
                </a:solidFill>
                <a:latin typeface="Courier New" pitchFamily="49" charset="0"/>
              </a:rPr>
              <a:t>)</a:t>
            </a:r>
            <a:r>
              <a:rPr lang="en-US" altLang="zh-TW" b="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   </a:t>
            </a:r>
            <a:r>
              <a:rPr lang="en-US" altLang="zh-TW" b="0" dirty="0" smtClean="0">
                <a:latin typeface="Courier New" pitchFamily="49" charset="0"/>
              </a:rPr>
              <a:t>   write</a:t>
            </a:r>
            <a:r>
              <a:rPr lang="en-US" altLang="zh-TW" b="0" dirty="0">
                <a:latin typeface="Courier New" pitchFamily="49" charset="0"/>
              </a:rPr>
              <a:t>(“Your appointment has been rescheduled to ”, 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      </a:t>
            </a:r>
            <a:r>
              <a:rPr lang="en-US" altLang="zh-TW" b="0" dirty="0" err="1">
                <a:latin typeface="Courier New" pitchFamily="49" charset="0"/>
              </a:rPr>
              <a:t>newTime</a:t>
            </a:r>
            <a:r>
              <a:rPr lang="en-US" altLang="zh-TW" b="0" dirty="0">
                <a:latin typeface="Courier New" pitchFamily="49" charset="0"/>
              </a:rPr>
              <a:t>, “ on ”, </a:t>
            </a:r>
            <a:r>
              <a:rPr lang="en-US" altLang="zh-TW" b="0" dirty="0" err="1">
                <a:latin typeface="Courier New" pitchFamily="49" charset="0"/>
              </a:rPr>
              <a:t>newDate</a:t>
            </a:r>
            <a:r>
              <a:rPr lang="en-US" altLang="zh-TW" b="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</a:t>
            </a:r>
            <a:r>
              <a:rPr lang="en-US" altLang="zh-TW" b="0" dirty="0" smtClean="0">
                <a:latin typeface="Courier New" pitchFamily="49" charset="0"/>
              </a:rPr>
              <a:t>}</a:t>
            </a:r>
            <a:endParaRPr lang="en-US" altLang="zh-TW" b="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else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   write(“You do not have an appointment at “, </a:t>
            </a:r>
            <a:r>
              <a:rPr lang="en-US" altLang="zh-TW" b="0" dirty="0" err="1">
                <a:latin typeface="Courier New" pitchFamily="49" charset="0"/>
              </a:rPr>
              <a:t>oldTime</a:t>
            </a:r>
            <a:r>
              <a:rPr lang="en-US" altLang="zh-TW" b="0" dirty="0">
                <a:latin typeface="Courier New" pitchFamily="49" charset="0"/>
              </a:rPr>
              <a:t>, </a:t>
            </a:r>
          </a:p>
          <a:p>
            <a:pPr>
              <a:defRPr/>
            </a:pPr>
            <a:r>
              <a:rPr lang="en-US" altLang="zh-TW" b="0" dirty="0">
                <a:latin typeface="Courier New" pitchFamily="49" charset="0"/>
              </a:rPr>
              <a:t>		“ on “, </a:t>
            </a:r>
            <a:r>
              <a:rPr lang="en-US" altLang="zh-TW" b="0" dirty="0" err="1">
                <a:latin typeface="Courier New" pitchFamily="49" charset="0"/>
              </a:rPr>
              <a:t>oldDate</a:t>
            </a:r>
            <a:r>
              <a:rPr lang="en-US" altLang="zh-TW" b="0" dirty="0">
                <a:latin typeface="Courier New" pitchFamily="49" charset="0"/>
              </a:rPr>
              <a:t>)</a:t>
            </a:r>
          </a:p>
          <a:p>
            <a:pPr>
              <a:defRPr/>
            </a:pPr>
            <a:endParaRPr lang="zh-TW" altLang="en-US" dirty="0">
              <a:latin typeface="Courier New" pitchFamily="49" charset="0"/>
            </a:endParaRPr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1619672" y="5222875"/>
            <a:ext cx="6068969" cy="646331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dirty="0"/>
              <a:t>You </a:t>
            </a:r>
            <a:r>
              <a:rPr lang="en-US" altLang="zh-TW" b="0" dirty="0" smtClean="0"/>
              <a:t>can </a:t>
            </a:r>
            <a:r>
              <a:rPr lang="en-US" altLang="zh-TW" b="0" dirty="0"/>
              <a:t>design applications of </a:t>
            </a:r>
            <a:r>
              <a:rPr lang="en-US" altLang="zh-TW" b="0" dirty="0" smtClean="0"/>
              <a:t>the ADT </a:t>
            </a:r>
            <a:r>
              <a:rPr lang="en-US" altLang="zh-TW" b="0" dirty="0"/>
              <a:t>operations </a:t>
            </a:r>
          </a:p>
          <a:p>
            <a:pPr eaLnBrk="1" hangingPunct="1"/>
            <a:r>
              <a:rPr lang="en-US" altLang="zh-TW" b="0" dirty="0"/>
              <a:t>without knowing how the ADT is implemented.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573A627-072C-416A-9904-7AEE6099386E}" type="slidenum">
              <a:rPr kumimoji="0" lang="zh-TW" altLang="en-US" b="0"/>
              <a:pPr eaLnBrk="1" hangingPunct="1"/>
              <a:t>45</a:t>
            </a:fld>
            <a:endParaRPr kumimoji="0" lang="en-US" altLang="zh-TW" b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ADTs That Suggest Other ADTs (1/2)</a:t>
            </a:r>
            <a:endParaRPr lang="zh-TW" altLang="en-US" sz="4000" dirty="0" smtClean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</a:t>
            </a:r>
            <a:r>
              <a:rPr lang="en-US" altLang="zh-TW" dirty="0" smtClean="0"/>
              <a:t>he </a:t>
            </a:r>
            <a:r>
              <a:rPr lang="en-US" altLang="zh-TW" dirty="0" smtClean="0"/>
              <a:t>design of </a:t>
            </a:r>
            <a:r>
              <a:rPr lang="en-US" altLang="zh-TW" u="sng" dirty="0" smtClean="0"/>
              <a:t>an</a:t>
            </a:r>
            <a:r>
              <a:rPr lang="en-US" altLang="zh-TW" u="sng" dirty="0" smtClean="0"/>
              <a:t> </a:t>
            </a:r>
            <a:r>
              <a:rPr lang="en-US" altLang="zh-TW" u="sng" dirty="0" smtClean="0"/>
              <a:t>ADT </a:t>
            </a:r>
            <a:r>
              <a:rPr lang="en-US" altLang="zh-TW" u="sng" dirty="0" smtClean="0"/>
              <a:t>may</a:t>
            </a:r>
            <a:r>
              <a:rPr lang="en-US" altLang="zh-TW" u="sng" dirty="0" smtClean="0"/>
              <a:t> </a:t>
            </a:r>
            <a:r>
              <a:rPr lang="en-US" altLang="zh-TW" u="sng" dirty="0" smtClean="0"/>
              <a:t>suggest other </a:t>
            </a:r>
            <a:r>
              <a:rPr lang="en-US" altLang="zh-TW" u="sng" dirty="0" smtClean="0"/>
              <a:t>ADTs</a:t>
            </a:r>
            <a:r>
              <a:rPr lang="en-US" altLang="zh-TW" dirty="0" smtClean="0"/>
              <a:t> </a:t>
            </a:r>
            <a:r>
              <a:rPr lang="en-US" altLang="zh-TW" dirty="0" smtClean="0"/>
              <a:t>for its implementation.</a:t>
            </a:r>
            <a:endParaRPr lang="en-US" altLang="zh-TW" dirty="0" smtClean="0"/>
          </a:p>
          <a:p>
            <a:pPr lvl="1" eaLnBrk="1" hangingPunct="1"/>
            <a:endParaRPr lang="en-US" altLang="zh-TW" sz="1800" dirty="0" smtClean="0"/>
          </a:p>
          <a:p>
            <a:pPr eaLnBrk="1" hangingPunct="1"/>
            <a:r>
              <a:rPr lang="en-US" altLang="zh-TW" dirty="0" smtClean="0"/>
              <a:t>Suppose you want to design a database of recipes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sz="1800" dirty="0" smtClean="0"/>
          </a:p>
          <a:p>
            <a:pPr eaLnBrk="1" hangingPunct="1"/>
            <a:r>
              <a:rPr lang="en-US" altLang="zh-TW" dirty="0" smtClean="0"/>
              <a:t>This database is an </a:t>
            </a:r>
            <a:r>
              <a:rPr lang="en-US" altLang="zh-TW" dirty="0" smtClean="0"/>
              <a:t>ADT.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Data: recipes.</a:t>
            </a:r>
          </a:p>
          <a:p>
            <a:pPr lvl="1" eaLnBrk="1" hangingPunct="1"/>
            <a:r>
              <a:rPr lang="en-US" altLang="zh-TW" dirty="0" smtClean="0"/>
              <a:t>Operations: </a:t>
            </a: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insertRecipe</a:t>
            </a:r>
            <a:endParaRPr lang="en-US" altLang="zh-TW" dirty="0" smtClean="0">
              <a:latin typeface="Courier New" pitchFamily="49" charset="0"/>
            </a:endParaRP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deleteRecipe</a:t>
            </a:r>
            <a:endParaRPr lang="en-US" altLang="zh-TW" dirty="0" smtClean="0">
              <a:latin typeface="Courier New" pitchFamily="49" charset="0"/>
            </a:endParaRP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retrieveRecipe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A8A486D-0247-4AB7-AA14-446B6F453FAA}" type="slidenum">
              <a:rPr kumimoji="0" lang="zh-TW" altLang="en-US" b="0"/>
              <a:pPr eaLnBrk="1" hangingPunct="1"/>
              <a:t>46</a:t>
            </a:fld>
            <a:endParaRPr kumimoji="0" lang="en-US" altLang="zh-TW" b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ADTs That Suggest Other ADTs (2/2)</a:t>
            </a:r>
            <a:endParaRPr lang="zh-TW" altLang="en-US" sz="4000" dirty="0" smtClean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Suppose you want to design an operation that scales a recipe retrieved from the database.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If the recipe is for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people, you want to revise it so that it will serve </a:t>
            </a:r>
            <a:r>
              <a:rPr lang="en-US" altLang="zh-TW" sz="2200" i="1" dirty="0" smtClean="0"/>
              <a:t>m</a:t>
            </a:r>
            <a:r>
              <a:rPr lang="en-US" altLang="zh-TW" sz="2200" dirty="0" smtClean="0"/>
              <a:t> people.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Each recipe contains measurements such as 2</a:t>
            </a:r>
            <a:r>
              <a:rPr lang="en-US" altLang="zh-TW" sz="2200" baseline="-25000" dirty="0" smtClean="0"/>
              <a:t>1/2</a:t>
            </a:r>
            <a:r>
              <a:rPr lang="en-US" altLang="zh-TW" sz="2200" dirty="0" smtClean="0"/>
              <a:t> cups, 1 </a:t>
            </a:r>
            <a:r>
              <a:rPr lang="en-US" altLang="zh-TW" sz="2200" dirty="0" smtClean="0"/>
              <a:t>tablespoon</a:t>
            </a:r>
            <a:r>
              <a:rPr lang="en-US" altLang="zh-TW" sz="2200" dirty="0" smtClean="0"/>
              <a:t>, and </a:t>
            </a:r>
            <a:r>
              <a:rPr lang="en-US" altLang="zh-TW" sz="2200" dirty="0" smtClean="0">
                <a:latin typeface="Arial" charset="0"/>
              </a:rPr>
              <a:t>¼</a:t>
            </a:r>
            <a:r>
              <a:rPr lang="en-US" altLang="zh-TW" sz="2200" dirty="0" smtClean="0"/>
              <a:t> </a:t>
            </a:r>
            <a:r>
              <a:rPr lang="en-US" altLang="zh-TW" sz="2200" dirty="0" smtClean="0"/>
              <a:t>teaspoon</a:t>
            </a:r>
            <a:r>
              <a:rPr lang="en-US" altLang="zh-TW" sz="2200" dirty="0" smtClean="0"/>
              <a:t>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This problem </a:t>
            </a:r>
            <a:r>
              <a:rPr lang="en-US" altLang="zh-TW" sz="2600" b="1" u="sng" dirty="0" smtClean="0"/>
              <a:t>suggests</a:t>
            </a:r>
            <a:r>
              <a:rPr lang="en-US" altLang="zh-TW" sz="2600" dirty="0" smtClean="0"/>
              <a:t> another ADT — </a:t>
            </a:r>
            <a:r>
              <a:rPr lang="en-US" altLang="zh-TW" sz="2600" dirty="0" smtClean="0">
                <a:latin typeface="Courier New" pitchFamily="49" charset="0"/>
              </a:rPr>
              <a:t>measurement</a:t>
            </a:r>
            <a:endParaRPr lang="en-US" altLang="zh-TW" sz="2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Data: measures (quantity, unit).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Operations: </a:t>
            </a:r>
            <a:r>
              <a:rPr lang="en-US" altLang="zh-TW" sz="2200" dirty="0" err="1" smtClean="0">
                <a:latin typeface="Courier New" pitchFamily="49" charset="0"/>
              </a:rPr>
              <a:t>getMeasure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setMeasure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scaleMeasure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convertMeasure</a:t>
            </a:r>
            <a:r>
              <a:rPr lang="en-US" altLang="zh-TW" sz="2200" dirty="0" smtClean="0"/>
              <a:t>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The representation of quantity may suggest yet another ADT.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When </a:t>
            </a:r>
            <a:r>
              <a:rPr lang="en-US" altLang="zh-TW" sz="2600" dirty="0" smtClean="0"/>
              <a:t>you </a:t>
            </a:r>
            <a:r>
              <a:rPr lang="en-US" altLang="zh-TW" sz="2600" dirty="0" smtClean="0"/>
              <a:t>eventually </a:t>
            </a:r>
            <a:r>
              <a:rPr lang="en-US" altLang="zh-TW" sz="2600" dirty="0" smtClean="0"/>
              <a:t>implement the scale operation, you can </a:t>
            </a:r>
            <a:r>
              <a:rPr lang="en-US" altLang="zh-TW" sz="2600" dirty="0" smtClean="0"/>
              <a:t>use </a:t>
            </a:r>
            <a:r>
              <a:rPr lang="en-US" altLang="zh-TW" sz="2600" dirty="0" smtClean="0"/>
              <a:t>the ADT </a:t>
            </a:r>
            <a:r>
              <a:rPr lang="en-US" altLang="zh-TW" sz="2600" dirty="0" smtClean="0">
                <a:latin typeface="Courier New" pitchFamily="49" charset="0"/>
              </a:rPr>
              <a:t>measurement</a:t>
            </a:r>
            <a:r>
              <a:rPr lang="en-US" altLang="zh-TW" sz="2600" dirty="0" smtClean="0"/>
              <a:t>.</a:t>
            </a:r>
            <a:endParaRPr lang="en-US" altLang="zh-TW" sz="26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The ADT Bag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bag is a </a:t>
            </a:r>
            <a:r>
              <a:rPr lang="en-US" altLang="zh-TW" dirty="0" smtClean="0">
                <a:ea typeface="新細明體" charset="-120"/>
              </a:rPr>
              <a:t>container, containing a finite </a:t>
            </a:r>
            <a:r>
              <a:rPr lang="en-US" altLang="zh-TW" dirty="0" smtClean="0">
                <a:ea typeface="新細明體" charset="-120"/>
              </a:rPr>
              <a:t>number of </a:t>
            </a:r>
            <a:r>
              <a:rPr lang="en-US" altLang="zh-TW" dirty="0" smtClean="0">
                <a:ea typeface="新細明體" charset="-120"/>
              </a:rPr>
              <a:t>objects.</a:t>
            </a:r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Objects in a bag </a:t>
            </a:r>
            <a:r>
              <a:rPr lang="en-US" altLang="zh-TW" dirty="0" smtClean="0">
                <a:ea typeface="新細明體" charset="-120"/>
              </a:rPr>
              <a:t>have </a:t>
            </a:r>
            <a:r>
              <a:rPr lang="en-US" altLang="zh-TW" dirty="0" smtClean="0">
                <a:ea typeface="新細明體" charset="-120"/>
              </a:rPr>
              <a:t>no </a:t>
            </a:r>
            <a:r>
              <a:rPr lang="en-US" altLang="zh-TW" dirty="0" smtClean="0">
                <a:ea typeface="新細明體" charset="-120"/>
              </a:rPr>
              <a:t>particular </a:t>
            </a:r>
            <a:r>
              <a:rPr lang="en-US" altLang="zh-TW" dirty="0" smtClean="0">
                <a:ea typeface="新細明體" charset="-120"/>
              </a:rPr>
              <a:t>order.</a:t>
            </a:r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Objects in a bag may </a:t>
            </a:r>
            <a:r>
              <a:rPr lang="en-US" altLang="zh-TW" dirty="0" smtClean="0">
                <a:ea typeface="新細明體" charset="-120"/>
              </a:rPr>
              <a:t>be </a:t>
            </a:r>
            <a:r>
              <a:rPr lang="en-US" altLang="zh-TW" dirty="0" smtClean="0">
                <a:ea typeface="新細明體" charset="-120"/>
              </a:rPr>
              <a:t>duplicated.</a:t>
            </a:r>
          </a:p>
          <a:p>
            <a:r>
              <a:rPr lang="en-US" altLang="zh-TW" dirty="0" smtClean="0">
                <a:ea typeface="新細明體" charset="-120"/>
              </a:rPr>
              <a:t>We will assume that all </a:t>
            </a:r>
            <a:r>
              <a:rPr lang="en-US" altLang="zh-TW" dirty="0" smtClean="0">
                <a:ea typeface="新細明體" charset="-120"/>
              </a:rPr>
              <a:t>objects in a bag are of the same </a:t>
            </a:r>
            <a:r>
              <a:rPr lang="en-US" altLang="zh-TW" dirty="0" smtClean="0">
                <a:ea typeface="新細明體" charset="-120"/>
              </a:rPr>
              <a:t>type.</a:t>
            </a:r>
            <a:endParaRPr lang="en-US" altLang="zh-TW" dirty="0" smtClean="0">
              <a:ea typeface="新細明體" charset="-120"/>
            </a:endParaRPr>
          </a:p>
          <a:p>
            <a:endParaRPr lang="en-US" altLang="zh-TW" dirty="0" smtClean="0">
              <a:ea typeface="新細明體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Identifying Behaviors of a Bag (1/3)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Counting:</a:t>
            </a:r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dirty="0" smtClean="0">
                <a:ea typeface="新細明體" charset="-120"/>
              </a:rPr>
              <a:t>Get </a:t>
            </a:r>
            <a:r>
              <a:rPr lang="en-US" altLang="zh-TW" dirty="0" smtClean="0">
                <a:ea typeface="新細明體" charset="-120"/>
              </a:rPr>
              <a:t>the number of items currently in the bag.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See whether the bag is empty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Add/Remove: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Add </a:t>
            </a:r>
            <a:r>
              <a:rPr lang="en-US" altLang="zh-TW" dirty="0" smtClean="0">
                <a:ea typeface="新細明體" charset="-120"/>
              </a:rPr>
              <a:t>a given object to </a:t>
            </a:r>
            <a:r>
              <a:rPr lang="en-US" altLang="zh-TW" dirty="0" smtClean="0">
                <a:ea typeface="新細明體" charset="-120"/>
              </a:rPr>
              <a:t>the bag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</a:t>
            </a:r>
            <a:r>
              <a:rPr lang="en-US" altLang="zh-TW" dirty="0" smtClean="0">
                <a:ea typeface="新細明體" charset="-120"/>
              </a:rPr>
              <a:t>an occurrence </a:t>
            </a:r>
            <a:r>
              <a:rPr lang="en-US" altLang="zh-TW" dirty="0" smtClean="0">
                <a:ea typeface="新細明體" charset="-120"/>
              </a:rPr>
              <a:t>of </a:t>
            </a:r>
            <a:r>
              <a:rPr lang="en-US" altLang="zh-TW" dirty="0" smtClean="0">
                <a:ea typeface="新細明體" charset="-120"/>
              </a:rPr>
              <a:t>a specific </a:t>
            </a:r>
            <a:r>
              <a:rPr lang="en-US" altLang="zh-TW" dirty="0" smtClean="0">
                <a:ea typeface="新細明體" charset="-120"/>
              </a:rPr>
              <a:t>object </a:t>
            </a:r>
            <a:r>
              <a:rPr lang="en-US" altLang="zh-TW" dirty="0" smtClean="0">
                <a:ea typeface="新細明體" charset="-120"/>
              </a:rPr>
              <a:t>from the bag.</a:t>
            </a:r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dirty="0" smtClean="0">
                <a:ea typeface="新細明體" charset="-120"/>
              </a:rPr>
              <a:t>Remove all objects from </a:t>
            </a:r>
            <a:r>
              <a:rPr lang="en-US" altLang="zh-TW" dirty="0" smtClean="0">
                <a:ea typeface="新細明體" charset="-120"/>
              </a:rPr>
              <a:t>the bag</a:t>
            </a:r>
            <a:r>
              <a:rPr lang="en-US" altLang="zh-TW" dirty="0" smtClean="0">
                <a:ea typeface="新細明體" charset="-120"/>
              </a:rPr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Identifying Behaviors of a Bag </a:t>
            </a:r>
            <a:r>
              <a:rPr lang="en-US" altLang="zh-TW" dirty="0" smtClean="0">
                <a:ea typeface="新細明體" charset="-120"/>
              </a:rPr>
              <a:t>(2/3</a:t>
            </a:r>
            <a:r>
              <a:rPr lang="en-US" altLang="zh-TW" dirty="0" smtClean="0">
                <a:ea typeface="新細明體" charset="-120"/>
              </a:rPr>
              <a:t>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More counting:</a:t>
            </a:r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dirty="0" smtClean="0">
                <a:ea typeface="新細明體" charset="-120"/>
              </a:rPr>
              <a:t>Count the number of times certain object occurs in </a:t>
            </a:r>
            <a:r>
              <a:rPr lang="en-US" altLang="zh-TW" dirty="0" smtClean="0">
                <a:ea typeface="新細明體" charset="-120"/>
              </a:rPr>
              <a:t>bag</a:t>
            </a:r>
            <a:r>
              <a:rPr lang="en-US" altLang="zh-TW" dirty="0" smtClean="0">
                <a:ea typeface="新細明體" charset="-120"/>
              </a:rPr>
              <a:t>.</a:t>
            </a:r>
            <a:endParaRPr lang="en-US" altLang="zh-TW" dirty="0" smtClean="0">
              <a:ea typeface="新細明體" charset="-120"/>
            </a:endParaRP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Query</a:t>
            </a:r>
            <a:r>
              <a:rPr lang="en-US" altLang="zh-TW" dirty="0" smtClean="0">
                <a:ea typeface="新細明體" charset="-120"/>
              </a:rPr>
              <a:t>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Test whether </a:t>
            </a:r>
            <a:r>
              <a:rPr lang="en-US" altLang="zh-TW" dirty="0" smtClean="0">
                <a:ea typeface="新細明體" charset="-120"/>
              </a:rPr>
              <a:t>the bag </a:t>
            </a:r>
            <a:r>
              <a:rPr lang="en-US" altLang="zh-TW" dirty="0" smtClean="0">
                <a:ea typeface="新細明體" charset="-120"/>
              </a:rPr>
              <a:t>contains </a:t>
            </a:r>
            <a:r>
              <a:rPr lang="en-US" altLang="zh-TW" dirty="0" smtClean="0">
                <a:ea typeface="新細明體" charset="-120"/>
              </a:rPr>
              <a:t>a particular </a:t>
            </a:r>
            <a:r>
              <a:rPr lang="en-US" altLang="zh-TW" dirty="0" smtClean="0">
                <a:ea typeface="新細明體" charset="-120"/>
              </a:rPr>
              <a:t>object.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Look at all objects in </a:t>
            </a:r>
            <a:r>
              <a:rPr lang="en-US" altLang="zh-TW" dirty="0" smtClean="0">
                <a:ea typeface="新細明體" charset="-120"/>
              </a:rPr>
              <a:t>the bag</a:t>
            </a:r>
            <a:r>
              <a:rPr lang="en-US" altLang="zh-TW" dirty="0" smtClean="0">
                <a:ea typeface="新細明體" charset="-120"/>
              </a:rPr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79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charRg st="79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charRg st="79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130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charRg st="130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charRg st="130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Identifying Behaviors of a Bag (3/3)</a:t>
            </a:r>
          </a:p>
        </p:txBody>
      </p:sp>
      <p:sp>
        <p:nvSpPr>
          <p:cNvPr id="3481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27584" y="5534496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dirty="0" smtClean="0">
                <a:ea typeface="新細明體" charset="-120"/>
              </a:rPr>
              <a:t>CRC card for a class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Bag</a:t>
            </a: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738" y="1577975"/>
            <a:ext cx="5440362" cy="386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charset="-120"/>
              </a:rPr>
              <a:t>Specifying Data and Operations</a:t>
            </a:r>
          </a:p>
        </p:txBody>
      </p:sp>
      <p:sp>
        <p:nvSpPr>
          <p:cNvPr id="35843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01700" y="5246464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UML </a:t>
            </a:r>
            <a:r>
              <a:rPr lang="en-US" altLang="zh-TW" dirty="0" smtClean="0">
                <a:ea typeface="新細明體" charset="-120"/>
              </a:rPr>
              <a:t>notation for the class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Bag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1325" y="1673225"/>
            <a:ext cx="5729288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2015: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C++ Interface of the ADT Bag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4770338"/>
          </a:xfrm>
        </p:spPr>
        <p:txBody>
          <a:bodyPr/>
          <a:lstStyle/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include &lt; vector &gt;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template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&lt; class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&gt;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BagInterface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{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: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getCurrentSize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() const = 0;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() const = 0;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add (const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&amp;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) =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remove (const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&amp;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) =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0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void clear () = 0;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getFrequencyOf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(const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&amp;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) const = 0;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contains (const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&amp;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) const = 0;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vector &lt;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&gt;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() const = 0;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467544" y="6228020"/>
            <a:ext cx="810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  <a:ea typeface="新細明體" charset="-120"/>
              </a:rPr>
              <a:t>Note: see </a:t>
            </a:r>
            <a:r>
              <a:rPr lang="en-US" altLang="zh-TW" dirty="0" smtClean="0">
                <a:latin typeface="Times New Roman" pitchFamily="18" charset="0"/>
                <a:ea typeface="新細明體" charset="-120"/>
                <a:cs typeface="Times New Roman" pitchFamily="18" charset="0"/>
              </a:rPr>
              <a:t>LISTING 1-1 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in [</a:t>
            </a:r>
            <a:r>
              <a:rPr lang="en-US" altLang="zh-TW" dirty="0" err="1" smtClean="0">
                <a:latin typeface="Calibri" pitchFamily="34" charset="0"/>
                <a:ea typeface="新細明體" charset="-120"/>
              </a:rPr>
              <a:t>Carrano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 and Henry 2013] (on Page 47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) for further details.</a:t>
            </a:r>
            <a:endParaRPr lang="zh-TW" alt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Using the ADT </a:t>
            </a:r>
            <a:r>
              <a:rPr lang="en-US" altLang="zh-TW" dirty="0" smtClean="0">
                <a:ea typeface="新細明體" charset="-120"/>
              </a:rPr>
              <a:t>Bag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130378"/>
          </a:xfrm>
        </p:spPr>
        <p:txBody>
          <a:bodyPr/>
          <a:lstStyle/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include &lt;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include &lt; string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include "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Bag.h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”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using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namespace std;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main ()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{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string clubs [] = {"Joker", "Ace", "Two", "Three", "Four", "Five", "Six", "Seven", "Eight", "Nine", "Ten", "Jack", "Queen", "King"};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Create our bag to hold cards.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Bag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&lt; string &gt;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Place six cards in the bag.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grabBag.add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(clubs [1]);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grabBag.add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(clubs [2]);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grabBag.add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(clubs [4]);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grabBag.add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(clubs [8]);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grabBag.add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(clubs [10]);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grabBag.add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(clubs [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12]);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// Get friend’s guess and check it. 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guess = 0; </a:t>
            </a:r>
          </a:p>
          <a:p>
            <a:pPr>
              <a:buNone/>
            </a:pP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Using the ADT </a:t>
            </a:r>
            <a:r>
              <a:rPr lang="en-US" altLang="zh-TW" dirty="0" smtClean="0">
                <a:ea typeface="新細明體" charset="-120"/>
              </a:rPr>
              <a:t>Bag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4842346"/>
          </a:xfrm>
        </p:spPr>
        <p:txBody>
          <a:bodyPr/>
          <a:lstStyle/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(!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grabBag.isEmpty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()) {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&lt;&lt; "What is your guess?"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     &lt;&lt;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"(1 for Ace to 13 for King):";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&gt;&gt; guess;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grabBag.contains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(clubs [guess])) {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&lt;&lt; "You get the card!\n";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grabBag.remove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(clubs [guess]);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} 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else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{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&lt;&lt; "Sorry, card was not in the bag.\n";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&lt;&lt; "No more cards in the bag. Game over!\n";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return </a:t>
            </a: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0; </a:t>
            </a: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altLang="zh-TW" sz="18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467544" y="6228020"/>
            <a:ext cx="810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  <a:ea typeface="新細明體" charset="-120"/>
              </a:rPr>
              <a:t>Note: see </a:t>
            </a:r>
            <a:r>
              <a:rPr lang="en-US" altLang="zh-TW" dirty="0" smtClean="0">
                <a:latin typeface="Times New Roman" pitchFamily="18" charset="0"/>
                <a:ea typeface="新細明體" charset="-120"/>
                <a:cs typeface="Times New Roman" pitchFamily="18" charset="0"/>
              </a:rPr>
              <a:t>LISTING </a:t>
            </a:r>
            <a:r>
              <a:rPr lang="en-US" altLang="zh-TW" dirty="0" smtClean="0">
                <a:latin typeface="Times New Roman" pitchFamily="18" charset="0"/>
                <a:ea typeface="新細明體" charset="-120"/>
                <a:cs typeface="Times New Roman" pitchFamily="18" charset="0"/>
              </a:rPr>
              <a:t>1-2 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in [</a:t>
            </a:r>
            <a:r>
              <a:rPr lang="en-US" altLang="zh-TW" dirty="0" err="1" smtClean="0">
                <a:latin typeface="Calibri" pitchFamily="34" charset="0"/>
                <a:ea typeface="新細明體" charset="-120"/>
              </a:rPr>
              <a:t>Carrano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 and Henry 2013] (on Page 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49) for further details.</a:t>
            </a:r>
            <a:endParaRPr lang="zh-TW" alt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12886</TotalTime>
  <Words>3223</Words>
  <Application>Microsoft Office PowerPoint</Application>
  <PresentationFormat>如螢幕大小 (4:3)</PresentationFormat>
  <Paragraphs>632</Paragraphs>
  <Slides>54</Slides>
  <Notes>32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54</vt:i4>
      </vt:variant>
    </vt:vector>
  </HeadingPairs>
  <TitlesOfParts>
    <vt:vector size="56" baseType="lpstr">
      <vt:lpstr>1_Edge</vt:lpstr>
      <vt:lpstr>Office 佈景主題</vt:lpstr>
      <vt:lpstr> Data Abstraction </vt:lpstr>
      <vt:lpstr>About “Problem Solving”</vt:lpstr>
      <vt:lpstr>How Should We Approach It? (1/3)</vt:lpstr>
      <vt:lpstr>How Should We Approach It? (2/3)</vt:lpstr>
      <vt:lpstr>How Should We Approach It? (3/3)</vt:lpstr>
      <vt:lpstr>Modularity and Data Abstraction (1/2)</vt:lpstr>
      <vt:lpstr>Modularity and Data Abstraction (2/2)</vt:lpstr>
      <vt:lpstr>Object-Oriented Solutions</vt:lpstr>
      <vt:lpstr>Object-Oriented Programming (1/2)</vt:lpstr>
      <vt:lpstr>Object-Oriented Programming (2/2)</vt:lpstr>
      <vt:lpstr>More about OO Solutions (1/3)</vt:lpstr>
      <vt:lpstr>More about OO Solutions (2/3)</vt:lpstr>
      <vt:lpstr>More about OO Solutions (3/3)</vt:lpstr>
      <vt:lpstr>Object-Oriented Analysis and Design (1/3)</vt:lpstr>
      <vt:lpstr>Object-Oriented Analysis and Design (2/3)</vt:lpstr>
      <vt:lpstr>Object-Oriented Analysis and Design (3/3)</vt:lpstr>
      <vt:lpstr>Achieving a Better Solution</vt:lpstr>
      <vt:lpstr>Cohesion and Coupling (1/2)</vt:lpstr>
      <vt:lpstr>Cohesion and Coupling (2/2)</vt:lpstr>
      <vt:lpstr>Separation of Concerns</vt:lpstr>
      <vt:lpstr>Specification of a Module</vt:lpstr>
      <vt:lpstr>Operation Contracts (1/3)</vt:lpstr>
      <vt:lpstr>Operation Contracts (2/3)</vt:lpstr>
      <vt:lpstr>Operation Contracts (3/3)</vt:lpstr>
      <vt:lpstr>Options for Unusual Conditions</vt:lpstr>
      <vt:lpstr>Abstraction (1/3)</vt:lpstr>
      <vt:lpstr>Abstraction (2/3)</vt:lpstr>
      <vt:lpstr>Abstraction (3/3)</vt:lpstr>
      <vt:lpstr>Information Hiding (1/2)</vt:lpstr>
      <vt:lpstr>Information Hiding (2/2)</vt:lpstr>
      <vt:lpstr>Minimal and Complete Interfaces (1/2)</vt:lpstr>
      <vt:lpstr>Minimal and Complete Interfaces (2/2)</vt:lpstr>
      <vt:lpstr>Signature of an Interface</vt:lpstr>
      <vt:lpstr>Abstract Data Types (1/4)</vt:lpstr>
      <vt:lpstr>Abstract Data Types (2/4)</vt:lpstr>
      <vt:lpstr>Abstract Data Types (3/4)</vt:lpstr>
      <vt:lpstr>Abstract Data Type (4/4)</vt:lpstr>
      <vt:lpstr>Designing an ADT</vt:lpstr>
      <vt:lpstr>Example – An Appointment Book (1/6)</vt:lpstr>
      <vt:lpstr>Example – An Appointment Book (2/6)</vt:lpstr>
      <vt:lpstr>Example – An Appointment Book (3/6)</vt:lpstr>
      <vt:lpstr>Example – An Appointment Book (4/6)</vt:lpstr>
      <vt:lpstr>Example – An Appointment Book (5/6)</vt:lpstr>
      <vt:lpstr>Example – An Appointment Book (6/6)</vt:lpstr>
      <vt:lpstr>ADTs That Suggest Other ADTs (1/2)</vt:lpstr>
      <vt:lpstr>ADTs That Suggest Other ADTs (2/2)</vt:lpstr>
      <vt:lpstr>The ADT Bag</vt:lpstr>
      <vt:lpstr>Identifying Behaviors of a Bag (1/3)</vt:lpstr>
      <vt:lpstr>Identifying Behaviors of a Bag (2/3)</vt:lpstr>
      <vt:lpstr>Identifying Behaviors of a Bag (3/3)</vt:lpstr>
      <vt:lpstr>Specifying Data and Operations</vt:lpstr>
      <vt:lpstr>A C++ Interface of the ADT Bag</vt:lpstr>
      <vt:lpstr>Using the ADT Bag (1/2)</vt:lpstr>
      <vt:lpstr>Using the ADT Bag (2/2)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chapter1_data_abstraction</dc:title>
  <dc:creator>tsay</dc:creator>
  <cp:lastModifiedBy>Yih-Kuen Tsay</cp:lastModifiedBy>
  <cp:revision>614</cp:revision>
  <dcterms:created xsi:type="dcterms:W3CDTF">2009-06-21T02:54:00Z</dcterms:created>
  <dcterms:modified xsi:type="dcterms:W3CDTF">2015-09-20T18:29:11Z</dcterms:modified>
</cp:coreProperties>
</file>