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001" autoAdjust="0"/>
  </p:normalViewPr>
  <p:slideViewPr>
    <p:cSldViewPr>
      <p:cViewPr varScale="1">
        <p:scale>
          <a:sx n="72" d="100"/>
          <a:sy n="72" d="100"/>
        </p:scale>
        <p:origin x="-19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836A5-C35A-4910-B82F-9FF4A4D3926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39CEE-FD37-4EAB-9840-BF87B3B246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39CEE-FD37-4EAB-9840-BF87B3B246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(c) </a:t>
            </a:r>
            <a:r>
              <a:rPr lang="zh-TW" altLang="en-US" dirty="0" smtClean="0"/>
              <a:t>前面隨意</a:t>
            </a:r>
            <a:r>
              <a:rPr lang="en-US" altLang="zh-TW" dirty="0" smtClean="0"/>
              <a:t>(0</a:t>
            </a:r>
            <a:r>
              <a:rPr lang="zh-TW" altLang="en-US" dirty="0" smtClean="0"/>
              <a:t>開頭或</a:t>
            </a:r>
            <a:r>
              <a:rPr lang="en-US" altLang="zh-TW" dirty="0" smtClean="0"/>
              <a:t>1</a:t>
            </a:r>
            <a:r>
              <a:rPr lang="zh-TW" altLang="en-US" dirty="0" smtClean="0"/>
              <a:t>開頭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，要注意的是遇到兩個</a:t>
            </a:r>
            <a:r>
              <a:rPr lang="en-US" altLang="zh-TW" dirty="0" smtClean="0"/>
              <a:t>1</a:t>
            </a:r>
            <a:r>
              <a:rPr lang="zh-TW" altLang="en-US" dirty="0" smtClean="0"/>
              <a:t>和一個</a:t>
            </a:r>
            <a:r>
              <a:rPr lang="en-US" altLang="zh-TW" dirty="0" smtClean="0"/>
              <a:t>1</a:t>
            </a:r>
            <a:r>
              <a:rPr lang="zh-TW" altLang="en-US" dirty="0" smtClean="0"/>
              <a:t>的情況</a:t>
            </a:r>
            <a:endParaRPr lang="en-US" altLang="zh-TW" dirty="0" smtClean="0"/>
          </a:p>
          <a:p>
            <a:r>
              <a:rPr lang="en-US" altLang="zh-TW" dirty="0" smtClean="0"/>
              <a:t>(d)</a:t>
            </a:r>
            <a:r>
              <a:rPr lang="zh-TW" altLang="en-US" dirty="0" smtClean="0"/>
              <a:t> 字串總數奇數個</a:t>
            </a:r>
            <a:r>
              <a:rPr lang="en-US" altLang="zh-TW" dirty="0" smtClean="0"/>
              <a:t>or</a:t>
            </a:r>
            <a:r>
              <a:rPr lang="zh-TW" altLang="en-US" dirty="0" smtClean="0"/>
              <a:t>偶數個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39CEE-FD37-4EAB-9840-BF87B3B246A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沒寫的會先扣分</a:t>
            </a:r>
            <a:r>
              <a:rPr lang="en-US" altLang="zh-TW" dirty="0" smtClean="0"/>
              <a:t>(</a:t>
            </a:r>
            <a:r>
              <a:rPr lang="zh-TW" altLang="en-US" dirty="0" smtClean="0"/>
              <a:t>方便統計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，下一個作業將分數加回來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39CEE-FD37-4EAB-9840-BF87B3B246AC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39CEE-FD37-4EAB-9840-BF87B3B246A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544FD-5B84-428D-837A-73F2307B8A84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D1838-8A7D-497D-960F-EAB7BC5AF5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Computing Theory HW#3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</a:t>
            </a:r>
          </a:p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dirty="0" smtClean="0"/>
              <a:t> Chang</a:t>
            </a:r>
            <a:endParaRPr lang="zh-TW" altLang="en-US" smtClean="0"/>
          </a:p>
          <a:p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Q9.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AutoNum type="alphaLcParenBoth"/>
            </a:pPr>
            <a:r>
              <a:rPr lang="en-US" altLang="zh-TW" dirty="0" smtClean="0"/>
              <a:t>1</a:t>
            </a:r>
            <a:r>
              <a:rPr lang="el-GR" altLang="zh-TW" dirty="0" smtClean="0"/>
              <a:t>Σ</a:t>
            </a:r>
            <a:r>
              <a:rPr lang="en-US" altLang="zh-TW" baseline="30000" dirty="0" smtClean="0"/>
              <a:t>*</a:t>
            </a:r>
            <a:r>
              <a:rPr lang="en-US" altLang="zh-TW" dirty="0" smtClean="0"/>
              <a:t>0</a:t>
            </a:r>
          </a:p>
          <a:p>
            <a:pPr marL="514350" indent="-514350">
              <a:buAutoNum type="alphaLcParenBoth"/>
            </a:pPr>
            <a:r>
              <a:rPr lang="el-GR" altLang="zh-TW" dirty="0" smtClean="0"/>
              <a:t>Σ</a:t>
            </a:r>
            <a:r>
              <a:rPr lang="en-US" altLang="zh-TW" baseline="30000" dirty="0" smtClean="0"/>
              <a:t>*</a:t>
            </a:r>
            <a:r>
              <a:rPr lang="en-US" altLang="zh-TW" dirty="0" smtClean="0"/>
              <a:t>0101</a:t>
            </a:r>
            <a:r>
              <a:rPr lang="el-GR" altLang="zh-TW" dirty="0" smtClean="0"/>
              <a:t>Σ</a:t>
            </a:r>
            <a:r>
              <a:rPr lang="en-US" altLang="zh-TW" baseline="30000" dirty="0" smtClean="0"/>
              <a:t>*</a:t>
            </a:r>
          </a:p>
          <a:p>
            <a:pPr marL="514350" indent="-514350">
              <a:buAutoNum type="alphaLcParenBoth"/>
            </a:pPr>
            <a:r>
              <a:rPr lang="en-US" altLang="zh-TW" dirty="0" smtClean="0"/>
              <a:t>0</a:t>
            </a:r>
            <a:r>
              <a:rPr lang="en-US" altLang="zh-TW" baseline="30000" smtClean="0"/>
              <a:t>*</a:t>
            </a:r>
            <a:r>
              <a:rPr lang="en-US" altLang="zh-TW" smtClean="0"/>
              <a:t>(10</a:t>
            </a:r>
            <a:r>
              <a:rPr lang="en-US" altLang="zh-TW" baseline="30000" smtClean="0"/>
              <a:t>*</a:t>
            </a:r>
            <a:r>
              <a:rPr lang="en-US" altLang="zh-TW" smtClean="0"/>
              <a:t>)</a:t>
            </a:r>
            <a:r>
              <a:rPr lang="en-US" altLang="zh-TW" baseline="30000" smtClean="0"/>
              <a:t>*</a:t>
            </a:r>
            <a:r>
              <a:rPr lang="en-US" altLang="zh-TW" dirty="0" smtClean="0"/>
              <a:t>1</a:t>
            </a:r>
            <a:r>
              <a:rPr lang="en-US" altLang="zh-TW" baseline="30000" dirty="0" smtClean="0"/>
              <a:t>*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pPr marL="514350" indent="-514350">
              <a:buNone/>
            </a:pPr>
            <a:r>
              <a:rPr lang="en-US" altLang="zh-TW" dirty="0" smtClean="0"/>
              <a:t>     (0 ∪10)</a:t>
            </a:r>
            <a:r>
              <a:rPr lang="en-US" altLang="zh-TW" baseline="30000" dirty="0" smtClean="0"/>
              <a:t>*</a:t>
            </a:r>
            <a:r>
              <a:rPr lang="en-US" altLang="zh-TW" dirty="0" smtClean="0"/>
              <a:t>1</a:t>
            </a:r>
            <a:r>
              <a:rPr lang="en-US" altLang="zh-TW" baseline="30000" dirty="0" smtClean="0"/>
              <a:t>*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pPr marL="514350" indent="-514350">
              <a:buNone/>
            </a:pPr>
            <a:r>
              <a:rPr lang="en-US" altLang="zh-TW" dirty="0" smtClean="0"/>
              <a:t>     0</a:t>
            </a:r>
            <a:r>
              <a:rPr lang="en-US" altLang="zh-TW" baseline="30000" dirty="0" smtClean="0"/>
              <a:t>*</a:t>
            </a:r>
            <a:r>
              <a:rPr lang="en-US" altLang="zh-TW" dirty="0" smtClean="0"/>
              <a:t>(10</a:t>
            </a:r>
            <a:r>
              <a:rPr lang="en-US" altLang="zh-TW" baseline="30000" dirty="0" smtClean="0"/>
              <a:t>*</a:t>
            </a:r>
            <a:r>
              <a:rPr lang="en-US" altLang="zh-TW" dirty="0" smtClean="0"/>
              <a:t>)</a:t>
            </a:r>
            <a:r>
              <a:rPr lang="en-US" altLang="zh-TW" baseline="30000" dirty="0" smtClean="0"/>
              <a:t>*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pPr marL="514350" indent="-514350">
              <a:buFont typeface="Wingdings" pitchFamily="2" charset="2"/>
              <a:buAutoNum type="alphaLcParenBoth" startAt="4"/>
            </a:pPr>
            <a:r>
              <a:rPr lang="en-US" altLang="zh-TW" dirty="0" smtClean="0"/>
              <a:t>(1</a:t>
            </a:r>
            <a:r>
              <a:rPr lang="el-GR" altLang="zh-TW" dirty="0" smtClean="0"/>
              <a:t>Σ</a:t>
            </a:r>
            <a:r>
              <a:rPr lang="en-US" altLang="zh-TW" dirty="0" smtClean="0"/>
              <a:t>)</a:t>
            </a:r>
            <a:r>
              <a:rPr lang="en-US" altLang="zh-TW" baseline="30000" dirty="0" smtClean="0"/>
              <a:t>*(</a:t>
            </a:r>
            <a:r>
              <a:rPr lang="el-GR" altLang="zh-TW" dirty="0" smtClean="0"/>
              <a:t>ε </a:t>
            </a:r>
            <a:r>
              <a:rPr lang="en-US" altLang="zh-TW" dirty="0" smtClean="0"/>
              <a:t>∪1)</a:t>
            </a:r>
          </a:p>
          <a:p>
            <a:pPr marL="514350" indent="-514350">
              <a:buNone/>
            </a:pPr>
            <a:r>
              <a:rPr lang="en-US" altLang="zh-TW" dirty="0" smtClean="0"/>
              <a:t>      </a:t>
            </a:r>
          </a:p>
          <a:p>
            <a:pPr marL="514350" indent="-514350">
              <a:buNone/>
            </a:pPr>
            <a:r>
              <a:rPr lang="en-US" altLang="zh-TW" dirty="0" smtClean="0"/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Q10.</a:t>
            </a:r>
            <a:endParaRPr lang="zh-TW" altLang="en-US" dirty="0"/>
          </a:p>
        </p:txBody>
      </p:sp>
      <p:grpSp>
        <p:nvGrpSpPr>
          <p:cNvPr id="52" name="群組 51"/>
          <p:cNvGrpSpPr/>
          <p:nvPr/>
        </p:nvGrpSpPr>
        <p:grpSpPr>
          <a:xfrm>
            <a:off x="859154" y="1340768"/>
            <a:ext cx="2855992" cy="1836204"/>
            <a:chOff x="859154" y="1340768"/>
            <a:chExt cx="2855992" cy="1836204"/>
          </a:xfrm>
        </p:grpSpPr>
        <p:sp>
          <p:nvSpPr>
            <p:cNvPr id="15" name="橢圓 14"/>
            <p:cNvSpPr/>
            <p:nvPr/>
          </p:nvSpPr>
          <p:spPr>
            <a:xfrm>
              <a:off x="1403648" y="2636912"/>
              <a:ext cx="540060" cy="54006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" name="直線單箭頭接點 4"/>
            <p:cNvCxnSpPr>
              <a:endCxn id="6" idx="2"/>
            </p:cNvCxnSpPr>
            <p:nvPr/>
          </p:nvCxnSpPr>
          <p:spPr>
            <a:xfrm>
              <a:off x="1458078" y="1736812"/>
              <a:ext cx="23360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橢圓 5"/>
            <p:cNvSpPr/>
            <p:nvPr/>
          </p:nvSpPr>
          <p:spPr>
            <a:xfrm>
              <a:off x="1691680" y="1556792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8" name="橢圓 7"/>
            <p:cNvSpPr/>
            <p:nvPr/>
          </p:nvSpPr>
          <p:spPr>
            <a:xfrm>
              <a:off x="2915816" y="1556792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10" name="直線單箭頭接點 9"/>
            <p:cNvCxnSpPr>
              <a:stCxn id="6" idx="6"/>
              <a:endCxn id="8" idx="2"/>
            </p:cNvCxnSpPr>
            <p:nvPr/>
          </p:nvCxnSpPr>
          <p:spPr>
            <a:xfrm>
              <a:off x="2051720" y="1736812"/>
              <a:ext cx="8640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橢圓 12"/>
            <p:cNvSpPr/>
            <p:nvPr/>
          </p:nvSpPr>
          <p:spPr>
            <a:xfrm>
              <a:off x="2411760" y="2564904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1486542" y="2730692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cxnSp>
          <p:nvCxnSpPr>
            <p:cNvPr id="17" name="直線單箭頭接點 16"/>
            <p:cNvCxnSpPr>
              <a:stCxn id="13" idx="1"/>
              <a:endCxn id="6" idx="5"/>
            </p:cNvCxnSpPr>
            <p:nvPr/>
          </p:nvCxnSpPr>
          <p:spPr>
            <a:xfrm flipH="1" flipV="1">
              <a:off x="1998993" y="1864105"/>
              <a:ext cx="465494" cy="7535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>
              <a:stCxn id="8" idx="3"/>
              <a:endCxn id="13" idx="0"/>
            </p:cNvCxnSpPr>
            <p:nvPr/>
          </p:nvCxnSpPr>
          <p:spPr>
            <a:xfrm flipH="1">
              <a:off x="2591780" y="1864105"/>
              <a:ext cx="376763" cy="7007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單箭頭接點 20"/>
            <p:cNvCxnSpPr>
              <a:stCxn id="13" idx="7"/>
              <a:endCxn id="8" idx="4"/>
            </p:cNvCxnSpPr>
            <p:nvPr/>
          </p:nvCxnSpPr>
          <p:spPr>
            <a:xfrm flipV="1">
              <a:off x="2719073" y="1916832"/>
              <a:ext cx="376763" cy="7007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單箭頭接點 22"/>
            <p:cNvCxnSpPr>
              <a:stCxn id="13" idx="3"/>
              <a:endCxn id="15" idx="6"/>
            </p:cNvCxnSpPr>
            <p:nvPr/>
          </p:nvCxnSpPr>
          <p:spPr>
            <a:xfrm flipH="1">
              <a:off x="1943708" y="2872217"/>
              <a:ext cx="520779" cy="347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單箭頭接點 24"/>
            <p:cNvCxnSpPr>
              <a:stCxn id="6" idx="3"/>
              <a:endCxn id="15" idx="0"/>
            </p:cNvCxnSpPr>
            <p:nvPr/>
          </p:nvCxnSpPr>
          <p:spPr>
            <a:xfrm flipH="1">
              <a:off x="1673678" y="1864105"/>
              <a:ext cx="70729" cy="77280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字方塊 25"/>
            <p:cNvSpPr txBox="1"/>
            <p:nvPr/>
          </p:nvSpPr>
          <p:spPr>
            <a:xfrm>
              <a:off x="1403648" y="141277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altLang="zh-TW" dirty="0" smtClean="0"/>
                <a:t>ε</a:t>
              </a:r>
              <a:endParaRPr lang="zh-TW" altLang="en-US" dirty="0"/>
            </a:p>
          </p:txBody>
        </p:sp>
        <p:cxnSp>
          <p:nvCxnSpPr>
            <p:cNvPr id="40" name="直線單箭頭接點 39"/>
            <p:cNvCxnSpPr>
              <a:endCxn id="41" idx="2"/>
            </p:cNvCxnSpPr>
            <p:nvPr/>
          </p:nvCxnSpPr>
          <p:spPr>
            <a:xfrm>
              <a:off x="859154" y="1736812"/>
              <a:ext cx="23360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橢圓 40"/>
            <p:cNvSpPr/>
            <p:nvPr/>
          </p:nvSpPr>
          <p:spPr>
            <a:xfrm>
              <a:off x="1092756" y="1556792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s</a:t>
              </a:r>
              <a:endParaRPr lang="zh-TW" altLang="en-US" dirty="0"/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1475656" y="2060848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altLang="zh-TW" dirty="0" smtClean="0"/>
                <a:t>ε</a:t>
              </a:r>
              <a:endParaRPr lang="zh-TW" altLang="en-US" dirty="0"/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2051720" y="277163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altLang="zh-TW" dirty="0" smtClean="0"/>
                <a:t>ε</a:t>
              </a:r>
              <a:endParaRPr lang="zh-TW" altLang="en-US" dirty="0"/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2051720" y="1412776"/>
              <a:ext cx="647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err="1" smtClean="0"/>
                <a:t>a∪b</a:t>
              </a:r>
              <a:endParaRPr lang="zh-TW" altLang="en-US" dirty="0"/>
            </a:p>
          </p:txBody>
        </p:sp>
        <p:cxnSp>
          <p:nvCxnSpPr>
            <p:cNvPr id="47" name="圖案 46"/>
            <p:cNvCxnSpPr>
              <a:stCxn id="8" idx="0"/>
              <a:endCxn id="8" idx="6"/>
            </p:cNvCxnSpPr>
            <p:nvPr/>
          </p:nvCxnSpPr>
          <p:spPr>
            <a:xfrm rot="16200000" flipH="1">
              <a:off x="3095836" y="1556792"/>
              <a:ext cx="180020" cy="180020"/>
            </a:xfrm>
            <a:prstGeom prst="curvedConnector4">
              <a:avLst>
                <a:gd name="adj1" fmla="val -126986"/>
                <a:gd name="adj2" fmla="val 226986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字方塊 47"/>
            <p:cNvSpPr txBox="1"/>
            <p:nvPr/>
          </p:nvSpPr>
          <p:spPr>
            <a:xfrm>
              <a:off x="3419872" y="1340768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sp>
          <p:nvSpPr>
            <p:cNvPr id="49" name="文字方塊 48"/>
            <p:cNvSpPr txBox="1"/>
            <p:nvPr/>
          </p:nvSpPr>
          <p:spPr>
            <a:xfrm>
              <a:off x="2555776" y="198884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b</a:t>
              </a:r>
              <a:endParaRPr lang="zh-TW" altLang="en-US" dirty="0"/>
            </a:p>
          </p:txBody>
        </p:sp>
        <p:sp>
          <p:nvSpPr>
            <p:cNvPr id="50" name="文字方塊 49"/>
            <p:cNvSpPr txBox="1"/>
            <p:nvPr/>
          </p:nvSpPr>
          <p:spPr>
            <a:xfrm>
              <a:off x="2915816" y="206084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b</a:t>
              </a:r>
              <a:endParaRPr lang="zh-TW" altLang="en-US" dirty="0"/>
            </a:p>
          </p:txBody>
        </p:sp>
        <p:sp>
          <p:nvSpPr>
            <p:cNvPr id="51" name="文字方塊 50"/>
            <p:cNvSpPr txBox="1"/>
            <p:nvPr/>
          </p:nvSpPr>
          <p:spPr>
            <a:xfrm>
              <a:off x="1979712" y="206084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</p:grpSp>
      <p:sp>
        <p:nvSpPr>
          <p:cNvPr id="87" name="向下箭號 86"/>
          <p:cNvSpPr/>
          <p:nvPr/>
        </p:nvSpPr>
        <p:spPr>
          <a:xfrm rot="16200000">
            <a:off x="611560" y="4365104"/>
            <a:ext cx="936104" cy="57606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5" name="群組 54"/>
          <p:cNvGrpSpPr/>
          <p:nvPr/>
        </p:nvGrpSpPr>
        <p:grpSpPr>
          <a:xfrm>
            <a:off x="1763688" y="3789040"/>
            <a:ext cx="3486957" cy="1908212"/>
            <a:chOff x="859154" y="1268760"/>
            <a:chExt cx="3486957" cy="1908212"/>
          </a:xfrm>
        </p:grpSpPr>
        <p:sp>
          <p:nvSpPr>
            <p:cNvPr id="56" name="橢圓 55"/>
            <p:cNvSpPr/>
            <p:nvPr/>
          </p:nvSpPr>
          <p:spPr>
            <a:xfrm>
              <a:off x="1403648" y="2636912"/>
              <a:ext cx="540060" cy="54006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1" name="直線單箭頭接點 60"/>
            <p:cNvCxnSpPr>
              <a:endCxn id="66" idx="2"/>
            </p:cNvCxnSpPr>
            <p:nvPr/>
          </p:nvCxnSpPr>
          <p:spPr>
            <a:xfrm>
              <a:off x="1458078" y="1736812"/>
              <a:ext cx="23360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橢圓 65"/>
            <p:cNvSpPr/>
            <p:nvPr/>
          </p:nvSpPr>
          <p:spPr>
            <a:xfrm>
              <a:off x="1691680" y="1556792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76" name="橢圓 75"/>
            <p:cNvSpPr/>
            <p:nvPr/>
          </p:nvSpPr>
          <p:spPr>
            <a:xfrm>
              <a:off x="2915816" y="1556792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77" name="直線單箭頭接點 76"/>
            <p:cNvCxnSpPr>
              <a:stCxn id="66" idx="7"/>
              <a:endCxn id="76" idx="1"/>
            </p:cNvCxnSpPr>
            <p:nvPr/>
          </p:nvCxnSpPr>
          <p:spPr>
            <a:xfrm>
              <a:off x="1998993" y="1609519"/>
              <a:ext cx="9695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橢圓 78"/>
            <p:cNvSpPr/>
            <p:nvPr/>
          </p:nvSpPr>
          <p:spPr>
            <a:xfrm>
              <a:off x="1486542" y="2730692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cxnSp>
          <p:nvCxnSpPr>
            <p:cNvPr id="81" name="直線單箭頭接點 80"/>
            <p:cNvCxnSpPr>
              <a:stCxn id="76" idx="4"/>
              <a:endCxn id="56" idx="6"/>
            </p:cNvCxnSpPr>
            <p:nvPr/>
          </p:nvCxnSpPr>
          <p:spPr>
            <a:xfrm flipH="1">
              <a:off x="1943708" y="1916832"/>
              <a:ext cx="1152128" cy="9901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單箭頭接點 87"/>
            <p:cNvCxnSpPr>
              <a:stCxn id="66" idx="3"/>
              <a:endCxn id="56" idx="0"/>
            </p:cNvCxnSpPr>
            <p:nvPr/>
          </p:nvCxnSpPr>
          <p:spPr>
            <a:xfrm flipH="1">
              <a:off x="1673678" y="1864105"/>
              <a:ext cx="70729" cy="77280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字方塊 88"/>
            <p:cNvSpPr txBox="1"/>
            <p:nvPr/>
          </p:nvSpPr>
          <p:spPr>
            <a:xfrm>
              <a:off x="1403648" y="141277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altLang="zh-TW" dirty="0" smtClean="0"/>
                <a:t>ε</a:t>
              </a:r>
              <a:endParaRPr lang="zh-TW" altLang="en-US" dirty="0"/>
            </a:p>
          </p:txBody>
        </p:sp>
        <p:cxnSp>
          <p:nvCxnSpPr>
            <p:cNvPr id="90" name="直線單箭頭接點 89"/>
            <p:cNvCxnSpPr>
              <a:endCxn id="91" idx="2"/>
            </p:cNvCxnSpPr>
            <p:nvPr/>
          </p:nvCxnSpPr>
          <p:spPr>
            <a:xfrm>
              <a:off x="859154" y="1736812"/>
              <a:ext cx="23360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橢圓 90"/>
            <p:cNvSpPr/>
            <p:nvPr/>
          </p:nvSpPr>
          <p:spPr>
            <a:xfrm>
              <a:off x="1092756" y="1556792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s</a:t>
              </a:r>
              <a:endParaRPr lang="zh-TW" altLang="en-US" dirty="0"/>
            </a:p>
          </p:txBody>
        </p:sp>
        <p:sp>
          <p:nvSpPr>
            <p:cNvPr id="92" name="文字方塊 91"/>
            <p:cNvSpPr txBox="1"/>
            <p:nvPr/>
          </p:nvSpPr>
          <p:spPr>
            <a:xfrm>
              <a:off x="1475656" y="2060848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altLang="zh-TW" dirty="0" smtClean="0"/>
                <a:t>ε</a:t>
              </a:r>
              <a:endParaRPr lang="zh-TW" altLang="en-US" dirty="0"/>
            </a:p>
          </p:txBody>
        </p:sp>
        <p:sp>
          <p:nvSpPr>
            <p:cNvPr id="94" name="文字方塊 93"/>
            <p:cNvSpPr txBox="1"/>
            <p:nvPr/>
          </p:nvSpPr>
          <p:spPr>
            <a:xfrm>
              <a:off x="2051720" y="1268760"/>
              <a:ext cx="647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err="1" smtClean="0"/>
                <a:t>a∪b</a:t>
              </a:r>
              <a:endParaRPr lang="zh-TW" altLang="en-US" dirty="0"/>
            </a:p>
          </p:txBody>
        </p:sp>
        <p:cxnSp>
          <p:nvCxnSpPr>
            <p:cNvPr id="95" name="圖案 94"/>
            <p:cNvCxnSpPr>
              <a:stCxn id="76" idx="0"/>
              <a:endCxn id="76" idx="6"/>
            </p:cNvCxnSpPr>
            <p:nvPr/>
          </p:nvCxnSpPr>
          <p:spPr>
            <a:xfrm rot="16200000" flipH="1">
              <a:off x="3095836" y="1556792"/>
              <a:ext cx="180020" cy="180020"/>
            </a:xfrm>
            <a:prstGeom prst="curvedConnector4">
              <a:avLst>
                <a:gd name="adj1" fmla="val -126986"/>
                <a:gd name="adj2" fmla="val 226986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文字方塊 95"/>
            <p:cNvSpPr txBox="1"/>
            <p:nvPr/>
          </p:nvSpPr>
          <p:spPr>
            <a:xfrm>
              <a:off x="3523450" y="1268760"/>
              <a:ext cx="8226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a ∪bb</a:t>
              </a:r>
              <a:endParaRPr lang="zh-TW" altLang="en-US" dirty="0"/>
            </a:p>
          </p:txBody>
        </p:sp>
        <p:sp>
          <p:nvSpPr>
            <p:cNvPr id="97" name="文字方塊 96"/>
            <p:cNvSpPr txBox="1"/>
            <p:nvPr/>
          </p:nvSpPr>
          <p:spPr>
            <a:xfrm>
              <a:off x="2515338" y="234888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b</a:t>
              </a:r>
              <a:endParaRPr lang="zh-TW" altLang="en-US" dirty="0"/>
            </a:p>
          </p:txBody>
        </p:sp>
        <p:sp>
          <p:nvSpPr>
            <p:cNvPr id="108" name="文字方塊 107"/>
            <p:cNvSpPr txBox="1"/>
            <p:nvPr/>
          </p:nvSpPr>
          <p:spPr>
            <a:xfrm>
              <a:off x="2155298" y="1786545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err="1" smtClean="0"/>
                <a:t>ba</a:t>
              </a:r>
              <a:endParaRPr lang="zh-TW" altLang="en-US" dirty="0"/>
            </a:p>
          </p:txBody>
        </p:sp>
      </p:grpSp>
      <p:cxnSp>
        <p:nvCxnSpPr>
          <p:cNvPr id="107" name="直線單箭頭接點 106"/>
          <p:cNvCxnSpPr>
            <a:stCxn id="76" idx="3"/>
            <a:endCxn id="66" idx="5"/>
          </p:cNvCxnSpPr>
          <p:nvPr/>
        </p:nvCxnSpPr>
        <p:spPr>
          <a:xfrm flipH="1">
            <a:off x="2903527" y="4384385"/>
            <a:ext cx="969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1691680" y="512676"/>
            <a:ext cx="6984776" cy="1773488"/>
            <a:chOff x="3923928" y="3897052"/>
            <a:chExt cx="6984776" cy="1773488"/>
          </a:xfrm>
        </p:grpSpPr>
        <p:grpSp>
          <p:nvGrpSpPr>
            <p:cNvPr id="5" name="群組 52"/>
            <p:cNvGrpSpPr/>
            <p:nvPr/>
          </p:nvGrpSpPr>
          <p:grpSpPr>
            <a:xfrm>
              <a:off x="3923928" y="3897052"/>
              <a:ext cx="2272686" cy="1773488"/>
              <a:chOff x="499114" y="1520788"/>
              <a:chExt cx="2272686" cy="1773488"/>
            </a:xfrm>
          </p:grpSpPr>
          <p:sp>
            <p:nvSpPr>
              <p:cNvPr id="8" name="橢圓 7"/>
              <p:cNvSpPr/>
              <p:nvPr/>
            </p:nvSpPr>
            <p:spPr>
              <a:xfrm>
                <a:off x="787146" y="2636912"/>
                <a:ext cx="540060" cy="5400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10" name="直線單箭頭接點 9"/>
              <p:cNvCxnSpPr>
                <a:stCxn id="18" idx="6"/>
                <a:endCxn id="11" idx="7"/>
              </p:cNvCxnSpPr>
              <p:nvPr/>
            </p:nvCxnSpPr>
            <p:spPr>
              <a:xfrm>
                <a:off x="1092756" y="1700808"/>
                <a:ext cx="1626317" cy="91682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橢圓 10"/>
              <p:cNvSpPr/>
              <p:nvPr/>
            </p:nvSpPr>
            <p:spPr>
              <a:xfrm>
                <a:off x="2411760" y="2564904"/>
                <a:ext cx="360040" cy="36004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3</a:t>
                </a:r>
                <a:endParaRPr lang="zh-TW" altLang="en-US" dirty="0"/>
              </a:p>
            </p:txBody>
          </p:sp>
          <p:sp>
            <p:nvSpPr>
              <p:cNvPr id="12" name="橢圓 11"/>
              <p:cNvSpPr/>
              <p:nvPr/>
            </p:nvSpPr>
            <p:spPr>
              <a:xfrm>
                <a:off x="870040" y="2730692"/>
                <a:ext cx="360040" cy="36004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a</a:t>
                </a:r>
                <a:endParaRPr lang="zh-TW" altLang="en-US" dirty="0"/>
              </a:p>
            </p:txBody>
          </p:sp>
          <p:cxnSp>
            <p:nvCxnSpPr>
              <p:cNvPr id="15" name="直線單箭頭接點 14"/>
              <p:cNvCxnSpPr>
                <a:stCxn id="11" idx="3"/>
                <a:endCxn id="8" idx="6"/>
              </p:cNvCxnSpPr>
              <p:nvPr/>
            </p:nvCxnSpPr>
            <p:spPr>
              <a:xfrm flipH="1">
                <a:off x="1327206" y="2872217"/>
                <a:ext cx="1137281" cy="3472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單箭頭接點 15"/>
              <p:cNvCxnSpPr>
                <a:stCxn id="18" idx="4"/>
                <a:endCxn id="8" idx="0"/>
              </p:cNvCxnSpPr>
              <p:nvPr/>
            </p:nvCxnSpPr>
            <p:spPr>
              <a:xfrm>
                <a:off x="912736" y="1880828"/>
                <a:ext cx="144440" cy="75608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單箭頭接點 16"/>
              <p:cNvCxnSpPr>
                <a:endCxn id="18" idx="2"/>
              </p:cNvCxnSpPr>
              <p:nvPr/>
            </p:nvCxnSpPr>
            <p:spPr>
              <a:xfrm>
                <a:off x="499114" y="1700808"/>
                <a:ext cx="23360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橢圓 17"/>
              <p:cNvSpPr/>
              <p:nvPr/>
            </p:nvSpPr>
            <p:spPr>
              <a:xfrm>
                <a:off x="732716" y="1520788"/>
                <a:ext cx="360040" cy="36004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s</a:t>
                </a:r>
                <a:endParaRPr lang="zh-TW" altLang="en-US" dirty="0"/>
              </a:p>
            </p:txBody>
          </p:sp>
          <p:sp>
            <p:nvSpPr>
              <p:cNvPr id="19" name="文字方塊 18"/>
              <p:cNvSpPr txBox="1"/>
              <p:nvPr/>
            </p:nvSpPr>
            <p:spPr>
              <a:xfrm>
                <a:off x="715138" y="1988840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altLang="zh-TW" dirty="0" smtClean="0"/>
                  <a:t>ε</a:t>
                </a:r>
                <a:endParaRPr lang="zh-TW" altLang="en-US" dirty="0"/>
              </a:p>
            </p:txBody>
          </p:sp>
          <p:sp>
            <p:nvSpPr>
              <p:cNvPr id="20" name="文字方塊 19"/>
              <p:cNvSpPr txBox="1"/>
              <p:nvPr/>
            </p:nvSpPr>
            <p:spPr>
              <a:xfrm>
                <a:off x="1723250" y="2924944"/>
                <a:ext cx="769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dirty="0" err="1" smtClean="0"/>
                  <a:t>b∪ba</a:t>
                </a:r>
                <a:endParaRPr lang="zh-TW" altLang="en-US" baseline="30000" dirty="0"/>
              </a:p>
            </p:txBody>
          </p:sp>
          <p:sp>
            <p:nvSpPr>
              <p:cNvPr id="21" name="文字方塊 20"/>
              <p:cNvSpPr txBox="1"/>
              <p:nvPr/>
            </p:nvSpPr>
            <p:spPr>
              <a:xfrm>
                <a:off x="1507226" y="1628800"/>
                <a:ext cx="7889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dirty="0" smtClean="0">
                    <a:solidFill>
                      <a:srgbClr val="00B050"/>
                    </a:solidFill>
                  </a:rPr>
                  <a:t>(</a:t>
                </a:r>
                <a:r>
                  <a:rPr lang="en-US" altLang="zh-TW" dirty="0" err="1" smtClean="0">
                    <a:solidFill>
                      <a:srgbClr val="00B050"/>
                    </a:solidFill>
                  </a:rPr>
                  <a:t>a∪b</a:t>
                </a:r>
                <a:r>
                  <a:rPr lang="en-US" altLang="zh-TW" dirty="0" smtClean="0">
                    <a:solidFill>
                      <a:srgbClr val="00B050"/>
                    </a:solidFill>
                  </a:rPr>
                  <a:t>)</a:t>
                </a:r>
                <a:endParaRPr lang="zh-TW" altLang="en-US" baseline="30000" dirty="0">
                  <a:solidFill>
                    <a:srgbClr val="00B050"/>
                  </a:solidFill>
                </a:endParaRPr>
              </a:p>
            </p:txBody>
          </p:sp>
        </p:grpSp>
        <p:cxnSp>
          <p:nvCxnSpPr>
            <p:cNvPr id="6" name="圖案 5"/>
            <p:cNvCxnSpPr>
              <a:stCxn id="11" idx="4"/>
              <a:endCxn id="11" idx="6"/>
            </p:cNvCxnSpPr>
            <p:nvPr/>
          </p:nvCxnSpPr>
          <p:spPr>
            <a:xfrm rot="5400000" flipH="1" flipV="1">
              <a:off x="6016594" y="5121188"/>
              <a:ext cx="180020" cy="180020"/>
            </a:xfrm>
            <a:prstGeom prst="curvedConnector4">
              <a:avLst>
                <a:gd name="adj1" fmla="val -126986"/>
                <a:gd name="adj2" fmla="val 226986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字方塊 6"/>
            <p:cNvSpPr txBox="1"/>
            <p:nvPr/>
          </p:nvSpPr>
          <p:spPr>
            <a:xfrm>
              <a:off x="6372200" y="5301208"/>
              <a:ext cx="4536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a ∪bb ∪</a:t>
              </a:r>
              <a:r>
                <a:rPr lang="en-US" altLang="zh-TW" dirty="0" err="1" smtClean="0">
                  <a:solidFill>
                    <a:srgbClr val="FF0000"/>
                  </a:solidFill>
                </a:rPr>
                <a:t>ba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(a ∪b)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向下箭號 25"/>
          <p:cNvSpPr/>
          <p:nvPr/>
        </p:nvSpPr>
        <p:spPr>
          <a:xfrm rot="16200000">
            <a:off x="467544" y="1052736"/>
            <a:ext cx="936104" cy="57606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2" name="群組 52"/>
          <p:cNvGrpSpPr/>
          <p:nvPr/>
        </p:nvGrpSpPr>
        <p:grpSpPr>
          <a:xfrm>
            <a:off x="1619672" y="2636912"/>
            <a:ext cx="7454022" cy="1656184"/>
            <a:chOff x="499114" y="1520788"/>
            <a:chExt cx="7454022" cy="1656184"/>
          </a:xfrm>
        </p:grpSpPr>
        <p:sp>
          <p:nvSpPr>
            <p:cNvPr id="55" name="橢圓 54"/>
            <p:cNvSpPr/>
            <p:nvPr/>
          </p:nvSpPr>
          <p:spPr>
            <a:xfrm>
              <a:off x="634742" y="2636912"/>
              <a:ext cx="540060" cy="54006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橢圓 57"/>
            <p:cNvSpPr/>
            <p:nvPr/>
          </p:nvSpPr>
          <p:spPr>
            <a:xfrm>
              <a:off x="717636" y="2730692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cxnSp>
          <p:nvCxnSpPr>
            <p:cNvPr id="60" name="直線單箭頭接點 59"/>
            <p:cNvCxnSpPr>
              <a:stCxn id="62" idx="4"/>
              <a:endCxn id="55" idx="0"/>
            </p:cNvCxnSpPr>
            <p:nvPr/>
          </p:nvCxnSpPr>
          <p:spPr>
            <a:xfrm flipH="1">
              <a:off x="904772" y="1880828"/>
              <a:ext cx="7964" cy="7560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單箭頭接點 60"/>
            <p:cNvCxnSpPr>
              <a:endCxn id="62" idx="2"/>
            </p:cNvCxnSpPr>
            <p:nvPr/>
          </p:nvCxnSpPr>
          <p:spPr>
            <a:xfrm>
              <a:off x="499114" y="1700808"/>
              <a:ext cx="23360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橢圓 61"/>
            <p:cNvSpPr/>
            <p:nvPr/>
          </p:nvSpPr>
          <p:spPr>
            <a:xfrm>
              <a:off x="732716" y="1520788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s</a:t>
              </a:r>
              <a:endParaRPr lang="zh-TW" altLang="en-US" dirty="0"/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867542" y="1952836"/>
              <a:ext cx="7085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(</a:t>
              </a:r>
              <a:r>
                <a:rPr lang="en-US" altLang="zh-TW" dirty="0" smtClean="0">
                  <a:solidFill>
                    <a:srgbClr val="00B050"/>
                  </a:solidFill>
                </a:rPr>
                <a:t>(</a:t>
              </a:r>
              <a:r>
                <a:rPr lang="en-US" altLang="zh-TW" dirty="0" err="1" smtClean="0">
                  <a:solidFill>
                    <a:srgbClr val="00B050"/>
                  </a:solidFill>
                </a:rPr>
                <a:t>a∪b</a:t>
              </a:r>
              <a:r>
                <a:rPr lang="en-US" altLang="zh-TW" dirty="0" smtClean="0">
                  <a:solidFill>
                    <a:srgbClr val="00B050"/>
                  </a:solidFill>
                </a:rPr>
                <a:t>)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 (a ∪bb ∪</a:t>
              </a:r>
              <a:r>
                <a:rPr lang="en-US" altLang="zh-TW" dirty="0" err="1" smtClean="0">
                  <a:solidFill>
                    <a:srgbClr val="FF0000"/>
                  </a:solidFill>
                </a:rPr>
                <a:t>ba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(a ∪b))</a:t>
              </a:r>
              <a:r>
                <a:rPr lang="zh-TW" altLang="en-US" dirty="0" smtClean="0">
                  <a:solidFill>
                    <a:srgbClr val="FF0000"/>
                  </a:solidFill>
                </a:rPr>
                <a:t>* </a:t>
              </a:r>
              <a:r>
                <a:rPr lang="en-US" altLang="zh-TW" dirty="0" smtClean="0"/>
                <a:t>(</a:t>
              </a:r>
              <a:r>
                <a:rPr lang="en-US" altLang="zh-TW" dirty="0" err="1" smtClean="0"/>
                <a:t>b∪ba</a:t>
              </a:r>
              <a:r>
                <a:rPr lang="en-US" altLang="zh-TW" dirty="0" smtClean="0"/>
                <a:t>))∪</a:t>
              </a:r>
              <a:r>
                <a:rPr lang="el-GR" altLang="zh-TW" dirty="0" smtClean="0"/>
                <a:t>ε</a:t>
              </a:r>
              <a:endParaRPr lang="zh-TW" altLang="en-US" dirty="0" smtClean="0"/>
            </a:p>
          </p:txBody>
        </p:sp>
      </p:grpSp>
      <p:sp>
        <p:nvSpPr>
          <p:cNvPr id="66" name="向下箭號 65"/>
          <p:cNvSpPr/>
          <p:nvPr/>
        </p:nvSpPr>
        <p:spPr>
          <a:xfrm rot="16200000">
            <a:off x="395536" y="3176972"/>
            <a:ext cx="936104" cy="57606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Q12.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Q is a finite set of states</a:t>
            </a:r>
          </a:p>
          <a:p>
            <a:r>
              <a:rPr lang="el-GR" altLang="zh-TW" dirty="0" smtClean="0"/>
              <a:t>Σ</a:t>
            </a:r>
            <a:r>
              <a:rPr lang="en-US" altLang="zh-TW" dirty="0" smtClean="0"/>
              <a:t> is a finite alphabet</a:t>
            </a:r>
          </a:p>
          <a:p>
            <a:r>
              <a:rPr lang="el-GR" altLang="zh-TW" dirty="0" smtClean="0"/>
              <a:t>Γ</a:t>
            </a:r>
            <a:r>
              <a:rPr lang="en-US" altLang="zh-TW" dirty="0" smtClean="0"/>
              <a:t> is a finite alphabet</a:t>
            </a:r>
          </a:p>
          <a:p>
            <a:r>
              <a:rPr lang="el-GR" altLang="zh-TW" dirty="0" smtClean="0"/>
              <a:t>δ</a:t>
            </a:r>
            <a:r>
              <a:rPr lang="en-US" altLang="zh-TW" dirty="0" smtClean="0"/>
              <a:t>: For input string a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a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…a</a:t>
            </a:r>
            <a:r>
              <a:rPr lang="en-US" altLang="zh-TW" baseline="-25000" dirty="0" smtClean="0"/>
              <a:t>n</a:t>
            </a:r>
            <a:r>
              <a:rPr lang="en-US" altLang="zh-TW" dirty="0" smtClean="0"/>
              <a:t>   </a:t>
            </a:r>
            <a:r>
              <a:rPr lang="el-GR" altLang="zh-TW" dirty="0" smtClean="0"/>
              <a:t>Σ</a:t>
            </a:r>
            <a:r>
              <a:rPr lang="en-US" altLang="zh-TW" dirty="0" smtClean="0"/>
              <a:t> and output string b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b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…</a:t>
            </a:r>
            <a:r>
              <a:rPr lang="en-US" altLang="zh-TW" dirty="0" err="1" smtClean="0"/>
              <a:t>b</a:t>
            </a:r>
            <a:r>
              <a:rPr lang="en-US" altLang="zh-TW" baseline="-25000" dirty="0" err="1" smtClean="0"/>
              <a:t>n</a:t>
            </a:r>
            <a:r>
              <a:rPr lang="en-US" altLang="zh-TW" dirty="0" smtClean="0"/>
              <a:t>   </a:t>
            </a:r>
            <a:r>
              <a:rPr lang="el-GR" altLang="zh-TW" dirty="0" smtClean="0"/>
              <a:t>Γ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 A state sequence s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s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…</a:t>
            </a:r>
            <a:r>
              <a:rPr lang="en-US" altLang="zh-TW" dirty="0" err="1" smtClean="0"/>
              <a:t>s</a:t>
            </a:r>
            <a:r>
              <a:rPr lang="en-US" altLang="zh-TW" baseline="-25000" dirty="0" err="1" smtClean="0"/>
              <a:t>n</a:t>
            </a:r>
            <a:r>
              <a:rPr lang="en-US" altLang="zh-TW" smtClean="0"/>
              <a:t>     Q exists </a:t>
            </a:r>
            <a:r>
              <a:rPr lang="en-US" altLang="zh-TW" dirty="0" smtClean="0"/>
              <a:t>if s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=q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 and </a:t>
            </a:r>
            <a:r>
              <a:rPr lang="el-GR" altLang="zh-TW" dirty="0" smtClean="0"/>
              <a:t>δ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s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a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) = s</a:t>
            </a:r>
            <a:r>
              <a:rPr lang="en-US" altLang="zh-TW" baseline="-25000" dirty="0" smtClean="0"/>
              <a:t>i+1</a:t>
            </a:r>
            <a:r>
              <a:rPr lang="en-US" altLang="zh-TW" dirty="0" smtClean="0"/>
              <a:t> , output b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 for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=1…n</a:t>
            </a:r>
          </a:p>
          <a:p>
            <a:r>
              <a:rPr lang="en-US" altLang="zh-TW" dirty="0" smtClean="0"/>
              <a:t>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147171" y="3501008"/>
          <a:ext cx="288925" cy="288925"/>
        </p:xfrm>
        <a:graphic>
          <a:graphicData uri="http://schemas.openxmlformats.org/presentationml/2006/ole">
            <p:oleObj spid="_x0000_s1028" name="方程式" r:id="rId4" imgW="126720" imgH="12672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203848" y="4005064"/>
          <a:ext cx="288925" cy="288925"/>
        </p:xfrm>
        <a:graphic>
          <a:graphicData uri="http://schemas.openxmlformats.org/presentationml/2006/ole">
            <p:oleObj spid="_x0000_s1030" name="方程式" r:id="rId5" imgW="126720" imgH="12672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5017300" y="4528120"/>
          <a:ext cx="288925" cy="288925"/>
        </p:xfrm>
        <a:graphic>
          <a:graphicData uri="http://schemas.openxmlformats.org/presentationml/2006/ole">
            <p:oleObj spid="_x0000_s1032" name="方程式" r:id="rId6" imgW="126720" imgH="126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236</Words>
  <Application>Microsoft Office PowerPoint</Application>
  <PresentationFormat>如螢幕大小 (4:3)</PresentationFormat>
  <Paragraphs>60</Paragraphs>
  <Slides>5</Slides>
  <Notes>4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7" baseType="lpstr">
      <vt:lpstr>Office 佈景主題</vt:lpstr>
      <vt:lpstr>方程式</vt:lpstr>
      <vt:lpstr>Computing Theory HW#3</vt:lpstr>
      <vt:lpstr>HW#3 Q9.</vt:lpstr>
      <vt:lpstr>HW#3 Q10.</vt:lpstr>
      <vt:lpstr>投影片 4</vt:lpstr>
      <vt:lpstr>HW#3 Q12.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vaio</dc:creator>
  <cp:lastModifiedBy>vaio</cp:lastModifiedBy>
  <cp:revision>51</cp:revision>
  <dcterms:created xsi:type="dcterms:W3CDTF">2013-04-03T02:51:24Z</dcterms:created>
  <dcterms:modified xsi:type="dcterms:W3CDTF">2013-04-09T11:58:42Z</dcterms:modified>
</cp:coreProperties>
</file>