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5" r:id="rId2"/>
    <p:sldId id="273" r:id="rId3"/>
    <p:sldId id="274" r:id="rId4"/>
    <p:sldId id="272" r:id="rId5"/>
    <p:sldId id="270" r:id="rId6"/>
    <p:sldId id="271" r:id="rId7"/>
    <p:sldId id="262" r:id="rId8"/>
    <p:sldId id="266" r:id="rId9"/>
    <p:sldId id="275" r:id="rId10"/>
    <p:sldId id="276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3B065-F248-46B3-AE57-064A1B5B1DCD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4CD94-7778-432E-B252-BB94855091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583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balance factor: the difference between</a:t>
            </a:r>
            <a:r>
              <a:rPr lang="en-US" altLang="zh-TW" baseline="0" dirty="0" smtClean="0"/>
              <a:t> the height of the node’s left and right sub-trees </a:t>
            </a:r>
            <a:r>
              <a:rPr lang="en-US" altLang="zh-TW" b="1" baseline="0" dirty="0" smtClean="0"/>
              <a:t>(left-right)</a:t>
            </a: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4A4C-B11A-4369-9A94-25239FCB21E2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7166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u="none" dirty="0" err="1" smtClean="0"/>
              <a:t>preWORK</a:t>
            </a:r>
            <a:r>
              <a:rPr lang="en-US" altLang="zh-TW" u="none" dirty="0" smtClean="0"/>
              <a:t>:</a:t>
            </a:r>
            <a:r>
              <a:rPr lang="en-US" altLang="zh-TW" u="none" baseline="0" dirty="0" smtClean="0"/>
              <a:t> </a:t>
            </a:r>
            <a:r>
              <a:rPr lang="zh-TW" altLang="en-US" u="none" baseline="0" dirty="0" smtClean="0"/>
              <a:t> 一個</a:t>
            </a:r>
            <a:r>
              <a:rPr lang="en-US" altLang="zh-TW" u="none" baseline="0" dirty="0" smtClean="0"/>
              <a:t>node</a:t>
            </a:r>
            <a:r>
              <a:rPr lang="zh-TW" altLang="en-US" u="none" baseline="0" dirty="0" smtClean="0"/>
              <a:t> </a:t>
            </a:r>
            <a:r>
              <a:rPr lang="en-US" altLang="zh-TW" u="none" baseline="0" dirty="0" smtClean="0"/>
              <a:t>v</a:t>
            </a:r>
            <a:r>
              <a:rPr lang="zh-TW" altLang="en-US" u="none" baseline="0" dirty="0" smtClean="0"/>
              <a:t>被</a:t>
            </a:r>
            <a:r>
              <a:rPr lang="en-US" altLang="zh-TW" u="none" baseline="0" dirty="0" smtClean="0"/>
              <a:t>traverse</a:t>
            </a:r>
            <a:r>
              <a:rPr lang="zh-TW" altLang="en-US" u="none" baseline="0" dirty="0" smtClean="0"/>
              <a:t>到並要標記前的前置動作</a:t>
            </a:r>
            <a:endParaRPr lang="en-US" altLang="zh-TW" u="none" baseline="0" dirty="0" smtClean="0"/>
          </a:p>
          <a:p>
            <a:r>
              <a:rPr lang="en-US" altLang="zh-TW" u="none" baseline="0" dirty="0" err="1" smtClean="0"/>
              <a:t>postWORK</a:t>
            </a:r>
            <a:r>
              <a:rPr lang="en-US" altLang="zh-TW" u="none" baseline="0" dirty="0" smtClean="0"/>
              <a:t>: DFS</a:t>
            </a:r>
            <a:r>
              <a:rPr lang="zh-TW" altLang="en-US" u="none" baseline="0" dirty="0" smtClean="0"/>
              <a:t>到底沒有路後，從</a:t>
            </a:r>
            <a:r>
              <a:rPr lang="en-US" altLang="zh-TW" u="none" baseline="0" dirty="0" smtClean="0"/>
              <a:t>node w</a:t>
            </a:r>
            <a:r>
              <a:rPr lang="zh-TW" altLang="en-US" u="none" baseline="0" dirty="0" smtClean="0"/>
              <a:t>回溯到</a:t>
            </a:r>
            <a:r>
              <a:rPr lang="en-US" altLang="zh-TW" u="none" baseline="0" dirty="0" smtClean="0"/>
              <a:t>node v</a:t>
            </a:r>
            <a:r>
              <a:rPr lang="zh-TW" altLang="en-US" u="none" baseline="0" dirty="0" smtClean="0"/>
              <a:t>時的動作</a:t>
            </a:r>
            <a:endParaRPr lang="zh-TW" altLang="en-US" u="none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4A4C-B11A-4369-9A94-25239FCB21E2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3355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利用</a:t>
            </a:r>
            <a:r>
              <a:rPr lang="en-US" altLang="zh-TW" dirty="0" smtClean="0"/>
              <a:t>topological</a:t>
            </a:r>
            <a:r>
              <a:rPr lang="en-US" altLang="zh-TW" baseline="0" dirty="0" smtClean="0"/>
              <a:t> sort</a:t>
            </a:r>
            <a:r>
              <a:rPr lang="zh-TW" altLang="en-US" baseline="0" dirty="0" smtClean="0"/>
              <a:t>的方式</a:t>
            </a:r>
            <a:r>
              <a:rPr lang="en-US" altLang="zh-TW" baseline="0" dirty="0" smtClean="0"/>
              <a:t>traverse</a:t>
            </a:r>
            <a:r>
              <a:rPr lang="zh-TW" altLang="en-US" baseline="0" dirty="0" smtClean="0"/>
              <a:t>一個</a:t>
            </a:r>
            <a:r>
              <a:rPr lang="en-US" altLang="zh-TW" baseline="0" dirty="0" smtClean="0"/>
              <a:t>acyclic directed graph</a:t>
            </a:r>
            <a:r>
              <a:rPr lang="zh-TW" altLang="en-US" baseline="0" dirty="0" smtClean="0"/>
              <a:t>，同時每個</a:t>
            </a:r>
            <a:r>
              <a:rPr lang="en-US" altLang="zh-TW" baseline="0" dirty="0" smtClean="0"/>
              <a:t>node</a:t>
            </a:r>
            <a:r>
              <a:rPr lang="zh-TW" altLang="en-US" baseline="0" dirty="0" smtClean="0"/>
              <a:t>被</a:t>
            </a:r>
            <a:r>
              <a:rPr lang="en-US" altLang="zh-TW" baseline="0" dirty="0" smtClean="0"/>
              <a:t>traverse</a:t>
            </a:r>
            <a:r>
              <a:rPr lang="zh-TW" altLang="en-US" baseline="0" dirty="0" smtClean="0"/>
              <a:t>到時就更新目前到此</a:t>
            </a:r>
            <a:r>
              <a:rPr lang="en-US" altLang="zh-TW" baseline="0" dirty="0" smtClean="0"/>
              <a:t>node</a:t>
            </a:r>
            <a:r>
              <a:rPr lang="zh-TW" altLang="en-US" baseline="0" dirty="0" smtClean="0"/>
              <a:t>的最長路徑長度</a:t>
            </a:r>
            <a:r>
              <a:rPr lang="en-US" altLang="zh-TW" baseline="0" dirty="0" smtClean="0"/>
              <a:t>(length)</a:t>
            </a:r>
          </a:p>
          <a:p>
            <a:r>
              <a:rPr lang="zh-TW" altLang="en-US" baseline="0" dirty="0" smtClean="0"/>
              <a:t>當</a:t>
            </a:r>
            <a:r>
              <a:rPr lang="en-US" altLang="zh-TW" baseline="0" dirty="0" smtClean="0"/>
              <a:t>traverse</a:t>
            </a:r>
            <a:r>
              <a:rPr lang="zh-TW" altLang="en-US" baseline="0" dirty="0" smtClean="0"/>
              <a:t>結束後，就可以再</a:t>
            </a:r>
            <a:r>
              <a:rPr lang="en-US" altLang="zh-TW" baseline="0" dirty="0" smtClean="0"/>
              <a:t>backward traverse</a:t>
            </a:r>
            <a:r>
              <a:rPr lang="zh-TW" altLang="en-US" baseline="0" dirty="0" smtClean="0"/>
              <a:t>回去記錄最長路徑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4A4C-B11A-4369-9A94-25239FCB21E2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1428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4A4C-B11A-4369-9A94-25239FCB21E2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2066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74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498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67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021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38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144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499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375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86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077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73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45167-526C-4BF2-AFCA-CDECE5E9DFA1}" type="datetimeFigureOut">
              <a:rPr lang="zh-TW" altLang="en-US" smtClean="0"/>
              <a:t>2013/6/11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955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/>
              <a:t>Algorithms</a:t>
            </a:r>
            <a:r>
              <a:rPr lang="zh-TW" altLang="en-US" b="1" dirty="0"/>
              <a:t> 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Homework Assignment </a:t>
            </a:r>
            <a:r>
              <a:rPr lang="en-US" altLang="zh-TW" dirty="0" smtClean="0"/>
              <a:t>#8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/>
              <a:t>Jui</a:t>
            </a:r>
            <a:r>
              <a:rPr lang="en-US" altLang="zh-TW" dirty="0"/>
              <a:t>-Shun Lai, Wei-</a:t>
            </a:r>
            <a:r>
              <a:rPr lang="en-US" altLang="zh-TW" dirty="0" err="1"/>
              <a:t>Hsien</a:t>
            </a:r>
            <a:r>
              <a:rPr lang="en-US" altLang="zh-TW" dirty="0"/>
              <a:t> Chang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2140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Consider the problem of finding balance factors in binary trees discussed in class (see slides for “Design by Induction”). Solve this problem using DFS. </a:t>
            </a:r>
            <a:r>
              <a:rPr lang="en-US" altLang="zh-TW" dirty="0" smtClean="0">
                <a:solidFill>
                  <a:srgbClr val="FF0000"/>
                </a:solidFill>
              </a:rPr>
              <a:t>You need only to define </a:t>
            </a:r>
            <a:r>
              <a:rPr lang="en-US" altLang="zh-TW" b="1" dirty="0" err="1" smtClean="0">
                <a:solidFill>
                  <a:srgbClr val="FF0000"/>
                </a:solidFill>
              </a:rPr>
              <a:t>preWORK</a:t>
            </a:r>
            <a:r>
              <a:rPr lang="en-US" altLang="zh-TW" dirty="0" smtClean="0">
                <a:solidFill>
                  <a:srgbClr val="FF0000"/>
                </a:solidFill>
              </a:rPr>
              <a:t> and </a:t>
            </a:r>
            <a:r>
              <a:rPr lang="en-US" altLang="zh-TW" b="1" dirty="0" err="1" smtClean="0">
                <a:solidFill>
                  <a:srgbClr val="FF0000"/>
                </a:solidFill>
              </a:rPr>
              <a:t>postWORK</a:t>
            </a:r>
            <a:r>
              <a:rPr lang="en-US" altLang="zh-TW" dirty="0" smtClean="0">
                <a:solidFill>
                  <a:srgbClr val="FF0000"/>
                </a:solidFill>
              </a:rPr>
              <a:t>.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476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 (cont</a:t>
            </a:r>
            <a:r>
              <a:rPr lang="en-US" altLang="zh-TW" dirty="0" smtClean="0"/>
              <a:t>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b="1" dirty="0" err="1" smtClean="0"/>
              <a:t>preWORK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dirty="0" smtClean="0"/>
              <a:t>		</a:t>
            </a:r>
            <a:r>
              <a:rPr lang="en-US" altLang="zh-TW" sz="2600" i="1" dirty="0" err="1" smtClean="0"/>
              <a:t>v.height</a:t>
            </a:r>
            <a:r>
              <a:rPr lang="en-US" altLang="zh-TW" sz="2600" i="1" dirty="0" smtClean="0"/>
              <a:t> := 0;</a:t>
            </a:r>
          </a:p>
          <a:p>
            <a:pPr>
              <a:buNone/>
            </a:pPr>
            <a:r>
              <a:rPr lang="en-US" altLang="zh-TW" sz="2600" i="1" dirty="0" smtClean="0"/>
              <a:t>		</a:t>
            </a:r>
            <a:r>
              <a:rPr lang="en-US" altLang="zh-TW" sz="2600" i="1" dirty="0" err="1" smtClean="0"/>
              <a:t>v.balance_factor</a:t>
            </a:r>
            <a:r>
              <a:rPr lang="en-US" altLang="zh-TW" sz="2600" i="1" dirty="0" smtClean="0"/>
              <a:t> := 0;</a:t>
            </a:r>
          </a:p>
          <a:p>
            <a:r>
              <a:rPr lang="en-US" altLang="zh-TW" b="1" dirty="0" err="1" smtClean="0"/>
              <a:t>postWORK</a:t>
            </a:r>
            <a:endParaRPr lang="en-US" altLang="zh-TW" b="1" dirty="0" smtClean="0"/>
          </a:p>
          <a:p>
            <a:pPr>
              <a:buNone/>
            </a:pPr>
            <a:r>
              <a:rPr lang="en-US" altLang="zh-TW" dirty="0" smtClean="0"/>
              <a:t>		</a:t>
            </a:r>
            <a:r>
              <a:rPr lang="en-US" altLang="zh-TW" sz="2600" i="1" dirty="0" err="1" smtClean="0"/>
              <a:t>v.height</a:t>
            </a:r>
            <a:r>
              <a:rPr lang="en-US" altLang="zh-TW" sz="2600" i="1" dirty="0" smtClean="0"/>
              <a:t> := MAX(</a:t>
            </a:r>
            <a:r>
              <a:rPr lang="en-US" altLang="zh-TW" sz="2600" i="1" dirty="0" err="1" smtClean="0"/>
              <a:t>v.height</a:t>
            </a:r>
            <a:r>
              <a:rPr lang="en-US" altLang="zh-TW" sz="2600" i="1" dirty="0" smtClean="0"/>
              <a:t>, w.height+1);</a:t>
            </a:r>
          </a:p>
          <a:p>
            <a:pPr>
              <a:buNone/>
            </a:pPr>
            <a:r>
              <a:rPr lang="en-US" altLang="zh-TW" sz="2600" i="1" dirty="0" smtClean="0"/>
              <a:t>		</a:t>
            </a:r>
            <a:r>
              <a:rPr lang="en-US" altLang="zh-TW" sz="2600" b="1" i="1" dirty="0" smtClean="0"/>
              <a:t>if</a:t>
            </a:r>
            <a:r>
              <a:rPr lang="en-US" altLang="zh-TW" sz="2600" i="1" dirty="0" smtClean="0"/>
              <a:t> w = </a:t>
            </a:r>
            <a:r>
              <a:rPr lang="en-US" altLang="zh-TW" sz="2600" i="1" dirty="0" err="1" smtClean="0"/>
              <a:t>v.leftchild</a:t>
            </a:r>
            <a:r>
              <a:rPr lang="en-US" altLang="zh-TW" sz="2600" i="1" dirty="0" smtClean="0"/>
              <a:t> </a:t>
            </a:r>
            <a:r>
              <a:rPr lang="en-US" altLang="zh-TW" sz="2600" b="1" i="1" dirty="0" smtClean="0"/>
              <a:t>then </a:t>
            </a:r>
          </a:p>
          <a:p>
            <a:pPr>
              <a:buNone/>
            </a:pPr>
            <a:r>
              <a:rPr lang="en-US" altLang="zh-TW" sz="2600" i="1" dirty="0" smtClean="0"/>
              <a:t>		      </a:t>
            </a:r>
            <a:r>
              <a:rPr lang="en-US" altLang="zh-TW" sz="2600" i="1" dirty="0" err="1" smtClean="0"/>
              <a:t>v.balance_factor</a:t>
            </a:r>
            <a:r>
              <a:rPr lang="en-US" altLang="zh-TW" sz="2600" i="1" dirty="0" smtClean="0"/>
              <a:t> := </a:t>
            </a:r>
            <a:r>
              <a:rPr lang="en-US" altLang="zh-TW" sz="2600" i="1" dirty="0" err="1" smtClean="0"/>
              <a:t>v.balance_factor</a:t>
            </a:r>
            <a:r>
              <a:rPr lang="en-US" altLang="zh-TW" sz="2600" i="1" dirty="0" smtClean="0"/>
              <a:t> + (w.height</a:t>
            </a:r>
            <a:r>
              <a:rPr lang="en-US" altLang="zh-TW" sz="2600" i="1" dirty="0" smtClean="0">
                <a:solidFill>
                  <a:srgbClr val="FF0000"/>
                </a:solidFill>
              </a:rPr>
              <a:t>+1</a:t>
            </a:r>
            <a:r>
              <a:rPr lang="en-US" altLang="zh-TW" sz="2600" i="1" dirty="0" smtClean="0"/>
              <a:t>);</a:t>
            </a:r>
          </a:p>
          <a:p>
            <a:pPr>
              <a:buNone/>
            </a:pPr>
            <a:r>
              <a:rPr lang="en-US" altLang="zh-TW" sz="2600" i="1" dirty="0" smtClean="0"/>
              <a:t>		</a:t>
            </a:r>
            <a:r>
              <a:rPr lang="en-US" altLang="zh-TW" sz="2600" b="1" i="1" dirty="0" smtClean="0"/>
              <a:t>else if</a:t>
            </a:r>
            <a:r>
              <a:rPr lang="en-US" altLang="zh-TW" sz="2600" i="1" dirty="0" smtClean="0"/>
              <a:t> w = </a:t>
            </a:r>
            <a:r>
              <a:rPr lang="en-US" altLang="zh-TW" sz="2600" i="1" dirty="0" err="1" smtClean="0"/>
              <a:t>v.rightchild</a:t>
            </a:r>
            <a:r>
              <a:rPr lang="en-US" altLang="zh-TW" sz="2600" i="1" dirty="0" smtClean="0"/>
              <a:t> </a:t>
            </a:r>
            <a:r>
              <a:rPr lang="en-US" altLang="zh-TW" sz="2600" b="1" i="1" dirty="0" smtClean="0"/>
              <a:t>then</a:t>
            </a:r>
          </a:p>
          <a:p>
            <a:pPr>
              <a:buNone/>
            </a:pPr>
            <a:r>
              <a:rPr lang="en-US" altLang="zh-TW" sz="2600" i="1" dirty="0" smtClean="0"/>
              <a:t>		      </a:t>
            </a:r>
            <a:r>
              <a:rPr lang="en-US" altLang="zh-TW" sz="2600" i="1" dirty="0" err="1" smtClean="0"/>
              <a:t>v.balance_factor</a:t>
            </a:r>
            <a:r>
              <a:rPr lang="en-US" altLang="zh-TW" sz="2600" i="1" dirty="0" smtClean="0"/>
              <a:t> := </a:t>
            </a:r>
            <a:r>
              <a:rPr lang="en-US" altLang="zh-TW" sz="2600" i="1" dirty="0" err="1" smtClean="0"/>
              <a:t>v.balance_factor</a:t>
            </a:r>
            <a:r>
              <a:rPr lang="en-US" altLang="zh-TW" sz="2600" i="1" dirty="0" smtClean="0"/>
              <a:t> - (w.height</a:t>
            </a:r>
            <a:r>
              <a:rPr lang="en-US" altLang="zh-TW" sz="2600" i="1" dirty="0" smtClean="0">
                <a:solidFill>
                  <a:srgbClr val="FF0000"/>
                </a:solidFill>
              </a:rPr>
              <a:t>+1</a:t>
            </a:r>
            <a:r>
              <a:rPr lang="en-US" altLang="zh-TW" sz="2600" i="1" dirty="0" smtClean="0"/>
              <a:t>);</a:t>
            </a:r>
            <a:endParaRPr lang="zh-TW" alt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2822071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altLang="zh-TW" dirty="0" smtClean="0"/>
                  <a:t>A </a:t>
                </a:r>
                <a:r>
                  <a:rPr lang="en-US" altLang="zh-TW" b="1" i="1" dirty="0"/>
                  <a:t>binary de </a:t>
                </a:r>
                <a:r>
                  <a:rPr lang="en-US" altLang="zh-TW" b="1" i="1" dirty="0" err="1"/>
                  <a:t>Bruijn</a:t>
                </a:r>
                <a:r>
                  <a:rPr lang="en-US" altLang="zh-TW" b="1" i="1" dirty="0"/>
                  <a:t> </a:t>
                </a:r>
                <a:r>
                  <a:rPr lang="en-US" altLang="zh-TW" dirty="0"/>
                  <a:t>sequence is a (cyclic) sequence of 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dirty="0" smtClean="0"/>
                  <a:t>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such </a:t>
                </a:r>
                <a:r>
                  <a:rPr lang="en-US" altLang="zh-TW" dirty="0"/>
                  <a:t>that each binary string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/>
                  <a:t> of size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is represented somewhere in the </a:t>
                </a:r>
                <a:r>
                  <a:rPr lang="en-US" altLang="zh-TW" dirty="0" smtClean="0"/>
                  <a:t>sequence; that </a:t>
                </a:r>
                <a:r>
                  <a:rPr lang="en-US" altLang="zh-TW" dirty="0"/>
                  <a:t>is, there exists a unique index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/>
                  <a:t>such </a:t>
                </a:r>
                <a:r>
                  <a:rPr lang="en-US" altLang="zh-TW" smtClean="0"/>
                  <a:t>that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(</a:t>
                </a:r>
                <a:r>
                  <a:rPr lang="en-US" altLang="zh-TW" dirty="0"/>
                  <a:t>where </a:t>
                </a:r>
                <a:r>
                  <a:rPr lang="en-US" altLang="zh-TW" dirty="0" smtClean="0"/>
                  <a:t>the indices </a:t>
                </a:r>
                <a:r>
                  <a:rPr lang="en-US" altLang="zh-TW" dirty="0"/>
                  <a:t>are taken modulo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dirty="0" smtClean="0"/>
                  <a:t>). For </a:t>
                </a:r>
                <a:r>
                  <a:rPr lang="en-US" altLang="zh-TW" dirty="0"/>
                  <a:t>example, the sequence 11010001 is a </a:t>
                </a:r>
                <a:r>
                  <a:rPr lang="en-US" altLang="zh-TW" b="1" i="1" dirty="0"/>
                  <a:t>binary </a:t>
                </a:r>
                <a:r>
                  <a:rPr lang="en-US" altLang="zh-TW" b="1" i="1" dirty="0" smtClean="0"/>
                  <a:t>de </a:t>
                </a:r>
                <a:r>
                  <a:rPr lang="en-US" altLang="zh-TW" b="1" i="1" dirty="0" err="1" smtClean="0"/>
                  <a:t>Bruijn</a:t>
                </a:r>
                <a:r>
                  <a:rPr lang="en-US" altLang="zh-TW" b="1" i="1" dirty="0" smtClean="0"/>
                  <a:t> </a:t>
                </a:r>
                <a:r>
                  <a:rPr lang="en-US" altLang="zh-TW" b="1" i="1" dirty="0"/>
                  <a:t>sequence</a:t>
                </a:r>
                <a:r>
                  <a:rPr lang="en-US" altLang="zh-TW" dirty="0"/>
                  <a:t> for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altLang="zh-TW" dirty="0"/>
                  <a:t>. </a:t>
                </a:r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be </a:t>
                </a:r>
                <a:r>
                  <a:rPr lang="en-US" altLang="zh-TW" dirty="0"/>
                  <a:t>a directed graph </a:t>
                </a:r>
                <a:r>
                  <a:rPr lang="en-US" altLang="zh-TW" dirty="0" smtClean="0"/>
                  <a:t>defined </a:t>
                </a:r>
                <a:r>
                  <a:rPr lang="en-US" altLang="zh-TW" dirty="0"/>
                  <a:t>as </a:t>
                </a:r>
                <a:r>
                  <a:rPr lang="en-US" altLang="zh-TW" dirty="0" smtClean="0"/>
                  <a:t>follows. The </a:t>
                </a:r>
                <a:r>
                  <a:rPr lang="en-US" altLang="zh-TW" dirty="0"/>
                  <a:t>vertex set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TW" dirty="0"/>
                  <a:t> corresponds to the set of all binary strings of </a:t>
                </a:r>
                <a:r>
                  <a:rPr lang="en-US" altLang="zh-TW" dirty="0" smtClean="0"/>
                  <a:t>size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 smtClean="0"/>
                  <a:t>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zh-TW" dirty="0" smtClean="0"/>
                  <a:t>). A </a:t>
                </a:r>
                <a:r>
                  <a:rPr lang="en-US" altLang="zh-TW" dirty="0"/>
                  <a:t>vertex corresponding to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has </a:t>
                </a:r>
                <a:r>
                  <a:rPr lang="en-US" altLang="zh-TW" dirty="0"/>
                  <a:t>an edge leading to a </a:t>
                </a:r>
                <a:r>
                  <a:rPr lang="en-US" altLang="zh-TW" dirty="0" smtClean="0"/>
                  <a:t>vertex corresponding </a:t>
                </a:r>
                <a:r>
                  <a:rPr lang="en-US" altLang="zh-TW" dirty="0"/>
                  <a:t>to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 if </a:t>
                </a:r>
                <a:r>
                  <a:rPr lang="en-US" altLang="zh-TW" dirty="0"/>
                  <a:t>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altLang="zh-TW" dirty="0" smtClean="0"/>
                  <a:t>.Prove </a:t>
                </a:r>
                <a:r>
                  <a:rPr lang="en-US" altLang="zh-TW" dirty="0"/>
                  <a:t>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</a:t>
                </a:r>
                <a:r>
                  <a:rPr lang="en-US" altLang="zh-TW" dirty="0"/>
                  <a:t>a directed </a:t>
                </a:r>
                <a:r>
                  <a:rPr lang="en-US" altLang="zh-TW" b="1" i="1" dirty="0" err="1"/>
                  <a:t>Eulerian</a:t>
                </a:r>
                <a:r>
                  <a:rPr lang="en-US" altLang="zh-TW" dirty="0"/>
                  <a:t> graph, and discuss the implications for </a:t>
                </a:r>
                <a:r>
                  <a:rPr lang="en-US" altLang="zh-TW" b="1" i="1" dirty="0" smtClean="0"/>
                  <a:t>de </a:t>
                </a:r>
                <a:r>
                  <a:rPr lang="en-US" altLang="zh-TW" b="1" i="1" dirty="0" err="1" smtClean="0"/>
                  <a:t>Bruijn</a:t>
                </a:r>
                <a:r>
                  <a:rPr lang="en-US" altLang="zh-TW" b="1" i="1" dirty="0" smtClean="0"/>
                  <a:t> </a:t>
                </a:r>
                <a:r>
                  <a:rPr lang="en-US" altLang="zh-TW" b="1" i="1" dirty="0"/>
                  <a:t>sequences</a:t>
                </a:r>
                <a:r>
                  <a:rPr lang="en-US" altLang="zh-TW" dirty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37" t="-2561" r="-17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4776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TW" altLang="en-US" dirty="0" smtClean="0"/>
                  <a:t>位元的</a:t>
                </a:r>
                <a:r>
                  <a:rPr lang="en-US" altLang="zh-TW" dirty="0"/>
                  <a:t>b</a:t>
                </a:r>
                <a:r>
                  <a:rPr lang="en-US" altLang="zh-TW" dirty="0" smtClean="0"/>
                  <a:t>inary de </a:t>
                </a:r>
                <a:r>
                  <a:rPr lang="en-US" altLang="zh-TW" dirty="0" err="1" smtClean="0"/>
                  <a:t>Bruijn</a:t>
                </a:r>
                <a:r>
                  <a:rPr lang="en-US" altLang="zh-TW" dirty="0" smtClean="0"/>
                  <a:t> sequences </a:t>
                </a:r>
                <a:r>
                  <a:rPr lang="zh-TW" altLang="en-US" dirty="0" smtClean="0"/>
                  <a:t>是一環狀數列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 smtClean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lang="zh-TW" altLang="en-US" dirty="0" smtClean="0"/>
                  <a:t>，子數</a:t>
                </a:r>
                <a:r>
                  <a:rPr lang="zh-TW" altLang="en-US" dirty="0"/>
                  <a:t>列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altLang="zh-TW" dirty="0" smtClean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𝑖</m:t>
                        </m:r>
                        <m:r>
                          <a:rPr lang="en-US" altLang="zh-TW" i="1">
                            <a:latin typeface="Cambria Math"/>
                          </a:rPr>
                          <m:t>+</m:t>
                        </m:r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if </a:t>
                </a:r>
                <a:r>
                  <a:rPr lang="en-US" altLang="zh-TW" i="1" dirty="0" smtClean="0"/>
                  <a:t>(i+n-1)&gt;n</a:t>
                </a:r>
                <a:r>
                  <a:rPr lang="en-US" altLang="zh-TW" dirty="0" smtClean="0"/>
                  <a:t> then it becomes </a:t>
                </a:r>
                <a:r>
                  <a:rPr lang="en-US" altLang="zh-TW" i="1" dirty="0" smtClean="0"/>
                  <a:t>(i+n-1)%n</a:t>
                </a:r>
                <a:r>
                  <a:rPr lang="zh-TW" altLang="en-US" dirty="0" smtClean="0"/>
                  <a:t>，要包含</a:t>
                </a:r>
                <a:r>
                  <a:rPr lang="en-US" altLang="zh-TW" dirty="0" smtClean="0"/>
                  <a:t>n bit</a:t>
                </a:r>
                <a:r>
                  <a:rPr lang="zh-TW" altLang="en-US" dirty="0"/>
                  <a:t>所有可能的情形</a:t>
                </a:r>
                <a:endParaRPr lang="en-US" altLang="zh-TW" i="1" dirty="0" smtClean="0"/>
              </a:p>
              <a:p>
                <a:pPr lvl="1"/>
                <a:r>
                  <a:rPr lang="en-US" altLang="zh-TW" i="1" dirty="0" smtClean="0"/>
                  <a:t>Example:</a:t>
                </a:r>
              </a:p>
              <a:p>
                <a:pPr marL="457200" lvl="1" indent="0">
                  <a:buNone/>
                </a:pPr>
                <a:r>
                  <a:rPr lang="en-US" altLang="zh-TW" i="1" dirty="0"/>
                  <a:t>	</a:t>
                </a:r>
                <a:r>
                  <a:rPr lang="en-US" altLang="zh-TW" dirty="0" smtClean="0"/>
                  <a:t>11010001</a:t>
                </a:r>
                <a:r>
                  <a:rPr lang="zh-TW" altLang="en-US" dirty="0" smtClean="0"/>
                  <a:t>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TW" altLang="en-US" dirty="0"/>
                  <a:t>位元的</a:t>
                </a:r>
                <a:r>
                  <a:rPr lang="en-US" altLang="zh-TW" dirty="0"/>
                  <a:t>binary de </a:t>
                </a:r>
                <a:r>
                  <a:rPr lang="en-US" altLang="zh-TW" dirty="0" err="1"/>
                  <a:t>Bruijn</a:t>
                </a:r>
                <a:r>
                  <a:rPr lang="en-US" altLang="zh-TW" dirty="0"/>
                  <a:t> sequence </a:t>
                </a:r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	s</a:t>
                </a:r>
                <a:r>
                  <a:rPr lang="zh-TW" altLang="en-US" dirty="0" smtClean="0"/>
                  <a:t> 的集合包含了</a:t>
                </a:r>
                <a:endParaRPr lang="en-US" altLang="zh-TW" dirty="0" smtClean="0"/>
              </a:p>
              <a:p>
                <a:pPr marL="457200" lvl="1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{000, 001, 010, 011, 100, 101, 110, 111}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即所有</a:t>
                </a:r>
                <a:r>
                  <a:rPr lang="en-US" altLang="zh-TW" dirty="0" smtClean="0"/>
                  <a:t>3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的可能情形</a:t>
                </a:r>
                <a:endParaRPr lang="zh-TW" altLang="en-US" i="1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887" r="-741" b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51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 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1600200"/>
                <a:ext cx="4330824" cy="45259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altLang="zh-TW" i="1" smtClean="0">
                        <a:latin typeface="Cambria Math"/>
                      </a:rPr>
                      <m:t>=</m:t>
                    </m:r>
                    <m:r>
                      <a:rPr lang="en-US" altLang="zh-TW" b="0" i="1" smtClean="0">
                        <a:latin typeface="Cambria Math"/>
                      </a:rPr>
                      <m:t>(</m:t>
                    </m:r>
                    <m:r>
                      <a:rPr lang="en-US" altLang="zh-TW" b="0" i="1" smtClean="0">
                        <a:latin typeface="Cambria Math"/>
                      </a:rPr>
                      <m:t>𝑉</m:t>
                    </m:r>
                    <m:r>
                      <a:rPr lang="en-US" altLang="zh-TW" b="0" i="1" smtClean="0">
                        <a:latin typeface="Cambria Math"/>
                      </a:rPr>
                      <m:t>, </m:t>
                    </m:r>
                    <m:r>
                      <a:rPr lang="en-US" altLang="zh-TW" b="0" i="1" smtClean="0">
                        <a:latin typeface="Cambria Math"/>
                      </a:rPr>
                      <m:t>𝐸</m:t>
                    </m:r>
                    <m:r>
                      <a:rPr lang="en-US" altLang="zh-TW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zh-TW" altLang="en-US" dirty="0" smtClean="0"/>
                  <a:t>是一有向圖</a:t>
                </a:r>
                <a:endParaRPr lang="en-US" altLang="zh-TW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/>
                          </a:rPr>
                          <m:t>𝑉</m:t>
                        </m:r>
                      </m:e>
                    </m:d>
                    <m:r>
                      <a:rPr lang="en-US" altLang="zh-TW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zh-TW" altLang="en-US" dirty="0" smtClean="0"/>
                  <a:t>，</a:t>
                </a:r>
                <a:r>
                  <a:rPr lang="en-US" altLang="zh-TW" dirty="0" smtClean="0"/>
                  <a:t>if n=4 then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𝑉</m:t>
                    </m:r>
                    <m:r>
                      <a:rPr lang="en-US" altLang="zh-TW" b="0" i="1" smtClean="0">
                        <a:latin typeface="Cambria Math"/>
                      </a:rPr>
                      <m:t>={</m:t>
                    </m:r>
                  </m:oMath>
                </a14:m>
                <a:r>
                  <a:rPr lang="en-US" altLang="zh-TW" dirty="0" smtClean="0"/>
                  <a:t>000, 001, 010, 011, 110, 111, 100, 101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}</m:t>
                    </m:r>
                  </m:oMath>
                </a14:m>
                <a:r>
                  <a:rPr lang="zh-TW" altLang="en-US" dirty="0" smtClean="0"/>
                  <a:t>，包含</a:t>
                </a:r>
                <a:r>
                  <a:rPr lang="en-US" altLang="zh-TW" dirty="0" smtClean="0"/>
                  <a:t>(4-1) </a:t>
                </a:r>
                <a:r>
                  <a:rPr lang="en-US" altLang="zh-TW" dirty="0"/>
                  <a:t>bit</a:t>
                </a:r>
                <a:r>
                  <a:rPr lang="zh-TW" altLang="en-US" dirty="0"/>
                  <a:t>所有可能的</a:t>
                </a:r>
                <a:r>
                  <a:rPr lang="zh-TW" altLang="en-US" dirty="0" smtClean="0"/>
                  <a:t>情形</a:t>
                </a:r>
                <a:endParaRPr lang="en-US" altLang="zh-TW" dirty="0" smtClean="0"/>
              </a:p>
              <a:p>
                <a:r>
                  <a:rPr lang="zh-TW" altLang="en-US" dirty="0" smtClean="0"/>
                  <a:t>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,</a:t>
                </a:r>
                <a:r>
                  <a:rPr lang="zh-TW" altLang="en-US" dirty="0" smtClean="0"/>
                  <a:t>指向另一點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,</a:t>
                </a:r>
                <a:r>
                  <a:rPr lang="zh-TW" altLang="en-US" dirty="0" smtClean="0"/>
                  <a:t>若且唯若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−2</m:t>
                        </m:r>
                      </m:sub>
                    </m:sSub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600200"/>
                <a:ext cx="4330824" cy="4525963"/>
              </a:xfrm>
              <a:blipFill rotWithShape="0">
                <a:blip r:embed="rId2"/>
                <a:stretch>
                  <a:fillRect l="-2535" t="-1617" r="-1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群組 6"/>
          <p:cNvGrpSpPr/>
          <p:nvPr/>
        </p:nvGrpSpPr>
        <p:grpSpPr>
          <a:xfrm>
            <a:off x="4644008" y="1417638"/>
            <a:ext cx="3963875" cy="4531642"/>
            <a:chOff x="2237270" y="299738"/>
            <a:chExt cx="4467931" cy="5073478"/>
          </a:xfrm>
        </p:grpSpPr>
        <p:sp>
          <p:nvSpPr>
            <p:cNvPr id="8" name="橢圓 7"/>
            <p:cNvSpPr/>
            <p:nvPr/>
          </p:nvSpPr>
          <p:spPr>
            <a:xfrm>
              <a:off x="4067944" y="4581128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111</a:t>
              </a:r>
              <a:endParaRPr lang="zh-TW" altLang="en-US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2237270" y="1601180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100</a:t>
              </a:r>
              <a:endParaRPr lang="zh-TW" altLang="en-US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5769097" y="3789040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011</a:t>
              </a:r>
              <a:endParaRPr lang="zh-TW" altLang="en-US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3997196" y="3120914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101</a:t>
              </a:r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5769097" y="1609145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001</a:t>
              </a:r>
              <a:endParaRPr lang="zh-TW" altLang="en-US" dirty="0"/>
            </a:p>
          </p:txBody>
        </p:sp>
        <p:sp>
          <p:nvSpPr>
            <p:cNvPr id="13" name="橢圓 12"/>
            <p:cNvSpPr/>
            <p:nvPr/>
          </p:nvSpPr>
          <p:spPr>
            <a:xfrm>
              <a:off x="4000188" y="2240006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010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2237270" y="3789040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110</a:t>
              </a:r>
              <a:endParaRPr lang="zh-TW" altLang="en-US" dirty="0"/>
            </a:p>
          </p:txBody>
        </p:sp>
        <p:sp>
          <p:nvSpPr>
            <p:cNvPr id="15" name="橢圓 14"/>
            <p:cNvSpPr/>
            <p:nvPr/>
          </p:nvSpPr>
          <p:spPr>
            <a:xfrm>
              <a:off x="3966402" y="809092"/>
              <a:ext cx="936104" cy="792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000</a:t>
              </a:r>
              <a:endParaRPr lang="zh-TW" altLang="en-US" dirty="0"/>
            </a:p>
          </p:txBody>
        </p:sp>
        <p:cxnSp>
          <p:nvCxnSpPr>
            <p:cNvPr id="16" name="弧形接點 15"/>
            <p:cNvCxnSpPr>
              <a:stCxn id="15" idx="1"/>
              <a:endCxn id="15" idx="7"/>
            </p:cNvCxnSpPr>
            <p:nvPr/>
          </p:nvCxnSpPr>
          <p:spPr>
            <a:xfrm rot="5400000" flipH="1" flipV="1">
              <a:off x="4434454" y="594128"/>
              <a:ext cx="12700" cy="661926"/>
            </a:xfrm>
            <a:prstGeom prst="curvedConnector3">
              <a:avLst>
                <a:gd name="adj1" fmla="val 271337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弧形接點 16"/>
            <p:cNvCxnSpPr>
              <a:stCxn id="8" idx="5"/>
              <a:endCxn id="8" idx="3"/>
            </p:cNvCxnSpPr>
            <p:nvPr/>
          </p:nvCxnSpPr>
          <p:spPr>
            <a:xfrm rot="5400000">
              <a:off x="4535996" y="4926254"/>
              <a:ext cx="12700" cy="661926"/>
            </a:xfrm>
            <a:prstGeom prst="curvedConnector3">
              <a:avLst>
                <a:gd name="adj1" fmla="val 271337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單箭頭接點 17"/>
            <p:cNvCxnSpPr>
              <a:stCxn id="9" idx="7"/>
              <a:endCxn id="15" idx="2"/>
            </p:cNvCxnSpPr>
            <p:nvPr/>
          </p:nvCxnSpPr>
          <p:spPr>
            <a:xfrm flipV="1">
              <a:off x="3036285" y="1205136"/>
              <a:ext cx="930117" cy="5120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15" idx="6"/>
              <a:endCxn id="12" idx="1"/>
            </p:cNvCxnSpPr>
            <p:nvPr/>
          </p:nvCxnSpPr>
          <p:spPr>
            <a:xfrm>
              <a:off x="4902506" y="1205136"/>
              <a:ext cx="1003680" cy="520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單箭頭接點 19"/>
            <p:cNvCxnSpPr>
              <a:stCxn id="9" idx="6"/>
              <a:endCxn id="12" idx="2"/>
            </p:cNvCxnSpPr>
            <p:nvPr/>
          </p:nvCxnSpPr>
          <p:spPr>
            <a:xfrm>
              <a:off x="3173374" y="1997224"/>
              <a:ext cx="2595723" cy="79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單箭頭接點 20"/>
            <p:cNvCxnSpPr>
              <a:stCxn id="12" idx="4"/>
              <a:endCxn id="10" idx="0"/>
            </p:cNvCxnSpPr>
            <p:nvPr/>
          </p:nvCxnSpPr>
          <p:spPr>
            <a:xfrm>
              <a:off x="6237149" y="2401233"/>
              <a:ext cx="0" cy="13878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>
              <a:stCxn id="12" idx="3"/>
              <a:endCxn id="13" idx="7"/>
            </p:cNvCxnSpPr>
            <p:nvPr/>
          </p:nvCxnSpPr>
          <p:spPr>
            <a:xfrm flipH="1">
              <a:off x="4799203" y="2285235"/>
              <a:ext cx="1106983" cy="707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單箭頭接點 22"/>
            <p:cNvCxnSpPr>
              <a:stCxn id="13" idx="5"/>
              <a:endCxn id="11" idx="7"/>
            </p:cNvCxnSpPr>
            <p:nvPr/>
          </p:nvCxnSpPr>
          <p:spPr>
            <a:xfrm flipH="1">
              <a:off x="4796211" y="2916096"/>
              <a:ext cx="2993" cy="3208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單箭頭接點 23"/>
            <p:cNvCxnSpPr>
              <a:stCxn id="11" idx="1"/>
              <a:endCxn id="13" idx="3"/>
            </p:cNvCxnSpPr>
            <p:nvPr/>
          </p:nvCxnSpPr>
          <p:spPr>
            <a:xfrm flipV="1">
              <a:off x="4134284" y="2916096"/>
              <a:ext cx="2993" cy="3208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單箭頭接點 24"/>
            <p:cNvCxnSpPr>
              <a:stCxn id="13" idx="1"/>
              <a:endCxn id="9" idx="5"/>
            </p:cNvCxnSpPr>
            <p:nvPr/>
          </p:nvCxnSpPr>
          <p:spPr>
            <a:xfrm flipH="1" flipV="1">
              <a:off x="3036285" y="2277270"/>
              <a:ext cx="1100992" cy="78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單箭頭接點 25"/>
            <p:cNvCxnSpPr>
              <a:stCxn id="11" idx="5"/>
              <a:endCxn id="10" idx="1"/>
            </p:cNvCxnSpPr>
            <p:nvPr/>
          </p:nvCxnSpPr>
          <p:spPr>
            <a:xfrm>
              <a:off x="4796211" y="3797004"/>
              <a:ext cx="1109975" cy="1080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單箭頭接點 26"/>
            <p:cNvCxnSpPr>
              <a:stCxn id="14" idx="0"/>
              <a:endCxn id="9" idx="4"/>
            </p:cNvCxnSpPr>
            <p:nvPr/>
          </p:nvCxnSpPr>
          <p:spPr>
            <a:xfrm flipV="1">
              <a:off x="2705322" y="2393268"/>
              <a:ext cx="0" cy="13957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單箭頭接點 27"/>
            <p:cNvCxnSpPr>
              <a:stCxn id="8" idx="2"/>
              <a:endCxn id="14" idx="5"/>
            </p:cNvCxnSpPr>
            <p:nvPr/>
          </p:nvCxnSpPr>
          <p:spPr>
            <a:xfrm flipH="1" flipV="1">
              <a:off x="3036285" y="4465129"/>
              <a:ext cx="1031659" cy="5120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單箭頭接點 28"/>
            <p:cNvCxnSpPr>
              <a:stCxn id="10" idx="3"/>
              <a:endCxn id="8" idx="6"/>
            </p:cNvCxnSpPr>
            <p:nvPr/>
          </p:nvCxnSpPr>
          <p:spPr>
            <a:xfrm flipH="1">
              <a:off x="5004048" y="4465129"/>
              <a:ext cx="902138" cy="5120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單箭頭接點 29"/>
            <p:cNvCxnSpPr>
              <a:stCxn id="14" idx="7"/>
              <a:endCxn id="11" idx="3"/>
            </p:cNvCxnSpPr>
            <p:nvPr/>
          </p:nvCxnSpPr>
          <p:spPr>
            <a:xfrm flipV="1">
              <a:off x="3036285" y="3797004"/>
              <a:ext cx="1097999" cy="1080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單箭頭接點 30"/>
            <p:cNvCxnSpPr>
              <a:stCxn id="10" idx="2"/>
              <a:endCxn id="14" idx="6"/>
            </p:cNvCxnSpPr>
            <p:nvPr/>
          </p:nvCxnSpPr>
          <p:spPr>
            <a:xfrm flipH="1">
              <a:off x="3173374" y="4185084"/>
              <a:ext cx="25957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字方塊 31"/>
            <p:cNvSpPr txBox="1"/>
            <p:nvPr/>
          </p:nvSpPr>
          <p:spPr>
            <a:xfrm>
              <a:off x="4289961" y="29973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4362526" y="406223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3505341" y="227378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2466053" y="297574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3490583" y="44596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5438623" y="224419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3313968" y="11262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5304274" y="112209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4322944" y="17099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3422063" y="350988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5200355" y="347231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6231161" y="295511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3802094" y="282352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5301045" y="435181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6" name="文字方塊 45"/>
            <p:cNvSpPr txBox="1"/>
            <p:nvPr/>
          </p:nvSpPr>
          <p:spPr>
            <a:xfrm>
              <a:off x="4863342" y="28471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8518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 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內容版面配置區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zh-TW" altLang="en-US" dirty="0" smtClean="0"/>
                  <a:t>題目要證明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TW" altLang="en-US" dirty="0" smtClean="0"/>
                  <a:t>為尤拉圖以及討論與</a:t>
                </a:r>
                <a:r>
                  <a:rPr lang="en-US" altLang="zh-TW" dirty="0" smtClean="0"/>
                  <a:t>de </a:t>
                </a:r>
                <a:r>
                  <a:rPr lang="en-US" altLang="zh-TW" dirty="0" err="1" smtClean="0"/>
                  <a:t>Bruijn</a:t>
                </a:r>
                <a:r>
                  <a:rPr lang="en-US" altLang="zh-TW" dirty="0" smtClean="0"/>
                  <a:t> sequences</a:t>
                </a:r>
                <a:r>
                  <a:rPr lang="zh-TW" altLang="en-US" dirty="0" smtClean="0"/>
                  <a:t>的關係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尤</a:t>
                </a:r>
                <a:r>
                  <a:rPr lang="zh-TW" altLang="en-US" dirty="0"/>
                  <a:t>拉</a:t>
                </a:r>
                <a:r>
                  <a:rPr lang="zh-TW" altLang="en-US" dirty="0" smtClean="0"/>
                  <a:t>圖</a:t>
                </a:r>
                <a:r>
                  <a:rPr lang="en-US" altLang="zh-TW" dirty="0" smtClean="0"/>
                  <a:t>:</a:t>
                </a:r>
                <a:r>
                  <a:rPr lang="zh-TW" altLang="en-US" dirty="0" smtClean="0"/>
                  <a:t> 由某一點開始可以經過每一條</a:t>
                </a:r>
                <a:r>
                  <a:rPr lang="en-US" altLang="zh-TW" dirty="0" smtClean="0"/>
                  <a:t>edge</a:t>
                </a:r>
                <a:r>
                  <a:rPr lang="zh-TW" altLang="en-US" dirty="0" smtClean="0"/>
                  <a:t>剛好一次然後回到原點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因此</a:t>
                </a:r>
                <a:r>
                  <a:rPr lang="en-US" altLang="zh-TW" dirty="0" err="1" smtClean="0"/>
                  <a:t>InDegree</a:t>
                </a:r>
                <a:r>
                  <a:rPr lang="zh-TW" altLang="en-US" dirty="0" smtClean="0"/>
                  <a:t>必須與</a:t>
                </a:r>
                <a:r>
                  <a:rPr lang="en-US" altLang="zh-TW" dirty="0" err="1" smtClean="0"/>
                  <a:t>OutDegree</a:t>
                </a:r>
                <a:r>
                  <a:rPr lang="zh-TW" altLang="en-US" dirty="0" smtClean="0"/>
                  <a:t>相等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在題目定義的</a:t>
                </a:r>
                <a:r>
                  <a:rPr lang="en-US" altLang="zh-TW" dirty="0" smtClean="0"/>
                  <a:t>G</a:t>
                </a:r>
                <a:r>
                  <a:rPr lang="zh-TW" altLang="en-US" dirty="0" smtClean="0"/>
                  <a:t>中的</a:t>
                </a:r>
                <a:r>
                  <a:rPr lang="en-US" altLang="zh-TW" dirty="0" smtClean="0"/>
                  <a:t>V</a:t>
                </a:r>
                <a:r>
                  <a:rPr lang="zh-TW" altLang="en-US" dirty="0" smtClean="0"/>
                  <a:t>，因為相連的兩個</a:t>
                </a:r>
                <a:r>
                  <a:rPr lang="en-US" altLang="zh-TW" dirty="0" smtClean="0"/>
                  <a:t>vertices</a:t>
                </a:r>
                <a:r>
                  <a:rPr lang="zh-TW" altLang="en-US" dirty="0" smtClean="0"/>
                  <a:t>必有</a:t>
                </a:r>
                <a:r>
                  <a:rPr lang="en-US" altLang="zh-TW" dirty="0" smtClean="0"/>
                  <a:t>n-1</a:t>
                </a:r>
                <a:r>
                  <a:rPr lang="zh-TW" altLang="en-US" dirty="0" smtClean="0"/>
                  <a:t>個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是一樣的，因此在二進位下，連入和連出的可能性都是</a:t>
                </a:r>
                <a:r>
                  <a:rPr lang="en-US" altLang="zh-TW" dirty="0" smtClean="0"/>
                  <a:t>1</a:t>
                </a:r>
                <a:r>
                  <a:rPr lang="zh-TW" altLang="en-US" dirty="0"/>
                  <a:t> 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的變化，因此</a:t>
                </a:r>
                <a:r>
                  <a:rPr lang="en-US" altLang="zh-TW" dirty="0" err="1" smtClean="0"/>
                  <a:t>InDegree</a:t>
                </a:r>
                <a:r>
                  <a:rPr lang="en-US" altLang="zh-TW" dirty="0" smtClean="0"/>
                  <a:t>=</a:t>
                </a:r>
                <a:r>
                  <a:rPr lang="en-US" altLang="zh-TW" dirty="0" err="1" smtClean="0"/>
                  <a:t>OutDegree</a:t>
                </a:r>
                <a:r>
                  <a:rPr lang="en-US" altLang="zh-TW" dirty="0" smtClean="0"/>
                  <a:t>=2</a:t>
                </a:r>
                <a:r>
                  <a:rPr lang="zh-TW" altLang="en-US" dirty="0" smtClean="0"/>
                  <a:t>，為一尤拉圖</a:t>
                </a:r>
                <a:endParaRPr lang="en-US" altLang="zh-TW" dirty="0" smtClean="0"/>
              </a:p>
            </p:txBody>
          </p:sp>
        </mc:Choice>
        <mc:Fallback xmlns="">
          <p:sp>
            <p:nvSpPr>
              <p:cNvPr id="4" name="內容版面配置區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965" r="-6074" b="-27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 (cont</a:t>
            </a:r>
            <a:r>
              <a:rPr lang="en-US" altLang="zh-TW" dirty="0"/>
              <a:t>.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30824" cy="4525963"/>
          </a:xfrm>
        </p:spPr>
        <p:txBody>
          <a:bodyPr>
            <a:normAutofit fontScale="77500" lnSpcReduction="20000"/>
          </a:bodyPr>
          <a:lstStyle/>
          <a:p>
            <a:r>
              <a:rPr lang="en-US" altLang="zh-TW" dirty="0" smtClean="0"/>
              <a:t>3bits de </a:t>
            </a:r>
            <a:r>
              <a:rPr lang="en-US" altLang="zh-TW" dirty="0" err="1" smtClean="0"/>
              <a:t>Bruijn</a:t>
            </a:r>
            <a:r>
              <a:rPr lang="en-US" altLang="zh-TW" dirty="0" smtClean="0"/>
              <a:t> </a:t>
            </a:r>
            <a:r>
              <a:rPr lang="en-US" altLang="zh-TW" dirty="0" smtClean="0"/>
              <a:t>sequences</a:t>
            </a:r>
            <a:endParaRPr lang="en-US" altLang="zh-TW" dirty="0" smtClean="0"/>
          </a:p>
          <a:p>
            <a:r>
              <a:rPr lang="zh-TW" altLang="en-US" dirty="0" smtClean="0"/>
              <a:t>每走過一個</a:t>
            </a:r>
            <a:r>
              <a:rPr lang="en-US" altLang="zh-TW" dirty="0" smtClean="0"/>
              <a:t>edge</a:t>
            </a:r>
            <a:r>
              <a:rPr lang="zh-TW" altLang="en-US" dirty="0" smtClean="0"/>
              <a:t>就納入後一個</a:t>
            </a:r>
            <a:r>
              <a:rPr lang="en-US" altLang="zh-TW" dirty="0" smtClean="0"/>
              <a:t>vertex</a:t>
            </a:r>
            <a:r>
              <a:rPr lang="zh-TW" altLang="en-US" dirty="0" smtClean="0"/>
              <a:t>的最後一個</a:t>
            </a:r>
            <a:r>
              <a:rPr lang="en-US" altLang="zh-TW" dirty="0" smtClean="0"/>
              <a:t>bit(</a:t>
            </a:r>
            <a:r>
              <a:rPr lang="zh-TW" altLang="en-US" dirty="0" smtClean="0"/>
              <a:t>該</a:t>
            </a:r>
            <a:r>
              <a:rPr lang="en-US" altLang="zh-TW" dirty="0" smtClean="0"/>
              <a:t>edge</a:t>
            </a:r>
            <a:r>
              <a:rPr lang="zh-TW" altLang="en-US" dirty="0" smtClean="0"/>
              <a:t>代表的變動</a:t>
            </a:r>
            <a:r>
              <a:rPr lang="en-US" altLang="zh-TW" dirty="0" smtClean="0"/>
              <a:t>bit</a:t>
            </a:r>
            <a:r>
              <a:rPr lang="en-US" altLang="zh-TW" dirty="0" smtClean="0"/>
              <a:t>)</a:t>
            </a:r>
          </a:p>
          <a:p>
            <a:pPr lvl="1"/>
            <a:r>
              <a:rPr lang="zh-TW" altLang="en-US" dirty="0" smtClean="0"/>
              <a:t>假設</a:t>
            </a:r>
            <a:r>
              <a:rPr lang="zh-TW" altLang="en-US" dirty="0" smtClean="0"/>
              <a:t>由</a:t>
            </a:r>
            <a:r>
              <a:rPr lang="en-US" altLang="zh-TW" dirty="0" smtClean="0"/>
              <a:t>00</a:t>
            </a:r>
            <a:r>
              <a:rPr lang="zh-TW" altLang="en-US" dirty="0" smtClean="0"/>
              <a:t>開始</a:t>
            </a:r>
            <a:r>
              <a:rPr lang="zh-TW" altLang="en-US" dirty="0" smtClean="0"/>
              <a:t>走</a:t>
            </a:r>
            <a:r>
              <a:rPr lang="en-US" altLang="zh-TW" dirty="0" smtClean="0"/>
              <a:t>:</a:t>
            </a:r>
            <a:r>
              <a:rPr lang="zh-TW" altLang="en-US" dirty="0" smtClean="0"/>
              <a:t> </a:t>
            </a:r>
            <a:r>
              <a:rPr lang="en-US" altLang="zh-TW" dirty="0" smtClean="0"/>
              <a:t>00-</a:t>
            </a:r>
            <a:r>
              <a:rPr lang="en-US" altLang="zh-TW" dirty="0" smtClean="0"/>
              <a:t>&gt;0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</a:t>
            </a:r>
            <a:r>
              <a:rPr lang="en-US" altLang="zh-TW" dirty="0" smtClean="0"/>
              <a:t>1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</a:t>
            </a:r>
            <a:r>
              <a:rPr lang="en-US" altLang="zh-TW" dirty="0" smtClean="0"/>
              <a:t>&gt;1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</a:p>
          <a:p>
            <a:r>
              <a:rPr lang="zh-TW" altLang="en-US" dirty="0"/>
              <a:t>得出的</a:t>
            </a:r>
            <a:r>
              <a:rPr lang="zh-TW" altLang="en-US" dirty="0" smtClean="0"/>
              <a:t>結果為</a:t>
            </a:r>
            <a:r>
              <a:rPr lang="en-US" altLang="zh-TW" dirty="0" smtClean="0"/>
              <a:t>:</a:t>
            </a:r>
            <a:r>
              <a:rPr lang="en-US" altLang="zh-TW" dirty="0" smtClean="0"/>
              <a:t>01110100, </a:t>
            </a:r>
            <a:r>
              <a:rPr lang="zh-TW" altLang="en-US" dirty="0" smtClean="0"/>
              <a:t>長度為</a:t>
            </a:r>
            <a:r>
              <a:rPr lang="en-US" altLang="zh-TW" dirty="0" smtClean="0"/>
              <a:t>2</a:t>
            </a:r>
            <a:r>
              <a:rPr lang="en-US" altLang="zh-TW" baseline="30000" dirty="0" smtClean="0"/>
              <a:t>n</a:t>
            </a:r>
          </a:p>
          <a:p>
            <a:r>
              <a:rPr lang="zh-TW" altLang="en-US" dirty="0" smtClean="0"/>
              <a:t>每個</a:t>
            </a:r>
            <a:r>
              <a:rPr lang="en-US" altLang="zh-TW" dirty="0" smtClean="0"/>
              <a:t>node</a:t>
            </a:r>
            <a:r>
              <a:rPr lang="zh-TW" altLang="en-US" dirty="0" smtClean="0"/>
              <a:t>中所含的數字會出現於走到</a:t>
            </a:r>
            <a:r>
              <a:rPr lang="zh-TW" altLang="en-US" dirty="0" smtClean="0"/>
              <a:t>該</a:t>
            </a:r>
            <a:r>
              <a:rPr lang="en-US" altLang="zh-TW" dirty="0" smtClean="0"/>
              <a:t>node</a:t>
            </a:r>
            <a:r>
              <a:rPr lang="zh-TW" altLang="en-US" dirty="0"/>
              <a:t>的</a:t>
            </a:r>
            <a:r>
              <a:rPr lang="zh-TW" altLang="en-US" dirty="0" smtClean="0"/>
              <a:t>前兩個</a:t>
            </a:r>
            <a:r>
              <a:rPr lang="en-US" altLang="zh-TW" dirty="0" smtClean="0"/>
              <a:t>edge</a:t>
            </a:r>
          </a:p>
          <a:p>
            <a:pPr lvl="1"/>
            <a:r>
              <a:rPr lang="en-US" altLang="zh-TW" dirty="0" smtClean="0"/>
              <a:t>ex</a:t>
            </a:r>
            <a:r>
              <a:rPr lang="en-US" altLang="zh-TW" dirty="0"/>
              <a:t>: “1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” </a:t>
            </a:r>
            <a:r>
              <a:rPr lang="en-US" altLang="zh-TW" dirty="0"/>
              <a:t>node, 0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en-US" altLang="zh-TW" dirty="0"/>
              <a:t>-&gt;</a:t>
            </a:r>
            <a:r>
              <a:rPr lang="en-US" altLang="zh-TW" dirty="0" smtClean="0"/>
              <a:t>1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/>
              <a:t>→</a:t>
            </a:r>
            <a:r>
              <a:rPr lang="en-US" altLang="zh-TW" dirty="0" smtClean="0"/>
              <a:t>11</a:t>
            </a:r>
          </a:p>
          <a:p>
            <a:r>
              <a:rPr lang="zh-TW" altLang="en-US" dirty="0" smtClean="0"/>
              <a:t>而每個</a:t>
            </a:r>
            <a:r>
              <a:rPr lang="en-US" altLang="zh-TW" dirty="0" smtClean="0"/>
              <a:t>3bit</a:t>
            </a:r>
            <a:r>
              <a:rPr lang="zh-TW" altLang="en-US" dirty="0" smtClean="0"/>
              <a:t>的可能會由某</a:t>
            </a:r>
            <a:r>
              <a:rPr lang="en-US" altLang="zh-TW" dirty="0" smtClean="0"/>
              <a:t>node</a:t>
            </a:r>
            <a:r>
              <a:rPr lang="zh-TW" altLang="en-US" dirty="0" smtClean="0"/>
              <a:t>往下接二選一種</a:t>
            </a:r>
            <a:r>
              <a:rPr lang="en-US" altLang="zh-TW" dirty="0" smtClean="0"/>
              <a:t>edge</a:t>
            </a:r>
            <a:r>
              <a:rPr lang="zh-TW" altLang="en-US" dirty="0" smtClean="0"/>
              <a:t>得出</a:t>
            </a:r>
            <a:endParaRPr lang="en-US" altLang="zh-TW" dirty="0" smtClean="0"/>
          </a:p>
          <a:p>
            <a:r>
              <a:rPr lang="zh-TW" altLang="en-US" dirty="0" smtClean="0"/>
              <a:t>因此此</a:t>
            </a:r>
            <a:r>
              <a:rPr lang="en-US" altLang="zh-TW" dirty="0" smtClean="0"/>
              <a:t>sequences</a:t>
            </a:r>
            <a:r>
              <a:rPr lang="zh-TW" altLang="en-US" dirty="0" smtClean="0"/>
              <a:t>會包含所有</a:t>
            </a:r>
            <a:r>
              <a:rPr lang="en-US" altLang="zh-TW" dirty="0" smtClean="0"/>
              <a:t>3bits</a:t>
            </a:r>
            <a:r>
              <a:rPr lang="zh-TW" altLang="en-US" dirty="0" smtClean="0"/>
              <a:t>的可能性</a:t>
            </a:r>
            <a:endParaRPr lang="en-US" altLang="zh-TW" dirty="0" smtClean="0"/>
          </a:p>
        </p:txBody>
      </p:sp>
      <p:sp>
        <p:nvSpPr>
          <p:cNvPr id="6" name="橢圓 5"/>
          <p:cNvSpPr/>
          <p:nvPr/>
        </p:nvSpPr>
        <p:spPr>
          <a:xfrm>
            <a:off x="5292080" y="184482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</a:t>
            </a:r>
          </a:p>
        </p:txBody>
      </p:sp>
      <p:sp>
        <p:nvSpPr>
          <p:cNvPr id="8" name="橢圓 7"/>
          <p:cNvSpPr/>
          <p:nvPr/>
        </p:nvSpPr>
        <p:spPr>
          <a:xfrm>
            <a:off x="7308304" y="3933056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</a:t>
            </a:r>
          </a:p>
        </p:txBody>
      </p:sp>
      <p:sp>
        <p:nvSpPr>
          <p:cNvPr id="9" name="橢圓 8"/>
          <p:cNvSpPr/>
          <p:nvPr/>
        </p:nvSpPr>
        <p:spPr>
          <a:xfrm>
            <a:off x="5292080" y="3933056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</a:t>
            </a:r>
          </a:p>
        </p:txBody>
      </p:sp>
      <p:sp>
        <p:nvSpPr>
          <p:cNvPr id="10" name="橢圓 9"/>
          <p:cNvSpPr/>
          <p:nvPr/>
        </p:nvSpPr>
        <p:spPr>
          <a:xfrm>
            <a:off x="7308304" y="184482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</a:t>
            </a:r>
          </a:p>
        </p:txBody>
      </p:sp>
      <p:cxnSp>
        <p:nvCxnSpPr>
          <p:cNvPr id="12" name="直線單箭頭接點 11"/>
          <p:cNvCxnSpPr>
            <a:stCxn id="6" idx="6"/>
            <a:endCxn id="10" idx="2"/>
          </p:cNvCxnSpPr>
          <p:nvPr/>
        </p:nvCxnSpPr>
        <p:spPr>
          <a:xfrm>
            <a:off x="6372200" y="2348880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>
            <a:off x="6369348" y="2757872"/>
            <a:ext cx="1396480" cy="1522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>
            <a:stCxn id="10" idx="4"/>
            <a:endCxn id="8" idx="0"/>
          </p:cNvCxnSpPr>
          <p:nvPr/>
        </p:nvCxnSpPr>
        <p:spPr>
          <a:xfrm>
            <a:off x="7848364" y="2852936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>
            <a:stCxn id="9" idx="0"/>
            <a:endCxn id="6" idx="4"/>
          </p:cNvCxnSpPr>
          <p:nvPr/>
        </p:nvCxnSpPr>
        <p:spPr>
          <a:xfrm flipV="1">
            <a:off x="5832140" y="2852936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弧形接點 24"/>
          <p:cNvCxnSpPr>
            <a:stCxn id="6" idx="2"/>
            <a:endCxn id="6" idx="0"/>
          </p:cNvCxnSpPr>
          <p:nvPr/>
        </p:nvCxnSpPr>
        <p:spPr>
          <a:xfrm rot="10800000" flipH="1">
            <a:off x="5292080" y="1844824"/>
            <a:ext cx="540060" cy="504056"/>
          </a:xfrm>
          <a:prstGeom prst="curvedConnector4">
            <a:avLst>
              <a:gd name="adj1" fmla="val -42329"/>
              <a:gd name="adj2" fmla="val 14535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弧形接點 26"/>
          <p:cNvCxnSpPr>
            <a:stCxn id="8" idx="6"/>
            <a:endCxn id="8" idx="4"/>
          </p:cNvCxnSpPr>
          <p:nvPr/>
        </p:nvCxnSpPr>
        <p:spPr>
          <a:xfrm flipH="1">
            <a:off x="7848364" y="4437112"/>
            <a:ext cx="540060" cy="504056"/>
          </a:xfrm>
          <a:prstGeom prst="curvedConnector4">
            <a:avLst>
              <a:gd name="adj1" fmla="val -42329"/>
              <a:gd name="adj2" fmla="val 14535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8" idx="2"/>
            <a:endCxn id="9" idx="6"/>
          </p:cNvCxnSpPr>
          <p:nvPr/>
        </p:nvCxnSpPr>
        <p:spPr>
          <a:xfrm flipH="1">
            <a:off x="6372200" y="4437112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/>
          <p:nvPr/>
        </p:nvCxnSpPr>
        <p:spPr>
          <a:xfrm flipV="1">
            <a:off x="6042992" y="2492896"/>
            <a:ext cx="1296144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字方塊 2"/>
          <p:cNvSpPr txBox="1"/>
          <p:nvPr/>
        </p:nvSpPr>
        <p:spPr>
          <a:xfrm>
            <a:off x="6732240" y="2164214"/>
            <a:ext cx="10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246360" y="148478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5592890" y="3462072"/>
            <a:ext cx="416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 flipV="1">
            <a:off x="6635402" y="3212976"/>
            <a:ext cx="703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6358892" y="32774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7765828" y="34620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8460432" y="4865062"/>
            <a:ext cx="15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6732240" y="43183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6455520" y="51479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i="1" dirty="0" smtClean="0">
                <a:solidFill>
                  <a:srgbClr val="00B050"/>
                </a:solidFill>
              </a:rPr>
              <a:t>n = 3</a:t>
            </a:r>
            <a:endParaRPr lang="zh-TW" altLang="en-US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Given a directed acyclic graph G = (V,E), find a simple (directed) path in G that has the maximum number of edges among all simple paths in G. </a:t>
            </a:r>
            <a:r>
              <a:rPr lang="en-US" altLang="zh-TW" dirty="0" smtClean="0">
                <a:solidFill>
                  <a:srgbClr val="FF0000"/>
                </a:solidFill>
              </a:rPr>
              <a:t>The algorithm should run in linear time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Algorithm </a:t>
            </a:r>
            <a:r>
              <a:rPr lang="en-US" altLang="zh-TW" b="1" dirty="0" err="1" smtClean="0"/>
              <a:t>FindLongestPath</a:t>
            </a:r>
            <a:r>
              <a:rPr lang="en-US" altLang="zh-TW" dirty="0" smtClean="0"/>
              <a:t>(G)</a:t>
            </a:r>
          </a:p>
          <a:p>
            <a:pPr>
              <a:buNone/>
            </a:pPr>
            <a:r>
              <a:rPr lang="en-US" altLang="zh-TW" dirty="0" smtClean="0"/>
              <a:t>	</a:t>
            </a:r>
            <a:r>
              <a:rPr lang="en-US" altLang="zh-TW" sz="2400" dirty="0" smtClean="0"/>
              <a:t>Input: G = (V, E) (a directed acyclic graph)</a:t>
            </a:r>
          </a:p>
          <a:p>
            <a:pPr>
              <a:buNone/>
            </a:pPr>
            <a:r>
              <a:rPr lang="en-US" altLang="zh-TW" sz="2400" dirty="0" smtClean="0"/>
              <a:t>	Output: A Stack which records the longest path.</a:t>
            </a:r>
          </a:p>
          <a:p>
            <a:pPr>
              <a:buNone/>
            </a:pPr>
            <a:r>
              <a:rPr lang="en-US" altLang="zh-TW" sz="2400" dirty="0" smtClean="0"/>
              <a:t>     		</a:t>
            </a:r>
            <a:r>
              <a:rPr lang="en-US" altLang="zh-TW" sz="2000" dirty="0" smtClean="0"/>
              <a:t>[length: the length of the path from a source vertex to the vertex 	which we are looking at, </a:t>
            </a:r>
            <a:r>
              <a:rPr lang="en-US" altLang="zh-TW" sz="2000" dirty="0" smtClean="0">
                <a:solidFill>
                  <a:srgbClr val="FF0000"/>
                </a:solidFill>
              </a:rPr>
              <a:t>initial = 0</a:t>
            </a:r>
            <a:r>
              <a:rPr lang="en-US" altLang="zh-TW" sz="2000" dirty="0" smtClean="0"/>
              <a:t>]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179281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 (</a:t>
            </a:r>
            <a:r>
              <a:rPr lang="en-US" altLang="zh-TW" dirty="0"/>
              <a:t>cont</a:t>
            </a:r>
            <a:r>
              <a:rPr lang="en-US" altLang="zh-TW" dirty="0" smtClean="0"/>
              <a:t>.)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27584" y="1124744"/>
            <a:ext cx="81369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i="1" dirty="0" smtClean="0"/>
              <a:t>begin</a:t>
            </a:r>
          </a:p>
          <a:p>
            <a:pPr>
              <a:buNone/>
            </a:pPr>
            <a:r>
              <a:rPr lang="en-US" altLang="zh-TW" i="1" dirty="0" smtClean="0"/>
              <a:t>Initialize </a:t>
            </a:r>
            <a:r>
              <a:rPr lang="en-US" altLang="zh-TW" i="1" dirty="0" err="1" smtClean="0"/>
              <a:t>v.Indegree</a:t>
            </a:r>
            <a:r>
              <a:rPr lang="en-US" altLang="zh-TW" i="1" dirty="0" smtClean="0"/>
              <a:t> for every vertex v; 		</a:t>
            </a:r>
            <a:r>
              <a:rPr lang="en-US" altLang="zh-TW" sz="1600" i="1" dirty="0" smtClean="0"/>
              <a:t>              </a:t>
            </a:r>
            <a:r>
              <a:rPr lang="en-US" altLang="zh-TW" sz="1600" dirty="0" smtClean="0"/>
              <a:t>//by DFS</a:t>
            </a:r>
            <a:endParaRPr lang="en-US" altLang="zh-TW" dirty="0" smtClean="0"/>
          </a:p>
          <a:p>
            <a:pPr>
              <a:buNone/>
            </a:pPr>
            <a:r>
              <a:rPr lang="en-US" altLang="zh-TW" b="1" i="1" dirty="0" smtClean="0"/>
              <a:t>for</a:t>
            </a:r>
            <a:r>
              <a:rPr lang="en-US" altLang="zh-TW" i="1" dirty="0" smtClean="0"/>
              <a:t> all vertices v in V </a:t>
            </a:r>
            <a:r>
              <a:rPr lang="en-US" altLang="zh-TW" b="1" i="1" dirty="0" smtClean="0"/>
              <a:t>do</a:t>
            </a:r>
          </a:p>
          <a:p>
            <a:pPr>
              <a:buNone/>
            </a:pPr>
            <a:r>
              <a:rPr lang="en-US" altLang="zh-TW" b="1" i="1" dirty="0" smtClean="0"/>
              <a:t>            if </a:t>
            </a:r>
            <a:r>
              <a:rPr lang="en-US" altLang="zh-TW" i="1" dirty="0" err="1" smtClean="0"/>
              <a:t>v.Indegree</a:t>
            </a:r>
            <a:r>
              <a:rPr lang="en-US" altLang="zh-TW" i="1" dirty="0" smtClean="0"/>
              <a:t> = 0 then put v in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; 	            </a:t>
            </a:r>
            <a:r>
              <a:rPr lang="en-US" altLang="zh-TW" sz="1600" dirty="0" smtClean="0"/>
              <a:t>//begin of a path</a:t>
            </a:r>
            <a:endParaRPr lang="en-US" altLang="zh-TW" dirty="0" smtClean="0"/>
          </a:p>
          <a:p>
            <a:pPr>
              <a:buNone/>
            </a:pPr>
            <a:r>
              <a:rPr lang="en-US" altLang="zh-TW" b="1" i="1" dirty="0" smtClean="0"/>
              <a:t>repeat</a:t>
            </a:r>
          </a:p>
          <a:p>
            <a:pPr>
              <a:buNone/>
            </a:pPr>
            <a:r>
              <a:rPr lang="en-US" altLang="zh-TW" i="1" dirty="0" smtClean="0"/>
              <a:t>            remove vertex v from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;</a:t>
            </a:r>
          </a:p>
          <a:p>
            <a:pPr>
              <a:buNone/>
            </a:pPr>
            <a:r>
              <a:rPr lang="en-US" altLang="zh-TW" b="1" i="1" dirty="0" smtClean="0"/>
              <a:t>            for </a:t>
            </a:r>
            <a:r>
              <a:rPr lang="en-US" altLang="zh-TW" i="1" dirty="0" smtClean="0"/>
              <a:t>all edges (v, w) </a:t>
            </a:r>
            <a:r>
              <a:rPr lang="en-US" altLang="zh-TW" b="1" i="1" dirty="0" smtClean="0"/>
              <a:t>do</a:t>
            </a:r>
          </a:p>
          <a:p>
            <a:pPr>
              <a:buNone/>
            </a:pPr>
            <a:r>
              <a:rPr lang="en-US" altLang="zh-TW" b="1" i="1" dirty="0" smtClean="0"/>
              <a:t>                       if </a:t>
            </a:r>
            <a:r>
              <a:rPr lang="en-US" altLang="zh-TW" i="1" dirty="0" err="1" smtClean="0"/>
              <a:t>v.length</a:t>
            </a:r>
            <a:r>
              <a:rPr lang="en-US" altLang="zh-TW" i="1" dirty="0" smtClean="0"/>
              <a:t> + 1 &gt; </a:t>
            </a:r>
            <a:r>
              <a:rPr lang="en-US" altLang="zh-TW" i="1" dirty="0" err="1" smtClean="0"/>
              <a:t>w.length</a:t>
            </a:r>
            <a:r>
              <a:rPr lang="en-US" altLang="zh-TW" i="1" dirty="0" smtClean="0"/>
              <a:t> </a:t>
            </a:r>
            <a:r>
              <a:rPr lang="en-US" altLang="zh-TW" b="1" i="1" dirty="0" smtClean="0"/>
              <a:t>then	</a:t>
            </a:r>
            <a:r>
              <a:rPr lang="en-US" altLang="zh-TW" sz="1600" b="1" i="1" dirty="0" smtClean="0"/>
              <a:t>             </a:t>
            </a:r>
            <a:r>
              <a:rPr lang="en-US" altLang="zh-TW" sz="1600" dirty="0" smtClean="0"/>
              <a:t>//update the current longest path</a:t>
            </a:r>
            <a:endParaRPr lang="en-US" altLang="zh-TW" dirty="0" smtClean="0"/>
          </a:p>
          <a:p>
            <a:pPr>
              <a:buNone/>
            </a:pPr>
            <a:r>
              <a:rPr lang="en-US" altLang="zh-TW" i="1" dirty="0" smtClean="0"/>
              <a:t>                                </a:t>
            </a:r>
            <a:r>
              <a:rPr lang="en-US" altLang="zh-TW" i="1" dirty="0" err="1" smtClean="0"/>
              <a:t>w.length</a:t>
            </a:r>
            <a:r>
              <a:rPr lang="en-US" altLang="zh-TW" i="1" dirty="0" smtClean="0"/>
              <a:t> := </a:t>
            </a:r>
            <a:r>
              <a:rPr lang="en-US" altLang="zh-TW" i="1" dirty="0" err="1" smtClean="0"/>
              <a:t>v.length</a:t>
            </a:r>
            <a:r>
              <a:rPr lang="en-US" altLang="zh-TW" i="1" dirty="0" smtClean="0"/>
              <a:t> + 1;</a:t>
            </a:r>
          </a:p>
          <a:p>
            <a:pPr>
              <a:buNone/>
            </a:pPr>
            <a:r>
              <a:rPr lang="en-US" altLang="zh-TW" i="1" dirty="0" smtClean="0"/>
              <a:t>                                 w.pre := v;</a:t>
            </a:r>
          </a:p>
          <a:p>
            <a:pPr>
              <a:buNone/>
            </a:pPr>
            <a:r>
              <a:rPr lang="en-US" altLang="zh-TW" i="1" dirty="0" smtClean="0"/>
              <a:t>                       </a:t>
            </a:r>
            <a:r>
              <a:rPr lang="en-US" altLang="zh-TW" i="1" dirty="0" err="1" smtClean="0"/>
              <a:t>w.Indegree</a:t>
            </a:r>
            <a:r>
              <a:rPr lang="en-US" altLang="zh-TW" i="1" dirty="0" smtClean="0"/>
              <a:t> := </a:t>
            </a:r>
            <a:r>
              <a:rPr lang="en-US" altLang="zh-TW" i="1" dirty="0" err="1" smtClean="0"/>
              <a:t>w.Indegree</a:t>
            </a:r>
            <a:r>
              <a:rPr lang="en-US" altLang="zh-TW" i="1" dirty="0" smtClean="0"/>
              <a:t> -1;	</a:t>
            </a:r>
            <a:r>
              <a:rPr lang="en-US" altLang="zh-TW" sz="1600" dirty="0" smtClean="0"/>
              <a:t>            //idea of topological sort</a:t>
            </a:r>
            <a:endParaRPr lang="en-US" altLang="zh-TW" dirty="0" smtClean="0"/>
          </a:p>
          <a:p>
            <a:pPr>
              <a:buNone/>
            </a:pPr>
            <a:r>
              <a:rPr lang="en-US" altLang="zh-TW" i="1" dirty="0" smtClean="0"/>
              <a:t>                       </a:t>
            </a:r>
            <a:r>
              <a:rPr lang="en-US" altLang="zh-TW" b="1" i="1" dirty="0" smtClean="0"/>
              <a:t>if</a:t>
            </a:r>
            <a:r>
              <a:rPr lang="en-US" altLang="zh-TW" i="1" dirty="0" smtClean="0"/>
              <a:t> </a:t>
            </a:r>
            <a:r>
              <a:rPr lang="en-US" altLang="zh-TW" i="1" dirty="0" err="1" smtClean="0"/>
              <a:t>w.Indegree</a:t>
            </a:r>
            <a:r>
              <a:rPr lang="en-US" altLang="zh-TW" i="1" dirty="0" smtClean="0"/>
              <a:t> = 0 </a:t>
            </a:r>
            <a:r>
              <a:rPr lang="en-US" altLang="zh-TW" b="1" i="1" dirty="0" smtClean="0"/>
              <a:t>then</a:t>
            </a:r>
            <a:r>
              <a:rPr lang="en-US" altLang="zh-TW" i="1" dirty="0" smtClean="0"/>
              <a:t> put w in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;</a:t>
            </a:r>
          </a:p>
          <a:p>
            <a:pPr>
              <a:buNone/>
            </a:pPr>
            <a:r>
              <a:rPr lang="en-US" altLang="zh-TW" i="1" dirty="0" smtClean="0"/>
              <a:t>              </a:t>
            </a:r>
            <a:r>
              <a:rPr lang="en-US" altLang="zh-TW" b="1" i="1" dirty="0" smtClean="0"/>
              <a:t>if</a:t>
            </a:r>
            <a:r>
              <a:rPr lang="en-US" altLang="zh-TW" i="1" dirty="0" smtClean="0"/>
              <a:t>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 is empty then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path</a:t>
            </a:r>
            <a:r>
              <a:rPr lang="en-US" altLang="zh-TW" i="1" dirty="0" smtClean="0"/>
              <a:t> := v;                           </a:t>
            </a:r>
            <a:r>
              <a:rPr lang="en-US" altLang="zh-TW" sz="1600" dirty="0" smtClean="0"/>
              <a:t>//used to get the whole path</a:t>
            </a:r>
            <a:endParaRPr lang="en-US" altLang="zh-TW" dirty="0" smtClean="0"/>
          </a:p>
          <a:p>
            <a:pPr>
              <a:buNone/>
            </a:pPr>
            <a:r>
              <a:rPr lang="en-US" altLang="zh-TW" b="1" i="1" dirty="0" smtClean="0"/>
              <a:t>until</a:t>
            </a:r>
            <a:r>
              <a:rPr lang="en-US" altLang="zh-TW" i="1" dirty="0" smtClean="0"/>
              <a:t> </a:t>
            </a:r>
            <a:r>
              <a:rPr lang="en-US" altLang="zh-TW" b="1" i="1" dirty="0" smtClean="0"/>
              <a:t>Queue</a:t>
            </a:r>
            <a:r>
              <a:rPr lang="en-US" altLang="zh-TW" i="1" dirty="0" smtClean="0"/>
              <a:t> is empty</a:t>
            </a:r>
          </a:p>
          <a:p>
            <a:pPr>
              <a:buNone/>
            </a:pPr>
            <a:r>
              <a:rPr lang="en-US" altLang="zh-TW" i="1" dirty="0" smtClean="0"/>
              <a:t>put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path</a:t>
            </a:r>
            <a:r>
              <a:rPr lang="en-US" altLang="zh-TW" i="1" dirty="0" smtClean="0"/>
              <a:t> on </a:t>
            </a:r>
            <a:r>
              <a:rPr lang="en-US" altLang="zh-TW" b="1" i="1" dirty="0" smtClean="0"/>
              <a:t>Stack</a:t>
            </a:r>
            <a:r>
              <a:rPr lang="en-US" altLang="zh-TW" i="1" dirty="0" smtClean="0"/>
              <a:t>;</a:t>
            </a:r>
          </a:p>
          <a:p>
            <a:pPr>
              <a:buNone/>
            </a:pPr>
            <a:r>
              <a:rPr lang="en-US" altLang="zh-TW" b="1" i="1" dirty="0" smtClean="0"/>
              <a:t>while</a:t>
            </a:r>
            <a:r>
              <a:rPr lang="en-US" altLang="zh-TW" i="1" dirty="0" smtClean="0"/>
              <a:t>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path</a:t>
            </a:r>
            <a:r>
              <a:rPr lang="en-US" altLang="zh-TW" i="1" dirty="0" smtClean="0"/>
              <a:t> has a predecessor </a:t>
            </a:r>
            <a:r>
              <a:rPr lang="en-US" altLang="zh-TW" b="1" i="1" dirty="0" smtClean="0"/>
              <a:t>do</a:t>
            </a:r>
          </a:p>
          <a:p>
            <a:pPr>
              <a:buNone/>
            </a:pPr>
            <a:r>
              <a:rPr lang="en-US" altLang="zh-TW" i="1" dirty="0" smtClean="0"/>
              <a:t>              put v</a:t>
            </a:r>
            <a:r>
              <a:rPr lang="en-US" altLang="zh-TW" i="1" baseline="-25000" dirty="0" smtClean="0"/>
              <a:t>path</a:t>
            </a:r>
            <a:r>
              <a:rPr lang="en-US" altLang="zh-TW" i="1" dirty="0" smtClean="0"/>
              <a:t>.pre on </a:t>
            </a:r>
            <a:r>
              <a:rPr lang="en-US" altLang="zh-TW" b="1" i="1" dirty="0" smtClean="0"/>
              <a:t>Stack</a:t>
            </a:r>
            <a:r>
              <a:rPr lang="en-US" altLang="zh-TW" i="1" dirty="0" smtClean="0"/>
              <a:t>;</a:t>
            </a:r>
          </a:p>
          <a:p>
            <a:pPr>
              <a:buNone/>
            </a:pPr>
            <a:r>
              <a:rPr lang="en-US" altLang="zh-TW" i="1" dirty="0" smtClean="0"/>
              <a:t>              </a:t>
            </a:r>
            <a:r>
              <a:rPr lang="en-US" altLang="zh-TW" i="1" dirty="0" err="1" smtClean="0"/>
              <a:t>v</a:t>
            </a:r>
            <a:r>
              <a:rPr lang="en-US" altLang="zh-TW" i="1" baseline="-25000" dirty="0" err="1" smtClean="0"/>
              <a:t>path</a:t>
            </a:r>
            <a:r>
              <a:rPr lang="en-US" altLang="zh-TW" i="1" dirty="0" smtClean="0"/>
              <a:t> := v</a:t>
            </a:r>
            <a:r>
              <a:rPr lang="en-US" altLang="zh-TW" i="1" baseline="-25000" dirty="0" smtClean="0"/>
              <a:t>path</a:t>
            </a:r>
            <a:r>
              <a:rPr lang="en-US" altLang="zh-TW" i="1" dirty="0" smtClean="0"/>
              <a:t>.pre;</a:t>
            </a:r>
          </a:p>
          <a:p>
            <a:pPr>
              <a:buNone/>
            </a:pPr>
            <a:r>
              <a:rPr lang="en-US" altLang="zh-TW" i="1" dirty="0" err="1" smtClean="0"/>
              <a:t>ouput</a:t>
            </a:r>
            <a:r>
              <a:rPr lang="en-US" altLang="zh-TW" i="1" dirty="0" smtClean="0"/>
              <a:t>: </a:t>
            </a:r>
            <a:r>
              <a:rPr lang="en-US" altLang="zh-TW" b="1" i="1" dirty="0" smtClean="0"/>
              <a:t>Stack</a:t>
            </a:r>
          </a:p>
          <a:p>
            <a:pPr>
              <a:buNone/>
            </a:pPr>
            <a:r>
              <a:rPr lang="en-US" altLang="zh-TW" b="1" i="1" dirty="0" smtClean="0"/>
              <a:t>end</a:t>
            </a:r>
          </a:p>
        </p:txBody>
      </p:sp>
      <p:grpSp>
        <p:nvGrpSpPr>
          <p:cNvPr id="33" name="群組 32"/>
          <p:cNvGrpSpPr/>
          <p:nvPr/>
        </p:nvGrpSpPr>
        <p:grpSpPr>
          <a:xfrm>
            <a:off x="0" y="2348880"/>
            <a:ext cx="1390124" cy="2664296"/>
            <a:chOff x="0" y="2348880"/>
            <a:chExt cx="1390124" cy="2664296"/>
          </a:xfrm>
        </p:grpSpPr>
        <p:cxnSp>
          <p:nvCxnSpPr>
            <p:cNvPr id="6" name="直線接點 5"/>
            <p:cNvCxnSpPr/>
            <p:nvPr/>
          </p:nvCxnSpPr>
          <p:spPr>
            <a:xfrm>
              <a:off x="611560" y="2348880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611560" y="5013176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611560" y="2348880"/>
              <a:ext cx="0" cy="266429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/>
            <p:nvPr/>
          </p:nvCxnSpPr>
          <p:spPr>
            <a:xfrm flipH="1">
              <a:off x="251520" y="3645024"/>
              <a:ext cx="36004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11"/>
            <p:cNvSpPr txBox="1"/>
            <p:nvPr/>
          </p:nvSpPr>
          <p:spPr>
            <a:xfrm>
              <a:off x="0" y="3140968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</a:rPr>
                <a:t>O(|V| + |E|)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直線單箭頭接點 21"/>
            <p:cNvCxnSpPr/>
            <p:nvPr/>
          </p:nvCxnSpPr>
          <p:spPr>
            <a:xfrm flipV="1">
              <a:off x="251520" y="3501008"/>
              <a:ext cx="0" cy="144016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群組 34"/>
          <p:cNvGrpSpPr/>
          <p:nvPr/>
        </p:nvGrpSpPr>
        <p:grpSpPr>
          <a:xfrm>
            <a:off x="0" y="5301208"/>
            <a:ext cx="838691" cy="864096"/>
            <a:chOff x="0" y="5301208"/>
            <a:chExt cx="838691" cy="864096"/>
          </a:xfrm>
        </p:grpSpPr>
        <p:cxnSp>
          <p:nvCxnSpPr>
            <p:cNvPr id="30" name="直線接點 29"/>
            <p:cNvCxnSpPr/>
            <p:nvPr/>
          </p:nvCxnSpPr>
          <p:spPr>
            <a:xfrm flipH="1">
              <a:off x="251520" y="6021288"/>
              <a:ext cx="36004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字方塊 30"/>
            <p:cNvSpPr txBox="1"/>
            <p:nvPr/>
          </p:nvSpPr>
          <p:spPr>
            <a:xfrm>
              <a:off x="0" y="5517232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</a:rPr>
                <a:t>O(|V|)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直線單箭頭接點 31"/>
            <p:cNvCxnSpPr/>
            <p:nvPr/>
          </p:nvCxnSpPr>
          <p:spPr>
            <a:xfrm flipV="1">
              <a:off x="251520" y="5877272"/>
              <a:ext cx="0" cy="144016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/>
            <p:nvPr/>
          </p:nvCxnSpPr>
          <p:spPr>
            <a:xfrm>
              <a:off x="611560" y="5301208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接點 26"/>
            <p:cNvCxnSpPr/>
            <p:nvPr/>
          </p:nvCxnSpPr>
          <p:spPr>
            <a:xfrm>
              <a:off x="616662" y="6165304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/>
          </p:nvCxnSpPr>
          <p:spPr>
            <a:xfrm>
              <a:off x="611560" y="5301208"/>
              <a:ext cx="0" cy="86409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群組 35"/>
          <p:cNvGrpSpPr/>
          <p:nvPr/>
        </p:nvGrpSpPr>
        <p:grpSpPr>
          <a:xfrm>
            <a:off x="-82061" y="1553452"/>
            <a:ext cx="914747" cy="729469"/>
            <a:chOff x="-82061" y="5435835"/>
            <a:chExt cx="914747" cy="729469"/>
          </a:xfrm>
        </p:grpSpPr>
        <p:cxnSp>
          <p:nvCxnSpPr>
            <p:cNvPr id="37" name="直線接點 36"/>
            <p:cNvCxnSpPr/>
            <p:nvPr/>
          </p:nvCxnSpPr>
          <p:spPr>
            <a:xfrm flipH="1">
              <a:off x="251520" y="6021288"/>
              <a:ext cx="36004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字方塊 37"/>
            <p:cNvSpPr txBox="1"/>
            <p:nvPr/>
          </p:nvSpPr>
          <p:spPr>
            <a:xfrm>
              <a:off x="-82061" y="5435835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</a:rPr>
                <a:t>O(|V|)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39" name="直線單箭頭接點 38"/>
            <p:cNvCxnSpPr/>
            <p:nvPr/>
          </p:nvCxnSpPr>
          <p:spPr>
            <a:xfrm flipV="1">
              <a:off x="251520" y="5727207"/>
              <a:ext cx="0" cy="29408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/>
            <p:nvPr/>
          </p:nvCxnSpPr>
          <p:spPr>
            <a:xfrm>
              <a:off x="611560" y="5661248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/>
            <p:nvPr/>
          </p:nvCxnSpPr>
          <p:spPr>
            <a:xfrm>
              <a:off x="616662" y="6165304"/>
              <a:ext cx="2160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接點 41"/>
            <p:cNvCxnSpPr/>
            <p:nvPr/>
          </p:nvCxnSpPr>
          <p:spPr>
            <a:xfrm>
              <a:off x="611560" y="5661248"/>
              <a:ext cx="0" cy="50405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群組 24"/>
          <p:cNvGrpSpPr/>
          <p:nvPr/>
        </p:nvGrpSpPr>
        <p:grpSpPr>
          <a:xfrm>
            <a:off x="0" y="918773"/>
            <a:ext cx="1284326" cy="638019"/>
            <a:chOff x="0" y="5377220"/>
            <a:chExt cx="1284326" cy="638019"/>
          </a:xfrm>
        </p:grpSpPr>
        <p:cxnSp>
          <p:nvCxnSpPr>
            <p:cNvPr id="28" name="直線接點 27"/>
            <p:cNvCxnSpPr/>
            <p:nvPr/>
          </p:nvCxnSpPr>
          <p:spPr>
            <a:xfrm flipH="1">
              <a:off x="467544" y="6015239"/>
              <a:ext cx="36004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0" y="5377220"/>
              <a:ext cx="12843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</a:rPr>
                <a:t>O(|V|+|E|)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43" name="直線單箭頭接點 42"/>
            <p:cNvCxnSpPr/>
            <p:nvPr/>
          </p:nvCxnSpPr>
          <p:spPr>
            <a:xfrm flipV="1">
              <a:off x="467544" y="5727207"/>
              <a:ext cx="0" cy="28803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3151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426</Words>
  <Application>Microsoft Office PowerPoint</Application>
  <PresentationFormat>如螢幕大小 (4:3)</PresentationFormat>
  <Paragraphs>115</Paragraphs>
  <Slides>10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5" baseType="lpstr">
      <vt:lpstr>新細明體</vt:lpstr>
      <vt:lpstr>Arial</vt:lpstr>
      <vt:lpstr>Calibri</vt:lpstr>
      <vt:lpstr>Cambria Math</vt:lpstr>
      <vt:lpstr>Office 佈景主題</vt:lpstr>
      <vt:lpstr>Algorithms  Homework Assignment #8</vt:lpstr>
      <vt:lpstr>Problem 1</vt:lpstr>
      <vt:lpstr>Problem 1 (cont.)</vt:lpstr>
      <vt:lpstr>Problem 3</vt:lpstr>
      <vt:lpstr>Problem 3 (cont.)</vt:lpstr>
      <vt:lpstr>Problem 3 (cont.)</vt:lpstr>
      <vt:lpstr>Problem 3 (cont.)</vt:lpstr>
      <vt:lpstr>Problem 3 (cont.)</vt:lpstr>
      <vt:lpstr>Problem 5</vt:lpstr>
      <vt:lpstr>Problem 5 (cont.)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Hw03</dc:title>
  <dc:creator>Narration</dc:creator>
  <cp:lastModifiedBy>Lai_Jui-Shun</cp:lastModifiedBy>
  <cp:revision>115</cp:revision>
  <dcterms:created xsi:type="dcterms:W3CDTF">2012-04-04T13:53:35Z</dcterms:created>
  <dcterms:modified xsi:type="dcterms:W3CDTF">2013-06-11T13:51:46Z</dcterms:modified>
</cp:coreProperties>
</file>