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4" r:id="rId3"/>
    <p:sldId id="265" r:id="rId4"/>
    <p:sldId id="263" r:id="rId5"/>
    <p:sldId id="261" r:id="rId6"/>
    <p:sldId id="262" r:id="rId7"/>
    <p:sldId id="259" r:id="rId8"/>
    <p:sldId id="260" r:id="rId9"/>
    <p:sldId id="257" r:id="rId10"/>
    <p:sldId id="258" r:id="rId11"/>
    <p:sldId id="267" r:id="rId12"/>
    <p:sldId id="268" r:id="rId13"/>
    <p:sldId id="269" r:id="rId14"/>
    <p:sldId id="266" r:id="rId15"/>
    <p:sldId id="271" r:id="rId16"/>
    <p:sldId id="272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0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20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14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897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414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511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084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019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7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955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55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633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C190-1B78-4206-B812-EEAD13543F86}" type="datetimeFigureOut">
              <a:rPr lang="zh-TW" altLang="en-US" smtClean="0"/>
              <a:t>2018/5/14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C359C-9109-432D-A8AB-81DCAE92D7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47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Theory of Computing</a:t>
            </a:r>
            <a:br>
              <a:rPr lang="en-US" altLang="zh-TW" dirty="0" smtClean="0"/>
            </a:br>
            <a:r>
              <a:rPr lang="en-US" altLang="zh-TW" dirty="0" smtClean="0"/>
              <a:t>TA times </a:t>
            </a:r>
            <a:r>
              <a:rPr lang="en-US" altLang="zh-TW" dirty="0" smtClean="0"/>
              <a:t>#3</a:t>
            </a:r>
            <a:endParaRPr lang="zh-TW" altLang="en-US" dirty="0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676400" y="37544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err="1" smtClean="0"/>
              <a:t>Ching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Chieh</a:t>
            </a:r>
            <a:r>
              <a:rPr lang="en-US" altLang="zh-TW" dirty="0" smtClean="0"/>
              <a:t> Lin</a:t>
            </a:r>
          </a:p>
          <a:p>
            <a:r>
              <a:rPr lang="en-US" altLang="zh-TW" smtClean="0"/>
              <a:t>2018/5/16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364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Hw5. Q3  Generate CFG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Give a context-free grammar that generates the complement of the language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(1)</a:t>
                </a:r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(2)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(1)                                                 (2)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</a:t>
                </a:r>
                <a:r>
                  <a:rPr lang="pl-PL" altLang="zh-TW" dirty="0" smtClean="0"/>
                  <a:t>S → aSb | </a:t>
                </a:r>
                <a:r>
                  <a:rPr lang="en-US" altLang="zh-TW" dirty="0" smtClean="0"/>
                  <a:t>A</a:t>
                </a:r>
                <a:r>
                  <a:rPr lang="pl-PL" altLang="zh-TW" dirty="0" smtClean="0"/>
                  <a:t> | </a:t>
                </a:r>
                <a:r>
                  <a:rPr lang="en-US" altLang="zh-TW" dirty="0" smtClean="0"/>
                  <a:t>B                                     S </a:t>
                </a:r>
                <a:r>
                  <a:rPr lang="pl-PL" altLang="zh-TW" dirty="0" smtClean="0"/>
                  <a:t>→</a:t>
                </a:r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RbaR</a:t>
                </a:r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 A</a:t>
                </a:r>
                <a:r>
                  <a:rPr lang="pl-PL" altLang="zh-TW" dirty="0" smtClean="0"/>
                  <a:t>→ a</a:t>
                </a:r>
                <a:r>
                  <a:rPr lang="en-US" altLang="zh-TW" dirty="0" smtClean="0"/>
                  <a:t>A</a:t>
                </a:r>
                <a:r>
                  <a:rPr lang="pl-PL" altLang="zh-TW" dirty="0" smtClean="0"/>
                  <a:t> | a </a:t>
                </a:r>
                <a:r>
                  <a:rPr lang="en-US" altLang="zh-TW" dirty="0" smtClean="0"/>
                  <a:t>                                             R </a:t>
                </a:r>
                <a:r>
                  <a:rPr lang="pl-PL" altLang="zh-TW" dirty="0" smtClean="0"/>
                  <a:t>→</a:t>
                </a:r>
                <a:r>
                  <a:rPr lang="en-US" altLang="zh-TW" dirty="0" smtClean="0"/>
                  <a:t> RR | a | b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|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ε</m:t>
                    </m:r>
                  </m:oMath>
                </a14:m>
                <a:r>
                  <a:rPr lang="en-US" altLang="zh-TW" dirty="0" smtClean="0"/>
                  <a:t>    </a:t>
                </a:r>
              </a:p>
              <a:p>
                <a:pPr marL="0" indent="0">
                  <a:buNone/>
                </a:pPr>
                <a:r>
                  <a:rPr lang="zh-TW" altLang="en-US" dirty="0"/>
                  <a:t> </a:t>
                </a:r>
                <a:r>
                  <a:rPr lang="zh-TW" altLang="en-US" dirty="0" smtClean="0"/>
                  <a:t>   </a:t>
                </a:r>
                <a:r>
                  <a:rPr lang="en-US" altLang="zh-TW" dirty="0" smtClean="0"/>
                  <a:t>B</a:t>
                </a:r>
                <a:r>
                  <a:rPr lang="pl-PL" altLang="zh-TW" dirty="0" smtClean="0"/>
                  <a:t> → </a:t>
                </a:r>
                <a:r>
                  <a:rPr lang="en-US" altLang="zh-TW" dirty="0" smtClean="0"/>
                  <a:t>B</a:t>
                </a:r>
                <a:r>
                  <a:rPr lang="pl-PL" altLang="zh-TW" dirty="0" smtClean="0"/>
                  <a:t>b | b</a:t>
                </a:r>
                <a:endParaRPr lang="en-US" altLang="zh-TW" dirty="0" smtClean="0"/>
              </a:p>
              <a:p>
                <a:r>
                  <a:rPr lang="en-US" altLang="zh-TW" dirty="0" smtClean="0"/>
                  <a:t>How to Union ?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499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Hw5.Q5 CFG &amp; ambiguity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Let G = (V, </a:t>
                </a:r>
                <a:r>
                  <a:rPr lang="el-GR" altLang="zh-TW" dirty="0" smtClean="0"/>
                  <a:t>Σ, </a:t>
                </a:r>
                <a:r>
                  <a:rPr lang="en-US" altLang="zh-TW" dirty="0" smtClean="0"/>
                  <a:t>S, R), where V = {S, U, V, X, Y }, </a:t>
                </a:r>
                <a:r>
                  <a:rPr lang="el-GR" altLang="zh-TW" dirty="0" smtClean="0"/>
                  <a:t>Σ = {</a:t>
                </a:r>
                <a:r>
                  <a:rPr lang="en-US" altLang="zh-TW" dirty="0" smtClean="0"/>
                  <a:t>a, b, c} and R consists of the following rules. </a:t>
                </a:r>
              </a:p>
              <a:p>
                <a:r>
                  <a:rPr lang="en-US" altLang="zh-TW" dirty="0" smtClean="0"/>
                  <a:t>S → U | V</a:t>
                </a:r>
              </a:p>
              <a:p>
                <a:r>
                  <a:rPr lang="en-US" altLang="zh-TW" dirty="0" smtClean="0"/>
                  <a:t>U → </a:t>
                </a:r>
                <a:r>
                  <a:rPr lang="en-US" altLang="zh-TW" dirty="0" err="1" smtClean="0"/>
                  <a:t>aU</a:t>
                </a:r>
                <a:r>
                  <a:rPr lang="en-US" altLang="zh-TW" dirty="0" smtClean="0"/>
                  <a:t> | X </a:t>
                </a:r>
              </a:p>
              <a:p>
                <a:r>
                  <a:rPr lang="en-US" altLang="zh-TW" dirty="0" smtClean="0"/>
                  <a:t>V →  </a:t>
                </a:r>
                <a:r>
                  <a:rPr lang="en-US" altLang="zh-TW" dirty="0" err="1" smtClean="0"/>
                  <a:t>Vc</a:t>
                </a:r>
                <a:r>
                  <a:rPr lang="en-US" altLang="zh-TW" dirty="0" smtClean="0"/>
                  <a:t> | Y </a:t>
                </a:r>
              </a:p>
              <a:p>
                <a:r>
                  <a:rPr lang="en-US" altLang="zh-TW" dirty="0" smtClean="0"/>
                  <a:t>X →  </a:t>
                </a:r>
                <a:r>
                  <a:rPr lang="en-US" altLang="zh-TW" dirty="0" err="1" smtClean="0"/>
                  <a:t>bXc</a:t>
                </a:r>
                <a:r>
                  <a:rPr lang="en-US" altLang="zh-TW" dirty="0" smtClean="0"/>
                  <a:t> |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ε</m:t>
                    </m:r>
                  </m:oMath>
                </a14:m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Y →  </a:t>
                </a:r>
                <a:r>
                  <a:rPr lang="en-US" altLang="zh-TW" dirty="0" err="1" smtClean="0"/>
                  <a:t>aY</a:t>
                </a:r>
                <a:r>
                  <a:rPr lang="en-US" altLang="zh-TW" dirty="0" smtClean="0"/>
                  <a:t> b |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ε</m:t>
                    </m:r>
                  </m:oMath>
                </a14:m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The context-free grammar G is ambiguous.   Ex. </a:t>
                </a:r>
                <a:r>
                  <a:rPr lang="en-US" altLang="zh-TW" dirty="0" err="1" smtClean="0"/>
                  <a:t>abc</a:t>
                </a:r>
                <a:r>
                  <a:rPr lang="en-US" altLang="zh-TW" dirty="0" smtClean="0"/>
                  <a:t>  ?  </a:t>
                </a:r>
              </a:p>
              <a:p>
                <a:r>
                  <a:rPr lang="en-US" altLang="zh-TW" dirty="0" smtClean="0"/>
                  <a:t>Why ambiguous ?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6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4616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Hw6.Q1  CFL </a:t>
            </a:r>
            <a:r>
              <a:rPr lang="en-US" altLang="zh-TW" dirty="0" err="1" smtClean="0"/>
              <a:t>closedness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Union ?  S -&gt; S1 | S2</a:t>
                </a:r>
              </a:p>
              <a:p>
                <a:r>
                  <a:rPr lang="en-US" altLang="zh-TW" dirty="0" smtClean="0"/>
                  <a:t>Intersection  ?</a:t>
                </a:r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 </a:t>
                </a:r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Complement ? De Morgan’s law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acc>
                      <m:accPr>
                        <m:chr m:val="̅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nor/>
                          </m:rPr>
                          <a:rPr lang="en-US" altLang="zh-TW" dirty="0" smtClean="0"/>
                          <m:t> </m:t>
                        </m:r>
                      </m:e>
                    </m:acc>
                  </m:oMath>
                </a14:m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nor/>
                          </m:rPr>
                          <a:rPr lang="en-US" altLang="zh-TW" dirty="0" smtClean="0"/>
                          <m:t> </m:t>
                        </m:r>
                      </m:e>
                    </m:acc>
                  </m:oMath>
                </a14:m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760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Hw6.Q4  Ambiguity of grammar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⟨</a:t>
                </a:r>
                <a:r>
                  <a:rPr lang="en-US" altLang="zh-TW" dirty="0">
                    <a:latin typeface="Cambria Math" panose="02040503050406030204" pitchFamily="18" charset="0"/>
                  </a:rPr>
                  <a:t>STMT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⟩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→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⟨</a:t>
                </a:r>
                <a:r>
                  <a:rPr lang="en-US" altLang="zh-TW" dirty="0">
                    <a:latin typeface="Cambria Math" panose="02040503050406030204" pitchFamily="18" charset="0"/>
                  </a:rPr>
                  <a:t>ASSIGN⟩  | ⟨IF−THEN⟩  |  ⟨IF−THEN−ELSE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⟩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Σ = {if, condition, then, else, a := 1} 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if condition then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if condition then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a := 1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else a := 1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if condition then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if condition then a := 1 </a:t>
                </a:r>
                <a:r>
                  <a:rPr lang="en-US" altLang="zh-TW" dirty="0" smtClean="0"/>
                  <a:t>else a := 1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Indention  &amp;  Blocks</a:t>
                </a:r>
                <a:endParaRPr lang="zh-TW" altLang="en-US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4" t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8900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Hw6.Q4  Ambiguity of grammar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No ambiguous grammar ?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Cambria Math" panose="02040503050406030204" pitchFamily="18" charset="0"/>
                  </a:rPr>
                  <a:t>⟨</a:t>
                </a:r>
                <a:r>
                  <a:rPr lang="en-US" altLang="zh-TW" dirty="0">
                    <a:latin typeface="Cambria Math" panose="02040503050406030204" pitchFamily="18" charset="0"/>
                  </a:rPr>
                  <a:t>STMT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⟩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→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⟨</a:t>
                </a:r>
                <a:r>
                  <a:rPr lang="en-US" altLang="zh-TW" dirty="0">
                    <a:latin typeface="Cambria Math" panose="02040503050406030204" pitchFamily="18" charset="0"/>
                  </a:rPr>
                  <a:t>ASSIGN⟩ 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  | </a:t>
                </a:r>
                <a:r>
                  <a:rPr lang="en-US" altLang="zh-TW" dirty="0">
                    <a:latin typeface="Cambria Math" panose="02040503050406030204" pitchFamily="18" charset="0"/>
                  </a:rPr>
                  <a:t>⟨IF−THEN⟩  |  ⟨IF−THEN−ELSE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⟩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Cambria Math" panose="02040503050406030204" pitchFamily="18" charset="0"/>
                  </a:rPr>
                  <a:t>⟨ESTMT⟩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→</a:t>
                </a:r>
                <a:r>
                  <a:rPr lang="zh-TW" altLang="en-US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latin typeface="Cambria Math" panose="02040503050406030204" pitchFamily="18" charset="0"/>
                  </a:rPr>
                  <a:t>⟨ASSIGN⟩ |  ⟨IF−THEN−ELSE⟩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Σ = {if, condition, then, else, a := 1} 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 if condition then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if condition then a := 1 else a := 1</a:t>
                </a:r>
              </a:p>
              <a:p>
                <a:pPr marL="0" indent="0">
                  <a:buNone/>
                </a:pPr>
                <a:r>
                  <a:rPr lang="en-US" altLang="zh-TW" strike="sngStrike" dirty="0" smtClean="0"/>
                  <a:t> if condition then </a:t>
                </a:r>
                <a:r>
                  <a:rPr lang="en-US" altLang="zh-TW" strike="sngStrike" dirty="0" smtClean="0">
                    <a:solidFill>
                      <a:srgbClr val="FF0000"/>
                    </a:solidFill>
                  </a:rPr>
                  <a:t>if condition then a := 1 </a:t>
                </a:r>
                <a:r>
                  <a:rPr lang="en-US" altLang="zh-TW" strike="sngStrike" dirty="0" smtClean="0"/>
                  <a:t>else a := 1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3081" b="-28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1347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Hw6.Q5  Pumping Lemma for CFL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Pumping lemma in regular language</a:t>
            </a:r>
          </a:p>
          <a:p>
            <a:r>
              <a:rPr lang="en-US" altLang="zh-TW" dirty="0"/>
              <a:t>Pumping lemma in context free language</a:t>
            </a:r>
          </a:p>
          <a:p>
            <a:r>
              <a:rPr lang="en-US" altLang="zh-TW" dirty="0"/>
              <a:t>Finite !  </a:t>
            </a:r>
            <a:r>
              <a:rPr lang="en-US" altLang="zh-TW" dirty="0"/>
              <a:t>(1) State  (2) </a:t>
            </a:r>
            <a:r>
              <a:rPr lang="en-US" altLang="zh-TW" dirty="0" smtClean="0"/>
              <a:t>Variable</a:t>
            </a:r>
          </a:p>
          <a:p>
            <a:r>
              <a:rPr lang="en-US" altLang="zh-TW" dirty="0" smtClean="0"/>
              <a:t>Let A be the language of all palindromes over {0, 1} with equal numbers of 0s and 1s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259" y="4001294"/>
            <a:ext cx="5507425" cy="195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2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Hw6.Q5  </a:t>
            </a:r>
            <a:r>
              <a:rPr lang="en-US" altLang="zh-TW" dirty="0" smtClean="0"/>
              <a:t>Pumping Lemma for CFL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String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altLang="zh-TW" dirty="0" smtClean="0"/>
                  <a:t>    Where is |vxy| ??</a:t>
                </a:r>
              </a:p>
              <a:p>
                <a:r>
                  <a:rPr lang="en-US" altLang="zh-TW" dirty="0" smtClean="0"/>
                  <a:t>(1)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altLang="zh-TW" dirty="0" smtClean="0"/>
                  <a:t> palindromes ?  equal length ?</a:t>
                </a:r>
                <a:endParaRPr lang="en-US" altLang="zh-TW" dirty="0"/>
              </a:p>
              <a:p>
                <a:r>
                  <a:rPr lang="en-US" altLang="zh-TW" dirty="0" smtClean="0"/>
                  <a:t>(2)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palindromes ?  equal length ?   </a:t>
                </a:r>
              </a:p>
              <a:p>
                <a:r>
                  <a:rPr lang="en-US" altLang="zh-TW" dirty="0" smtClean="0"/>
                  <a:t>(3)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equal length ?</a:t>
                </a:r>
              </a:p>
              <a:p>
                <a:r>
                  <a:rPr lang="en-US" altLang="zh-TW" dirty="0" smtClean="0"/>
                  <a:t>(4)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altLang="zh-TW" dirty="0" smtClean="0"/>
                  <a:t> palindromes ?  equal length ?</a:t>
                </a:r>
              </a:p>
              <a:p>
                <a:r>
                  <a:rPr lang="en-US" altLang="zh-TW" dirty="0" smtClean="0"/>
                  <a:t>(5)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altLang="zh-TW" dirty="0" smtClean="0"/>
                  <a:t> palindromes ?  equal length ?</a:t>
                </a:r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280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Hw6.Q6  Equal length Combination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For two given languages A and B, define A B = { </a:t>
                </a:r>
                <a:r>
                  <a:rPr lang="en-US" altLang="zh-TW" dirty="0" err="1" smtClean="0"/>
                  <a:t>xy</a:t>
                </a:r>
                <a:r>
                  <a:rPr lang="en-US" altLang="zh-TW" dirty="0" smtClean="0"/>
                  <a:t> | x ∈ A and y ∈ B and |x| = |y|}. Prove that, if A and B are regular, then A B is context-free.</a:t>
                </a:r>
              </a:p>
              <a:p>
                <a:r>
                  <a:rPr lang="zh-TW" altLang="en-US" dirty="0"/>
                  <a:t> </a:t>
                </a:r>
                <a:r>
                  <a:rPr lang="en-US" altLang="zh-TW" dirty="0" smtClean="0"/>
                  <a:t>Regular language vs. Context free ?</a:t>
                </a:r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/>
                  <a:t>recognized A</a:t>
                </a:r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TW" dirty="0" smtClean="0"/>
                  <a:t>recognized B</a:t>
                </a:r>
              </a:p>
              <a:p>
                <a:r>
                  <a:rPr lang="en-US" altLang="zh-TW" dirty="0" smtClean="0"/>
                  <a:t>Define PDA 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𝑠𝑡𝑎𝑟𝑡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𝑎𝑐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 </a:t>
                </a:r>
                <a:endParaRPr lang="en-US" altLang="zh-TW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𝑠𝑡𝑎𝑟𝑡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,$}</m:t>
                    </m:r>
                  </m:oMath>
                </a14:m>
                <a:r>
                  <a:rPr lang="en-US" altLang="zh-TW" dirty="0" smtClean="0"/>
                  <a:t>  </a:t>
                </a:r>
                <a:r>
                  <a:rPr lang="en-US" altLang="zh-TW" dirty="0" smtClean="0"/>
                  <a:t>     // </a:t>
                </a:r>
                <a:r>
                  <a:rPr lang="en-US" altLang="zh-TW" dirty="0" smtClean="0"/>
                  <a:t>Count &amp; Start</a:t>
                </a:r>
              </a:p>
              <a:p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661" b="-30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53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Hw6.Q6  Equal length Combination   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𝑠𝑡𝑎𝑟𝑡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={(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$)}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           // Start to A</a:t>
                </a: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)|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)|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//  Automata A </a:t>
                </a: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   </a:t>
                </a:r>
                <a:r>
                  <a:rPr lang="en-US" altLang="zh-TW" dirty="0" smtClean="0"/>
                  <a:t>// Start to B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)|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)|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//  Automata A 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 </a:t>
                </a:r>
                <a:r>
                  <a:rPr lang="en-US" altLang="zh-TW" dirty="0" smtClean="0"/>
                  <a:t>//  Acce</a:t>
                </a:r>
                <a:r>
                  <a:rPr lang="en-US" altLang="zh-TW" dirty="0" smtClean="0"/>
                  <a:t>pt</a:t>
                </a:r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b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03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Hw7. Q4  Left-reset TM </a:t>
            </a:r>
            <a:r>
              <a:rPr lang="en-US" altLang="zh-TW" dirty="0" smtClean="0"/>
              <a:t>recognizability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Origin TM </a:t>
            </a:r>
            <a:r>
              <a:rPr lang="en-US" altLang="zh-TW" dirty="0" smtClean="0"/>
              <a:t>recognizability &gt;= Left - reset TM recognizability</a:t>
            </a:r>
          </a:p>
          <a:p>
            <a:r>
              <a:rPr lang="en-US" altLang="zh-TW" dirty="0" smtClean="0"/>
              <a:t> Left - rest TM simulate origin TM</a:t>
            </a:r>
          </a:p>
          <a:p>
            <a:r>
              <a:rPr lang="en-US" altLang="zh-TW" dirty="0" smtClean="0"/>
              <a:t> right operation = &gt; Stay the same</a:t>
            </a:r>
          </a:p>
          <a:p>
            <a:r>
              <a:rPr lang="en-US" altLang="zh-TW" dirty="0"/>
              <a:t> </a:t>
            </a:r>
            <a:r>
              <a:rPr lang="en-US" altLang="zh-TW" dirty="0" smtClean="0"/>
              <a:t>left  operation ?</a:t>
            </a:r>
          </a:p>
          <a:p>
            <a:r>
              <a:rPr lang="en-US" altLang="zh-TW" dirty="0" smtClean="0"/>
              <a:t> Move head? </a:t>
            </a:r>
          </a:p>
          <a:p>
            <a:r>
              <a:rPr lang="zh-TW" altLang="en-US" dirty="0"/>
              <a:t> </a:t>
            </a:r>
            <a:r>
              <a:rPr lang="en-US" altLang="zh-TW" dirty="0" smtClean="0"/>
              <a:t>Move Tape !  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graphicFrame>
        <p:nvGraphicFramePr>
          <p:cNvPr id="9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970741"/>
              </p:ext>
            </p:extLst>
          </p:nvPr>
        </p:nvGraphicFramePr>
        <p:xfrm>
          <a:off x="3688400" y="3346410"/>
          <a:ext cx="7371946" cy="67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71">
                  <a:extLst>
                    <a:ext uri="{9D8B030D-6E8A-4147-A177-3AD203B41FA5}">
                      <a16:colId xmlns:a16="http://schemas.microsoft.com/office/drawing/2014/main" val="699180745"/>
                    </a:ext>
                  </a:extLst>
                </a:gridCol>
                <a:gridCol w="1443297">
                  <a:extLst>
                    <a:ext uri="{9D8B030D-6E8A-4147-A177-3AD203B41FA5}">
                      <a16:colId xmlns:a16="http://schemas.microsoft.com/office/drawing/2014/main" val="3263584260"/>
                    </a:ext>
                  </a:extLst>
                </a:gridCol>
                <a:gridCol w="1472753">
                  <a:extLst>
                    <a:ext uri="{9D8B030D-6E8A-4147-A177-3AD203B41FA5}">
                      <a16:colId xmlns:a16="http://schemas.microsoft.com/office/drawing/2014/main" val="375127216"/>
                    </a:ext>
                  </a:extLst>
                </a:gridCol>
                <a:gridCol w="1482570">
                  <a:extLst>
                    <a:ext uri="{9D8B030D-6E8A-4147-A177-3AD203B41FA5}">
                      <a16:colId xmlns:a16="http://schemas.microsoft.com/office/drawing/2014/main" val="3845341331"/>
                    </a:ext>
                  </a:extLst>
                </a:gridCol>
                <a:gridCol w="1472755">
                  <a:extLst>
                    <a:ext uri="{9D8B030D-6E8A-4147-A177-3AD203B41FA5}">
                      <a16:colId xmlns:a16="http://schemas.microsoft.com/office/drawing/2014/main" val="4017952735"/>
                    </a:ext>
                  </a:extLst>
                </a:gridCol>
              </a:tblGrid>
              <a:tr h="67693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3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255216"/>
                  </a:ext>
                </a:extLst>
              </a:tr>
            </a:tbl>
          </a:graphicData>
        </a:graphic>
      </p:graphicFrame>
      <p:sp>
        <p:nvSpPr>
          <p:cNvPr id="10" name="向下箭號 9"/>
          <p:cNvSpPr/>
          <p:nvPr/>
        </p:nvSpPr>
        <p:spPr>
          <a:xfrm>
            <a:off x="7071325" y="2809207"/>
            <a:ext cx="398965" cy="3837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59489"/>
              </p:ext>
            </p:extLst>
          </p:nvPr>
        </p:nvGraphicFramePr>
        <p:xfrm>
          <a:off x="3688400" y="4560547"/>
          <a:ext cx="7371946" cy="67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71">
                  <a:extLst>
                    <a:ext uri="{9D8B030D-6E8A-4147-A177-3AD203B41FA5}">
                      <a16:colId xmlns:a16="http://schemas.microsoft.com/office/drawing/2014/main" val="699180745"/>
                    </a:ext>
                  </a:extLst>
                </a:gridCol>
                <a:gridCol w="1443297">
                  <a:extLst>
                    <a:ext uri="{9D8B030D-6E8A-4147-A177-3AD203B41FA5}">
                      <a16:colId xmlns:a16="http://schemas.microsoft.com/office/drawing/2014/main" val="3263584260"/>
                    </a:ext>
                  </a:extLst>
                </a:gridCol>
                <a:gridCol w="1472753">
                  <a:extLst>
                    <a:ext uri="{9D8B030D-6E8A-4147-A177-3AD203B41FA5}">
                      <a16:colId xmlns:a16="http://schemas.microsoft.com/office/drawing/2014/main" val="375127216"/>
                    </a:ext>
                  </a:extLst>
                </a:gridCol>
                <a:gridCol w="1482570">
                  <a:extLst>
                    <a:ext uri="{9D8B030D-6E8A-4147-A177-3AD203B41FA5}">
                      <a16:colId xmlns:a16="http://schemas.microsoft.com/office/drawing/2014/main" val="3845341331"/>
                    </a:ext>
                  </a:extLst>
                </a:gridCol>
                <a:gridCol w="1472755">
                  <a:extLst>
                    <a:ext uri="{9D8B030D-6E8A-4147-A177-3AD203B41FA5}">
                      <a16:colId xmlns:a16="http://schemas.microsoft.com/office/drawing/2014/main" val="4017952735"/>
                    </a:ext>
                  </a:extLst>
                </a:gridCol>
              </a:tblGrid>
              <a:tr h="67693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3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255216"/>
                  </a:ext>
                </a:extLst>
              </a:tr>
            </a:tbl>
          </a:graphicData>
        </a:graphic>
      </p:graphicFrame>
      <p:graphicFrame>
        <p:nvGraphicFramePr>
          <p:cNvPr id="12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805732"/>
              </p:ext>
            </p:extLst>
          </p:nvPr>
        </p:nvGraphicFramePr>
        <p:xfrm>
          <a:off x="3717030" y="5866789"/>
          <a:ext cx="7371946" cy="67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71">
                  <a:extLst>
                    <a:ext uri="{9D8B030D-6E8A-4147-A177-3AD203B41FA5}">
                      <a16:colId xmlns:a16="http://schemas.microsoft.com/office/drawing/2014/main" val="699180745"/>
                    </a:ext>
                  </a:extLst>
                </a:gridCol>
                <a:gridCol w="1443297">
                  <a:extLst>
                    <a:ext uri="{9D8B030D-6E8A-4147-A177-3AD203B41FA5}">
                      <a16:colId xmlns:a16="http://schemas.microsoft.com/office/drawing/2014/main" val="3263584260"/>
                    </a:ext>
                  </a:extLst>
                </a:gridCol>
                <a:gridCol w="1472753">
                  <a:extLst>
                    <a:ext uri="{9D8B030D-6E8A-4147-A177-3AD203B41FA5}">
                      <a16:colId xmlns:a16="http://schemas.microsoft.com/office/drawing/2014/main" val="375127216"/>
                    </a:ext>
                  </a:extLst>
                </a:gridCol>
                <a:gridCol w="1482570">
                  <a:extLst>
                    <a:ext uri="{9D8B030D-6E8A-4147-A177-3AD203B41FA5}">
                      <a16:colId xmlns:a16="http://schemas.microsoft.com/office/drawing/2014/main" val="3845341331"/>
                    </a:ext>
                  </a:extLst>
                </a:gridCol>
                <a:gridCol w="1472755">
                  <a:extLst>
                    <a:ext uri="{9D8B030D-6E8A-4147-A177-3AD203B41FA5}">
                      <a16:colId xmlns:a16="http://schemas.microsoft.com/office/drawing/2014/main" val="4017952735"/>
                    </a:ext>
                  </a:extLst>
                </a:gridCol>
              </a:tblGrid>
              <a:tr h="676934">
                <a:tc>
                  <a:txBody>
                    <a:bodyPr/>
                    <a:lstStyle/>
                    <a:p>
                      <a:pPr algn="ctr"/>
                      <a:endParaRPr lang="zh-TW" altLang="en-US" sz="3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255216"/>
                  </a:ext>
                </a:extLst>
              </a:tr>
            </a:tbl>
          </a:graphicData>
        </a:graphic>
      </p:graphicFrame>
      <p:sp>
        <p:nvSpPr>
          <p:cNvPr id="13" name="向下箭號 12"/>
          <p:cNvSpPr/>
          <p:nvPr/>
        </p:nvSpPr>
        <p:spPr>
          <a:xfrm>
            <a:off x="4173730" y="4120221"/>
            <a:ext cx="398965" cy="3837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下箭號 13"/>
          <p:cNvSpPr/>
          <p:nvPr/>
        </p:nvSpPr>
        <p:spPr>
          <a:xfrm>
            <a:off x="7174890" y="5390944"/>
            <a:ext cx="398965" cy="3837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477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How to shift the tape ?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State can memorize previous symbol until blank</a:t>
            </a:r>
          </a:p>
          <a:p>
            <a:r>
              <a:rPr lang="zh-TW" altLang="en-US" dirty="0"/>
              <a:t> </a:t>
            </a:r>
            <a:r>
              <a:rPr lang="en-US" altLang="zh-TW" dirty="0" smtClean="0"/>
              <a:t>Mark position ?  </a:t>
            </a: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Hw7. Q4  Left-reset TM recognizability(Cont.)</a:t>
            </a:r>
            <a:endParaRPr lang="zh-TW" altLang="en-US" dirty="0"/>
          </a:p>
        </p:txBody>
      </p:sp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696143"/>
              </p:ext>
            </p:extLst>
          </p:nvPr>
        </p:nvGraphicFramePr>
        <p:xfrm>
          <a:off x="1120298" y="2869755"/>
          <a:ext cx="7371946" cy="67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71">
                  <a:extLst>
                    <a:ext uri="{9D8B030D-6E8A-4147-A177-3AD203B41FA5}">
                      <a16:colId xmlns:a16="http://schemas.microsoft.com/office/drawing/2014/main" val="699180745"/>
                    </a:ext>
                  </a:extLst>
                </a:gridCol>
                <a:gridCol w="1443297">
                  <a:extLst>
                    <a:ext uri="{9D8B030D-6E8A-4147-A177-3AD203B41FA5}">
                      <a16:colId xmlns:a16="http://schemas.microsoft.com/office/drawing/2014/main" val="3263584260"/>
                    </a:ext>
                  </a:extLst>
                </a:gridCol>
                <a:gridCol w="1472753">
                  <a:extLst>
                    <a:ext uri="{9D8B030D-6E8A-4147-A177-3AD203B41FA5}">
                      <a16:colId xmlns:a16="http://schemas.microsoft.com/office/drawing/2014/main" val="375127216"/>
                    </a:ext>
                  </a:extLst>
                </a:gridCol>
                <a:gridCol w="1482570">
                  <a:extLst>
                    <a:ext uri="{9D8B030D-6E8A-4147-A177-3AD203B41FA5}">
                      <a16:colId xmlns:a16="http://schemas.microsoft.com/office/drawing/2014/main" val="3845341331"/>
                    </a:ext>
                  </a:extLst>
                </a:gridCol>
                <a:gridCol w="1472755">
                  <a:extLst>
                    <a:ext uri="{9D8B030D-6E8A-4147-A177-3AD203B41FA5}">
                      <a16:colId xmlns:a16="http://schemas.microsoft.com/office/drawing/2014/main" val="4017952735"/>
                    </a:ext>
                  </a:extLst>
                </a:gridCol>
              </a:tblGrid>
              <a:tr h="67693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TW" altLang="en-US" sz="3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255216"/>
                  </a:ext>
                </a:extLst>
              </a:tr>
            </a:tbl>
          </a:graphicData>
        </a:graphic>
      </p:graphicFrame>
      <p:sp>
        <p:nvSpPr>
          <p:cNvPr id="6" name="向下箭號 5"/>
          <p:cNvSpPr/>
          <p:nvPr/>
        </p:nvSpPr>
        <p:spPr>
          <a:xfrm>
            <a:off x="3053802" y="2351078"/>
            <a:ext cx="398965" cy="3837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</a:t>
            </a:r>
            <a:endParaRPr lang="zh-TW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7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282239"/>
              </p:ext>
            </p:extLst>
          </p:nvPr>
        </p:nvGraphicFramePr>
        <p:xfrm>
          <a:off x="1120298" y="4184892"/>
          <a:ext cx="7371946" cy="67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71">
                  <a:extLst>
                    <a:ext uri="{9D8B030D-6E8A-4147-A177-3AD203B41FA5}">
                      <a16:colId xmlns:a16="http://schemas.microsoft.com/office/drawing/2014/main" val="699180745"/>
                    </a:ext>
                  </a:extLst>
                </a:gridCol>
                <a:gridCol w="1443297">
                  <a:extLst>
                    <a:ext uri="{9D8B030D-6E8A-4147-A177-3AD203B41FA5}">
                      <a16:colId xmlns:a16="http://schemas.microsoft.com/office/drawing/2014/main" val="3263584260"/>
                    </a:ext>
                  </a:extLst>
                </a:gridCol>
                <a:gridCol w="1472753">
                  <a:extLst>
                    <a:ext uri="{9D8B030D-6E8A-4147-A177-3AD203B41FA5}">
                      <a16:colId xmlns:a16="http://schemas.microsoft.com/office/drawing/2014/main" val="375127216"/>
                    </a:ext>
                  </a:extLst>
                </a:gridCol>
                <a:gridCol w="1482570">
                  <a:extLst>
                    <a:ext uri="{9D8B030D-6E8A-4147-A177-3AD203B41FA5}">
                      <a16:colId xmlns:a16="http://schemas.microsoft.com/office/drawing/2014/main" val="3845341331"/>
                    </a:ext>
                  </a:extLst>
                </a:gridCol>
                <a:gridCol w="1472755">
                  <a:extLst>
                    <a:ext uri="{9D8B030D-6E8A-4147-A177-3AD203B41FA5}">
                      <a16:colId xmlns:a16="http://schemas.microsoft.com/office/drawing/2014/main" val="4017952735"/>
                    </a:ext>
                  </a:extLst>
                </a:gridCol>
              </a:tblGrid>
              <a:tr h="67693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TW" altLang="en-US" sz="3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50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35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255216"/>
                  </a:ext>
                </a:extLst>
              </a:tr>
            </a:tbl>
          </a:graphicData>
        </a:graphic>
      </p:graphicFrame>
      <p:sp>
        <p:nvSpPr>
          <p:cNvPr id="8" name="向下箭號 7"/>
          <p:cNvSpPr/>
          <p:nvPr/>
        </p:nvSpPr>
        <p:spPr>
          <a:xfrm>
            <a:off x="4606788" y="3726587"/>
            <a:ext cx="398965" cy="3837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8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Hw7.Q5 Stay put instead of left TM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Stay put ? </a:t>
                </a:r>
              </a:p>
              <a:p>
                <a:r>
                  <a:rPr lang="en-US" altLang="zh-TW" dirty="0" smtClean="0"/>
                  <a:t>memorize ability </a:t>
                </a:r>
              </a:p>
              <a:p>
                <a:r>
                  <a:rPr lang="en-US" altLang="zh-TW" dirty="0" smtClean="0"/>
                  <a:t>TM</a:t>
                </a:r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vs. 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   </a:t>
                </a:r>
                <a:r>
                  <a:rPr lang="en-US" altLang="zh-TW" dirty="0" smtClean="0"/>
                  <a:t>vs. 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DFA/NFA</a:t>
                </a:r>
              </a:p>
              <a:p>
                <a:r>
                  <a:rPr lang="en-US" altLang="zh-TW" dirty="0" smtClean="0"/>
                  <a:t>NFA simulate s</a:t>
                </a:r>
                <a:r>
                  <a:rPr lang="en-US" altLang="zh-TW" dirty="0" smtClean="0"/>
                  <a:t>tay put instead of left TM</a:t>
                </a:r>
              </a:p>
              <a:p>
                <a:r>
                  <a:rPr lang="en-US" altLang="zh-TW" dirty="0" smtClean="0"/>
                  <a:t>Q’</a:t>
                </a:r>
                <a:r>
                  <a:rPr lang="zh-TW" altLang="en-US" dirty="0" smtClean="0"/>
                  <a:t>：</a:t>
                </a:r>
                <a:r>
                  <a:rPr lang="en-US" altLang="zh-TW" dirty="0" smtClean="0"/>
                  <a:t>Q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x</a:t>
                </a:r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(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m:rPr>
                        <m:nor/>
                      </m:rPr>
                      <a:rPr lang="en-US" altLang="zh-TW" dirty="0" smtClean="0"/>
                      <m:t>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⊔} )</m:t>
                    </m:r>
                  </m:oMath>
                </a14:m>
                <a:r>
                  <a:rPr lang="en-US" altLang="zh-TW" dirty="0" smtClean="0"/>
                  <a:t> x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Right move :  State / Tape alphabet /  modify alphabet</a:t>
                </a:r>
              </a:p>
              <a:p>
                <a:r>
                  <a:rPr lang="en-US" altLang="zh-TW" dirty="0" smtClean="0"/>
                  <a:t>Stay : </a:t>
                </a:r>
                <a14:m>
                  <m:oMath xmlns:m="http://schemas.openxmlformats.org/officeDocument/2006/math"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– transition </a:t>
                </a:r>
              </a:p>
              <a:p>
                <a:r>
                  <a:rPr lang="en-US" altLang="zh-TW" dirty="0" smtClean="0"/>
                  <a:t>Finite State !!!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0345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Hw7.Q6 k-PDA recognizability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altLang="zh-TW" dirty="0" smtClean="0"/>
              </a:p>
              <a:p>
                <a:r>
                  <a:rPr lang="en-US" altLang="zh-TW" dirty="0" smtClean="0"/>
                  <a:t>(1) 2 &gt; 1 ?</a:t>
                </a:r>
              </a:p>
              <a:p>
                <a:r>
                  <a:rPr lang="en-US" altLang="zh-TW" dirty="0"/>
                  <a:t> </a:t>
                </a:r>
                <a:r>
                  <a:rPr lang="en-US" altLang="zh-TW" dirty="0" smtClean="0"/>
                  <a:t>1-PDA =&gt; CFL</a:t>
                </a:r>
              </a:p>
              <a:p>
                <a:r>
                  <a:rPr lang="en-US" altLang="zh-TW" dirty="0" smtClean="0"/>
                  <a:t> 2-PDA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TW" altLang="en-US" dirty="0" smtClean="0"/>
                  <a:t> </a:t>
                </a:r>
                <a:endParaRPr lang="en-US" altLang="zh-TW" dirty="0"/>
              </a:p>
              <a:p>
                <a:r>
                  <a:rPr lang="en-US" altLang="zh-TW" dirty="0"/>
                  <a:t> </a:t>
                </a:r>
                <a:r>
                  <a:rPr lang="en-US" altLang="zh-TW" dirty="0" smtClean="0"/>
                  <a:t>2 Stack  = &gt; a &amp; b</a:t>
                </a:r>
                <a:endParaRPr lang="zh-TW" altLang="en-US" dirty="0"/>
              </a:p>
              <a:p>
                <a:r>
                  <a:rPr lang="en-US" altLang="zh-TW" dirty="0" smtClean="0"/>
                  <a:t>(2)  2-PDA vs. TM  </a:t>
                </a:r>
              </a:p>
              <a:p>
                <a:r>
                  <a:rPr lang="en-US" altLang="zh-TW" dirty="0" smtClean="0"/>
                  <a:t>(3)  3-PDA vs. TM ( 3 Tape &gt;= 3 Stack )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7601354" y="4231898"/>
            <a:ext cx="1673158" cy="885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600" dirty="0" smtClean="0">
                <a:solidFill>
                  <a:schemeClr val="tx1"/>
                </a:solidFill>
              </a:rPr>
              <a:t>Stack1</a:t>
            </a:r>
            <a:endParaRPr lang="zh-TW" altLang="en-US" sz="2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67608" y="4231898"/>
            <a:ext cx="1673158" cy="885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600" dirty="0" smtClean="0">
                <a:solidFill>
                  <a:schemeClr val="tx1"/>
                </a:solidFill>
              </a:rPr>
              <a:t>Stack2</a:t>
            </a:r>
            <a:endParaRPr lang="zh-TW" altLang="en-US" sz="2600" dirty="0">
              <a:solidFill>
                <a:schemeClr val="tx1"/>
              </a:solidFill>
            </a:endParaRPr>
          </a:p>
        </p:txBody>
      </p:sp>
      <p:sp>
        <p:nvSpPr>
          <p:cNvPr id="8" name="向下箭號 7"/>
          <p:cNvSpPr/>
          <p:nvPr/>
        </p:nvSpPr>
        <p:spPr>
          <a:xfrm>
            <a:off x="9516893" y="1531274"/>
            <a:ext cx="450715" cy="101490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7966953" y="2574865"/>
            <a:ext cx="3307405" cy="885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600" dirty="0" smtClean="0">
                <a:solidFill>
                  <a:schemeClr val="tx1"/>
                </a:solidFill>
              </a:rPr>
              <a:t>Tape</a:t>
            </a:r>
            <a:endParaRPr lang="zh-TW" altLang="en-US" sz="2600" dirty="0">
              <a:solidFill>
                <a:schemeClr val="tx1"/>
              </a:solidFill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9287483" y="3943867"/>
            <a:ext cx="275616" cy="730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>
            <a:endCxn id="7" idx="1"/>
          </p:cNvCxnSpPr>
          <p:nvPr/>
        </p:nvCxnSpPr>
        <p:spPr>
          <a:xfrm>
            <a:off x="9679021" y="3943867"/>
            <a:ext cx="288587" cy="730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96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Midterm. Q4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Regular languages is closed under shuffle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 and B are regular </a:t>
                </a:r>
              </a:p>
              <a:p>
                <a:r>
                  <a:rPr lang="en-US" altLang="zh-TW" dirty="0" smtClean="0"/>
                  <a:t>DFA</a:t>
                </a:r>
                <a:r>
                  <a:rPr lang="zh-TW" altLang="en-US" dirty="0" smtClean="0"/>
                  <a:t> 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recognize A </a:t>
                </a:r>
              </a:p>
              <a:p>
                <a:r>
                  <a:rPr lang="en-US" altLang="zh-TW" dirty="0" smtClean="0"/>
                  <a:t>DFA</a:t>
                </a:r>
                <a:r>
                  <a:rPr lang="zh-TW" altLang="en-US" dirty="0" smtClean="0"/>
                  <a:t> 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recognize B </a:t>
                </a:r>
              </a:p>
              <a:p>
                <a:r>
                  <a:rPr lang="en-US" altLang="zh-TW" dirty="0" smtClean="0"/>
                  <a:t>Construct NFA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endParaRPr lang="en-US" altLang="zh-TW" dirty="0" smtClean="0"/>
              </a:p>
              <a:p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zh-TW" alt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TW" altLang="en-US" dirty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TW" altLang="en-US" dirty="0" smtClean="0"/>
                  <a:t> 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=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= {(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)}</a:t>
                </a:r>
                <a:r>
                  <a:rPr lang="zh-TW" altLang="en-US" dirty="0" smtClean="0"/>
                  <a:t>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64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Midterm Q8.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Same as  </a:t>
            </a:r>
            <a:r>
              <a:rPr lang="en-US" altLang="zh-TW" dirty="0" smtClean="0"/>
              <a:t>Hw6.Q6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155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517</Words>
  <Application>Microsoft Office PowerPoint</Application>
  <PresentationFormat>寬螢幕</PresentationFormat>
  <Paragraphs>153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2" baseType="lpstr">
      <vt:lpstr>新細明體</vt:lpstr>
      <vt:lpstr>Arial</vt:lpstr>
      <vt:lpstr>Calibri</vt:lpstr>
      <vt:lpstr>Calibri Light</vt:lpstr>
      <vt:lpstr>Cambria Math</vt:lpstr>
      <vt:lpstr>Office 佈景主題</vt:lpstr>
      <vt:lpstr>PowerPoint 簡報</vt:lpstr>
      <vt:lpstr>Hw5. Q3  Generate CFG</vt:lpstr>
      <vt:lpstr>Hw5.Q5 CFG &amp; ambiguity</vt:lpstr>
      <vt:lpstr>Hw6.Q1  CFL closedness</vt:lpstr>
      <vt:lpstr>Hw6.Q4  Ambiguity of grammar</vt:lpstr>
      <vt:lpstr>Hw6.Q4  Ambiguity of grammar (Cont.)</vt:lpstr>
      <vt:lpstr>Hw6.Q5  Pumping Lemma for CFL</vt:lpstr>
      <vt:lpstr>Hw6.Q5  Pumping Lemma for CFL (Cont.)</vt:lpstr>
      <vt:lpstr>Hw6.Q6  Equal length Combination</vt:lpstr>
      <vt:lpstr>Hw6.Q6  Equal length Combination    (Cont.)</vt:lpstr>
      <vt:lpstr>Hw7. Q4  Left-reset TM recognizability</vt:lpstr>
      <vt:lpstr>Hw7. Q4  Left-reset TM recognizability(Cont.)</vt:lpstr>
      <vt:lpstr>Hw7.Q5 Stay put instead of left TM</vt:lpstr>
      <vt:lpstr>Hw7.Q6 k-PDA recognizability</vt:lpstr>
      <vt:lpstr>Midterm. Q4 Regular languages is closed under shuffle</vt:lpstr>
      <vt:lpstr>Midterm Q8.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Jack</dc:creator>
  <cp:lastModifiedBy>Jack</cp:lastModifiedBy>
  <cp:revision>19</cp:revision>
  <dcterms:created xsi:type="dcterms:W3CDTF">2018-05-14T07:40:37Z</dcterms:created>
  <dcterms:modified xsi:type="dcterms:W3CDTF">2018-05-14T12:56:07Z</dcterms:modified>
</cp:coreProperties>
</file>