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48" r:id="rId2"/>
  </p:sldMasterIdLst>
  <p:notesMasterIdLst>
    <p:notesMasterId r:id="rId54"/>
  </p:notesMasterIdLst>
  <p:handoutMasterIdLst>
    <p:handoutMasterId r:id="rId55"/>
  </p:handoutMasterIdLst>
  <p:sldIdLst>
    <p:sldId id="377" r:id="rId3"/>
    <p:sldId id="453" r:id="rId4"/>
    <p:sldId id="379" r:id="rId5"/>
    <p:sldId id="425" r:id="rId6"/>
    <p:sldId id="381" r:id="rId7"/>
    <p:sldId id="454" r:id="rId8"/>
    <p:sldId id="455" r:id="rId9"/>
    <p:sldId id="456" r:id="rId10"/>
    <p:sldId id="382" r:id="rId11"/>
    <p:sldId id="383" r:id="rId12"/>
    <p:sldId id="457" r:id="rId13"/>
    <p:sldId id="458" r:id="rId14"/>
    <p:sldId id="404" r:id="rId15"/>
    <p:sldId id="405" r:id="rId16"/>
    <p:sldId id="406" r:id="rId17"/>
    <p:sldId id="426" r:id="rId18"/>
    <p:sldId id="431" r:id="rId19"/>
    <p:sldId id="409" r:id="rId20"/>
    <p:sldId id="410" r:id="rId21"/>
    <p:sldId id="411" r:id="rId22"/>
    <p:sldId id="443" r:id="rId23"/>
    <p:sldId id="385" r:id="rId24"/>
    <p:sldId id="386" r:id="rId25"/>
    <p:sldId id="387" r:id="rId26"/>
    <p:sldId id="389" r:id="rId27"/>
    <p:sldId id="433" r:id="rId28"/>
    <p:sldId id="434" r:id="rId29"/>
    <p:sldId id="416" r:id="rId30"/>
    <p:sldId id="417" r:id="rId31"/>
    <p:sldId id="428" r:id="rId32"/>
    <p:sldId id="427" r:id="rId33"/>
    <p:sldId id="435" r:id="rId34"/>
    <p:sldId id="451" r:id="rId35"/>
    <p:sldId id="395" r:id="rId36"/>
    <p:sldId id="396" r:id="rId37"/>
    <p:sldId id="397" r:id="rId38"/>
    <p:sldId id="398" r:id="rId39"/>
    <p:sldId id="399" r:id="rId40"/>
    <p:sldId id="400" r:id="rId41"/>
    <p:sldId id="401" r:id="rId42"/>
    <p:sldId id="402" r:id="rId43"/>
    <p:sldId id="403" r:id="rId44"/>
    <p:sldId id="462" r:id="rId45"/>
    <p:sldId id="437" r:id="rId46"/>
    <p:sldId id="452" r:id="rId47"/>
    <p:sldId id="460" r:id="rId48"/>
    <p:sldId id="461" r:id="rId49"/>
    <p:sldId id="459" r:id="rId50"/>
    <p:sldId id="446" r:id="rId51"/>
    <p:sldId id="449" r:id="rId52"/>
    <p:sldId id="450" r:id="rId53"/>
  </p:sldIdLst>
  <p:sldSz cx="9144000" cy="6858000" type="screen4x3"/>
  <p:notesSz cx="6797675" cy="987425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6330" autoAdjust="0"/>
  </p:normalViewPr>
  <p:slideViewPr>
    <p:cSldViewPr>
      <p:cViewPr varScale="1">
        <p:scale>
          <a:sx n="79" d="100"/>
          <a:sy n="79" d="100"/>
        </p:scale>
        <p:origin x="756" y="3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-1331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handoutMaster" Target="handoutMasters/handoutMaster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theme" Target="theme/theme1.xml"/><Relationship Id="rId5" Type="http://schemas.openxmlformats.org/officeDocument/2006/relationships/slide" Target="slides/slide3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presProps" Target="presProp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tableStyles" Target="tableStyle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viewProps" Target="viewProps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/>
          <a:lstStyle>
            <a:lvl1pPr algn="l">
              <a:defRPr sz="11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50294" y="2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/>
          <a:lstStyle>
            <a:lvl1pPr algn="r">
              <a:defRPr sz="1100"/>
            </a:lvl1pPr>
          </a:lstStyle>
          <a:p>
            <a:fld id="{30B0BA80-867D-495D-A2A5-DE736D988FD1}" type="datetimeFigureOut">
              <a:rPr lang="zh-TW" altLang="en-US" smtClean="0"/>
              <a:pPr/>
              <a:t>2017/9/11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1" y="9379543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 anchor="b"/>
          <a:lstStyle>
            <a:lvl1pPr algn="l">
              <a:defRPr sz="11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50294" y="9379543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 anchor="b"/>
          <a:lstStyle>
            <a:lvl1pPr algn="r">
              <a:defRPr sz="1100"/>
            </a:lvl1pPr>
          </a:lstStyle>
          <a:p>
            <a:fld id="{C5016A92-CA56-4516-AD95-8492D9A6F09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/>
          <a:lstStyle>
            <a:lvl1pPr algn="r">
              <a:defRPr sz="1200"/>
            </a:lvl1pPr>
          </a:lstStyle>
          <a:p>
            <a:fld id="{906FD2B2-1F63-47DE-812F-31F51145E81B}" type="datetimeFigureOut">
              <a:rPr lang="zh-TW" altLang="en-US" smtClean="0"/>
              <a:pPr/>
              <a:t>2017/9/11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30275" y="741363"/>
            <a:ext cx="4937125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4" tIns="46587" rIns="93174" bIns="46587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79768" y="4690269"/>
            <a:ext cx="5438140" cy="4443413"/>
          </a:xfrm>
          <a:prstGeom prst="rect">
            <a:avLst/>
          </a:prstGeom>
        </p:spPr>
        <p:txBody>
          <a:bodyPr vert="horz" lIns="93174" tIns="46587" rIns="93174" bIns="46587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378824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50443" y="9378824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 anchor="b"/>
          <a:lstStyle>
            <a:lvl1pPr algn="r">
              <a:defRPr sz="1200"/>
            </a:lvl1pPr>
          </a:lstStyle>
          <a:p>
            <a:fld id="{C9BDA2D7-307D-4608-850F-618728A36ADE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14569" indent="-274834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099337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539072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1978807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41854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85827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29801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73774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8879F956-1C82-4FCC-AEC2-C81C35245E26}" type="slidenum">
              <a:rPr kumimoji="0" lang="zh-TW" altLang="en-US" sz="1300">
                <a:latin typeface="Times" pitchFamily="18" charset="0"/>
              </a:rPr>
              <a:pPr/>
              <a:t>2</a:t>
            </a:fld>
            <a:endParaRPr kumimoji="0" lang="en-US" altLang="zh-TW" sz="1300" dirty="0">
              <a:latin typeface="Times" pitchFamily="18" charset="0"/>
            </a:endParaRPr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1863" y="741363"/>
            <a:ext cx="4933950" cy="3702050"/>
          </a:xfrm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lnSpc>
                <a:spcPct val="90000"/>
              </a:lnSpc>
            </a:pPr>
            <a:endParaRPr lang="en-US" altLang="zh-TW" sz="1000" dirty="0" smtClean="0"/>
          </a:p>
        </p:txBody>
      </p:sp>
    </p:spTree>
    <p:extLst>
      <p:ext uri="{BB962C8B-B14F-4D97-AF65-F5344CB8AC3E}">
        <p14:creationId xmlns:p14="http://schemas.microsoft.com/office/powerpoint/2010/main" val="16087158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14569" indent="-274834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099337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539072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1978807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41854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85827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29801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73774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E95EA0A6-4DE9-4A3C-A6E5-C9B0F8BD1B7D}" type="slidenum">
              <a:rPr kumimoji="0" lang="zh-TW" altLang="en-US" sz="1300">
                <a:latin typeface="Times" pitchFamily="18" charset="0"/>
              </a:rPr>
              <a:pPr/>
              <a:t>3</a:t>
            </a:fld>
            <a:endParaRPr kumimoji="0" lang="en-US" altLang="zh-TW" sz="1300" dirty="0">
              <a:latin typeface="Times" pitchFamily="18" charset="0"/>
            </a:endParaRPr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1863" y="741363"/>
            <a:ext cx="4933950" cy="3702050"/>
          </a:xfrm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sz="1000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14569" indent="-274834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099337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539072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1978807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41854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85827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29801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73774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E9B01864-C7BB-4EE0-A346-7768C85D4F82}" type="slidenum">
              <a:rPr kumimoji="0" lang="zh-TW" altLang="en-US" sz="1300">
                <a:latin typeface="Times" pitchFamily="18" charset="0"/>
              </a:rPr>
              <a:pPr/>
              <a:t>5</a:t>
            </a:fld>
            <a:endParaRPr kumimoji="0" lang="en-US" altLang="zh-TW" sz="1300" dirty="0">
              <a:latin typeface="Times" pitchFamily="18" charset="0"/>
            </a:endParaRPr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1863" y="741363"/>
            <a:ext cx="4933950" cy="3702050"/>
          </a:xfrm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14569" indent="-274834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099337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539072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1978807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41854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85827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29801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73774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7C71C6BF-612F-45A4-857E-1C2E3E4857A3}" type="slidenum">
              <a:rPr kumimoji="0" lang="zh-TW" altLang="en-US" sz="1300">
                <a:latin typeface="Times" pitchFamily="18" charset="0"/>
              </a:rPr>
              <a:pPr/>
              <a:t>6</a:t>
            </a:fld>
            <a:endParaRPr kumimoji="0" lang="en-US" altLang="zh-TW" sz="1300" dirty="0">
              <a:latin typeface="Times" pitchFamily="18" charset="0"/>
            </a:endParaRPr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1863" y="741363"/>
            <a:ext cx="4933950" cy="3702050"/>
          </a:xfrm>
          <a:ln/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dirty="0" smtClean="0"/>
          </a:p>
        </p:txBody>
      </p:sp>
    </p:spTree>
    <p:extLst>
      <p:ext uri="{BB962C8B-B14F-4D97-AF65-F5344CB8AC3E}">
        <p14:creationId xmlns:p14="http://schemas.microsoft.com/office/powerpoint/2010/main" val="14830198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14569" indent="-274834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099337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539072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1978807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41854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85827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29801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73774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DB1D3AE2-F513-4A8F-8EE6-0BE5D128D525}" type="slidenum">
              <a:rPr kumimoji="0" lang="zh-TW" altLang="en-US" sz="1300">
                <a:latin typeface="Times" pitchFamily="18" charset="0"/>
              </a:rPr>
              <a:pPr/>
              <a:t>7</a:t>
            </a:fld>
            <a:endParaRPr kumimoji="0" lang="en-US" altLang="zh-TW" sz="1300" dirty="0">
              <a:latin typeface="Times" pitchFamily="18" charset="0"/>
            </a:endParaRPr>
          </a:p>
        </p:txBody>
      </p:sp>
      <p:sp>
        <p:nvSpPr>
          <p:cNvPr id="88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1863" y="741363"/>
            <a:ext cx="4933950" cy="3702050"/>
          </a:xfrm>
          <a:ln/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dirty="0" smtClean="0"/>
          </a:p>
        </p:txBody>
      </p:sp>
    </p:spTree>
    <p:extLst>
      <p:ext uri="{BB962C8B-B14F-4D97-AF65-F5344CB8AC3E}">
        <p14:creationId xmlns:p14="http://schemas.microsoft.com/office/powerpoint/2010/main" val="32253619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14569" indent="-274834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099337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539072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1978807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41854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85827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29801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73774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106C8657-81B6-486F-9FBE-187699500E69}" type="slidenum">
              <a:rPr kumimoji="0" lang="zh-TW" altLang="en-US" sz="1300">
                <a:latin typeface="Times" pitchFamily="18" charset="0"/>
              </a:rPr>
              <a:pPr/>
              <a:t>8</a:t>
            </a:fld>
            <a:endParaRPr kumimoji="0" lang="en-US" altLang="zh-TW" sz="1300" dirty="0">
              <a:latin typeface="Times" pitchFamily="18" charset="0"/>
            </a:endParaRPr>
          </a:p>
        </p:txBody>
      </p:sp>
      <p:sp>
        <p:nvSpPr>
          <p:cNvPr id="89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1863" y="741363"/>
            <a:ext cx="4933950" cy="3702050"/>
          </a:xfrm>
          <a:ln/>
        </p:spPr>
      </p:sp>
      <p:sp>
        <p:nvSpPr>
          <p:cNvPr id="890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sz="1000" dirty="0" smtClean="0"/>
          </a:p>
        </p:txBody>
      </p:sp>
    </p:spTree>
    <p:extLst>
      <p:ext uri="{BB962C8B-B14F-4D97-AF65-F5344CB8AC3E}">
        <p14:creationId xmlns:p14="http://schemas.microsoft.com/office/powerpoint/2010/main" val="12741996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14569" indent="-274834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099337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539072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1978807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41854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85827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29801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73774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0613C1FA-EFA9-40E8-B233-6E4A3C30A28E}" type="slidenum">
              <a:rPr kumimoji="0" lang="zh-TW" altLang="en-US" sz="1300">
                <a:latin typeface="Times" pitchFamily="18" charset="0"/>
              </a:rPr>
              <a:pPr/>
              <a:t>9</a:t>
            </a:fld>
            <a:endParaRPr kumimoji="0" lang="en-US" altLang="zh-TW" sz="1300" dirty="0">
              <a:latin typeface="Times" pitchFamily="18" charset="0"/>
            </a:endParaRPr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1863" y="741363"/>
            <a:ext cx="4933950" cy="3702050"/>
          </a:xfrm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dirty="0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14569" indent="-274834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099337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539072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1978807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41854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85827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29801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73774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F9EED785-0FF7-4270-B152-2FE25FE4A953}" type="slidenum">
              <a:rPr kumimoji="0" lang="zh-TW" altLang="en-US" sz="1300">
                <a:latin typeface="Times" pitchFamily="18" charset="0"/>
              </a:rPr>
              <a:pPr/>
              <a:t>10</a:t>
            </a:fld>
            <a:endParaRPr kumimoji="0" lang="en-US" altLang="zh-TW" sz="1300" dirty="0">
              <a:latin typeface="Times" pitchFamily="18" charset="0"/>
            </a:endParaRPr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1863" y="741363"/>
            <a:ext cx="4933950" cy="3702050"/>
          </a:xfrm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dirty="0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14569" indent="-274834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099337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539072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1978807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41854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85827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29801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73774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8F5F4DB8-CC9E-46AD-9B5A-E0EB471342A8}" type="slidenum">
              <a:rPr kumimoji="0" lang="zh-TW" altLang="en-US" sz="1300">
                <a:latin typeface="Times" pitchFamily="18" charset="0"/>
              </a:rPr>
              <a:pPr/>
              <a:t>11</a:t>
            </a:fld>
            <a:endParaRPr kumimoji="0" lang="en-US" altLang="zh-TW" sz="1300" dirty="0">
              <a:latin typeface="Times" pitchFamily="18" charset="0"/>
            </a:endParaRPr>
          </a:p>
        </p:txBody>
      </p:sp>
      <p:sp>
        <p:nvSpPr>
          <p:cNvPr id="84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1863" y="741363"/>
            <a:ext cx="4933950" cy="3702050"/>
          </a:xfrm>
          <a:ln/>
        </p:spPr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dirty="0" smtClean="0"/>
          </a:p>
        </p:txBody>
      </p:sp>
    </p:spTree>
    <p:extLst>
      <p:ext uri="{BB962C8B-B14F-4D97-AF65-F5344CB8AC3E}">
        <p14:creationId xmlns:p14="http://schemas.microsoft.com/office/powerpoint/2010/main" val="15728578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14569" indent="-274834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099337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539072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1978807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41854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85827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29801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73774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8F6DC34E-5DD1-4214-AF8E-67F629EA3161}" type="slidenum">
              <a:rPr kumimoji="0" lang="zh-TW" altLang="en-US" sz="1300">
                <a:latin typeface="Times" pitchFamily="18" charset="0"/>
              </a:rPr>
              <a:pPr/>
              <a:t>12</a:t>
            </a:fld>
            <a:endParaRPr kumimoji="0" lang="en-US" altLang="zh-TW" sz="1300" dirty="0">
              <a:latin typeface="Times" pitchFamily="18" charset="0"/>
            </a:endParaRPr>
          </a:p>
        </p:txBody>
      </p:sp>
      <p:sp>
        <p:nvSpPr>
          <p:cNvPr id="86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1863" y="741363"/>
            <a:ext cx="4933950" cy="3702050"/>
          </a:xfrm>
          <a:ln/>
        </p:spPr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dirty="0" smtClean="0"/>
          </a:p>
        </p:txBody>
      </p:sp>
    </p:spTree>
    <p:extLst>
      <p:ext uri="{BB962C8B-B14F-4D97-AF65-F5344CB8AC3E}">
        <p14:creationId xmlns:p14="http://schemas.microsoft.com/office/powerpoint/2010/main" val="283909335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14569" indent="-274834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099337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539072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1978807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41854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85827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29801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73774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38D621CF-8D40-4F2B-9372-2E1F63CF2E8E}" type="slidenum">
              <a:rPr kumimoji="0" lang="zh-TW" altLang="en-US" sz="1300">
                <a:latin typeface="Times" pitchFamily="18" charset="0"/>
              </a:rPr>
              <a:pPr/>
              <a:t>13</a:t>
            </a:fld>
            <a:endParaRPr kumimoji="0" lang="en-US" altLang="zh-TW" sz="1300" dirty="0">
              <a:latin typeface="Times" pitchFamily="18" charset="0"/>
            </a:endParaRPr>
          </a:p>
        </p:txBody>
      </p:sp>
      <p:sp>
        <p:nvSpPr>
          <p:cNvPr id="109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1863" y="741363"/>
            <a:ext cx="4933950" cy="3702050"/>
          </a:xfrm>
          <a:ln/>
        </p:spPr>
      </p:sp>
      <p:sp>
        <p:nvSpPr>
          <p:cNvPr id="1095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b="1" dirty="0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14569" indent="-274834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099337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539072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1978807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41854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85827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29801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73774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D8ECAB1A-E99A-4428-83A2-2E8D91ED208F}" type="slidenum">
              <a:rPr kumimoji="0" lang="zh-TW" altLang="en-US" sz="1300">
                <a:latin typeface="Times" pitchFamily="18" charset="0"/>
              </a:rPr>
              <a:pPr/>
              <a:t>14</a:t>
            </a:fld>
            <a:endParaRPr kumimoji="0" lang="en-US" altLang="zh-TW" sz="1300" dirty="0">
              <a:latin typeface="Times" pitchFamily="18" charset="0"/>
            </a:endParaRPr>
          </a:p>
        </p:txBody>
      </p:sp>
      <p:sp>
        <p:nvSpPr>
          <p:cNvPr id="110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1863" y="741363"/>
            <a:ext cx="4933950" cy="3702050"/>
          </a:xfrm>
          <a:ln/>
        </p:spPr>
      </p:sp>
      <p:sp>
        <p:nvSpPr>
          <p:cNvPr id="1105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sz="1000" dirty="0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14569" indent="-274834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099337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539072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1978807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41854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85827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29801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73774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B5C41B82-D8B1-414E-9888-AC5F65C908F2}" type="slidenum">
              <a:rPr kumimoji="0" lang="zh-TW" altLang="en-US" sz="1300">
                <a:latin typeface="Times" pitchFamily="18" charset="0"/>
              </a:rPr>
              <a:pPr/>
              <a:t>15</a:t>
            </a:fld>
            <a:endParaRPr kumimoji="0" lang="en-US" altLang="zh-TW" sz="1300" dirty="0">
              <a:latin typeface="Times" pitchFamily="18" charset="0"/>
            </a:endParaRPr>
          </a:p>
        </p:txBody>
      </p:sp>
      <p:sp>
        <p:nvSpPr>
          <p:cNvPr id="1116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1863" y="741363"/>
            <a:ext cx="4933950" cy="3702050"/>
          </a:xfrm>
          <a:ln/>
        </p:spPr>
      </p:sp>
      <p:sp>
        <p:nvSpPr>
          <p:cNvPr id="1116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dirty="0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14569" indent="-274834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099337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539072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1978807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41854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85827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29801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73774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B4164383-AD78-4F0B-A816-AEDCFC8AD47A}" type="slidenum">
              <a:rPr kumimoji="0" lang="zh-TW" altLang="en-US" sz="1300">
                <a:latin typeface="Times" pitchFamily="18" charset="0"/>
              </a:rPr>
              <a:pPr/>
              <a:t>18</a:t>
            </a:fld>
            <a:endParaRPr kumimoji="0" lang="en-US" altLang="zh-TW" sz="1300" dirty="0">
              <a:latin typeface="Times" pitchFamily="18" charset="0"/>
            </a:endParaRPr>
          </a:p>
        </p:txBody>
      </p:sp>
      <p:sp>
        <p:nvSpPr>
          <p:cNvPr id="1146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1863" y="741363"/>
            <a:ext cx="4933950" cy="3702050"/>
          </a:xfrm>
          <a:ln/>
        </p:spPr>
      </p:sp>
      <p:sp>
        <p:nvSpPr>
          <p:cNvPr id="1146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dirty="0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14569" indent="-274834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099337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539072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1978807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41854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85827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29801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73774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B779A15C-8F4C-4865-B4C5-E38E7BE15877}" type="slidenum">
              <a:rPr kumimoji="0" lang="zh-TW" altLang="en-US" sz="1300">
                <a:latin typeface="Times" pitchFamily="18" charset="0"/>
              </a:rPr>
              <a:pPr/>
              <a:t>19</a:t>
            </a:fld>
            <a:endParaRPr kumimoji="0" lang="en-US" altLang="zh-TW" sz="1300" dirty="0">
              <a:latin typeface="Times" pitchFamily="18" charset="0"/>
            </a:endParaRPr>
          </a:p>
        </p:txBody>
      </p:sp>
      <p:sp>
        <p:nvSpPr>
          <p:cNvPr id="115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1863" y="741363"/>
            <a:ext cx="4933950" cy="3702050"/>
          </a:xfrm>
          <a:ln/>
        </p:spPr>
      </p:sp>
      <p:sp>
        <p:nvSpPr>
          <p:cNvPr id="1157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dirty="0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14569" indent="-274834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099337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539072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1978807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41854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85827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29801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73774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7EFFE254-69F7-4A0C-AE73-C566B48AEC80}" type="slidenum">
              <a:rPr kumimoji="0" lang="zh-TW" altLang="en-US" sz="1300">
                <a:latin typeface="Times" pitchFamily="18" charset="0"/>
              </a:rPr>
              <a:pPr/>
              <a:t>20</a:t>
            </a:fld>
            <a:endParaRPr kumimoji="0" lang="en-US" altLang="zh-TW" sz="1300" dirty="0">
              <a:latin typeface="Times" pitchFamily="18" charset="0"/>
            </a:endParaRPr>
          </a:p>
        </p:txBody>
      </p:sp>
      <p:sp>
        <p:nvSpPr>
          <p:cNvPr id="1167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1863" y="741363"/>
            <a:ext cx="4933950" cy="3702050"/>
          </a:xfrm>
          <a:ln/>
        </p:spPr>
      </p:sp>
      <p:sp>
        <p:nvSpPr>
          <p:cNvPr id="1167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b="1" dirty="0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14569" indent="-274834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099337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539072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1978807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41854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85827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29801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73774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D62D662E-FFCB-439B-BE7C-FCE6021EE761}" type="slidenum">
              <a:rPr kumimoji="0" lang="zh-TW" altLang="en-US" sz="1300">
                <a:latin typeface="Times" pitchFamily="18" charset="0"/>
              </a:rPr>
              <a:pPr/>
              <a:t>22</a:t>
            </a:fld>
            <a:endParaRPr kumimoji="0" lang="en-US" altLang="zh-TW" sz="1300" dirty="0">
              <a:latin typeface="Times" pitchFamily="18" charset="0"/>
            </a:endParaRPr>
          </a:p>
        </p:txBody>
      </p:sp>
      <p:sp>
        <p:nvSpPr>
          <p:cNvPr id="79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1863" y="741363"/>
            <a:ext cx="4933950" cy="3702050"/>
          </a:xfrm>
          <a:ln/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sz="1000" dirty="0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14569" indent="-274834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099337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539072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1978807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41854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85827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29801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73774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55D8EDD5-5598-4CAA-9FD5-A9E8C6332BE4}" type="slidenum">
              <a:rPr kumimoji="0" lang="zh-TW" altLang="en-US" sz="1300">
                <a:latin typeface="Times" pitchFamily="18" charset="0"/>
              </a:rPr>
              <a:pPr/>
              <a:t>23</a:t>
            </a:fld>
            <a:endParaRPr kumimoji="0" lang="en-US" altLang="zh-TW" sz="1300" dirty="0">
              <a:latin typeface="Times" pitchFamily="18" charset="0"/>
            </a:endParaRPr>
          </a:p>
        </p:txBody>
      </p:sp>
      <p:sp>
        <p:nvSpPr>
          <p:cNvPr id="8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1863" y="741363"/>
            <a:ext cx="4933950" cy="3702050"/>
          </a:xfrm>
          <a:ln/>
        </p:spPr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sz="1000" dirty="0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14569" indent="-274834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099337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539072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1978807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41854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85827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29801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73774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F08627D4-B148-400D-AF7F-5E35BB386B1A}" type="slidenum">
              <a:rPr kumimoji="0" lang="zh-TW" altLang="en-US" sz="1300">
                <a:latin typeface="Times" pitchFamily="18" charset="0"/>
              </a:rPr>
              <a:pPr/>
              <a:t>24</a:t>
            </a:fld>
            <a:endParaRPr kumimoji="0" lang="en-US" altLang="zh-TW" sz="1300" dirty="0">
              <a:latin typeface="Times" pitchFamily="18" charset="0"/>
            </a:endParaRPr>
          </a:p>
        </p:txBody>
      </p:sp>
      <p:sp>
        <p:nvSpPr>
          <p:cNvPr id="81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1863" y="741363"/>
            <a:ext cx="4933950" cy="3702050"/>
          </a:xfrm>
          <a:ln/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dirty="0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14569" indent="-274834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099337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539072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1978807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41854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85827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29801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73774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201A4563-02EB-407A-A248-244350187BCF}" type="slidenum">
              <a:rPr kumimoji="0" lang="zh-TW" altLang="en-US" sz="1300">
                <a:latin typeface="Times" pitchFamily="18" charset="0"/>
              </a:rPr>
              <a:pPr/>
              <a:t>25</a:t>
            </a:fld>
            <a:endParaRPr kumimoji="0" lang="en-US" altLang="zh-TW" sz="1300" dirty="0">
              <a:latin typeface="Times" pitchFamily="18" charset="0"/>
            </a:endParaRPr>
          </a:p>
        </p:txBody>
      </p:sp>
      <p:sp>
        <p:nvSpPr>
          <p:cNvPr id="83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1863" y="741363"/>
            <a:ext cx="4933950" cy="3702050"/>
          </a:xfrm>
          <a:ln/>
        </p:spPr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dirty="0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14569" indent="-274834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099337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539072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1978807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41854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85827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29801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73774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3AA86D36-F621-4BD2-B55B-FA817D5D6899}" type="slidenum">
              <a:rPr kumimoji="0" lang="zh-TW" altLang="en-US" sz="1300">
                <a:latin typeface="Times" pitchFamily="18" charset="0"/>
              </a:rPr>
              <a:pPr/>
              <a:t>28</a:t>
            </a:fld>
            <a:endParaRPr kumimoji="0" lang="en-US" altLang="zh-TW" sz="1300" dirty="0">
              <a:latin typeface="Times" pitchFamily="18" charset="0"/>
            </a:endParaRPr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1863" y="741363"/>
            <a:ext cx="4933950" cy="3702050"/>
          </a:xfrm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dirty="0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14569" indent="-274834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099337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539072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1978807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41854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85827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29801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73774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E8F53C1B-A46D-4804-9108-028C64D305BB}" type="slidenum">
              <a:rPr kumimoji="0" lang="zh-TW" altLang="en-US" sz="1300">
                <a:latin typeface="Times" pitchFamily="18" charset="0"/>
              </a:rPr>
              <a:pPr/>
              <a:t>29</a:t>
            </a:fld>
            <a:endParaRPr kumimoji="0" lang="en-US" altLang="zh-TW" sz="1300" dirty="0">
              <a:latin typeface="Times" pitchFamily="18" charset="0"/>
            </a:endParaRPr>
          </a:p>
        </p:txBody>
      </p:sp>
      <p:sp>
        <p:nvSpPr>
          <p:cNvPr id="1136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1863" y="741363"/>
            <a:ext cx="4933950" cy="3702050"/>
          </a:xfrm>
          <a:ln/>
        </p:spPr>
      </p:sp>
      <p:sp>
        <p:nvSpPr>
          <p:cNvPr id="1136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dirty="0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14569" indent="-274834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099337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539072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1978807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41854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85827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29801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73774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F08627D4-B148-400D-AF7F-5E35BB386B1A}" type="slidenum">
              <a:rPr kumimoji="0" lang="zh-TW" altLang="en-US" sz="1300">
                <a:latin typeface="Times" pitchFamily="18" charset="0"/>
              </a:rPr>
              <a:pPr/>
              <a:t>30</a:t>
            </a:fld>
            <a:endParaRPr kumimoji="0" lang="en-US" altLang="zh-TW" sz="1300" dirty="0">
              <a:latin typeface="Times" pitchFamily="18" charset="0"/>
            </a:endParaRPr>
          </a:p>
        </p:txBody>
      </p:sp>
      <p:sp>
        <p:nvSpPr>
          <p:cNvPr id="81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1863" y="741363"/>
            <a:ext cx="4933950" cy="3702050"/>
          </a:xfrm>
          <a:ln/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dirty="0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14569" indent="-274834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099337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539072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1978807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41854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85827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29801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73774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F08627D4-B148-400D-AF7F-5E35BB386B1A}" type="slidenum">
              <a:rPr kumimoji="0" lang="zh-TW" altLang="en-US" sz="1300">
                <a:latin typeface="Times" pitchFamily="18" charset="0"/>
              </a:rPr>
              <a:pPr/>
              <a:t>31</a:t>
            </a:fld>
            <a:endParaRPr kumimoji="0" lang="en-US" altLang="zh-TW" sz="1300" dirty="0">
              <a:latin typeface="Times" pitchFamily="18" charset="0"/>
            </a:endParaRPr>
          </a:p>
        </p:txBody>
      </p:sp>
      <p:sp>
        <p:nvSpPr>
          <p:cNvPr id="81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1863" y="741363"/>
            <a:ext cx="4933950" cy="3702050"/>
          </a:xfrm>
          <a:ln/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dirty="0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37749" indent="-28375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34999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588999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42998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496998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50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04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58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D72C4051-A972-466C-B5E9-C470FF60E60C}" type="slidenum">
              <a:rPr kumimoji="0" lang="zh-TW" altLang="en-US" b="0">
                <a:latin typeface="Times" pitchFamily="18" charset="0"/>
              </a:rPr>
              <a:pPr/>
              <a:t>34</a:t>
            </a:fld>
            <a:endParaRPr kumimoji="0" lang="en-US" altLang="zh-TW" b="0">
              <a:latin typeface="Times" pitchFamily="18" charset="0"/>
            </a:endParaRPr>
          </a:p>
        </p:txBody>
      </p:sp>
      <p:sp>
        <p:nvSpPr>
          <p:cNvPr id="103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34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dirty="0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37749" indent="-28375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34999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588999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42998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496998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50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04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58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5C79C96C-17AB-4D3C-BD8A-87DA053FFFF1}" type="slidenum">
              <a:rPr kumimoji="0" lang="zh-TW" altLang="en-US" b="0">
                <a:latin typeface="Times" pitchFamily="18" charset="0"/>
              </a:rPr>
              <a:pPr/>
              <a:t>38</a:t>
            </a:fld>
            <a:endParaRPr kumimoji="0" lang="en-US" altLang="zh-TW" b="0">
              <a:latin typeface="Times" pitchFamily="18" charset="0"/>
            </a:endParaRPr>
          </a:p>
        </p:txBody>
      </p:sp>
      <p:sp>
        <p:nvSpPr>
          <p:cNvPr id="104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dirty="0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37749" indent="-28375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34999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588999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42998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496998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50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04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58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FB4D3AC1-1869-42C9-B6DF-1BAC72BEA2EE}" type="slidenum">
              <a:rPr kumimoji="0" lang="zh-TW" altLang="en-US" b="0">
                <a:latin typeface="Times" pitchFamily="18" charset="0"/>
              </a:rPr>
              <a:pPr/>
              <a:t>39</a:t>
            </a:fld>
            <a:endParaRPr kumimoji="0" lang="en-US" altLang="zh-TW" b="0">
              <a:latin typeface="Times" pitchFamily="18" charset="0"/>
            </a:endParaRPr>
          </a:p>
        </p:txBody>
      </p:sp>
      <p:sp>
        <p:nvSpPr>
          <p:cNvPr id="105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4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dirty="0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37749" indent="-28375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34999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588999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42998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496998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50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04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58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C9FBBA99-7564-42A5-9D2F-00107658362F}" type="slidenum">
              <a:rPr kumimoji="0" lang="zh-TW" altLang="en-US" b="0">
                <a:latin typeface="Times" pitchFamily="18" charset="0"/>
              </a:rPr>
              <a:pPr/>
              <a:t>41</a:t>
            </a:fld>
            <a:endParaRPr kumimoji="0" lang="en-US" altLang="zh-TW" b="0">
              <a:latin typeface="Times" pitchFamily="18" charset="0"/>
            </a:endParaRPr>
          </a:p>
        </p:txBody>
      </p:sp>
      <p:sp>
        <p:nvSpPr>
          <p:cNvPr id="106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5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 flipV="1">
            <a:off x="899593" y="3789040"/>
            <a:ext cx="7344816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986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1" y="1524000"/>
            <a:ext cx="7330008" cy="1760984"/>
          </a:xfrm>
        </p:spPr>
        <p:txBody>
          <a:bodyPr/>
          <a:lstStyle>
            <a:lvl1pPr algn="ctr">
              <a:defRPr sz="5000"/>
            </a:lvl1pPr>
          </a:lstStyle>
          <a:p>
            <a:r>
              <a:rPr lang="en-US" altLang="zh-TW" dirty="0" err="1"/>
              <a:t>按一下以編輯母片標題樣式</a:t>
            </a:r>
            <a:endParaRPr lang="en-US" altLang="zh-TW" dirty="0"/>
          </a:p>
        </p:txBody>
      </p:sp>
      <p:sp>
        <p:nvSpPr>
          <p:cNvPr id="19865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31168" y="4149080"/>
            <a:ext cx="6553200" cy="209932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800"/>
            </a:lvl1pPr>
          </a:lstStyle>
          <a:p>
            <a:r>
              <a:rPr lang="en-US" altLang="zh-TW" dirty="0" err="1"/>
              <a:t>按一下以編輯母片副標題樣式</a:t>
            </a:r>
            <a:endParaRPr lang="en-US" altLang="zh-TW" dirty="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553200"/>
            <a:ext cx="2133600" cy="3048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3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8199550" y="6588000"/>
            <a:ext cx="4411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 smtClean="0"/>
              <a:t>/ 51</a:t>
            </a:r>
            <a:endParaRPr lang="zh-TW" altLang="en-US" sz="1200" dirty="0"/>
          </a:p>
        </p:txBody>
      </p:sp>
      <p:grpSp>
        <p:nvGrpSpPr>
          <p:cNvPr id="2" name="群組 13"/>
          <p:cNvGrpSpPr/>
          <p:nvPr userDrawn="1"/>
        </p:nvGrpSpPr>
        <p:grpSpPr>
          <a:xfrm>
            <a:off x="6394450" y="785794"/>
            <a:ext cx="2286000" cy="366712"/>
            <a:chOff x="6394450" y="847710"/>
            <a:chExt cx="2286000" cy="366712"/>
          </a:xfrm>
        </p:grpSpPr>
        <p:sp>
          <p:nvSpPr>
            <p:cNvPr id="12" name="Text Box 9"/>
            <p:cNvSpPr txBox="1">
              <a:spLocks noChangeArrowheads="1"/>
            </p:cNvSpPr>
            <p:nvPr userDrawn="1"/>
          </p:nvSpPr>
          <p:spPr bwMode="auto">
            <a:xfrm>
              <a:off x="6394450" y="847710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zh-TW" dirty="0"/>
                <a:t>SVVRL  @  IM.NTU</a:t>
              </a:r>
            </a:p>
          </p:txBody>
        </p:sp>
        <p:pic>
          <p:nvPicPr>
            <p:cNvPr id="13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326000" y="8763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Data Abstraction</a:t>
            </a:r>
            <a:endParaRPr lang="en-US" altLang="zh-TW" dirty="0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Data Abstraction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C1B998F-952A-4FC2-8074-713ED7FB8F0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Data Abstraction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48E6BE2-BF97-414A-A987-278B92ABFCC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Data Abstraction</a:t>
            </a:r>
            <a:endParaRPr lang="en-US" altLang="zh-TW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0F1512E-D9EC-42F1-A625-7D195B30F33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Data Abstraction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CBC653B-7227-43A7-8823-A2F551763E8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Data Abstraction</a:t>
            </a: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5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Data Abstraction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C513A34-AFE8-4E23-BFAA-59C4D71AE4E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Data Abstraction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F55BDAC-F5B1-468D-8578-2803192DF50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Data Abstraction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9C3B7A0-9A05-4293-809D-331917DF303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7814"/>
            <a:ext cx="2057400" cy="6199187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7814"/>
            <a:ext cx="6019800" cy="6199187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Data Abstraction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57C70EA-210A-4B97-8403-CBFA73CFF62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Data Abstraction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336883D-96B3-4516-8DD8-4A8F664094C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標題，文字及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內容版面配置區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4038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Data Abstraction</a:t>
            </a:r>
            <a:endParaRPr lang="en-US" altLang="zh-TW"/>
          </a:p>
        </p:txBody>
      </p:sp>
      <p:sp>
        <p:nvSpPr>
          <p:cNvPr id="8" name="投影片編號版面配置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5BA4A58-33B2-45AA-AED9-A5A5E89C3021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標題及文字在物件之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4114800"/>
            <a:ext cx="8229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Data Abstraction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1207B9D-6361-4CA1-B643-002354BF2A5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901700" y="5689600"/>
            <a:ext cx="7810500" cy="558800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DS 2017: Data Abstraction</a:t>
            </a: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5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2017: Data Abstraction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2017: Data Abstraction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2017: Data Abstraction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2017: Data Abstraction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2017: Data Abstraction</a:t>
            </a:r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2017: Data Abstraction</a:t>
            </a: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2017: Data Abstraction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2017: Data Abstraction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2017: Data Abstraction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2017: Data Abstraction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2017: Data Abstraction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4"/>
            <a:ext cx="8229600" cy="839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 err="1" smtClean="0"/>
              <a:t>按一下以編輯母片標題樣式</a:t>
            </a:r>
            <a:endParaRPr lang="en-US" altLang="zh-TW" dirty="0" smtClean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50950"/>
            <a:ext cx="8229600" cy="522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 err="1" smtClean="0"/>
              <a:t>按一下以編輯母片</a:t>
            </a:r>
            <a:endParaRPr lang="en-US" altLang="zh-TW" dirty="0" smtClean="0"/>
          </a:p>
          <a:p>
            <a:pPr lvl="1"/>
            <a:r>
              <a:rPr lang="en-US" altLang="zh-TW" dirty="0" err="1" smtClean="0"/>
              <a:t>第二層</a:t>
            </a:r>
            <a:endParaRPr lang="en-US" altLang="zh-TW" dirty="0" smtClean="0"/>
          </a:p>
          <a:p>
            <a:pPr lvl="2"/>
            <a:r>
              <a:rPr lang="en-US" altLang="zh-TW" dirty="0" err="1" smtClean="0"/>
              <a:t>第三層</a:t>
            </a:r>
            <a:endParaRPr lang="en-US" altLang="zh-TW" dirty="0" smtClean="0"/>
          </a:p>
          <a:p>
            <a:pPr lvl="3"/>
            <a:r>
              <a:rPr lang="en-US" altLang="zh-TW" dirty="0" err="1" smtClean="0"/>
              <a:t>第四層</a:t>
            </a:r>
            <a:endParaRPr lang="en-US" altLang="zh-TW" dirty="0" smtClean="0"/>
          </a:p>
          <a:p>
            <a:pPr lvl="4"/>
            <a:r>
              <a:rPr lang="en-US" altLang="zh-TW" dirty="0" err="1" smtClean="0"/>
              <a:t>第五層</a:t>
            </a:r>
            <a:endParaRPr lang="en-US" altLang="zh-TW" dirty="0" smtClean="0"/>
          </a:p>
        </p:txBody>
      </p:sp>
      <p:sp>
        <p:nvSpPr>
          <p:cNvPr id="19763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553200"/>
            <a:ext cx="204309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kumimoji="0" sz="1200"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9763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590800" y="6553200"/>
            <a:ext cx="5181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kumimoji="0" sz="1200" smtClean="0"/>
            </a:lvl1pPr>
          </a:lstStyle>
          <a:p>
            <a:pPr>
              <a:defRPr/>
            </a:pPr>
            <a:r>
              <a:rPr lang="en-US" altLang="zh-TW" smtClean="0"/>
              <a:t>DS 2017: Data Abstraction</a:t>
            </a:r>
            <a:endParaRPr lang="en-US" altLang="zh-TW" dirty="0"/>
          </a:p>
        </p:txBody>
      </p:sp>
      <p:sp>
        <p:nvSpPr>
          <p:cNvPr id="19763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5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197639" name="Freeform 7"/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97640" name="Line 8"/>
          <p:cNvSpPr>
            <a:spLocks noChangeShapeType="1"/>
          </p:cNvSpPr>
          <p:nvPr/>
        </p:nvSpPr>
        <p:spPr bwMode="auto">
          <a:xfrm>
            <a:off x="438150" y="6553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grpSp>
        <p:nvGrpSpPr>
          <p:cNvPr id="2" name="群組 11"/>
          <p:cNvGrpSpPr/>
          <p:nvPr userDrawn="1"/>
        </p:nvGrpSpPr>
        <p:grpSpPr>
          <a:xfrm>
            <a:off x="6858000" y="14288"/>
            <a:ext cx="2286000" cy="366712"/>
            <a:chOff x="6858000" y="14288"/>
            <a:chExt cx="2286000" cy="366712"/>
          </a:xfrm>
        </p:grpSpPr>
        <p:sp>
          <p:nvSpPr>
            <p:cNvPr id="197641" name="Text Box 9"/>
            <p:cNvSpPr txBox="1">
              <a:spLocks noChangeArrowheads="1"/>
            </p:cNvSpPr>
            <p:nvPr userDrawn="1"/>
          </p:nvSpPr>
          <p:spPr bwMode="auto">
            <a:xfrm>
              <a:off x="6858000" y="14288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zh-TW" dirty="0" smtClean="0"/>
                <a:t>SVVRL  </a:t>
              </a:r>
              <a:r>
                <a:rPr lang="en-US" altLang="zh-TW" dirty="0"/>
                <a:t>@  IM.NTU</a:t>
              </a:r>
            </a:p>
          </p:txBody>
        </p:sp>
        <p:pic>
          <p:nvPicPr>
            <p:cNvPr id="23562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17" cstate="print"/>
            <a:srcRect/>
            <a:stretch>
              <a:fillRect/>
            </a:stretch>
          </p:blipFill>
          <p:spPr bwMode="auto">
            <a:xfrm>
              <a:off x="7786710" y="508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文字方塊 10"/>
          <p:cNvSpPr txBox="1"/>
          <p:nvPr userDrawn="1"/>
        </p:nvSpPr>
        <p:spPr>
          <a:xfrm>
            <a:off x="8199550" y="6588002"/>
            <a:ext cx="4411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 smtClean="0"/>
              <a:t>/ 51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6" r:id="rId15"/>
  </p:sldLayoutIdLst>
  <p:timing>
    <p:tnLst>
      <p:par>
        <p:cTn id="1" dur="indefinite" restart="never" nodeType="tmRoot"/>
      </p:par>
    </p:tnLst>
  </p:timing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Calibri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3000">
          <a:solidFill>
            <a:schemeClr val="tx1"/>
          </a:solidFill>
          <a:latin typeface="Calibri" pitchFamily="34" charset="0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kumimoji="1" sz="2600">
          <a:solidFill>
            <a:schemeClr val="tx1"/>
          </a:solidFill>
          <a:latin typeface="Calibri" pitchFamily="34" charset="0"/>
          <a:ea typeface="+mn-ea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2200">
          <a:solidFill>
            <a:schemeClr val="tx1"/>
          </a:solidFill>
          <a:latin typeface="Calibri" pitchFamily="34" charset="0"/>
          <a:ea typeface="+mn-ea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kumimoji="1" sz="2000">
          <a:solidFill>
            <a:schemeClr val="tx1"/>
          </a:solidFill>
          <a:latin typeface="Calibri" pitchFamily="34" charset="0"/>
          <a:ea typeface="+mn-ea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Calibri" pitchFamily="34" charset="0"/>
          <a:ea typeface="+mn-ea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 smtClean="0"/>
              <a:t>DS 2017: Data Abstraction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1" y="1412776"/>
            <a:ext cx="7330008" cy="216024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altLang="zh-TW" sz="4800" dirty="0" smtClean="0"/>
              <a:t/>
            </a:r>
            <a:br>
              <a:rPr lang="en-US" altLang="zh-TW" sz="4800" dirty="0" smtClean="0"/>
            </a:br>
            <a:r>
              <a:rPr lang="en-US" altLang="zh-TW" sz="4800" dirty="0" smtClean="0"/>
              <a:t>Data Abstraction</a:t>
            </a:r>
            <a:br>
              <a:rPr lang="en-US" altLang="zh-TW" sz="4800" dirty="0" smtClean="0"/>
            </a:br>
            <a:endParaRPr lang="zh-TW" altLang="en-US" sz="3600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31168" y="4005064"/>
            <a:ext cx="6553200" cy="2664296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sz="2400" b="1" dirty="0" smtClean="0"/>
              <a:t>Yih-Kuen Tsay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Dept. of Information Management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National Taiwan University</a:t>
            </a:r>
          </a:p>
          <a:p>
            <a:pPr eaLnBrk="1" hangingPunct="1">
              <a:lnSpc>
                <a:spcPct val="90000"/>
              </a:lnSpc>
            </a:pPr>
            <a:endParaRPr lang="en-US" altLang="zh-TW" sz="1200" dirty="0" smtClean="0"/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Based on [</a:t>
            </a:r>
            <a:r>
              <a:rPr lang="en-US" altLang="zh-TW" sz="2400" dirty="0" err="1" smtClean="0"/>
              <a:t>Carrano</a:t>
            </a:r>
            <a:r>
              <a:rPr lang="en-US" altLang="zh-TW" sz="2400" dirty="0" smtClean="0"/>
              <a:t> and Henry 2013]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With help from Chien Chin Chen</a:t>
            </a:r>
          </a:p>
          <a:p>
            <a:pPr eaLnBrk="1" hangingPunct="1">
              <a:lnSpc>
                <a:spcPct val="90000"/>
              </a:lnSpc>
            </a:pPr>
            <a:endParaRPr lang="en-US" altLang="zh-TW" sz="1200" dirty="0" smtClean="0"/>
          </a:p>
          <a:p>
            <a:pPr eaLnBrk="1" hangingPunct="1">
              <a:lnSpc>
                <a:spcPct val="90000"/>
              </a:lnSpc>
            </a:pPr>
            <a:endParaRPr lang="zh-TW" altLang="en-US" sz="2400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1</a:t>
            </a:fld>
            <a:endParaRPr lang="en-US" altLang="zh-TW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7905750" y="6557965"/>
            <a:ext cx="450850" cy="3000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111338AE-E485-4C2E-AE3C-C005160AC2C4}" type="slidenum">
              <a:rPr kumimoji="0" lang="zh-TW" altLang="en-US" sz="1200"/>
              <a:pPr eaLnBrk="1" hangingPunct="1"/>
              <a:t>2</a:t>
            </a:fld>
            <a:endParaRPr kumimoji="0" lang="en-US" altLang="zh-TW" sz="1200"/>
          </a:p>
        </p:txBody>
      </p:sp>
      <p:sp>
        <p:nvSpPr>
          <p:cNvPr id="5123" name="Rectangle 6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zh-TW" sz="4000" dirty="0" smtClean="0"/>
              <a:t>Overview</a:t>
            </a:r>
          </a:p>
        </p:txBody>
      </p:sp>
      <p:sp>
        <p:nvSpPr>
          <p:cNvPr id="6152" name="Rectangle 8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dirty="0"/>
              <a:t>F</a:t>
            </a:r>
            <a:r>
              <a:rPr lang="en-US" altLang="zh-TW" dirty="0" smtClean="0"/>
              <a:t>undamental principles for dealing with the complexity of a large computer program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dirty="0" smtClean="0"/>
              <a:t>Principles of (object-oriented) programming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dirty="0" smtClean="0"/>
              <a:t>Design and documentation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dirty="0" smtClean="0"/>
              <a:t>The role </a:t>
            </a:r>
            <a:r>
              <a:rPr lang="en-US" altLang="zh-TW" dirty="0" smtClean="0"/>
              <a:t>of </a:t>
            </a:r>
            <a:r>
              <a:rPr lang="en-US" altLang="zh-TW" b="1" dirty="0" smtClean="0">
                <a:solidFill>
                  <a:srgbClr val="0070C0"/>
                </a:solidFill>
              </a:rPr>
              <a:t>data abstraction</a:t>
            </a:r>
            <a:r>
              <a:rPr lang="en-US" altLang="zh-TW" dirty="0" smtClean="0"/>
              <a:t> </a:t>
            </a:r>
            <a:r>
              <a:rPr lang="en-US" altLang="zh-TW" dirty="0" smtClean="0"/>
              <a:t>(and algorithms) </a:t>
            </a:r>
            <a:r>
              <a:rPr lang="en-US" altLang="zh-TW" dirty="0" smtClean="0"/>
              <a:t>in </a:t>
            </a:r>
            <a:r>
              <a:rPr lang="en-US" altLang="zh-TW" dirty="0" smtClean="0"/>
              <a:t>problem solving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dirty="0" smtClean="0"/>
              <a:t>Apply data abstraction to increase </a:t>
            </a:r>
            <a:r>
              <a:rPr lang="en-US" altLang="zh-TW" b="1" dirty="0">
                <a:solidFill>
                  <a:srgbClr val="0070C0"/>
                </a:solidFill>
              </a:rPr>
              <a:t>modularity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dirty="0" smtClean="0"/>
              <a:t>Conceptually, build a “wall” between a program and its data structures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dirty="0" smtClean="0"/>
              <a:t>Abstract data types (ADTs) first and then their implementations (data structures)</a:t>
            </a:r>
            <a:endParaRPr lang="en-US" altLang="zh-TW" sz="2800" dirty="0" smtClean="0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>
          <a:xfrm>
            <a:off x="457200" y="6553200"/>
            <a:ext cx="2043098" cy="304800"/>
          </a:xfrm>
        </p:spPr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>
          <a:xfrm>
            <a:off x="2590800" y="6553200"/>
            <a:ext cx="5181600" cy="304800"/>
          </a:xfrm>
        </p:spPr>
        <p:txBody>
          <a:bodyPr/>
          <a:lstStyle/>
          <a:p>
            <a:pPr>
              <a:defRPr/>
            </a:pPr>
            <a:r>
              <a:rPr lang="en-US" altLang="zh-TW" smtClean="0"/>
              <a:t>DS 2017: Data Abstraction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270964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1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1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1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1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1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15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15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15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15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7905750" y="6557965"/>
            <a:ext cx="450850" cy="3000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7E59AE9B-F7E4-498C-B8F3-728D813255D9}" type="slidenum">
              <a:rPr kumimoji="0" lang="zh-TW" altLang="en-US" sz="1200"/>
              <a:pPr eaLnBrk="1" hangingPunct="1"/>
              <a:t>3</a:t>
            </a:fld>
            <a:endParaRPr kumimoji="0" lang="en-US" altLang="zh-TW" sz="1200"/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1" y="277814"/>
            <a:ext cx="8229600" cy="839787"/>
          </a:xfrm>
        </p:spPr>
        <p:txBody>
          <a:bodyPr/>
          <a:lstStyle/>
          <a:p>
            <a:r>
              <a:rPr lang="en-US" altLang="zh-TW" sz="4000" dirty="0" smtClean="0"/>
              <a:t>To Become a Better Programmer</a:t>
            </a:r>
          </a:p>
        </p:txBody>
      </p:sp>
      <p:sp>
        <p:nvSpPr>
          <p:cNvPr id="175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Where did you begin (after </a:t>
            </a:r>
            <a:r>
              <a:rPr lang="en-US" altLang="zh-TW" b="1" dirty="0" smtClean="0"/>
              <a:t>reading</a:t>
            </a:r>
            <a:r>
              <a:rPr lang="en-US" altLang="zh-TW" dirty="0" smtClean="0"/>
              <a:t>, or </a:t>
            </a:r>
            <a:r>
              <a:rPr lang="en-US" altLang="zh-TW" b="1" dirty="0" smtClean="0"/>
              <a:t>writing</a:t>
            </a:r>
            <a:r>
              <a:rPr lang="en-US" altLang="zh-TW" dirty="0" smtClean="0"/>
              <a:t>, the problem </a:t>
            </a:r>
            <a:r>
              <a:rPr lang="en-US" altLang="zh-TW" dirty="0"/>
              <a:t>specification</a:t>
            </a:r>
            <a:r>
              <a:rPr lang="en-US" altLang="zh-TW" dirty="0" smtClean="0"/>
              <a:t>), when </a:t>
            </a:r>
            <a:r>
              <a:rPr lang="en-US" altLang="zh-TW" dirty="0"/>
              <a:t>you wrote your last </a:t>
            </a:r>
            <a:r>
              <a:rPr lang="en-US" altLang="zh-TW" dirty="0" smtClean="0"/>
              <a:t>program?</a:t>
            </a:r>
          </a:p>
          <a:p>
            <a:pPr eaLnBrk="1" hangingPunct="1"/>
            <a:r>
              <a:rPr lang="en-US" altLang="zh-TW" dirty="0" smtClean="0"/>
              <a:t>Many beginners simply begin to write code.</a:t>
            </a:r>
          </a:p>
          <a:p>
            <a:pPr lvl="1" eaLnBrk="1" hangingPunct="1"/>
            <a:r>
              <a:rPr lang="en-US" altLang="zh-TW" sz="2600" dirty="0" smtClean="0"/>
              <a:t>Then spend a lot of time </a:t>
            </a:r>
            <a:r>
              <a:rPr lang="en-US" altLang="zh-TW" sz="2600" b="1" i="1" dirty="0" smtClean="0"/>
              <a:t>debugging</a:t>
            </a:r>
            <a:r>
              <a:rPr lang="en-US" altLang="zh-TW" sz="2600" dirty="0" smtClean="0"/>
              <a:t> and </a:t>
            </a:r>
            <a:r>
              <a:rPr lang="en-US" altLang="zh-TW" sz="2600" b="1" i="1" dirty="0" smtClean="0"/>
              <a:t>praying</a:t>
            </a:r>
            <a:r>
              <a:rPr lang="en-US" altLang="zh-TW" sz="2600" dirty="0" smtClean="0"/>
              <a:t> for correct results.</a:t>
            </a:r>
            <a:endParaRPr lang="en-US" altLang="zh-TW" dirty="0" smtClean="0"/>
          </a:p>
          <a:p>
            <a:pPr eaLnBrk="1" hangingPunct="1"/>
            <a:r>
              <a:rPr lang="en-US" altLang="zh-TW" dirty="0" smtClean="0"/>
              <a:t>What </a:t>
            </a:r>
            <a:r>
              <a:rPr lang="en-US" altLang="zh-TW" dirty="0"/>
              <a:t>if </a:t>
            </a:r>
            <a:r>
              <a:rPr lang="en-US" altLang="zh-TW" dirty="0" smtClean="0"/>
              <a:t>you </a:t>
            </a:r>
            <a:r>
              <a:rPr lang="en-US" altLang="zh-TW" dirty="0"/>
              <a:t>are writing a really large program</a:t>
            </a:r>
            <a:r>
              <a:rPr lang="en-US" altLang="zh-TW" dirty="0" smtClean="0"/>
              <a:t>?</a:t>
            </a:r>
          </a:p>
          <a:p>
            <a:pPr eaLnBrk="1" hangingPunct="1"/>
            <a:r>
              <a:rPr lang="en-US" altLang="zh-TW" dirty="0" smtClean="0"/>
              <a:t>Coding without a solution design increases debugging time (probably exponentially).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>
          <a:xfrm>
            <a:off x="457200" y="6553200"/>
            <a:ext cx="2043098" cy="304800"/>
          </a:xfrm>
        </p:spPr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>
          <a:xfrm>
            <a:off x="2590800" y="6553200"/>
            <a:ext cx="5181600" cy="304800"/>
          </a:xfrm>
        </p:spPr>
        <p:txBody>
          <a:bodyPr/>
          <a:lstStyle/>
          <a:p>
            <a:pPr>
              <a:defRPr/>
            </a:pPr>
            <a:r>
              <a:rPr lang="en-US" altLang="zh-TW" smtClean="0"/>
              <a:t>DS 2017: Data Abstraction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5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5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5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5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51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51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51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51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dirty="0" smtClean="0"/>
              <a:t>Programming vs. Problem Solving</a:t>
            </a:r>
            <a:endParaRPr lang="zh-TW" altLang="en-US" sz="4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In a program-development-centric course (such as Data </a:t>
            </a:r>
            <a:r>
              <a:rPr lang="en-US" altLang="zh-TW" dirty="0"/>
              <a:t>S</a:t>
            </a:r>
            <a:r>
              <a:rPr lang="en-US" altLang="zh-TW" dirty="0" smtClean="0"/>
              <a:t>tructures), we consider </a:t>
            </a:r>
            <a:r>
              <a:rPr lang="en-US" altLang="zh-TW" dirty="0" smtClean="0">
                <a:solidFill>
                  <a:srgbClr val="0070C0"/>
                </a:solidFill>
              </a:rPr>
              <a:t>problems</a:t>
            </a:r>
            <a:r>
              <a:rPr lang="en-US" altLang="zh-TW" dirty="0" smtClean="0"/>
              <a:t> that require a </a:t>
            </a:r>
            <a:r>
              <a:rPr lang="en-US" altLang="zh-TW" dirty="0" smtClean="0">
                <a:solidFill>
                  <a:srgbClr val="0070C0"/>
                </a:solidFill>
              </a:rPr>
              <a:t>program</a:t>
            </a:r>
            <a:r>
              <a:rPr lang="en-US" altLang="zh-TW" dirty="0" smtClean="0"/>
              <a:t> as the final solution.</a:t>
            </a:r>
            <a:endParaRPr lang="en-US" altLang="zh-TW" sz="2600" dirty="0" smtClean="0"/>
          </a:p>
          <a:p>
            <a:r>
              <a:rPr lang="en-US" altLang="zh-TW" dirty="0" smtClean="0"/>
              <a:t>Solving a problem means to </a:t>
            </a:r>
          </a:p>
          <a:p>
            <a:pPr lvl="1"/>
            <a:r>
              <a:rPr lang="en-US" altLang="zh-TW" dirty="0" smtClean="0"/>
              <a:t>gain an understanding of the problem,</a:t>
            </a:r>
          </a:p>
          <a:p>
            <a:pPr lvl="1"/>
            <a:r>
              <a:rPr lang="en-US" altLang="zh-TW" dirty="0"/>
              <a:t>d</a:t>
            </a:r>
            <a:r>
              <a:rPr lang="en-US" altLang="zh-TW" dirty="0" smtClean="0"/>
              <a:t>esign a conceptual solution, and </a:t>
            </a:r>
          </a:p>
          <a:p>
            <a:pPr lvl="1"/>
            <a:r>
              <a:rPr lang="en-US" altLang="zh-TW" dirty="0"/>
              <a:t>i</a:t>
            </a:r>
            <a:r>
              <a:rPr lang="en-US" altLang="zh-TW" dirty="0" smtClean="0"/>
              <a:t>mplement the solution as a computer program.</a:t>
            </a:r>
          </a:p>
          <a:p>
            <a:r>
              <a:rPr lang="en-US" altLang="zh-TW" dirty="0"/>
              <a:t>O</a:t>
            </a:r>
            <a:r>
              <a:rPr lang="en-US" altLang="zh-TW" dirty="0" smtClean="0"/>
              <a:t>ther issues: user workflows and possible changes</a:t>
            </a:r>
            <a:r>
              <a:rPr lang="en-US" altLang="zh-TW" dirty="0" smtClean="0"/>
              <a:t>.</a:t>
            </a:r>
          </a:p>
          <a:p>
            <a:pPr marL="0" indent="0">
              <a:buNone/>
            </a:pPr>
            <a:r>
              <a:rPr lang="en-US" altLang="zh-TW" sz="2400" dirty="0" smtClean="0"/>
              <a:t>Note: there </a:t>
            </a:r>
            <a:r>
              <a:rPr lang="en-US" altLang="zh-TW" sz="2400" dirty="0"/>
              <a:t>are problems that cannot be solved (totally), even if they have been specified precisely.</a:t>
            </a:r>
          </a:p>
          <a:p>
            <a:endParaRPr lang="en-US" altLang="zh-TW" dirty="0" smtClean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457200" y="6553200"/>
            <a:ext cx="2043098" cy="304800"/>
          </a:xfrm>
        </p:spPr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2590800" y="6553200"/>
            <a:ext cx="5181600" cy="304800"/>
          </a:xfrm>
        </p:spPr>
        <p:txBody>
          <a:bodyPr/>
          <a:lstStyle/>
          <a:p>
            <a:pPr>
              <a:defRPr/>
            </a:pPr>
            <a:r>
              <a:rPr lang="en-US" altLang="zh-TW" smtClean="0"/>
              <a:t>DS 2017: Data Abstraction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7905750" y="6557965"/>
            <a:ext cx="450850" cy="300037"/>
          </a:xfrm>
        </p:spPr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7905750" y="6557965"/>
            <a:ext cx="450850" cy="3000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E26EA5C6-5B75-421F-A5DD-7B11714B8466}" type="slidenum">
              <a:rPr kumimoji="0" lang="zh-TW" altLang="en-US" sz="1200"/>
              <a:pPr eaLnBrk="1" hangingPunct="1"/>
              <a:t>5</a:t>
            </a:fld>
            <a:endParaRPr kumimoji="0" lang="en-US" altLang="zh-TW" sz="1200"/>
          </a:p>
        </p:txBody>
      </p:sp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zh-TW" sz="4000" dirty="0" smtClean="0"/>
              <a:t>Object-Oriented Solutions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dirty="0" smtClean="0"/>
              <a:t>An </a:t>
            </a:r>
            <a:r>
              <a:rPr lang="en-US" altLang="zh-TW" b="1" dirty="0" smtClean="0">
                <a:solidFill>
                  <a:srgbClr val="0070C0"/>
                </a:solidFill>
              </a:rPr>
              <a:t>object-oriented (OO) solution</a:t>
            </a:r>
            <a:r>
              <a:rPr lang="en-US" altLang="zh-TW" b="1" dirty="0" smtClean="0"/>
              <a:t> </a:t>
            </a:r>
            <a:r>
              <a:rPr lang="en-US" altLang="zh-TW" dirty="0" smtClean="0"/>
              <a:t>is a program that consists of a system of </a:t>
            </a:r>
            <a:r>
              <a:rPr lang="en-US" altLang="zh-TW" b="1" dirty="0" smtClean="0"/>
              <a:t>interacting</a:t>
            </a:r>
            <a:r>
              <a:rPr lang="en-US" altLang="zh-TW" i="1" dirty="0" smtClean="0"/>
              <a:t> </a:t>
            </a:r>
            <a:r>
              <a:rPr lang="en-US" altLang="zh-TW" dirty="0" smtClean="0"/>
              <a:t>classes of objects.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dirty="0" smtClean="0"/>
              <a:t>Each </a:t>
            </a:r>
            <a:r>
              <a:rPr lang="en-US" altLang="zh-TW" b="1" dirty="0" smtClean="0">
                <a:solidFill>
                  <a:srgbClr val="0070C0"/>
                </a:solidFill>
              </a:rPr>
              <a:t>object</a:t>
            </a:r>
            <a:r>
              <a:rPr lang="en-US" altLang="zh-TW" dirty="0" smtClean="0"/>
              <a:t> has characteristics (attributes) and behaviors (functions) related to the solution.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dirty="0" smtClean="0"/>
              <a:t>A </a:t>
            </a:r>
            <a:r>
              <a:rPr lang="en-US" altLang="zh-TW" b="1" dirty="0" smtClean="0">
                <a:solidFill>
                  <a:srgbClr val="0070C0"/>
                </a:solidFill>
              </a:rPr>
              <a:t>class</a:t>
            </a:r>
            <a:r>
              <a:rPr lang="en-US" altLang="zh-TW" dirty="0" smtClean="0"/>
              <a:t> is a set of objects having the same type.</a:t>
            </a:r>
          </a:p>
          <a:p>
            <a:pPr eaLnBrk="1" hangingPunct="1">
              <a:lnSpc>
                <a:spcPct val="90000"/>
              </a:lnSpc>
            </a:pPr>
            <a:endParaRPr lang="en-US" altLang="zh-TW" sz="3200" b="1" dirty="0" smtClean="0">
              <a:solidFill>
                <a:srgbClr val="0070C0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zh-TW" b="1" dirty="0" smtClean="0">
                <a:solidFill>
                  <a:srgbClr val="0070C0"/>
                </a:solidFill>
              </a:rPr>
              <a:t>Object-oriented analysis and design</a:t>
            </a:r>
            <a:r>
              <a:rPr lang="en-US" altLang="zh-TW" dirty="0" smtClean="0"/>
              <a:t> helps us </a:t>
            </a:r>
            <a:r>
              <a:rPr lang="en-US" altLang="zh-TW" b="1" dirty="0" smtClean="0"/>
              <a:t>discover</a:t>
            </a:r>
            <a:r>
              <a:rPr lang="en-US" altLang="zh-TW" dirty="0" smtClean="0"/>
              <a:t> and </a:t>
            </a:r>
            <a:r>
              <a:rPr lang="en-US" altLang="zh-TW" b="1" dirty="0" smtClean="0"/>
              <a:t>describe</a:t>
            </a:r>
            <a:r>
              <a:rPr lang="en-US" altLang="zh-TW" dirty="0" smtClean="0"/>
              <a:t> these objects and classes (to construct a solution, i.e., a program).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>
          <a:xfrm>
            <a:off x="457200" y="6553200"/>
            <a:ext cx="2043098" cy="304800"/>
          </a:xfrm>
        </p:spPr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>
          <a:xfrm>
            <a:off x="2590800" y="6553200"/>
            <a:ext cx="5181600" cy="304800"/>
          </a:xfrm>
        </p:spPr>
        <p:txBody>
          <a:bodyPr/>
          <a:lstStyle/>
          <a:p>
            <a:pPr>
              <a:defRPr/>
            </a:pPr>
            <a:r>
              <a:rPr lang="en-US" altLang="zh-TW" smtClean="0"/>
              <a:t>DS 2017: Data Abstraction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7905750" y="6557965"/>
            <a:ext cx="450850" cy="3000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DED99F08-6B54-48AD-A666-DC22E67B6CD0}" type="slidenum">
              <a:rPr kumimoji="0" lang="zh-TW" altLang="en-US" sz="1200"/>
              <a:pPr eaLnBrk="1" hangingPunct="1"/>
              <a:t>6</a:t>
            </a:fld>
            <a:endParaRPr kumimoji="0" lang="en-US" altLang="zh-TW" sz="1200"/>
          </a:p>
        </p:txBody>
      </p:sp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zh-TW" sz="3600" dirty="0" smtClean="0"/>
              <a:t>Object-Oriented Analysis and Design (1/3)</a:t>
            </a:r>
          </a:p>
        </p:txBody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dirty="0" smtClean="0"/>
              <a:t>Analysis (in general)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dirty="0" smtClean="0">
                <a:cs typeface="Times New Roman" pitchFamily="18" charset="0"/>
              </a:rPr>
              <a:t>Understand what the problem is and what the </a:t>
            </a:r>
            <a:r>
              <a:rPr lang="en-US" altLang="zh-TW" b="1" dirty="0" smtClean="0">
                <a:solidFill>
                  <a:srgbClr val="0070C0"/>
                </a:solidFill>
                <a:cs typeface="Times New Roman" pitchFamily="18" charset="0"/>
              </a:rPr>
              <a:t>requirements</a:t>
            </a:r>
            <a:r>
              <a:rPr lang="en-US" altLang="zh-TW" dirty="0" smtClean="0">
                <a:cs typeface="Times New Roman" pitchFamily="18" charset="0"/>
              </a:rPr>
              <a:t> of a solution are.</a:t>
            </a:r>
            <a:endParaRPr lang="en-US" altLang="zh-TW" sz="2400" i="1" dirty="0" smtClean="0">
              <a:cs typeface="Times New Roman" pitchFamily="18" charset="0"/>
            </a:endParaRPr>
          </a:p>
          <a:p>
            <a:pPr lvl="2" eaLnBrk="1" hangingPunct="1">
              <a:lnSpc>
                <a:spcPct val="90000"/>
              </a:lnSpc>
            </a:pPr>
            <a:r>
              <a:rPr lang="en-US" altLang="zh-TW" b="1" dirty="0" smtClean="0">
                <a:solidFill>
                  <a:srgbClr val="0070C0"/>
                </a:solidFill>
                <a:cs typeface="Times New Roman" pitchFamily="18" charset="0"/>
              </a:rPr>
              <a:t>What</a:t>
            </a:r>
            <a:r>
              <a:rPr lang="en-US" altLang="zh-TW" dirty="0" smtClean="0">
                <a:cs typeface="Times New Roman" pitchFamily="18" charset="0"/>
              </a:rPr>
              <a:t> a solution (program) must do.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zh-TW" b="1" dirty="0" smtClean="0">
                <a:solidFill>
                  <a:srgbClr val="FF0000"/>
                </a:solidFill>
                <a:cs typeface="Times New Roman" pitchFamily="18" charset="0"/>
              </a:rPr>
              <a:t>Not</a:t>
            </a:r>
            <a:r>
              <a:rPr lang="en-US" altLang="zh-TW" b="1" dirty="0" smtClean="0">
                <a:cs typeface="Times New Roman" pitchFamily="18" charset="0"/>
              </a:rPr>
              <a:t> </a:t>
            </a:r>
            <a:r>
              <a:rPr lang="en-US" altLang="zh-TW" b="1" dirty="0" smtClean="0">
                <a:solidFill>
                  <a:srgbClr val="0070C0"/>
                </a:solidFill>
                <a:cs typeface="Times New Roman" pitchFamily="18" charset="0"/>
              </a:rPr>
              <a:t>how</a:t>
            </a:r>
            <a:r>
              <a:rPr lang="en-US" altLang="zh-TW" b="1" dirty="0" smtClean="0">
                <a:cs typeface="Times New Roman" pitchFamily="18" charset="0"/>
              </a:rPr>
              <a:t> to implement the solution.</a:t>
            </a:r>
            <a:endParaRPr lang="en-US" altLang="zh-TW" sz="2000" dirty="0" smtClean="0"/>
          </a:p>
          <a:p>
            <a:pPr lvl="1" eaLnBrk="1" hangingPunct="1">
              <a:lnSpc>
                <a:spcPct val="90000"/>
              </a:lnSpc>
            </a:pPr>
            <a:r>
              <a:rPr lang="en-US" altLang="zh-TW" dirty="0" smtClean="0"/>
              <a:t>Generates an accurate understanding of what </a:t>
            </a:r>
            <a:r>
              <a:rPr lang="en-US" altLang="zh-TW" b="1" dirty="0" smtClean="0"/>
              <a:t>end users</a:t>
            </a:r>
            <a:r>
              <a:rPr lang="en-US" altLang="zh-TW" dirty="0" smtClean="0"/>
              <a:t> will expect the solution to be.</a:t>
            </a:r>
          </a:p>
          <a:p>
            <a:pPr eaLnBrk="1" hangingPunct="1">
              <a:lnSpc>
                <a:spcPct val="90000"/>
              </a:lnSpc>
            </a:pPr>
            <a:endParaRPr lang="en-US" altLang="zh-TW" dirty="0" smtClean="0"/>
          </a:p>
          <a:p>
            <a:pPr eaLnBrk="1" hangingPunct="1">
              <a:lnSpc>
                <a:spcPct val="90000"/>
              </a:lnSpc>
            </a:pPr>
            <a:r>
              <a:rPr lang="en-US" altLang="zh-TW" dirty="0" smtClean="0"/>
              <a:t>Design (in general)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b="1" dirty="0" smtClean="0"/>
              <a:t>Explores (describes) a solution</a:t>
            </a:r>
            <a:r>
              <a:rPr lang="en-US" altLang="zh-TW" dirty="0" smtClean="0"/>
              <a:t> to a problem.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dirty="0" smtClean="0"/>
              <a:t>To </a:t>
            </a:r>
            <a:r>
              <a:rPr lang="en-US" altLang="zh-TW" b="1" dirty="0" smtClean="0">
                <a:solidFill>
                  <a:srgbClr val="0070C0"/>
                </a:solidFill>
              </a:rPr>
              <a:t>fulfill the requirements</a:t>
            </a:r>
            <a:r>
              <a:rPr lang="en-US" altLang="zh-TW" dirty="0" smtClean="0"/>
              <a:t> discovered during analysis.</a:t>
            </a:r>
          </a:p>
          <a:p>
            <a:pPr lvl="2" eaLnBrk="1" hangingPunct="1">
              <a:lnSpc>
                <a:spcPct val="90000"/>
              </a:lnSpc>
            </a:pPr>
            <a:endParaRPr lang="en-US" altLang="zh-TW" sz="1600" dirty="0" smtClean="0"/>
          </a:p>
          <a:p>
            <a:pPr eaLnBrk="1" hangingPunct="1">
              <a:lnSpc>
                <a:spcPct val="90000"/>
              </a:lnSpc>
            </a:pPr>
            <a:endParaRPr lang="en-US" altLang="zh-TW" dirty="0" smtClean="0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>
          <a:xfrm>
            <a:off x="457200" y="6553200"/>
            <a:ext cx="2043098" cy="304800"/>
          </a:xfrm>
        </p:spPr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>
          <a:xfrm>
            <a:off x="2590800" y="6553200"/>
            <a:ext cx="5181600" cy="304800"/>
          </a:xfrm>
        </p:spPr>
        <p:txBody>
          <a:bodyPr/>
          <a:lstStyle/>
          <a:p>
            <a:pPr>
              <a:defRPr/>
            </a:pPr>
            <a:r>
              <a:rPr lang="en-US" altLang="zh-TW" smtClean="0"/>
              <a:t>DS 2017: Data Abstraction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86683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4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4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74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4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74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74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7905750" y="6557965"/>
            <a:ext cx="450850" cy="3000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EB6CD1FE-0A9B-4D72-84FA-0BDA5341D46D}" type="slidenum">
              <a:rPr kumimoji="0" lang="zh-TW" altLang="en-US" sz="1200"/>
              <a:pPr eaLnBrk="1" hangingPunct="1"/>
              <a:t>7</a:t>
            </a:fld>
            <a:endParaRPr kumimoji="0" lang="en-US" altLang="zh-TW" sz="1200"/>
          </a:p>
        </p:txBody>
      </p:sp>
      <p:sp>
        <p:nvSpPr>
          <p:cNvPr id="18435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zh-TW" sz="3600" dirty="0" smtClean="0"/>
              <a:t>Object-Oriented Analysis and Design (2/3)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zh-TW" dirty="0" smtClean="0"/>
              <a:t>Object-oriented analysis (OOA)</a:t>
            </a:r>
          </a:p>
          <a:p>
            <a:pPr lvl="1" eaLnBrk="1" hangingPunct="1"/>
            <a:r>
              <a:rPr lang="en-US" altLang="zh-TW" dirty="0" smtClean="0">
                <a:cs typeface="Times New Roman" pitchFamily="18" charset="0"/>
              </a:rPr>
              <a:t>Expresses an understanding of the problem and the requirements of a solution </a:t>
            </a:r>
            <a:r>
              <a:rPr lang="en-US" altLang="zh-TW" b="1" dirty="0" smtClean="0">
                <a:cs typeface="Times New Roman" pitchFamily="18" charset="0"/>
              </a:rPr>
              <a:t>in terms of relevant </a:t>
            </a:r>
            <a:r>
              <a:rPr lang="en-US" altLang="zh-TW" b="1" dirty="0" smtClean="0">
                <a:solidFill>
                  <a:srgbClr val="0070C0"/>
                </a:solidFill>
                <a:cs typeface="Times New Roman" pitchFamily="18" charset="0"/>
              </a:rPr>
              <a:t>objects</a:t>
            </a:r>
            <a:r>
              <a:rPr lang="en-US" altLang="zh-TW" dirty="0" smtClean="0">
                <a:cs typeface="Times New Roman" pitchFamily="18" charset="0"/>
              </a:rPr>
              <a:t> within the problem domain.</a:t>
            </a:r>
          </a:p>
          <a:p>
            <a:pPr lvl="1" eaLnBrk="1" hangingPunct="1"/>
            <a:r>
              <a:rPr lang="en-US" altLang="zh-TW" dirty="0" smtClean="0"/>
              <a:t>Objects can represent</a:t>
            </a:r>
          </a:p>
          <a:p>
            <a:pPr lvl="2" eaLnBrk="1" hangingPunct="1"/>
            <a:r>
              <a:rPr lang="en-US" altLang="zh-TW" sz="2200" dirty="0" smtClean="0"/>
              <a:t>Real-world objects, e.g., cars</a:t>
            </a:r>
          </a:p>
          <a:p>
            <a:pPr lvl="2" eaLnBrk="1" hangingPunct="1"/>
            <a:r>
              <a:rPr lang="en-US" altLang="zh-TW" sz="2200" dirty="0" smtClean="0"/>
              <a:t>Software systems, e.g., stacks</a:t>
            </a:r>
          </a:p>
          <a:p>
            <a:pPr lvl="2" eaLnBrk="1" hangingPunct="1"/>
            <a:r>
              <a:rPr lang="en-US" altLang="zh-TW" sz="2200" dirty="0" smtClean="0"/>
              <a:t>Ideas</a:t>
            </a:r>
            <a:endParaRPr lang="en-US" altLang="zh-TW" sz="2000" dirty="0" smtClean="0"/>
          </a:p>
          <a:p>
            <a:pPr eaLnBrk="1" hangingPunct="1"/>
            <a:endParaRPr lang="en-US" altLang="zh-TW" sz="2800" dirty="0" smtClean="0"/>
          </a:p>
          <a:p>
            <a:pPr eaLnBrk="1" hangingPunct="1"/>
            <a:r>
              <a:rPr lang="en-US" altLang="zh-TW" dirty="0" smtClean="0"/>
              <a:t>Using OOA, you describe the objects and their </a:t>
            </a:r>
            <a:r>
              <a:rPr lang="en-US" altLang="zh-TW" b="1" dirty="0" smtClean="0"/>
              <a:t>interactions</a:t>
            </a:r>
            <a:r>
              <a:rPr lang="en-US" altLang="zh-TW" dirty="0" smtClean="0"/>
              <a:t> among one another.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>
          <a:xfrm>
            <a:off x="457200" y="6553200"/>
            <a:ext cx="2043098" cy="304800"/>
          </a:xfrm>
        </p:spPr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>
          <a:xfrm>
            <a:off x="2590800" y="6553200"/>
            <a:ext cx="5181600" cy="304800"/>
          </a:xfrm>
        </p:spPr>
        <p:txBody>
          <a:bodyPr/>
          <a:lstStyle/>
          <a:p>
            <a:pPr>
              <a:defRPr/>
            </a:pPr>
            <a:r>
              <a:rPr lang="en-US" altLang="zh-TW" smtClean="0"/>
              <a:t>DS 2017: Data Abstraction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414245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3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3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3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3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34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34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34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34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34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34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7905750" y="6557965"/>
            <a:ext cx="450850" cy="3000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23056F05-AFFD-4A03-9654-0AE218F215F1}" type="slidenum">
              <a:rPr kumimoji="0" lang="zh-TW" altLang="en-US" sz="1200"/>
              <a:pPr eaLnBrk="1" hangingPunct="1"/>
              <a:t>8</a:t>
            </a:fld>
            <a:endParaRPr kumimoji="0" lang="en-US" altLang="zh-TW" sz="1200"/>
          </a:p>
        </p:txBody>
      </p:sp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zh-TW" sz="3600" dirty="0" smtClean="0"/>
              <a:t>Object-Oriented Analysis and Design (3/3)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dirty="0" smtClean="0"/>
              <a:t>Object-oriented design (OOD)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dirty="0" smtClean="0">
                <a:cs typeface="Times New Roman" pitchFamily="18" charset="0"/>
              </a:rPr>
              <a:t>Describes a solution </a:t>
            </a:r>
            <a:r>
              <a:rPr lang="en-US" altLang="zh-TW" b="1" dirty="0" smtClean="0">
                <a:cs typeface="Times New Roman" pitchFamily="18" charset="0"/>
              </a:rPr>
              <a:t>in terms of software objects</a:t>
            </a:r>
            <a:r>
              <a:rPr lang="en-US" altLang="zh-TW" dirty="0" smtClean="0">
                <a:cs typeface="Times New Roman" pitchFamily="18" charset="0"/>
              </a:rPr>
              <a:t> and how the objects will </a:t>
            </a:r>
            <a:r>
              <a:rPr lang="en-US" altLang="zh-TW" b="1" dirty="0" smtClean="0">
                <a:cs typeface="Times New Roman" pitchFamily="18" charset="0"/>
              </a:rPr>
              <a:t>collaborate</a:t>
            </a:r>
            <a:r>
              <a:rPr lang="en-US" altLang="zh-TW" dirty="0" smtClean="0">
                <a:cs typeface="Times New Roman" pitchFamily="18" charset="0"/>
              </a:rPr>
              <a:t> with one another to fulfill the requirements of the problem.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zh-TW" dirty="0" smtClean="0">
                <a:cs typeface="Times New Roman" pitchFamily="18" charset="0"/>
              </a:rPr>
              <a:t>Objects collaborate by calling on one another to perform operations.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zh-TW" dirty="0" smtClean="0">
                <a:cs typeface="Times New Roman" pitchFamily="18" charset="0"/>
              </a:rPr>
              <a:t>Collaborations should be meaningful and </a:t>
            </a:r>
            <a:r>
              <a:rPr lang="en-US" altLang="zh-TW" b="1" dirty="0" smtClean="0">
                <a:cs typeface="Times New Roman" pitchFamily="18" charset="0"/>
              </a:rPr>
              <a:t>minimal</a:t>
            </a:r>
            <a:r>
              <a:rPr lang="en-US" altLang="zh-TW" dirty="0" smtClean="0">
                <a:cs typeface="Times New Roman" pitchFamily="18" charset="0"/>
              </a:rPr>
              <a:t>.</a:t>
            </a:r>
            <a:endParaRPr lang="en-US" altLang="zh-TW" sz="1600" dirty="0" smtClean="0"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</a:pPr>
            <a:endParaRPr lang="en-US" altLang="zh-TW" dirty="0" smtClean="0"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zh-TW" dirty="0" smtClean="0">
                <a:cs typeface="Times New Roman" pitchFamily="18" charset="0"/>
              </a:rPr>
              <a:t>During OOD, you may create one or more </a:t>
            </a:r>
            <a:r>
              <a:rPr lang="en-US" altLang="zh-TW" b="1" dirty="0" smtClean="0">
                <a:solidFill>
                  <a:srgbClr val="0070C0"/>
                </a:solidFill>
                <a:cs typeface="Times New Roman" pitchFamily="18" charset="0"/>
              </a:rPr>
              <a:t>models</a:t>
            </a:r>
            <a:r>
              <a:rPr lang="en-US" altLang="zh-TW" dirty="0" smtClean="0">
                <a:cs typeface="Times New Roman" pitchFamily="18" charset="0"/>
              </a:rPr>
              <a:t> of a solution.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dirty="0" smtClean="0">
                <a:cs typeface="Times New Roman" pitchFamily="18" charset="0"/>
              </a:rPr>
              <a:t>Some emphasize</a:t>
            </a:r>
            <a:r>
              <a:rPr lang="en-US" altLang="zh-TW" b="1" dirty="0" smtClean="0">
                <a:cs typeface="Times New Roman" pitchFamily="18" charset="0"/>
              </a:rPr>
              <a:t> interactions</a:t>
            </a:r>
            <a:r>
              <a:rPr lang="en-US" altLang="zh-TW" dirty="0" smtClean="0">
                <a:cs typeface="Times New Roman" pitchFamily="18" charset="0"/>
              </a:rPr>
              <a:t> among objects.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dirty="0" smtClean="0">
                <a:cs typeface="Times New Roman" pitchFamily="18" charset="0"/>
              </a:rPr>
              <a:t>Others emphasize </a:t>
            </a:r>
            <a:r>
              <a:rPr lang="en-US" altLang="zh-TW" b="1" dirty="0" smtClean="0">
                <a:cs typeface="Times New Roman" pitchFamily="18" charset="0"/>
              </a:rPr>
              <a:t>relationships </a:t>
            </a:r>
            <a:r>
              <a:rPr lang="en-US" altLang="zh-TW" dirty="0" smtClean="0">
                <a:cs typeface="Times New Roman" pitchFamily="18" charset="0"/>
              </a:rPr>
              <a:t>among objects.</a:t>
            </a:r>
            <a:endParaRPr lang="zh-TW" altLang="en-US" dirty="0" smtClean="0">
              <a:cs typeface="Times New Roman" pitchFamily="18" charset="0"/>
            </a:endParaRP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>
          <a:xfrm>
            <a:off x="457200" y="6553200"/>
            <a:ext cx="2043098" cy="304800"/>
          </a:xfrm>
        </p:spPr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>
          <a:xfrm>
            <a:off x="2590800" y="6553200"/>
            <a:ext cx="5181600" cy="304800"/>
          </a:xfrm>
        </p:spPr>
        <p:txBody>
          <a:bodyPr/>
          <a:lstStyle/>
          <a:p>
            <a:pPr>
              <a:defRPr/>
            </a:pPr>
            <a:r>
              <a:rPr lang="en-US" altLang="zh-TW" smtClean="0"/>
              <a:t>DS 2017: Data Abstraction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631254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45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45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45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45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45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45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45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45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45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45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45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45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7905750" y="6557965"/>
            <a:ext cx="450850" cy="3000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402E0C19-3143-4C04-8A70-5C989F630FA1}" type="slidenum">
              <a:rPr kumimoji="0" lang="zh-TW" altLang="en-US" sz="1200"/>
              <a:pPr eaLnBrk="1" hangingPunct="1"/>
              <a:t>9</a:t>
            </a:fld>
            <a:endParaRPr kumimoji="0" lang="en-US" altLang="zh-TW" sz="1200"/>
          </a:p>
        </p:txBody>
      </p:sp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zh-TW" sz="4000" dirty="0" smtClean="0"/>
              <a:t>More about OO Solutions (1/2)</a:t>
            </a:r>
          </a:p>
        </p:txBody>
      </p:sp>
      <p:sp>
        <p:nvSpPr>
          <p:cNvPr id="10254" name="Rectangle 14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From the OO perspective, a solution is an object-oriented program consisting of </a:t>
            </a:r>
            <a:r>
              <a:rPr lang="en-US" altLang="zh-TW" b="1" dirty="0" smtClean="0">
                <a:solidFill>
                  <a:srgbClr val="0070C0"/>
                </a:solidFill>
              </a:rPr>
              <a:t>modules</a:t>
            </a:r>
            <a:r>
              <a:rPr lang="en-US" altLang="zh-TW" dirty="0" smtClean="0"/>
              <a:t>. </a:t>
            </a:r>
          </a:p>
          <a:p>
            <a:pPr eaLnBrk="1" hangingPunct="1"/>
            <a:endParaRPr lang="en-US" altLang="zh-TW" sz="2800" dirty="0" smtClean="0"/>
          </a:p>
          <a:p>
            <a:pPr eaLnBrk="1" hangingPunct="1"/>
            <a:r>
              <a:rPr lang="en-US" altLang="zh-TW" dirty="0" smtClean="0"/>
              <a:t>A module is a self-contained unit of code; it can be</a:t>
            </a:r>
          </a:p>
          <a:p>
            <a:pPr lvl="1" eaLnBrk="1" hangingPunct="1"/>
            <a:r>
              <a:rPr lang="en-US" altLang="zh-TW" dirty="0" smtClean="0"/>
              <a:t>A single, stand-alone function.</a:t>
            </a:r>
          </a:p>
          <a:p>
            <a:pPr lvl="1" eaLnBrk="1" hangingPunct="1"/>
            <a:r>
              <a:rPr lang="en-US" altLang="zh-TW" dirty="0" smtClean="0"/>
              <a:t>A method of a class.</a:t>
            </a:r>
          </a:p>
          <a:p>
            <a:pPr lvl="1" eaLnBrk="1" hangingPunct="1"/>
            <a:r>
              <a:rPr lang="en-US" altLang="zh-TW" dirty="0" smtClean="0"/>
              <a:t>A class.</a:t>
            </a:r>
          </a:p>
          <a:p>
            <a:pPr lvl="1" eaLnBrk="1" hangingPunct="1"/>
            <a:r>
              <a:rPr lang="en-US" altLang="zh-TW" dirty="0" smtClean="0"/>
              <a:t>A group of several functions or classes working closely together.</a:t>
            </a:r>
          </a:p>
          <a:p>
            <a:pPr lvl="1" eaLnBrk="1" hangingPunct="1"/>
            <a:r>
              <a:rPr lang="en-US" altLang="zh-TW" dirty="0" smtClean="0"/>
              <a:t>Some block of code.</a:t>
            </a:r>
            <a:endParaRPr lang="zh-TW" altLang="en-US" dirty="0" smtClean="0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>
          <a:xfrm>
            <a:off x="457200" y="6553200"/>
            <a:ext cx="2043098" cy="304800"/>
          </a:xfrm>
        </p:spPr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>
          <a:xfrm>
            <a:off x="2590800" y="6553200"/>
            <a:ext cx="5181600" cy="304800"/>
          </a:xfrm>
        </p:spPr>
        <p:txBody>
          <a:bodyPr/>
          <a:lstStyle/>
          <a:p>
            <a:pPr>
              <a:defRPr/>
            </a:pPr>
            <a:r>
              <a:rPr lang="en-US" altLang="zh-TW" smtClean="0"/>
              <a:t>DS 2017: Data Abstraction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2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2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25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25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25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25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25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25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7905750" y="6557965"/>
            <a:ext cx="450850" cy="3000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4188771E-C7B0-4771-A2ED-4A49B5841CFB}" type="slidenum">
              <a:rPr kumimoji="0" lang="zh-TW" altLang="en-US" sz="1200"/>
              <a:pPr eaLnBrk="1" hangingPunct="1"/>
              <a:t>10</a:t>
            </a:fld>
            <a:endParaRPr kumimoji="0" lang="en-US" altLang="zh-TW" sz="1200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zh-TW" sz="4000" dirty="0" smtClean="0"/>
              <a:t>More about OO Solutions (2/2)</a:t>
            </a:r>
          </a:p>
        </p:txBody>
      </p:sp>
      <p:sp>
        <p:nvSpPr>
          <p:cNvPr id="8196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Functions/methods </a:t>
            </a:r>
            <a:r>
              <a:rPr lang="en-US" altLang="zh-TW" dirty="0" smtClean="0"/>
              <a:t>(or modules) implement </a:t>
            </a:r>
            <a:r>
              <a:rPr lang="en-US" altLang="zh-TW" b="1" dirty="0" smtClean="0">
                <a:solidFill>
                  <a:srgbClr val="0070C0"/>
                </a:solidFill>
              </a:rPr>
              <a:t>algorithms</a:t>
            </a:r>
            <a:r>
              <a:rPr lang="en-US" altLang="zh-TW" dirty="0" smtClean="0"/>
              <a:t>.</a:t>
            </a:r>
          </a:p>
          <a:p>
            <a:pPr lvl="1" eaLnBrk="1" hangingPunct="1"/>
            <a:r>
              <a:rPr lang="en-US" altLang="zh-TW" dirty="0" smtClean="0"/>
              <a:t>An algorithm is a step-by-step recipe/procedure for performing a task within a finite period of time.</a:t>
            </a:r>
          </a:p>
          <a:p>
            <a:pPr lvl="1" eaLnBrk="1" hangingPunct="1"/>
            <a:r>
              <a:rPr lang="en-US" altLang="zh-TW" dirty="0" smtClean="0"/>
              <a:t>Algorithms often </a:t>
            </a:r>
            <a:r>
              <a:rPr lang="en-US" altLang="zh-TW" b="1" dirty="0" smtClean="0"/>
              <a:t>operate on a collection of data</a:t>
            </a:r>
            <a:r>
              <a:rPr lang="en-US" altLang="zh-TW" dirty="0" smtClean="0"/>
              <a:t>.</a:t>
            </a:r>
            <a:endParaRPr lang="zh-TW" altLang="en-US" dirty="0" smtClean="0"/>
          </a:p>
          <a:p>
            <a:pPr eaLnBrk="1" hangingPunct="1">
              <a:lnSpc>
                <a:spcPct val="90000"/>
              </a:lnSpc>
            </a:pPr>
            <a:r>
              <a:rPr lang="en-US" altLang="zh-TW" dirty="0"/>
              <a:t>When designing a solution, your challenge is to </a:t>
            </a:r>
            <a:r>
              <a:rPr lang="en-US" altLang="zh-TW" b="1" dirty="0"/>
              <a:t>create a good set of modules</a:t>
            </a:r>
            <a:r>
              <a:rPr lang="en-US" altLang="zh-TW" dirty="0"/>
              <a:t>.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dirty="0"/>
              <a:t>Modules must store, move, and alter data.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dirty="0"/>
              <a:t>Modules use </a:t>
            </a:r>
            <a:r>
              <a:rPr lang="en-US" altLang="zh-TW" dirty="0" smtClean="0"/>
              <a:t>method</a:t>
            </a:r>
            <a:r>
              <a:rPr lang="en-US" altLang="zh-TW" dirty="0" smtClean="0"/>
              <a:t>s </a:t>
            </a:r>
            <a:r>
              <a:rPr lang="en-US" altLang="zh-TW" dirty="0"/>
              <a:t>to communicate with one another</a:t>
            </a:r>
            <a:r>
              <a:rPr lang="en-US" altLang="zh-TW" dirty="0" smtClean="0"/>
              <a:t>.</a:t>
            </a:r>
            <a:endParaRPr lang="en-US" altLang="zh-TW" sz="2400" dirty="0"/>
          </a:p>
          <a:p>
            <a:pPr eaLnBrk="1" hangingPunct="1">
              <a:lnSpc>
                <a:spcPct val="90000"/>
              </a:lnSpc>
            </a:pPr>
            <a:r>
              <a:rPr lang="en-US" altLang="zh-TW" dirty="0"/>
              <a:t>Problem solving is to organize </a:t>
            </a:r>
            <a:r>
              <a:rPr lang="en-US" altLang="zh-TW" dirty="0">
                <a:solidFill>
                  <a:srgbClr val="0070C0"/>
                </a:solidFill>
              </a:rPr>
              <a:t>data collection</a:t>
            </a:r>
            <a:r>
              <a:rPr lang="en-US" altLang="zh-TW" dirty="0"/>
              <a:t> and provide efficient </a:t>
            </a:r>
            <a:r>
              <a:rPr lang="en-US" altLang="zh-TW" dirty="0">
                <a:solidFill>
                  <a:srgbClr val="0070C0"/>
                </a:solidFill>
              </a:rPr>
              <a:t>operations</a:t>
            </a:r>
            <a:r>
              <a:rPr lang="en-US" altLang="zh-TW" dirty="0"/>
              <a:t> on the data.</a:t>
            </a:r>
            <a:endParaRPr lang="zh-TW" altLang="en-US" dirty="0"/>
          </a:p>
          <a:p>
            <a:pPr eaLnBrk="1" hangingPunct="1"/>
            <a:endParaRPr lang="zh-TW" altLang="en-US" sz="2600" dirty="0" smtClean="0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>
          <a:xfrm>
            <a:off x="457200" y="6553200"/>
            <a:ext cx="2043098" cy="304800"/>
          </a:xfrm>
        </p:spPr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>
          <a:xfrm>
            <a:off x="2590800" y="6553200"/>
            <a:ext cx="5181600" cy="304800"/>
          </a:xfrm>
        </p:spPr>
        <p:txBody>
          <a:bodyPr/>
          <a:lstStyle/>
          <a:p>
            <a:pPr>
              <a:defRPr/>
            </a:pPr>
            <a:r>
              <a:rPr lang="en-US" altLang="zh-TW" smtClean="0"/>
              <a:t>DS 2017: Data Abstraction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1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1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1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1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1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1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1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1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19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19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19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19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7905750" y="6557965"/>
            <a:ext cx="450850" cy="3000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E39287F3-F7DC-4F56-9387-0B47D805B3D2}" type="slidenum">
              <a:rPr kumimoji="0" lang="zh-TW" altLang="en-US" sz="1200"/>
              <a:pPr eaLnBrk="1" hangingPunct="1"/>
              <a:t>11</a:t>
            </a:fld>
            <a:endParaRPr kumimoji="0" lang="en-US" altLang="zh-TW" sz="1200"/>
          </a:p>
        </p:txBody>
      </p:sp>
      <p:sp>
        <p:nvSpPr>
          <p:cNvPr id="15363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zh-TW" sz="4000" dirty="0" smtClean="0"/>
              <a:t>Object-Oriented Programming (1/2)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dirty="0" smtClean="0"/>
              <a:t>An object-oriented language enables us to build classes of objects.</a:t>
            </a:r>
          </a:p>
          <a:p>
            <a:pPr eaLnBrk="1" hangingPunct="1">
              <a:lnSpc>
                <a:spcPct val="90000"/>
              </a:lnSpc>
            </a:pPr>
            <a:endParaRPr lang="en-US" altLang="zh-TW" dirty="0" smtClean="0"/>
          </a:p>
          <a:p>
            <a:pPr eaLnBrk="1" hangingPunct="1">
              <a:lnSpc>
                <a:spcPct val="90000"/>
              </a:lnSpc>
            </a:pPr>
            <a:r>
              <a:rPr lang="en-US" altLang="zh-TW" dirty="0" smtClean="0"/>
              <a:t>A class combines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b="1" dirty="0" smtClean="0">
                <a:solidFill>
                  <a:srgbClr val="0070C0"/>
                </a:solidFill>
              </a:rPr>
              <a:t>Attributes</a:t>
            </a:r>
            <a:r>
              <a:rPr lang="en-US" altLang="zh-TW" dirty="0" smtClean="0"/>
              <a:t> (characteristics) of objects of a single type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zh-TW" dirty="0" smtClean="0"/>
              <a:t>Typically data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zh-TW" dirty="0" smtClean="0"/>
              <a:t>Called </a:t>
            </a:r>
            <a:r>
              <a:rPr lang="en-US" altLang="zh-TW" b="1" dirty="0" smtClean="0"/>
              <a:t>data members</a:t>
            </a:r>
            <a:endParaRPr lang="en-US" altLang="zh-TW" dirty="0" smtClean="0"/>
          </a:p>
          <a:p>
            <a:pPr lvl="1" eaLnBrk="1" hangingPunct="1">
              <a:lnSpc>
                <a:spcPct val="90000"/>
              </a:lnSpc>
            </a:pPr>
            <a:r>
              <a:rPr lang="en-US" altLang="zh-TW" b="1" dirty="0" smtClean="0">
                <a:solidFill>
                  <a:srgbClr val="0070C0"/>
                </a:solidFill>
              </a:rPr>
              <a:t>Behaviors</a:t>
            </a:r>
            <a:r>
              <a:rPr lang="en-US" altLang="zh-TW" dirty="0" smtClean="0">
                <a:solidFill>
                  <a:srgbClr val="0070C0"/>
                </a:solidFill>
              </a:rPr>
              <a:t> </a:t>
            </a:r>
            <a:r>
              <a:rPr lang="en-US" altLang="zh-TW" dirty="0" smtClean="0"/>
              <a:t>(operations)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zh-TW" dirty="0" smtClean="0"/>
              <a:t>Often operating on the data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zh-TW" dirty="0" smtClean="0"/>
              <a:t>Called </a:t>
            </a:r>
            <a:r>
              <a:rPr lang="en-US" altLang="zh-TW" b="1" dirty="0" smtClean="0"/>
              <a:t>methods</a:t>
            </a:r>
            <a:r>
              <a:rPr lang="en-US" altLang="zh-TW" dirty="0" smtClean="0"/>
              <a:t> or </a:t>
            </a:r>
            <a:r>
              <a:rPr lang="en-US" altLang="zh-TW" b="1" dirty="0" smtClean="0"/>
              <a:t>member functions</a:t>
            </a:r>
            <a:endParaRPr lang="en-US" altLang="zh-TW" dirty="0" smtClean="0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>
          <a:xfrm>
            <a:off x="457200" y="6553200"/>
            <a:ext cx="2043098" cy="304800"/>
          </a:xfrm>
        </p:spPr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>
          <a:xfrm>
            <a:off x="2590800" y="6553200"/>
            <a:ext cx="5181600" cy="304800"/>
          </a:xfrm>
        </p:spPr>
        <p:txBody>
          <a:bodyPr/>
          <a:lstStyle/>
          <a:p>
            <a:pPr>
              <a:defRPr/>
            </a:pPr>
            <a:r>
              <a:rPr lang="en-US" altLang="zh-TW" smtClean="0"/>
              <a:t>DS 2017: Data Abstraction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329500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04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04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04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04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04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04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04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04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04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04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04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04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04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04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7905750" y="6557965"/>
            <a:ext cx="450850" cy="3000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BB9EBB2C-668E-4C8C-9FA8-40A9D7B17C46}" type="slidenum">
              <a:rPr kumimoji="0" lang="zh-TW" altLang="en-US" sz="1200"/>
              <a:pPr eaLnBrk="1" hangingPunct="1"/>
              <a:t>12</a:t>
            </a:fld>
            <a:endParaRPr kumimoji="0" lang="en-US" altLang="zh-TW" sz="1200"/>
          </a:p>
        </p:txBody>
      </p:sp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zh-TW" sz="4000" dirty="0" smtClean="0"/>
              <a:t>Object-Oriented Programming (2/2)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dirty="0" smtClean="0"/>
              <a:t>Principles of object-oriented programming: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b="1" dirty="0" smtClean="0">
                <a:solidFill>
                  <a:srgbClr val="0070C0"/>
                </a:solidFill>
                <a:cs typeface="Times New Roman" pitchFamily="18" charset="0"/>
              </a:rPr>
              <a:t>Encapsulation</a:t>
            </a:r>
            <a:endParaRPr lang="en-US" altLang="zh-TW" dirty="0" smtClean="0">
              <a:cs typeface="Times New Roman" pitchFamily="18" charset="0"/>
            </a:endParaRPr>
          </a:p>
          <a:p>
            <a:pPr lvl="2" eaLnBrk="1" hangingPunct="1">
              <a:lnSpc>
                <a:spcPct val="90000"/>
              </a:lnSpc>
            </a:pPr>
            <a:r>
              <a:rPr lang="en-US" altLang="zh-TW" dirty="0" smtClean="0">
                <a:cs typeface="Times New Roman" pitchFamily="18" charset="0"/>
              </a:rPr>
              <a:t>Objects combine data and operations (behaviors).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zh-TW" dirty="0" smtClean="0">
                <a:cs typeface="Times New Roman" pitchFamily="18" charset="0"/>
              </a:rPr>
              <a:t>Hides inner details.</a:t>
            </a:r>
          </a:p>
          <a:p>
            <a:pPr lvl="2" eaLnBrk="1" hangingPunct="1">
              <a:lnSpc>
                <a:spcPct val="90000"/>
              </a:lnSpc>
            </a:pPr>
            <a:endParaRPr lang="en-US" altLang="zh-TW" dirty="0" smtClean="0">
              <a:cs typeface="Times New Roman" pitchFamily="18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altLang="zh-TW" b="1" dirty="0" smtClean="0">
                <a:solidFill>
                  <a:srgbClr val="0070C0"/>
                </a:solidFill>
              </a:rPr>
              <a:t>Inheritance</a:t>
            </a:r>
            <a:endParaRPr lang="en-US" altLang="zh-TW" dirty="0" smtClean="0"/>
          </a:p>
          <a:p>
            <a:pPr lvl="2" eaLnBrk="1" hangingPunct="1">
              <a:lnSpc>
                <a:spcPct val="90000"/>
              </a:lnSpc>
            </a:pPr>
            <a:r>
              <a:rPr lang="en-US" altLang="zh-TW" dirty="0" smtClean="0"/>
              <a:t>Classes can inherit properties from other classes.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zh-TW" dirty="0" smtClean="0"/>
              <a:t>Existing classes can be reused.</a:t>
            </a:r>
          </a:p>
          <a:p>
            <a:pPr lvl="2" eaLnBrk="1" hangingPunct="1">
              <a:lnSpc>
                <a:spcPct val="90000"/>
              </a:lnSpc>
            </a:pPr>
            <a:endParaRPr lang="en-US" altLang="zh-TW" dirty="0" smtClean="0"/>
          </a:p>
          <a:p>
            <a:pPr lvl="1" eaLnBrk="1" hangingPunct="1">
              <a:lnSpc>
                <a:spcPct val="90000"/>
              </a:lnSpc>
            </a:pPr>
            <a:r>
              <a:rPr lang="en-US" altLang="zh-TW" b="1" dirty="0" smtClean="0">
                <a:solidFill>
                  <a:srgbClr val="0070C0"/>
                </a:solidFill>
              </a:rPr>
              <a:t>Polymorphism</a:t>
            </a:r>
            <a:endParaRPr lang="en-US" altLang="zh-TW" dirty="0" smtClean="0"/>
          </a:p>
          <a:p>
            <a:pPr lvl="2" eaLnBrk="1" hangingPunct="1">
              <a:lnSpc>
                <a:spcPct val="90000"/>
              </a:lnSpc>
            </a:pPr>
            <a:r>
              <a:rPr lang="en-US" altLang="zh-TW" dirty="0" smtClean="0"/>
              <a:t>Objects can determine appropriate operations at </a:t>
            </a:r>
            <a:r>
              <a:rPr lang="en-US" altLang="zh-TW" b="1" dirty="0" smtClean="0"/>
              <a:t>execution time</a:t>
            </a:r>
            <a:r>
              <a:rPr lang="en-US" altLang="zh-TW" dirty="0" smtClean="0"/>
              <a:t>.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>
          <a:xfrm>
            <a:off x="457200" y="6553200"/>
            <a:ext cx="2043098" cy="304800"/>
          </a:xfrm>
        </p:spPr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>
          <a:xfrm>
            <a:off x="2590800" y="6553200"/>
            <a:ext cx="5181600" cy="304800"/>
          </a:xfrm>
        </p:spPr>
        <p:txBody>
          <a:bodyPr/>
          <a:lstStyle/>
          <a:p>
            <a:pPr>
              <a:defRPr/>
            </a:pPr>
            <a:r>
              <a:rPr lang="en-US" altLang="zh-TW" smtClean="0"/>
              <a:t>DS 2017: Data Abstraction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958140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14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14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14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14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14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14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144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144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7905750" y="6557965"/>
            <a:ext cx="450850" cy="3000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DE190FCA-362A-4256-B45B-0ABA908BA79E}" type="slidenum">
              <a:rPr kumimoji="0" lang="zh-TW" altLang="en-US" sz="1200"/>
              <a:pPr eaLnBrk="1" hangingPunct="1"/>
              <a:t>13</a:t>
            </a:fld>
            <a:endParaRPr kumimoji="0" lang="en-US" altLang="zh-TW" sz="1200"/>
          </a:p>
        </p:txBody>
      </p:sp>
      <p:sp>
        <p:nvSpPr>
          <p:cNvPr id="39939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zh-TW" sz="4000" dirty="0" smtClean="0"/>
              <a:t>Achieving a Better Solution</a:t>
            </a:r>
          </a:p>
        </p:txBody>
      </p:sp>
      <p:sp>
        <p:nvSpPr>
          <p:cNvPr id="9523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dirty="0" smtClean="0">
                <a:cs typeface="Times New Roman" pitchFamily="18" charset="0"/>
              </a:rPr>
              <a:t>Analysis and design improve solutions.</a:t>
            </a:r>
          </a:p>
          <a:p>
            <a:pPr eaLnBrk="1" hangingPunct="1">
              <a:lnSpc>
                <a:spcPct val="90000"/>
              </a:lnSpc>
            </a:pPr>
            <a:endParaRPr lang="en-US" altLang="zh-TW" dirty="0" smtClean="0"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zh-TW" dirty="0" smtClean="0">
                <a:cs typeface="Times New Roman" pitchFamily="18" charset="0"/>
              </a:rPr>
              <a:t>If you have generated many </a:t>
            </a:r>
            <a:r>
              <a:rPr lang="en-US" altLang="zh-TW" u="sng" dirty="0" smtClean="0">
                <a:cs typeface="Times New Roman" pitchFamily="18" charset="0"/>
              </a:rPr>
              <a:t>correct but different</a:t>
            </a:r>
            <a:r>
              <a:rPr lang="en-US" altLang="zh-TW" dirty="0" smtClean="0">
                <a:cs typeface="Times New Roman" pitchFamily="18" charset="0"/>
              </a:rPr>
              <a:t> solutions, </a:t>
            </a:r>
            <a:r>
              <a:rPr lang="en-US" altLang="zh-TW" b="1" dirty="0" smtClean="0">
                <a:cs typeface="Times New Roman" pitchFamily="18" charset="0"/>
              </a:rPr>
              <a:t>what aspects of one solution make it better than the others?</a:t>
            </a:r>
          </a:p>
          <a:p>
            <a:pPr eaLnBrk="1" hangingPunct="1">
              <a:lnSpc>
                <a:spcPct val="90000"/>
              </a:lnSpc>
            </a:pPr>
            <a:endParaRPr lang="en-US" altLang="zh-TW" b="1" dirty="0" smtClean="0"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zh-TW" dirty="0" smtClean="0">
                <a:cs typeface="Times New Roman" pitchFamily="18" charset="0"/>
              </a:rPr>
              <a:t>What aspects lead to a better solution?</a:t>
            </a:r>
            <a:endParaRPr lang="zh-TW" altLang="en-US" dirty="0" smtClean="0">
              <a:cs typeface="Times New Roman" pitchFamily="18" charset="0"/>
            </a:endParaRP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>
          <a:xfrm>
            <a:off x="457200" y="6553200"/>
            <a:ext cx="2043098" cy="304800"/>
          </a:xfrm>
        </p:spPr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>
          <a:xfrm>
            <a:off x="2590800" y="6553200"/>
            <a:ext cx="5181600" cy="304800"/>
          </a:xfrm>
        </p:spPr>
        <p:txBody>
          <a:bodyPr/>
          <a:lstStyle/>
          <a:p>
            <a:pPr>
              <a:defRPr/>
            </a:pPr>
            <a:r>
              <a:rPr lang="en-US" altLang="zh-TW" smtClean="0"/>
              <a:t>DS 2017: Data Abstraction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52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52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52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52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7905750" y="6557965"/>
            <a:ext cx="450850" cy="3000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F7503E4A-D017-4B8F-AC82-D093E168A95C}" type="slidenum">
              <a:rPr kumimoji="0" lang="zh-TW" altLang="en-US" sz="1200"/>
              <a:pPr eaLnBrk="1" hangingPunct="1"/>
              <a:t>14</a:t>
            </a:fld>
            <a:endParaRPr kumimoji="0" lang="en-US" altLang="zh-TW" sz="1200"/>
          </a:p>
        </p:txBody>
      </p:sp>
      <p:sp>
        <p:nvSpPr>
          <p:cNvPr id="40963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zh-TW" sz="4000" dirty="0" smtClean="0"/>
              <a:t>Cohesion and Coupling (1/2)</a:t>
            </a:r>
          </a:p>
        </p:txBody>
      </p:sp>
      <p:sp>
        <p:nvSpPr>
          <p:cNvPr id="9625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zh-TW" sz="2800" b="1" dirty="0" smtClean="0">
                <a:solidFill>
                  <a:srgbClr val="0070C0"/>
                </a:solidFill>
                <a:cs typeface="Times New Roman" pitchFamily="18" charset="0"/>
              </a:rPr>
              <a:t>Cohesion</a:t>
            </a:r>
            <a:r>
              <a:rPr lang="en-US" altLang="zh-TW" sz="2800" dirty="0" smtClean="0">
                <a:cs typeface="Times New Roman" pitchFamily="18" charset="0"/>
              </a:rPr>
              <a:t>: A highly </a:t>
            </a:r>
            <a:r>
              <a:rPr lang="en-US" altLang="zh-TW" sz="2800" b="1" dirty="0" smtClean="0">
                <a:solidFill>
                  <a:srgbClr val="0070C0"/>
                </a:solidFill>
                <a:cs typeface="Times New Roman" pitchFamily="18" charset="0"/>
              </a:rPr>
              <a:t>cohesive</a:t>
            </a:r>
            <a:r>
              <a:rPr lang="en-US" altLang="zh-TW" sz="2800" dirty="0" smtClean="0">
                <a:cs typeface="Times New Roman" pitchFamily="18" charset="0"/>
              </a:rPr>
              <a:t> module </a:t>
            </a:r>
            <a:r>
              <a:rPr lang="en-US" altLang="zh-TW" sz="2800" b="1" dirty="0" smtClean="0">
                <a:cs typeface="Times New Roman" pitchFamily="18" charset="0"/>
              </a:rPr>
              <a:t>performs </a:t>
            </a:r>
            <a:r>
              <a:rPr lang="en-US" altLang="zh-TW" sz="2800" b="1" u="sng" dirty="0" smtClean="0">
                <a:cs typeface="Times New Roman" pitchFamily="18" charset="0"/>
              </a:rPr>
              <a:t>one</a:t>
            </a:r>
            <a:r>
              <a:rPr lang="en-US" altLang="zh-TW" sz="2800" b="1" dirty="0" smtClean="0">
                <a:cs typeface="Times New Roman" pitchFamily="18" charset="0"/>
              </a:rPr>
              <a:t> well-defined task</a:t>
            </a:r>
            <a:r>
              <a:rPr lang="en-US" altLang="zh-TW" sz="2800" dirty="0" smtClean="0">
                <a:cs typeface="Times New Roman" pitchFamily="18" charset="0"/>
              </a:rPr>
              <a:t>.</a:t>
            </a:r>
          </a:p>
          <a:p>
            <a:pPr eaLnBrk="1" hangingPunct="1">
              <a:lnSpc>
                <a:spcPct val="80000"/>
              </a:lnSpc>
            </a:pPr>
            <a:endParaRPr lang="en-US" altLang="zh-TW" sz="2000" dirty="0" smtClean="0">
              <a:cs typeface="Times New Roman" pitchFamily="18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US" altLang="zh-TW" sz="2800" dirty="0" smtClean="0">
                <a:cs typeface="Times New Roman" pitchFamily="18" charset="0"/>
              </a:rPr>
              <a:t>Advantages brought by a highly cohesive module: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zh-TW" sz="2400" dirty="0" smtClean="0">
                <a:cs typeface="Times New Roman" pitchFamily="18" charset="0"/>
              </a:rPr>
              <a:t>if well named, promotes self-documenting, </a:t>
            </a:r>
            <a:r>
              <a:rPr lang="en-US" altLang="zh-TW" sz="2400" u="sng" dirty="0" smtClean="0">
                <a:cs typeface="Times New Roman" pitchFamily="18" charset="0"/>
              </a:rPr>
              <a:t>easy-to-understand</a:t>
            </a:r>
            <a:r>
              <a:rPr lang="en-US" altLang="zh-TW" sz="2400" dirty="0" smtClean="0">
                <a:cs typeface="Times New Roman" pitchFamily="18" charset="0"/>
              </a:rPr>
              <a:t> code.</a:t>
            </a:r>
          </a:p>
          <a:p>
            <a:pPr lvl="2" eaLnBrk="1" hangingPunct="1">
              <a:lnSpc>
                <a:spcPct val="80000"/>
              </a:lnSpc>
            </a:pPr>
            <a:r>
              <a:rPr lang="en-US" altLang="zh-TW" dirty="0" smtClean="0">
                <a:cs typeface="Times New Roman" pitchFamily="18" charset="0"/>
              </a:rPr>
              <a:t>E.g., a function called </a:t>
            </a:r>
            <a:r>
              <a:rPr lang="en-US" altLang="zh-TW" i="1" dirty="0" smtClean="0">
                <a:latin typeface="Courier New" pitchFamily="49" charset="0"/>
                <a:cs typeface="Times New Roman" pitchFamily="18" charset="0"/>
              </a:rPr>
              <a:t>sort</a:t>
            </a:r>
            <a:r>
              <a:rPr lang="en-US" altLang="zh-TW" dirty="0" smtClean="0">
                <a:latin typeface="Courier New" pitchFamily="49" charset="0"/>
                <a:cs typeface="Times New Roman" pitchFamily="18" charset="0"/>
              </a:rPr>
              <a:t> </a:t>
            </a:r>
            <a:r>
              <a:rPr lang="en-US" altLang="zh-TW" dirty="0" smtClean="0">
                <a:cs typeface="Times New Roman" pitchFamily="18" charset="0"/>
              </a:rPr>
              <a:t>should do nothing but sort.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zh-TW" sz="2400" dirty="0" smtClean="0">
                <a:cs typeface="Times New Roman" pitchFamily="18" charset="0"/>
              </a:rPr>
              <a:t>Easy to </a:t>
            </a:r>
            <a:r>
              <a:rPr lang="en-US" altLang="zh-TW" sz="2400" b="1" dirty="0" smtClean="0">
                <a:cs typeface="Times New Roman" pitchFamily="18" charset="0"/>
              </a:rPr>
              <a:t>reuse</a:t>
            </a:r>
            <a:r>
              <a:rPr lang="en-US" altLang="zh-TW" sz="2400" dirty="0" smtClean="0">
                <a:cs typeface="Times New Roman" pitchFamily="18" charset="0"/>
              </a:rPr>
              <a:t> in other software projects.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zh-TW" sz="2400" dirty="0" smtClean="0">
                <a:cs typeface="Times New Roman" pitchFamily="18" charset="0"/>
              </a:rPr>
              <a:t>Much easier to </a:t>
            </a:r>
            <a:r>
              <a:rPr lang="en-US" altLang="zh-TW" sz="2400" b="1" dirty="0" smtClean="0">
                <a:cs typeface="Times New Roman" pitchFamily="18" charset="0"/>
              </a:rPr>
              <a:t>maintain</a:t>
            </a:r>
            <a:r>
              <a:rPr lang="en-US" altLang="zh-TW" sz="2400" dirty="0" smtClean="0">
                <a:cs typeface="Times New Roman" pitchFamily="18" charset="0"/>
              </a:rPr>
              <a:t> (revise or correct).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zh-TW" sz="2400" dirty="0" smtClean="0">
                <a:cs typeface="Times New Roman" pitchFamily="18" charset="0"/>
              </a:rPr>
              <a:t>More robust: less likely to be affected by change; performs well under unusual conditions.</a:t>
            </a:r>
          </a:p>
          <a:p>
            <a:pPr eaLnBrk="1" hangingPunct="1">
              <a:lnSpc>
                <a:spcPct val="80000"/>
              </a:lnSpc>
            </a:pPr>
            <a:endParaRPr lang="en-US" altLang="zh-TW" sz="2000" dirty="0" smtClean="0">
              <a:cs typeface="Times New Roman" pitchFamily="18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US" altLang="zh-TW" sz="2800" b="1" dirty="0" smtClean="0">
                <a:cs typeface="Times New Roman" pitchFamily="18" charset="0"/>
              </a:rPr>
              <a:t>Guideline: </a:t>
            </a:r>
            <a:r>
              <a:rPr lang="en-US" altLang="zh-TW" sz="2800" b="1" dirty="0" smtClean="0">
                <a:solidFill>
                  <a:srgbClr val="0070C0"/>
                </a:solidFill>
                <a:cs typeface="Times New Roman" pitchFamily="18" charset="0"/>
              </a:rPr>
              <a:t>if a module (class or function) has too many responsibilities, it should be split into multiple modules.</a:t>
            </a: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>
          <a:xfrm>
            <a:off x="457200" y="6553200"/>
            <a:ext cx="2043098" cy="304800"/>
          </a:xfrm>
        </p:spPr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>
          <a:xfrm>
            <a:off x="2590800" y="6553200"/>
            <a:ext cx="5181600" cy="304800"/>
          </a:xfrm>
        </p:spPr>
        <p:txBody>
          <a:bodyPr/>
          <a:lstStyle/>
          <a:p>
            <a:pPr>
              <a:defRPr/>
            </a:pPr>
            <a:r>
              <a:rPr lang="en-US" altLang="zh-TW" smtClean="0"/>
              <a:t>DS 2017: Data Abstraction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62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62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62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62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62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62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62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62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62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62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62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62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962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962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962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962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7905750" y="6557965"/>
            <a:ext cx="450850" cy="3000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8EC3C57C-AAE6-4897-AD72-CA619506D0D0}" type="slidenum">
              <a:rPr kumimoji="0" lang="zh-TW" altLang="en-US" sz="1200"/>
              <a:pPr eaLnBrk="1" hangingPunct="1"/>
              <a:t>15</a:t>
            </a:fld>
            <a:endParaRPr kumimoji="0" lang="en-US" altLang="zh-TW" sz="1200"/>
          </a:p>
        </p:txBody>
      </p:sp>
      <p:sp>
        <p:nvSpPr>
          <p:cNvPr id="41987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zh-TW" sz="4000" dirty="0" smtClean="0"/>
              <a:t>Cohesion and Coupling (2/2)</a:t>
            </a:r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zh-TW" sz="2800" b="1" dirty="0" smtClean="0">
                <a:solidFill>
                  <a:srgbClr val="0070C0"/>
                </a:solidFill>
                <a:cs typeface="Times New Roman" pitchFamily="18" charset="0"/>
              </a:rPr>
              <a:t>Coupling</a:t>
            </a:r>
            <a:r>
              <a:rPr lang="en-US" altLang="zh-TW" sz="2800" dirty="0">
                <a:cs typeface="Times New Roman" pitchFamily="18" charset="0"/>
              </a:rPr>
              <a:t> </a:t>
            </a:r>
            <a:r>
              <a:rPr lang="en-US" altLang="zh-TW" sz="2800" dirty="0" smtClean="0">
                <a:cs typeface="Times New Roman" pitchFamily="18" charset="0"/>
              </a:rPr>
              <a:t>is a measure of the dependence among modules, which could involve sharing data structures or calling each other’s methods.</a:t>
            </a:r>
            <a:endParaRPr lang="en-US" altLang="zh-TW" dirty="0" smtClean="0">
              <a:cs typeface="Times New Roman" pitchFamily="18" charset="0"/>
              <a:sym typeface="Wingdings" pitchFamily="2" charset="2"/>
            </a:endParaRPr>
          </a:p>
          <a:p>
            <a:pPr eaLnBrk="1" hangingPunct="1"/>
            <a:r>
              <a:rPr lang="en-US" altLang="zh-TW" sz="2800" dirty="0" smtClean="0">
                <a:cs typeface="Times New Roman" pitchFamily="18" charset="0"/>
              </a:rPr>
              <a:t>A system of modules with low coupling is </a:t>
            </a:r>
          </a:p>
          <a:p>
            <a:pPr lvl="1" eaLnBrk="1" hangingPunct="1"/>
            <a:r>
              <a:rPr lang="en-US" altLang="zh-TW" sz="2400" dirty="0" smtClean="0">
                <a:cs typeface="Times New Roman" pitchFamily="18" charset="0"/>
              </a:rPr>
              <a:t>more adaptable to change,</a:t>
            </a:r>
          </a:p>
          <a:p>
            <a:pPr lvl="1" eaLnBrk="1" hangingPunct="1"/>
            <a:r>
              <a:rPr lang="en-US" altLang="zh-TW" sz="2400" dirty="0" smtClean="0">
                <a:cs typeface="Times New Roman" pitchFamily="18" charset="0"/>
              </a:rPr>
              <a:t>easier to understand,</a:t>
            </a:r>
          </a:p>
          <a:p>
            <a:pPr lvl="1" eaLnBrk="1" hangingPunct="1"/>
            <a:r>
              <a:rPr lang="en-US" altLang="zh-TW" sz="2400" dirty="0" smtClean="0">
                <a:cs typeface="Times New Roman" pitchFamily="18" charset="0"/>
              </a:rPr>
              <a:t>easier to reuse, and</a:t>
            </a:r>
          </a:p>
          <a:p>
            <a:pPr lvl="1" eaLnBrk="1" hangingPunct="1"/>
            <a:r>
              <a:rPr lang="en-US" altLang="zh-TW" sz="2400" dirty="0" smtClean="0">
                <a:cs typeface="Times New Roman" pitchFamily="18" charset="0"/>
              </a:rPr>
              <a:t>has increased cohesion.</a:t>
            </a:r>
          </a:p>
          <a:p>
            <a:pPr eaLnBrk="1" hangingPunct="1"/>
            <a:r>
              <a:rPr lang="en-US" altLang="zh-TW" sz="2800" dirty="0" smtClean="0">
                <a:cs typeface="Times New Roman" pitchFamily="18" charset="0"/>
              </a:rPr>
              <a:t>Coupling </a:t>
            </a:r>
            <a:r>
              <a:rPr lang="en-US" altLang="zh-TW" sz="2800" u="sng" dirty="0" smtClean="0">
                <a:solidFill>
                  <a:srgbClr val="FF0000"/>
                </a:solidFill>
                <a:cs typeface="Times New Roman" pitchFamily="18" charset="0"/>
              </a:rPr>
              <a:t>cannot</a:t>
            </a:r>
            <a:r>
              <a:rPr lang="en-US" altLang="zh-TW" sz="2800" dirty="0" smtClean="0">
                <a:cs typeface="Times New Roman" pitchFamily="18" charset="0"/>
              </a:rPr>
              <a:t> be and </a:t>
            </a:r>
            <a:r>
              <a:rPr lang="en-US" altLang="zh-TW" sz="2800" u="sng" dirty="0" smtClean="0">
                <a:solidFill>
                  <a:srgbClr val="FF0000"/>
                </a:solidFill>
                <a:cs typeface="Times New Roman" pitchFamily="18" charset="0"/>
              </a:rPr>
              <a:t>should not</a:t>
            </a:r>
            <a:r>
              <a:rPr lang="en-US" altLang="zh-TW" sz="2800" dirty="0" smtClean="0">
                <a:cs typeface="Times New Roman" pitchFamily="18" charset="0"/>
              </a:rPr>
              <a:t> be eliminated entirely.</a:t>
            </a:r>
          </a:p>
          <a:p>
            <a:pPr lvl="2" eaLnBrk="1" hangingPunct="1"/>
            <a:r>
              <a:rPr lang="en-US" altLang="zh-TW" dirty="0" smtClean="0">
                <a:cs typeface="Times New Roman" pitchFamily="18" charset="0"/>
              </a:rPr>
              <a:t>Objects must collaborate to get work done.</a:t>
            </a:r>
          </a:p>
          <a:p>
            <a:pPr lvl="2" eaLnBrk="1" hangingPunct="1"/>
            <a:r>
              <a:rPr lang="en-US" altLang="zh-TW" dirty="0" smtClean="0">
                <a:cs typeface="Times New Roman" pitchFamily="18" charset="0"/>
              </a:rPr>
              <a:t>But the coupling should be </a:t>
            </a:r>
            <a:r>
              <a:rPr lang="en-US" altLang="zh-TW" b="1" dirty="0" smtClean="0">
                <a:cs typeface="Times New Roman" pitchFamily="18" charset="0"/>
              </a:rPr>
              <a:t>kept to minimum</a:t>
            </a:r>
            <a:r>
              <a:rPr lang="en-US" altLang="zh-TW" dirty="0" smtClean="0">
                <a:cs typeface="Times New Roman" pitchFamily="18" charset="0"/>
              </a:rPr>
              <a:t>.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>
          <a:xfrm>
            <a:off x="457200" y="6553200"/>
            <a:ext cx="2043098" cy="304800"/>
          </a:xfrm>
        </p:spPr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>
          <a:xfrm>
            <a:off x="2590800" y="6553200"/>
            <a:ext cx="5181600" cy="304800"/>
          </a:xfrm>
        </p:spPr>
        <p:txBody>
          <a:bodyPr/>
          <a:lstStyle/>
          <a:p>
            <a:pPr>
              <a:defRPr/>
            </a:pPr>
            <a:r>
              <a:rPr lang="en-US" altLang="zh-TW" smtClean="0"/>
              <a:t>DS 2017: Data Abstraction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72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72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72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72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72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72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72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72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72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72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72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72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72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72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72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72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Specification of a Module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What it does</a:t>
            </a:r>
          </a:p>
          <a:p>
            <a:r>
              <a:rPr lang="en-US" altLang="zh-TW" dirty="0" smtClean="0"/>
              <a:t>But not how it does it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457200" y="6553200"/>
            <a:ext cx="2043098" cy="304800"/>
          </a:xfrm>
        </p:spPr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2590800" y="6553200"/>
            <a:ext cx="5181600" cy="304800"/>
          </a:xfrm>
        </p:spPr>
        <p:txBody>
          <a:bodyPr/>
          <a:lstStyle/>
          <a:p>
            <a:pPr>
              <a:defRPr/>
            </a:pPr>
            <a:r>
              <a:rPr lang="en-US" altLang="zh-TW" smtClean="0"/>
              <a:t>DS 2017: Data Abstraction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7905750" y="6557965"/>
            <a:ext cx="450850" cy="300037"/>
          </a:xfrm>
        </p:spPr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16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>
                <a:ea typeface="新細明體" charset="-120"/>
              </a:rPr>
              <a:t>Separation of Concerns</a:t>
            </a:r>
          </a:p>
        </p:txBody>
      </p:sp>
      <p:sp>
        <p:nvSpPr>
          <p:cNvPr id="21508" name="Text Placeholder 1"/>
          <p:cNvSpPr>
            <a:spLocks noGrp="1"/>
          </p:cNvSpPr>
          <p:nvPr>
            <p:ph type="body" sz="quarter" idx="11"/>
          </p:nvPr>
        </p:nvSpPr>
        <p:spPr>
          <a:xfrm>
            <a:off x="901700" y="4985544"/>
            <a:ext cx="7810500" cy="747712"/>
          </a:xfrm>
        </p:spPr>
        <p:txBody>
          <a:bodyPr/>
          <a:lstStyle/>
          <a:p>
            <a:r>
              <a:rPr lang="en-US" altLang="zh-TW" dirty="0" smtClean="0">
                <a:ea typeface="新細明體" charset="-120"/>
              </a:rPr>
              <a:t>The task </a:t>
            </a:r>
            <a:r>
              <a:rPr lang="en-US" altLang="zh-TW" b="1" dirty="0" smtClean="0">
                <a:latin typeface="Courier New" pitchFamily="49" charset="0"/>
                <a:ea typeface="新細明體" charset="-120"/>
                <a:cs typeface="Courier New" pitchFamily="49" charset="0"/>
              </a:rPr>
              <a:t>sort</a:t>
            </a:r>
            <a:r>
              <a:rPr lang="en-US" altLang="zh-TW" dirty="0" smtClean="0">
                <a:ea typeface="新細明體" charset="-120"/>
              </a:rPr>
              <a:t> is a module separate from </a:t>
            </a:r>
          </a:p>
          <a:p>
            <a:r>
              <a:rPr lang="en-US" altLang="zh-TW" dirty="0" smtClean="0">
                <a:ea typeface="新細明體" charset="-120"/>
              </a:rPr>
              <a:t>the </a:t>
            </a:r>
            <a:r>
              <a:rPr lang="en-US" altLang="zh-TW" b="1" dirty="0" err="1" smtClean="0">
                <a:latin typeface="Courier New" pitchFamily="49" charset="0"/>
                <a:ea typeface="新細明體" charset="-120"/>
                <a:cs typeface="Courier New" pitchFamily="49" charset="0"/>
              </a:rPr>
              <a:t>MyProgram</a:t>
            </a:r>
            <a:r>
              <a:rPr lang="en-US" altLang="zh-TW" dirty="0" smtClean="0">
                <a:ea typeface="新細明體" charset="-120"/>
              </a:rPr>
              <a:t> module</a:t>
            </a:r>
          </a:p>
        </p:txBody>
      </p:sp>
      <p:pic>
        <p:nvPicPr>
          <p:cNvPr id="2150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5938" y="1763713"/>
            <a:ext cx="8067675" cy="325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頁尾版面配置區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DS 2017: Data Abstraction</a:t>
            </a:r>
            <a:endParaRPr lang="en-US" dirty="0"/>
          </a:p>
        </p:txBody>
      </p:sp>
      <p:sp>
        <p:nvSpPr>
          <p:cNvPr id="7" name="文字方塊 6"/>
          <p:cNvSpPr txBox="1"/>
          <p:nvPr/>
        </p:nvSpPr>
        <p:spPr>
          <a:xfrm>
            <a:off x="576565" y="6165304"/>
            <a:ext cx="53655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Source: FIGURE 1-1 in [</a:t>
            </a:r>
            <a:r>
              <a:rPr lang="en-US" altLang="zh-TW" dirty="0" err="1" smtClean="0"/>
              <a:t>Carrano</a:t>
            </a:r>
            <a:r>
              <a:rPr lang="en-US" altLang="zh-TW" dirty="0" smtClean="0"/>
              <a:t> and Henry 2013].</a:t>
            </a:r>
            <a:endParaRPr lang="zh-TW" altLang="en-US" dirty="0"/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17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7905750" y="6557965"/>
            <a:ext cx="450850" cy="3000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A571180E-7D0A-4A59-9573-03114A695D05}" type="slidenum">
              <a:rPr kumimoji="0" lang="zh-TW" altLang="en-US" sz="1200"/>
              <a:pPr eaLnBrk="1" hangingPunct="1"/>
              <a:t>18</a:t>
            </a:fld>
            <a:endParaRPr kumimoji="0" lang="en-US" altLang="zh-TW" sz="1200"/>
          </a:p>
        </p:txBody>
      </p:sp>
      <p:sp>
        <p:nvSpPr>
          <p:cNvPr id="45059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zh-TW" sz="4000" dirty="0" smtClean="0"/>
              <a:t>Operation Contracts (1/3)</a:t>
            </a:r>
          </a:p>
        </p:txBody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zh-TW" sz="2800" dirty="0" smtClean="0">
                <a:cs typeface="Times New Roman" pitchFamily="18" charset="0"/>
              </a:rPr>
              <a:t>An </a:t>
            </a:r>
            <a:r>
              <a:rPr lang="en-US" altLang="zh-TW" sz="2800" b="1" dirty="0" smtClean="0">
                <a:solidFill>
                  <a:srgbClr val="0070C0"/>
                </a:solidFill>
                <a:cs typeface="Times New Roman" pitchFamily="18" charset="0"/>
              </a:rPr>
              <a:t>operation contract</a:t>
            </a:r>
            <a:r>
              <a:rPr lang="en-US" altLang="zh-TW" sz="2800" dirty="0" smtClean="0">
                <a:cs typeface="Times New Roman" pitchFamily="18" charset="0"/>
              </a:rPr>
              <a:t> documents how a module can be used and what limitations it has.</a:t>
            </a:r>
          </a:p>
          <a:p>
            <a:pPr eaLnBrk="1" hangingPunct="1"/>
            <a:endParaRPr lang="en-US" altLang="zh-TW" sz="1800" dirty="0" smtClean="0">
              <a:cs typeface="Times New Roman" pitchFamily="18" charset="0"/>
            </a:endParaRPr>
          </a:p>
          <a:p>
            <a:pPr eaLnBrk="1" hangingPunct="1"/>
            <a:r>
              <a:rPr lang="en-US" altLang="zh-TW" sz="2800" dirty="0" smtClean="0">
                <a:cs typeface="Times New Roman" pitchFamily="18" charset="0"/>
              </a:rPr>
              <a:t>Begin the contract during </a:t>
            </a:r>
            <a:r>
              <a:rPr lang="en-US" altLang="zh-TW" sz="2800" b="1" dirty="0" smtClean="0">
                <a:cs typeface="Times New Roman" pitchFamily="18" charset="0"/>
              </a:rPr>
              <a:t>analysis</a:t>
            </a:r>
            <a:r>
              <a:rPr lang="en-US" altLang="zh-TW" sz="2800" dirty="0" smtClean="0">
                <a:cs typeface="Times New Roman" pitchFamily="18" charset="0"/>
              </a:rPr>
              <a:t> and finish during </a:t>
            </a:r>
            <a:r>
              <a:rPr lang="en-US" altLang="zh-TW" sz="2800" b="1" dirty="0" smtClean="0">
                <a:cs typeface="Times New Roman" pitchFamily="18" charset="0"/>
              </a:rPr>
              <a:t>design</a:t>
            </a:r>
            <a:r>
              <a:rPr lang="en-US" altLang="zh-TW" sz="2800" dirty="0" smtClean="0">
                <a:cs typeface="Times New Roman" pitchFamily="18" charset="0"/>
              </a:rPr>
              <a:t>.</a:t>
            </a:r>
          </a:p>
          <a:p>
            <a:pPr lvl="1" eaLnBrk="1" hangingPunct="1"/>
            <a:r>
              <a:rPr lang="en-US" altLang="zh-TW" sz="2400" dirty="0">
                <a:cs typeface="Times New Roman" pitchFamily="18" charset="0"/>
              </a:rPr>
              <a:t>Used to document code, particularly in header files.</a:t>
            </a:r>
          </a:p>
          <a:p>
            <a:pPr lvl="1" eaLnBrk="1" hangingPunct="1"/>
            <a:r>
              <a:rPr lang="en-US" altLang="zh-TW" sz="2400" dirty="0" smtClean="0">
                <a:cs typeface="Times New Roman" pitchFamily="18" charset="0"/>
              </a:rPr>
              <a:t>Does </a:t>
            </a:r>
            <a:r>
              <a:rPr lang="en-US" altLang="zh-TW" sz="2400" b="1" i="1" dirty="0" smtClean="0">
                <a:cs typeface="Times New Roman" pitchFamily="18" charset="0"/>
              </a:rPr>
              <a:t>not</a:t>
            </a:r>
            <a:r>
              <a:rPr lang="en-US" altLang="zh-TW" sz="2400" dirty="0" smtClean="0">
                <a:cs typeface="Times New Roman" pitchFamily="18" charset="0"/>
              </a:rPr>
              <a:t> describe </a:t>
            </a:r>
            <a:r>
              <a:rPr lang="en-US" altLang="zh-TW" sz="2400" b="1" dirty="0" smtClean="0">
                <a:cs typeface="Times New Roman" pitchFamily="18" charset="0"/>
              </a:rPr>
              <a:t>how</a:t>
            </a:r>
            <a:r>
              <a:rPr lang="en-US" altLang="zh-TW" sz="2400" dirty="0" smtClean="0">
                <a:cs typeface="Times New Roman" pitchFamily="18" charset="0"/>
              </a:rPr>
              <a:t> the module will perform its task.</a:t>
            </a:r>
          </a:p>
          <a:p>
            <a:pPr lvl="1" eaLnBrk="1" hangingPunct="1"/>
            <a:endParaRPr lang="en-US" altLang="zh-TW" sz="1800" dirty="0" smtClean="0">
              <a:cs typeface="Times New Roman" pitchFamily="18" charset="0"/>
            </a:endParaRPr>
          </a:p>
          <a:p>
            <a:pPr eaLnBrk="1" hangingPunct="1"/>
            <a:r>
              <a:rPr lang="en-US" altLang="zh-TW" sz="2800" dirty="0" smtClean="0">
                <a:cs typeface="Times New Roman" pitchFamily="18" charset="0"/>
              </a:rPr>
              <a:t>A module</a:t>
            </a:r>
            <a:r>
              <a:rPr lang="en-US" altLang="zh-TW" sz="2800" dirty="0" smtClean="0">
                <a:latin typeface="Times" pitchFamily="18" charset="0"/>
                <a:cs typeface="Times New Roman" pitchFamily="18" charset="0"/>
              </a:rPr>
              <a:t>’</a:t>
            </a:r>
            <a:r>
              <a:rPr lang="en-US" altLang="zh-TW" sz="2800" dirty="0" smtClean="0">
                <a:cs typeface="Times New Roman" pitchFamily="18" charset="0"/>
              </a:rPr>
              <a:t>s operation contract specifies its</a:t>
            </a:r>
          </a:p>
          <a:p>
            <a:pPr lvl="1" eaLnBrk="1" hangingPunct="1"/>
            <a:r>
              <a:rPr lang="en-US" altLang="zh-TW" sz="2400" dirty="0" smtClean="0">
                <a:cs typeface="Times New Roman" pitchFamily="18" charset="0"/>
              </a:rPr>
              <a:t>purpose,</a:t>
            </a:r>
          </a:p>
          <a:p>
            <a:pPr lvl="1" eaLnBrk="1" hangingPunct="1"/>
            <a:r>
              <a:rPr lang="en-US" altLang="zh-TW" sz="2400" dirty="0" smtClean="0">
                <a:cs typeface="Times New Roman" pitchFamily="18" charset="0"/>
              </a:rPr>
              <a:t>assumptions, and</a:t>
            </a:r>
          </a:p>
          <a:p>
            <a:pPr lvl="1" eaLnBrk="1" hangingPunct="1"/>
            <a:r>
              <a:rPr lang="en-US" altLang="zh-TW" sz="2400" dirty="0" smtClean="0">
                <a:cs typeface="Times New Roman" pitchFamily="18" charset="0"/>
              </a:rPr>
              <a:t>input and output.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>
          <a:xfrm>
            <a:off x="457200" y="6553200"/>
            <a:ext cx="2043098" cy="304800"/>
          </a:xfrm>
        </p:spPr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>
          <a:xfrm>
            <a:off x="2590800" y="6553200"/>
            <a:ext cx="5181600" cy="304800"/>
          </a:xfrm>
        </p:spPr>
        <p:txBody>
          <a:bodyPr/>
          <a:lstStyle/>
          <a:p>
            <a:pPr>
              <a:defRPr/>
            </a:pPr>
            <a:r>
              <a:rPr lang="en-US" altLang="zh-TW" smtClean="0"/>
              <a:t>DS 2017: Data Abstraction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03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03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03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03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03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03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03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03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03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03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03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03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035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035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7905750" y="6557965"/>
            <a:ext cx="450850" cy="3000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96A4EDA8-10A1-4366-999D-CD1CE3FBC32F}" type="slidenum">
              <a:rPr kumimoji="0" lang="zh-TW" altLang="en-US" sz="1200"/>
              <a:pPr eaLnBrk="1" hangingPunct="1"/>
              <a:t>19</a:t>
            </a:fld>
            <a:endParaRPr kumimoji="0" lang="en-US" altLang="zh-TW" sz="1200"/>
          </a:p>
        </p:txBody>
      </p:sp>
      <p:sp>
        <p:nvSpPr>
          <p:cNvPr id="4608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dirty="0" smtClean="0"/>
              <a:t>Operation Contracts (2/3)</a:t>
            </a:r>
            <a:endParaRPr lang="zh-TW" altLang="en-US" sz="4000" dirty="0" smtClean="0"/>
          </a:p>
        </p:txBody>
      </p:sp>
      <p:sp>
        <p:nvSpPr>
          <p:cNvPr id="387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b="1" dirty="0" smtClean="0">
                <a:solidFill>
                  <a:srgbClr val="0070C0"/>
                </a:solidFill>
              </a:rPr>
              <a:t>Precondition</a:t>
            </a:r>
            <a:r>
              <a:rPr lang="en-US" altLang="zh-TW" dirty="0" smtClean="0"/>
              <a:t>: </a:t>
            </a:r>
          </a:p>
          <a:p>
            <a:pPr lvl="1" eaLnBrk="1" hangingPunct="1"/>
            <a:r>
              <a:rPr lang="en-US" altLang="zh-TW" dirty="0" smtClean="0"/>
              <a:t>Statement of conditions that must exist </a:t>
            </a:r>
            <a:r>
              <a:rPr lang="en-US" altLang="zh-TW" b="1" dirty="0" smtClean="0"/>
              <a:t>before</a:t>
            </a:r>
            <a:r>
              <a:rPr lang="en-US" altLang="zh-TW" dirty="0" smtClean="0"/>
              <a:t> a module (function) executes.</a:t>
            </a:r>
          </a:p>
          <a:p>
            <a:pPr eaLnBrk="1" hangingPunct="1"/>
            <a:r>
              <a:rPr lang="en-US" altLang="zh-TW" b="1" dirty="0" err="1" smtClean="0">
                <a:solidFill>
                  <a:srgbClr val="0070C0"/>
                </a:solidFill>
              </a:rPr>
              <a:t>Postcondition</a:t>
            </a:r>
            <a:r>
              <a:rPr lang="en-US" altLang="zh-TW" dirty="0" smtClean="0"/>
              <a:t>: </a:t>
            </a:r>
          </a:p>
          <a:p>
            <a:pPr lvl="1" eaLnBrk="1" hangingPunct="1"/>
            <a:r>
              <a:rPr lang="en-US" altLang="zh-TW" dirty="0" smtClean="0"/>
              <a:t>Statement of conditions that exist </a:t>
            </a:r>
            <a:r>
              <a:rPr lang="en-US" altLang="zh-TW" b="1" dirty="0" smtClean="0"/>
              <a:t>after </a:t>
            </a:r>
            <a:r>
              <a:rPr lang="en-US" altLang="zh-TW" dirty="0" smtClean="0"/>
              <a:t>a module (function) executes.</a:t>
            </a:r>
            <a:endParaRPr lang="zh-TW" altLang="en-US" dirty="0" smtClean="0"/>
          </a:p>
        </p:txBody>
      </p:sp>
      <p:sp>
        <p:nvSpPr>
          <p:cNvPr id="387076" name="Text Box 4"/>
          <p:cNvSpPr txBox="1">
            <a:spLocks noChangeArrowheads="1"/>
          </p:cNvSpPr>
          <p:nvPr/>
        </p:nvSpPr>
        <p:spPr bwMode="auto">
          <a:xfrm>
            <a:off x="228600" y="4114800"/>
            <a:ext cx="8731878" cy="2308324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TW" sz="1800" b="1" u="sng" dirty="0"/>
              <a:t>Example of module contract:</a:t>
            </a:r>
          </a:p>
          <a:p>
            <a:pPr>
              <a:defRPr/>
            </a:pPr>
            <a:endParaRPr lang="en-US" altLang="zh-TW" sz="1800" b="1" u="sng" dirty="0"/>
          </a:p>
          <a:p>
            <a:pPr>
              <a:defRPr/>
            </a:pPr>
            <a:r>
              <a:rPr lang="en-US" altLang="zh-TW" sz="1800" dirty="0" smtClean="0">
                <a:solidFill>
                  <a:srgbClr val="00B0F0"/>
                </a:solidFill>
                <a:latin typeface="Courier New" pitchFamily="49" charset="0"/>
              </a:rPr>
              <a:t>// </a:t>
            </a:r>
            <a:r>
              <a:rPr lang="en-US" altLang="zh-TW" sz="1800" i="1" dirty="0">
                <a:solidFill>
                  <a:srgbClr val="00B0F0"/>
                </a:solidFill>
                <a:latin typeface="Courier New" pitchFamily="49" charset="0"/>
              </a:rPr>
              <a:t>Sorts an array.</a:t>
            </a:r>
          </a:p>
          <a:p>
            <a:pPr>
              <a:defRPr/>
            </a:pPr>
            <a:r>
              <a:rPr lang="en-US" altLang="zh-TW" sz="1800" dirty="0">
                <a:solidFill>
                  <a:srgbClr val="00B0F0"/>
                </a:solidFill>
                <a:latin typeface="Courier New" pitchFamily="49" charset="0"/>
              </a:rPr>
              <a:t>// </a:t>
            </a:r>
            <a:r>
              <a:rPr lang="en-US" altLang="zh-TW" sz="1800" b="1" i="1" dirty="0">
                <a:solidFill>
                  <a:srgbClr val="00B0F0"/>
                </a:solidFill>
                <a:latin typeface="Courier New" pitchFamily="49" charset="0"/>
              </a:rPr>
              <a:t>Precondition</a:t>
            </a:r>
            <a:r>
              <a:rPr lang="en-US" altLang="zh-TW" sz="1800" i="1" dirty="0">
                <a:solidFill>
                  <a:srgbClr val="00B0F0"/>
                </a:solidFill>
                <a:latin typeface="Courier New" pitchFamily="49" charset="0"/>
              </a:rPr>
              <a:t>: </a:t>
            </a:r>
            <a:r>
              <a:rPr lang="en-US" altLang="zh-TW" sz="1800" dirty="0" err="1">
                <a:solidFill>
                  <a:srgbClr val="00B0F0"/>
                </a:solidFill>
                <a:latin typeface="Courier New" pitchFamily="49" charset="0"/>
              </a:rPr>
              <a:t>anArray</a:t>
            </a:r>
            <a:r>
              <a:rPr lang="en-US" altLang="zh-TW" sz="1800" i="1" dirty="0">
                <a:solidFill>
                  <a:srgbClr val="00B0F0"/>
                </a:solidFill>
                <a:latin typeface="Courier New" pitchFamily="49" charset="0"/>
              </a:rPr>
              <a:t> is an array of </a:t>
            </a:r>
            <a:r>
              <a:rPr lang="en-US" altLang="zh-TW" sz="1800" dirty="0" err="1">
                <a:solidFill>
                  <a:srgbClr val="00B0F0"/>
                </a:solidFill>
                <a:latin typeface="Courier New" pitchFamily="49" charset="0"/>
              </a:rPr>
              <a:t>num</a:t>
            </a:r>
            <a:r>
              <a:rPr lang="en-US" altLang="zh-TW" sz="1800" i="1" dirty="0">
                <a:solidFill>
                  <a:srgbClr val="00B0F0"/>
                </a:solidFill>
                <a:latin typeface="Courier New" pitchFamily="49" charset="0"/>
              </a:rPr>
              <a:t> integers; </a:t>
            </a:r>
            <a:r>
              <a:rPr lang="en-US" altLang="zh-TW" sz="1800" dirty="0" err="1">
                <a:solidFill>
                  <a:srgbClr val="00B0F0"/>
                </a:solidFill>
                <a:latin typeface="Courier New" pitchFamily="49" charset="0"/>
              </a:rPr>
              <a:t>num</a:t>
            </a:r>
            <a:r>
              <a:rPr lang="en-US" altLang="zh-TW" sz="1800" dirty="0">
                <a:solidFill>
                  <a:srgbClr val="00B0F0"/>
                </a:solidFill>
                <a:latin typeface="Courier New" pitchFamily="49" charset="0"/>
              </a:rPr>
              <a:t> &gt; 0</a:t>
            </a:r>
            <a:r>
              <a:rPr lang="en-US" altLang="zh-TW" sz="1800" i="1" dirty="0">
                <a:solidFill>
                  <a:srgbClr val="00B0F0"/>
                </a:solidFill>
                <a:latin typeface="Courier New" pitchFamily="49" charset="0"/>
              </a:rPr>
              <a:t>.</a:t>
            </a:r>
          </a:p>
          <a:p>
            <a:pPr>
              <a:defRPr/>
            </a:pPr>
            <a:r>
              <a:rPr lang="en-US" altLang="zh-TW" sz="1800" dirty="0">
                <a:solidFill>
                  <a:srgbClr val="00B0F0"/>
                </a:solidFill>
                <a:latin typeface="Courier New" pitchFamily="49" charset="0"/>
              </a:rPr>
              <a:t>// </a:t>
            </a:r>
            <a:r>
              <a:rPr lang="en-US" altLang="zh-TW" sz="1800" b="1" i="1" dirty="0" err="1">
                <a:solidFill>
                  <a:srgbClr val="00B0F0"/>
                </a:solidFill>
                <a:latin typeface="Courier New" pitchFamily="49" charset="0"/>
              </a:rPr>
              <a:t>Postcondition</a:t>
            </a:r>
            <a:r>
              <a:rPr lang="en-US" altLang="zh-TW" sz="1800" i="1" dirty="0">
                <a:solidFill>
                  <a:srgbClr val="00B0F0"/>
                </a:solidFill>
                <a:latin typeface="Courier New" pitchFamily="49" charset="0"/>
              </a:rPr>
              <a:t>: The integers in </a:t>
            </a:r>
            <a:r>
              <a:rPr lang="en-US" altLang="zh-TW" sz="1800" dirty="0" err="1">
                <a:solidFill>
                  <a:srgbClr val="00B0F0"/>
                </a:solidFill>
                <a:latin typeface="Courier New" pitchFamily="49" charset="0"/>
              </a:rPr>
              <a:t>anArray</a:t>
            </a:r>
            <a:r>
              <a:rPr lang="en-US" altLang="zh-TW" sz="1800" i="1" dirty="0">
                <a:solidFill>
                  <a:srgbClr val="00B0F0"/>
                </a:solidFill>
                <a:latin typeface="Courier New" pitchFamily="49" charset="0"/>
              </a:rPr>
              <a:t> are sorted</a:t>
            </a:r>
            <a:r>
              <a:rPr lang="en-US" altLang="zh-TW" sz="1800" i="1" dirty="0" smtClean="0">
                <a:solidFill>
                  <a:srgbClr val="00B0F0"/>
                </a:solidFill>
                <a:latin typeface="Courier New" pitchFamily="49" charset="0"/>
              </a:rPr>
              <a:t>.</a:t>
            </a:r>
          </a:p>
          <a:p>
            <a:pPr>
              <a:defRPr/>
            </a:pPr>
            <a:r>
              <a:rPr lang="en-US" altLang="zh-TW" b="1" dirty="0">
                <a:solidFill>
                  <a:srgbClr val="0070C0"/>
                </a:solidFill>
                <a:latin typeface="Courier New" pitchFamily="49" charset="0"/>
              </a:rPr>
              <a:t>sort(</a:t>
            </a:r>
            <a:r>
              <a:rPr lang="en-US" altLang="zh-TW" b="1" dirty="0" err="1">
                <a:solidFill>
                  <a:srgbClr val="0070C0"/>
                </a:solidFill>
                <a:latin typeface="Courier New" pitchFamily="49" charset="0"/>
              </a:rPr>
              <a:t>anArray</a:t>
            </a:r>
            <a:r>
              <a:rPr lang="en-US" altLang="zh-TW" b="1" dirty="0">
                <a:solidFill>
                  <a:srgbClr val="0070C0"/>
                </a:solidFill>
                <a:latin typeface="Courier New" pitchFamily="49" charset="0"/>
              </a:rPr>
              <a:t>, </a:t>
            </a:r>
            <a:r>
              <a:rPr lang="en-US" altLang="zh-TW" b="1" dirty="0" err="1">
                <a:solidFill>
                  <a:srgbClr val="0070C0"/>
                </a:solidFill>
                <a:latin typeface="Courier New" pitchFamily="49" charset="0"/>
              </a:rPr>
              <a:t>num</a:t>
            </a:r>
            <a:r>
              <a:rPr lang="en-US" altLang="zh-TW" b="1" dirty="0">
                <a:solidFill>
                  <a:srgbClr val="0070C0"/>
                </a:solidFill>
                <a:latin typeface="Courier New" pitchFamily="49" charset="0"/>
              </a:rPr>
              <a:t>)</a:t>
            </a:r>
          </a:p>
          <a:p>
            <a:pPr>
              <a:defRPr/>
            </a:pPr>
            <a:endParaRPr lang="en-US" altLang="zh-TW" sz="1800" dirty="0">
              <a:latin typeface="Courier New" pitchFamily="49" charset="0"/>
            </a:endParaRPr>
          </a:p>
          <a:p>
            <a:pPr>
              <a:defRPr/>
            </a:pPr>
            <a:endParaRPr lang="zh-TW" altLang="en-US" sz="1800" dirty="0">
              <a:latin typeface="Courier New" pitchFamily="49" charset="0"/>
            </a:endParaRPr>
          </a:p>
        </p:txBody>
      </p:sp>
      <p:sp>
        <p:nvSpPr>
          <p:cNvPr id="387077" name="Text Box 5"/>
          <p:cNvSpPr txBox="1">
            <a:spLocks noChangeArrowheads="1"/>
          </p:cNvSpPr>
          <p:nvPr/>
        </p:nvSpPr>
        <p:spPr bwMode="auto">
          <a:xfrm>
            <a:off x="4495800" y="5874469"/>
            <a:ext cx="4500563" cy="650875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800"/>
              <a:t>pretty vague,</a:t>
            </a:r>
          </a:p>
          <a:p>
            <a:pPr eaLnBrk="1" hangingPunct="1"/>
            <a:r>
              <a:rPr lang="en-US" altLang="zh-TW" sz="1800"/>
              <a:t>sort? descending or ascending order?</a:t>
            </a:r>
          </a:p>
        </p:txBody>
      </p:sp>
      <p:sp>
        <p:nvSpPr>
          <p:cNvPr id="387078" name="Text Box 6"/>
          <p:cNvSpPr txBox="1">
            <a:spLocks noChangeArrowheads="1"/>
          </p:cNvSpPr>
          <p:nvPr/>
        </p:nvSpPr>
        <p:spPr bwMode="auto">
          <a:xfrm>
            <a:off x="3657600" y="4437112"/>
            <a:ext cx="1114425" cy="376238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800"/>
              <a:t>purpose</a:t>
            </a:r>
          </a:p>
        </p:txBody>
      </p:sp>
      <p:sp>
        <p:nvSpPr>
          <p:cNvPr id="387079" name="Line 7"/>
          <p:cNvSpPr>
            <a:spLocks noChangeShapeType="1"/>
          </p:cNvSpPr>
          <p:nvPr/>
        </p:nvSpPr>
        <p:spPr bwMode="auto">
          <a:xfrm flipH="1">
            <a:off x="2819400" y="4653136"/>
            <a:ext cx="838200" cy="23698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387080" name="Text Box 8"/>
          <p:cNvSpPr txBox="1">
            <a:spLocks noChangeArrowheads="1"/>
          </p:cNvSpPr>
          <p:nvPr/>
        </p:nvSpPr>
        <p:spPr bwMode="auto">
          <a:xfrm>
            <a:off x="755576" y="6021288"/>
            <a:ext cx="3473450" cy="376238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800" dirty="0"/>
              <a:t>Precondition &amp; </a:t>
            </a:r>
            <a:r>
              <a:rPr lang="en-US" altLang="zh-TW" sz="1800" dirty="0" err="1"/>
              <a:t>postcondition</a:t>
            </a:r>
            <a:endParaRPr lang="en-US" altLang="zh-TW" sz="1800" dirty="0"/>
          </a:p>
        </p:txBody>
      </p:sp>
      <p:sp>
        <p:nvSpPr>
          <p:cNvPr id="387081" name="Line 9"/>
          <p:cNvSpPr>
            <a:spLocks noChangeShapeType="1"/>
          </p:cNvSpPr>
          <p:nvPr/>
        </p:nvSpPr>
        <p:spPr bwMode="auto">
          <a:xfrm flipV="1">
            <a:off x="1970468" y="5445223"/>
            <a:ext cx="81252" cy="58208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11" name="日期版面配置區 10"/>
          <p:cNvSpPr>
            <a:spLocks noGrp="1"/>
          </p:cNvSpPr>
          <p:nvPr>
            <p:ph type="dt" sz="half" idx="10"/>
          </p:nvPr>
        </p:nvSpPr>
        <p:spPr>
          <a:xfrm>
            <a:off x="457200" y="6553200"/>
            <a:ext cx="2043098" cy="304800"/>
          </a:xfrm>
        </p:spPr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2" name="頁尾版面配置區 11"/>
          <p:cNvSpPr>
            <a:spLocks noGrp="1"/>
          </p:cNvSpPr>
          <p:nvPr>
            <p:ph type="ftr" sz="quarter" idx="11"/>
          </p:nvPr>
        </p:nvSpPr>
        <p:spPr>
          <a:xfrm>
            <a:off x="2590800" y="6553200"/>
            <a:ext cx="5181600" cy="304800"/>
          </a:xfrm>
        </p:spPr>
        <p:txBody>
          <a:bodyPr/>
          <a:lstStyle/>
          <a:p>
            <a:pPr>
              <a:defRPr/>
            </a:pPr>
            <a:r>
              <a:rPr lang="en-US" altLang="zh-TW" smtClean="0"/>
              <a:t>DS 2017: Data Abstraction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87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87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87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87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87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87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870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87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870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870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870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870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870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870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870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870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7076" grpId="0" animBg="1"/>
      <p:bldP spid="387077" grpId="0" animBg="1"/>
      <p:bldP spid="387078" grpId="0" animBg="1"/>
      <p:bldP spid="387079" grpId="0" animBg="1"/>
      <p:bldP spid="387080" grpId="0" animBg="1"/>
      <p:bldP spid="38708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7905750" y="6557965"/>
            <a:ext cx="450850" cy="3000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785E9448-1D8C-4D9F-82C8-39DECF8EFBE9}" type="slidenum">
              <a:rPr kumimoji="0" lang="zh-TW" altLang="en-US" sz="1200"/>
              <a:pPr eaLnBrk="1" hangingPunct="1"/>
              <a:t>20</a:t>
            </a:fld>
            <a:endParaRPr kumimoji="0" lang="en-US" altLang="zh-TW" sz="1200"/>
          </a:p>
        </p:txBody>
      </p:sp>
      <p:sp>
        <p:nvSpPr>
          <p:cNvPr id="4710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dirty="0" smtClean="0"/>
              <a:t>Operation Contracts (3/3)</a:t>
            </a:r>
            <a:endParaRPr lang="zh-TW" altLang="en-US" sz="4000" dirty="0" smtClean="0"/>
          </a:p>
        </p:txBody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smtClean="0"/>
              <a:t>Revised specifications:</a:t>
            </a:r>
            <a:endParaRPr lang="zh-TW" altLang="en-US" smtClean="0"/>
          </a:p>
        </p:txBody>
      </p:sp>
      <p:sp>
        <p:nvSpPr>
          <p:cNvPr id="389124" name="Text Box 4"/>
          <p:cNvSpPr txBox="1">
            <a:spLocks noChangeArrowheads="1"/>
          </p:cNvSpPr>
          <p:nvPr/>
        </p:nvSpPr>
        <p:spPr bwMode="auto">
          <a:xfrm>
            <a:off x="533400" y="2362200"/>
            <a:ext cx="8077200" cy="258532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TW" sz="1800" dirty="0" smtClean="0">
                <a:solidFill>
                  <a:srgbClr val="00B0F0"/>
                </a:solidFill>
                <a:latin typeface="Courier New" pitchFamily="49" charset="0"/>
              </a:rPr>
              <a:t>// </a:t>
            </a:r>
            <a:r>
              <a:rPr lang="en-US" altLang="zh-TW" sz="1800" i="1" dirty="0">
                <a:solidFill>
                  <a:srgbClr val="00B0F0"/>
                </a:solidFill>
                <a:latin typeface="Courier New" pitchFamily="49" charset="0"/>
              </a:rPr>
              <a:t>Sorts an array into </a:t>
            </a:r>
            <a:r>
              <a:rPr lang="en-US" altLang="zh-TW" sz="1800" b="1" i="1" dirty="0">
                <a:solidFill>
                  <a:srgbClr val="00B0F0"/>
                </a:solidFill>
                <a:latin typeface="Courier New" pitchFamily="49" charset="0"/>
              </a:rPr>
              <a:t>ascending</a:t>
            </a:r>
            <a:r>
              <a:rPr lang="en-US" altLang="zh-TW" sz="1800" i="1" dirty="0">
                <a:solidFill>
                  <a:srgbClr val="00B0F0"/>
                </a:solidFill>
                <a:latin typeface="Courier New" pitchFamily="49" charset="0"/>
              </a:rPr>
              <a:t> order.</a:t>
            </a:r>
          </a:p>
          <a:p>
            <a:pPr>
              <a:defRPr/>
            </a:pPr>
            <a:r>
              <a:rPr lang="en-US" altLang="zh-TW" sz="1800" dirty="0">
                <a:solidFill>
                  <a:srgbClr val="00B0F0"/>
                </a:solidFill>
                <a:latin typeface="Courier New" pitchFamily="49" charset="0"/>
              </a:rPr>
              <a:t>// </a:t>
            </a:r>
            <a:r>
              <a:rPr lang="en-US" altLang="zh-TW" sz="1800" b="1" i="1" dirty="0">
                <a:solidFill>
                  <a:srgbClr val="00B0F0"/>
                </a:solidFill>
                <a:latin typeface="Courier New" pitchFamily="49" charset="0"/>
              </a:rPr>
              <a:t>Precondition:</a:t>
            </a:r>
            <a:r>
              <a:rPr lang="en-US" altLang="zh-TW" sz="1800" i="1" dirty="0">
                <a:solidFill>
                  <a:srgbClr val="00B0F0"/>
                </a:solidFill>
                <a:latin typeface="Courier New" pitchFamily="49" charset="0"/>
              </a:rPr>
              <a:t> </a:t>
            </a:r>
            <a:r>
              <a:rPr lang="en-US" altLang="zh-TW" sz="1800" dirty="0" err="1">
                <a:solidFill>
                  <a:srgbClr val="00B0F0"/>
                </a:solidFill>
                <a:latin typeface="Courier New" pitchFamily="49" charset="0"/>
              </a:rPr>
              <a:t>anArray</a:t>
            </a:r>
            <a:r>
              <a:rPr lang="en-US" altLang="zh-TW" sz="1800" i="1" dirty="0">
                <a:solidFill>
                  <a:srgbClr val="00B0F0"/>
                </a:solidFill>
                <a:latin typeface="Courier New" pitchFamily="49" charset="0"/>
              </a:rPr>
              <a:t> is an array of </a:t>
            </a:r>
            <a:r>
              <a:rPr lang="en-US" altLang="zh-TW" sz="1800" dirty="0">
                <a:solidFill>
                  <a:srgbClr val="00B0F0"/>
                </a:solidFill>
                <a:latin typeface="Courier New" pitchFamily="49" charset="0"/>
              </a:rPr>
              <a:t>num</a:t>
            </a:r>
            <a:r>
              <a:rPr lang="en-US" altLang="zh-TW" sz="1800" i="1" dirty="0">
                <a:solidFill>
                  <a:srgbClr val="00B0F0"/>
                </a:solidFill>
                <a:latin typeface="Courier New" pitchFamily="49" charset="0"/>
              </a:rPr>
              <a:t> </a:t>
            </a:r>
          </a:p>
          <a:p>
            <a:pPr>
              <a:defRPr/>
            </a:pPr>
            <a:r>
              <a:rPr lang="en-US" altLang="zh-TW" sz="1800" dirty="0">
                <a:solidFill>
                  <a:srgbClr val="00B0F0"/>
                </a:solidFill>
                <a:latin typeface="Courier New" pitchFamily="49" charset="0"/>
              </a:rPr>
              <a:t>// </a:t>
            </a:r>
            <a:r>
              <a:rPr lang="en-US" altLang="zh-TW" sz="1800" i="1" dirty="0">
                <a:solidFill>
                  <a:srgbClr val="00B0F0"/>
                </a:solidFill>
                <a:latin typeface="Courier New" pitchFamily="49" charset="0"/>
              </a:rPr>
              <a:t>integers; </a:t>
            </a:r>
            <a:r>
              <a:rPr lang="en-US" altLang="zh-TW" sz="1800" dirty="0">
                <a:solidFill>
                  <a:srgbClr val="00B0F0"/>
                </a:solidFill>
                <a:latin typeface="Courier New" pitchFamily="49" charset="0"/>
              </a:rPr>
              <a:t>1 &lt;= num &lt;= MAX_ARRAY</a:t>
            </a:r>
            <a:r>
              <a:rPr lang="en-US" altLang="zh-TW" sz="1800" i="1" dirty="0">
                <a:solidFill>
                  <a:srgbClr val="00B0F0"/>
                </a:solidFill>
                <a:latin typeface="Courier New" pitchFamily="49" charset="0"/>
              </a:rPr>
              <a:t>, where </a:t>
            </a:r>
          </a:p>
          <a:p>
            <a:pPr>
              <a:defRPr/>
            </a:pPr>
            <a:r>
              <a:rPr lang="en-US" altLang="zh-TW" sz="1800" dirty="0">
                <a:solidFill>
                  <a:srgbClr val="00B0F0"/>
                </a:solidFill>
                <a:latin typeface="Courier New" pitchFamily="49" charset="0"/>
              </a:rPr>
              <a:t>// MAX_ARRAY </a:t>
            </a:r>
            <a:r>
              <a:rPr lang="en-US" altLang="zh-TW" sz="1800" i="1" dirty="0">
                <a:solidFill>
                  <a:srgbClr val="00B0F0"/>
                </a:solidFill>
                <a:latin typeface="Courier New" pitchFamily="49" charset="0"/>
              </a:rPr>
              <a:t>is a global constant that specifies </a:t>
            </a:r>
          </a:p>
          <a:p>
            <a:pPr>
              <a:defRPr/>
            </a:pPr>
            <a:r>
              <a:rPr lang="en-US" altLang="zh-TW" sz="1800" dirty="0">
                <a:solidFill>
                  <a:srgbClr val="00B0F0"/>
                </a:solidFill>
                <a:latin typeface="Courier New" pitchFamily="49" charset="0"/>
              </a:rPr>
              <a:t>// </a:t>
            </a:r>
            <a:r>
              <a:rPr lang="en-US" altLang="zh-TW" sz="1800" i="1" dirty="0">
                <a:solidFill>
                  <a:srgbClr val="00B0F0"/>
                </a:solidFill>
                <a:latin typeface="Courier New" pitchFamily="49" charset="0"/>
              </a:rPr>
              <a:t>the maximum size of </a:t>
            </a:r>
            <a:r>
              <a:rPr lang="en-US" altLang="zh-TW" sz="1800" dirty="0" err="1">
                <a:solidFill>
                  <a:srgbClr val="00B0F0"/>
                </a:solidFill>
                <a:latin typeface="Courier New" pitchFamily="49" charset="0"/>
              </a:rPr>
              <a:t>anArray</a:t>
            </a:r>
            <a:r>
              <a:rPr lang="en-US" altLang="zh-TW" sz="1800" dirty="0">
                <a:solidFill>
                  <a:srgbClr val="00B0F0"/>
                </a:solidFill>
                <a:latin typeface="Courier New" pitchFamily="49" charset="0"/>
              </a:rPr>
              <a:t>.</a:t>
            </a:r>
          </a:p>
          <a:p>
            <a:pPr>
              <a:defRPr/>
            </a:pPr>
            <a:r>
              <a:rPr lang="en-US" altLang="zh-TW" sz="1800" dirty="0">
                <a:solidFill>
                  <a:srgbClr val="00B0F0"/>
                </a:solidFill>
                <a:latin typeface="Courier New" pitchFamily="49" charset="0"/>
              </a:rPr>
              <a:t>// </a:t>
            </a:r>
            <a:r>
              <a:rPr lang="en-US" altLang="zh-TW" sz="1800" b="1" i="1" dirty="0" err="1">
                <a:solidFill>
                  <a:srgbClr val="00B0F0"/>
                </a:solidFill>
                <a:latin typeface="Courier New" pitchFamily="49" charset="0"/>
              </a:rPr>
              <a:t>Postcondition</a:t>
            </a:r>
            <a:r>
              <a:rPr lang="en-US" altLang="zh-TW" sz="1800" i="1" dirty="0">
                <a:solidFill>
                  <a:srgbClr val="00B0F0"/>
                </a:solidFill>
                <a:latin typeface="Courier New" pitchFamily="49" charset="0"/>
              </a:rPr>
              <a:t>:</a:t>
            </a:r>
            <a:r>
              <a:rPr lang="en-US" altLang="zh-TW" sz="1800" dirty="0">
                <a:solidFill>
                  <a:srgbClr val="00B0F0"/>
                </a:solidFill>
                <a:latin typeface="Courier New" pitchFamily="49" charset="0"/>
              </a:rPr>
              <a:t> </a:t>
            </a:r>
            <a:r>
              <a:rPr lang="en-US" altLang="zh-TW" sz="1800" dirty="0" err="1">
                <a:solidFill>
                  <a:srgbClr val="00B0F0"/>
                </a:solidFill>
                <a:latin typeface="Courier New" pitchFamily="49" charset="0"/>
              </a:rPr>
              <a:t>anArray</a:t>
            </a:r>
            <a:r>
              <a:rPr lang="en-US" altLang="zh-TW" sz="1800" dirty="0">
                <a:solidFill>
                  <a:srgbClr val="00B0F0"/>
                </a:solidFill>
                <a:latin typeface="Courier New" pitchFamily="49" charset="0"/>
              </a:rPr>
              <a:t>[0] &lt;= </a:t>
            </a:r>
            <a:r>
              <a:rPr lang="en-US" altLang="zh-TW" sz="1800" dirty="0" err="1">
                <a:solidFill>
                  <a:srgbClr val="00B0F0"/>
                </a:solidFill>
                <a:latin typeface="Courier New" pitchFamily="49" charset="0"/>
              </a:rPr>
              <a:t>anArray</a:t>
            </a:r>
            <a:r>
              <a:rPr lang="en-US" altLang="zh-TW" sz="1800" dirty="0">
                <a:solidFill>
                  <a:srgbClr val="00B0F0"/>
                </a:solidFill>
                <a:latin typeface="Courier New" pitchFamily="49" charset="0"/>
              </a:rPr>
              <a:t>[1] &lt;= ...</a:t>
            </a:r>
          </a:p>
          <a:p>
            <a:pPr>
              <a:defRPr/>
            </a:pPr>
            <a:r>
              <a:rPr lang="en-US" altLang="zh-TW" sz="1800" dirty="0">
                <a:solidFill>
                  <a:srgbClr val="00B0F0"/>
                </a:solidFill>
                <a:latin typeface="Courier New" pitchFamily="49" charset="0"/>
              </a:rPr>
              <a:t>// &lt;= </a:t>
            </a:r>
            <a:r>
              <a:rPr lang="en-US" altLang="zh-TW" sz="1800" dirty="0" err="1">
                <a:solidFill>
                  <a:srgbClr val="00B0F0"/>
                </a:solidFill>
                <a:latin typeface="Courier New" pitchFamily="49" charset="0"/>
              </a:rPr>
              <a:t>anArray</a:t>
            </a:r>
            <a:r>
              <a:rPr lang="en-US" altLang="zh-TW" sz="1800" dirty="0">
                <a:solidFill>
                  <a:srgbClr val="00B0F0"/>
                </a:solidFill>
                <a:latin typeface="Courier New" pitchFamily="49" charset="0"/>
              </a:rPr>
              <a:t>[num-1], num </a:t>
            </a:r>
            <a:r>
              <a:rPr lang="en-US" altLang="zh-TW" sz="1800" i="1" dirty="0">
                <a:solidFill>
                  <a:srgbClr val="00B0F0"/>
                </a:solidFill>
                <a:latin typeface="Courier New" pitchFamily="49" charset="0"/>
              </a:rPr>
              <a:t>is unchanged</a:t>
            </a:r>
            <a:r>
              <a:rPr lang="en-US" altLang="zh-TW" sz="1800" dirty="0" smtClean="0">
                <a:solidFill>
                  <a:srgbClr val="00B0F0"/>
                </a:solidFill>
                <a:latin typeface="Courier New" pitchFamily="49" charset="0"/>
              </a:rPr>
              <a:t>.</a:t>
            </a:r>
          </a:p>
          <a:p>
            <a:pPr>
              <a:defRPr/>
            </a:pPr>
            <a:r>
              <a:rPr lang="en-US" altLang="zh-TW" b="1" dirty="0">
                <a:solidFill>
                  <a:srgbClr val="0070C0"/>
                </a:solidFill>
                <a:latin typeface="Courier New" pitchFamily="49" charset="0"/>
              </a:rPr>
              <a:t>sort(</a:t>
            </a:r>
            <a:r>
              <a:rPr lang="en-US" altLang="zh-TW" b="1" dirty="0" err="1">
                <a:solidFill>
                  <a:srgbClr val="0070C0"/>
                </a:solidFill>
                <a:latin typeface="Courier New" pitchFamily="49" charset="0"/>
              </a:rPr>
              <a:t>anArray</a:t>
            </a:r>
            <a:r>
              <a:rPr lang="en-US" altLang="zh-TW" b="1" dirty="0">
                <a:solidFill>
                  <a:srgbClr val="0070C0"/>
                </a:solidFill>
                <a:latin typeface="Courier New" pitchFamily="49" charset="0"/>
              </a:rPr>
              <a:t>, </a:t>
            </a:r>
            <a:r>
              <a:rPr lang="en-US" altLang="zh-TW" b="1" dirty="0" err="1">
                <a:solidFill>
                  <a:srgbClr val="0070C0"/>
                </a:solidFill>
                <a:latin typeface="Courier New" pitchFamily="49" charset="0"/>
              </a:rPr>
              <a:t>num</a:t>
            </a:r>
            <a:r>
              <a:rPr lang="en-US" altLang="zh-TW" b="1" dirty="0">
                <a:solidFill>
                  <a:srgbClr val="0070C0"/>
                </a:solidFill>
                <a:latin typeface="Courier New" pitchFamily="49" charset="0"/>
              </a:rPr>
              <a:t>)</a:t>
            </a:r>
          </a:p>
          <a:p>
            <a:pPr>
              <a:defRPr/>
            </a:pPr>
            <a:endParaRPr lang="zh-TW" altLang="en-US" sz="1800" dirty="0">
              <a:latin typeface="Courier New" pitchFamily="49" charset="0"/>
            </a:endParaRPr>
          </a:p>
        </p:txBody>
      </p:sp>
      <p:sp>
        <p:nvSpPr>
          <p:cNvPr id="389125" name="Text Box 5"/>
          <p:cNvSpPr txBox="1">
            <a:spLocks noChangeArrowheads="1"/>
          </p:cNvSpPr>
          <p:nvPr/>
        </p:nvSpPr>
        <p:spPr bwMode="auto">
          <a:xfrm>
            <a:off x="550863" y="5257800"/>
            <a:ext cx="7983537" cy="650875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800" b="1">
                <a:solidFill>
                  <a:schemeClr val="accent2"/>
                </a:solidFill>
              </a:rPr>
              <a:t>Documentation is very important!! </a:t>
            </a:r>
          </a:p>
          <a:p>
            <a:pPr eaLnBrk="1" hangingPunct="1"/>
            <a:r>
              <a:rPr lang="en-US" altLang="zh-TW" sz="1800"/>
              <a:t>You, the programmer, may forget everything about your programs.</a:t>
            </a:r>
            <a:endParaRPr lang="zh-TW" altLang="en-US" sz="1800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>
          <a:xfrm>
            <a:off x="457200" y="6553200"/>
            <a:ext cx="2043098" cy="304800"/>
          </a:xfrm>
        </p:spPr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>
          <a:xfrm>
            <a:off x="2590800" y="6553200"/>
            <a:ext cx="5181600" cy="304800"/>
          </a:xfrm>
        </p:spPr>
        <p:txBody>
          <a:bodyPr/>
          <a:lstStyle/>
          <a:p>
            <a:pPr>
              <a:defRPr/>
            </a:pPr>
            <a:r>
              <a:rPr lang="en-US" altLang="zh-TW" smtClean="0"/>
              <a:t>DS 2017: Data Abstraction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89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89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2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>
                <a:ea typeface="新細明體" charset="-120"/>
              </a:rPr>
              <a:t>Options for Unusual Conditions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 smtClean="0"/>
              <a:t>Assume they will never occur</a:t>
            </a:r>
          </a:p>
          <a:p>
            <a:pPr lvl="1">
              <a:defRPr/>
            </a:pPr>
            <a:r>
              <a:rPr lang="en-US" altLang="zh-TW" dirty="0" smtClean="0"/>
              <a:t>State the assumption as a precondition</a:t>
            </a:r>
          </a:p>
          <a:p>
            <a:pPr>
              <a:defRPr/>
            </a:pPr>
            <a:r>
              <a:rPr lang="en-US" altLang="zh-TW" dirty="0" smtClean="0"/>
              <a:t>Ignore the invalid situations</a:t>
            </a:r>
          </a:p>
          <a:p>
            <a:pPr lvl="1">
              <a:defRPr/>
            </a:pPr>
            <a:r>
              <a:rPr lang="en-US" altLang="zh-TW" dirty="0" smtClean="0"/>
              <a:t>Do nothing if given invalid data</a:t>
            </a:r>
          </a:p>
          <a:p>
            <a:pPr>
              <a:defRPr/>
            </a:pPr>
            <a:r>
              <a:rPr lang="en-US" altLang="zh-TW" dirty="0" smtClean="0"/>
              <a:t>Guess at the client’s intention</a:t>
            </a:r>
          </a:p>
          <a:p>
            <a:pPr>
              <a:defRPr/>
            </a:pPr>
            <a:r>
              <a:rPr lang="en-US" altLang="zh-TW" dirty="0" smtClean="0"/>
              <a:t>Return a value that signals a problem</a:t>
            </a:r>
          </a:p>
          <a:p>
            <a:pPr>
              <a:defRPr/>
            </a:pPr>
            <a:r>
              <a:rPr lang="en-US" altLang="zh-TW" dirty="0" smtClean="0"/>
              <a:t>Throw an exception</a:t>
            </a:r>
          </a:p>
          <a:p>
            <a:pPr lvl="1">
              <a:defRPr/>
            </a:pPr>
            <a:r>
              <a:rPr lang="en-US" altLang="zh-TW" dirty="0" smtClean="0"/>
              <a:t>Often a desirable way</a:t>
            </a:r>
          </a:p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457200" y="6553200"/>
            <a:ext cx="2043098" cy="304800"/>
          </a:xfrm>
        </p:spPr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2590800" y="6553200"/>
            <a:ext cx="5181600" cy="304800"/>
          </a:xfrm>
        </p:spPr>
        <p:txBody>
          <a:bodyPr/>
          <a:lstStyle/>
          <a:p>
            <a:pPr>
              <a:defRPr/>
            </a:pPr>
            <a:r>
              <a:rPr lang="en-US" altLang="zh-TW" smtClean="0"/>
              <a:t>DS 2017: Data Abstraction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7905750" y="6557965"/>
            <a:ext cx="450850" cy="300037"/>
          </a:xfrm>
        </p:spPr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21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7905750" y="6557965"/>
            <a:ext cx="450850" cy="3000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A0E5BFEA-F416-4F42-8A06-9BBA6633A45C}" type="slidenum">
              <a:rPr kumimoji="0" lang="zh-TW" altLang="en-US" sz="1200"/>
              <a:pPr eaLnBrk="1" hangingPunct="1"/>
              <a:t>22</a:t>
            </a:fld>
            <a:endParaRPr kumimoji="0" lang="en-US" altLang="zh-TW" sz="1200"/>
          </a:p>
        </p:txBody>
      </p:sp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dirty="0" smtClean="0"/>
              <a:t>Abstraction (1/3)</a:t>
            </a:r>
            <a:endParaRPr lang="zh-TW" altLang="en-US" sz="4000" dirty="0" smtClean="0"/>
          </a:p>
        </p:txBody>
      </p:sp>
      <p:sp>
        <p:nvSpPr>
          <p:cNvPr id="2344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b="1" dirty="0" smtClean="0">
                <a:solidFill>
                  <a:srgbClr val="0070C0"/>
                </a:solidFill>
              </a:rPr>
              <a:t>Abstraction</a:t>
            </a:r>
            <a:r>
              <a:rPr lang="en-US" altLang="zh-TW" dirty="0"/>
              <a:t> s</a:t>
            </a:r>
            <a:r>
              <a:rPr lang="en-US" altLang="zh-TW" dirty="0" smtClean="0"/>
              <a:t>eparates the </a:t>
            </a:r>
            <a:r>
              <a:rPr lang="en-US" altLang="zh-TW" b="1" dirty="0" smtClean="0"/>
              <a:t>purpose</a:t>
            </a:r>
            <a:r>
              <a:rPr lang="en-US" altLang="zh-TW" dirty="0" smtClean="0"/>
              <a:t> of a module from its </a:t>
            </a:r>
            <a:r>
              <a:rPr lang="en-US" altLang="zh-TW" b="1" dirty="0" smtClean="0"/>
              <a:t>implementation</a:t>
            </a:r>
            <a:r>
              <a:rPr lang="en-US" altLang="zh-TW" dirty="0" smtClean="0"/>
              <a:t>.</a:t>
            </a:r>
          </a:p>
          <a:p>
            <a:pPr lvl="1" eaLnBrk="1" hangingPunct="1"/>
            <a:endParaRPr lang="en-US" altLang="zh-TW" dirty="0" smtClean="0"/>
          </a:p>
          <a:p>
            <a:pPr eaLnBrk="1" hangingPunct="1"/>
            <a:r>
              <a:rPr lang="en-US" altLang="zh-TW" b="1" dirty="0" smtClean="0"/>
              <a:t>Specifications</a:t>
            </a:r>
            <a:r>
              <a:rPr lang="en-US" altLang="zh-TW" dirty="0" smtClean="0"/>
              <a:t> for each module are written </a:t>
            </a:r>
            <a:r>
              <a:rPr lang="en-US" altLang="zh-TW" u="sng" dirty="0" smtClean="0"/>
              <a:t>before implementation</a:t>
            </a:r>
            <a:r>
              <a:rPr lang="en-US" altLang="zh-TW" dirty="0" smtClean="0"/>
              <a:t>.</a:t>
            </a:r>
          </a:p>
          <a:p>
            <a:pPr lvl="1" eaLnBrk="1" hangingPunct="1"/>
            <a:endParaRPr lang="en-US" altLang="zh-TW" dirty="0" smtClean="0"/>
          </a:p>
          <a:p>
            <a:pPr eaLnBrk="1" hangingPunct="1"/>
            <a:r>
              <a:rPr lang="en-US" altLang="zh-TW" dirty="0" smtClean="0"/>
              <a:t>Modularity and abstraction complement each other.</a:t>
            </a:r>
          </a:p>
          <a:p>
            <a:pPr lvl="1" eaLnBrk="1" hangingPunct="1"/>
            <a:r>
              <a:rPr lang="en-US" altLang="zh-TW" dirty="0" smtClean="0"/>
              <a:t>Modularity breaks a solution into modules.</a:t>
            </a:r>
          </a:p>
          <a:p>
            <a:pPr lvl="1" eaLnBrk="1" hangingPunct="1"/>
            <a:r>
              <a:rPr lang="en-US" altLang="zh-TW" dirty="0" smtClean="0"/>
              <a:t>Abstraction specifies each module clearly.</a:t>
            </a:r>
            <a:endParaRPr lang="zh-TW" altLang="en-US" dirty="0" smtClean="0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>
          <a:xfrm>
            <a:off x="457200" y="6553200"/>
            <a:ext cx="2043098" cy="304800"/>
          </a:xfrm>
        </p:spPr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>
          <a:xfrm>
            <a:off x="2590800" y="6553200"/>
            <a:ext cx="5181600" cy="304800"/>
          </a:xfrm>
        </p:spPr>
        <p:txBody>
          <a:bodyPr/>
          <a:lstStyle/>
          <a:p>
            <a:pPr>
              <a:defRPr/>
            </a:pPr>
            <a:r>
              <a:rPr lang="en-US" altLang="zh-TW" smtClean="0"/>
              <a:t>DS 2017: Data Abstraction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4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44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44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4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44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44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4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344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344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4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344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344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7905750" y="6557965"/>
            <a:ext cx="450850" cy="3000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555680B9-DE43-4606-A8C0-9F16A15BFA7D}" type="slidenum">
              <a:rPr kumimoji="0" lang="zh-TW" altLang="en-US" sz="1200"/>
              <a:pPr eaLnBrk="1" hangingPunct="1"/>
              <a:t>23</a:t>
            </a:fld>
            <a:endParaRPr kumimoji="0" lang="en-US" altLang="zh-TW" sz="1200"/>
          </a:p>
        </p:txBody>
      </p:sp>
      <p:sp>
        <p:nvSpPr>
          <p:cNvPr id="112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dirty="0" smtClean="0"/>
              <a:t>Abstraction (2/3)</a:t>
            </a:r>
            <a:endParaRPr lang="zh-TW" altLang="en-US" sz="4000" dirty="0" smtClean="0"/>
          </a:p>
        </p:txBody>
      </p:sp>
      <p:sp>
        <p:nvSpPr>
          <p:cNvPr id="178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b="1" dirty="0" smtClean="0">
                <a:solidFill>
                  <a:srgbClr val="0070C0"/>
                </a:solidFill>
              </a:rPr>
              <a:t>Functional abstraction</a:t>
            </a:r>
            <a:r>
              <a:rPr lang="en-US" altLang="zh-TW" sz="2400" dirty="0"/>
              <a:t> </a:t>
            </a:r>
            <a:r>
              <a:rPr lang="en-US" altLang="zh-TW" dirty="0" smtClean="0"/>
              <a:t>separates the purpose of a function from its implementation.</a:t>
            </a:r>
          </a:p>
          <a:p>
            <a:pPr lvl="1" eaLnBrk="1" hangingPunct="1"/>
            <a:r>
              <a:rPr lang="en-US" altLang="zh-TW" dirty="0" smtClean="0"/>
              <a:t>For example, C++ standard library function, </a:t>
            </a:r>
            <a:r>
              <a:rPr lang="en-US" altLang="zh-TW" i="1" dirty="0" err="1" smtClean="0"/>
              <a:t>cout</a:t>
            </a:r>
            <a:r>
              <a:rPr lang="en-US" altLang="zh-TW" dirty="0" smtClean="0"/>
              <a:t>.</a:t>
            </a:r>
            <a:endParaRPr lang="zh-TW" altLang="en-US" dirty="0" smtClean="0"/>
          </a:p>
          <a:p>
            <a:pPr lvl="1" eaLnBrk="1" hangingPunct="1"/>
            <a:endParaRPr lang="en-US" altLang="zh-TW" sz="2400" dirty="0" smtClean="0"/>
          </a:p>
          <a:p>
            <a:pPr eaLnBrk="1" hangingPunct="1"/>
            <a:r>
              <a:rPr lang="en-US" altLang="zh-TW" dirty="0" smtClean="0"/>
              <a:t>Functional abstraction is essential to a team project.</a:t>
            </a:r>
          </a:p>
          <a:p>
            <a:pPr lvl="1" eaLnBrk="1" hangingPunct="1"/>
            <a:r>
              <a:rPr lang="en-US" altLang="zh-TW" dirty="0" smtClean="0"/>
              <a:t>You will have to use modules (functions) written by others, frequently without knowledge of their implementations.</a:t>
            </a:r>
          </a:p>
          <a:p>
            <a:pPr lvl="1" eaLnBrk="1" hangingPunct="1"/>
            <a:endParaRPr lang="en-US" altLang="zh-TW" dirty="0" smtClean="0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>
          <a:xfrm>
            <a:off x="457200" y="6553200"/>
            <a:ext cx="2043098" cy="304800"/>
          </a:xfrm>
        </p:spPr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>
          <a:xfrm>
            <a:off x="2590800" y="6553200"/>
            <a:ext cx="5181600" cy="304800"/>
          </a:xfrm>
        </p:spPr>
        <p:txBody>
          <a:bodyPr/>
          <a:lstStyle/>
          <a:p>
            <a:pPr>
              <a:defRPr/>
            </a:pPr>
            <a:r>
              <a:rPr lang="en-US" altLang="zh-TW" smtClean="0"/>
              <a:t>DS 2017: Data Abstraction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81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81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781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81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7905750" y="6557965"/>
            <a:ext cx="450850" cy="3000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F1CB94E6-FBD7-4AC3-AD5A-A0BABD60A117}" type="slidenum">
              <a:rPr kumimoji="0" lang="zh-TW" altLang="en-US" sz="1200"/>
              <a:pPr eaLnBrk="1" hangingPunct="1"/>
              <a:t>24</a:t>
            </a:fld>
            <a:endParaRPr kumimoji="0" lang="en-US" altLang="zh-TW" sz="1200"/>
          </a:p>
        </p:txBody>
      </p:sp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zh-TW" sz="4000" dirty="0" smtClean="0"/>
              <a:t>Abstraction (3/3)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dirty="0" smtClean="0"/>
              <a:t>Consider now a collection of data and a set of operations on the data.</a:t>
            </a:r>
          </a:p>
          <a:p>
            <a:pPr lvl="1" eaLnBrk="1" hangingPunct="1">
              <a:lnSpc>
                <a:spcPct val="90000"/>
              </a:lnSpc>
            </a:pPr>
            <a:endParaRPr lang="en-US" altLang="zh-TW" sz="1800" b="1" dirty="0" smtClean="0"/>
          </a:p>
          <a:p>
            <a:pPr eaLnBrk="1" hangingPunct="1">
              <a:lnSpc>
                <a:spcPct val="90000"/>
              </a:lnSpc>
            </a:pPr>
            <a:r>
              <a:rPr lang="en-US" altLang="zh-TW" b="1" dirty="0" smtClean="0">
                <a:solidFill>
                  <a:srgbClr val="0070C0"/>
                </a:solidFill>
              </a:rPr>
              <a:t>Data abstraction</a:t>
            </a:r>
            <a:r>
              <a:rPr lang="en-US" altLang="zh-TW" dirty="0">
                <a:solidFill>
                  <a:srgbClr val="0070C0"/>
                </a:solidFill>
              </a:rPr>
              <a:t> </a:t>
            </a:r>
            <a:r>
              <a:rPr lang="en-US" altLang="zh-TW" dirty="0" smtClean="0"/>
              <a:t>focuses on what the operations do to data, </a:t>
            </a:r>
            <a:r>
              <a:rPr lang="en-US" altLang="zh-TW" b="1" dirty="0" smtClean="0"/>
              <a:t>not on their implementation</a:t>
            </a:r>
            <a:r>
              <a:rPr lang="en-US" altLang="zh-TW" dirty="0" smtClean="0"/>
              <a:t>.</a:t>
            </a:r>
          </a:p>
          <a:p>
            <a:pPr lvl="1" eaLnBrk="1" hangingPunct="1">
              <a:lnSpc>
                <a:spcPct val="90000"/>
              </a:lnSpc>
            </a:pPr>
            <a:endParaRPr lang="en-US" altLang="zh-TW" sz="1800" dirty="0" smtClean="0"/>
          </a:p>
          <a:p>
            <a:pPr eaLnBrk="1" hangingPunct="1"/>
            <a:r>
              <a:rPr lang="en-US" altLang="zh-TW" b="1" dirty="0" smtClean="0"/>
              <a:t>Data structure</a:t>
            </a:r>
            <a:r>
              <a:rPr lang="en-US" altLang="zh-TW" dirty="0" smtClean="0"/>
              <a:t>:</a:t>
            </a:r>
          </a:p>
          <a:p>
            <a:pPr lvl="1" eaLnBrk="1" hangingPunct="1"/>
            <a:r>
              <a:rPr lang="en-US" altLang="zh-TW" b="1" dirty="0" smtClean="0"/>
              <a:t>Implementation</a:t>
            </a:r>
            <a:r>
              <a:rPr lang="en-US" altLang="zh-TW" dirty="0" smtClean="0"/>
              <a:t> of an ADT.</a:t>
            </a:r>
          </a:p>
          <a:p>
            <a:pPr lvl="1" eaLnBrk="1" hangingPunct="1"/>
            <a:r>
              <a:rPr lang="en-US" altLang="zh-TW" dirty="0" smtClean="0"/>
              <a:t>A construct that you can define within a programming language to store a collection of data.</a:t>
            </a:r>
          </a:p>
          <a:p>
            <a:pPr lvl="1" eaLnBrk="1" hangingPunct="1"/>
            <a:r>
              <a:rPr lang="en-US" altLang="zh-TW" dirty="0" smtClean="0"/>
              <a:t>E.g., array-based or link-based implementation of ADT bag.</a:t>
            </a:r>
          </a:p>
          <a:p>
            <a:pPr eaLnBrk="1" hangingPunct="1">
              <a:lnSpc>
                <a:spcPct val="90000"/>
              </a:lnSpc>
            </a:pPr>
            <a:endParaRPr lang="en-US" altLang="zh-TW" dirty="0" smtClean="0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>
          <a:xfrm>
            <a:off x="457200" y="6553200"/>
            <a:ext cx="2043098" cy="304800"/>
          </a:xfrm>
        </p:spPr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>
          <a:xfrm>
            <a:off x="2590800" y="6553200"/>
            <a:ext cx="5181600" cy="304800"/>
          </a:xfrm>
        </p:spPr>
        <p:txBody>
          <a:bodyPr/>
          <a:lstStyle/>
          <a:p>
            <a:pPr>
              <a:defRPr/>
            </a:pPr>
            <a:r>
              <a:rPr lang="en-US" altLang="zh-TW" smtClean="0"/>
              <a:t>DS 2017: Data Abstraction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63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63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63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63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63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63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63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63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7905750" y="6557965"/>
            <a:ext cx="450850" cy="3000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BCD4A95E-4793-4CD0-A0BE-0D15445673FC}" type="slidenum">
              <a:rPr kumimoji="0" lang="zh-TW" altLang="en-US" sz="1200"/>
              <a:pPr eaLnBrk="1" hangingPunct="1"/>
              <a:t>25</a:t>
            </a:fld>
            <a:endParaRPr kumimoji="0" lang="en-US" altLang="zh-TW" sz="1200"/>
          </a:p>
        </p:txBody>
      </p:sp>
      <p:sp>
        <p:nvSpPr>
          <p:cNvPr id="14339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zh-TW" sz="4000" dirty="0" smtClean="0"/>
              <a:t>Information Hiding (1/2)</a:t>
            </a:r>
          </a:p>
        </p:txBody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zh-TW" dirty="0" smtClean="0"/>
              <a:t>The principle of </a:t>
            </a:r>
            <a:r>
              <a:rPr lang="en-US" altLang="zh-TW" b="1" dirty="0" smtClean="0">
                <a:solidFill>
                  <a:srgbClr val="0070C0"/>
                </a:solidFill>
              </a:rPr>
              <a:t>information hiding </a:t>
            </a:r>
            <a:r>
              <a:rPr lang="en-US" altLang="zh-TW" dirty="0" smtClean="0"/>
              <a:t>tells you to</a:t>
            </a:r>
          </a:p>
          <a:p>
            <a:pPr lvl="1" eaLnBrk="1" hangingPunct="1"/>
            <a:r>
              <a:rPr lang="en-US" altLang="zh-TW" b="1" dirty="0" smtClean="0"/>
              <a:t> </a:t>
            </a:r>
            <a:r>
              <a:rPr lang="en-US" altLang="zh-TW" b="1" dirty="0" smtClean="0">
                <a:solidFill>
                  <a:srgbClr val="0070C0"/>
                </a:solidFill>
              </a:rPr>
              <a:t>hide private details</a:t>
            </a:r>
            <a:r>
              <a:rPr lang="en-US" altLang="zh-TW" b="1" dirty="0" smtClean="0"/>
              <a:t> </a:t>
            </a:r>
            <a:r>
              <a:rPr lang="en-US" altLang="zh-TW" dirty="0" smtClean="0"/>
              <a:t>within a module and</a:t>
            </a:r>
          </a:p>
          <a:p>
            <a:pPr lvl="1" eaLnBrk="1" hangingPunct="1"/>
            <a:r>
              <a:rPr lang="en-US" altLang="zh-TW" dirty="0" smtClean="0"/>
              <a:t>make the private details </a:t>
            </a:r>
            <a:r>
              <a:rPr lang="en-US" altLang="zh-TW" b="1" dirty="0" smtClean="0">
                <a:solidFill>
                  <a:srgbClr val="0070C0"/>
                </a:solidFill>
              </a:rPr>
              <a:t>inaccessible</a:t>
            </a:r>
            <a:r>
              <a:rPr lang="en-US" altLang="zh-TW" dirty="0" smtClean="0"/>
              <a:t> from outside a module,</a:t>
            </a:r>
          </a:p>
          <a:p>
            <a:pPr lvl="1" eaLnBrk="1" hangingPunct="1"/>
            <a:r>
              <a:rPr lang="en-US" altLang="zh-TW" dirty="0" smtClean="0"/>
              <a:t>so as to ensure that no other module can tamper with these hidden details.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>
          <a:xfrm>
            <a:off x="457200" y="6553200"/>
            <a:ext cx="2043098" cy="304800"/>
          </a:xfrm>
        </p:spPr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>
          <a:xfrm>
            <a:off x="2590800" y="6553200"/>
            <a:ext cx="5181600" cy="304800"/>
          </a:xfrm>
        </p:spPr>
        <p:txBody>
          <a:bodyPr/>
          <a:lstStyle/>
          <a:p>
            <a:pPr>
              <a:defRPr/>
            </a:pPr>
            <a:r>
              <a:rPr lang="en-US" altLang="zh-TW" smtClean="0"/>
              <a:t>DS 2017: Data Abstraction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>
                <a:ea typeface="新細明體" charset="-120"/>
              </a:rPr>
              <a:t>Information Hiding (2/2)</a:t>
            </a:r>
          </a:p>
        </p:txBody>
      </p:sp>
      <p:sp>
        <p:nvSpPr>
          <p:cNvPr id="25604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901700" y="5390480"/>
            <a:ext cx="8007350" cy="558800"/>
          </a:xfrm>
        </p:spPr>
        <p:txBody>
          <a:bodyPr/>
          <a:lstStyle/>
          <a:p>
            <a:r>
              <a:rPr lang="en-US" altLang="zh-TW" dirty="0" smtClean="0">
                <a:ea typeface="新細明體" charset="-120"/>
              </a:rPr>
              <a:t>Tasks communicate through a slit in wall</a:t>
            </a:r>
          </a:p>
        </p:txBody>
      </p:sp>
      <p:pic>
        <p:nvPicPr>
          <p:cNvPr id="2560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42975" y="1368425"/>
            <a:ext cx="7677150" cy="411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頁尾版面配置區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DS 2017: Data Abstraction</a:t>
            </a:r>
            <a:endParaRPr lang="en-US" dirty="0"/>
          </a:p>
        </p:txBody>
      </p:sp>
      <p:sp>
        <p:nvSpPr>
          <p:cNvPr id="7" name="文字方塊 6"/>
          <p:cNvSpPr txBox="1"/>
          <p:nvPr/>
        </p:nvSpPr>
        <p:spPr>
          <a:xfrm>
            <a:off x="576565" y="6165304"/>
            <a:ext cx="53655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Source: FIGURE 1-2 in [</a:t>
            </a:r>
            <a:r>
              <a:rPr lang="en-US" altLang="zh-TW" dirty="0" err="1" smtClean="0"/>
              <a:t>Carrano</a:t>
            </a:r>
            <a:r>
              <a:rPr lang="en-US" altLang="zh-TW" dirty="0" smtClean="0"/>
              <a:t> and Henry 2013].</a:t>
            </a:r>
            <a:endParaRPr lang="zh-TW" altLang="en-US" dirty="0"/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26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>
          <a:xfrm>
            <a:off x="512763" y="301625"/>
            <a:ext cx="8396287" cy="1143000"/>
          </a:xfrm>
        </p:spPr>
        <p:txBody>
          <a:bodyPr/>
          <a:lstStyle/>
          <a:p>
            <a:r>
              <a:rPr lang="en-US" altLang="zh-TW" sz="4000" dirty="0" smtClean="0">
                <a:ea typeface="新細明體" charset="-120"/>
              </a:rPr>
              <a:t>Minimal and Complete Interfaces (1/2)</a:t>
            </a:r>
          </a:p>
        </p:txBody>
      </p:sp>
      <p:sp>
        <p:nvSpPr>
          <p:cNvPr id="26628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901700" y="5174456"/>
            <a:ext cx="7810500" cy="558800"/>
          </a:xfrm>
        </p:spPr>
        <p:txBody>
          <a:bodyPr/>
          <a:lstStyle/>
          <a:p>
            <a:r>
              <a:rPr lang="en-US" altLang="zh-TW" dirty="0" smtClean="0">
                <a:ea typeface="新細明體" charset="-120"/>
              </a:rPr>
              <a:t>A revised implementation communicates through </a:t>
            </a:r>
          </a:p>
          <a:p>
            <a:r>
              <a:rPr lang="en-US" altLang="zh-TW" dirty="0" smtClean="0">
                <a:ea typeface="新細明體" charset="-120"/>
              </a:rPr>
              <a:t>the same slit in the wall</a:t>
            </a:r>
          </a:p>
        </p:txBody>
      </p:sp>
      <p:pic>
        <p:nvPicPr>
          <p:cNvPr id="2662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52513" y="1633538"/>
            <a:ext cx="7038975" cy="3590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頁尾版面配置區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DS 2017: Data Abstraction</a:t>
            </a:r>
            <a:endParaRPr lang="en-US" dirty="0"/>
          </a:p>
        </p:txBody>
      </p:sp>
      <p:sp>
        <p:nvSpPr>
          <p:cNvPr id="7" name="文字方塊 6"/>
          <p:cNvSpPr txBox="1"/>
          <p:nvPr/>
        </p:nvSpPr>
        <p:spPr>
          <a:xfrm>
            <a:off x="576565" y="6165304"/>
            <a:ext cx="53655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Source: FIGURE 1-3 in [</a:t>
            </a:r>
            <a:r>
              <a:rPr lang="en-US" altLang="zh-TW" dirty="0" err="1" smtClean="0"/>
              <a:t>Carrano</a:t>
            </a:r>
            <a:r>
              <a:rPr lang="en-US" altLang="zh-TW" dirty="0" smtClean="0"/>
              <a:t> and Henry 2013].</a:t>
            </a:r>
            <a:endParaRPr lang="zh-TW" altLang="en-US" dirty="0"/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27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7905750" y="6557965"/>
            <a:ext cx="450850" cy="3000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88D31F6D-00FE-44F3-9A13-42062974C5E0}" type="slidenum">
              <a:rPr kumimoji="0" lang="zh-TW" altLang="en-US" sz="1200"/>
              <a:pPr eaLnBrk="1" hangingPunct="1"/>
              <a:t>28</a:t>
            </a:fld>
            <a:endParaRPr kumimoji="0" lang="en-US" altLang="zh-TW" sz="1200"/>
          </a:p>
        </p:txBody>
      </p:sp>
      <p:sp>
        <p:nvSpPr>
          <p:cNvPr id="43011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zh-TW" sz="4000" dirty="0" smtClean="0"/>
              <a:t>Minimal and Complete Interfaces (2/2)</a:t>
            </a:r>
          </a:p>
        </p:txBody>
      </p:sp>
      <p:sp>
        <p:nvSpPr>
          <p:cNvPr id="9830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dirty="0" smtClean="0">
                <a:cs typeface="Times New Roman" pitchFamily="18" charset="0"/>
              </a:rPr>
              <a:t>The</a:t>
            </a:r>
            <a:r>
              <a:rPr lang="en-US" altLang="zh-TW" dirty="0">
                <a:cs typeface="Times New Roman" pitchFamily="18" charset="0"/>
              </a:rPr>
              <a:t> </a:t>
            </a:r>
            <a:r>
              <a:rPr lang="en-US" altLang="zh-TW" b="1" dirty="0">
                <a:solidFill>
                  <a:srgbClr val="0070C0"/>
                </a:solidFill>
                <a:cs typeface="Times New Roman" pitchFamily="18" charset="0"/>
              </a:rPr>
              <a:t>i</a:t>
            </a:r>
            <a:r>
              <a:rPr lang="en-US" altLang="zh-TW" b="1" dirty="0" smtClean="0">
                <a:solidFill>
                  <a:srgbClr val="0070C0"/>
                </a:solidFill>
                <a:cs typeface="Times New Roman" pitchFamily="18" charset="0"/>
              </a:rPr>
              <a:t>nterface</a:t>
            </a:r>
            <a:r>
              <a:rPr lang="en-US" altLang="zh-TW" dirty="0" smtClean="0">
                <a:cs typeface="Times New Roman" pitchFamily="18" charset="0"/>
              </a:rPr>
              <a:t> of a class </a:t>
            </a:r>
            <a:r>
              <a:rPr lang="en-US" altLang="zh-TW" sz="3200" dirty="0" smtClean="0">
                <a:cs typeface="Times New Roman" pitchFamily="18" charset="0"/>
              </a:rPr>
              <a:t>identifies the publicly </a:t>
            </a:r>
            <a:r>
              <a:rPr lang="en-US" altLang="zh-TW" sz="3200" b="1" dirty="0" smtClean="0">
                <a:cs typeface="Times New Roman" pitchFamily="18" charset="0"/>
              </a:rPr>
              <a:t>accessible methods</a:t>
            </a:r>
            <a:r>
              <a:rPr lang="en-US" altLang="zh-TW" sz="3200" dirty="0" smtClean="0">
                <a:cs typeface="Times New Roman" pitchFamily="18" charset="0"/>
              </a:rPr>
              <a:t> (and data).</a:t>
            </a:r>
          </a:p>
          <a:p>
            <a:pPr lvl="2" eaLnBrk="1" hangingPunct="1">
              <a:lnSpc>
                <a:spcPct val="90000"/>
              </a:lnSpc>
            </a:pPr>
            <a:endParaRPr lang="en-US" altLang="zh-TW" dirty="0" smtClean="0"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zh-TW" dirty="0" smtClean="0">
                <a:cs typeface="Times New Roman" pitchFamily="18" charset="0"/>
              </a:rPr>
              <a:t>A </a:t>
            </a:r>
            <a:r>
              <a:rPr lang="en-US" altLang="zh-TW" b="1" dirty="0" smtClean="0">
                <a:solidFill>
                  <a:srgbClr val="0070C0"/>
                </a:solidFill>
                <a:cs typeface="Times New Roman" pitchFamily="18" charset="0"/>
              </a:rPr>
              <a:t>complete interface</a:t>
            </a:r>
            <a:r>
              <a:rPr lang="en-US" altLang="zh-TW" dirty="0">
                <a:cs typeface="Times New Roman" pitchFamily="18" charset="0"/>
              </a:rPr>
              <a:t> </a:t>
            </a:r>
            <a:r>
              <a:rPr lang="en-US" altLang="zh-TW" sz="3200" dirty="0" smtClean="0">
                <a:cs typeface="Times New Roman" pitchFamily="18" charset="0"/>
              </a:rPr>
              <a:t>provides methods for accomplishing any reasonable task consistent with the responsibilities of the class.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zh-TW" sz="2400" b="1" i="1" u="sng" dirty="0" smtClean="0">
                <a:solidFill>
                  <a:schemeClr val="accent2"/>
                </a:solidFill>
                <a:cs typeface="Times New Roman" pitchFamily="18" charset="0"/>
              </a:rPr>
              <a:t>Very important</a:t>
            </a:r>
            <a:endParaRPr lang="en-US" altLang="zh-TW" sz="2400" dirty="0" smtClean="0">
              <a:cs typeface="Times New Roman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US" altLang="zh-TW" sz="2100" b="1" dirty="0" smtClean="0">
              <a:cs typeface="Times New Roman" pitchFamily="18" charset="0"/>
            </a:endParaRPr>
          </a:p>
          <a:p>
            <a:pPr marL="342900" lvl="2" indent="-342900" eaLnBrk="1" hangingPunct="1">
              <a:lnSpc>
                <a:spcPct val="90000"/>
              </a:lnSpc>
            </a:pPr>
            <a:r>
              <a:rPr lang="en-US" altLang="zh-TW" sz="3000" dirty="0" smtClean="0">
                <a:cs typeface="Times New Roman" pitchFamily="18" charset="0"/>
              </a:rPr>
              <a:t>A </a:t>
            </a:r>
            <a:r>
              <a:rPr lang="en-US" altLang="zh-TW" sz="3000" b="1" dirty="0">
                <a:solidFill>
                  <a:srgbClr val="0070C0"/>
                </a:solidFill>
                <a:cs typeface="Times New Roman" pitchFamily="18" charset="0"/>
              </a:rPr>
              <a:t>m</a:t>
            </a:r>
            <a:r>
              <a:rPr lang="en-US" altLang="zh-TW" sz="3000" b="1" dirty="0" smtClean="0">
                <a:solidFill>
                  <a:srgbClr val="0070C0"/>
                </a:solidFill>
                <a:cs typeface="Times New Roman" pitchFamily="18" charset="0"/>
              </a:rPr>
              <a:t>inimal interface</a:t>
            </a:r>
            <a:r>
              <a:rPr lang="en-US" altLang="zh-TW" sz="3000" dirty="0">
                <a:cs typeface="Times New Roman" pitchFamily="18" charset="0"/>
              </a:rPr>
              <a:t> </a:t>
            </a:r>
            <a:r>
              <a:rPr lang="en-US" altLang="zh-TW" sz="3000" dirty="0" smtClean="0">
                <a:cs typeface="Times New Roman" pitchFamily="18" charset="0"/>
              </a:rPr>
              <a:t>provides </a:t>
            </a:r>
            <a:r>
              <a:rPr lang="en-US" altLang="zh-TW" sz="3000" dirty="0">
                <a:cs typeface="Times New Roman" pitchFamily="18" charset="0"/>
              </a:rPr>
              <a:t>only essential methods</a:t>
            </a:r>
            <a:r>
              <a:rPr lang="en-US" altLang="zh-TW" sz="3000" dirty="0" smtClean="0">
                <a:cs typeface="Times New Roman" pitchFamily="18" charset="0"/>
              </a:rPr>
              <a:t>.</a:t>
            </a:r>
            <a:endParaRPr lang="en-US" altLang="zh-TW" dirty="0" smtClean="0">
              <a:cs typeface="Times New Roman" pitchFamily="18" charset="0"/>
            </a:endParaRPr>
          </a:p>
          <a:p>
            <a:pPr lvl="2" eaLnBrk="1" hangingPunct="1">
              <a:lnSpc>
                <a:spcPct val="90000"/>
              </a:lnSpc>
            </a:pPr>
            <a:r>
              <a:rPr lang="en-US" altLang="zh-TW" dirty="0" smtClean="0">
                <a:cs typeface="Times New Roman" pitchFamily="18" charset="0"/>
              </a:rPr>
              <a:t>Easier for understanding and maintenance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zh-TW" b="1" i="1" u="sng" dirty="0" smtClean="0">
                <a:solidFill>
                  <a:schemeClr val="accent2"/>
                </a:solidFill>
                <a:cs typeface="Times New Roman" pitchFamily="18" charset="0"/>
              </a:rPr>
              <a:t>Less important</a:t>
            </a:r>
            <a:r>
              <a:rPr lang="en-US" altLang="zh-TW" dirty="0" smtClean="0">
                <a:cs typeface="Times New Roman" pitchFamily="18" charset="0"/>
              </a:rPr>
              <a:t> than completeness</a:t>
            </a:r>
          </a:p>
          <a:p>
            <a:pPr lvl="2" eaLnBrk="1" hangingPunct="1">
              <a:lnSpc>
                <a:spcPct val="90000"/>
              </a:lnSpc>
              <a:buClr>
                <a:schemeClr val="tx1"/>
              </a:buClr>
            </a:pPr>
            <a:endParaRPr lang="en-US" altLang="zh-TW" sz="1600" dirty="0" smtClean="0">
              <a:cs typeface="Times New Roman" pitchFamily="18" charset="0"/>
            </a:endParaRP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>
          <a:xfrm>
            <a:off x="457200" y="6553200"/>
            <a:ext cx="2043098" cy="304800"/>
          </a:xfrm>
        </p:spPr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>
          <a:xfrm>
            <a:off x="2590800" y="6553200"/>
            <a:ext cx="5181600" cy="304800"/>
          </a:xfrm>
        </p:spPr>
        <p:txBody>
          <a:bodyPr/>
          <a:lstStyle/>
          <a:p>
            <a:pPr>
              <a:defRPr/>
            </a:pPr>
            <a:r>
              <a:rPr lang="en-US" altLang="zh-TW" smtClean="0"/>
              <a:t>DS 2017: Data Abstraction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83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83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83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83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83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83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83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83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83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83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7905750" y="6557965"/>
            <a:ext cx="450850" cy="3000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66E415EF-AAFD-4D73-9288-1579D127857C}" type="slidenum">
              <a:rPr kumimoji="0" lang="zh-TW" altLang="en-US" sz="1200"/>
              <a:pPr eaLnBrk="1" hangingPunct="1"/>
              <a:t>29</a:t>
            </a:fld>
            <a:endParaRPr kumimoji="0" lang="en-US" altLang="zh-TW" sz="1200"/>
          </a:p>
        </p:txBody>
      </p:sp>
      <p:sp>
        <p:nvSpPr>
          <p:cNvPr id="44035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zh-TW" sz="4000" dirty="0" smtClean="0"/>
              <a:t>Signature of an Interface</a:t>
            </a:r>
          </a:p>
        </p:txBody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lvl="1" eaLnBrk="1" hangingPunct="1">
              <a:lnSpc>
                <a:spcPct val="90000"/>
              </a:lnSpc>
            </a:pPr>
            <a:endParaRPr lang="en-US" altLang="zh-TW" sz="1800" dirty="0" smtClean="0"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zh-TW" dirty="0" smtClean="0">
                <a:cs typeface="Times New Roman" pitchFamily="18" charset="0"/>
              </a:rPr>
              <a:t>The interface to a method or function is called its</a:t>
            </a:r>
            <a:r>
              <a:rPr lang="en-US" altLang="zh-TW" b="1" dirty="0" smtClean="0">
                <a:solidFill>
                  <a:srgbClr val="0070C0"/>
                </a:solidFill>
                <a:cs typeface="Times New Roman" pitchFamily="18" charset="0"/>
              </a:rPr>
              <a:t> signature</a:t>
            </a:r>
            <a:r>
              <a:rPr lang="en-US" altLang="zh-TW" dirty="0" smtClean="0">
                <a:cs typeface="Times New Roman" pitchFamily="18" charset="0"/>
              </a:rPr>
              <a:t>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dirty="0" smtClean="0">
                <a:cs typeface="Times New Roman" pitchFamily="18" charset="0"/>
              </a:rPr>
              <a:t>It includes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dirty="0" smtClean="0">
                <a:solidFill>
                  <a:srgbClr val="0070C0"/>
                </a:solidFill>
                <a:cs typeface="Times New Roman" pitchFamily="18" charset="0"/>
              </a:rPr>
              <a:t>Name</a:t>
            </a:r>
            <a:r>
              <a:rPr lang="en-US" altLang="zh-TW" dirty="0" smtClean="0">
                <a:cs typeface="Times New Roman" pitchFamily="18" charset="0"/>
              </a:rPr>
              <a:t> of the method/function.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dirty="0" smtClean="0">
                <a:solidFill>
                  <a:srgbClr val="0070C0"/>
                </a:solidFill>
                <a:cs typeface="Times New Roman" pitchFamily="18" charset="0"/>
              </a:rPr>
              <a:t>Arguments</a:t>
            </a:r>
            <a:r>
              <a:rPr lang="en-US" altLang="zh-TW" dirty="0" smtClean="0">
                <a:cs typeface="Times New Roman" pitchFamily="18" charset="0"/>
              </a:rPr>
              <a:t> (number, order, type).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dirty="0" smtClean="0">
                <a:solidFill>
                  <a:srgbClr val="0070C0"/>
                </a:solidFill>
                <a:cs typeface="Times New Roman" pitchFamily="18" charset="0"/>
              </a:rPr>
              <a:t>Qualifiers</a:t>
            </a:r>
            <a:r>
              <a:rPr lang="en-US" altLang="zh-TW" dirty="0" smtClean="0">
                <a:cs typeface="Times New Roman" pitchFamily="18" charset="0"/>
              </a:rPr>
              <a:t> such as </a:t>
            </a:r>
            <a:r>
              <a:rPr lang="en-US" altLang="zh-TW" dirty="0" smtClean="0">
                <a:latin typeface="Courier New" pitchFamily="49" charset="0"/>
                <a:cs typeface="Times New Roman" pitchFamily="18" charset="0"/>
              </a:rPr>
              <a:t>const</a:t>
            </a:r>
            <a:r>
              <a:rPr lang="en-US" altLang="zh-TW" dirty="0" smtClean="0">
                <a:cs typeface="Times New Roman" pitchFamily="18" charset="0"/>
              </a:rPr>
              <a:t>.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dirty="0" smtClean="0">
                <a:cs typeface="Times New Roman" pitchFamily="18" charset="0"/>
              </a:rPr>
              <a:t>Return type (this is </a:t>
            </a:r>
            <a:r>
              <a:rPr lang="en-US" altLang="zh-TW" dirty="0" smtClean="0">
                <a:solidFill>
                  <a:srgbClr val="FF0000"/>
                </a:solidFill>
                <a:cs typeface="Times New Roman" pitchFamily="18" charset="0"/>
              </a:rPr>
              <a:t>excluded in the textbook</a:t>
            </a:r>
            <a:r>
              <a:rPr lang="en-US" altLang="zh-TW" dirty="0" smtClean="0">
                <a:cs typeface="Times New Roman" pitchFamily="18" charset="0"/>
              </a:rPr>
              <a:t>)</a:t>
            </a:r>
          </a:p>
          <a:p>
            <a:pPr lvl="1" eaLnBrk="1" hangingPunct="1">
              <a:lnSpc>
                <a:spcPct val="90000"/>
              </a:lnSpc>
            </a:pPr>
            <a:endParaRPr lang="en-US" altLang="zh-TW" dirty="0" smtClean="0">
              <a:cs typeface="Times New Roman" pitchFamily="18" charset="0"/>
            </a:endParaRP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>
          <a:xfrm>
            <a:off x="457200" y="6553200"/>
            <a:ext cx="2043098" cy="304800"/>
          </a:xfrm>
        </p:spPr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>
          <a:xfrm>
            <a:off x="2590800" y="6553200"/>
            <a:ext cx="5181600" cy="304800"/>
          </a:xfrm>
        </p:spPr>
        <p:txBody>
          <a:bodyPr/>
          <a:lstStyle/>
          <a:p>
            <a:pPr>
              <a:defRPr/>
            </a:pPr>
            <a:r>
              <a:rPr lang="en-US" altLang="zh-TW" smtClean="0"/>
              <a:t>DS 2017: Data Abstraction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7905750" y="6557965"/>
            <a:ext cx="450850" cy="3000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F1CB94E6-FBD7-4AC3-AD5A-A0BABD60A117}" type="slidenum">
              <a:rPr kumimoji="0" lang="zh-TW" altLang="en-US" sz="1200"/>
              <a:pPr eaLnBrk="1" hangingPunct="1"/>
              <a:t>30</a:t>
            </a:fld>
            <a:endParaRPr kumimoji="0" lang="en-US" altLang="zh-TW" sz="1200"/>
          </a:p>
        </p:txBody>
      </p:sp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zh-TW" sz="4000" dirty="0" smtClean="0"/>
              <a:t>Abstract Data Types (1/4)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dirty="0" smtClean="0"/>
              <a:t>Common operations on data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dirty="0" smtClean="0"/>
              <a:t>Add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dirty="0" smtClean="0"/>
              <a:t>Remove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dirty="0" smtClean="0"/>
              <a:t>Query (ask a question)</a:t>
            </a:r>
          </a:p>
          <a:p>
            <a:pPr eaLnBrk="1" hangingPunct="1">
              <a:lnSpc>
                <a:spcPct val="90000"/>
              </a:lnSpc>
            </a:pPr>
            <a:endParaRPr lang="en-US" altLang="zh-TW" dirty="0" smtClean="0"/>
          </a:p>
          <a:p>
            <a:pPr eaLnBrk="1" hangingPunct="1">
              <a:lnSpc>
                <a:spcPct val="90000"/>
              </a:lnSpc>
            </a:pPr>
            <a:r>
              <a:rPr lang="en-US" altLang="zh-TW" dirty="0" smtClean="0"/>
              <a:t>To be able to think abstractly, it is essential to define </a:t>
            </a:r>
            <a:r>
              <a:rPr lang="en-US" altLang="zh-TW" b="1" dirty="0" smtClean="0"/>
              <a:t>Abstract Data Types</a:t>
            </a:r>
            <a:r>
              <a:rPr lang="en-US" altLang="zh-TW" dirty="0" smtClean="0"/>
              <a:t> (</a:t>
            </a:r>
            <a:r>
              <a:rPr lang="en-US" altLang="zh-TW" b="1" dirty="0" smtClean="0"/>
              <a:t>ADTs</a:t>
            </a:r>
            <a:r>
              <a:rPr lang="en-US" altLang="zh-TW" dirty="0" smtClean="0"/>
              <a:t>).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>
          <a:xfrm>
            <a:off x="457200" y="6553200"/>
            <a:ext cx="2043098" cy="304800"/>
          </a:xfrm>
        </p:spPr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>
          <a:xfrm>
            <a:off x="2590800" y="6553200"/>
            <a:ext cx="5181600" cy="304800"/>
          </a:xfrm>
        </p:spPr>
        <p:txBody>
          <a:bodyPr/>
          <a:lstStyle/>
          <a:p>
            <a:pPr>
              <a:defRPr/>
            </a:pPr>
            <a:r>
              <a:rPr lang="en-US" altLang="zh-TW" smtClean="0"/>
              <a:t>DS 2017: Data Abstraction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6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6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6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6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63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63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63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63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7905750" y="6557965"/>
            <a:ext cx="450850" cy="3000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F1CB94E6-FBD7-4AC3-AD5A-A0BABD60A117}" type="slidenum">
              <a:rPr kumimoji="0" lang="zh-TW" altLang="en-US" sz="1200"/>
              <a:pPr eaLnBrk="1" hangingPunct="1"/>
              <a:t>31</a:t>
            </a:fld>
            <a:endParaRPr kumimoji="0" lang="en-US" altLang="zh-TW" sz="1200"/>
          </a:p>
        </p:txBody>
      </p:sp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zh-TW" sz="4000" dirty="0" smtClean="0"/>
              <a:t>Abstract Data Types (2/4)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dirty="0" smtClean="0"/>
              <a:t>An </a:t>
            </a:r>
            <a:r>
              <a:rPr lang="en-US" altLang="zh-TW" b="1" dirty="0" smtClean="0">
                <a:solidFill>
                  <a:srgbClr val="0070C0"/>
                </a:solidFill>
              </a:rPr>
              <a:t>Abstract Data Type (ADT)</a:t>
            </a:r>
            <a:r>
              <a:rPr lang="en-US" altLang="zh-TW" dirty="0" smtClean="0">
                <a:solidFill>
                  <a:srgbClr val="0070C0"/>
                </a:solidFill>
              </a:rPr>
              <a:t> </a:t>
            </a:r>
            <a:r>
              <a:rPr lang="en-US" altLang="zh-TW" dirty="0" smtClean="0"/>
              <a:t>is a collection of data and a set of operations on the data.</a:t>
            </a:r>
          </a:p>
          <a:p>
            <a:pPr eaLnBrk="1" hangingPunct="1">
              <a:lnSpc>
                <a:spcPct val="90000"/>
              </a:lnSpc>
            </a:pPr>
            <a:endParaRPr lang="en-US" altLang="zh-TW" dirty="0" smtClean="0"/>
          </a:p>
          <a:p>
            <a:pPr eaLnBrk="1" hangingPunct="1">
              <a:lnSpc>
                <a:spcPct val="90000"/>
              </a:lnSpc>
            </a:pPr>
            <a:r>
              <a:rPr lang="en-US" altLang="zh-TW" dirty="0" smtClean="0"/>
              <a:t>It is organized in a way that the following two groups of things are separated: 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dirty="0" smtClean="0"/>
              <a:t>the specification of the data and the specification of the operations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dirty="0" smtClean="0"/>
              <a:t>the representation (how the data is stored) of the data and the implementation of the operations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>
          <a:xfrm>
            <a:off x="457200" y="6553200"/>
            <a:ext cx="2043098" cy="304800"/>
          </a:xfrm>
        </p:spPr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>
          <a:xfrm>
            <a:off x="2590800" y="6553200"/>
            <a:ext cx="5181600" cy="304800"/>
          </a:xfrm>
        </p:spPr>
        <p:txBody>
          <a:bodyPr/>
          <a:lstStyle/>
          <a:p>
            <a:pPr>
              <a:defRPr/>
            </a:pPr>
            <a:r>
              <a:rPr lang="en-US" altLang="zh-TW" smtClean="0"/>
              <a:t>DS 2017: Data Abstraction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6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6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63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63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63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63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>
                <a:ea typeface="新細明體" charset="-120"/>
              </a:rPr>
              <a:t>Abstract Data Types (3/4)</a:t>
            </a:r>
          </a:p>
        </p:txBody>
      </p:sp>
      <p:sp>
        <p:nvSpPr>
          <p:cNvPr id="28676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901700" y="5174456"/>
            <a:ext cx="7810500" cy="558800"/>
          </a:xfrm>
        </p:spPr>
        <p:txBody>
          <a:bodyPr/>
          <a:lstStyle/>
          <a:p>
            <a:r>
              <a:rPr lang="en-US" altLang="zh-TW" dirty="0" smtClean="0">
                <a:ea typeface="新細明體" charset="-120"/>
              </a:rPr>
              <a:t>A dispenser of chilled water, crushed ice, and </a:t>
            </a:r>
          </a:p>
          <a:p>
            <a:r>
              <a:rPr lang="en-US" altLang="zh-TW" dirty="0" smtClean="0">
                <a:ea typeface="新細明體" charset="-120"/>
              </a:rPr>
              <a:t>ice cubes</a:t>
            </a:r>
          </a:p>
        </p:txBody>
      </p:sp>
      <p:pic>
        <p:nvPicPr>
          <p:cNvPr id="2867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2925" y="1724025"/>
            <a:ext cx="8058150" cy="340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頁尾版面配置區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DS 2017: Data Abstraction</a:t>
            </a:r>
            <a:endParaRPr lang="en-US" dirty="0"/>
          </a:p>
        </p:txBody>
      </p:sp>
      <p:sp>
        <p:nvSpPr>
          <p:cNvPr id="7" name="文字方塊 6"/>
          <p:cNvSpPr txBox="1"/>
          <p:nvPr/>
        </p:nvSpPr>
        <p:spPr>
          <a:xfrm>
            <a:off x="576565" y="6165304"/>
            <a:ext cx="53655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Source: FIGURE 1-4 in [</a:t>
            </a:r>
            <a:r>
              <a:rPr lang="en-US" altLang="zh-TW" dirty="0" err="1" smtClean="0"/>
              <a:t>Carrano</a:t>
            </a:r>
            <a:r>
              <a:rPr lang="en-US" altLang="zh-TW" dirty="0" smtClean="0"/>
              <a:t> and Henry 2013].</a:t>
            </a:r>
            <a:endParaRPr lang="zh-TW" altLang="en-US" dirty="0"/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32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>
                <a:ea typeface="新細明體" charset="-120"/>
              </a:rPr>
              <a:t>Abstract Data Type (4/4)</a:t>
            </a:r>
          </a:p>
        </p:txBody>
      </p:sp>
      <p:sp>
        <p:nvSpPr>
          <p:cNvPr id="29700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901700" y="5301208"/>
            <a:ext cx="7810500" cy="558800"/>
          </a:xfrm>
        </p:spPr>
        <p:txBody>
          <a:bodyPr/>
          <a:lstStyle/>
          <a:p>
            <a:r>
              <a:rPr lang="en-US" altLang="zh-TW" dirty="0" smtClean="0">
                <a:ea typeface="新細明體" charset="-120"/>
              </a:rPr>
              <a:t>A wall of ADT operations isolates a data structure from </a:t>
            </a:r>
          </a:p>
          <a:p>
            <a:r>
              <a:rPr lang="en-US" altLang="zh-TW" dirty="0" smtClean="0">
                <a:ea typeface="新細明體" charset="-120"/>
              </a:rPr>
              <a:t>the program that uses it</a:t>
            </a:r>
          </a:p>
        </p:txBody>
      </p:sp>
      <p:pic>
        <p:nvPicPr>
          <p:cNvPr id="2970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93788" y="1268760"/>
            <a:ext cx="7415212" cy="414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文字方塊 5"/>
          <p:cNvSpPr txBox="1"/>
          <p:nvPr/>
        </p:nvSpPr>
        <p:spPr>
          <a:xfrm>
            <a:off x="576565" y="6165304"/>
            <a:ext cx="53655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Source: FIGURE 1-5 in [</a:t>
            </a:r>
            <a:r>
              <a:rPr lang="en-US" altLang="zh-TW" dirty="0" err="1" smtClean="0"/>
              <a:t>Carrano</a:t>
            </a:r>
            <a:r>
              <a:rPr lang="en-US" altLang="zh-TW" dirty="0" smtClean="0"/>
              <a:t> and Henry 2013].</a:t>
            </a:r>
            <a:endParaRPr lang="zh-TW" altLang="en-US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DS 2017: Data Abstraction</a:t>
            </a:r>
            <a:endParaRPr lang="en-US" dirty="0"/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33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7905750" y="6557965"/>
            <a:ext cx="450850" cy="3000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AD2648CB-1719-4BA3-9302-327E725D11C0}" type="slidenum">
              <a:rPr kumimoji="0" lang="zh-TW" altLang="en-US" b="0"/>
              <a:pPr eaLnBrk="1" hangingPunct="1"/>
              <a:t>34</a:t>
            </a:fld>
            <a:endParaRPr kumimoji="0" lang="en-US" altLang="zh-TW" b="0"/>
          </a:p>
        </p:txBody>
      </p:sp>
      <p:sp>
        <p:nvSpPr>
          <p:cNvPr id="296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Designing an ADT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71500" indent="-571500" eaLnBrk="1" hangingPunct="1">
              <a:lnSpc>
                <a:spcPct val="90000"/>
              </a:lnSpc>
            </a:pPr>
            <a:r>
              <a:rPr lang="en-US" altLang="zh-TW" dirty="0" smtClean="0"/>
              <a:t>Questions to ask when designing an ADT for a solution to a problem:</a:t>
            </a:r>
          </a:p>
          <a:p>
            <a:pPr marL="966788" lvl="1" indent="-4953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 altLang="zh-TW" dirty="0" smtClean="0"/>
              <a:t>What </a:t>
            </a:r>
            <a:r>
              <a:rPr lang="en-US" altLang="zh-TW" b="1" dirty="0" smtClean="0"/>
              <a:t>data</a:t>
            </a:r>
            <a:r>
              <a:rPr lang="en-US" altLang="zh-TW" dirty="0" smtClean="0"/>
              <a:t> are involved?</a:t>
            </a:r>
          </a:p>
          <a:p>
            <a:pPr marL="966788" lvl="1" indent="-4953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 altLang="zh-TW" dirty="0" smtClean="0"/>
              <a:t>How the data is to be operated and hence what </a:t>
            </a:r>
            <a:r>
              <a:rPr lang="en-US" altLang="zh-TW" b="1" dirty="0" smtClean="0"/>
              <a:t>operations</a:t>
            </a:r>
            <a:r>
              <a:rPr lang="en-US" altLang="zh-TW" dirty="0" smtClean="0"/>
              <a:t> are needed?</a:t>
            </a:r>
          </a:p>
          <a:p>
            <a:pPr marL="571500" indent="-571500" eaLnBrk="1" hangingPunct="1">
              <a:lnSpc>
                <a:spcPct val="90000"/>
              </a:lnSpc>
            </a:pPr>
            <a:endParaRPr lang="en-US" altLang="zh-TW" sz="2000" dirty="0" smtClean="0"/>
          </a:p>
          <a:p>
            <a:pPr marL="571500" indent="-571500" eaLnBrk="1" hangingPunct="1">
              <a:lnSpc>
                <a:spcPct val="90000"/>
              </a:lnSpc>
            </a:pPr>
            <a:endParaRPr lang="en-US" altLang="zh-TW" sz="2000" dirty="0" smtClean="0"/>
          </a:p>
          <a:p>
            <a:pPr marL="571500" indent="-571500" eaLnBrk="1" hangingPunct="1">
              <a:lnSpc>
                <a:spcPct val="90000"/>
              </a:lnSpc>
            </a:pPr>
            <a:r>
              <a:rPr lang="en-US" altLang="zh-TW" dirty="0" smtClean="0"/>
              <a:t>The design of an ADT should </a:t>
            </a:r>
            <a:r>
              <a:rPr lang="en-US" altLang="zh-TW" b="1" dirty="0" smtClean="0"/>
              <a:t>evolve</a:t>
            </a:r>
            <a:r>
              <a:rPr lang="en-US" altLang="zh-TW" dirty="0" smtClean="0"/>
              <a:t> naturally during the problem-solving process.</a:t>
            </a:r>
          </a:p>
          <a:p>
            <a:pPr marL="966788" lvl="1" indent="-495300" eaLnBrk="1" hangingPunct="1">
              <a:lnSpc>
                <a:spcPct val="90000"/>
              </a:lnSpc>
            </a:pPr>
            <a:endParaRPr lang="zh-TW" altLang="en-US" sz="2400" dirty="0" smtClean="0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>
          <a:xfrm>
            <a:off x="457200" y="6553200"/>
            <a:ext cx="2043098" cy="304800"/>
          </a:xfrm>
        </p:spPr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>
          <a:xfrm>
            <a:off x="2590800" y="6553200"/>
            <a:ext cx="5181600" cy="304800"/>
          </a:xfrm>
        </p:spPr>
        <p:txBody>
          <a:bodyPr/>
          <a:lstStyle/>
          <a:p>
            <a:pPr>
              <a:defRPr/>
            </a:pPr>
            <a:r>
              <a:rPr lang="en-US" altLang="zh-TW" smtClean="0"/>
              <a:t>DS 2017: Data Abstraction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7905750" y="6557965"/>
            <a:ext cx="450850" cy="3000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8C96742B-9C20-447B-BF3B-834F30A475BD}" type="slidenum">
              <a:rPr kumimoji="0" lang="zh-TW" altLang="en-US" b="0"/>
              <a:pPr eaLnBrk="1" hangingPunct="1"/>
              <a:t>35</a:t>
            </a:fld>
            <a:endParaRPr kumimoji="0" lang="en-US" altLang="zh-TW" b="0"/>
          </a:p>
        </p:txBody>
      </p:sp>
      <p:sp>
        <p:nvSpPr>
          <p:cNvPr id="307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000" dirty="0" smtClean="0"/>
              <a:t>Example </a:t>
            </a:r>
            <a:r>
              <a:rPr lang="en-US" altLang="zh-TW" sz="4000" dirty="0" smtClean="0">
                <a:latin typeface="Arial" charset="0"/>
              </a:rPr>
              <a:t>–</a:t>
            </a:r>
            <a:r>
              <a:rPr lang="en-US" altLang="zh-TW" sz="4000" dirty="0" smtClean="0"/>
              <a:t> An Appointment Book (1/6)</a:t>
            </a:r>
            <a:endParaRPr lang="zh-TW" altLang="en-US" sz="4000" dirty="0" smtClean="0"/>
          </a:p>
        </p:txBody>
      </p:sp>
      <p:sp>
        <p:nvSpPr>
          <p:cNvPr id="206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Imagine that you want to create a computerized  appointment book.</a:t>
            </a:r>
          </a:p>
          <a:p>
            <a:pPr lvl="1" eaLnBrk="1" hangingPunct="1"/>
            <a:endParaRPr lang="en-US" altLang="zh-TW" dirty="0" smtClean="0"/>
          </a:p>
          <a:p>
            <a:pPr eaLnBrk="1" hangingPunct="1"/>
            <a:r>
              <a:rPr lang="en-US" altLang="zh-TW" dirty="0" smtClean="0"/>
              <a:t>What is an appointment?  </a:t>
            </a:r>
          </a:p>
          <a:p>
            <a:pPr lvl="1" eaLnBrk="1" hangingPunct="1">
              <a:buNone/>
            </a:pPr>
            <a:r>
              <a:rPr lang="en-US" altLang="zh-TW" dirty="0" smtClean="0"/>
              <a:t>Suppose you are concerned only with its</a:t>
            </a:r>
          </a:p>
          <a:p>
            <a:pPr lvl="1" eaLnBrk="1" hangingPunct="1"/>
            <a:r>
              <a:rPr lang="en-US" altLang="zh-TW" dirty="0" smtClean="0"/>
              <a:t>Date and time</a:t>
            </a:r>
          </a:p>
          <a:p>
            <a:pPr lvl="1" eaLnBrk="1" hangingPunct="1"/>
            <a:r>
              <a:rPr lang="en-US" altLang="zh-TW" dirty="0" smtClean="0"/>
              <a:t>Purpose (the nature of the appointment)</a:t>
            </a:r>
          </a:p>
          <a:p>
            <a:pPr lvl="1" eaLnBrk="1" hangingPunct="1"/>
            <a:endParaRPr lang="en-US" altLang="zh-TW" dirty="0" smtClean="0"/>
          </a:p>
          <a:p>
            <a:pPr eaLnBrk="1" hangingPunct="1"/>
            <a:r>
              <a:rPr lang="en-US" altLang="zh-TW" dirty="0" smtClean="0"/>
              <a:t>So, an adequate ADT contains a collection of data items that are appointments, each with a  date, time, and purpose.</a:t>
            </a:r>
          </a:p>
          <a:p>
            <a:pPr eaLnBrk="1" hangingPunct="1">
              <a:buNone/>
            </a:pPr>
            <a:endParaRPr lang="en-US" altLang="zh-TW" dirty="0" smtClean="0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>
          <a:xfrm>
            <a:off x="457200" y="6553200"/>
            <a:ext cx="2043098" cy="304800"/>
          </a:xfrm>
        </p:spPr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>
          <a:xfrm>
            <a:off x="2590800" y="6553200"/>
            <a:ext cx="5181600" cy="304800"/>
          </a:xfrm>
        </p:spPr>
        <p:txBody>
          <a:bodyPr/>
          <a:lstStyle/>
          <a:p>
            <a:pPr>
              <a:defRPr/>
            </a:pPr>
            <a:r>
              <a:rPr lang="en-US" altLang="zh-TW" smtClean="0"/>
              <a:t>DS 2017: Data Abstraction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68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68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68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68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068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68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068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068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068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068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7905750" y="6557965"/>
            <a:ext cx="450850" cy="3000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12F5A530-AE00-43FE-9DE2-7EC8CFF1A280}" type="slidenum">
              <a:rPr kumimoji="0" lang="zh-TW" altLang="en-US" b="0"/>
              <a:pPr eaLnBrk="1" hangingPunct="1"/>
              <a:t>36</a:t>
            </a:fld>
            <a:endParaRPr kumimoji="0" lang="en-US" altLang="zh-TW" b="0"/>
          </a:p>
        </p:txBody>
      </p:sp>
      <p:sp>
        <p:nvSpPr>
          <p:cNvPr id="317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000" dirty="0" smtClean="0"/>
              <a:t>Example </a:t>
            </a:r>
            <a:r>
              <a:rPr lang="en-US" altLang="zh-TW" sz="4000" dirty="0" smtClean="0">
                <a:latin typeface="Arial" charset="0"/>
              </a:rPr>
              <a:t>–</a:t>
            </a:r>
            <a:r>
              <a:rPr lang="en-US" altLang="zh-TW" sz="4000" dirty="0" smtClean="0"/>
              <a:t> An Appointment Book (2/6)</a:t>
            </a:r>
            <a:endParaRPr lang="zh-TW" altLang="en-US" sz="4000" dirty="0" smtClean="0"/>
          </a:p>
        </p:txBody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zh-TW" dirty="0" smtClean="0"/>
          </a:p>
          <a:p>
            <a:pPr eaLnBrk="1" hangingPunct="1"/>
            <a:r>
              <a:rPr lang="en-US" altLang="zh-TW" dirty="0" smtClean="0"/>
              <a:t>What can one do with an appointment book?</a:t>
            </a:r>
          </a:p>
          <a:p>
            <a:pPr lvl="1" eaLnBrk="1" hangingPunct="1"/>
            <a:r>
              <a:rPr lang="en-US" altLang="zh-TW" dirty="0" smtClean="0"/>
              <a:t>Make an appointment</a:t>
            </a:r>
          </a:p>
          <a:p>
            <a:pPr lvl="1" eaLnBrk="1" hangingPunct="1"/>
            <a:r>
              <a:rPr lang="en-US" altLang="zh-TW" dirty="0" smtClean="0"/>
              <a:t>Cancel an appointment</a:t>
            </a:r>
          </a:p>
          <a:p>
            <a:pPr lvl="1" eaLnBrk="1" hangingPunct="1"/>
            <a:r>
              <a:rPr lang="en-US" altLang="zh-TW" dirty="0" smtClean="0"/>
              <a:t>Check whether there is an appointment at a given time</a:t>
            </a:r>
          </a:p>
          <a:p>
            <a:pPr lvl="1" eaLnBrk="1" hangingPunct="1"/>
            <a:r>
              <a:rPr lang="en-US" altLang="zh-TW" dirty="0" smtClean="0"/>
              <a:t>Get the purpose of an appointment</a:t>
            </a:r>
          </a:p>
          <a:p>
            <a:pPr lvl="1" eaLnBrk="1" hangingPunct="1"/>
            <a:r>
              <a:rPr lang="en-US" altLang="zh-TW" dirty="0" smtClean="0"/>
              <a:t>Etc.</a:t>
            </a:r>
          </a:p>
          <a:p>
            <a:pPr lvl="1" eaLnBrk="1" hangingPunct="1"/>
            <a:endParaRPr lang="en-US" altLang="zh-TW" dirty="0" smtClean="0"/>
          </a:p>
          <a:p>
            <a:pPr eaLnBrk="1" hangingPunct="1">
              <a:buNone/>
            </a:pPr>
            <a:endParaRPr lang="en-US" altLang="zh-TW" sz="2000" dirty="0" smtClean="0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>
          <a:xfrm>
            <a:off x="457200" y="6553200"/>
            <a:ext cx="2043098" cy="304800"/>
          </a:xfrm>
        </p:spPr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>
          <a:xfrm>
            <a:off x="2590800" y="6553200"/>
            <a:ext cx="5181600" cy="304800"/>
          </a:xfrm>
        </p:spPr>
        <p:txBody>
          <a:bodyPr/>
          <a:lstStyle/>
          <a:p>
            <a:pPr>
              <a:defRPr/>
            </a:pPr>
            <a:r>
              <a:rPr lang="en-US" altLang="zh-TW" smtClean="0"/>
              <a:t>DS 2017: Data Abstraction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7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7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17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17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17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17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174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174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174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174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7905750" y="6557965"/>
            <a:ext cx="450850" cy="3000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5B41EF20-E5BC-4DD7-8EA2-F0102B80C46A}" type="slidenum">
              <a:rPr kumimoji="0" lang="zh-TW" altLang="en-US" b="0"/>
              <a:pPr eaLnBrk="1" hangingPunct="1"/>
              <a:t>37</a:t>
            </a:fld>
            <a:endParaRPr kumimoji="0" lang="en-US" altLang="zh-TW" b="0"/>
          </a:p>
        </p:txBody>
      </p:sp>
      <p:sp>
        <p:nvSpPr>
          <p:cNvPr id="3277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000" dirty="0" smtClean="0"/>
              <a:t>Example </a:t>
            </a:r>
            <a:r>
              <a:rPr lang="en-US" altLang="zh-TW" sz="4000" dirty="0" smtClean="0">
                <a:latin typeface="Arial" charset="0"/>
              </a:rPr>
              <a:t>–</a:t>
            </a:r>
            <a:r>
              <a:rPr lang="en-US" altLang="zh-TW" sz="4000" dirty="0" smtClean="0"/>
              <a:t> An Appointment Book (3/6)</a:t>
            </a:r>
            <a:endParaRPr lang="zh-TW" altLang="en-US" sz="4000" dirty="0" smtClean="0"/>
          </a:p>
        </p:txBody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342900" lvl="2" indent="-342900" eaLnBrk="1" hangingPunct="1">
              <a:buNone/>
            </a:pPr>
            <a:r>
              <a:rPr lang="zh-TW" altLang="en-US" dirty="0" smtClean="0">
                <a:solidFill>
                  <a:srgbClr val="00B0F0"/>
                </a:solidFill>
              </a:rPr>
              <a:t>	</a:t>
            </a:r>
            <a:r>
              <a:rPr lang="en-US" altLang="zh-TW" sz="2000" dirty="0" smtClean="0">
                <a:solidFill>
                  <a:srgbClr val="00B0F0"/>
                </a:solidFill>
                <a:cs typeface="Courier New" pitchFamily="49" charset="0"/>
              </a:rPr>
              <a:t>// </a:t>
            </a:r>
            <a:r>
              <a:rPr lang="en-US" altLang="zh-TW" sz="2000" i="1" dirty="0" smtClean="0">
                <a:solidFill>
                  <a:srgbClr val="00B0F0"/>
                </a:solidFill>
                <a:cs typeface="Courier New" pitchFamily="49" charset="0"/>
              </a:rPr>
              <a:t>Returns true if an appointment exists for the date and  time specified, </a:t>
            </a:r>
          </a:p>
          <a:p>
            <a:pPr marL="342900" lvl="2" indent="-342900" eaLnBrk="1" hangingPunct="1">
              <a:buNone/>
            </a:pPr>
            <a:r>
              <a:rPr lang="en-US" altLang="zh-TW" sz="2000" i="1" dirty="0">
                <a:solidFill>
                  <a:srgbClr val="00B0F0"/>
                </a:solidFill>
                <a:cs typeface="Courier New" pitchFamily="49" charset="0"/>
              </a:rPr>
              <a:t> </a:t>
            </a:r>
            <a:r>
              <a:rPr lang="en-US" altLang="zh-TW" sz="2000" i="1" dirty="0" smtClean="0">
                <a:solidFill>
                  <a:srgbClr val="00B0F0"/>
                </a:solidFill>
                <a:cs typeface="Courier New" pitchFamily="49" charset="0"/>
              </a:rPr>
              <a:t>     </a:t>
            </a:r>
            <a:r>
              <a:rPr lang="en-US" altLang="zh-TW" sz="2000" dirty="0" smtClean="0">
                <a:solidFill>
                  <a:srgbClr val="00B0F0"/>
                </a:solidFill>
                <a:cs typeface="Courier New" pitchFamily="49" charset="0"/>
              </a:rPr>
              <a:t>// </a:t>
            </a:r>
            <a:r>
              <a:rPr lang="en-US" altLang="zh-TW" sz="2000" i="1" dirty="0" smtClean="0">
                <a:solidFill>
                  <a:srgbClr val="00B0F0"/>
                </a:solidFill>
                <a:cs typeface="Courier New" pitchFamily="49" charset="0"/>
              </a:rPr>
              <a:t>false otherwise</a:t>
            </a:r>
            <a:r>
              <a:rPr lang="en-US" altLang="zh-TW" sz="2000" dirty="0" smtClean="0">
                <a:solidFill>
                  <a:srgbClr val="00B0F0"/>
                </a:solidFill>
                <a:cs typeface="Courier New" pitchFamily="49" charset="0"/>
              </a:rPr>
              <a:t>.</a:t>
            </a:r>
          </a:p>
          <a:p>
            <a:pPr lvl="1" eaLnBrk="1" hangingPunct="1">
              <a:buNone/>
            </a:pP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+</a:t>
            </a:r>
            <a:r>
              <a:rPr lang="en-US" altLang="zh-TW" sz="2000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isAppointment</a:t>
            </a:r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(</a:t>
            </a:r>
            <a:r>
              <a:rPr lang="en-US" altLang="zh-TW" sz="2000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apptDate</a:t>
            </a:r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: Date, </a:t>
            </a:r>
            <a:r>
              <a:rPr lang="en-US" altLang="zh-TW" sz="2000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apptTime</a:t>
            </a:r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: Time): </a:t>
            </a:r>
            <a:r>
              <a:rPr lang="en-US" altLang="zh-TW" sz="2000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boolean</a:t>
            </a:r>
            <a:endParaRPr lang="en-US" altLang="zh-TW" sz="2000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pPr eaLnBrk="1" hangingPunct="1">
              <a:buNone/>
            </a:pPr>
            <a:endParaRPr lang="en-US" altLang="zh-TW" sz="2200" dirty="0" smtClean="0">
              <a:latin typeface="Courier New" pitchFamily="49" charset="0"/>
            </a:endParaRPr>
          </a:p>
          <a:p>
            <a:pPr eaLnBrk="1" hangingPunct="1">
              <a:buNone/>
            </a:pPr>
            <a:endParaRPr lang="en-US" altLang="zh-TW" sz="2200" dirty="0" smtClean="0">
              <a:latin typeface="Courier New" pitchFamily="49" charset="0"/>
            </a:endParaRPr>
          </a:p>
          <a:p>
            <a:pPr eaLnBrk="1" hangingPunct="1">
              <a:buNone/>
            </a:pPr>
            <a:r>
              <a:rPr lang="en-US" altLang="zh-TW" sz="2200" dirty="0" smtClean="0">
                <a:solidFill>
                  <a:srgbClr val="00B0F0"/>
                </a:solidFill>
              </a:rPr>
              <a:t>	</a:t>
            </a:r>
            <a:r>
              <a:rPr lang="en-US" altLang="zh-TW" sz="2000" dirty="0" smtClean="0">
                <a:solidFill>
                  <a:srgbClr val="00B0F0"/>
                </a:solidFill>
              </a:rPr>
              <a:t>// </a:t>
            </a:r>
            <a:r>
              <a:rPr lang="en-US" altLang="zh-TW" sz="2000" i="1" dirty="0" smtClean="0">
                <a:solidFill>
                  <a:srgbClr val="00B0F0"/>
                </a:solidFill>
              </a:rPr>
              <a:t>Inserts the appointment for the date, time, and purpose specified </a:t>
            </a:r>
          </a:p>
          <a:p>
            <a:pPr eaLnBrk="1" hangingPunct="1">
              <a:buNone/>
            </a:pPr>
            <a:r>
              <a:rPr lang="en-US" altLang="zh-TW" sz="2000" dirty="0" smtClean="0">
                <a:solidFill>
                  <a:srgbClr val="00B0F0"/>
                </a:solidFill>
              </a:rPr>
              <a:t>	// </a:t>
            </a:r>
            <a:r>
              <a:rPr lang="en-US" altLang="zh-TW" sz="2000" i="1" dirty="0" smtClean="0">
                <a:solidFill>
                  <a:srgbClr val="00B0F0"/>
                </a:solidFill>
              </a:rPr>
              <a:t>as long as it does not conflict with an existing appointment.</a:t>
            </a:r>
          </a:p>
          <a:p>
            <a:pPr eaLnBrk="1" hangingPunct="1">
              <a:buNone/>
            </a:pPr>
            <a:r>
              <a:rPr lang="en-US" altLang="zh-TW" sz="2000" dirty="0" smtClean="0">
                <a:solidFill>
                  <a:srgbClr val="00B0F0"/>
                </a:solidFill>
              </a:rPr>
              <a:t>	// </a:t>
            </a:r>
            <a:r>
              <a:rPr lang="en-US" altLang="zh-TW" sz="2000" i="1" dirty="0" smtClean="0">
                <a:solidFill>
                  <a:srgbClr val="00B0F0"/>
                </a:solidFill>
              </a:rPr>
              <a:t>Returns true if successful, false otherwise.</a:t>
            </a:r>
          </a:p>
          <a:p>
            <a:pPr lvl="1" eaLnBrk="1" hangingPunct="1">
              <a:buNone/>
            </a:pP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+</a:t>
            </a:r>
            <a:r>
              <a:rPr lang="en-US" altLang="zh-TW" sz="2000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makeAppointment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(</a:t>
            </a:r>
            <a:r>
              <a:rPr lang="en-US" altLang="zh-TW" sz="2000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apptDate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: Date, </a:t>
            </a:r>
            <a:r>
              <a:rPr lang="en-US" altLang="zh-TW" sz="2000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apptTime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: Time, </a:t>
            </a:r>
            <a:r>
              <a:rPr lang="en-US" altLang="zh-TW" sz="2000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apptPurpose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: string): </a:t>
            </a:r>
            <a:r>
              <a:rPr lang="en-US" altLang="zh-TW" sz="2000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boolean</a:t>
            </a:r>
            <a:endParaRPr lang="en-US" altLang="zh-TW" sz="2000" dirty="0" smtClean="0">
              <a:solidFill>
                <a:srgbClr val="0070C0"/>
              </a:solidFill>
              <a:latin typeface="Lucida Sans Typewriter" panose="020B0509030504030204" pitchFamily="49" charset="0"/>
            </a:endParaRP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>
          <a:xfrm>
            <a:off x="457200" y="6553200"/>
            <a:ext cx="2043098" cy="304800"/>
          </a:xfrm>
        </p:spPr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>
          <a:xfrm>
            <a:off x="2590800" y="6553200"/>
            <a:ext cx="5181600" cy="304800"/>
          </a:xfrm>
        </p:spPr>
        <p:txBody>
          <a:bodyPr/>
          <a:lstStyle/>
          <a:p>
            <a:pPr>
              <a:defRPr/>
            </a:pPr>
            <a:r>
              <a:rPr lang="en-US" altLang="zh-TW" smtClean="0"/>
              <a:t>DS 2017: Data Abstraction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7905750" y="6557965"/>
            <a:ext cx="450850" cy="3000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EB135F35-A088-4B59-9AAF-0B54F5BE1A01}" type="slidenum">
              <a:rPr kumimoji="0" lang="zh-TW" altLang="en-US" b="0"/>
              <a:pPr eaLnBrk="1" hangingPunct="1"/>
              <a:t>38</a:t>
            </a:fld>
            <a:endParaRPr kumimoji="0" lang="en-US" altLang="zh-TW" b="0"/>
          </a:p>
        </p:txBody>
      </p:sp>
      <p:sp>
        <p:nvSpPr>
          <p:cNvPr id="3379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000" dirty="0" smtClean="0"/>
              <a:t>Example </a:t>
            </a:r>
            <a:r>
              <a:rPr lang="en-US" altLang="zh-TW" sz="4000" dirty="0" smtClean="0">
                <a:latin typeface="Arial" charset="0"/>
              </a:rPr>
              <a:t>–</a:t>
            </a:r>
            <a:r>
              <a:rPr lang="en-US" altLang="zh-TW" sz="4000" dirty="0" smtClean="0"/>
              <a:t> An Appointment Book (4/6)</a:t>
            </a:r>
            <a:endParaRPr lang="zh-TW" altLang="en-US" sz="4000" dirty="0" smtClean="0"/>
          </a:p>
        </p:txBody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1" eaLnBrk="1" hangingPunct="1">
              <a:buNone/>
            </a:pPr>
            <a:r>
              <a:rPr lang="en-US" altLang="zh-TW" sz="2000" dirty="0" smtClean="0">
                <a:solidFill>
                  <a:srgbClr val="00B0F0"/>
                </a:solidFill>
              </a:rPr>
              <a:t>// </a:t>
            </a:r>
            <a:r>
              <a:rPr lang="en-US" altLang="zh-TW" sz="2000" i="1" dirty="0" smtClean="0">
                <a:solidFill>
                  <a:srgbClr val="00B0F0"/>
                </a:solidFill>
              </a:rPr>
              <a:t>Deletes the appointment for the date and time specified. </a:t>
            </a:r>
          </a:p>
          <a:p>
            <a:pPr lvl="1" eaLnBrk="1" hangingPunct="1">
              <a:buNone/>
            </a:pPr>
            <a:r>
              <a:rPr lang="en-US" altLang="zh-TW" sz="2000" dirty="0" smtClean="0">
                <a:solidFill>
                  <a:srgbClr val="00B0F0"/>
                </a:solidFill>
              </a:rPr>
              <a:t>// </a:t>
            </a:r>
            <a:r>
              <a:rPr lang="en-US" altLang="zh-TW" sz="2000" i="1" dirty="0" smtClean="0">
                <a:solidFill>
                  <a:srgbClr val="00B0F0"/>
                </a:solidFill>
              </a:rPr>
              <a:t>Returns true if successful, false otherwise.</a:t>
            </a:r>
          </a:p>
          <a:p>
            <a:pPr lvl="1" eaLnBrk="1" hangingPunct="1">
              <a:lnSpc>
                <a:spcPct val="80000"/>
              </a:lnSpc>
              <a:buNone/>
            </a:pP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+</a:t>
            </a:r>
            <a:r>
              <a:rPr lang="en-US" altLang="zh-TW" sz="2000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cancelAppointment</a:t>
            </a:r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(</a:t>
            </a:r>
            <a:r>
              <a:rPr lang="en-US" altLang="zh-TW" sz="2000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apptDate</a:t>
            </a:r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: Date, </a:t>
            </a:r>
            <a:r>
              <a:rPr lang="en-US" altLang="zh-TW" sz="2000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apptTime:Time</a:t>
            </a:r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): </a:t>
            </a:r>
            <a:r>
              <a:rPr lang="en-US" altLang="zh-TW" sz="2000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boolean</a:t>
            </a:r>
            <a:endParaRPr lang="en-US" altLang="zh-TW" sz="2000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pPr lvl="2" eaLnBrk="1" hangingPunct="1">
              <a:lnSpc>
                <a:spcPct val="80000"/>
              </a:lnSpc>
            </a:pPr>
            <a:endParaRPr lang="en-US" altLang="zh-TW" dirty="0" smtClean="0"/>
          </a:p>
          <a:p>
            <a:pPr eaLnBrk="1" hangingPunct="1">
              <a:buFont typeface="Wingdings" pitchFamily="2" charset="2"/>
              <a:buNone/>
            </a:pPr>
            <a:endParaRPr lang="en-US" altLang="zh-TW" sz="2200" dirty="0" smtClean="0">
              <a:latin typeface="Courier New" pitchFamily="49" charset="0"/>
            </a:endParaRPr>
          </a:p>
          <a:p>
            <a:pPr marL="342900" lvl="2" indent="-342900" eaLnBrk="1" hangingPunct="1">
              <a:buNone/>
            </a:pPr>
            <a:r>
              <a:rPr lang="en-US" altLang="zh-TW" dirty="0" smtClean="0">
                <a:solidFill>
                  <a:srgbClr val="00B0F0"/>
                </a:solidFill>
              </a:rPr>
              <a:t>	</a:t>
            </a:r>
            <a:r>
              <a:rPr lang="en-US" altLang="zh-TW" sz="2000" dirty="0" smtClean="0">
                <a:solidFill>
                  <a:srgbClr val="00B0F0"/>
                </a:solidFill>
              </a:rPr>
              <a:t>// </a:t>
            </a:r>
            <a:r>
              <a:rPr lang="en-US" altLang="zh-TW" sz="2000" i="1" dirty="0" smtClean="0">
                <a:solidFill>
                  <a:srgbClr val="00B0F0"/>
                </a:solidFill>
              </a:rPr>
              <a:t>Gets the purpose of the appointment at the given date and time, </a:t>
            </a:r>
          </a:p>
          <a:p>
            <a:pPr marL="342900" lvl="2" indent="-342900" eaLnBrk="1" hangingPunct="1">
              <a:buNone/>
            </a:pPr>
            <a:r>
              <a:rPr lang="en-US" altLang="zh-TW" sz="2000" dirty="0" smtClean="0">
                <a:solidFill>
                  <a:srgbClr val="00B0F0"/>
                </a:solidFill>
              </a:rPr>
              <a:t>	// </a:t>
            </a:r>
            <a:r>
              <a:rPr lang="en-US" altLang="zh-TW" sz="2000" i="1" dirty="0" smtClean="0">
                <a:solidFill>
                  <a:srgbClr val="00B0F0"/>
                </a:solidFill>
              </a:rPr>
              <a:t>if one exists. </a:t>
            </a:r>
          </a:p>
          <a:p>
            <a:pPr marL="342900" lvl="2" indent="-342900" eaLnBrk="1" hangingPunct="1">
              <a:buNone/>
            </a:pPr>
            <a:r>
              <a:rPr lang="en-US" altLang="zh-TW" sz="2000" dirty="0" smtClean="0">
                <a:solidFill>
                  <a:srgbClr val="00B0F0"/>
                </a:solidFill>
              </a:rPr>
              <a:t>	// </a:t>
            </a:r>
            <a:r>
              <a:rPr lang="en-US" altLang="zh-TW" sz="2000" i="1" dirty="0" smtClean="0">
                <a:solidFill>
                  <a:srgbClr val="00B0F0"/>
                </a:solidFill>
              </a:rPr>
              <a:t>Otherwise, returns an empty string.</a:t>
            </a:r>
          </a:p>
          <a:p>
            <a:pPr lvl="1" eaLnBrk="1" hangingPunct="1">
              <a:lnSpc>
                <a:spcPct val="80000"/>
              </a:lnSpc>
              <a:buNone/>
            </a:pP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+</a:t>
            </a:r>
            <a:r>
              <a:rPr lang="en-US" altLang="zh-TW" sz="2000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getAppointmentPurpose</a:t>
            </a:r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(</a:t>
            </a:r>
            <a:r>
              <a:rPr lang="en-US" altLang="zh-TW" sz="2000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apptDate</a:t>
            </a:r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: Date, </a:t>
            </a:r>
            <a:r>
              <a:rPr lang="en-US" altLang="zh-TW" sz="2000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apptTime:Time</a:t>
            </a:r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): string</a:t>
            </a:r>
          </a:p>
          <a:p>
            <a:pPr eaLnBrk="1" hangingPunct="1">
              <a:buFont typeface="Wingdings" pitchFamily="2" charset="2"/>
              <a:buNone/>
            </a:pPr>
            <a:endParaRPr lang="en-US" altLang="zh-TW" sz="2200" dirty="0" smtClean="0"/>
          </a:p>
          <a:p>
            <a:pPr eaLnBrk="1" hangingPunct="1">
              <a:buFont typeface="Wingdings" pitchFamily="2" charset="2"/>
              <a:buNone/>
            </a:pPr>
            <a:endParaRPr lang="zh-TW" altLang="en-US" sz="2200" dirty="0" smtClean="0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>
          <a:xfrm>
            <a:off x="457200" y="6553200"/>
            <a:ext cx="2043098" cy="304800"/>
          </a:xfrm>
        </p:spPr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>
          <a:xfrm>
            <a:off x="2590800" y="6553200"/>
            <a:ext cx="5181600" cy="304800"/>
          </a:xfrm>
        </p:spPr>
        <p:txBody>
          <a:bodyPr/>
          <a:lstStyle/>
          <a:p>
            <a:pPr>
              <a:defRPr/>
            </a:pPr>
            <a:r>
              <a:rPr lang="en-US" altLang="zh-TW" smtClean="0"/>
              <a:t>DS 2017: Data Abstraction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7905750" y="6557965"/>
            <a:ext cx="450850" cy="3000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6E6A3460-3870-48F2-AFED-5343CFCE4F96}" type="slidenum">
              <a:rPr kumimoji="0" lang="zh-TW" altLang="en-US" b="0"/>
              <a:pPr eaLnBrk="1" hangingPunct="1"/>
              <a:t>39</a:t>
            </a:fld>
            <a:endParaRPr kumimoji="0" lang="en-US" altLang="zh-TW" b="0"/>
          </a:p>
        </p:txBody>
      </p:sp>
      <p:sp>
        <p:nvSpPr>
          <p:cNvPr id="3481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000" dirty="0" smtClean="0"/>
              <a:t>Example </a:t>
            </a:r>
            <a:r>
              <a:rPr lang="en-US" altLang="zh-TW" sz="4000" dirty="0" smtClean="0">
                <a:latin typeface="Arial" charset="0"/>
              </a:rPr>
              <a:t>–</a:t>
            </a:r>
            <a:r>
              <a:rPr lang="en-US" altLang="zh-TW" sz="4000" dirty="0" smtClean="0"/>
              <a:t> An Appointment Book (5/6)</a:t>
            </a:r>
            <a:endParaRPr lang="zh-TW" altLang="en-US" sz="4000" dirty="0" smtClean="0"/>
          </a:p>
        </p:txBody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One may use the operations from the ADT appointment book to design other applications or modules.</a:t>
            </a:r>
          </a:p>
          <a:p>
            <a:pPr eaLnBrk="1" hangingPunct="1">
              <a:buFont typeface="Wingdings" pitchFamily="2" charset="2"/>
              <a:buNone/>
            </a:pPr>
            <a:endParaRPr lang="en-US" altLang="zh-TW" sz="2600" dirty="0" smtClean="0">
              <a:latin typeface="Courier New" pitchFamily="49" charset="0"/>
            </a:endParaRPr>
          </a:p>
        </p:txBody>
      </p:sp>
      <p:sp>
        <p:nvSpPr>
          <p:cNvPr id="211972" name="Text Box 4"/>
          <p:cNvSpPr txBox="1">
            <a:spLocks noChangeArrowheads="1"/>
          </p:cNvSpPr>
          <p:nvPr/>
        </p:nvSpPr>
        <p:spPr bwMode="auto">
          <a:xfrm>
            <a:off x="381000" y="2852936"/>
            <a:ext cx="8534400" cy="341632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TW" b="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// </a:t>
            </a:r>
            <a:r>
              <a:rPr lang="en-US" altLang="zh-TW" b="0" i="1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Change </a:t>
            </a:r>
            <a:r>
              <a:rPr lang="en-US" altLang="zh-TW" b="0" i="1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the date or time of an appointment</a:t>
            </a:r>
          </a:p>
          <a:p>
            <a:pPr>
              <a:defRPr/>
            </a:pPr>
            <a:r>
              <a:rPr lang="en-US" altLang="zh-TW" i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Get from user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: </a:t>
            </a:r>
            <a:r>
              <a:rPr lang="en-US" altLang="zh-TW" b="0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oldDate</a:t>
            </a:r>
            <a:r>
              <a:rPr lang="en-US" altLang="zh-TW" b="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, </a:t>
            </a:r>
            <a:r>
              <a:rPr lang="en-US" altLang="zh-TW" b="0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oldTime</a:t>
            </a:r>
            <a:r>
              <a:rPr lang="en-US" altLang="zh-TW" b="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, </a:t>
            </a:r>
            <a:r>
              <a:rPr lang="en-US" altLang="zh-TW" b="0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newDate</a:t>
            </a:r>
            <a:r>
              <a:rPr lang="en-US" altLang="zh-TW" b="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, </a:t>
            </a:r>
            <a:r>
              <a:rPr lang="en-US" altLang="zh-TW" b="0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newTime</a:t>
            </a:r>
            <a:endParaRPr lang="en-US" altLang="zh-TW" b="0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pPr>
              <a:defRPr/>
            </a:pPr>
            <a:endParaRPr lang="en-US" altLang="zh-TW" b="0" dirty="0">
              <a:latin typeface="Lucida Sans Typewriter" panose="020B0509030504030204" pitchFamily="49" charset="0"/>
            </a:endParaRPr>
          </a:p>
          <a:p>
            <a:pPr>
              <a:defRPr/>
            </a:pPr>
            <a:r>
              <a:rPr lang="en-US" altLang="zh-TW" b="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// </a:t>
            </a:r>
            <a:r>
              <a:rPr lang="en-US" altLang="zh-TW" b="0" i="1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Get </a:t>
            </a:r>
            <a:r>
              <a:rPr lang="en-US" altLang="zh-TW" b="0" i="1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purpose of appointment</a:t>
            </a:r>
          </a:p>
          <a:p>
            <a:pPr>
              <a:defRPr/>
            </a:pPr>
            <a:r>
              <a:rPr lang="en-US" altLang="zh-TW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oldPurpose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=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apptBook.getAppointmentPurpose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(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oldDate</a:t>
            </a:r>
            <a:r>
              <a:rPr lang="en-US" altLang="zh-TW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,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oldTime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)</a:t>
            </a:r>
            <a:endParaRPr lang="en-US" altLang="zh-TW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pPr>
              <a:defRPr/>
            </a:pPr>
            <a:endParaRPr lang="en-US" altLang="zh-TW" dirty="0">
              <a:solidFill>
                <a:schemeClr val="accent2"/>
              </a:solidFill>
              <a:latin typeface="Lucida Sans Typewriter" panose="020B0509030504030204" pitchFamily="49" charset="0"/>
            </a:endParaRPr>
          </a:p>
          <a:p>
            <a:pPr>
              <a:defRPr/>
            </a:pPr>
            <a:r>
              <a:rPr lang="en-US" altLang="zh-TW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if</a:t>
            </a:r>
            <a:r>
              <a:rPr lang="en-US" altLang="zh-TW" b="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(</a:t>
            </a:r>
            <a:r>
              <a:rPr lang="en-US" altLang="zh-TW" b="0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oldPurpose</a:t>
            </a:r>
            <a:r>
              <a:rPr lang="en-US" altLang="zh-TW" b="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b="0" i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is not </a:t>
            </a:r>
            <a:r>
              <a:rPr lang="en-US" altLang="zh-TW" i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an empty string</a:t>
            </a:r>
            <a:r>
              <a:rPr lang="en-US" altLang="zh-TW" b="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) {</a:t>
            </a:r>
            <a:endParaRPr lang="en-US" altLang="zh-TW" b="0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pPr>
              <a:defRPr/>
            </a:pP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b="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  // </a:t>
            </a:r>
            <a:r>
              <a:rPr lang="en-US" altLang="zh-TW" b="0" i="1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See whether a </a:t>
            </a:r>
            <a:r>
              <a:rPr lang="en-US" altLang="zh-TW" b="0" i="1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new date/time is available</a:t>
            </a:r>
          </a:p>
          <a:p>
            <a:pPr>
              <a:defRPr/>
            </a:pPr>
            <a:r>
              <a:rPr lang="en-US" altLang="zh-TW" b="0" dirty="0">
                <a:latin typeface="Lucida Sans Typewriter" panose="020B0509030504030204" pitchFamily="49" charset="0"/>
              </a:rPr>
              <a:t> 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if</a:t>
            </a:r>
            <a:r>
              <a:rPr lang="en-US" altLang="zh-TW" b="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(</a:t>
            </a:r>
            <a:r>
              <a:rPr lang="en-US" altLang="zh-TW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apptBook.isAppointment</a:t>
            </a:r>
            <a:r>
              <a:rPr lang="en-US" altLang="zh-TW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(</a:t>
            </a:r>
            <a:r>
              <a:rPr lang="en-US" altLang="zh-TW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newDate</a:t>
            </a:r>
            <a:r>
              <a:rPr lang="en-US" altLang="zh-TW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, </a:t>
            </a:r>
            <a:r>
              <a:rPr lang="en-US" altLang="zh-TW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newTime</a:t>
            </a:r>
            <a:r>
              <a:rPr lang="en-US" altLang="zh-TW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)</a:t>
            </a:r>
            <a:r>
              <a:rPr lang="en-US" altLang="zh-TW" b="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)</a:t>
            </a:r>
          </a:p>
          <a:p>
            <a:pPr>
              <a:defRPr/>
            </a:pPr>
            <a:r>
              <a:rPr lang="en-US" altLang="zh-TW" b="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      // </a:t>
            </a:r>
            <a:r>
              <a:rPr lang="en-US" altLang="zh-TW" b="0" i="1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New </a:t>
            </a:r>
            <a:r>
              <a:rPr lang="en-US" altLang="zh-TW" b="0" i="1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date/time is booked</a:t>
            </a:r>
          </a:p>
          <a:p>
            <a:pPr>
              <a:defRPr/>
            </a:pPr>
            <a:r>
              <a:rPr lang="en-US" altLang="zh-TW" b="0" dirty="0">
                <a:latin typeface="Lucida Sans Typewriter" panose="020B0509030504030204" pitchFamily="49" charset="0"/>
              </a:rPr>
              <a:t>      </a:t>
            </a:r>
            <a:r>
              <a:rPr lang="en-US" altLang="zh-TW" b="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write(“You already have an appointment at “, </a:t>
            </a:r>
            <a:r>
              <a:rPr lang="en-US" altLang="zh-TW" b="0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newTime</a:t>
            </a:r>
            <a:r>
              <a:rPr lang="en-US" altLang="zh-TW" b="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,</a:t>
            </a:r>
          </a:p>
          <a:p>
            <a:pPr>
              <a:defRPr/>
            </a:pPr>
            <a:r>
              <a:rPr lang="en-US" altLang="zh-TW" b="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	</a:t>
            </a:r>
            <a:r>
              <a:rPr lang="en-US" altLang="zh-TW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   </a:t>
            </a:r>
            <a:r>
              <a:rPr lang="en-US" altLang="zh-TW" b="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“ </a:t>
            </a:r>
            <a:r>
              <a:rPr lang="en-US" altLang="zh-TW" b="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on “, </a:t>
            </a:r>
            <a:r>
              <a:rPr lang="en-US" altLang="zh-TW" b="0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newDate</a:t>
            </a:r>
            <a:r>
              <a:rPr lang="en-US" altLang="zh-TW" b="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)</a:t>
            </a:r>
            <a:endParaRPr lang="zh-TW" altLang="en-US" dirty="0">
              <a:latin typeface="Courier New" pitchFamily="49" charset="0"/>
            </a:endParaRP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>
          <a:xfrm>
            <a:off x="457200" y="6553200"/>
            <a:ext cx="2043098" cy="304800"/>
          </a:xfrm>
        </p:spPr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>
          <a:xfrm>
            <a:off x="2590800" y="6553200"/>
            <a:ext cx="5181600" cy="304800"/>
          </a:xfrm>
        </p:spPr>
        <p:txBody>
          <a:bodyPr/>
          <a:lstStyle/>
          <a:p>
            <a:pPr>
              <a:defRPr/>
            </a:pPr>
            <a:r>
              <a:rPr lang="en-US" altLang="zh-TW" smtClean="0"/>
              <a:t>DS 2017: Data Abstraction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7905750" y="6557965"/>
            <a:ext cx="450850" cy="3000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3FB9006E-293D-418F-8274-D8CCE8361DE1}" type="slidenum">
              <a:rPr kumimoji="0" lang="zh-TW" altLang="en-US" b="0"/>
              <a:pPr eaLnBrk="1" hangingPunct="1"/>
              <a:t>40</a:t>
            </a:fld>
            <a:endParaRPr kumimoji="0" lang="en-US" altLang="zh-TW" b="0"/>
          </a:p>
        </p:txBody>
      </p:sp>
      <p:sp>
        <p:nvSpPr>
          <p:cNvPr id="358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000" dirty="0" smtClean="0"/>
              <a:t>Example </a:t>
            </a:r>
            <a:r>
              <a:rPr lang="en-US" altLang="zh-TW" sz="4000" dirty="0" smtClean="0">
                <a:latin typeface="Arial" charset="0"/>
              </a:rPr>
              <a:t>–</a:t>
            </a:r>
            <a:r>
              <a:rPr lang="en-US" altLang="zh-TW" sz="4000" dirty="0" smtClean="0"/>
              <a:t> An Appointment Book (6/6)</a:t>
            </a:r>
            <a:endParaRPr lang="zh-TW" altLang="en-US" sz="4000" dirty="0" smtClean="0"/>
          </a:p>
        </p:txBody>
      </p:sp>
      <p:sp>
        <p:nvSpPr>
          <p:cNvPr id="214021" name="Text Box 5"/>
          <p:cNvSpPr txBox="1">
            <a:spLocks noChangeArrowheads="1"/>
          </p:cNvSpPr>
          <p:nvPr/>
        </p:nvSpPr>
        <p:spPr bwMode="auto">
          <a:xfrm>
            <a:off x="35496" y="1752600"/>
            <a:ext cx="9249648" cy="341632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TW" b="0" dirty="0" smtClean="0">
                <a:latin typeface="Lucida Sans Typewriter" panose="020B0509030504030204" pitchFamily="49" charset="0"/>
              </a:rPr>
              <a:t> 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else</a:t>
            </a:r>
            <a:r>
              <a:rPr lang="en-US" altLang="zh-TW" b="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{</a:t>
            </a:r>
            <a:r>
              <a:rPr lang="en-US" altLang="zh-TW" b="0" dirty="0" smtClean="0">
                <a:latin typeface="Lucida Sans Typewriter" panose="020B0509030504030204" pitchFamily="49" charset="0"/>
              </a:rPr>
              <a:t> </a:t>
            </a:r>
          </a:p>
          <a:p>
            <a:pPr>
              <a:defRPr/>
            </a:pP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     </a:t>
            </a:r>
            <a:r>
              <a:rPr lang="en-US" altLang="zh-TW" b="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</a:t>
            </a:r>
            <a:r>
              <a:rPr lang="en-US" altLang="zh-TW" i="1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N</a:t>
            </a:r>
            <a:r>
              <a:rPr lang="en-US" altLang="zh-TW" b="0" i="1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ew </a:t>
            </a:r>
            <a:r>
              <a:rPr lang="en-US" altLang="zh-TW" b="0" i="1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date/time is available</a:t>
            </a:r>
          </a:p>
          <a:p>
            <a:pPr>
              <a:defRPr/>
            </a:pPr>
            <a:r>
              <a:rPr lang="en-US" altLang="zh-TW" b="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 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apptBook.cancleAppointment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(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oldDate</a:t>
            </a:r>
            <a:r>
              <a:rPr lang="en-US" altLang="zh-TW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, </a:t>
            </a:r>
            <a:r>
              <a:rPr lang="en-US" altLang="zh-TW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oldTime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);</a:t>
            </a:r>
          </a:p>
          <a:p>
            <a:pPr>
              <a:defRPr/>
            </a:pPr>
            <a:endParaRPr lang="en-US" altLang="zh-TW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pPr>
              <a:defRPr/>
            </a:pPr>
            <a:r>
              <a:rPr lang="en-US" altLang="zh-TW" b="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  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if</a:t>
            </a:r>
            <a:r>
              <a:rPr lang="en-US" altLang="zh-TW" b="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(</a:t>
            </a:r>
            <a:r>
              <a:rPr lang="en-US" altLang="zh-TW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apptBook.makeAppointment</a:t>
            </a:r>
            <a:r>
              <a:rPr lang="en-US" altLang="zh-TW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(</a:t>
            </a:r>
            <a:r>
              <a:rPr lang="en-US" altLang="zh-TW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newDate</a:t>
            </a:r>
            <a:r>
              <a:rPr lang="en-US" altLang="zh-TW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, </a:t>
            </a:r>
            <a:r>
              <a:rPr lang="en-US" altLang="zh-TW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newTime</a:t>
            </a:r>
            <a:r>
              <a:rPr lang="en-US" altLang="zh-TW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, </a:t>
            </a:r>
            <a:r>
              <a:rPr lang="en-US" altLang="zh-TW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oldPurpose</a:t>
            </a:r>
            <a:r>
              <a:rPr lang="en-US" altLang="zh-TW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)</a:t>
            </a:r>
            <a:r>
              <a:rPr lang="en-US" altLang="zh-TW" b="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)</a:t>
            </a:r>
          </a:p>
          <a:p>
            <a:pPr>
              <a:defRPr/>
            </a:pPr>
            <a:r>
              <a:rPr lang="en-US" altLang="zh-TW" b="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    </a:t>
            </a:r>
            <a:r>
              <a:rPr lang="en-US" altLang="zh-TW" b="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 write</a:t>
            </a:r>
            <a:r>
              <a:rPr lang="en-US" altLang="zh-TW" b="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(“Your appointment has been rescheduled to ”, </a:t>
            </a:r>
          </a:p>
          <a:p>
            <a:pPr>
              <a:defRPr/>
            </a:pPr>
            <a:r>
              <a:rPr lang="en-US" altLang="zh-TW" b="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       </a:t>
            </a:r>
            <a:r>
              <a:rPr lang="en-US" altLang="zh-TW" b="0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newTime</a:t>
            </a:r>
            <a:r>
              <a:rPr lang="en-US" altLang="zh-TW" b="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, “ on ”, </a:t>
            </a:r>
            <a:r>
              <a:rPr lang="en-US" altLang="zh-TW" b="0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newDate</a:t>
            </a:r>
            <a:r>
              <a:rPr lang="en-US" altLang="zh-TW" b="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)</a:t>
            </a:r>
          </a:p>
          <a:p>
            <a:pPr>
              <a:defRPr/>
            </a:pPr>
            <a:r>
              <a:rPr lang="en-US" altLang="zh-TW" b="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 </a:t>
            </a:r>
            <a:r>
              <a:rPr lang="en-US" altLang="zh-TW" b="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}</a:t>
            </a:r>
            <a:endParaRPr lang="en-US" altLang="zh-TW" b="0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pPr>
              <a:defRPr/>
            </a:pPr>
            <a:r>
              <a:rPr lang="en-US" altLang="zh-TW" b="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}</a:t>
            </a:r>
          </a:p>
          <a:p>
            <a:pPr>
              <a:defRPr/>
            </a:pPr>
            <a:r>
              <a:rPr lang="en-US" altLang="zh-TW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else</a:t>
            </a:r>
          </a:p>
          <a:p>
            <a:pPr>
              <a:defRPr/>
            </a:pPr>
            <a:r>
              <a:rPr lang="en-US" altLang="zh-TW" b="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 write(“You do not have an appointment at “, </a:t>
            </a:r>
            <a:r>
              <a:rPr lang="en-US" altLang="zh-TW" b="0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oldTime</a:t>
            </a:r>
            <a:r>
              <a:rPr lang="en-US" altLang="zh-TW" b="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, </a:t>
            </a:r>
          </a:p>
          <a:p>
            <a:pPr>
              <a:defRPr/>
            </a:pPr>
            <a:r>
              <a:rPr lang="en-US" altLang="zh-TW" b="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		“ on “, </a:t>
            </a:r>
            <a:r>
              <a:rPr lang="en-US" altLang="zh-TW" b="0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oldDate</a:t>
            </a:r>
            <a:r>
              <a:rPr lang="en-US" altLang="zh-TW" b="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)</a:t>
            </a:r>
            <a:endParaRPr lang="zh-TW" altLang="en-US" dirty="0">
              <a:latin typeface="Courier New" pitchFamily="49" charset="0"/>
            </a:endParaRPr>
          </a:p>
        </p:txBody>
      </p:sp>
      <p:sp>
        <p:nvSpPr>
          <p:cNvPr id="214022" name="Text Box 6"/>
          <p:cNvSpPr txBox="1">
            <a:spLocks noChangeArrowheads="1"/>
          </p:cNvSpPr>
          <p:nvPr/>
        </p:nvSpPr>
        <p:spPr bwMode="auto">
          <a:xfrm>
            <a:off x="1619672" y="5446965"/>
            <a:ext cx="6068969" cy="646331"/>
          </a:xfrm>
          <a:prstGeom prst="rect">
            <a:avLst/>
          </a:prstGeom>
          <a:solidFill>
            <a:srgbClr val="FFCC66"/>
          </a:solidFill>
          <a:ln w="317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0" dirty="0"/>
              <a:t>You </a:t>
            </a:r>
            <a:r>
              <a:rPr lang="en-US" altLang="zh-TW" b="0" dirty="0" smtClean="0"/>
              <a:t>can </a:t>
            </a:r>
            <a:r>
              <a:rPr lang="en-US" altLang="zh-TW" b="0" dirty="0"/>
              <a:t>design applications of </a:t>
            </a:r>
            <a:r>
              <a:rPr lang="en-US" altLang="zh-TW" b="0" dirty="0" smtClean="0"/>
              <a:t>the ADT </a:t>
            </a:r>
            <a:r>
              <a:rPr lang="en-US" altLang="zh-TW" b="0" dirty="0"/>
              <a:t>operations </a:t>
            </a:r>
          </a:p>
          <a:p>
            <a:pPr eaLnBrk="1" hangingPunct="1"/>
            <a:r>
              <a:rPr lang="en-US" altLang="zh-TW" b="0" dirty="0"/>
              <a:t>without knowing how the ADT is implemented.</a:t>
            </a: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>
          <a:xfrm>
            <a:off x="457200" y="6553200"/>
            <a:ext cx="2043098" cy="304800"/>
          </a:xfrm>
        </p:spPr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>
          <a:xfrm>
            <a:off x="2590800" y="6553200"/>
            <a:ext cx="5181600" cy="304800"/>
          </a:xfrm>
        </p:spPr>
        <p:txBody>
          <a:bodyPr/>
          <a:lstStyle/>
          <a:p>
            <a:pPr>
              <a:defRPr/>
            </a:pPr>
            <a:r>
              <a:rPr lang="en-US" altLang="zh-TW" smtClean="0"/>
              <a:t>DS 2017: Data Abstraction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40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40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4022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7905750" y="6557965"/>
            <a:ext cx="450850" cy="3000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B573A627-072C-416A-9904-7AEE6099386E}" type="slidenum">
              <a:rPr kumimoji="0" lang="zh-TW" altLang="en-US" b="0"/>
              <a:pPr eaLnBrk="1" hangingPunct="1"/>
              <a:t>41</a:t>
            </a:fld>
            <a:endParaRPr kumimoji="0" lang="en-US" altLang="zh-TW" b="0"/>
          </a:p>
        </p:txBody>
      </p:sp>
      <p:sp>
        <p:nvSpPr>
          <p:cNvPr id="368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000" dirty="0" smtClean="0"/>
              <a:t>ADTs That Suggest Other ADTs (1/2)</a:t>
            </a:r>
            <a:endParaRPr lang="zh-TW" altLang="en-US" sz="4000" dirty="0" smtClean="0"/>
          </a:p>
        </p:txBody>
      </p:sp>
      <p:sp>
        <p:nvSpPr>
          <p:cNvPr id="2150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The design of </a:t>
            </a:r>
            <a:r>
              <a:rPr lang="en-US" altLang="zh-TW" u="sng" dirty="0" smtClean="0"/>
              <a:t>an ADT may suggest other ADTs</a:t>
            </a:r>
            <a:r>
              <a:rPr lang="en-US" altLang="zh-TW" dirty="0" smtClean="0"/>
              <a:t> for its implementation.</a:t>
            </a:r>
          </a:p>
          <a:p>
            <a:pPr lvl="1" eaLnBrk="1" hangingPunct="1"/>
            <a:endParaRPr lang="en-US" altLang="zh-TW" sz="1800" dirty="0" smtClean="0"/>
          </a:p>
          <a:p>
            <a:pPr eaLnBrk="1" hangingPunct="1"/>
            <a:r>
              <a:rPr lang="en-US" altLang="zh-TW" dirty="0" smtClean="0"/>
              <a:t>Suppose you want to design a database of recipes.</a:t>
            </a:r>
          </a:p>
          <a:p>
            <a:pPr lvl="1" eaLnBrk="1" hangingPunct="1"/>
            <a:endParaRPr lang="en-US" altLang="zh-TW" sz="1800" dirty="0" smtClean="0"/>
          </a:p>
          <a:p>
            <a:pPr eaLnBrk="1" hangingPunct="1"/>
            <a:r>
              <a:rPr lang="en-US" altLang="zh-TW" dirty="0" smtClean="0"/>
              <a:t>This database is an ADT.</a:t>
            </a:r>
          </a:p>
          <a:p>
            <a:pPr lvl="1" eaLnBrk="1" hangingPunct="1"/>
            <a:r>
              <a:rPr lang="en-US" altLang="zh-TW" dirty="0" smtClean="0"/>
              <a:t>Data: recipes.</a:t>
            </a:r>
          </a:p>
          <a:p>
            <a:pPr lvl="1" eaLnBrk="1" hangingPunct="1"/>
            <a:r>
              <a:rPr lang="en-US" altLang="zh-TW" dirty="0" smtClean="0"/>
              <a:t>Operations: </a:t>
            </a:r>
          </a:p>
          <a:p>
            <a:pPr lvl="2" eaLnBrk="1" hangingPunct="1"/>
            <a:r>
              <a:rPr lang="en-US" altLang="zh-TW" dirty="0" err="1" smtClean="0">
                <a:latin typeface="Courier New" pitchFamily="49" charset="0"/>
              </a:rPr>
              <a:t>insertRecipe</a:t>
            </a:r>
            <a:endParaRPr lang="en-US" altLang="zh-TW" dirty="0" smtClean="0">
              <a:latin typeface="Courier New" pitchFamily="49" charset="0"/>
            </a:endParaRPr>
          </a:p>
          <a:p>
            <a:pPr lvl="2" eaLnBrk="1" hangingPunct="1"/>
            <a:r>
              <a:rPr lang="en-US" altLang="zh-TW" dirty="0" err="1" smtClean="0">
                <a:latin typeface="Courier New" pitchFamily="49" charset="0"/>
              </a:rPr>
              <a:t>deleteRecipe</a:t>
            </a:r>
            <a:endParaRPr lang="en-US" altLang="zh-TW" dirty="0" smtClean="0">
              <a:latin typeface="Courier New" pitchFamily="49" charset="0"/>
            </a:endParaRPr>
          </a:p>
          <a:p>
            <a:pPr lvl="2" eaLnBrk="1" hangingPunct="1"/>
            <a:r>
              <a:rPr lang="en-US" altLang="zh-TW" dirty="0" err="1" smtClean="0">
                <a:latin typeface="Courier New" pitchFamily="49" charset="0"/>
              </a:rPr>
              <a:t>retrieveRecipe</a:t>
            </a:r>
            <a:endParaRPr lang="en-US" altLang="zh-TW" dirty="0" smtClean="0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>
          <a:xfrm>
            <a:off x="457200" y="6553200"/>
            <a:ext cx="2043098" cy="304800"/>
          </a:xfrm>
        </p:spPr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>
          <a:xfrm>
            <a:off x="2590800" y="6553200"/>
            <a:ext cx="5181600" cy="304800"/>
          </a:xfrm>
        </p:spPr>
        <p:txBody>
          <a:bodyPr/>
          <a:lstStyle/>
          <a:p>
            <a:pPr>
              <a:defRPr/>
            </a:pPr>
            <a:r>
              <a:rPr lang="en-US" altLang="zh-TW" smtClean="0"/>
              <a:t>DS 2017: Data Abstraction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50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50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50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150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50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50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150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150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150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150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150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150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150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150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7905750" y="6557965"/>
            <a:ext cx="450850" cy="3000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FA8A486D-0247-4AB7-AA14-446B6F453FAA}" type="slidenum">
              <a:rPr kumimoji="0" lang="zh-TW" altLang="en-US" b="0"/>
              <a:pPr eaLnBrk="1" hangingPunct="1"/>
              <a:t>42</a:t>
            </a:fld>
            <a:endParaRPr kumimoji="0" lang="en-US" altLang="zh-TW" b="0"/>
          </a:p>
        </p:txBody>
      </p:sp>
      <p:sp>
        <p:nvSpPr>
          <p:cNvPr id="3789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000" dirty="0" smtClean="0"/>
              <a:t>ADTs That Suggest Other ADTs (2/2)</a:t>
            </a:r>
            <a:endParaRPr lang="zh-TW" altLang="en-US" sz="4000" dirty="0" smtClean="0"/>
          </a:p>
        </p:txBody>
      </p:sp>
      <p:sp>
        <p:nvSpPr>
          <p:cNvPr id="2160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zh-TW" sz="2600" dirty="0" smtClean="0"/>
              <a:t>Suppose you want to design an operation that scales a recipe retrieved from the database.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zh-TW" sz="2200" dirty="0" smtClean="0"/>
              <a:t>If the recipe is for </a:t>
            </a:r>
            <a:r>
              <a:rPr lang="en-US" altLang="zh-TW" sz="2200" i="1" dirty="0" smtClean="0"/>
              <a:t>n</a:t>
            </a:r>
            <a:r>
              <a:rPr lang="en-US" altLang="zh-TW" sz="2200" dirty="0" smtClean="0"/>
              <a:t> people, you want to revise it so that it will serve </a:t>
            </a:r>
            <a:r>
              <a:rPr lang="en-US" altLang="zh-TW" sz="2200" i="1" dirty="0" smtClean="0"/>
              <a:t>m</a:t>
            </a:r>
            <a:r>
              <a:rPr lang="en-US" altLang="zh-TW" sz="2200" dirty="0" smtClean="0"/>
              <a:t> people.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zh-TW" sz="2200" dirty="0" smtClean="0"/>
              <a:t>Each recipe contains measurements such as 2</a:t>
            </a:r>
            <a:r>
              <a:rPr lang="en-US" altLang="zh-TW" sz="2200" baseline="-25000" dirty="0" smtClean="0"/>
              <a:t>1/2</a:t>
            </a:r>
            <a:r>
              <a:rPr lang="en-US" altLang="zh-TW" sz="2200" dirty="0" smtClean="0"/>
              <a:t> cups, 1 tablespoon, and </a:t>
            </a:r>
            <a:r>
              <a:rPr lang="en-US" altLang="zh-TW" sz="2200" dirty="0" smtClean="0">
                <a:latin typeface="Arial" charset="0"/>
              </a:rPr>
              <a:t>¼</a:t>
            </a:r>
            <a:r>
              <a:rPr lang="en-US" altLang="zh-TW" sz="2200" dirty="0" smtClean="0"/>
              <a:t> teaspoon.</a:t>
            </a:r>
          </a:p>
          <a:p>
            <a:pPr lvl="2" eaLnBrk="1" hangingPunct="1">
              <a:lnSpc>
                <a:spcPct val="80000"/>
              </a:lnSpc>
            </a:pPr>
            <a:endParaRPr lang="en-US" altLang="zh-TW" sz="1600" dirty="0" smtClean="0"/>
          </a:p>
          <a:p>
            <a:pPr eaLnBrk="1" hangingPunct="1">
              <a:lnSpc>
                <a:spcPct val="80000"/>
              </a:lnSpc>
            </a:pPr>
            <a:r>
              <a:rPr lang="en-US" altLang="zh-TW" sz="2600" dirty="0" smtClean="0"/>
              <a:t>This problem </a:t>
            </a:r>
            <a:r>
              <a:rPr lang="en-US" altLang="zh-TW" sz="2600" b="1" u="sng" dirty="0" smtClean="0"/>
              <a:t>suggests</a:t>
            </a:r>
            <a:r>
              <a:rPr lang="en-US" altLang="zh-TW" sz="2600" dirty="0" smtClean="0"/>
              <a:t> another ADT — </a:t>
            </a:r>
            <a:r>
              <a:rPr lang="en-US" altLang="zh-TW" sz="2600" dirty="0" smtClean="0">
                <a:latin typeface="Courier New" pitchFamily="49" charset="0"/>
              </a:rPr>
              <a:t>measurement</a:t>
            </a:r>
            <a:endParaRPr lang="en-US" altLang="zh-TW" sz="2600" dirty="0" smtClean="0"/>
          </a:p>
          <a:p>
            <a:pPr lvl="1" eaLnBrk="1" hangingPunct="1">
              <a:lnSpc>
                <a:spcPct val="80000"/>
              </a:lnSpc>
            </a:pPr>
            <a:r>
              <a:rPr lang="en-US" altLang="zh-TW" sz="2200" dirty="0" smtClean="0"/>
              <a:t>Data: measures (quantity, unit).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zh-TW" sz="2200" dirty="0" smtClean="0"/>
              <a:t>Operations: </a:t>
            </a:r>
            <a:r>
              <a:rPr lang="en-US" altLang="zh-TW" sz="2200" dirty="0" err="1" smtClean="0">
                <a:latin typeface="Courier New" pitchFamily="49" charset="0"/>
              </a:rPr>
              <a:t>getMeasure</a:t>
            </a:r>
            <a:r>
              <a:rPr lang="en-US" altLang="zh-TW" sz="2200" dirty="0" smtClean="0">
                <a:latin typeface="Courier New" pitchFamily="49" charset="0"/>
              </a:rPr>
              <a:t>, </a:t>
            </a:r>
            <a:r>
              <a:rPr lang="en-US" altLang="zh-TW" sz="2200" dirty="0" err="1" smtClean="0">
                <a:latin typeface="Courier New" pitchFamily="49" charset="0"/>
              </a:rPr>
              <a:t>setMeasure</a:t>
            </a:r>
            <a:r>
              <a:rPr lang="en-US" altLang="zh-TW" sz="2200" dirty="0" smtClean="0">
                <a:latin typeface="Courier New" pitchFamily="49" charset="0"/>
              </a:rPr>
              <a:t>, </a:t>
            </a:r>
            <a:r>
              <a:rPr lang="en-US" altLang="zh-TW" sz="2200" dirty="0" err="1" smtClean="0">
                <a:latin typeface="Courier New" pitchFamily="49" charset="0"/>
              </a:rPr>
              <a:t>scaleMeasure</a:t>
            </a:r>
            <a:r>
              <a:rPr lang="en-US" altLang="zh-TW" sz="2200" dirty="0" smtClean="0">
                <a:latin typeface="Courier New" pitchFamily="49" charset="0"/>
              </a:rPr>
              <a:t>, </a:t>
            </a:r>
            <a:r>
              <a:rPr lang="en-US" altLang="zh-TW" sz="2200" dirty="0" err="1" smtClean="0">
                <a:latin typeface="Courier New" pitchFamily="49" charset="0"/>
              </a:rPr>
              <a:t>convertMeasure</a:t>
            </a:r>
            <a:r>
              <a:rPr lang="en-US" altLang="zh-TW" sz="2200" dirty="0" smtClean="0"/>
              <a:t>.</a:t>
            </a:r>
          </a:p>
          <a:p>
            <a:pPr lvl="2" eaLnBrk="1" hangingPunct="1">
              <a:lnSpc>
                <a:spcPct val="80000"/>
              </a:lnSpc>
            </a:pPr>
            <a:endParaRPr lang="en-US" altLang="zh-TW" sz="1600" dirty="0" smtClean="0"/>
          </a:p>
          <a:p>
            <a:pPr eaLnBrk="1" hangingPunct="1">
              <a:lnSpc>
                <a:spcPct val="80000"/>
              </a:lnSpc>
            </a:pPr>
            <a:r>
              <a:rPr lang="en-US" altLang="zh-TW" sz="2600" dirty="0" smtClean="0"/>
              <a:t>The representation of quantity may suggest yet another ADT.</a:t>
            </a:r>
          </a:p>
          <a:p>
            <a:pPr lvl="1" eaLnBrk="1" hangingPunct="1">
              <a:lnSpc>
                <a:spcPct val="80000"/>
              </a:lnSpc>
            </a:pPr>
            <a:endParaRPr lang="en-US" altLang="zh-TW" sz="1600" dirty="0" smtClean="0"/>
          </a:p>
          <a:p>
            <a:pPr eaLnBrk="1" hangingPunct="1">
              <a:lnSpc>
                <a:spcPct val="80000"/>
              </a:lnSpc>
            </a:pPr>
            <a:r>
              <a:rPr lang="en-US" altLang="zh-TW" sz="2600" dirty="0" smtClean="0"/>
              <a:t>When you eventually implement the scale operation, you can use the ADT </a:t>
            </a:r>
            <a:r>
              <a:rPr lang="en-US" altLang="zh-TW" sz="2600" dirty="0" smtClean="0">
                <a:latin typeface="Courier New" pitchFamily="49" charset="0"/>
              </a:rPr>
              <a:t>measurement</a:t>
            </a:r>
            <a:r>
              <a:rPr lang="en-US" altLang="zh-TW" sz="2600" dirty="0" smtClean="0"/>
              <a:t>.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>
          <a:xfrm>
            <a:off x="457200" y="6553200"/>
            <a:ext cx="2043098" cy="304800"/>
          </a:xfrm>
        </p:spPr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>
          <a:xfrm>
            <a:off x="2590800" y="6553200"/>
            <a:ext cx="5181600" cy="304800"/>
          </a:xfrm>
        </p:spPr>
        <p:txBody>
          <a:bodyPr/>
          <a:lstStyle/>
          <a:p>
            <a:pPr>
              <a:defRPr/>
            </a:pPr>
            <a:r>
              <a:rPr lang="en-US" altLang="zh-TW" smtClean="0"/>
              <a:t>DS 2017: Data Abstraction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0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60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60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0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60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160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0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160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160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0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160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160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06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1606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1606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ea typeface="新細明體" charset="-120"/>
              </a:rPr>
              <a:t>The ADT Bag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>
                <a:ea typeface="新細明體" charset="-120"/>
              </a:rPr>
              <a:t>A bag is a container, containing a finite number of objects.</a:t>
            </a:r>
          </a:p>
          <a:p>
            <a:r>
              <a:rPr lang="en-US" altLang="zh-TW" dirty="0">
                <a:ea typeface="新細明體" charset="-120"/>
              </a:rPr>
              <a:t>Objects in a bag have no particular order.</a:t>
            </a:r>
          </a:p>
          <a:p>
            <a:r>
              <a:rPr lang="en-US" altLang="zh-TW" dirty="0">
                <a:ea typeface="新細明體" charset="-120"/>
              </a:rPr>
              <a:t>Objects in a bag may be duplicated.</a:t>
            </a:r>
          </a:p>
          <a:p>
            <a:r>
              <a:rPr lang="en-US" altLang="zh-TW" dirty="0">
                <a:ea typeface="新細明體" charset="-120"/>
              </a:rPr>
              <a:t>We will assume that all objects in a bag are of the same type.</a:t>
            </a:r>
          </a:p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Data Abstraction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43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693041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>
                <a:ea typeface="新細明體" charset="-120"/>
              </a:rPr>
              <a:t>Identifying Behaviors of a Bag (1/3)</a:t>
            </a:r>
          </a:p>
        </p:txBody>
      </p:sp>
      <p:sp>
        <p:nvSpPr>
          <p:cNvPr id="327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>
                <a:ea typeface="新細明體" charset="-120"/>
              </a:rPr>
              <a:t>Counting:</a:t>
            </a:r>
          </a:p>
          <a:p>
            <a:pPr lvl="1"/>
            <a:r>
              <a:rPr lang="en-US" altLang="zh-TW" dirty="0" smtClean="0">
                <a:ea typeface="新細明體" charset="-120"/>
              </a:rPr>
              <a:t>Get the number of items currently in the bag.</a:t>
            </a:r>
          </a:p>
          <a:p>
            <a:pPr lvl="1"/>
            <a:r>
              <a:rPr lang="en-US" altLang="zh-TW" dirty="0" smtClean="0">
                <a:ea typeface="新細明體" charset="-120"/>
              </a:rPr>
              <a:t>See whether the bag is empty.</a:t>
            </a:r>
          </a:p>
          <a:p>
            <a:pPr lvl="1"/>
            <a:endParaRPr lang="en-US" altLang="zh-TW" dirty="0" smtClean="0">
              <a:ea typeface="新細明體" charset="-120"/>
            </a:endParaRPr>
          </a:p>
          <a:p>
            <a:r>
              <a:rPr lang="en-US" altLang="zh-TW" dirty="0" smtClean="0">
                <a:ea typeface="新細明體" charset="-120"/>
              </a:rPr>
              <a:t>Add/Remove:</a:t>
            </a:r>
          </a:p>
          <a:p>
            <a:pPr lvl="1"/>
            <a:r>
              <a:rPr lang="en-US" altLang="zh-TW" dirty="0" smtClean="0">
                <a:ea typeface="新細明體" charset="-120"/>
              </a:rPr>
              <a:t>Add a given object to the bag.</a:t>
            </a:r>
          </a:p>
          <a:p>
            <a:pPr lvl="1"/>
            <a:r>
              <a:rPr lang="en-US" altLang="zh-TW" dirty="0" smtClean="0">
                <a:ea typeface="新細明體" charset="-120"/>
              </a:rPr>
              <a:t>Remove an occurrence of a specific object from the bag.</a:t>
            </a:r>
          </a:p>
          <a:p>
            <a:pPr lvl="1"/>
            <a:r>
              <a:rPr lang="en-US" altLang="zh-TW" dirty="0" smtClean="0">
                <a:ea typeface="新細明體" charset="-120"/>
              </a:rPr>
              <a:t>Remove all objects from the bag.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>
          <a:xfrm>
            <a:off x="457200" y="6553200"/>
            <a:ext cx="2043098" cy="304800"/>
          </a:xfrm>
        </p:spPr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7905750" y="6557965"/>
            <a:ext cx="450850" cy="300037"/>
          </a:xfrm>
        </p:spPr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44</a:t>
            </a:fld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>
          <a:xfrm>
            <a:off x="2590800" y="6553200"/>
            <a:ext cx="5181600" cy="304800"/>
          </a:xfrm>
        </p:spPr>
        <p:txBody>
          <a:bodyPr/>
          <a:lstStyle/>
          <a:p>
            <a:pPr>
              <a:defRPr/>
            </a:pPr>
            <a:r>
              <a:rPr lang="en-US" altLang="zh-TW" smtClean="0"/>
              <a:t>DS 2017: Data Abstraction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2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2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27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27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27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27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>
                <a:ea typeface="新細明體" charset="-120"/>
              </a:rPr>
              <a:t>Identifying Behaviors of a Bag (2/3)</a:t>
            </a:r>
          </a:p>
        </p:txBody>
      </p:sp>
      <p:sp>
        <p:nvSpPr>
          <p:cNvPr id="327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>
                <a:ea typeface="新細明體" charset="-120"/>
              </a:rPr>
              <a:t>More counting:</a:t>
            </a:r>
          </a:p>
          <a:p>
            <a:pPr lvl="1"/>
            <a:r>
              <a:rPr lang="en-US" altLang="zh-TW" dirty="0" smtClean="0">
                <a:ea typeface="新細明體" charset="-120"/>
              </a:rPr>
              <a:t>Count the number of times certain object occurs in bag.</a:t>
            </a:r>
          </a:p>
          <a:p>
            <a:pPr lvl="1"/>
            <a:endParaRPr lang="en-US" altLang="zh-TW" dirty="0" smtClean="0">
              <a:ea typeface="新細明體" charset="-120"/>
            </a:endParaRPr>
          </a:p>
          <a:p>
            <a:r>
              <a:rPr lang="en-US" altLang="zh-TW" dirty="0" smtClean="0">
                <a:ea typeface="新細明體" charset="-120"/>
              </a:rPr>
              <a:t>Query:</a:t>
            </a:r>
          </a:p>
          <a:p>
            <a:pPr lvl="1"/>
            <a:r>
              <a:rPr lang="en-US" altLang="zh-TW" dirty="0" smtClean="0">
                <a:ea typeface="新細明體" charset="-120"/>
              </a:rPr>
              <a:t>Test whether the bag contains a particular object.</a:t>
            </a:r>
          </a:p>
          <a:p>
            <a:pPr lvl="1"/>
            <a:r>
              <a:rPr lang="en-US" altLang="zh-TW" dirty="0" smtClean="0">
                <a:ea typeface="新細明體" charset="-120"/>
              </a:rPr>
              <a:t>Look at all objects in the bag.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>
          <a:xfrm>
            <a:off x="457200" y="6553200"/>
            <a:ext cx="2043098" cy="304800"/>
          </a:xfrm>
        </p:spPr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7905750" y="6557965"/>
            <a:ext cx="450850" cy="300037"/>
          </a:xfrm>
        </p:spPr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45</a:t>
            </a:fld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>
          <a:xfrm>
            <a:off x="2590800" y="6553200"/>
            <a:ext cx="5181600" cy="304800"/>
          </a:xfrm>
        </p:spPr>
        <p:txBody>
          <a:bodyPr/>
          <a:lstStyle/>
          <a:p>
            <a:pPr>
              <a:defRPr/>
            </a:pPr>
            <a:r>
              <a:rPr lang="en-US" altLang="zh-TW" smtClean="0"/>
              <a:t>DS 2017: Data Abstraction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2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2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2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2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ea typeface="新細明體" charset="-120"/>
              </a:rPr>
              <a:t>Identifying Behaviors of a Bag (3/3)</a:t>
            </a:r>
            <a:endParaRPr lang="zh-TW" altLang="en-US" dirty="0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Data Abstraction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BC653B-7227-43A7-8823-A2F551763E8B}" type="slidenum">
              <a:rPr lang="en-US" altLang="zh-TW" smtClean="0"/>
              <a:pPr>
                <a:defRPr/>
              </a:pPr>
              <a:t>46</a:t>
            </a:fld>
            <a:endParaRPr lang="en-US" altLang="zh-TW"/>
          </a:p>
        </p:txBody>
      </p:sp>
      <p:sp>
        <p:nvSpPr>
          <p:cNvPr id="6" name="Text Placeholder 2"/>
          <p:cNvSpPr txBox="1">
            <a:spLocks/>
          </p:cNvSpPr>
          <p:nvPr/>
        </p:nvSpPr>
        <p:spPr bwMode="auto">
          <a:xfrm>
            <a:off x="827584" y="5534496"/>
            <a:ext cx="7810500" cy="55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zh-TW"/>
            </a:defPPr>
            <a:lvl1pPr marL="0" algn="ctr" defTabSz="914400" rtl="0" eaLnBrk="1" latinLnBrk="0" hangingPunct="1">
              <a:defRPr kumimoji="0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mtClean="0">
                <a:ea typeface="新細明體" charset="-120"/>
              </a:rPr>
              <a:t>A class-responsibility-collaboration (CRC) card for a class </a:t>
            </a:r>
            <a:r>
              <a:rPr lang="en-US" altLang="zh-TW" b="1" smtClean="0">
                <a:latin typeface="Courier New" pitchFamily="49" charset="0"/>
                <a:ea typeface="新細明體" charset="-120"/>
                <a:cs typeface="Courier New" pitchFamily="49" charset="0"/>
              </a:rPr>
              <a:t>Bag</a:t>
            </a:r>
            <a:endParaRPr lang="en-US" altLang="zh-TW" b="1" dirty="0">
              <a:latin typeface="Courier New" pitchFamily="49" charset="0"/>
              <a:ea typeface="新細明體" charset="-120"/>
              <a:cs typeface="Courier New" pitchFamily="49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63738" y="1577975"/>
            <a:ext cx="5440362" cy="3860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8" name="文字方塊 7"/>
          <p:cNvSpPr txBox="1"/>
          <p:nvPr/>
        </p:nvSpPr>
        <p:spPr>
          <a:xfrm>
            <a:off x="576565" y="6165304"/>
            <a:ext cx="53655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Source: FIGURE 1-6 in [</a:t>
            </a:r>
            <a:r>
              <a:rPr lang="en-US" altLang="zh-TW" dirty="0" err="1" smtClean="0"/>
              <a:t>Carrano</a:t>
            </a:r>
            <a:r>
              <a:rPr lang="en-US" altLang="zh-TW" dirty="0" smtClean="0"/>
              <a:t> and Henry 2013].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355808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ea typeface="新細明體" charset="-120"/>
              </a:rPr>
              <a:t>Specifying Data and Operations (1/2)</a:t>
            </a:r>
            <a:endParaRPr lang="zh-TW" altLang="en-US" dirty="0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Data Abstraction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BC653B-7227-43A7-8823-A2F551763E8B}" type="slidenum">
              <a:rPr lang="en-US" altLang="zh-TW" smtClean="0"/>
              <a:pPr>
                <a:defRPr/>
              </a:pPr>
              <a:t>47</a:t>
            </a:fld>
            <a:endParaRPr lang="en-US" altLang="zh-TW"/>
          </a:p>
        </p:txBody>
      </p:sp>
      <p:sp>
        <p:nvSpPr>
          <p:cNvPr id="6" name="Text Placeholder 5"/>
          <p:cNvSpPr txBox="1">
            <a:spLocks/>
          </p:cNvSpPr>
          <p:nvPr/>
        </p:nvSpPr>
        <p:spPr bwMode="auto">
          <a:xfrm>
            <a:off x="901700" y="5246464"/>
            <a:ext cx="7810500" cy="55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zh-TW"/>
            </a:defPPr>
            <a:lvl1pPr marL="0" algn="ctr" defTabSz="914400" rtl="0" eaLnBrk="1" latinLnBrk="0" hangingPunct="1">
              <a:defRPr kumimoji="0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mtClean="0">
                <a:ea typeface="新細明體" charset="-120"/>
              </a:rPr>
              <a:t>UML notation for the class </a:t>
            </a:r>
            <a:r>
              <a:rPr lang="en-US" altLang="zh-TW" b="1" smtClean="0">
                <a:latin typeface="Courier New" pitchFamily="49" charset="0"/>
                <a:ea typeface="新細明體" charset="-120"/>
                <a:cs typeface="Courier New" pitchFamily="49" charset="0"/>
              </a:rPr>
              <a:t>Bag</a:t>
            </a:r>
            <a:endParaRPr lang="en-US" altLang="zh-TW" b="1" dirty="0">
              <a:latin typeface="Courier New" pitchFamily="49" charset="0"/>
              <a:ea typeface="新細明體" charset="-120"/>
              <a:cs typeface="Courier New" pitchFamily="49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11325" y="1673225"/>
            <a:ext cx="5729288" cy="34671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8" name="文字方塊 7"/>
          <p:cNvSpPr txBox="1"/>
          <p:nvPr/>
        </p:nvSpPr>
        <p:spPr>
          <a:xfrm>
            <a:off x="576565" y="6165304"/>
            <a:ext cx="53655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Source: FIGURE 1-7 in [</a:t>
            </a:r>
            <a:r>
              <a:rPr lang="en-US" altLang="zh-TW" dirty="0" err="1" smtClean="0"/>
              <a:t>Carrano</a:t>
            </a:r>
            <a:r>
              <a:rPr lang="en-US" altLang="zh-TW" dirty="0" smtClean="0"/>
              <a:t> and Henry 2013].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873719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ea typeface="新細明體" charset="-120"/>
              </a:rPr>
              <a:t>Specifying Data and Operations </a:t>
            </a:r>
            <a:r>
              <a:rPr lang="en-US" altLang="zh-TW" dirty="0" smtClean="0">
                <a:ea typeface="新細明體" charset="-120"/>
              </a:rPr>
              <a:t>(2/2</a:t>
            </a:r>
            <a:r>
              <a:rPr lang="en-US" altLang="zh-TW" dirty="0">
                <a:ea typeface="新細明體" charset="-120"/>
              </a:rPr>
              <a:t>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3200" b="1" dirty="0" err="1">
                <a:latin typeface="Courier New" pitchFamily="49" charset="0"/>
                <a:cs typeface="Courier New" pitchFamily="49" charset="0"/>
              </a:rPr>
              <a:t>getCurrentSize</a:t>
            </a:r>
            <a:r>
              <a:rPr lang="en-US" altLang="zh-TW" sz="3200" b="1" dirty="0" smtClean="0">
                <a:latin typeface="Courier New" pitchFamily="49" charset="0"/>
                <a:cs typeface="Courier New" pitchFamily="49" charset="0"/>
              </a:rPr>
              <a:t>()</a:t>
            </a:r>
          </a:p>
          <a:p>
            <a:pPr lvl="1"/>
            <a:r>
              <a:rPr lang="en-US" altLang="zh-TW" sz="2800" dirty="0" smtClean="0">
                <a:cs typeface="Calibri" panose="020F0502020204030204" pitchFamily="34" charset="0"/>
              </a:rPr>
              <a:t>Task: Reports the current number of objects in this bag.</a:t>
            </a:r>
          </a:p>
          <a:p>
            <a:pPr lvl="1"/>
            <a:r>
              <a:rPr lang="en-US" altLang="zh-TW" sz="2800" dirty="0" smtClean="0">
                <a:cs typeface="Calibri" panose="020F0502020204030204" pitchFamily="34" charset="0"/>
              </a:rPr>
              <a:t>Input: None.</a:t>
            </a:r>
          </a:p>
          <a:p>
            <a:pPr lvl="1"/>
            <a:r>
              <a:rPr lang="en-US" altLang="zh-TW" sz="2800" dirty="0" smtClean="0">
                <a:cs typeface="Calibri" panose="020F0502020204030204" pitchFamily="34" charset="0"/>
              </a:rPr>
              <a:t>Output: The number of objects currently in this bag.</a:t>
            </a:r>
            <a:endParaRPr lang="en-US" altLang="zh-TW" sz="2800" dirty="0">
              <a:cs typeface="Calibri" panose="020F0502020204030204" pitchFamily="34" charset="0"/>
            </a:endParaRPr>
          </a:p>
          <a:p>
            <a:r>
              <a:rPr lang="en-US" altLang="zh-TW" sz="3200" b="1" dirty="0" smtClean="0">
                <a:latin typeface="Courier New" pitchFamily="49" charset="0"/>
                <a:cs typeface="Courier New" pitchFamily="49" charset="0"/>
              </a:rPr>
              <a:t>add(</a:t>
            </a:r>
            <a:r>
              <a:rPr lang="en-US" altLang="zh-TW" sz="3200" b="1" dirty="0" err="1" smtClean="0">
                <a:latin typeface="Courier New" pitchFamily="49" charset="0"/>
                <a:cs typeface="Courier New" pitchFamily="49" charset="0"/>
              </a:rPr>
              <a:t>newEntry</a:t>
            </a:r>
            <a:r>
              <a:rPr lang="en-US" altLang="zh-TW" sz="3200" b="1" dirty="0" smtClean="0">
                <a:latin typeface="Courier New" pitchFamily="49" charset="0"/>
                <a:cs typeface="Courier New" pitchFamily="49" charset="0"/>
              </a:rPr>
              <a:t>)</a:t>
            </a:r>
          </a:p>
          <a:p>
            <a:pPr lvl="1"/>
            <a:r>
              <a:rPr lang="en-US" altLang="zh-TW" dirty="0" smtClean="0">
                <a:cs typeface="Calibri" panose="020F0502020204030204" pitchFamily="34" charset="0"/>
              </a:rPr>
              <a:t>Task: Adds a given object to this bag.</a:t>
            </a:r>
          </a:p>
          <a:p>
            <a:pPr lvl="1"/>
            <a:r>
              <a:rPr lang="en-US" altLang="zh-TW" dirty="0" smtClean="0">
                <a:cs typeface="Calibri" panose="020F0502020204030204" pitchFamily="34" charset="0"/>
              </a:rPr>
              <a:t>Input: </a:t>
            </a:r>
            <a:r>
              <a:rPr lang="en-US" altLang="zh-TW" sz="2800" b="1" dirty="0" err="1" smtClean="0">
                <a:latin typeface="Courier New" pitchFamily="49" charset="0"/>
                <a:cs typeface="Courier New" pitchFamily="49" charset="0"/>
              </a:rPr>
              <a:t>newEntry</a:t>
            </a:r>
            <a:r>
              <a:rPr lang="en-US" altLang="zh-TW" sz="2800" dirty="0" smtClean="0">
                <a:cs typeface="Calibri" panose="020F0502020204030204" pitchFamily="34" charset="0"/>
              </a:rPr>
              <a:t> is an object.</a:t>
            </a:r>
            <a:endParaRPr lang="en-US" altLang="zh-TW" dirty="0" smtClean="0">
              <a:cs typeface="Calibri" panose="020F0502020204030204" pitchFamily="34" charset="0"/>
            </a:endParaRPr>
          </a:p>
          <a:p>
            <a:pPr lvl="1"/>
            <a:r>
              <a:rPr lang="en-US" altLang="zh-TW" dirty="0" smtClean="0">
                <a:cs typeface="Calibri" panose="020F0502020204030204" pitchFamily="34" charset="0"/>
              </a:rPr>
              <a:t>Output: True if the addition succeeds, or false otherwise.</a:t>
            </a:r>
            <a:endParaRPr lang="zh-TW" altLang="en-US" dirty="0">
              <a:cs typeface="Calibri" panose="020F0502020204030204" pitchFamily="34" charset="0"/>
            </a:endParaRP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457200" y="6553200"/>
            <a:ext cx="2043098" cy="304800"/>
          </a:xfrm>
        </p:spPr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2590800" y="6553200"/>
            <a:ext cx="5181600" cy="304800"/>
          </a:xfrm>
        </p:spPr>
        <p:txBody>
          <a:bodyPr/>
          <a:lstStyle/>
          <a:p>
            <a:pPr>
              <a:defRPr/>
            </a:pPr>
            <a:r>
              <a:rPr lang="en-US" altLang="zh-TW" smtClean="0"/>
              <a:t>DS 2017: Data Abstraction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7905750" y="6557965"/>
            <a:ext cx="450850" cy="300037"/>
          </a:xfrm>
        </p:spPr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48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755983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>
                <a:ea typeface="新細明體" charset="-120"/>
              </a:rPr>
              <a:t>A C++ Interface of the ADT Bag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175284"/>
          </a:xfrm>
        </p:spPr>
        <p:txBody>
          <a:bodyPr/>
          <a:lstStyle/>
          <a:p>
            <a:pPr>
              <a:buNone/>
            </a:pPr>
            <a:r>
              <a:rPr lang="en-US" altLang="zh-TW" sz="1800" dirty="0" smtClean="0">
                <a:latin typeface="Lucida Sans Typewriter" panose="020B0509030504030204" pitchFamily="49" charset="0"/>
                <a:cs typeface="Courier New" pitchFamily="49" charset="0"/>
              </a:rPr>
              <a:t>#include </a:t>
            </a:r>
            <a:r>
              <a:rPr lang="en-US" altLang="zh-TW" sz="1800" dirty="0">
                <a:latin typeface="Lucida Sans Typewriter" panose="020B0509030504030204" pitchFamily="49" charset="0"/>
                <a:cs typeface="Courier New" pitchFamily="49" charset="0"/>
              </a:rPr>
              <a:t>&lt;</a:t>
            </a:r>
            <a:r>
              <a:rPr lang="en-US" altLang="zh-TW" sz="1800" dirty="0" smtClean="0">
                <a:latin typeface="Lucida Sans Typewriter" panose="020B0509030504030204" pitchFamily="49" charset="0"/>
                <a:cs typeface="Courier New" pitchFamily="49" charset="0"/>
              </a:rPr>
              <a:t>vector&gt; </a:t>
            </a:r>
          </a:p>
          <a:p>
            <a:pPr>
              <a:buNone/>
            </a:pPr>
            <a:r>
              <a:rPr lang="en-US" altLang="zh-TW" sz="1800" b="1" dirty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using</a:t>
            </a:r>
            <a:r>
              <a:rPr lang="en-US" altLang="zh-TW" sz="1800" dirty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 </a:t>
            </a:r>
            <a:r>
              <a:rPr lang="en-US" altLang="zh-TW" sz="1800" dirty="0">
                <a:latin typeface="Lucida Sans Typewriter" panose="020B0509030504030204" pitchFamily="49" charset="0"/>
                <a:cs typeface="Courier New" pitchFamily="49" charset="0"/>
              </a:rPr>
              <a:t>namespace </a:t>
            </a:r>
            <a:r>
              <a:rPr lang="en-US" altLang="zh-TW" sz="1800" dirty="0" err="1">
                <a:latin typeface="Lucida Sans Typewriter" panose="020B0509030504030204" pitchFamily="49" charset="0"/>
                <a:cs typeface="Courier New" pitchFamily="49" charset="0"/>
              </a:rPr>
              <a:t>std</a:t>
            </a:r>
            <a:r>
              <a:rPr lang="en-US" altLang="zh-TW" sz="1800" dirty="0">
                <a:latin typeface="Lucida Sans Typewriter" panose="020B0509030504030204" pitchFamily="49" charset="0"/>
                <a:cs typeface="Courier New" pitchFamily="49" charset="0"/>
              </a:rPr>
              <a:t>; </a:t>
            </a:r>
          </a:p>
          <a:p>
            <a:pPr>
              <a:buNone/>
            </a:pPr>
            <a:r>
              <a:rPr lang="en-US" altLang="zh-TW" sz="18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template</a:t>
            </a:r>
            <a:r>
              <a:rPr lang="en-US" altLang="zh-TW" sz="1800" dirty="0" smtClean="0">
                <a:latin typeface="Lucida Sans Typewriter" panose="020B0509030504030204" pitchFamily="49" charset="0"/>
                <a:cs typeface="Courier New" pitchFamily="49" charset="0"/>
              </a:rPr>
              <a:t> &lt;</a:t>
            </a:r>
            <a:r>
              <a:rPr lang="en-US" altLang="zh-TW" sz="18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class</a:t>
            </a:r>
            <a:r>
              <a:rPr lang="en-US" altLang="zh-TW" sz="1800" dirty="0" smtClean="0">
                <a:latin typeface="Lucida Sans Typewriter" panose="020B0509030504030204" pitchFamily="49" charset="0"/>
                <a:cs typeface="Courier New" pitchFamily="49" charset="0"/>
              </a:rPr>
              <a:t> </a:t>
            </a:r>
            <a:r>
              <a:rPr lang="en-US" altLang="zh-TW" sz="1800" dirty="0" err="1" smtClean="0">
                <a:latin typeface="Lucida Sans Typewriter" panose="020B0509030504030204" pitchFamily="49" charset="0"/>
                <a:cs typeface="Courier New" pitchFamily="49" charset="0"/>
              </a:rPr>
              <a:t>ItemType</a:t>
            </a:r>
            <a:r>
              <a:rPr lang="en-US" altLang="zh-TW" sz="1800" dirty="0" smtClean="0">
                <a:latin typeface="Lucida Sans Typewriter" panose="020B0509030504030204" pitchFamily="49" charset="0"/>
                <a:cs typeface="Courier New" pitchFamily="49" charset="0"/>
              </a:rPr>
              <a:t>&gt; </a:t>
            </a:r>
          </a:p>
          <a:p>
            <a:pPr>
              <a:buNone/>
            </a:pPr>
            <a:r>
              <a:rPr lang="en-US" altLang="zh-TW" sz="18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class</a:t>
            </a:r>
            <a:r>
              <a:rPr lang="en-US" altLang="zh-TW" sz="1800" dirty="0" smtClean="0">
                <a:latin typeface="Lucida Sans Typewriter" panose="020B0509030504030204" pitchFamily="49" charset="0"/>
                <a:cs typeface="Courier New" pitchFamily="49" charset="0"/>
              </a:rPr>
              <a:t> </a:t>
            </a:r>
            <a:r>
              <a:rPr lang="en-US" altLang="zh-TW" sz="1800" dirty="0" err="1" smtClean="0">
                <a:latin typeface="Lucida Sans Typewriter" panose="020B0509030504030204" pitchFamily="49" charset="0"/>
                <a:cs typeface="Courier New" pitchFamily="49" charset="0"/>
              </a:rPr>
              <a:t>BagInterface</a:t>
            </a:r>
            <a:r>
              <a:rPr lang="en-US" altLang="zh-TW" sz="1800" dirty="0" smtClean="0">
                <a:latin typeface="Lucida Sans Typewriter" panose="020B0509030504030204" pitchFamily="49" charset="0"/>
                <a:cs typeface="Courier New" pitchFamily="49" charset="0"/>
              </a:rPr>
              <a:t> { </a:t>
            </a:r>
          </a:p>
          <a:p>
            <a:pPr>
              <a:buNone/>
            </a:pPr>
            <a:r>
              <a:rPr lang="en-US" altLang="zh-TW" sz="18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public</a:t>
            </a:r>
            <a:r>
              <a:rPr lang="en-US" altLang="zh-TW" sz="1800" dirty="0" smtClean="0">
                <a:latin typeface="Lucida Sans Typewriter" panose="020B0509030504030204" pitchFamily="49" charset="0"/>
                <a:cs typeface="Courier New" pitchFamily="49" charset="0"/>
              </a:rPr>
              <a:t>: </a:t>
            </a:r>
          </a:p>
          <a:p>
            <a:pPr>
              <a:buNone/>
            </a:pPr>
            <a:r>
              <a:rPr lang="en-US" altLang="zh-TW" sz="1800" dirty="0">
                <a:latin typeface="Lucida Sans Typewriter" panose="020B0509030504030204" pitchFamily="49" charset="0"/>
                <a:cs typeface="Courier New" pitchFamily="49" charset="0"/>
              </a:rPr>
              <a:t> </a:t>
            </a:r>
            <a:r>
              <a:rPr lang="en-US" altLang="zh-TW" sz="1800" dirty="0" smtClean="0">
                <a:latin typeface="Lucida Sans Typewriter" panose="020B0509030504030204" pitchFamily="49" charset="0"/>
                <a:cs typeface="Courier New" pitchFamily="49" charset="0"/>
              </a:rPr>
              <a:t> </a:t>
            </a:r>
            <a:r>
              <a:rPr lang="en-US" altLang="zh-TW" sz="18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virtual </a:t>
            </a:r>
            <a:r>
              <a:rPr lang="en-US" altLang="zh-TW" sz="18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int</a:t>
            </a:r>
            <a:r>
              <a:rPr lang="en-US" altLang="zh-TW" sz="1800" b="1" dirty="0" smtClean="0">
                <a:latin typeface="Lucida Sans Typewriter" panose="020B0509030504030204" pitchFamily="49" charset="0"/>
                <a:cs typeface="Courier New" pitchFamily="49" charset="0"/>
              </a:rPr>
              <a:t> </a:t>
            </a:r>
            <a:r>
              <a:rPr lang="en-US" altLang="zh-TW" sz="1800" dirty="0" err="1" smtClean="0">
                <a:latin typeface="Lucida Sans Typewriter" panose="020B0509030504030204" pitchFamily="49" charset="0"/>
                <a:cs typeface="Courier New" pitchFamily="49" charset="0"/>
              </a:rPr>
              <a:t>getCurrentSize</a:t>
            </a:r>
            <a:r>
              <a:rPr lang="en-US" altLang="zh-TW" sz="1800" dirty="0" smtClean="0">
                <a:latin typeface="Lucida Sans Typewriter" panose="020B0509030504030204" pitchFamily="49" charset="0"/>
                <a:cs typeface="Courier New" pitchFamily="49" charset="0"/>
              </a:rPr>
              <a:t>() </a:t>
            </a:r>
            <a:r>
              <a:rPr lang="en-US" altLang="zh-TW" sz="18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const</a:t>
            </a:r>
            <a:r>
              <a:rPr lang="en-US" altLang="zh-TW" sz="1800" dirty="0" smtClean="0">
                <a:latin typeface="Lucida Sans Typewriter" panose="020B0509030504030204" pitchFamily="49" charset="0"/>
                <a:cs typeface="Courier New" pitchFamily="49" charset="0"/>
              </a:rPr>
              <a:t> = 0; </a:t>
            </a:r>
          </a:p>
          <a:p>
            <a:pPr>
              <a:buNone/>
            </a:pPr>
            <a:r>
              <a:rPr lang="en-US" altLang="zh-TW" sz="1800" dirty="0">
                <a:latin typeface="Lucida Sans Typewriter" panose="020B0509030504030204" pitchFamily="49" charset="0"/>
                <a:cs typeface="Courier New" pitchFamily="49" charset="0"/>
              </a:rPr>
              <a:t> </a:t>
            </a:r>
            <a:r>
              <a:rPr lang="en-US" altLang="zh-TW" sz="1800" dirty="0" smtClean="0">
                <a:latin typeface="Lucida Sans Typewriter" panose="020B0509030504030204" pitchFamily="49" charset="0"/>
                <a:cs typeface="Courier New" pitchFamily="49" charset="0"/>
              </a:rPr>
              <a:t> </a:t>
            </a:r>
            <a:r>
              <a:rPr lang="en-US" altLang="zh-TW" sz="18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virtual bool</a:t>
            </a:r>
            <a:r>
              <a:rPr lang="en-US" altLang="zh-TW" sz="1800" b="1" dirty="0" smtClean="0">
                <a:latin typeface="Lucida Sans Typewriter" panose="020B0509030504030204" pitchFamily="49" charset="0"/>
                <a:cs typeface="Courier New" pitchFamily="49" charset="0"/>
              </a:rPr>
              <a:t> </a:t>
            </a:r>
            <a:r>
              <a:rPr lang="en-US" altLang="zh-TW" sz="1800" dirty="0" err="1" smtClean="0">
                <a:latin typeface="Lucida Sans Typewriter" panose="020B0509030504030204" pitchFamily="49" charset="0"/>
                <a:cs typeface="Courier New" pitchFamily="49" charset="0"/>
              </a:rPr>
              <a:t>isEmpty</a:t>
            </a:r>
            <a:r>
              <a:rPr lang="en-US" altLang="zh-TW" sz="1800" dirty="0" smtClean="0">
                <a:latin typeface="Lucida Sans Typewriter" panose="020B0509030504030204" pitchFamily="49" charset="0"/>
                <a:cs typeface="Courier New" pitchFamily="49" charset="0"/>
              </a:rPr>
              <a:t>() </a:t>
            </a:r>
            <a:r>
              <a:rPr lang="en-US" altLang="zh-TW" sz="18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const</a:t>
            </a:r>
            <a:r>
              <a:rPr lang="en-US" altLang="zh-TW" sz="1800" dirty="0" smtClean="0">
                <a:latin typeface="Lucida Sans Typewriter" panose="020B0509030504030204" pitchFamily="49" charset="0"/>
                <a:cs typeface="Courier New" pitchFamily="49" charset="0"/>
              </a:rPr>
              <a:t> = 0; </a:t>
            </a:r>
          </a:p>
          <a:p>
            <a:pPr>
              <a:buNone/>
            </a:pPr>
            <a:r>
              <a:rPr lang="en-US" altLang="zh-TW" sz="1800" dirty="0">
                <a:latin typeface="Lucida Sans Typewriter" panose="020B0509030504030204" pitchFamily="49" charset="0"/>
                <a:cs typeface="Courier New" pitchFamily="49" charset="0"/>
              </a:rPr>
              <a:t> </a:t>
            </a:r>
            <a:r>
              <a:rPr lang="en-US" altLang="zh-TW" sz="1800" dirty="0" smtClean="0">
                <a:latin typeface="Lucida Sans Typewriter" panose="020B0509030504030204" pitchFamily="49" charset="0"/>
                <a:cs typeface="Courier New" pitchFamily="49" charset="0"/>
              </a:rPr>
              <a:t> </a:t>
            </a:r>
            <a:r>
              <a:rPr lang="en-US" altLang="zh-TW" sz="18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virtual bool</a:t>
            </a:r>
            <a:r>
              <a:rPr lang="en-US" altLang="zh-TW" sz="1800" dirty="0" smtClean="0">
                <a:latin typeface="Lucida Sans Typewriter" panose="020B0509030504030204" pitchFamily="49" charset="0"/>
                <a:cs typeface="Courier New" pitchFamily="49" charset="0"/>
              </a:rPr>
              <a:t> add(</a:t>
            </a:r>
            <a:r>
              <a:rPr lang="en-US" altLang="zh-TW" sz="18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const</a:t>
            </a:r>
            <a:r>
              <a:rPr lang="en-US" altLang="zh-TW" sz="1800" dirty="0" smtClean="0">
                <a:latin typeface="Lucida Sans Typewriter" panose="020B0509030504030204" pitchFamily="49" charset="0"/>
                <a:cs typeface="Courier New" pitchFamily="49" charset="0"/>
              </a:rPr>
              <a:t> </a:t>
            </a:r>
            <a:r>
              <a:rPr lang="en-US" altLang="zh-TW" sz="1800" dirty="0" err="1" smtClean="0">
                <a:latin typeface="Lucida Sans Typewriter" panose="020B0509030504030204" pitchFamily="49" charset="0"/>
                <a:cs typeface="Courier New" pitchFamily="49" charset="0"/>
              </a:rPr>
              <a:t>ItemType</a:t>
            </a:r>
            <a:r>
              <a:rPr lang="en-US" altLang="zh-TW" sz="1800" dirty="0" smtClean="0">
                <a:latin typeface="Lucida Sans Typewriter" panose="020B0509030504030204" pitchFamily="49" charset="0"/>
                <a:cs typeface="Courier New" pitchFamily="49" charset="0"/>
              </a:rPr>
              <a:t>&amp; </a:t>
            </a:r>
            <a:r>
              <a:rPr lang="en-US" altLang="zh-TW" sz="1800" dirty="0" err="1" smtClean="0">
                <a:latin typeface="Lucida Sans Typewriter" panose="020B0509030504030204" pitchFamily="49" charset="0"/>
                <a:cs typeface="Courier New" pitchFamily="49" charset="0"/>
              </a:rPr>
              <a:t>newEntry</a:t>
            </a:r>
            <a:r>
              <a:rPr lang="en-US" altLang="zh-TW" sz="1800" dirty="0" smtClean="0">
                <a:latin typeface="Lucida Sans Typewriter" panose="020B0509030504030204" pitchFamily="49" charset="0"/>
                <a:cs typeface="Courier New" pitchFamily="49" charset="0"/>
              </a:rPr>
              <a:t>) = 0;</a:t>
            </a:r>
          </a:p>
          <a:p>
            <a:pPr>
              <a:buNone/>
            </a:pPr>
            <a:r>
              <a:rPr lang="en-US" altLang="zh-TW" sz="1800" dirty="0">
                <a:latin typeface="Lucida Sans Typewriter" panose="020B0509030504030204" pitchFamily="49" charset="0"/>
                <a:cs typeface="Courier New" pitchFamily="49" charset="0"/>
              </a:rPr>
              <a:t> </a:t>
            </a:r>
            <a:r>
              <a:rPr lang="en-US" altLang="zh-TW" sz="1800" dirty="0" smtClean="0">
                <a:latin typeface="Lucida Sans Typewriter" panose="020B0509030504030204" pitchFamily="49" charset="0"/>
                <a:cs typeface="Courier New" pitchFamily="49" charset="0"/>
              </a:rPr>
              <a:t> </a:t>
            </a:r>
            <a:r>
              <a:rPr lang="en-US" altLang="zh-TW" sz="18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virtual bool</a:t>
            </a:r>
            <a:r>
              <a:rPr lang="en-US" altLang="zh-TW" sz="1800" b="1" dirty="0" smtClean="0">
                <a:latin typeface="Lucida Sans Typewriter" panose="020B0509030504030204" pitchFamily="49" charset="0"/>
                <a:cs typeface="Courier New" pitchFamily="49" charset="0"/>
              </a:rPr>
              <a:t> </a:t>
            </a:r>
            <a:r>
              <a:rPr lang="en-US" altLang="zh-TW" sz="1800" dirty="0" smtClean="0">
                <a:latin typeface="Lucida Sans Typewriter" panose="020B0509030504030204" pitchFamily="49" charset="0"/>
                <a:cs typeface="Courier New" pitchFamily="49" charset="0"/>
              </a:rPr>
              <a:t>remove(</a:t>
            </a:r>
            <a:r>
              <a:rPr lang="en-US" altLang="zh-TW" sz="18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const</a:t>
            </a:r>
            <a:r>
              <a:rPr lang="en-US" altLang="zh-TW" sz="1800" dirty="0" smtClean="0">
                <a:latin typeface="Lucida Sans Typewriter" panose="020B0509030504030204" pitchFamily="49" charset="0"/>
                <a:cs typeface="Courier New" pitchFamily="49" charset="0"/>
              </a:rPr>
              <a:t> </a:t>
            </a:r>
            <a:r>
              <a:rPr lang="en-US" altLang="zh-TW" sz="1800" dirty="0" err="1" smtClean="0">
                <a:latin typeface="Lucida Sans Typewriter" panose="020B0509030504030204" pitchFamily="49" charset="0"/>
                <a:cs typeface="Courier New" pitchFamily="49" charset="0"/>
              </a:rPr>
              <a:t>ItemType</a:t>
            </a:r>
            <a:r>
              <a:rPr lang="en-US" altLang="zh-TW" sz="1800" dirty="0" smtClean="0">
                <a:latin typeface="Lucida Sans Typewriter" panose="020B0509030504030204" pitchFamily="49" charset="0"/>
                <a:cs typeface="Courier New" pitchFamily="49" charset="0"/>
              </a:rPr>
              <a:t>&amp; </a:t>
            </a:r>
            <a:r>
              <a:rPr lang="en-US" altLang="zh-TW" sz="1800" dirty="0" err="1" smtClean="0">
                <a:latin typeface="Lucida Sans Typewriter" panose="020B0509030504030204" pitchFamily="49" charset="0"/>
                <a:cs typeface="Courier New" pitchFamily="49" charset="0"/>
              </a:rPr>
              <a:t>anEntry</a:t>
            </a:r>
            <a:r>
              <a:rPr lang="en-US" altLang="zh-TW" sz="1800" dirty="0" smtClean="0">
                <a:latin typeface="Lucida Sans Typewriter" panose="020B0509030504030204" pitchFamily="49" charset="0"/>
                <a:cs typeface="Courier New" pitchFamily="49" charset="0"/>
              </a:rPr>
              <a:t>) = 0</a:t>
            </a:r>
          </a:p>
          <a:p>
            <a:pPr>
              <a:buNone/>
            </a:pPr>
            <a:r>
              <a:rPr lang="en-US" altLang="zh-TW" sz="1800" dirty="0">
                <a:latin typeface="Lucida Sans Typewriter" panose="020B0509030504030204" pitchFamily="49" charset="0"/>
                <a:cs typeface="Courier New" pitchFamily="49" charset="0"/>
              </a:rPr>
              <a:t> </a:t>
            </a:r>
            <a:r>
              <a:rPr lang="en-US" altLang="zh-TW" sz="1800" dirty="0" smtClean="0">
                <a:latin typeface="Lucida Sans Typewriter" panose="020B0509030504030204" pitchFamily="49" charset="0"/>
                <a:cs typeface="Courier New" pitchFamily="49" charset="0"/>
              </a:rPr>
              <a:t> </a:t>
            </a:r>
            <a:r>
              <a:rPr lang="en-US" altLang="zh-TW" sz="18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virtual void</a:t>
            </a:r>
            <a:r>
              <a:rPr lang="en-US" altLang="zh-TW" sz="1800" b="1" dirty="0" smtClean="0">
                <a:latin typeface="Lucida Sans Typewriter" panose="020B0509030504030204" pitchFamily="49" charset="0"/>
                <a:cs typeface="Courier New" pitchFamily="49" charset="0"/>
              </a:rPr>
              <a:t> </a:t>
            </a:r>
            <a:r>
              <a:rPr lang="en-US" altLang="zh-TW" sz="1800" dirty="0" smtClean="0">
                <a:latin typeface="Lucida Sans Typewriter" panose="020B0509030504030204" pitchFamily="49" charset="0"/>
                <a:cs typeface="Courier New" pitchFamily="49" charset="0"/>
              </a:rPr>
              <a:t>clear() = 0; </a:t>
            </a:r>
          </a:p>
          <a:p>
            <a:pPr>
              <a:buNone/>
            </a:pPr>
            <a:r>
              <a:rPr lang="en-US" altLang="zh-TW" sz="1800" dirty="0">
                <a:latin typeface="Lucida Sans Typewriter" panose="020B0509030504030204" pitchFamily="49" charset="0"/>
                <a:cs typeface="Courier New" pitchFamily="49" charset="0"/>
              </a:rPr>
              <a:t> </a:t>
            </a:r>
            <a:r>
              <a:rPr lang="en-US" altLang="zh-TW" sz="1800" dirty="0" smtClean="0">
                <a:latin typeface="Lucida Sans Typewriter" panose="020B0509030504030204" pitchFamily="49" charset="0"/>
                <a:cs typeface="Courier New" pitchFamily="49" charset="0"/>
              </a:rPr>
              <a:t> </a:t>
            </a:r>
            <a:r>
              <a:rPr lang="en-US" altLang="zh-TW" sz="18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virtual </a:t>
            </a:r>
            <a:r>
              <a:rPr lang="en-US" altLang="zh-TW" sz="18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int</a:t>
            </a:r>
            <a:r>
              <a:rPr lang="en-US" altLang="zh-TW" sz="1800" b="1" dirty="0" smtClean="0">
                <a:latin typeface="Lucida Sans Typewriter" panose="020B0509030504030204" pitchFamily="49" charset="0"/>
                <a:cs typeface="Courier New" pitchFamily="49" charset="0"/>
              </a:rPr>
              <a:t> </a:t>
            </a:r>
            <a:r>
              <a:rPr lang="en-US" altLang="zh-TW" sz="1800" dirty="0" err="1" smtClean="0">
                <a:latin typeface="Lucida Sans Typewriter" panose="020B0509030504030204" pitchFamily="49" charset="0"/>
                <a:cs typeface="Courier New" pitchFamily="49" charset="0"/>
              </a:rPr>
              <a:t>getFrequencyOf</a:t>
            </a:r>
            <a:r>
              <a:rPr lang="en-US" altLang="zh-TW" sz="1800" dirty="0" smtClean="0">
                <a:latin typeface="Lucida Sans Typewriter" panose="020B0509030504030204" pitchFamily="49" charset="0"/>
                <a:cs typeface="Courier New" pitchFamily="49" charset="0"/>
              </a:rPr>
              <a:t>(</a:t>
            </a:r>
            <a:r>
              <a:rPr lang="en-US" altLang="zh-TW" sz="1800" dirty="0" err="1" smtClean="0">
                <a:latin typeface="Lucida Sans Typewriter" panose="020B0509030504030204" pitchFamily="49" charset="0"/>
                <a:cs typeface="Courier New" pitchFamily="49" charset="0"/>
              </a:rPr>
              <a:t>const</a:t>
            </a:r>
            <a:r>
              <a:rPr lang="en-US" altLang="zh-TW" sz="1800" dirty="0" smtClean="0">
                <a:latin typeface="Lucida Sans Typewriter" panose="020B0509030504030204" pitchFamily="49" charset="0"/>
                <a:cs typeface="Courier New" pitchFamily="49" charset="0"/>
              </a:rPr>
              <a:t> </a:t>
            </a:r>
            <a:r>
              <a:rPr lang="en-US" altLang="zh-TW" sz="1800" dirty="0" err="1" smtClean="0">
                <a:latin typeface="Lucida Sans Typewriter" panose="020B0509030504030204" pitchFamily="49" charset="0"/>
                <a:cs typeface="Courier New" pitchFamily="49" charset="0"/>
              </a:rPr>
              <a:t>ItemType</a:t>
            </a:r>
            <a:r>
              <a:rPr lang="en-US" altLang="zh-TW" sz="1800" dirty="0" smtClean="0">
                <a:latin typeface="Lucida Sans Typewriter" panose="020B0509030504030204" pitchFamily="49" charset="0"/>
                <a:cs typeface="Courier New" pitchFamily="49" charset="0"/>
              </a:rPr>
              <a:t>&amp; </a:t>
            </a:r>
            <a:r>
              <a:rPr lang="en-US" altLang="zh-TW" sz="1800" dirty="0" err="1" smtClean="0">
                <a:latin typeface="Lucida Sans Typewriter" panose="020B0509030504030204" pitchFamily="49" charset="0"/>
                <a:cs typeface="Courier New" pitchFamily="49" charset="0"/>
              </a:rPr>
              <a:t>anEntry</a:t>
            </a:r>
            <a:r>
              <a:rPr lang="en-US" altLang="zh-TW" sz="1800" dirty="0" smtClean="0">
                <a:latin typeface="Lucida Sans Typewriter" panose="020B0509030504030204" pitchFamily="49" charset="0"/>
                <a:cs typeface="Courier New" pitchFamily="49" charset="0"/>
              </a:rPr>
              <a:t>) </a:t>
            </a:r>
            <a:r>
              <a:rPr lang="en-US" altLang="zh-TW" sz="18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const</a:t>
            </a:r>
            <a:r>
              <a:rPr lang="en-US" altLang="zh-TW" sz="1800" dirty="0" smtClean="0">
                <a:latin typeface="Lucida Sans Typewriter" panose="020B0509030504030204" pitchFamily="49" charset="0"/>
                <a:cs typeface="Courier New" pitchFamily="49" charset="0"/>
              </a:rPr>
              <a:t> = 0; </a:t>
            </a:r>
          </a:p>
          <a:p>
            <a:pPr>
              <a:buNone/>
            </a:pPr>
            <a:r>
              <a:rPr lang="en-US" altLang="zh-TW" sz="1800" dirty="0">
                <a:latin typeface="Lucida Sans Typewriter" panose="020B0509030504030204" pitchFamily="49" charset="0"/>
                <a:cs typeface="Courier New" pitchFamily="49" charset="0"/>
              </a:rPr>
              <a:t> </a:t>
            </a:r>
            <a:r>
              <a:rPr lang="en-US" altLang="zh-TW" sz="1800" dirty="0" smtClean="0">
                <a:latin typeface="Lucida Sans Typewriter" panose="020B0509030504030204" pitchFamily="49" charset="0"/>
                <a:cs typeface="Courier New" pitchFamily="49" charset="0"/>
              </a:rPr>
              <a:t> </a:t>
            </a:r>
            <a:r>
              <a:rPr lang="en-US" altLang="zh-TW" sz="18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virtual bool</a:t>
            </a:r>
            <a:r>
              <a:rPr lang="en-US" altLang="zh-TW" sz="1800" b="1" dirty="0" smtClean="0">
                <a:latin typeface="Lucida Sans Typewriter" panose="020B0509030504030204" pitchFamily="49" charset="0"/>
                <a:cs typeface="Courier New" pitchFamily="49" charset="0"/>
              </a:rPr>
              <a:t> </a:t>
            </a:r>
            <a:r>
              <a:rPr lang="en-US" altLang="zh-TW" sz="1800" dirty="0" smtClean="0">
                <a:latin typeface="Lucida Sans Typewriter" panose="020B0509030504030204" pitchFamily="49" charset="0"/>
                <a:cs typeface="Courier New" pitchFamily="49" charset="0"/>
              </a:rPr>
              <a:t>contains(</a:t>
            </a:r>
            <a:r>
              <a:rPr lang="en-US" altLang="zh-TW" sz="18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const</a:t>
            </a:r>
            <a:r>
              <a:rPr lang="en-US" altLang="zh-TW" sz="1800" dirty="0" smtClean="0">
                <a:latin typeface="Lucida Sans Typewriter" panose="020B0509030504030204" pitchFamily="49" charset="0"/>
                <a:cs typeface="Courier New" pitchFamily="49" charset="0"/>
              </a:rPr>
              <a:t> </a:t>
            </a:r>
            <a:r>
              <a:rPr lang="en-US" altLang="zh-TW" sz="1800" dirty="0" err="1" smtClean="0">
                <a:latin typeface="Lucida Sans Typewriter" panose="020B0509030504030204" pitchFamily="49" charset="0"/>
                <a:cs typeface="Courier New" pitchFamily="49" charset="0"/>
              </a:rPr>
              <a:t>ItemType</a:t>
            </a:r>
            <a:r>
              <a:rPr lang="en-US" altLang="zh-TW" sz="1800" dirty="0" smtClean="0">
                <a:latin typeface="Lucida Sans Typewriter" panose="020B0509030504030204" pitchFamily="49" charset="0"/>
                <a:cs typeface="Courier New" pitchFamily="49" charset="0"/>
              </a:rPr>
              <a:t>&amp; </a:t>
            </a:r>
            <a:r>
              <a:rPr lang="en-US" altLang="zh-TW" sz="1800" dirty="0" err="1" smtClean="0">
                <a:latin typeface="Lucida Sans Typewriter" panose="020B0509030504030204" pitchFamily="49" charset="0"/>
                <a:cs typeface="Courier New" pitchFamily="49" charset="0"/>
              </a:rPr>
              <a:t>anEntry</a:t>
            </a:r>
            <a:r>
              <a:rPr lang="en-US" altLang="zh-TW" sz="1800" dirty="0" smtClean="0">
                <a:latin typeface="Lucida Sans Typewriter" panose="020B0509030504030204" pitchFamily="49" charset="0"/>
                <a:cs typeface="Courier New" pitchFamily="49" charset="0"/>
              </a:rPr>
              <a:t>) </a:t>
            </a:r>
            <a:r>
              <a:rPr lang="en-US" altLang="zh-TW" sz="18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const</a:t>
            </a:r>
            <a:r>
              <a:rPr lang="en-US" altLang="zh-TW" sz="1800" dirty="0" smtClean="0">
                <a:latin typeface="Lucida Sans Typewriter" panose="020B0509030504030204" pitchFamily="49" charset="0"/>
                <a:cs typeface="Courier New" pitchFamily="49" charset="0"/>
              </a:rPr>
              <a:t> = 0; </a:t>
            </a:r>
          </a:p>
          <a:p>
            <a:pPr>
              <a:buNone/>
            </a:pPr>
            <a:r>
              <a:rPr lang="en-US" altLang="zh-TW" sz="1800" dirty="0">
                <a:latin typeface="Lucida Sans Typewriter" panose="020B0509030504030204" pitchFamily="49" charset="0"/>
                <a:cs typeface="Courier New" pitchFamily="49" charset="0"/>
              </a:rPr>
              <a:t> </a:t>
            </a:r>
            <a:r>
              <a:rPr lang="en-US" altLang="zh-TW" sz="1800" dirty="0" smtClean="0">
                <a:latin typeface="Lucida Sans Typewriter" panose="020B0509030504030204" pitchFamily="49" charset="0"/>
                <a:cs typeface="Courier New" pitchFamily="49" charset="0"/>
              </a:rPr>
              <a:t> </a:t>
            </a:r>
            <a:r>
              <a:rPr lang="en-US" altLang="zh-TW" sz="18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virtual</a:t>
            </a:r>
            <a:r>
              <a:rPr lang="en-US" altLang="zh-TW" sz="1800" dirty="0" smtClean="0">
                <a:latin typeface="Lucida Sans Typewriter" panose="020B0509030504030204" pitchFamily="49" charset="0"/>
                <a:cs typeface="Courier New" pitchFamily="49" charset="0"/>
              </a:rPr>
              <a:t> vector&lt;</a:t>
            </a:r>
            <a:r>
              <a:rPr lang="en-US" altLang="zh-TW" sz="1800" dirty="0" err="1" smtClean="0">
                <a:latin typeface="Lucida Sans Typewriter" panose="020B0509030504030204" pitchFamily="49" charset="0"/>
                <a:cs typeface="Courier New" pitchFamily="49" charset="0"/>
              </a:rPr>
              <a:t>ItemType</a:t>
            </a:r>
            <a:r>
              <a:rPr lang="en-US" altLang="zh-TW" sz="1800" dirty="0" smtClean="0">
                <a:latin typeface="Lucida Sans Typewriter" panose="020B0509030504030204" pitchFamily="49" charset="0"/>
                <a:cs typeface="Courier New" pitchFamily="49" charset="0"/>
              </a:rPr>
              <a:t>&gt; </a:t>
            </a:r>
            <a:r>
              <a:rPr lang="en-US" altLang="zh-TW" sz="1800" dirty="0" err="1" smtClean="0">
                <a:latin typeface="Lucida Sans Typewriter" panose="020B0509030504030204" pitchFamily="49" charset="0"/>
                <a:cs typeface="Courier New" pitchFamily="49" charset="0"/>
              </a:rPr>
              <a:t>toVector</a:t>
            </a:r>
            <a:r>
              <a:rPr lang="en-US" altLang="zh-TW" sz="1800" dirty="0" smtClean="0">
                <a:latin typeface="Lucida Sans Typewriter" panose="020B0509030504030204" pitchFamily="49" charset="0"/>
                <a:cs typeface="Courier New" pitchFamily="49" charset="0"/>
              </a:rPr>
              <a:t>() </a:t>
            </a:r>
            <a:r>
              <a:rPr lang="en-US" altLang="zh-TW" sz="18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const</a:t>
            </a:r>
            <a:r>
              <a:rPr lang="en-US" altLang="zh-TW" sz="1800" dirty="0" smtClean="0">
                <a:latin typeface="Lucida Sans Typewriter" panose="020B0509030504030204" pitchFamily="49" charset="0"/>
                <a:cs typeface="Courier New" pitchFamily="49" charset="0"/>
              </a:rPr>
              <a:t> = 0; </a:t>
            </a:r>
          </a:p>
          <a:p>
            <a:pPr>
              <a:buNone/>
            </a:pPr>
            <a:r>
              <a:rPr lang="en-US" altLang="zh-TW" sz="1800" dirty="0" smtClean="0">
                <a:latin typeface="Lucida Sans Typewriter" panose="020B0509030504030204" pitchFamily="49" charset="0"/>
                <a:cs typeface="Courier New" pitchFamily="49" charset="0"/>
              </a:rPr>
              <a:t>};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457200" y="6553200"/>
            <a:ext cx="2043098" cy="304800"/>
          </a:xfrm>
        </p:spPr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2590800" y="6553200"/>
            <a:ext cx="5181600" cy="304800"/>
          </a:xfrm>
        </p:spPr>
        <p:txBody>
          <a:bodyPr/>
          <a:lstStyle/>
          <a:p>
            <a:pPr>
              <a:defRPr/>
            </a:pPr>
            <a:r>
              <a:rPr lang="en-US" altLang="zh-TW" smtClean="0"/>
              <a:t>DS 2017: Data Abstraction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7905750" y="6557965"/>
            <a:ext cx="450850" cy="300037"/>
          </a:xfrm>
        </p:spPr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49</a:t>
            </a:fld>
            <a:endParaRPr lang="en-US" altLang="zh-TW" dirty="0"/>
          </a:p>
        </p:txBody>
      </p:sp>
      <p:sp>
        <p:nvSpPr>
          <p:cNvPr id="8" name="文字方塊 7"/>
          <p:cNvSpPr txBox="1"/>
          <p:nvPr/>
        </p:nvSpPr>
        <p:spPr>
          <a:xfrm>
            <a:off x="467544" y="6228020"/>
            <a:ext cx="81072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latin typeface="Calibri" pitchFamily="34" charset="0"/>
                <a:ea typeface="新細明體" charset="-120"/>
              </a:rPr>
              <a:t>Note: see </a:t>
            </a:r>
            <a:r>
              <a:rPr lang="en-US" altLang="zh-TW" dirty="0" smtClean="0">
                <a:latin typeface="Times New Roman" pitchFamily="18" charset="0"/>
                <a:ea typeface="新細明體" charset="-120"/>
                <a:cs typeface="Times New Roman" pitchFamily="18" charset="0"/>
              </a:rPr>
              <a:t>LISTING 1-1 </a:t>
            </a:r>
            <a:r>
              <a:rPr lang="en-US" altLang="zh-TW" dirty="0" smtClean="0">
                <a:latin typeface="Calibri" pitchFamily="34" charset="0"/>
                <a:ea typeface="新細明體" charset="-120"/>
              </a:rPr>
              <a:t>in [</a:t>
            </a:r>
            <a:r>
              <a:rPr lang="en-US" altLang="zh-TW" dirty="0" err="1" smtClean="0">
                <a:latin typeface="Calibri" pitchFamily="34" charset="0"/>
                <a:ea typeface="新細明體" charset="-120"/>
              </a:rPr>
              <a:t>Carrano</a:t>
            </a:r>
            <a:r>
              <a:rPr lang="en-US" altLang="zh-TW" dirty="0" smtClean="0">
                <a:latin typeface="Calibri" pitchFamily="34" charset="0"/>
                <a:ea typeface="新細明體" charset="-120"/>
              </a:rPr>
              <a:t> and Henry 2013] (on Page 47) for further details.</a:t>
            </a:r>
            <a:endParaRPr lang="zh-TW" altLang="en-US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>
                <a:ea typeface="新細明體" charset="-120"/>
              </a:rPr>
              <a:t>Using the ADT Bag (1/2)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250950"/>
            <a:ext cx="8229600" cy="5130378"/>
          </a:xfrm>
        </p:spPr>
        <p:txBody>
          <a:bodyPr/>
          <a:lstStyle/>
          <a:p>
            <a:pPr>
              <a:buNone/>
            </a:pPr>
            <a:r>
              <a:rPr lang="en-US" altLang="zh-TW" sz="1800" dirty="0" smtClean="0">
                <a:latin typeface="Lucida Sans Typewriter" panose="020B0509030504030204" pitchFamily="49" charset="0"/>
                <a:cs typeface="Courier New" pitchFamily="49" charset="0"/>
              </a:rPr>
              <a:t>#include &lt;</a:t>
            </a:r>
            <a:r>
              <a:rPr lang="en-US" altLang="zh-TW" sz="1800" dirty="0" err="1" smtClean="0">
                <a:latin typeface="Lucida Sans Typewriter" panose="020B0509030504030204" pitchFamily="49" charset="0"/>
                <a:cs typeface="Courier New" pitchFamily="49" charset="0"/>
              </a:rPr>
              <a:t>iostream</a:t>
            </a:r>
            <a:r>
              <a:rPr lang="en-US" altLang="zh-TW" sz="1800" dirty="0" smtClean="0">
                <a:latin typeface="Lucida Sans Typewriter" panose="020B0509030504030204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altLang="zh-TW" sz="1800" dirty="0" smtClean="0">
                <a:latin typeface="Lucida Sans Typewriter" panose="020B0509030504030204" pitchFamily="49" charset="0"/>
                <a:cs typeface="Courier New" pitchFamily="49" charset="0"/>
              </a:rPr>
              <a:t>#include &lt;string&gt;</a:t>
            </a:r>
          </a:p>
          <a:p>
            <a:pPr>
              <a:buNone/>
            </a:pPr>
            <a:r>
              <a:rPr lang="en-US" altLang="zh-TW" sz="1800" dirty="0" smtClean="0">
                <a:latin typeface="Lucida Sans Typewriter" panose="020B0509030504030204" pitchFamily="49" charset="0"/>
                <a:cs typeface="Courier New" pitchFamily="49" charset="0"/>
              </a:rPr>
              <a:t>#include "</a:t>
            </a:r>
            <a:r>
              <a:rPr lang="en-US" altLang="zh-TW" sz="1800" dirty="0" err="1" smtClean="0">
                <a:latin typeface="Lucida Sans Typewriter" panose="020B0509030504030204" pitchFamily="49" charset="0"/>
                <a:cs typeface="Courier New" pitchFamily="49" charset="0"/>
              </a:rPr>
              <a:t>Bag.h</a:t>
            </a:r>
            <a:r>
              <a:rPr lang="en-US" altLang="zh-TW" sz="1800" dirty="0" smtClean="0">
                <a:latin typeface="Lucida Sans Typewriter" panose="020B0509030504030204" pitchFamily="49" charset="0"/>
                <a:cs typeface="Courier New" pitchFamily="49" charset="0"/>
              </a:rPr>
              <a:t>”</a:t>
            </a:r>
          </a:p>
          <a:p>
            <a:pPr>
              <a:buNone/>
            </a:pPr>
            <a:r>
              <a:rPr lang="en-US" altLang="zh-TW" sz="18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using</a:t>
            </a:r>
            <a:r>
              <a:rPr lang="en-US" altLang="zh-TW" sz="1800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 </a:t>
            </a:r>
            <a:r>
              <a:rPr lang="en-US" altLang="zh-TW" sz="1800" dirty="0" smtClean="0">
                <a:latin typeface="Lucida Sans Typewriter" panose="020B0509030504030204" pitchFamily="49" charset="0"/>
                <a:cs typeface="Courier New" pitchFamily="49" charset="0"/>
              </a:rPr>
              <a:t>namespace std; </a:t>
            </a:r>
          </a:p>
          <a:p>
            <a:pPr>
              <a:buNone/>
            </a:pPr>
            <a:r>
              <a:rPr lang="en-US" altLang="zh-TW" sz="18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int</a:t>
            </a:r>
            <a:r>
              <a:rPr lang="en-US" altLang="zh-TW" sz="1800" dirty="0" smtClean="0">
                <a:latin typeface="Lucida Sans Typewriter" panose="020B0509030504030204" pitchFamily="49" charset="0"/>
                <a:cs typeface="Courier New" pitchFamily="49" charset="0"/>
              </a:rPr>
              <a:t> main() </a:t>
            </a:r>
          </a:p>
          <a:p>
            <a:pPr>
              <a:buNone/>
            </a:pPr>
            <a:r>
              <a:rPr lang="en-US" altLang="zh-TW" sz="1800" dirty="0" smtClean="0">
                <a:latin typeface="Lucida Sans Typewriter" panose="020B0509030504030204" pitchFamily="49" charset="0"/>
                <a:cs typeface="Courier New" pitchFamily="49" charset="0"/>
              </a:rPr>
              <a:t>{ </a:t>
            </a:r>
            <a:r>
              <a:rPr lang="en-US" altLang="zh-TW" sz="18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string</a:t>
            </a:r>
            <a:r>
              <a:rPr lang="en-US" altLang="zh-TW" sz="1800" dirty="0" smtClean="0">
                <a:latin typeface="Lucida Sans Typewriter" panose="020B0509030504030204" pitchFamily="49" charset="0"/>
                <a:cs typeface="Courier New" pitchFamily="49" charset="0"/>
              </a:rPr>
              <a:t> clubs[] = {"Joker", "Ace", "Two", "Three", "Four", "Five", "Six", "Seven", "Eight", "Nine", "Ten", "Jack", "Queen", "King"}; </a:t>
            </a:r>
          </a:p>
          <a:p>
            <a:pPr>
              <a:buNone/>
            </a:pPr>
            <a:r>
              <a:rPr lang="en-US" altLang="zh-TW" sz="18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	// Create our bag to hold cards. </a:t>
            </a:r>
          </a:p>
          <a:p>
            <a:pPr>
              <a:buNone/>
            </a:pPr>
            <a:r>
              <a:rPr lang="en-US" altLang="zh-TW" sz="1800" dirty="0" smtClean="0">
                <a:latin typeface="Lucida Sans Typewriter" panose="020B0509030504030204" pitchFamily="49" charset="0"/>
                <a:cs typeface="Courier New" pitchFamily="49" charset="0"/>
              </a:rPr>
              <a:t>	Bag&lt;string&gt; </a:t>
            </a:r>
            <a:r>
              <a:rPr lang="en-US" altLang="zh-TW" sz="1800" dirty="0" err="1" smtClean="0">
                <a:latin typeface="Lucida Sans Typewriter" panose="020B0509030504030204" pitchFamily="49" charset="0"/>
                <a:cs typeface="Courier New" pitchFamily="49" charset="0"/>
              </a:rPr>
              <a:t>grabBag</a:t>
            </a:r>
            <a:r>
              <a:rPr lang="en-US" altLang="zh-TW" sz="1800" dirty="0" smtClean="0">
                <a:latin typeface="Lucida Sans Typewriter" panose="020B0509030504030204" pitchFamily="49" charset="0"/>
                <a:cs typeface="Courier New" pitchFamily="49" charset="0"/>
              </a:rPr>
              <a:t>; </a:t>
            </a:r>
          </a:p>
          <a:p>
            <a:pPr>
              <a:buNone/>
            </a:pPr>
            <a:r>
              <a:rPr lang="en-US" altLang="zh-TW" sz="18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	// Place six cards in the bag. </a:t>
            </a:r>
          </a:p>
          <a:p>
            <a:pPr>
              <a:buNone/>
            </a:pPr>
            <a:r>
              <a:rPr lang="en-US" altLang="zh-TW" sz="1800" dirty="0" smtClean="0">
                <a:latin typeface="Lucida Sans Typewriter" panose="020B0509030504030204" pitchFamily="49" charset="0"/>
                <a:cs typeface="Courier New" pitchFamily="49" charset="0"/>
              </a:rPr>
              <a:t>	</a:t>
            </a:r>
            <a:r>
              <a:rPr lang="en-US" altLang="zh-TW" sz="1800" dirty="0" err="1" smtClean="0">
                <a:latin typeface="Lucida Sans Typewriter" panose="020B0509030504030204" pitchFamily="49" charset="0"/>
                <a:cs typeface="Courier New" pitchFamily="49" charset="0"/>
              </a:rPr>
              <a:t>grabBag.add</a:t>
            </a:r>
            <a:r>
              <a:rPr lang="en-US" altLang="zh-TW" sz="1800" dirty="0" smtClean="0">
                <a:latin typeface="Lucida Sans Typewriter" panose="020B0509030504030204" pitchFamily="49" charset="0"/>
                <a:cs typeface="Courier New" pitchFamily="49" charset="0"/>
              </a:rPr>
              <a:t>(clubs [1]); </a:t>
            </a:r>
            <a:r>
              <a:rPr lang="en-US" altLang="zh-TW" sz="1800" dirty="0" err="1" smtClean="0">
                <a:latin typeface="Lucida Sans Typewriter" panose="020B0509030504030204" pitchFamily="49" charset="0"/>
                <a:cs typeface="Courier New" pitchFamily="49" charset="0"/>
              </a:rPr>
              <a:t>grabBag.add</a:t>
            </a:r>
            <a:r>
              <a:rPr lang="en-US" altLang="zh-TW" sz="1800" dirty="0" smtClean="0">
                <a:latin typeface="Lucida Sans Typewriter" panose="020B0509030504030204" pitchFamily="49" charset="0"/>
                <a:cs typeface="Courier New" pitchFamily="49" charset="0"/>
              </a:rPr>
              <a:t>(clubs [2]); </a:t>
            </a:r>
            <a:r>
              <a:rPr lang="en-US" altLang="zh-TW" sz="1800" dirty="0" err="1" smtClean="0">
                <a:latin typeface="Lucida Sans Typewriter" panose="020B0509030504030204" pitchFamily="49" charset="0"/>
                <a:cs typeface="Courier New" pitchFamily="49" charset="0"/>
              </a:rPr>
              <a:t>grabBag.add</a:t>
            </a:r>
            <a:r>
              <a:rPr lang="en-US" altLang="zh-TW" sz="1800" dirty="0" smtClean="0">
                <a:latin typeface="Lucida Sans Typewriter" panose="020B0509030504030204" pitchFamily="49" charset="0"/>
                <a:cs typeface="Courier New" pitchFamily="49" charset="0"/>
              </a:rPr>
              <a:t>(clubs [4]); </a:t>
            </a:r>
            <a:r>
              <a:rPr lang="en-US" altLang="zh-TW" sz="1800" dirty="0" err="1" smtClean="0">
                <a:latin typeface="Lucida Sans Typewriter" panose="020B0509030504030204" pitchFamily="49" charset="0"/>
                <a:cs typeface="Courier New" pitchFamily="49" charset="0"/>
              </a:rPr>
              <a:t>grabBag.add</a:t>
            </a:r>
            <a:r>
              <a:rPr lang="en-US" altLang="zh-TW" sz="1800" dirty="0" smtClean="0">
                <a:latin typeface="Lucida Sans Typewriter" panose="020B0509030504030204" pitchFamily="49" charset="0"/>
                <a:cs typeface="Courier New" pitchFamily="49" charset="0"/>
              </a:rPr>
              <a:t>(clubs [8]); </a:t>
            </a:r>
            <a:r>
              <a:rPr lang="en-US" altLang="zh-TW" sz="1800" dirty="0" err="1" smtClean="0">
                <a:latin typeface="Lucida Sans Typewriter" panose="020B0509030504030204" pitchFamily="49" charset="0"/>
                <a:cs typeface="Courier New" pitchFamily="49" charset="0"/>
              </a:rPr>
              <a:t>grabBag.add</a:t>
            </a:r>
            <a:r>
              <a:rPr lang="en-US" altLang="zh-TW" sz="1800" dirty="0" smtClean="0">
                <a:latin typeface="Lucida Sans Typewriter" panose="020B0509030504030204" pitchFamily="49" charset="0"/>
                <a:cs typeface="Courier New" pitchFamily="49" charset="0"/>
              </a:rPr>
              <a:t>(clubs [10]); </a:t>
            </a:r>
            <a:r>
              <a:rPr lang="en-US" altLang="zh-TW" sz="1800" dirty="0" err="1" smtClean="0">
                <a:latin typeface="Lucida Sans Typewriter" panose="020B0509030504030204" pitchFamily="49" charset="0"/>
                <a:cs typeface="Courier New" pitchFamily="49" charset="0"/>
              </a:rPr>
              <a:t>grabBag.add</a:t>
            </a:r>
            <a:r>
              <a:rPr lang="en-US" altLang="zh-TW" sz="1800" dirty="0" smtClean="0">
                <a:latin typeface="Lucida Sans Typewriter" panose="020B0509030504030204" pitchFamily="49" charset="0"/>
                <a:cs typeface="Courier New" pitchFamily="49" charset="0"/>
              </a:rPr>
              <a:t>(clubs [12]);</a:t>
            </a:r>
          </a:p>
          <a:p>
            <a:pPr>
              <a:buNone/>
            </a:pPr>
            <a:r>
              <a:rPr lang="en-US" altLang="zh-TW" sz="18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	// Get friend’s guess and check it. </a:t>
            </a:r>
          </a:p>
          <a:p>
            <a:pPr>
              <a:buNone/>
            </a:pPr>
            <a:r>
              <a:rPr lang="en-US" altLang="zh-TW" sz="1800" dirty="0" smtClean="0">
                <a:latin typeface="Lucida Sans Typewriter" panose="020B0509030504030204" pitchFamily="49" charset="0"/>
                <a:cs typeface="Courier New" pitchFamily="49" charset="0"/>
              </a:rPr>
              <a:t>	</a:t>
            </a:r>
            <a:r>
              <a:rPr lang="en-US" altLang="zh-TW" sz="18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int</a:t>
            </a:r>
            <a:r>
              <a:rPr lang="en-US" altLang="zh-TW" sz="1800" dirty="0" smtClean="0">
                <a:latin typeface="Lucida Sans Typewriter" panose="020B0509030504030204" pitchFamily="49" charset="0"/>
                <a:cs typeface="Courier New" pitchFamily="49" charset="0"/>
              </a:rPr>
              <a:t> guess = 0; </a:t>
            </a:r>
          </a:p>
          <a:p>
            <a:pPr>
              <a:buNone/>
            </a:pPr>
            <a:endParaRPr lang="en-US" altLang="zh-TW" sz="1800" b="1" dirty="0" smtClean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457200" y="6553200"/>
            <a:ext cx="2043098" cy="304800"/>
          </a:xfrm>
        </p:spPr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2590800" y="6553200"/>
            <a:ext cx="5181600" cy="304800"/>
          </a:xfrm>
        </p:spPr>
        <p:txBody>
          <a:bodyPr/>
          <a:lstStyle/>
          <a:p>
            <a:pPr>
              <a:defRPr/>
            </a:pPr>
            <a:r>
              <a:rPr lang="en-US" altLang="zh-TW" smtClean="0"/>
              <a:t>DS 2017: Data Abstraction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7905750" y="6557965"/>
            <a:ext cx="450850" cy="300037"/>
          </a:xfrm>
        </p:spPr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50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>
                <a:ea typeface="新細明體" charset="-120"/>
              </a:rPr>
              <a:t>Using the ADT Bag (2/2)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250950"/>
            <a:ext cx="8229600" cy="4842346"/>
          </a:xfrm>
        </p:spPr>
        <p:txBody>
          <a:bodyPr/>
          <a:lstStyle/>
          <a:p>
            <a:pPr>
              <a:buNone/>
            </a:pPr>
            <a:r>
              <a:rPr lang="en-US" altLang="zh-TW" sz="1800" dirty="0" smtClean="0">
                <a:latin typeface="Lucida Sans Typewriter" panose="020B0509030504030204" pitchFamily="49" charset="0"/>
                <a:cs typeface="Courier New" pitchFamily="49" charset="0"/>
              </a:rPr>
              <a:t>	</a:t>
            </a:r>
            <a:r>
              <a:rPr lang="en-US" altLang="zh-TW" sz="18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while</a:t>
            </a:r>
            <a:r>
              <a:rPr lang="en-US" altLang="zh-TW" sz="1800" dirty="0" smtClean="0">
                <a:latin typeface="Lucida Sans Typewriter" panose="020B0509030504030204" pitchFamily="49" charset="0"/>
                <a:cs typeface="Courier New" pitchFamily="49" charset="0"/>
              </a:rPr>
              <a:t> (!</a:t>
            </a:r>
            <a:r>
              <a:rPr lang="en-US" altLang="zh-TW" sz="1800" dirty="0" err="1" smtClean="0">
                <a:latin typeface="Lucida Sans Typewriter" panose="020B0509030504030204" pitchFamily="49" charset="0"/>
                <a:cs typeface="Courier New" pitchFamily="49" charset="0"/>
              </a:rPr>
              <a:t>grabBag.isEmpty</a:t>
            </a:r>
            <a:r>
              <a:rPr lang="en-US" altLang="zh-TW" sz="1800" dirty="0" smtClean="0">
                <a:latin typeface="Lucida Sans Typewriter" panose="020B0509030504030204" pitchFamily="49" charset="0"/>
                <a:cs typeface="Courier New" pitchFamily="49" charset="0"/>
              </a:rPr>
              <a:t>()) { </a:t>
            </a:r>
          </a:p>
          <a:p>
            <a:pPr>
              <a:buNone/>
            </a:pPr>
            <a:r>
              <a:rPr lang="en-US" altLang="zh-TW" sz="1800" dirty="0" smtClean="0">
                <a:latin typeface="Lucida Sans Typewriter" panose="020B0509030504030204" pitchFamily="49" charset="0"/>
                <a:cs typeface="Courier New" pitchFamily="49" charset="0"/>
              </a:rPr>
              <a:t>		</a:t>
            </a:r>
            <a:r>
              <a:rPr lang="en-US" altLang="zh-TW" sz="1800" dirty="0" err="1" smtClean="0">
                <a:latin typeface="Lucida Sans Typewriter" panose="020B0509030504030204" pitchFamily="49" charset="0"/>
                <a:cs typeface="Courier New" pitchFamily="49" charset="0"/>
              </a:rPr>
              <a:t>cout</a:t>
            </a:r>
            <a:r>
              <a:rPr lang="en-US" altLang="zh-TW" sz="1800" dirty="0" smtClean="0">
                <a:latin typeface="Lucida Sans Typewriter" panose="020B0509030504030204" pitchFamily="49" charset="0"/>
                <a:cs typeface="Courier New" pitchFamily="49" charset="0"/>
              </a:rPr>
              <a:t> &lt;&lt; "What is your guess?" </a:t>
            </a:r>
          </a:p>
          <a:p>
            <a:pPr>
              <a:buNone/>
            </a:pPr>
            <a:r>
              <a:rPr lang="en-US" altLang="zh-TW" sz="1800" dirty="0" smtClean="0">
                <a:latin typeface="Lucida Sans Typewriter" panose="020B0509030504030204" pitchFamily="49" charset="0"/>
                <a:cs typeface="Courier New" pitchFamily="49" charset="0"/>
              </a:rPr>
              <a:t>		     &lt;&lt; "(1 for Ace to 13 for King):"; </a:t>
            </a:r>
          </a:p>
          <a:p>
            <a:pPr>
              <a:buNone/>
            </a:pPr>
            <a:r>
              <a:rPr lang="en-US" altLang="zh-TW" sz="1800" dirty="0" smtClean="0">
                <a:latin typeface="Lucida Sans Typewriter" panose="020B0509030504030204" pitchFamily="49" charset="0"/>
                <a:cs typeface="Courier New" pitchFamily="49" charset="0"/>
              </a:rPr>
              <a:t>		</a:t>
            </a:r>
            <a:r>
              <a:rPr lang="en-US" altLang="zh-TW" sz="1800" dirty="0" err="1" smtClean="0">
                <a:latin typeface="Lucida Sans Typewriter" panose="020B0509030504030204" pitchFamily="49" charset="0"/>
                <a:cs typeface="Courier New" pitchFamily="49" charset="0"/>
              </a:rPr>
              <a:t>cin</a:t>
            </a:r>
            <a:r>
              <a:rPr lang="en-US" altLang="zh-TW" sz="1800" dirty="0" smtClean="0">
                <a:latin typeface="Lucida Sans Typewriter" panose="020B0509030504030204" pitchFamily="49" charset="0"/>
                <a:cs typeface="Courier New" pitchFamily="49" charset="0"/>
              </a:rPr>
              <a:t> &gt;&gt; guess; </a:t>
            </a:r>
          </a:p>
          <a:p>
            <a:pPr>
              <a:buNone/>
            </a:pPr>
            <a:r>
              <a:rPr lang="en-US" altLang="zh-TW" sz="1800" dirty="0" smtClean="0">
                <a:latin typeface="Lucida Sans Typewriter" panose="020B0509030504030204" pitchFamily="49" charset="0"/>
                <a:cs typeface="Courier New" pitchFamily="49" charset="0"/>
              </a:rPr>
              <a:t>		</a:t>
            </a:r>
            <a:r>
              <a:rPr lang="en-US" altLang="zh-TW" sz="18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if</a:t>
            </a:r>
            <a:r>
              <a:rPr lang="en-US" altLang="zh-TW" sz="1800" dirty="0" smtClean="0">
                <a:latin typeface="Lucida Sans Typewriter" panose="020B0509030504030204" pitchFamily="49" charset="0"/>
                <a:cs typeface="Courier New" pitchFamily="49" charset="0"/>
              </a:rPr>
              <a:t> (</a:t>
            </a:r>
            <a:r>
              <a:rPr lang="en-US" altLang="zh-TW" sz="1800" dirty="0" err="1" smtClean="0">
                <a:latin typeface="Lucida Sans Typewriter" panose="020B0509030504030204" pitchFamily="49" charset="0"/>
                <a:cs typeface="Courier New" pitchFamily="49" charset="0"/>
              </a:rPr>
              <a:t>grabBag.contains</a:t>
            </a:r>
            <a:r>
              <a:rPr lang="en-US" altLang="zh-TW" sz="1800" dirty="0" smtClean="0">
                <a:latin typeface="Lucida Sans Typewriter" panose="020B0509030504030204" pitchFamily="49" charset="0"/>
                <a:cs typeface="Courier New" pitchFamily="49" charset="0"/>
              </a:rPr>
              <a:t>(clubs[guess])) {  </a:t>
            </a:r>
          </a:p>
          <a:p>
            <a:pPr>
              <a:buNone/>
            </a:pPr>
            <a:r>
              <a:rPr lang="en-US" altLang="zh-TW" sz="1800" dirty="0" smtClean="0">
                <a:latin typeface="Lucida Sans Typewriter" panose="020B0509030504030204" pitchFamily="49" charset="0"/>
                <a:cs typeface="Courier New" pitchFamily="49" charset="0"/>
              </a:rPr>
              <a:t>		   </a:t>
            </a:r>
            <a:r>
              <a:rPr lang="en-US" altLang="zh-TW" sz="1800" dirty="0" err="1" smtClean="0">
                <a:latin typeface="Lucida Sans Typewriter" panose="020B0509030504030204" pitchFamily="49" charset="0"/>
                <a:cs typeface="Courier New" pitchFamily="49" charset="0"/>
              </a:rPr>
              <a:t>cout</a:t>
            </a:r>
            <a:r>
              <a:rPr lang="en-US" altLang="zh-TW" sz="1800" dirty="0" smtClean="0">
                <a:latin typeface="Lucida Sans Typewriter" panose="020B0509030504030204" pitchFamily="49" charset="0"/>
                <a:cs typeface="Courier New" pitchFamily="49" charset="0"/>
              </a:rPr>
              <a:t> &lt;&lt; "You get the card!\n"; </a:t>
            </a:r>
          </a:p>
          <a:p>
            <a:pPr>
              <a:buNone/>
            </a:pPr>
            <a:r>
              <a:rPr lang="en-US" altLang="zh-TW" sz="1800" dirty="0" smtClean="0">
                <a:latin typeface="Lucida Sans Typewriter" panose="020B0509030504030204" pitchFamily="49" charset="0"/>
                <a:cs typeface="Courier New" pitchFamily="49" charset="0"/>
              </a:rPr>
              <a:t>		   </a:t>
            </a:r>
            <a:r>
              <a:rPr lang="en-US" altLang="zh-TW" sz="1800" dirty="0" err="1" smtClean="0">
                <a:latin typeface="Lucida Sans Typewriter" panose="020B0509030504030204" pitchFamily="49" charset="0"/>
                <a:cs typeface="Courier New" pitchFamily="49" charset="0"/>
              </a:rPr>
              <a:t>grabBag.remove</a:t>
            </a:r>
            <a:r>
              <a:rPr lang="en-US" altLang="zh-TW" sz="1800" dirty="0" smtClean="0">
                <a:latin typeface="Lucida Sans Typewriter" panose="020B0509030504030204" pitchFamily="49" charset="0"/>
                <a:cs typeface="Courier New" pitchFamily="49" charset="0"/>
              </a:rPr>
              <a:t>(clubs[guess]); </a:t>
            </a:r>
          </a:p>
          <a:p>
            <a:pPr>
              <a:buNone/>
            </a:pPr>
            <a:r>
              <a:rPr lang="en-US" altLang="zh-TW" sz="1800" dirty="0" smtClean="0">
                <a:latin typeface="Lucida Sans Typewriter" panose="020B0509030504030204" pitchFamily="49" charset="0"/>
                <a:cs typeface="Courier New" pitchFamily="49" charset="0"/>
              </a:rPr>
              <a:t>		} </a:t>
            </a:r>
          </a:p>
          <a:p>
            <a:pPr>
              <a:buNone/>
            </a:pPr>
            <a:r>
              <a:rPr lang="en-US" altLang="zh-TW" sz="1800" dirty="0" smtClean="0">
                <a:latin typeface="Lucida Sans Typewriter" panose="020B0509030504030204" pitchFamily="49" charset="0"/>
                <a:cs typeface="Courier New" pitchFamily="49" charset="0"/>
              </a:rPr>
              <a:t>		</a:t>
            </a:r>
            <a:r>
              <a:rPr lang="en-US" altLang="zh-TW" sz="18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else</a:t>
            </a:r>
            <a:r>
              <a:rPr lang="en-US" altLang="zh-TW" sz="1800" dirty="0" smtClean="0">
                <a:latin typeface="Lucida Sans Typewriter" panose="020B0509030504030204" pitchFamily="49" charset="0"/>
                <a:cs typeface="Courier New" pitchFamily="49" charset="0"/>
              </a:rPr>
              <a:t> { </a:t>
            </a:r>
          </a:p>
          <a:p>
            <a:pPr>
              <a:buNone/>
            </a:pPr>
            <a:r>
              <a:rPr lang="en-US" altLang="zh-TW" sz="1800" dirty="0" smtClean="0">
                <a:latin typeface="Lucida Sans Typewriter" panose="020B0509030504030204" pitchFamily="49" charset="0"/>
                <a:cs typeface="Courier New" pitchFamily="49" charset="0"/>
              </a:rPr>
              <a:t>		   </a:t>
            </a:r>
            <a:r>
              <a:rPr lang="en-US" altLang="zh-TW" sz="1800" dirty="0" err="1" smtClean="0">
                <a:latin typeface="Lucida Sans Typewriter" panose="020B0509030504030204" pitchFamily="49" charset="0"/>
                <a:cs typeface="Courier New" pitchFamily="49" charset="0"/>
              </a:rPr>
              <a:t>cout</a:t>
            </a:r>
            <a:r>
              <a:rPr lang="en-US" altLang="zh-TW" sz="1800" dirty="0" smtClean="0">
                <a:latin typeface="Lucida Sans Typewriter" panose="020B0509030504030204" pitchFamily="49" charset="0"/>
                <a:cs typeface="Courier New" pitchFamily="49" charset="0"/>
              </a:rPr>
              <a:t> &lt;&lt; "Sorry, card was not in the bag.\n"; </a:t>
            </a:r>
          </a:p>
          <a:p>
            <a:pPr>
              <a:buNone/>
            </a:pPr>
            <a:r>
              <a:rPr lang="en-US" altLang="zh-TW" sz="1800" dirty="0" smtClean="0">
                <a:latin typeface="Lucida Sans Typewriter" panose="020B0509030504030204" pitchFamily="49" charset="0"/>
                <a:cs typeface="Courier New" pitchFamily="49" charset="0"/>
              </a:rPr>
              <a:t>		}</a:t>
            </a:r>
          </a:p>
          <a:p>
            <a:pPr>
              <a:buNone/>
            </a:pPr>
            <a:r>
              <a:rPr lang="en-US" altLang="zh-TW" sz="1800" dirty="0" smtClean="0">
                <a:latin typeface="Lucida Sans Typewriter" panose="020B0509030504030204" pitchFamily="49" charset="0"/>
                <a:cs typeface="Courier New" pitchFamily="49" charset="0"/>
              </a:rPr>
              <a:t>	}</a:t>
            </a:r>
          </a:p>
          <a:p>
            <a:pPr>
              <a:buNone/>
            </a:pPr>
            <a:r>
              <a:rPr lang="en-US" altLang="zh-TW" sz="1800" dirty="0" smtClean="0">
                <a:latin typeface="Lucida Sans Typewriter" panose="020B0509030504030204" pitchFamily="49" charset="0"/>
                <a:cs typeface="Courier New" pitchFamily="49" charset="0"/>
              </a:rPr>
              <a:t>	</a:t>
            </a:r>
            <a:r>
              <a:rPr lang="en-US" altLang="zh-TW" sz="1800" dirty="0" err="1" smtClean="0">
                <a:latin typeface="Lucida Sans Typewriter" panose="020B0509030504030204" pitchFamily="49" charset="0"/>
                <a:cs typeface="Courier New" pitchFamily="49" charset="0"/>
              </a:rPr>
              <a:t>cout</a:t>
            </a:r>
            <a:r>
              <a:rPr lang="en-US" altLang="zh-TW" sz="1800" dirty="0" smtClean="0">
                <a:latin typeface="Lucida Sans Typewriter" panose="020B0509030504030204" pitchFamily="49" charset="0"/>
                <a:cs typeface="Courier New" pitchFamily="49" charset="0"/>
              </a:rPr>
              <a:t> &lt;&lt; "No more cards in the bag. Game over!\n"; </a:t>
            </a:r>
          </a:p>
          <a:p>
            <a:pPr>
              <a:buNone/>
            </a:pPr>
            <a:r>
              <a:rPr lang="en-US" altLang="zh-TW" sz="1800" dirty="0" smtClean="0">
                <a:latin typeface="Lucida Sans Typewriter" panose="020B0509030504030204" pitchFamily="49" charset="0"/>
                <a:cs typeface="Courier New" pitchFamily="49" charset="0"/>
              </a:rPr>
              <a:t>	</a:t>
            </a:r>
            <a:r>
              <a:rPr lang="en-US" altLang="zh-TW" sz="18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return</a:t>
            </a:r>
            <a:r>
              <a:rPr lang="en-US" altLang="zh-TW" sz="1800" dirty="0" smtClean="0">
                <a:latin typeface="Lucida Sans Typewriter" panose="020B0509030504030204" pitchFamily="49" charset="0"/>
                <a:cs typeface="Courier New" pitchFamily="49" charset="0"/>
              </a:rPr>
              <a:t> 0; </a:t>
            </a:r>
          </a:p>
          <a:p>
            <a:pPr>
              <a:buNone/>
            </a:pPr>
            <a:r>
              <a:rPr lang="en-US" altLang="zh-TW" sz="1800" dirty="0" smtClean="0">
                <a:latin typeface="Lucida Sans Typewriter" panose="020B0509030504030204" pitchFamily="49" charset="0"/>
                <a:cs typeface="Courier New" pitchFamily="49" charset="0"/>
              </a:rPr>
              <a:t>};</a:t>
            </a:r>
          </a:p>
          <a:p>
            <a:pPr>
              <a:buNone/>
            </a:pPr>
            <a:endParaRPr lang="en-US" altLang="zh-TW" sz="1800" b="1" dirty="0" smtClean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457200" y="6553200"/>
            <a:ext cx="2043098" cy="304800"/>
          </a:xfrm>
        </p:spPr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2590800" y="6553200"/>
            <a:ext cx="5181600" cy="304800"/>
          </a:xfrm>
        </p:spPr>
        <p:txBody>
          <a:bodyPr/>
          <a:lstStyle/>
          <a:p>
            <a:pPr>
              <a:defRPr/>
            </a:pPr>
            <a:r>
              <a:rPr lang="en-US" altLang="zh-TW" smtClean="0"/>
              <a:t>DS 2017: Data Abstraction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7905750" y="6557965"/>
            <a:ext cx="450850" cy="300037"/>
          </a:xfrm>
        </p:spPr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51</a:t>
            </a:fld>
            <a:endParaRPr lang="en-US" altLang="zh-TW" dirty="0"/>
          </a:p>
        </p:txBody>
      </p:sp>
      <p:sp>
        <p:nvSpPr>
          <p:cNvPr id="8" name="文字方塊 7"/>
          <p:cNvSpPr txBox="1"/>
          <p:nvPr/>
        </p:nvSpPr>
        <p:spPr>
          <a:xfrm>
            <a:off x="467544" y="6228020"/>
            <a:ext cx="81072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latin typeface="Calibri" pitchFamily="34" charset="0"/>
                <a:ea typeface="新細明體" charset="-120"/>
              </a:rPr>
              <a:t>Note: see </a:t>
            </a:r>
            <a:r>
              <a:rPr lang="en-US" altLang="zh-TW" dirty="0" smtClean="0">
                <a:latin typeface="Times New Roman" pitchFamily="18" charset="0"/>
                <a:ea typeface="新細明體" charset="-120"/>
                <a:cs typeface="Times New Roman" pitchFamily="18" charset="0"/>
              </a:rPr>
              <a:t>LISTING 1-2 </a:t>
            </a:r>
            <a:r>
              <a:rPr lang="en-US" altLang="zh-TW" dirty="0" smtClean="0">
                <a:latin typeface="Calibri" pitchFamily="34" charset="0"/>
                <a:ea typeface="新細明體" charset="-120"/>
              </a:rPr>
              <a:t>in [</a:t>
            </a:r>
            <a:r>
              <a:rPr lang="en-US" altLang="zh-TW" dirty="0" err="1" smtClean="0">
                <a:latin typeface="Calibri" pitchFamily="34" charset="0"/>
                <a:ea typeface="新細明體" charset="-120"/>
              </a:rPr>
              <a:t>Carrano</a:t>
            </a:r>
            <a:r>
              <a:rPr lang="en-US" altLang="zh-TW" dirty="0" smtClean="0">
                <a:latin typeface="Calibri" pitchFamily="34" charset="0"/>
                <a:ea typeface="新細明體" charset="-120"/>
              </a:rPr>
              <a:t> and Henry 2013] (on Page 49) for further details.</a:t>
            </a:r>
            <a:endParaRPr lang="zh-TW" altLang="en-US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Edge">
  <a:themeElements>
    <a:clrScheme name="1_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1_Edge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lnDef>
  </a:objectDefaults>
  <a:extraClrSchemeLst>
    <a:extraClrScheme>
      <a:clrScheme name="1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13388</TotalTime>
  <Words>3303</Words>
  <Application>Microsoft Office PowerPoint</Application>
  <PresentationFormat>如螢幕大小 (4:3)</PresentationFormat>
  <Paragraphs>609</Paragraphs>
  <Slides>51</Slides>
  <Notes>28</Notes>
  <HiddenSlides>0</HiddenSlides>
  <MMClips>0</MMClips>
  <ScaleCrop>false</ScaleCrop>
  <HeadingPairs>
    <vt:vector size="6" baseType="variant">
      <vt:variant>
        <vt:lpstr>使用字型</vt:lpstr>
      </vt:variant>
      <vt:variant>
        <vt:i4>9</vt:i4>
      </vt:variant>
      <vt:variant>
        <vt:lpstr>佈景主題</vt:lpstr>
      </vt:variant>
      <vt:variant>
        <vt:i4>2</vt:i4>
      </vt:variant>
      <vt:variant>
        <vt:lpstr>投影片標題</vt:lpstr>
      </vt:variant>
      <vt:variant>
        <vt:i4>51</vt:i4>
      </vt:variant>
    </vt:vector>
  </HeadingPairs>
  <TitlesOfParts>
    <vt:vector size="62" baseType="lpstr">
      <vt:lpstr>新細明體</vt:lpstr>
      <vt:lpstr>Arial</vt:lpstr>
      <vt:lpstr>Calibri</vt:lpstr>
      <vt:lpstr>Courier New</vt:lpstr>
      <vt:lpstr>Lucida Sans Typewriter</vt:lpstr>
      <vt:lpstr>Times</vt:lpstr>
      <vt:lpstr>Times New Roman</vt:lpstr>
      <vt:lpstr>Verdana</vt:lpstr>
      <vt:lpstr>Wingdings</vt:lpstr>
      <vt:lpstr>1_Edge</vt:lpstr>
      <vt:lpstr>Office 佈景主題</vt:lpstr>
      <vt:lpstr> Data Abstraction </vt:lpstr>
      <vt:lpstr>Overview</vt:lpstr>
      <vt:lpstr>To Become a Better Programmer</vt:lpstr>
      <vt:lpstr>Programming vs. Problem Solving</vt:lpstr>
      <vt:lpstr>Object-Oriented Solutions</vt:lpstr>
      <vt:lpstr>Object-Oriented Analysis and Design (1/3)</vt:lpstr>
      <vt:lpstr>Object-Oriented Analysis and Design (2/3)</vt:lpstr>
      <vt:lpstr>Object-Oriented Analysis and Design (3/3)</vt:lpstr>
      <vt:lpstr>More about OO Solutions (1/2)</vt:lpstr>
      <vt:lpstr>More about OO Solutions (2/2)</vt:lpstr>
      <vt:lpstr>Object-Oriented Programming (1/2)</vt:lpstr>
      <vt:lpstr>Object-Oriented Programming (2/2)</vt:lpstr>
      <vt:lpstr>Achieving a Better Solution</vt:lpstr>
      <vt:lpstr>Cohesion and Coupling (1/2)</vt:lpstr>
      <vt:lpstr>Cohesion and Coupling (2/2)</vt:lpstr>
      <vt:lpstr>Specification of a Module</vt:lpstr>
      <vt:lpstr>Separation of Concerns</vt:lpstr>
      <vt:lpstr>Operation Contracts (1/3)</vt:lpstr>
      <vt:lpstr>Operation Contracts (2/3)</vt:lpstr>
      <vt:lpstr>Operation Contracts (3/3)</vt:lpstr>
      <vt:lpstr>Options for Unusual Conditions</vt:lpstr>
      <vt:lpstr>Abstraction (1/3)</vt:lpstr>
      <vt:lpstr>Abstraction (2/3)</vt:lpstr>
      <vt:lpstr>Abstraction (3/3)</vt:lpstr>
      <vt:lpstr>Information Hiding (1/2)</vt:lpstr>
      <vt:lpstr>Information Hiding (2/2)</vt:lpstr>
      <vt:lpstr>Minimal and Complete Interfaces (1/2)</vt:lpstr>
      <vt:lpstr>Minimal and Complete Interfaces (2/2)</vt:lpstr>
      <vt:lpstr>Signature of an Interface</vt:lpstr>
      <vt:lpstr>Abstract Data Types (1/4)</vt:lpstr>
      <vt:lpstr>Abstract Data Types (2/4)</vt:lpstr>
      <vt:lpstr>Abstract Data Types (3/4)</vt:lpstr>
      <vt:lpstr>Abstract Data Type (4/4)</vt:lpstr>
      <vt:lpstr>Designing an ADT</vt:lpstr>
      <vt:lpstr>Example – An Appointment Book (1/6)</vt:lpstr>
      <vt:lpstr>Example – An Appointment Book (2/6)</vt:lpstr>
      <vt:lpstr>Example – An Appointment Book (3/6)</vt:lpstr>
      <vt:lpstr>Example – An Appointment Book (4/6)</vt:lpstr>
      <vt:lpstr>Example – An Appointment Book (5/6)</vt:lpstr>
      <vt:lpstr>Example – An Appointment Book (6/6)</vt:lpstr>
      <vt:lpstr>ADTs That Suggest Other ADTs (1/2)</vt:lpstr>
      <vt:lpstr>ADTs That Suggest Other ADTs (2/2)</vt:lpstr>
      <vt:lpstr>The ADT Bag</vt:lpstr>
      <vt:lpstr>Identifying Behaviors of a Bag (1/3)</vt:lpstr>
      <vt:lpstr>Identifying Behaviors of a Bag (2/3)</vt:lpstr>
      <vt:lpstr>Identifying Behaviors of a Bag (3/3)</vt:lpstr>
      <vt:lpstr>Specifying Data and Operations (1/2)</vt:lpstr>
      <vt:lpstr>Specifying Data and Operations (2/2)</vt:lpstr>
      <vt:lpstr>A C++ Interface of the ADT Bag</vt:lpstr>
      <vt:lpstr>Using the ADT Bag (1/2)</vt:lpstr>
      <vt:lpstr>Using the ADT Bag (2/2)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chapter1_data_abstraction</dc:title>
  <dc:creator>tsay</dc:creator>
  <cp:lastModifiedBy>tsay</cp:lastModifiedBy>
  <cp:revision>660</cp:revision>
  <dcterms:created xsi:type="dcterms:W3CDTF">2009-06-21T02:54:00Z</dcterms:created>
  <dcterms:modified xsi:type="dcterms:W3CDTF">2017-09-11T03:47:24Z</dcterms:modified>
</cp:coreProperties>
</file>