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4" r:id="rId4"/>
    <p:sldId id="257" r:id="rId5"/>
    <p:sldId id="261" r:id="rId6"/>
    <p:sldId id="262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23" autoAdjust="0"/>
  </p:normalViewPr>
  <p:slideViewPr>
    <p:cSldViewPr>
      <p:cViewPr varScale="1">
        <p:scale>
          <a:sx n="79" d="100"/>
          <a:sy n="79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7D3BF-B167-4200-80B9-EF87E6E630F8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41D94-720C-4014-BA57-A4569D99ED6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41D94-720C-4014-BA57-A4569D99ED60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</a:t>
            </a:r>
            <a:r>
              <a:rPr lang="en-US" altLang="zh-TW" dirty="0" smtClean="0"/>
              <a:t>Theory - </a:t>
            </a:r>
            <a:r>
              <a:rPr lang="en-US" altLang="zh-TW" dirty="0" smtClean="0"/>
              <a:t>HW#6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</a:t>
            </a:r>
            <a:r>
              <a:rPr lang="en-US" altLang="zh-TW" dirty="0" smtClean="0"/>
              <a:t>Q1.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991142"/>
                <a:ext cx="8229600" cy="313502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(a)</a:t>
                </a:r>
              </a:p>
              <a:p>
                <a:r>
                  <a:rPr lang="en-US" altLang="zh-TW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Language A and B are known as context free</a:t>
                </a:r>
              </a:p>
              <a:p>
                <a:r>
                  <a:rPr lang="en-US" altLang="zh-TW" dirty="0"/>
                  <a:t>The intersection of language A and B equals {</a:t>
                </a:r>
                <a:r>
                  <a:rPr lang="en-US" altLang="zh-TW" dirty="0" err="1"/>
                  <a:t>a</a:t>
                </a:r>
                <a:r>
                  <a:rPr lang="en-US" altLang="zh-TW" baseline="30000" dirty="0" err="1"/>
                  <a:t>n</a:t>
                </a:r>
                <a:r>
                  <a:rPr lang="en-US" altLang="zh-TW" dirty="0" err="1"/>
                  <a:t>b</a:t>
                </a:r>
                <a:r>
                  <a:rPr lang="en-US" altLang="zh-TW" baseline="30000" dirty="0" err="1"/>
                  <a:t>n</a:t>
                </a:r>
                <a:r>
                  <a:rPr lang="en-US" altLang="zh-TW" dirty="0" err="1"/>
                  <a:t>c</a:t>
                </a:r>
                <a:r>
                  <a:rPr lang="en-US" altLang="zh-TW" baseline="30000" dirty="0" err="1"/>
                  <a:t>n</a:t>
                </a:r>
                <a:r>
                  <a:rPr lang="en-US" altLang="zh-TW" dirty="0"/>
                  <a:t> | n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altLang="zh-TW" dirty="0"/>
                  <a:t>0}, and it is not context free, so the class of context-free grammar is not closed under intersection.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991142"/>
                <a:ext cx="8229600" cy="3135021"/>
              </a:xfrm>
              <a:blipFill rotWithShape="0">
                <a:blip r:embed="rId2" cstate="print"/>
                <a:stretch>
                  <a:fillRect l="-1852" t="-4086" r="-96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184920"/>
            <a:ext cx="8229600" cy="180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91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HW#6 </a:t>
            </a:r>
            <a:r>
              <a:rPr lang="en-US" altLang="zh-TW" dirty="0" smtClean="0"/>
              <a:t>Q1.(cont</a:t>
            </a:r>
            <a:r>
              <a:rPr lang="en-US" altLang="zh-TW" dirty="0" smtClean="0"/>
              <a:t>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內容版面配置區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(b)</a:t>
                </a:r>
              </a:p>
              <a:p>
                <a:r>
                  <a:rPr lang="en-US" altLang="zh-TW" dirty="0" smtClean="0"/>
                  <a:t>Assume the class of context-free grammar is closed under complementation</a:t>
                </a:r>
              </a:p>
              <a:p>
                <a:r>
                  <a:rPr lang="en-US" altLang="zh-TW" dirty="0" smtClean="0"/>
                  <a:t>Language A, B are context free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altLang="zh-TW" dirty="0" smtClean="0"/>
                  <a:t> are context free, too</a:t>
                </a:r>
              </a:p>
              <a:p>
                <a:r>
                  <a:rPr lang="en-US" altLang="zh-TW" dirty="0" smtClean="0"/>
                  <a:t>And we know that the class of context-free grammar is closed under union, so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acc>
                      <m:accPr>
                        <m:chr m:val="̅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context free</a:t>
                </a:r>
              </a:p>
              <a:p>
                <a:r>
                  <a:rPr lang="en-US" altLang="zh-TW" dirty="0" smtClean="0"/>
                  <a:t>By </a:t>
                </a:r>
                <a:r>
                  <a:rPr lang="en-US" altLang="zh-TW" dirty="0" err="1" smtClean="0"/>
                  <a:t>DeMorgan’s</a:t>
                </a:r>
                <a:r>
                  <a:rPr lang="en-US" altLang="zh-TW" dirty="0" smtClean="0"/>
                  <a:t> law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acc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are also context free, which it contradicts with the conclusion of (a)</a:t>
                </a:r>
              </a:p>
              <a:p>
                <a:r>
                  <a:rPr lang="en-US" altLang="zh-TW" dirty="0" smtClean="0"/>
                  <a:t>So, the class of context-free grammar is not closed under complementation.</a:t>
                </a:r>
                <a:endParaRPr lang="zh-TW" altLang="en-US" dirty="0"/>
              </a:p>
            </p:txBody>
          </p:sp>
        </mc:Choice>
        <mc:Fallback>
          <p:sp>
            <p:nvSpPr>
              <p:cNvPr id="6" name="內容版面配置區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1407" t="-2830" r="-889" b="-33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11115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Q4.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sz="2800" dirty="0" smtClean="0"/>
              <a:t>Suppose M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 is a PDA recognizing A and M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 a DFA recognizing B. To show that A/B is context free, we construct a PDA M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 that recognizes A/B. </a:t>
            </a:r>
          </a:p>
          <a:p>
            <a:r>
              <a:rPr lang="en-US" altLang="zh-TW" sz="2800" dirty="0" smtClean="0"/>
              <a:t>M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 proceeds in two stages:</a:t>
            </a:r>
          </a:p>
          <a:p>
            <a:pPr lvl="1"/>
            <a:r>
              <a:rPr lang="en-US" altLang="zh-TW" sz="2400" dirty="0" smtClean="0"/>
              <a:t>In the first stage, M</a:t>
            </a:r>
            <a:r>
              <a:rPr lang="en-US" altLang="zh-TW" sz="2400" baseline="-25000" dirty="0" smtClean="0"/>
              <a:t>A/B</a:t>
            </a:r>
            <a:r>
              <a:rPr lang="en-US" altLang="zh-TW" sz="2400" dirty="0" smtClean="0"/>
              <a:t> simulates M</a:t>
            </a:r>
            <a:r>
              <a:rPr lang="en-US" altLang="zh-TW" sz="2400" baseline="-25000" dirty="0" smtClean="0"/>
              <a:t>A</a:t>
            </a:r>
            <a:r>
              <a:rPr lang="en-US" altLang="zh-TW" sz="2400" dirty="0" smtClean="0"/>
              <a:t> on the input w, and additionally in each step non-deterministically guessing that the end of w has been reached, branches to the second stage. </a:t>
            </a:r>
          </a:p>
          <a:p>
            <a:pPr lvl="1"/>
            <a:r>
              <a:rPr lang="en-US" altLang="zh-TW" sz="2400" dirty="0" smtClean="0"/>
              <a:t>When in the second stage, M</a:t>
            </a:r>
            <a:r>
              <a:rPr lang="en-US" altLang="zh-TW" sz="2400" baseline="-25000" dirty="0" smtClean="0"/>
              <a:t>A/B</a:t>
            </a:r>
            <a:r>
              <a:rPr lang="en-US" altLang="zh-TW" sz="2400" dirty="0" smtClean="0"/>
              <a:t> simulates both M</a:t>
            </a:r>
            <a:r>
              <a:rPr lang="en-US" altLang="zh-TW" sz="2400" baseline="-25000" dirty="0" smtClean="0"/>
              <a:t>A</a:t>
            </a:r>
            <a:r>
              <a:rPr lang="en-US" altLang="zh-TW" sz="2400" dirty="0" smtClean="0"/>
              <a:t> and M</a:t>
            </a:r>
            <a:r>
              <a:rPr lang="en-US" altLang="zh-TW" sz="2400" baseline="-25000" dirty="0" smtClean="0"/>
              <a:t>B</a:t>
            </a:r>
            <a:r>
              <a:rPr lang="en-US" altLang="zh-TW" sz="2400" dirty="0" smtClean="0"/>
              <a:t> on an imaginary input x, which is “self-supplied”, rather than coming from the actual input.</a:t>
            </a:r>
          </a:p>
          <a:p>
            <a:r>
              <a:rPr lang="en-US" altLang="zh-TW" sz="2800" dirty="0" smtClean="0"/>
              <a:t>M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 is defined such that every possible x is attempted.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264696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With M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=(Q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Σ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Γ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δ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, q</a:t>
            </a:r>
            <a:r>
              <a:rPr lang="en-US" altLang="zh-TW" sz="2800" baseline="-25000" dirty="0" smtClean="0"/>
              <a:t>0A</a:t>
            </a:r>
            <a:r>
              <a:rPr lang="en-US" altLang="zh-TW" sz="2800" dirty="0" smtClean="0"/>
              <a:t>, F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) and M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=(Q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Σ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Γ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δ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, q</a:t>
            </a:r>
            <a:r>
              <a:rPr lang="en-US" altLang="zh-TW" sz="2800" baseline="-25000" dirty="0" smtClean="0"/>
              <a:t>0B</a:t>
            </a:r>
            <a:r>
              <a:rPr lang="en-US" altLang="zh-TW" sz="2800" dirty="0" smtClean="0"/>
              <a:t>, F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), we defined DFA M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=(Q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Σ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Γ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, </a:t>
            </a:r>
            <a:r>
              <a:rPr lang="el-GR" altLang="zh-TW" sz="2800" dirty="0" smtClean="0"/>
              <a:t>δ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, q</a:t>
            </a:r>
            <a:r>
              <a:rPr lang="en-US" altLang="zh-TW" sz="2800" baseline="-25000" dirty="0" smtClean="0"/>
              <a:t>0A</a:t>
            </a:r>
            <a:r>
              <a:rPr lang="en-US" altLang="zh-TW" sz="2800" dirty="0" smtClean="0"/>
              <a:t>, F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)</a:t>
            </a:r>
          </a:p>
          <a:p>
            <a:r>
              <a:rPr lang="en-US" altLang="zh-TW" sz="2800" dirty="0" smtClean="0"/>
              <a:t>Q</a:t>
            </a:r>
            <a:r>
              <a:rPr lang="en-US" altLang="zh-TW" sz="2800" baseline="-25000" dirty="0" smtClean="0"/>
              <a:t>A/B</a:t>
            </a:r>
            <a:r>
              <a:rPr lang="en-US" altLang="zh-TW" sz="2800" dirty="0" smtClean="0"/>
              <a:t>=Q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∪(Q</a:t>
            </a:r>
            <a:r>
              <a:rPr lang="en-US" altLang="zh-TW" sz="2800" baseline="-25000" dirty="0" smtClean="0"/>
              <a:t>A</a:t>
            </a:r>
            <a:r>
              <a:rPr lang="en-US" altLang="zh-TW" sz="2800" dirty="0" smtClean="0"/>
              <a:t>×Q</a:t>
            </a:r>
            <a:r>
              <a:rPr lang="en-US" altLang="zh-TW" sz="2800" baseline="-25000" dirty="0" smtClean="0"/>
              <a:t>B</a:t>
            </a:r>
            <a:r>
              <a:rPr lang="en-US" altLang="zh-TW" sz="2800" dirty="0" smtClean="0"/>
              <a:t>)</a:t>
            </a:r>
          </a:p>
          <a:p>
            <a:r>
              <a:rPr lang="el-GR" altLang="zh-TW" sz="2800" dirty="0" smtClean="0"/>
              <a:t>δ</a:t>
            </a:r>
            <a:r>
              <a:rPr lang="en-US" altLang="zh-TW" sz="2800" baseline="-25000" dirty="0" smtClean="0"/>
              <a:t>A/B </a:t>
            </a:r>
            <a:r>
              <a:rPr lang="en-US" altLang="zh-TW" sz="2800" dirty="0" smtClean="0"/>
              <a:t>=</a:t>
            </a:r>
          </a:p>
          <a:p>
            <a:pPr lvl="2"/>
            <a:r>
              <a:rPr lang="en-US" altLang="zh-TW" sz="2000" dirty="0" smtClean="0"/>
              <a:t>Simulation of M</a:t>
            </a:r>
            <a:r>
              <a:rPr lang="en-US" altLang="zh-TW" sz="2000" baseline="-25000" dirty="0" smtClean="0"/>
              <a:t>A</a:t>
            </a:r>
            <a:r>
              <a:rPr lang="en-US" altLang="zh-TW" sz="2000" dirty="0" smtClean="0"/>
              <a:t> on actual input and </a:t>
            </a:r>
            <a:r>
              <a:rPr lang="en-US" altLang="zh-TW" sz="2000" dirty="0" smtClean="0">
                <a:solidFill>
                  <a:srgbClr val="FF0000"/>
                </a:solidFill>
              </a:rPr>
              <a:t>non-deterministic branching to the second stage</a:t>
            </a:r>
            <a:r>
              <a:rPr lang="en-US" altLang="zh-TW" sz="2000" dirty="0" smtClean="0"/>
              <a:t>. For </a:t>
            </a:r>
            <a:r>
              <a:rPr lang="en-US" altLang="zh-TW" sz="2000" dirty="0" err="1" smtClean="0"/>
              <a:t>q</a:t>
            </a:r>
            <a:r>
              <a:rPr lang="en-US" altLang="zh-TW" sz="2000" baseline="-25000" dirty="0" err="1" smtClean="0"/>
              <a:t>A</a:t>
            </a:r>
            <a:r>
              <a:rPr lang="en-US" altLang="zh-TW" sz="2000" dirty="0" smtClean="0"/>
              <a:t>   </a:t>
            </a:r>
            <a:r>
              <a:rPr lang="en-US" altLang="zh-TW" sz="2000" dirty="0" err="1" smtClean="0"/>
              <a:t>Q</a:t>
            </a:r>
            <a:r>
              <a:rPr lang="en-US" altLang="zh-TW" sz="2000" baseline="-25000" dirty="0" err="1" smtClean="0"/>
              <a:t>A</a:t>
            </a:r>
            <a:r>
              <a:rPr lang="en-US" altLang="zh-TW" sz="2000" dirty="0" smtClean="0"/>
              <a:t>, a</a:t>
            </a:r>
            <a:r>
              <a:rPr lang="el-GR" altLang="zh-TW" sz="2000" dirty="0" smtClean="0"/>
              <a:t> </a:t>
            </a:r>
            <a:r>
              <a:rPr lang="en-US" altLang="zh-TW" sz="2000" dirty="0" smtClean="0"/>
              <a:t>  </a:t>
            </a:r>
            <a:r>
              <a:rPr lang="el-GR" altLang="zh-TW" sz="2000" dirty="0" smtClean="0"/>
              <a:t>Σ</a:t>
            </a:r>
            <a:r>
              <a:rPr lang="el-GR" altLang="zh-TW" sz="2000" baseline="-25000" dirty="0" smtClean="0"/>
              <a:t>ε</a:t>
            </a:r>
            <a:r>
              <a:rPr lang="en-US" altLang="zh-TW" sz="2000" dirty="0" smtClean="0"/>
              <a:t>, b   </a:t>
            </a:r>
            <a:r>
              <a:rPr lang="el-GR" altLang="zh-TW" sz="2000" dirty="0" smtClean="0"/>
              <a:t>Σ</a:t>
            </a:r>
            <a:r>
              <a:rPr lang="el-GR" altLang="zh-TW" sz="2000" baseline="-25000" dirty="0" smtClean="0"/>
              <a:t>ε</a:t>
            </a:r>
            <a:r>
              <a:rPr lang="en-US" altLang="zh-TW" sz="2000" dirty="0" smtClean="0"/>
              <a:t>,</a:t>
            </a:r>
          </a:p>
          <a:p>
            <a:pPr lvl="2">
              <a:buNone/>
            </a:pPr>
            <a:endParaRPr lang="en-US" altLang="zh-TW" sz="2000" dirty="0" smtClean="0"/>
          </a:p>
          <a:p>
            <a:pPr lvl="2">
              <a:buNone/>
            </a:pPr>
            <a:endParaRPr lang="en-US" altLang="zh-TW" sz="2000" dirty="0" smtClean="0"/>
          </a:p>
          <a:p>
            <a:pPr lvl="2"/>
            <a:r>
              <a:rPr lang="en-US" altLang="zh-TW" sz="2000" dirty="0" smtClean="0"/>
              <a:t>Simulation of M</a:t>
            </a:r>
            <a:r>
              <a:rPr lang="en-US" altLang="zh-TW" sz="2000" baseline="-25000" dirty="0" smtClean="0"/>
              <a:t>A</a:t>
            </a:r>
            <a:r>
              <a:rPr lang="en-US" altLang="zh-TW" sz="2000" dirty="0" smtClean="0"/>
              <a:t> and M</a:t>
            </a:r>
            <a:r>
              <a:rPr lang="en-US" altLang="zh-TW" sz="2000" baseline="-25000" dirty="0" smtClean="0"/>
              <a:t>B</a:t>
            </a:r>
            <a:r>
              <a:rPr lang="en-US" altLang="zh-TW" sz="2000" dirty="0" smtClean="0"/>
              <a:t> on imaginary input. For (</a:t>
            </a:r>
            <a:r>
              <a:rPr lang="en-US" altLang="zh-TW" sz="2000" dirty="0" err="1" smtClean="0"/>
              <a:t>q</a:t>
            </a:r>
            <a:r>
              <a:rPr lang="en-US" altLang="zh-TW" sz="2000" baseline="-25000" dirty="0" err="1" smtClean="0"/>
              <a:t>A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q</a:t>
            </a:r>
            <a:r>
              <a:rPr lang="en-US" altLang="zh-TW" sz="2000" baseline="-25000" dirty="0" err="1" smtClean="0"/>
              <a:t>B</a:t>
            </a:r>
            <a:r>
              <a:rPr lang="en-US" altLang="zh-TW" sz="2000" dirty="0" smtClean="0"/>
              <a:t>)    Q</a:t>
            </a:r>
            <a:r>
              <a:rPr lang="en-US" altLang="zh-TW" sz="2000" baseline="-25000" dirty="0" smtClean="0"/>
              <a:t>A</a:t>
            </a:r>
            <a:r>
              <a:rPr lang="en-US" altLang="zh-TW" sz="2000" dirty="0" smtClean="0"/>
              <a:t>×Q</a:t>
            </a:r>
            <a:r>
              <a:rPr lang="en-US" altLang="zh-TW" sz="2000" baseline="-25000" dirty="0" smtClean="0"/>
              <a:t>B</a:t>
            </a:r>
            <a:r>
              <a:rPr lang="en-US" altLang="zh-TW" sz="2000" dirty="0" smtClean="0"/>
              <a:t>, a</a:t>
            </a:r>
            <a:r>
              <a:rPr lang="el-GR" altLang="zh-TW" sz="2000" dirty="0" smtClean="0"/>
              <a:t> </a:t>
            </a:r>
            <a:r>
              <a:rPr lang="en-US" altLang="zh-TW" sz="2000" dirty="0" smtClean="0"/>
              <a:t>  </a:t>
            </a:r>
            <a:r>
              <a:rPr lang="el-GR" altLang="zh-TW" sz="2000" dirty="0" smtClean="0"/>
              <a:t>Σ</a:t>
            </a:r>
            <a:r>
              <a:rPr lang="el-GR" altLang="zh-TW" sz="2000" baseline="-25000" dirty="0" smtClean="0"/>
              <a:t>ε</a:t>
            </a:r>
            <a:r>
              <a:rPr lang="en-US" altLang="zh-TW" sz="2000" dirty="0" smtClean="0"/>
              <a:t>, b   </a:t>
            </a:r>
            <a:r>
              <a:rPr lang="el-GR" altLang="zh-TW" sz="2000" dirty="0" smtClean="0"/>
              <a:t>Σ</a:t>
            </a:r>
            <a:r>
              <a:rPr lang="el-GR" altLang="zh-TW" sz="2000" baseline="-25000" dirty="0" smtClean="0"/>
              <a:t>ε</a:t>
            </a:r>
            <a:r>
              <a:rPr lang="en-US" altLang="zh-TW" sz="2000" dirty="0" smtClean="0"/>
              <a:t>,</a:t>
            </a:r>
            <a:endParaRPr lang="zh-TW" altLang="en-US" sz="2000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4355976" y="3033048"/>
          <a:ext cx="216024" cy="217217"/>
        </p:xfrm>
        <a:graphic>
          <a:graphicData uri="http://schemas.openxmlformats.org/presentationml/2006/ole">
            <p:oleObj spid="_x0000_s20482" name="方程式" r:id="rId3" imgW="126720" imgH="12672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5027560" y="3022393"/>
          <a:ext cx="216024" cy="217217"/>
        </p:xfrm>
        <a:graphic>
          <a:graphicData uri="http://schemas.openxmlformats.org/presentationml/2006/ole">
            <p:oleObj spid="_x0000_s20483" name="方程式" r:id="rId4" imgW="126720" imgH="12672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652120" y="3022393"/>
          <a:ext cx="216024" cy="217217"/>
        </p:xfrm>
        <a:graphic>
          <a:graphicData uri="http://schemas.openxmlformats.org/presentationml/2006/ole">
            <p:oleObj spid="_x0000_s20484" name="方程式" r:id="rId5" imgW="126720" imgH="126720" progId="Equation.3">
              <p:embed/>
            </p:oleObj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7428256" y="4125016"/>
          <a:ext cx="216024" cy="217217"/>
        </p:xfrm>
        <a:graphic>
          <a:graphicData uri="http://schemas.openxmlformats.org/presentationml/2006/ole">
            <p:oleObj spid="_x0000_s20485" name="方程式" r:id="rId6" imgW="126720" imgH="12672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703712" y="4425080"/>
          <a:ext cx="216024" cy="217217"/>
        </p:xfrm>
        <a:graphic>
          <a:graphicData uri="http://schemas.openxmlformats.org/presentationml/2006/ole">
            <p:oleObj spid="_x0000_s20486" name="方程式" r:id="rId7" imgW="126720" imgH="126720" progId="Equation.3">
              <p:embed/>
            </p:oleObj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2339752" y="4425080"/>
          <a:ext cx="216024" cy="217217"/>
        </p:xfrm>
        <a:graphic>
          <a:graphicData uri="http://schemas.openxmlformats.org/presentationml/2006/ole">
            <p:oleObj spid="_x0000_s20487" name="方程式" r:id="rId8" imgW="126720" imgH="126720" progId="Equation.3">
              <p:embed/>
            </p:oleObj>
          </a:graphicData>
        </a:graphic>
      </p:graphicFrame>
      <p:grpSp>
        <p:nvGrpSpPr>
          <p:cNvPr id="22" name="群組 21"/>
          <p:cNvGrpSpPr/>
          <p:nvPr/>
        </p:nvGrpSpPr>
        <p:grpSpPr>
          <a:xfrm>
            <a:off x="179512" y="3247784"/>
            <a:ext cx="8677818" cy="905090"/>
            <a:chOff x="179512" y="3717032"/>
            <a:chExt cx="8677818" cy="905090"/>
          </a:xfrm>
        </p:grpSpPr>
        <p:graphicFrame>
          <p:nvGraphicFramePr>
            <p:cNvPr id="10" name="物件 9"/>
            <p:cNvGraphicFramePr>
              <a:graphicFrameLocks noChangeAspect="1"/>
            </p:cNvGraphicFramePr>
            <p:nvPr/>
          </p:nvGraphicFramePr>
          <p:xfrm>
            <a:off x="179512" y="3717032"/>
            <a:ext cx="7812360" cy="905090"/>
          </p:xfrm>
          <a:graphic>
            <a:graphicData uri="http://schemas.openxmlformats.org/presentationml/2006/ole">
              <p:oleObj spid="_x0000_s20488" name="方程式" r:id="rId9" imgW="4165560" imgH="482400" progId="Equation.3">
                <p:embed/>
              </p:oleObj>
            </a:graphicData>
          </a:graphic>
        </p:graphicFrame>
        <p:sp>
          <p:nvSpPr>
            <p:cNvPr id="11" name="文字方塊 10"/>
            <p:cNvSpPr txBox="1"/>
            <p:nvPr/>
          </p:nvSpPr>
          <p:spPr>
            <a:xfrm>
              <a:off x="8100392" y="3728880"/>
              <a:ext cx="756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i="1" dirty="0" smtClean="0"/>
                <a:t>if a=</a:t>
              </a:r>
              <a:r>
                <a:rPr lang="el-GR" altLang="zh-TW" sz="2000" i="1" dirty="0" smtClean="0"/>
                <a:t>ε</a:t>
              </a:r>
              <a:endParaRPr lang="zh-TW" altLang="en-US" sz="2000" i="1" dirty="0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8100392" y="4160928"/>
              <a:ext cx="756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i="1" dirty="0" smtClean="0"/>
                <a:t>if a≠</a:t>
              </a:r>
              <a:r>
                <a:rPr lang="el-GR" altLang="zh-TW" sz="2000" i="1" dirty="0" smtClean="0"/>
                <a:t>ε</a:t>
              </a:r>
              <a:endParaRPr lang="zh-TW" altLang="en-US" sz="2000" i="1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60160" y="4869160"/>
            <a:ext cx="8473601" cy="1355725"/>
            <a:chOff x="60160" y="4869160"/>
            <a:chExt cx="8473601" cy="1355725"/>
          </a:xfrm>
        </p:grpSpPr>
        <p:grpSp>
          <p:nvGrpSpPr>
            <p:cNvPr id="23" name="群組 22"/>
            <p:cNvGrpSpPr/>
            <p:nvPr/>
          </p:nvGrpSpPr>
          <p:grpSpPr>
            <a:xfrm>
              <a:off x="60160" y="4869160"/>
              <a:ext cx="8473601" cy="1355725"/>
              <a:chOff x="239713" y="5502275"/>
              <a:chExt cx="8473601" cy="1355725"/>
            </a:xfrm>
          </p:grpSpPr>
          <p:graphicFrame>
            <p:nvGraphicFramePr>
              <p:cNvPr id="13" name="物件 12"/>
              <p:cNvGraphicFramePr>
                <a:graphicFrameLocks noChangeAspect="1"/>
              </p:cNvGraphicFramePr>
              <p:nvPr/>
            </p:nvGraphicFramePr>
            <p:xfrm>
              <a:off x="239713" y="5502275"/>
              <a:ext cx="6899275" cy="1355725"/>
            </p:xfrm>
            <a:graphic>
              <a:graphicData uri="http://schemas.openxmlformats.org/presentationml/2006/ole">
                <p:oleObj spid="_x0000_s20489" name="方程式" r:id="rId10" imgW="3619440" imgH="711000" progId="Equation.3">
                  <p:embed/>
                </p:oleObj>
              </a:graphicData>
            </a:graphic>
          </p:graphicFrame>
          <p:sp>
            <p:nvSpPr>
              <p:cNvPr id="14" name="文字方塊 13"/>
              <p:cNvSpPr txBox="1"/>
              <p:nvPr/>
            </p:nvSpPr>
            <p:spPr>
              <a:xfrm>
                <a:off x="7956376" y="5517048"/>
                <a:ext cx="7569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000" i="1" dirty="0" smtClean="0"/>
                  <a:t>if a=</a:t>
                </a:r>
                <a:r>
                  <a:rPr lang="el-GR" altLang="zh-TW" sz="2000" i="1" dirty="0" smtClean="0"/>
                  <a:t>ε</a:t>
                </a:r>
                <a:endParaRPr lang="zh-TW" altLang="en-US" sz="2000" i="1" dirty="0"/>
              </a:p>
            </p:txBody>
          </p:sp>
          <p:sp>
            <p:nvSpPr>
              <p:cNvPr id="15" name="文字方塊 14"/>
              <p:cNvSpPr txBox="1"/>
              <p:nvPr/>
            </p:nvSpPr>
            <p:spPr>
              <a:xfrm>
                <a:off x="7956376" y="6418344"/>
                <a:ext cx="7569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000" i="1" dirty="0" smtClean="0"/>
                  <a:t>if a≠</a:t>
                </a:r>
                <a:r>
                  <a:rPr lang="el-GR" altLang="zh-TW" sz="2000" i="1" dirty="0" smtClean="0"/>
                  <a:t>ε</a:t>
                </a:r>
                <a:endParaRPr lang="zh-TW" altLang="en-US" sz="2000" i="1" dirty="0"/>
              </a:p>
            </p:txBody>
          </p:sp>
          <p:sp>
            <p:nvSpPr>
              <p:cNvPr id="16" name="文字方塊 15"/>
              <p:cNvSpPr txBox="1"/>
              <p:nvPr/>
            </p:nvSpPr>
            <p:spPr>
              <a:xfrm>
                <a:off x="3347864" y="5877272"/>
                <a:ext cx="446449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i="1" dirty="0" smtClean="0"/>
                  <a:t>for some a’</a:t>
                </a:r>
                <a:r>
                  <a:rPr lang="el-GR" altLang="zh-TW" sz="2100" i="1" dirty="0" smtClean="0"/>
                  <a:t> </a:t>
                </a:r>
                <a:r>
                  <a:rPr lang="en-US" altLang="zh-TW" sz="2100" i="1" dirty="0" smtClean="0"/>
                  <a:t>   </a:t>
                </a:r>
                <a:r>
                  <a:rPr lang="el-GR" altLang="zh-TW" sz="2100" i="1" dirty="0" smtClean="0"/>
                  <a:t>Σ</a:t>
                </a:r>
                <a:r>
                  <a:rPr lang="en-US" altLang="zh-TW" sz="2100" i="1" dirty="0" smtClean="0"/>
                  <a:t> </a:t>
                </a:r>
                <a:r>
                  <a:rPr lang="en-US" altLang="zh-TW" sz="2100" i="1" dirty="0" err="1" smtClean="0"/>
                  <a:t>s.t</a:t>
                </a:r>
                <a:r>
                  <a:rPr lang="en-US" altLang="zh-TW" sz="2100" i="1" dirty="0" smtClean="0"/>
                  <a:t>. </a:t>
                </a:r>
                <a:r>
                  <a:rPr lang="en-US" altLang="zh-TW" sz="2100" i="1" dirty="0" err="1" smtClean="0"/>
                  <a:t>q’</a:t>
                </a:r>
                <a:r>
                  <a:rPr lang="en-US" altLang="zh-TW" sz="2100" i="1" baseline="-25000" dirty="0" err="1" smtClean="0"/>
                  <a:t>B</a:t>
                </a:r>
                <a:r>
                  <a:rPr lang="en-US" altLang="zh-TW" sz="2100" i="1" dirty="0" smtClean="0"/>
                  <a:t>=</a:t>
                </a:r>
                <a:r>
                  <a:rPr lang="el-GR" altLang="zh-TW" sz="2100" i="1" dirty="0" smtClean="0"/>
                  <a:t> δ</a:t>
                </a:r>
                <a:r>
                  <a:rPr lang="en-US" altLang="zh-TW" sz="2100" i="1" baseline="-25000" dirty="0" smtClean="0"/>
                  <a:t>B</a:t>
                </a:r>
                <a:r>
                  <a:rPr lang="en-US" altLang="zh-TW" sz="2100" i="1" dirty="0" smtClean="0"/>
                  <a:t>(</a:t>
                </a:r>
                <a:r>
                  <a:rPr lang="en-US" altLang="zh-TW" sz="2100" i="1" dirty="0" err="1" smtClean="0"/>
                  <a:t>q</a:t>
                </a:r>
                <a:r>
                  <a:rPr lang="en-US" altLang="zh-TW" sz="2100" i="1" baseline="-25000" dirty="0" err="1" smtClean="0"/>
                  <a:t>B</a:t>
                </a:r>
                <a:r>
                  <a:rPr lang="en-US" altLang="zh-TW" sz="2100" i="1" dirty="0" err="1" smtClean="0"/>
                  <a:t>,a</a:t>
                </a:r>
                <a:r>
                  <a:rPr lang="en-US" altLang="zh-TW" sz="2100" i="1" dirty="0" smtClean="0"/>
                  <a:t>’)} </a:t>
                </a:r>
                <a:endParaRPr lang="zh-TW" altLang="en-US" sz="2100" i="1" dirty="0"/>
              </a:p>
            </p:txBody>
          </p:sp>
        </p:grpSp>
        <p:graphicFrame>
          <p:nvGraphicFramePr>
            <p:cNvPr id="18" name="Object 2"/>
            <p:cNvGraphicFramePr>
              <a:graphicFrameLocks noChangeAspect="1"/>
            </p:cNvGraphicFramePr>
            <p:nvPr/>
          </p:nvGraphicFramePr>
          <p:xfrm>
            <a:off x="4427984" y="5349152"/>
            <a:ext cx="216024" cy="217217"/>
          </p:xfrm>
          <a:graphic>
            <a:graphicData uri="http://schemas.openxmlformats.org/presentationml/2006/ole">
              <p:oleObj spid="_x0000_s20491" name="方程式" r:id="rId11" imgW="126720" imgH="126720" progId="Equation.3">
                <p:embed/>
              </p:oleObj>
            </a:graphicData>
          </a:graphic>
        </p:graphicFrame>
      </p:grpSp>
      <p:grpSp>
        <p:nvGrpSpPr>
          <p:cNvPr id="25" name="群組 24"/>
          <p:cNvGrpSpPr/>
          <p:nvPr/>
        </p:nvGrpSpPr>
        <p:grpSpPr>
          <a:xfrm>
            <a:off x="4163832" y="1712472"/>
            <a:ext cx="5112568" cy="864095"/>
            <a:chOff x="4163832" y="1712472"/>
            <a:chExt cx="5112568" cy="864095"/>
          </a:xfrm>
        </p:grpSpPr>
        <p:sp>
          <p:nvSpPr>
            <p:cNvPr id="19" name="內容版面配置區 2"/>
            <p:cNvSpPr txBox="1">
              <a:spLocks/>
            </p:cNvSpPr>
            <p:nvPr/>
          </p:nvSpPr>
          <p:spPr>
            <a:xfrm>
              <a:off x="4163832" y="1712472"/>
              <a:ext cx="5112568" cy="86409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F</a:t>
              </a:r>
              <a:r>
                <a:rPr kumimoji="0" lang="en-US" altLang="zh-TW" sz="28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A/B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={(</a:t>
              </a:r>
              <a:r>
                <a:rPr kumimoji="0" lang="en-US" altLang="zh-TW" sz="2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q</a:t>
              </a:r>
              <a:r>
                <a:rPr kumimoji="0" lang="en-US" altLang="zh-TW" sz="2800" b="0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r>
                <a:rPr kumimoji="0" lang="en-US" altLang="zh-TW" sz="2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,q</a:t>
              </a:r>
              <a:r>
                <a:rPr kumimoji="0" lang="en-US" altLang="zh-TW" sz="2800" b="0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)|</a:t>
              </a:r>
              <a:r>
                <a:rPr kumimoji="0" lang="en-US" altLang="zh-TW" sz="2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q</a:t>
              </a:r>
              <a:r>
                <a:rPr kumimoji="0" lang="en-US" altLang="zh-TW" sz="2800" b="0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F</a:t>
              </a:r>
              <a:r>
                <a:rPr kumimoji="0" lang="en-US" altLang="zh-TW" sz="28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and </a:t>
              </a:r>
              <a:r>
                <a:rPr kumimoji="0" lang="en-US" altLang="zh-TW" sz="2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q</a:t>
              </a:r>
              <a:r>
                <a:rPr kumimoji="0" lang="en-US" altLang="zh-TW" sz="2800" b="0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F</a:t>
              </a:r>
              <a:r>
                <a:rPr kumimoji="0" lang="en-US" altLang="zh-TW" sz="28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}</a:t>
              </a:r>
              <a:endPara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aphicFrame>
          <p:nvGraphicFramePr>
            <p:cNvPr id="20" name="Object 2"/>
            <p:cNvGraphicFramePr>
              <a:graphicFrameLocks noChangeAspect="1"/>
            </p:cNvGraphicFramePr>
            <p:nvPr/>
          </p:nvGraphicFramePr>
          <p:xfrm>
            <a:off x="6815176" y="1892768"/>
            <a:ext cx="216024" cy="217217"/>
          </p:xfrm>
          <a:graphic>
            <a:graphicData uri="http://schemas.openxmlformats.org/presentationml/2006/ole">
              <p:oleObj spid="_x0000_s20492" name="方程式" r:id="rId12" imgW="126720" imgH="126720" progId="Equation.3">
                <p:embed/>
              </p:oleObj>
            </a:graphicData>
          </a:graphic>
        </p:graphicFrame>
        <p:graphicFrame>
          <p:nvGraphicFramePr>
            <p:cNvPr id="21" name="Object 2"/>
            <p:cNvGraphicFramePr>
              <a:graphicFrameLocks noChangeAspect="1"/>
            </p:cNvGraphicFramePr>
            <p:nvPr/>
          </p:nvGraphicFramePr>
          <p:xfrm>
            <a:off x="8243120" y="1892768"/>
            <a:ext cx="216024" cy="217217"/>
          </p:xfrm>
          <a:graphic>
            <a:graphicData uri="http://schemas.openxmlformats.org/presentationml/2006/ole">
              <p:oleObj spid="_x0000_s20493" name="方程式" r:id="rId13" imgW="126720" imgH="12672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Q5. (a)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&lt;STMT&gt;</a:t>
            </a:r>
            <a:r>
              <a:rPr lang="zh-TW" altLang="en-US" dirty="0" smtClean="0"/>
              <a:t> →</a:t>
            </a:r>
            <a:r>
              <a:rPr lang="en-US" altLang="zh-TW" dirty="0" smtClean="0"/>
              <a:t> &lt;IF-THEN&gt;</a:t>
            </a:r>
          </a:p>
          <a:p>
            <a:pPr>
              <a:buNone/>
            </a:pPr>
            <a:r>
              <a:rPr lang="en-US" altLang="zh-TW" dirty="0" smtClean="0"/>
              <a:t>		 </a:t>
            </a:r>
            <a:r>
              <a:rPr lang="zh-TW" altLang="en-US" dirty="0" smtClean="0"/>
              <a:t>        →</a:t>
            </a:r>
            <a:r>
              <a:rPr lang="en-US" altLang="zh-TW" dirty="0" smtClean="0"/>
              <a:t> if…&lt;STMT&gt;                      </a:t>
            </a:r>
          </a:p>
          <a:p>
            <a:pPr>
              <a:buNone/>
            </a:pPr>
            <a:r>
              <a:rPr lang="en-US" altLang="zh-TW" dirty="0" smtClean="0"/>
              <a:t>		        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if…&lt;IF-THEN-ELSE&gt;             </a:t>
            </a:r>
          </a:p>
          <a:p>
            <a:pPr>
              <a:buNone/>
            </a:pPr>
            <a:r>
              <a:rPr lang="en-US" altLang="zh-TW" dirty="0" smtClean="0"/>
              <a:t>		        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if…if…&lt;STMT&gt; else &lt;STMT&gt;</a:t>
            </a:r>
          </a:p>
          <a:p>
            <a:r>
              <a:rPr lang="en-US" altLang="zh-TW" dirty="0" smtClean="0"/>
              <a:t>&lt;STMT&gt;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&lt;IF-THEN-ELSE&gt;</a:t>
            </a:r>
          </a:p>
          <a:p>
            <a:pPr>
              <a:buNone/>
            </a:pPr>
            <a:r>
              <a:rPr lang="en-US" altLang="zh-TW" dirty="0" smtClean="0"/>
              <a:t>                  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if…&lt;STMT&gt; else &lt;STMT&gt; </a:t>
            </a:r>
          </a:p>
          <a:p>
            <a:pPr>
              <a:buNone/>
            </a:pPr>
            <a:r>
              <a:rPr lang="en-US" altLang="zh-TW" dirty="0" smtClean="0"/>
              <a:t>                  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if…&lt;IF-THEN&gt; else &lt;STMT&gt;  </a:t>
            </a:r>
          </a:p>
          <a:p>
            <a:pPr>
              <a:buNone/>
            </a:pPr>
            <a:r>
              <a:rPr lang="en-US" altLang="zh-TW" dirty="0" smtClean="0"/>
              <a:t>                  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if…if…&lt;STMT&gt; else &lt;STMT&gt;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Q5. (b)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&lt;STMT&gt;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&lt;ASSIGN&gt; | &lt;IF-THEN&gt; | &lt;IF-THEN-ELSE&gt;</a:t>
            </a:r>
          </a:p>
          <a:p>
            <a:pPr>
              <a:buNone/>
            </a:pPr>
            <a:r>
              <a:rPr lang="en-US" altLang="zh-TW" sz="2800" dirty="0" smtClean="0"/>
              <a:t>	&lt;STMT2&gt;</a:t>
            </a:r>
            <a:r>
              <a:rPr lang="zh-TW" altLang="en-US" sz="2800" dirty="0" smtClean="0"/>
              <a:t> → </a:t>
            </a:r>
            <a:r>
              <a:rPr lang="en-US" altLang="zh-TW" sz="2800" dirty="0" smtClean="0"/>
              <a:t>&lt;ASSIGN&gt; | &lt;IF-THEN-ELSE&gt;</a:t>
            </a:r>
          </a:p>
          <a:p>
            <a:pPr>
              <a:buNone/>
            </a:pPr>
            <a:r>
              <a:rPr lang="en-US" altLang="zh-TW" sz="2800" dirty="0" smtClean="0"/>
              <a:t>	&lt;IF-THEN&gt;</a:t>
            </a:r>
            <a:r>
              <a:rPr lang="zh-TW" altLang="en-US" sz="2800" dirty="0" smtClean="0"/>
              <a:t> → </a:t>
            </a:r>
            <a:r>
              <a:rPr lang="en-US" altLang="zh-TW" sz="2800" dirty="0" smtClean="0"/>
              <a:t>if condition then &lt;STMT&gt;</a:t>
            </a:r>
          </a:p>
          <a:p>
            <a:pPr>
              <a:buNone/>
            </a:pPr>
            <a:r>
              <a:rPr lang="en-US" altLang="zh-TW" sz="2800" dirty="0" smtClean="0"/>
              <a:t>	&lt;IF-THEN-ELSE&gt;</a:t>
            </a:r>
            <a:r>
              <a:rPr lang="zh-TW" altLang="en-US" sz="2800" dirty="0" smtClean="0"/>
              <a:t> → </a:t>
            </a:r>
            <a:r>
              <a:rPr lang="en-US" altLang="zh-TW" sz="2800" dirty="0" smtClean="0"/>
              <a:t>if condition then &lt;STMT2&gt; else 			     &lt;STMT&gt;</a:t>
            </a:r>
          </a:p>
          <a:p>
            <a:pPr>
              <a:buNone/>
            </a:pPr>
            <a:r>
              <a:rPr lang="en-US" altLang="zh-TW" sz="2800" dirty="0" smtClean="0"/>
              <a:t>	&lt;ASSIGN&gt;</a:t>
            </a:r>
            <a:r>
              <a:rPr lang="zh-TW" altLang="en-US" sz="2800" dirty="0" smtClean="0"/>
              <a:t> → </a:t>
            </a:r>
            <a:r>
              <a:rPr lang="en-US" altLang="zh-TW" sz="2800" dirty="0" smtClean="0"/>
              <a:t>a:=1</a:t>
            </a:r>
            <a:endParaRPr lang="zh-TW" alt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Q6.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Assume two DFA M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= (Q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0A</a:t>
            </a:r>
            <a:r>
              <a:rPr lang="en-US" altLang="zh-TW" dirty="0" smtClean="0"/>
              <a:t>, F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) and M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  = (Q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0B</a:t>
            </a:r>
            <a:r>
              <a:rPr lang="en-US" altLang="zh-TW" dirty="0" smtClean="0"/>
              <a:t>, F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) can recognize language A and B respectively.</a:t>
            </a:r>
          </a:p>
          <a:p>
            <a:r>
              <a:rPr lang="en-US" altLang="zh-TW" dirty="0" smtClean="0"/>
              <a:t>Now construct a PDA P = (Q,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</a:t>
            </a:r>
            <a:r>
              <a:rPr lang="el-GR" altLang="zh-TW" dirty="0" smtClean="0"/>
              <a:t>Γ</a:t>
            </a:r>
            <a:r>
              <a:rPr lang="en-US" altLang="zh-TW" dirty="0" smtClean="0"/>
              <a:t>, </a:t>
            </a:r>
            <a:r>
              <a:rPr lang="el-GR" altLang="zh-TW" dirty="0" smtClean="0"/>
              <a:t>δ</a:t>
            </a:r>
            <a:r>
              <a:rPr lang="en-US" altLang="zh-TW" dirty="0" smtClean="0"/>
              <a:t>,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, F) recognizes A</a:t>
            </a:r>
            <a:r>
              <a:rPr lang="en-US" altLang="zh-TW" sz="1600" baseline="30000" dirty="0" smtClean="0"/>
              <a:t>◇</a:t>
            </a:r>
            <a:r>
              <a:rPr lang="en-US" altLang="zh-TW" dirty="0" smtClean="0"/>
              <a:t>B by M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and M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. </a:t>
            </a:r>
          </a:p>
          <a:p>
            <a:r>
              <a:rPr lang="en-US" altLang="zh-TW" dirty="0" smtClean="0"/>
              <a:t>We separate the input string into x and y non-deterministically. And we push and pop ‘0’ from the stack for counting.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Q</a:t>
            </a:r>
            <a:r>
              <a:rPr lang="zh-TW" altLang="en-US" dirty="0" smtClean="0"/>
              <a:t> </a:t>
            </a:r>
            <a:r>
              <a:rPr lang="en-US" altLang="zh-TW" dirty="0" smtClean="0"/>
              <a:t>= Q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  Q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   {q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f</a:t>
            </a:r>
            <a:r>
              <a:rPr lang="en-US" altLang="zh-TW" dirty="0" smtClean="0"/>
              <a:t>}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l-GR" altLang="zh-TW" dirty="0" smtClean="0"/>
              <a:t>Γ</a:t>
            </a:r>
            <a:r>
              <a:rPr lang="zh-TW" altLang="en-US" dirty="0" smtClean="0"/>
              <a:t> </a:t>
            </a:r>
            <a:r>
              <a:rPr lang="en-US" altLang="zh-TW" dirty="0" smtClean="0"/>
              <a:t>= {$, 0}, $ is used as a mark of the beginning of the stack</a:t>
            </a:r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l-GR" altLang="zh-TW" dirty="0" smtClean="0"/>
              <a:t>δ</a:t>
            </a:r>
            <a:r>
              <a:rPr lang="en-US" altLang="zh-TW" dirty="0" smtClean="0"/>
              <a:t>(q, a, b)</a:t>
            </a:r>
            <a:r>
              <a:rPr lang="zh-TW" altLang="en-US" dirty="0" smtClean="0"/>
              <a:t> </a:t>
            </a:r>
            <a:r>
              <a:rPr lang="en-US" altLang="zh-TW" dirty="0" smtClean="0"/>
              <a:t>=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	{(q</a:t>
            </a:r>
            <a:r>
              <a:rPr lang="en-US" altLang="zh-TW" baseline="-25000" dirty="0" smtClean="0"/>
              <a:t>0A</a:t>
            </a:r>
            <a:r>
              <a:rPr lang="en-US" altLang="zh-TW" dirty="0" smtClean="0"/>
              <a:t>, $)}           if q=q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, a=b=</a:t>
            </a:r>
            <a:r>
              <a:rPr lang="el-GR" altLang="zh-TW" dirty="0" smtClean="0"/>
              <a:t>ε</a:t>
            </a:r>
            <a:r>
              <a:rPr lang="en-US" altLang="zh-TW" dirty="0" smtClean="0"/>
              <a:t> </a:t>
            </a:r>
          </a:p>
          <a:p>
            <a:pPr>
              <a:buNone/>
            </a:pPr>
            <a:r>
              <a:rPr lang="en-US" altLang="zh-TW" dirty="0" smtClean="0"/>
              <a:t>		{(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(q, a), 0)}   if q   Q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, a  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b=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	{(q</a:t>
            </a:r>
            <a:r>
              <a:rPr lang="en-US" altLang="zh-TW" baseline="-25000" dirty="0" smtClean="0"/>
              <a:t>0B</a:t>
            </a:r>
            <a:r>
              <a:rPr lang="en-US" altLang="zh-TW" dirty="0" smtClean="0"/>
              <a:t>, </a:t>
            </a:r>
            <a:r>
              <a:rPr lang="el-GR" altLang="zh-TW" dirty="0" smtClean="0"/>
              <a:t>ε</a:t>
            </a:r>
            <a:r>
              <a:rPr lang="en-US" altLang="zh-TW" dirty="0" smtClean="0"/>
              <a:t>)}           if q   F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, a=b=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	{(</a:t>
            </a:r>
            <a:r>
              <a:rPr lang="el-GR" altLang="zh-TW" dirty="0" smtClean="0"/>
              <a:t>δ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(q, a), </a:t>
            </a:r>
            <a:r>
              <a:rPr lang="el-GR" altLang="zh-TW" dirty="0" smtClean="0"/>
              <a:t>ε</a:t>
            </a:r>
            <a:r>
              <a:rPr lang="en-US" altLang="zh-TW" dirty="0" smtClean="0"/>
              <a:t>)}   if q   Q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a   </a:t>
            </a:r>
            <a:r>
              <a:rPr lang="el-GR" altLang="zh-TW" dirty="0" smtClean="0"/>
              <a:t>Σ</a:t>
            </a:r>
            <a:r>
              <a:rPr lang="en-US" altLang="zh-TW" dirty="0" smtClean="0"/>
              <a:t>, b=0</a:t>
            </a:r>
          </a:p>
          <a:p>
            <a:pPr>
              <a:buNone/>
            </a:pPr>
            <a:r>
              <a:rPr lang="en-US" altLang="zh-TW" dirty="0" smtClean="0"/>
              <a:t>		{(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f</a:t>
            </a:r>
            <a:r>
              <a:rPr lang="en-US" altLang="zh-TW" dirty="0" smtClean="0"/>
              <a:t>, </a:t>
            </a:r>
            <a:r>
              <a:rPr lang="el-GR" altLang="zh-TW" dirty="0" smtClean="0"/>
              <a:t>ε</a:t>
            </a:r>
            <a:r>
              <a:rPr lang="en-US" altLang="zh-TW" dirty="0" smtClean="0"/>
              <a:t>)}             if q   F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a=</a:t>
            </a:r>
            <a:r>
              <a:rPr lang="el-GR" altLang="zh-TW" dirty="0" smtClean="0"/>
              <a:t>ε</a:t>
            </a:r>
            <a:r>
              <a:rPr lang="en-US" altLang="zh-TW" dirty="0" smtClean="0"/>
              <a:t>, b=$</a:t>
            </a:r>
          </a:p>
          <a:p>
            <a:pPr>
              <a:buNone/>
            </a:pPr>
            <a:r>
              <a:rPr lang="en-US" altLang="zh-TW" dirty="0" smtClean="0"/>
              <a:t>		 ∮                    otherwise</a:t>
            </a:r>
          </a:p>
          <a:p>
            <a:pPr>
              <a:buNone/>
            </a:pPr>
            <a:r>
              <a:rPr lang="en-US" altLang="zh-TW" dirty="0" smtClean="0"/>
              <a:t>	F</a:t>
            </a:r>
            <a:r>
              <a:rPr lang="zh-TW" altLang="en-US" dirty="0" smtClean="0"/>
              <a:t> </a:t>
            </a:r>
            <a:r>
              <a:rPr lang="en-US" altLang="zh-TW" dirty="0" smtClean="0"/>
              <a:t>= {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f</a:t>
            </a:r>
            <a:r>
              <a:rPr lang="en-US" altLang="zh-TW" dirty="0" smtClean="0"/>
              <a:t>}</a:t>
            </a:r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1835696" y="548680"/>
          <a:ext cx="328129" cy="252407"/>
        </p:xfrm>
        <a:graphic>
          <a:graphicData uri="http://schemas.openxmlformats.org/presentationml/2006/ole">
            <p:oleObj spid="_x0000_s1027" name="方程式" r:id="rId3" imgW="164880" imgH="126720" progId="Equation.3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/>
        </p:nvGraphicFramePr>
        <p:xfrm>
          <a:off x="2483768" y="548680"/>
          <a:ext cx="328129" cy="252407"/>
        </p:xfrm>
        <a:graphic>
          <a:graphicData uri="http://schemas.openxmlformats.org/presentationml/2006/ole">
            <p:oleObj spid="_x0000_s1028" name="方程式" r:id="rId4" imgW="164880" imgH="126720" progId="Equation.3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4139952" y="3029545"/>
          <a:ext cx="288032" cy="288032"/>
        </p:xfrm>
        <a:graphic>
          <a:graphicData uri="http://schemas.openxmlformats.org/presentationml/2006/ole">
            <p:oleObj spid="_x0000_s1030" name="方程式" r:id="rId5" imgW="126720" imgH="126720" progId="Equation.3">
              <p:embed/>
            </p:oleObj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/>
        </p:nvGraphicFramePr>
        <p:xfrm>
          <a:off x="5148064" y="3029545"/>
          <a:ext cx="288032" cy="288032"/>
        </p:xfrm>
        <a:graphic>
          <a:graphicData uri="http://schemas.openxmlformats.org/presentationml/2006/ole">
            <p:oleObj spid="_x0000_s1034" name="方程式" r:id="rId6" imgW="126720" imgH="126720" progId="Equation.3">
              <p:embed/>
            </p:oleObj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/>
        </p:nvGraphicFramePr>
        <p:xfrm>
          <a:off x="4139952" y="4025024"/>
          <a:ext cx="288032" cy="288032"/>
        </p:xfrm>
        <a:graphic>
          <a:graphicData uri="http://schemas.openxmlformats.org/presentationml/2006/ole">
            <p:oleObj spid="_x0000_s1035" name="方程式" r:id="rId7" imgW="126720" imgH="126720" progId="Equation.3">
              <p:embed/>
            </p:oleObj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/>
        </p:nvGraphicFramePr>
        <p:xfrm>
          <a:off x="5148064" y="4025024"/>
          <a:ext cx="288032" cy="288032"/>
        </p:xfrm>
        <a:graphic>
          <a:graphicData uri="http://schemas.openxmlformats.org/presentationml/2006/ole">
            <p:oleObj spid="_x0000_s1036" name="方程式" r:id="rId8" imgW="126720" imgH="126720" progId="Equation.3">
              <p:embed/>
            </p:oleObj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/>
        </p:nvGraphicFramePr>
        <p:xfrm>
          <a:off x="4139952" y="3533601"/>
          <a:ext cx="288032" cy="288032"/>
        </p:xfrm>
        <a:graphic>
          <a:graphicData uri="http://schemas.openxmlformats.org/presentationml/2006/ole">
            <p:oleObj spid="_x0000_s1037" name="方程式" r:id="rId9" imgW="126720" imgH="126720" progId="Equation.3">
              <p:embed/>
            </p:oleObj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/>
        </p:nvGraphicFramePr>
        <p:xfrm>
          <a:off x="4128077" y="4505330"/>
          <a:ext cx="288032" cy="288032"/>
        </p:xfrm>
        <a:graphic>
          <a:graphicData uri="http://schemas.openxmlformats.org/presentationml/2006/ole">
            <p:oleObj spid="_x0000_s1038" name="方程式" r:id="rId10" imgW="126720" imgH="12672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417</Words>
  <Application>Microsoft Office PowerPoint</Application>
  <PresentationFormat>如螢幕大小 (4:3)</PresentationFormat>
  <Paragraphs>56</Paragraphs>
  <Slides>9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Office 佈景主題</vt:lpstr>
      <vt:lpstr>方程式</vt:lpstr>
      <vt:lpstr>Computing Theory - HW#6</vt:lpstr>
      <vt:lpstr>HW#6 Q1.</vt:lpstr>
      <vt:lpstr>HW#6 Q1.(cont.)</vt:lpstr>
      <vt:lpstr>HW#6 Q4.</vt:lpstr>
      <vt:lpstr>投影片 5</vt:lpstr>
      <vt:lpstr>HW#6 Q5. (a)</vt:lpstr>
      <vt:lpstr>HW#6 Q5. (b)</vt:lpstr>
      <vt:lpstr>HW#6 Q6.</vt:lpstr>
      <vt:lpstr>投影片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HW#6</dc:title>
  <dc:creator>FOX</dc:creator>
  <cp:lastModifiedBy>vaio</cp:lastModifiedBy>
  <cp:revision>107</cp:revision>
  <dcterms:created xsi:type="dcterms:W3CDTF">2013-05-19T13:43:30Z</dcterms:created>
  <dcterms:modified xsi:type="dcterms:W3CDTF">2013-05-22T03:30:11Z</dcterms:modified>
</cp:coreProperties>
</file>