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7"/>
  </p:notesMasterIdLst>
  <p:handoutMasterIdLst>
    <p:handoutMasterId r:id="rId58"/>
  </p:handoutMasterIdLst>
  <p:sldIdLst>
    <p:sldId id="377" r:id="rId3"/>
    <p:sldId id="385" r:id="rId4"/>
    <p:sldId id="322" r:id="rId5"/>
    <p:sldId id="395" r:id="rId6"/>
    <p:sldId id="275" r:id="rId7"/>
    <p:sldId id="396" r:id="rId8"/>
    <p:sldId id="397" r:id="rId9"/>
    <p:sldId id="405" r:id="rId10"/>
    <p:sldId id="276" r:id="rId11"/>
    <p:sldId id="334" r:id="rId12"/>
    <p:sldId id="337" r:id="rId13"/>
    <p:sldId id="398" r:id="rId14"/>
    <p:sldId id="399" r:id="rId15"/>
    <p:sldId id="403" r:id="rId16"/>
    <p:sldId id="347" r:id="rId17"/>
    <p:sldId id="332" r:id="rId18"/>
    <p:sldId id="402" r:id="rId19"/>
    <p:sldId id="404" r:id="rId20"/>
    <p:sldId id="406" r:id="rId21"/>
    <p:sldId id="335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8" r:id="rId32"/>
    <p:sldId id="353" r:id="rId33"/>
    <p:sldId id="388" r:id="rId34"/>
    <p:sldId id="394" r:id="rId35"/>
    <p:sldId id="390" r:id="rId36"/>
    <p:sldId id="391" r:id="rId37"/>
    <p:sldId id="392" r:id="rId38"/>
    <p:sldId id="393" r:id="rId39"/>
    <p:sldId id="324" r:id="rId40"/>
    <p:sldId id="355" r:id="rId41"/>
    <p:sldId id="279" r:id="rId42"/>
    <p:sldId id="303" r:id="rId43"/>
    <p:sldId id="359" r:id="rId44"/>
    <p:sldId id="360" r:id="rId45"/>
    <p:sldId id="372" r:id="rId46"/>
    <p:sldId id="315" r:id="rId47"/>
    <p:sldId id="384" r:id="rId48"/>
    <p:sldId id="382" r:id="rId49"/>
    <p:sldId id="383" r:id="rId50"/>
    <p:sldId id="387" r:id="rId51"/>
    <p:sldId id="349" r:id="rId52"/>
    <p:sldId id="327" r:id="rId53"/>
    <p:sldId id="350" r:id="rId54"/>
    <p:sldId id="320" r:id="rId55"/>
    <p:sldId id="321" r:id="rId5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5288" autoAdjust="0"/>
  </p:normalViewPr>
  <p:slideViewPr>
    <p:cSldViewPr>
      <p:cViewPr varScale="1">
        <p:scale>
          <a:sx n="93" d="100"/>
          <a:sy n="93" d="100"/>
        </p:scale>
        <p:origin x="16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2020/5/20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2020/5/20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41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290C3A90-D8D1-4542-88AB-5C3023E05B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2020: Web Application Security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2020: Web Application Security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2020: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Web Application Security</a:t>
            </a:r>
            <a:br>
              <a:rPr lang="en-US" altLang="zh-TW" sz="4800" dirty="0"/>
            </a:br>
            <a:r>
              <a:rPr lang="en-US" altLang="zh-TW" sz="4800" dirty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B9AB8B5-84EA-B841-8611-668EF495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0B36C58-645E-CA41-940F-5EAD01253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Concern only with security problems resulted from </a:t>
            </a:r>
            <a:r>
              <a:rPr lang="en-US" altLang="zh-TW" dirty="0">
                <a:solidFill>
                  <a:srgbClr val="FF0000"/>
                </a:solidFill>
              </a:rPr>
              <a:t>program defects</a:t>
            </a:r>
            <a:r>
              <a:rPr lang="en-US" altLang="zh-TW" dirty="0"/>
              <a:t> (errors or bad practices)</a:t>
            </a:r>
          </a:p>
          <a:p>
            <a:r>
              <a:rPr lang="en-US" altLang="zh-TW" dirty="0"/>
              <a:t>Will mostly assume using PHP, though there are many languages for programming the Web</a:t>
            </a:r>
          </a:p>
          <a:p>
            <a:r>
              <a:rPr lang="en-US" altLang="zh-TW" dirty="0"/>
              <a:t>General interpretation of “Verification”</a:t>
            </a:r>
          </a:p>
          <a:p>
            <a:pPr lvl="1"/>
            <a:r>
              <a:rPr lang="en-US" altLang="zh-TW" dirty="0"/>
              <a:t>Testing and simulation</a:t>
            </a:r>
          </a:p>
          <a:p>
            <a:pPr lvl="1"/>
            <a:r>
              <a:rPr lang="en-US" altLang="zh-TW" dirty="0"/>
              <a:t>Formal verification</a:t>
            </a:r>
          </a:p>
          <a:p>
            <a:pPr lvl="2"/>
            <a:r>
              <a:rPr lang="en-US" altLang="zh-TW" dirty="0"/>
              <a:t>Static analysis</a:t>
            </a:r>
          </a:p>
          <a:p>
            <a:pPr lvl="2"/>
            <a:r>
              <a:rPr lang="en-US" altLang="zh-TW" dirty="0"/>
              <a:t>Model checking</a:t>
            </a:r>
          </a:p>
          <a:p>
            <a:pPr lvl="2"/>
            <a:r>
              <a:rPr lang="en-US" altLang="zh-TW" dirty="0"/>
              <a:t>Theorem proving</a:t>
            </a:r>
          </a:p>
          <a:p>
            <a:pPr lvl="1"/>
            <a:r>
              <a:rPr lang="en-US" altLang="zh-TW" dirty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B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User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/>
              <a:t>Delivery of t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Display the page and execute client-side scripts on the page 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/>
              <a:t>Web applications</a:t>
            </a:r>
            <a:r>
              <a:rPr lang="en-US" altLang="zh-TW" dirty="0"/>
              <a:t> refer mainly to the application programs running on the server.</a:t>
            </a:r>
          </a:p>
          <a:p>
            <a:r>
              <a:rPr lang="en-US" altLang="zh-TW" dirty="0"/>
              <a:t>Part of a Web application may run on the client.</a:t>
            </a:r>
          </a:p>
          <a:p>
            <a:r>
              <a:rPr lang="en-US" altLang="zh-TW" dirty="0"/>
              <a:t>Together, they make the Web </a:t>
            </a:r>
            <a:r>
              <a:rPr lang="en-US" altLang="zh-TW" dirty="0">
                <a:solidFill>
                  <a:srgbClr val="0070C0"/>
                </a:solidFill>
              </a:rPr>
              <a:t>interactive</a:t>
            </a:r>
            <a:r>
              <a:rPr lang="en-US" altLang="zh-TW" dirty="0"/>
              <a:t>, </a:t>
            </a:r>
            <a:r>
              <a:rPr lang="en-US" altLang="zh-TW" dirty="0">
                <a:solidFill>
                  <a:srgbClr val="0070C0"/>
                </a:solidFill>
              </a:rPr>
              <a:t>convenient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rgbClr val="0070C0"/>
                </a:solidFill>
              </a:rPr>
              <a:t>versatile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Online activities enabled by Web applications:</a:t>
            </a:r>
          </a:p>
          <a:p>
            <a:pPr lvl="1"/>
            <a:r>
              <a:rPr lang="en-US" altLang="zh-TW" dirty="0"/>
              <a:t>Hotel/transportation reservation,</a:t>
            </a:r>
          </a:p>
          <a:p>
            <a:pPr lvl="1"/>
            <a:r>
              <a:rPr lang="en-US" altLang="zh-TW" dirty="0"/>
              <a:t>Banking, social networks, etc.</a:t>
            </a:r>
          </a:p>
          <a:p>
            <a:r>
              <a:rPr lang="en-US" altLang="zh-TW" dirty="0"/>
              <a:t>As required by these activities, Web applications  often involve user’s </a:t>
            </a:r>
            <a:r>
              <a:rPr lang="en-US" altLang="zh-TW" dirty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</a:p>
          <a:p>
            <a:r>
              <a:rPr lang="en-US" altLang="zh-TW" sz="1600" dirty="0">
                <a:latin typeface="Calibri" pitchFamily="34" charset="0"/>
              </a:rPr>
              <a:t>$link =  </a:t>
            </a:r>
            <a:r>
              <a:rPr lang="en-US" altLang="zh-TW" sz="1600" dirty="0" err="1">
                <a:latin typeface="Calibri" pitchFamily="34" charset="0"/>
              </a:rPr>
              <a:t>mysql_connect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localhost’,‘username’,‘password</a:t>
            </a:r>
            <a:r>
              <a:rPr lang="en-US" altLang="zh-TW" sz="1600" dirty="0">
                <a:latin typeface="Calibri" pitchFamily="34" charset="0"/>
              </a:rPr>
              <a:t>’);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>
                <a:latin typeface="Calibri" pitchFamily="34" charset="0"/>
              </a:rPr>
              <a:t>$db =  </a:t>
            </a:r>
            <a:r>
              <a:rPr lang="en-US" altLang="zh-TW" sz="1600" dirty="0" err="1">
                <a:latin typeface="Calibri" pitchFamily="34" charset="0"/>
              </a:rPr>
              <a:t>mysql_select_db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dbname’,$link</a:t>
            </a:r>
            <a:r>
              <a:rPr lang="en-US" altLang="zh-TW" sz="1600" dirty="0">
                <a:latin typeface="Calibri" pitchFamily="34" charset="0"/>
              </a:rPr>
              <a:t>); 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 err="1">
                <a:latin typeface="Calibri" pitchFamily="34" charset="0"/>
              </a:rPr>
              <a:t>fixInput</a:t>
            </a:r>
            <a:r>
              <a:rPr lang="en-US" altLang="zh-TW" sz="1600" dirty="0">
                <a:latin typeface="Calibri" pitchFamily="34" charset="0"/>
              </a:rPr>
              <a:t>();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// fetch and display account information</a:t>
            </a:r>
            <a:endParaRPr lang="zh-TW" altLang="en-US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 = </a:t>
            </a:r>
            <a:r>
              <a:rPr lang="en-US" altLang="zh-TW" sz="1600" dirty="0" err="1">
                <a:latin typeface="Calibri" pitchFamily="34" charset="0"/>
              </a:rPr>
              <a:t>mysql_query</a:t>
            </a:r>
            <a:r>
              <a:rPr lang="en-US" altLang="zh-TW" sz="1600" dirty="0">
                <a:latin typeface="Calibri" pitchFamily="34" charset="0"/>
              </a:rPr>
              <a:t>($query);</a:t>
            </a:r>
          </a:p>
          <a:p>
            <a:r>
              <a:rPr lang="en-US" altLang="zh-TW" sz="1600" dirty="0">
                <a:latin typeface="Calibri" pitchFamily="34" charset="0"/>
              </a:rPr>
              <a:t>while ($result=</a:t>
            </a:r>
            <a:r>
              <a:rPr lang="en-US" altLang="zh-TW" sz="1600" dirty="0" err="1">
                <a:latin typeface="Calibri" pitchFamily="34" charset="0"/>
              </a:rPr>
              <a:t>mysql_fetch_row</a:t>
            </a:r>
            <a:r>
              <a:rPr lang="en-US" altLang="zh-TW" sz="1600" dirty="0">
                <a:latin typeface="Calibri" pitchFamily="34" charset="0"/>
              </a:rPr>
              <a:t>($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)) {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‘&lt;/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>
                <a:latin typeface="Calibri" pitchFamily="34" charset="0"/>
              </a:rPr>
              <a:t>    </a:t>
            </a:r>
            <a:r>
              <a:rPr lang="en-US" altLang="zh-TW" sz="1600" dirty="0">
                <a:latin typeface="Calibri" pitchFamily="34" charset="0"/>
              </a:rPr>
              <a:t>&lt;script type=‘text/</a:t>
            </a:r>
            <a:r>
              <a:rPr lang="en-US" altLang="zh-TW" sz="1600" dirty="0" err="1">
                <a:latin typeface="Calibri" pitchFamily="34" charset="0"/>
              </a:rPr>
              <a:t>javascript</a:t>
            </a:r>
            <a:r>
              <a:rPr lang="en-US" altLang="zh-TW" sz="1600" dirty="0">
                <a:latin typeface="Calibri" pitchFamily="34" charset="0"/>
              </a:rPr>
              <a:t>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function 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(){</a:t>
            </a:r>
          </a:p>
          <a:p>
            <a:r>
              <a:rPr lang="en-US" altLang="zh-TW" sz="1600" dirty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>
                <a:latin typeface="Calibri" pitchFamily="34" charset="0"/>
              </a:rPr>
              <a:t>            if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(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’).value!=“”)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{</a:t>
            </a:r>
          </a:p>
          <a:p>
            <a:r>
              <a:rPr lang="en-US" altLang="zh-TW" sz="1600" dirty="0">
                <a:latin typeface="Calibri" pitchFamily="34" charset="0"/>
              </a:rPr>
              <a:t>                 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>
                <a:latin typeface="Calibri" pitchFamily="34" charset="0"/>
              </a:rPr>
              <a:t>            }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        }</a:t>
            </a:r>
          </a:p>
          <a:p>
            <a:r>
              <a:rPr lang="en-US" altLang="zh-TW" sz="1600" dirty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>
                <a:latin typeface="Calibri" pitchFamily="34" charset="0"/>
              </a:rPr>
              <a:t>    &lt;form id=‘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id=‘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>
                <a:latin typeface="Calibri" pitchFamily="34" charset="0"/>
              </a:rPr>
              <a:t>onclick</a:t>
            </a:r>
            <a:r>
              <a:rPr lang="en-US" altLang="zh-TW" sz="1600" dirty="0">
                <a:latin typeface="Calibri" pitchFamily="34" charset="0"/>
              </a:rPr>
              <a:t>=‘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/&gt;</a:t>
            </a:r>
          </a:p>
          <a:p>
            <a:r>
              <a:rPr lang="en-US" altLang="zh-TW" sz="1600" dirty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>
                <a:latin typeface="Calibri" pitchFamily="34" charset="0"/>
              </a:rPr>
              <a:t>&lt;/html&gt;</a:t>
            </a:r>
          </a:p>
          <a:p>
            <a:endParaRPr lang="en-US" altLang="zh-TW" sz="1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policy permits scripts running on </a:t>
            </a:r>
            <a:r>
              <a:rPr lang="en-US" altLang="zh-TW" dirty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/>
              <a:t> to access each other's DOM with no specific restrictions, but prevents access to DOM on different sites.</a:t>
            </a:r>
          </a:p>
          <a:p>
            <a:r>
              <a:rPr lang="en-US" altLang="zh-TW" dirty="0"/>
              <a:t>Without this, scripts from a malicious site can easily steal another site’s session cookies.</a:t>
            </a:r>
          </a:p>
          <a:p>
            <a:r>
              <a:rPr lang="en-US" altLang="zh-TW" dirty="0"/>
              <a:t>There 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(CORS) header.</a:t>
            </a:r>
          </a:p>
          <a:p>
            <a:pPr lvl="1"/>
            <a:r>
              <a:rPr lang="en-US" altLang="zh-TW" dirty="0" err="1"/>
              <a:t>WebSockets</a:t>
            </a:r>
            <a:r>
              <a:rPr lang="en-US" altLang="zh-TW" dirty="0"/>
              <a:t> are </a:t>
            </a:r>
            <a:r>
              <a:rPr lang="en-US" altLang="zh-TW" b="1" dirty="0"/>
              <a:t>not</a:t>
            </a:r>
            <a:r>
              <a:rPr lang="en-US" altLang="zh-TW" dirty="0"/>
              <a:t> subject to the same-origin policy.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Web applications are supposed to be secure.</a:t>
            </a:r>
          </a:p>
          <a:p>
            <a:r>
              <a:rPr lang="en-US" altLang="zh-TW" dirty="0"/>
              <a:t>Unfortunately, many of them do go wrong, having </a:t>
            </a:r>
            <a:r>
              <a:rPr lang="en-US" altLang="zh-TW" dirty="0">
                <a:solidFill>
                  <a:srgbClr val="FF0000"/>
                </a:solidFill>
              </a:rPr>
              <a:t>security vulnerabilities</a:t>
            </a:r>
            <a:r>
              <a:rPr lang="en-US" altLang="zh-TW" dirty="0"/>
              <a:t> that </a:t>
            </a:r>
            <a:r>
              <a:rPr lang="en-US" altLang="zh-TW" dirty="0">
                <a:solidFill>
                  <a:srgbClr val="FF0000"/>
                </a:solidFill>
              </a:rPr>
              <a:t>may be exploited</a:t>
            </a:r>
            <a:r>
              <a:rPr lang="en-US" altLang="zh-TW" dirty="0"/>
              <a:t> by the attacker.</a:t>
            </a:r>
          </a:p>
          <a:p>
            <a:r>
              <a:rPr lang="en-US" altLang="zh-TW" dirty="0"/>
              <a:t>Most security vulnerabilities are a result of </a:t>
            </a:r>
            <a:r>
              <a:rPr lang="en-US" altLang="zh-TW" dirty="0">
                <a:solidFill>
                  <a:srgbClr val="FF0000"/>
                </a:solidFill>
              </a:rPr>
              <a:t>bad programming practices </a:t>
            </a:r>
            <a:r>
              <a:rPr lang="en-US" altLang="zh-TW" dirty="0"/>
              <a:t>or</a:t>
            </a:r>
            <a:r>
              <a:rPr lang="en-US" altLang="zh-TW" dirty="0">
                <a:solidFill>
                  <a:srgbClr val="FF0000"/>
                </a:solidFill>
              </a:rPr>
              <a:t> programming errors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The possible damages:</a:t>
            </a:r>
          </a:p>
          <a:p>
            <a:pPr lvl="1"/>
            <a:r>
              <a:rPr lang="en-US" altLang="zh-TW" dirty="0"/>
              <a:t>Your personal data get stolen.</a:t>
            </a:r>
          </a:p>
          <a:p>
            <a:pPr lvl="1"/>
            <a:r>
              <a:rPr lang="en-US" altLang="zh-TW" dirty="0"/>
              <a:t>Your website gets infected or sabotaged.</a:t>
            </a:r>
          </a:p>
          <a:p>
            <a:pPr lvl="1"/>
            <a:r>
              <a:rPr lang="en-US" altLang="zh-TW" dirty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User’s inputs are used as parts of an SQL query, without being checked/validated.</a:t>
            </a:r>
          </a:p>
          <a:p>
            <a:r>
              <a:rPr lang="en-US" altLang="zh-TW" sz="2600" dirty="0"/>
              <a:t>Attackers may </a:t>
            </a:r>
            <a:r>
              <a:rPr lang="en-US" altLang="zh-TW" sz="2600" dirty="0">
                <a:solidFill>
                  <a:srgbClr val="FF0000"/>
                </a:solidFill>
              </a:rPr>
              <a:t>exploit</a:t>
            </a:r>
            <a:r>
              <a:rPr lang="en-US" altLang="zh-TW" sz="2600" dirty="0"/>
              <a:t> the vulnerability to read, update, create, or delete arbitrary data in the database.</a:t>
            </a:r>
          </a:p>
          <a:p>
            <a:r>
              <a:rPr lang="en-US" altLang="zh-TW" sz="2600" dirty="0"/>
              <a:t>Example (display all users’ information):</a:t>
            </a:r>
          </a:p>
          <a:p>
            <a:pPr lvl="1"/>
            <a:r>
              <a:rPr lang="en-US" altLang="zh-TW" sz="2400" dirty="0"/>
              <a:t>Relevant code in a vulnerable application: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The attacker types in </a:t>
            </a:r>
            <a:r>
              <a:rPr lang="en-US" altLang="zh-TW" sz="2400" b="1" u="sng" dirty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/>
              <a:t>as the input for id.</a:t>
            </a:r>
          </a:p>
          <a:p>
            <a:pPr lvl="1"/>
            <a:r>
              <a:rPr lang="en-US" altLang="zh-TW" sz="2400" dirty="0"/>
              <a:t>The actual query executed: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So, the attacker gets to see every row from the </a:t>
            </a:r>
            <a:r>
              <a:rPr lang="en-US" altLang="zh-TW" sz="2400" dirty="0">
                <a:latin typeface="cmtt10" pitchFamily="34" charset="0"/>
              </a:rPr>
              <a:t>users</a:t>
            </a:r>
            <a:r>
              <a:rPr lang="en-US" altLang="zh-TW" sz="2400" dirty="0"/>
              <a:t> table.</a:t>
            </a:r>
          </a:p>
          <a:p>
            <a:pPr>
              <a:buNone/>
            </a:pPr>
            <a:endParaRPr lang="en-US" altLang="zh-TW" sz="2600" dirty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>
                  <a:latin typeface="Calibri" pitchFamily="34" charset="0"/>
                </a:rPr>
                <a:t>message User </a:t>
              </a:r>
              <a:r>
                <a:rPr lang="en-US" altLang="zh-TW" sz="1600" b="1" dirty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/>
                <a:t>1. Send an HTTP request </a:t>
              </a:r>
            </a:p>
            <a:p>
              <a:pPr marL="342900" indent="-342900"/>
              <a:r>
                <a:rPr lang="en-US" altLang="zh-TW" b="1" dirty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lang="en-US" altLang="zh-TW" b="1" dirty="0"/>
                <a:t>The server returns the </a:t>
              </a:r>
            </a:p>
            <a:p>
              <a:r>
                <a:rPr lang="en-US" altLang="zh-TW" b="1" dirty="0"/>
                <a:t>     user data with id=5017</a:t>
              </a:r>
              <a:endParaRPr kumimoji="0" lang="en-US" altLang="zh-TW" b="1" dirty="0">
                <a:latin typeface="Calibri" pitchFamily="34" charset="0"/>
              </a:endParaRPr>
            </a:p>
            <a:p>
              <a:r>
                <a:rPr lang="en-US" altLang="zh-TW" b="1" dirty="0"/>
                <a:t>(SQL query: 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</a:t>
              </a:r>
              <a:r>
                <a:rPr lang="en-US" altLang="zh-TW" b="1" dirty="0">
                  <a:latin typeface="Calibri" pitchFamily="34" charset="0"/>
                </a:rPr>
                <a:t>. </a:t>
              </a:r>
              <a:r>
                <a:rPr lang="en-US" altLang="zh-TW" b="1" dirty="0"/>
                <a:t>The server returns all </a:t>
              </a:r>
              <a:r>
                <a:rPr lang="en-US" altLang="zh-TW" b="1" dirty="0" err="1"/>
                <a:t>tuples</a:t>
              </a:r>
              <a:r>
                <a:rPr lang="en-US" altLang="zh-TW" b="1" dirty="0"/>
                <a:t> in the user table </a:t>
              </a:r>
              <a:endParaRPr lang="en-US" altLang="zh-TW" b="1" dirty="0">
                <a:latin typeface="Calibri" pitchFamily="34" charset="0"/>
              </a:endParaRP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/>
                <a:t>(</a:t>
              </a:r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/>
                <a:t>Send an HTTP request with id =</a:t>
              </a:r>
              <a:r>
                <a:rPr lang="en-US" altLang="zh-TW" b="1" dirty="0">
                  <a:solidFill>
                    <a:srgbClr val="1F497D"/>
                  </a:solidFill>
                </a:rPr>
                <a:t> 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 </a:t>
              </a:r>
              <a:endParaRPr lang="en-US" altLang="zh-TW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Compromised legitimate websites can introduce malware and scams.</a:t>
            </a:r>
          </a:p>
          <a:p>
            <a:r>
              <a:rPr lang="en-US" altLang="zh-TW" dirty="0"/>
              <a:t>Compromised sites of 2010 include </a:t>
            </a:r>
          </a:p>
          <a:p>
            <a:pPr lvl="1"/>
            <a:r>
              <a:rPr lang="en-US" altLang="zh-TW" dirty="0"/>
              <a:t>the European site of popular tech blog </a:t>
            </a:r>
            <a:r>
              <a:rPr lang="en-US" altLang="zh-TW" dirty="0" err="1"/>
              <a:t>TechCrunch</a:t>
            </a:r>
            <a:r>
              <a:rPr lang="en-US" altLang="zh-TW" dirty="0"/>
              <a:t>,</a:t>
            </a:r>
          </a:p>
          <a:p>
            <a:pPr lvl="1"/>
            <a:r>
              <a:rPr lang="en-US" altLang="zh-TW" dirty="0"/>
              <a:t> news outlets like the Jerusalem Post, and </a:t>
            </a:r>
          </a:p>
          <a:p>
            <a:pPr lvl="1"/>
            <a:r>
              <a:rPr lang="en-US" altLang="zh-TW" dirty="0"/>
              <a:t>local government websites like that of the U.K.’s Somerset County Council.</a:t>
            </a:r>
          </a:p>
          <a:p>
            <a:r>
              <a:rPr lang="en-US" altLang="zh-TW" dirty="0"/>
              <a:t>30,000 new malicious URLs every day.</a:t>
            </a:r>
          </a:p>
          <a:p>
            <a:r>
              <a:rPr lang="en-US" altLang="zh-TW" dirty="0"/>
              <a:t>More than 70% of these are legitimate websites that have been hacked or compromised. </a:t>
            </a:r>
          </a:p>
          <a:p>
            <a:pPr>
              <a:buNone/>
            </a:pPr>
            <a:r>
              <a:rPr lang="en-US" altLang="zh-TW" sz="2400" dirty="0"/>
              <a:t>Source: </a:t>
            </a:r>
            <a:r>
              <a:rPr lang="en-US" altLang="zh-TW" sz="2400" dirty="0" err="1"/>
              <a:t>Sophos</a:t>
            </a:r>
            <a:r>
              <a:rPr lang="en-US" altLang="zh-TW" sz="2400" dirty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Compromised Websites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Criminals gain access to the data on a legitimate site and subvert it to their own ends. </a:t>
            </a:r>
          </a:p>
          <a:p>
            <a:r>
              <a:rPr lang="en-US" altLang="zh-TW" dirty="0"/>
              <a:t>They achieve this by </a:t>
            </a:r>
          </a:p>
          <a:p>
            <a:pPr lvl="1"/>
            <a:r>
              <a:rPr lang="en-US" altLang="zh-TW" dirty="0"/>
              <a:t>exploiting vulnerabilities in the software that power the sites or </a:t>
            </a:r>
          </a:p>
          <a:p>
            <a:pPr lvl="1"/>
            <a:r>
              <a:rPr lang="en-US" altLang="zh-TW" dirty="0"/>
              <a:t>by stealing access credentials from malware-infected machines. </a:t>
            </a:r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r>
              <a:rPr lang="en-US" altLang="zh-TW" sz="2400" dirty="0"/>
              <a:t>Source: </a:t>
            </a:r>
            <a:r>
              <a:rPr lang="en-US" altLang="zh-TW" sz="2400" dirty="0" err="1"/>
              <a:t>Sophos</a:t>
            </a:r>
            <a:r>
              <a:rPr lang="en-US" altLang="zh-TW" sz="2400" dirty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Properly  configure the server</a:t>
            </a:r>
          </a:p>
          <a:p>
            <a:r>
              <a:rPr lang="en-US" altLang="zh-TW" dirty="0"/>
              <a:t>Use secure application interfaces</a:t>
            </a:r>
            <a:endParaRPr lang="zh-TW" altLang="en-US" dirty="0"/>
          </a:p>
          <a:p>
            <a:r>
              <a:rPr lang="en-US" altLang="zh-TW" dirty="0"/>
              <a:t>Validate (sanitize) all inputs from the user and even the database</a:t>
            </a:r>
          </a:p>
          <a:p>
            <a:r>
              <a:rPr lang="en-US" altLang="zh-TW" dirty="0"/>
              <a:t>Apply detection/verification tools and repair errors before deployment</a:t>
            </a:r>
          </a:p>
          <a:p>
            <a:pPr lvl="1"/>
            <a:r>
              <a:rPr lang="en-US" altLang="zh-TW" dirty="0"/>
              <a:t>Commercial tools</a:t>
            </a:r>
          </a:p>
          <a:p>
            <a:pPr lvl="1"/>
            <a:r>
              <a:rPr lang="en-US" altLang="zh-TW" dirty="0"/>
              <a:t>Free tools from research laboratories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0070C0"/>
                </a:solidFill>
              </a:rPr>
              <a:t>Injection</a:t>
            </a:r>
          </a:p>
          <a:p>
            <a:r>
              <a:rPr lang="en-US" altLang="zh-TW" sz="2800" dirty="0"/>
              <a:t>Broken Authentication</a:t>
            </a:r>
          </a:p>
          <a:p>
            <a:r>
              <a:rPr lang="en-US" altLang="zh-TW" sz="2800" dirty="0"/>
              <a:t>Sensitive Data Exposure</a:t>
            </a:r>
          </a:p>
          <a:p>
            <a:r>
              <a:rPr lang="en-US" altLang="zh-TW" sz="2800" dirty="0"/>
              <a:t>XML External Entities (XXE)</a:t>
            </a:r>
          </a:p>
          <a:p>
            <a:r>
              <a:rPr lang="en-US" altLang="zh-TW" sz="2800" dirty="0"/>
              <a:t>Broken Access Control</a:t>
            </a:r>
          </a:p>
          <a:p>
            <a:r>
              <a:rPr lang="en-US" altLang="zh-TW" sz="2800" dirty="0"/>
              <a:t>Security Misconfiguration</a:t>
            </a:r>
          </a:p>
          <a:p>
            <a:r>
              <a:rPr lang="en-US" altLang="zh-TW" sz="2800" dirty="0">
                <a:solidFill>
                  <a:srgbClr val="0070C0"/>
                </a:solidFill>
              </a:rPr>
              <a:t>Cross-Site Scripting (XSS)</a:t>
            </a:r>
          </a:p>
          <a:p>
            <a:r>
              <a:rPr lang="en-US" altLang="zh-TW" sz="2800" dirty="0"/>
              <a:t>Insecure Deserialization</a:t>
            </a:r>
          </a:p>
          <a:p>
            <a:r>
              <a:rPr lang="en-US" altLang="zh-TW" sz="2800" dirty="0"/>
              <a:t>Using Components with Known Vulnerabilities</a:t>
            </a:r>
          </a:p>
          <a:p>
            <a:r>
              <a:rPr lang="en-US" altLang="zh-TW" sz="2800" dirty="0"/>
              <a:t>Insufficient Logging &amp; Monitoring</a:t>
            </a:r>
          </a:p>
          <a:p>
            <a:pPr lvl="1">
              <a:lnSpc>
                <a:spcPct val="70000"/>
              </a:lnSpc>
            </a:pPr>
            <a:endParaRPr lang="en-US" altLang="zh-TW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2013 to 2017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9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Example (forget password):</a:t>
            </a:r>
            <a:endParaRPr lang="en-US" altLang="zh-TW" sz="2200" dirty="0"/>
          </a:p>
          <a:p>
            <a:pPr lvl="1"/>
            <a:endParaRPr lang="en-US" altLang="zh-TW" sz="2200" dirty="0"/>
          </a:p>
          <a:p>
            <a:pPr lvl="1"/>
            <a:endParaRPr lang="en-US" altLang="zh-TW" sz="2200" dirty="0"/>
          </a:p>
          <a:p>
            <a:pPr lvl="1">
              <a:buNone/>
            </a:pPr>
            <a:endParaRPr lang="en-US" altLang="zh-TW" sz="2200" dirty="0"/>
          </a:p>
          <a:p>
            <a:pPr lvl="1">
              <a:buNone/>
            </a:pPr>
            <a:r>
              <a:rPr lang="en-US" altLang="zh-TW" sz="2400" dirty="0"/>
              <a:t>	relevant code:</a:t>
            </a:r>
          </a:p>
          <a:p>
            <a:pPr lvl="1"/>
            <a:endParaRPr lang="en-US" altLang="zh-TW" sz="2400" dirty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/>
              <a:t>The attacker may set things up to steal the account of Bob (</a:t>
            </a:r>
            <a:r>
              <a:rPr lang="en-US" altLang="zh-TW" sz="2400" dirty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/>
              <a:t>) by fooling the server to execute:</a:t>
            </a:r>
            <a:endParaRPr lang="en-US" altLang="zh-TW" sz="2400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Sources (where tainted data come from)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$_SERVER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$_COOKIE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$_FILE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$_REQUEST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$_SESSION </a:t>
            </a:r>
          </a:p>
          <a:p>
            <a:r>
              <a:rPr lang="en-US" altLang="zh-TW" sz="2600" dirty="0"/>
              <a:t>Sinks (where tainted data should not be used)</a:t>
            </a:r>
          </a:p>
          <a:p>
            <a:pPr lvl="1"/>
            <a:r>
              <a:rPr lang="en-US" altLang="zh-TW" sz="2400" dirty="0" err="1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mysql_create_db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mysql_db_query</a:t>
            </a:r>
            <a:r>
              <a:rPr lang="en-US" altLang="zh-TW" sz="2400" dirty="0">
                <a:latin typeface="cmtt10" pitchFamily="34" charset="0"/>
              </a:rPr>
              <a:t> 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mysql_drop_db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mysql_unbuffered_query</a:t>
            </a:r>
            <a:r>
              <a:rPr lang="en-US" altLang="zh-TW" sz="2400" dirty="0">
                <a:latin typeface="cmtt10" pitchFamily="34" charset="0"/>
              </a:rPr>
              <a:t>()</a:t>
            </a:r>
          </a:p>
          <a:p>
            <a:r>
              <a:rPr lang="en-US" altLang="zh-TW" sz="2600" dirty="0"/>
              <a:t>Defenses</a:t>
            </a:r>
          </a:p>
          <a:p>
            <a:pPr lvl="1"/>
            <a:r>
              <a:rPr lang="en-US" altLang="zh-TW" sz="2400" dirty="0"/>
              <a:t>Parameter: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Built-in function: </a:t>
            </a:r>
            <a:r>
              <a:rPr lang="en-US" altLang="zh-TW" sz="2400" dirty="0" err="1">
                <a:latin typeface="cmtt10" pitchFamily="34" charset="0"/>
              </a:rPr>
              <a:t>addslashes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Set the </a:t>
            </a:r>
            <a:r>
              <a:rPr lang="en-US" altLang="zh-TW" sz="2600" dirty="0" err="1">
                <a:latin typeface="cmtt10" pitchFamily="34" charset="0"/>
              </a:rPr>
              <a:t>magic_quotes_gpc</a:t>
            </a:r>
            <a:r>
              <a:rPr lang="en-US" altLang="zh-TW" sz="2600" dirty="0"/>
              <a:t> parameter on in the PHP configuration file.</a:t>
            </a:r>
          </a:p>
          <a:p>
            <a:pPr lvl="1"/>
            <a:r>
              <a:rPr lang="en-US" altLang="zh-TW" sz="2400" dirty="0"/>
              <a:t>When the parameter is on, </a:t>
            </a:r>
            <a:r>
              <a:rPr lang="en-US" altLang="zh-TW" sz="2400" i="1" dirty="0"/>
              <a:t>'</a:t>
            </a:r>
            <a:r>
              <a:rPr lang="en-US" altLang="zh-TW" sz="2400" dirty="0"/>
              <a:t> (single-quote), </a:t>
            </a:r>
            <a:r>
              <a:rPr lang="en-US" altLang="zh-TW" sz="2400" i="1" dirty="0"/>
              <a:t>"</a:t>
            </a:r>
            <a:r>
              <a:rPr lang="en-US" altLang="zh-TW" sz="2400" dirty="0"/>
              <a:t> (double quote), </a:t>
            </a:r>
            <a:r>
              <a:rPr lang="en-US" altLang="zh-TW" sz="2400" i="1" dirty="0"/>
              <a:t>\</a:t>
            </a:r>
            <a:r>
              <a:rPr lang="en-US" altLang="zh-TW" sz="2400" dirty="0"/>
              <a:t> (backslash) and </a:t>
            </a:r>
            <a:r>
              <a:rPr lang="en-US" altLang="zh-TW" sz="2400" i="1" dirty="0"/>
              <a:t>NULL</a:t>
            </a:r>
            <a:r>
              <a:rPr lang="en-US" altLang="zh-TW" sz="2400" dirty="0"/>
              <a:t> characters are escaped with a backslash automatically.</a:t>
            </a:r>
          </a:p>
          <a:p>
            <a:r>
              <a:rPr lang="en-US" altLang="zh-TW" sz="2600" dirty="0"/>
              <a:t>Built-in function: </a:t>
            </a:r>
            <a:r>
              <a:rPr lang="en-US" altLang="zh-TW" sz="2600" dirty="0" err="1">
                <a:latin typeface="cmtt10" pitchFamily="34" charset="0"/>
              </a:rPr>
              <a:t>addslashes</a:t>
            </a:r>
            <a:r>
              <a:rPr lang="en-US" altLang="zh-TW" sz="2600" dirty="0">
                <a:latin typeface="cmtt10" pitchFamily="34" charset="0"/>
              </a:rPr>
              <a:t>( string $</a:t>
            </a:r>
            <a:r>
              <a:rPr lang="en-US" altLang="zh-TW" sz="2600" dirty="0" err="1">
                <a:latin typeface="cmtt10" pitchFamily="34" charset="0"/>
              </a:rPr>
              <a:t>str</a:t>
            </a:r>
            <a:r>
              <a:rPr lang="en-US" altLang="zh-TW" sz="2600" dirty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/>
              <a:t>The same effect as setting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r>
              <a:rPr lang="en-US" altLang="zh-TW" sz="2400" dirty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 = "Is your name O‘Brien?";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echo </a:t>
            </a:r>
            <a:r>
              <a:rPr lang="en-US" altLang="zh-TW" dirty="0" err="1">
                <a:latin typeface="Calibri" pitchFamily="34" charset="0"/>
              </a:rPr>
              <a:t>addslashes</a:t>
            </a:r>
            <a:r>
              <a:rPr lang="en-US" altLang="zh-TW" dirty="0">
                <a:latin typeface="Calibri" pitchFamily="34" charset="0"/>
              </a:rPr>
              <a:t>($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);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// Output: Is your name O\‘Brien?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Prepared statements</a:t>
            </a:r>
          </a:p>
          <a:p>
            <a:pPr lvl="1"/>
            <a:r>
              <a:rPr lang="en-US" altLang="zh-TW" sz="2400" dirty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/>
              <a:t>Example:</a:t>
            </a:r>
          </a:p>
          <a:p>
            <a:pPr lvl="1"/>
            <a:endParaRPr lang="en-US" altLang="zh-TW" sz="2400" dirty="0"/>
          </a:p>
          <a:p>
            <a:pPr lvl="1"/>
            <a:endParaRPr lang="en-US" altLang="zh-TW" sz="2400" dirty="0"/>
          </a:p>
          <a:p>
            <a:pPr lvl="1">
              <a:buNone/>
            </a:pPr>
            <a:endParaRPr lang="en-US" altLang="zh-TW" sz="3600" dirty="0"/>
          </a:p>
          <a:p>
            <a:pPr lvl="1"/>
            <a:r>
              <a:rPr lang="en-US" altLang="zh-TW" sz="2400" dirty="0"/>
              <a:t>The ? is called a placeholder. </a:t>
            </a:r>
          </a:p>
          <a:p>
            <a:pPr lvl="1"/>
            <a:r>
              <a:rPr lang="en-US" altLang="zh-TW" sz="2400" dirty="0"/>
              <a:t>To execute the above query, one needs to supply the actual value for ?.</a:t>
            </a:r>
          </a:p>
          <a:p>
            <a:pPr lvl="1"/>
            <a:r>
              <a:rPr lang="en-US" altLang="zh-TW" sz="2400" dirty="0"/>
              <a:t>The first argument of </a:t>
            </a:r>
            <a:r>
              <a:rPr lang="en-US" altLang="zh-TW" sz="2400" dirty="0" err="1">
                <a:latin typeface="cmtt10" pitchFamily="34" charset="0"/>
              </a:rPr>
              <a:t>bind_param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 is the input’s type: </a:t>
            </a:r>
            <a:r>
              <a:rPr lang="en-US" altLang="zh-TW" sz="2400" dirty="0" err="1"/>
              <a:t>i</a:t>
            </a:r>
            <a:r>
              <a:rPr lang="en-US" altLang="zh-TW" sz="2400" dirty="0"/>
              <a:t> for </a:t>
            </a:r>
            <a:r>
              <a:rPr lang="en-US" altLang="zh-TW" sz="2400" dirty="0" err="1"/>
              <a:t>int</a:t>
            </a:r>
            <a:r>
              <a:rPr lang="en-US" altLang="zh-TW" sz="2400" dirty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 = new </a:t>
            </a:r>
            <a:r>
              <a:rPr lang="en-US" altLang="zh-TW" dirty="0" err="1">
                <a:latin typeface="Calibri" pitchFamily="34" charset="0"/>
              </a:rPr>
              <a:t>mysqli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latin typeface="Calibri" pitchFamily="34" charset="0"/>
              </a:rPr>
              <a:t>localhost</a:t>
            </a:r>
            <a:r>
              <a:rPr lang="en-US" altLang="zh-TW" dirty="0">
                <a:latin typeface="Calibri" pitchFamily="34" charset="0"/>
              </a:rPr>
              <a:t>", "user", "pass", "db"); $statement = 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-&gt;prepare("SELECT * FROM users WHERE id =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>
                <a:latin typeface="Calibri" pitchFamily="34" charset="0"/>
              </a:rPr>
              <a:t>"); </a:t>
            </a:r>
          </a:p>
          <a:p>
            <a:r>
              <a:rPr lang="en-US" altLang="zh-TW" dirty="0">
                <a:latin typeface="Calibri" pitchFamily="34" charset="0"/>
              </a:rPr>
              <a:t>$statement-&gt;</a:t>
            </a:r>
            <a:r>
              <a:rPr lang="en-US" altLang="zh-TW" dirty="0" err="1">
                <a:latin typeface="Calibri" pitchFamily="34" charset="0"/>
              </a:rPr>
              <a:t>bind_param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>
                <a:latin typeface="Calibri" pitchFamily="34" charset="0"/>
              </a:rPr>
              <a:t>", $id);</a:t>
            </a:r>
          </a:p>
          <a:p>
            <a:r>
              <a:rPr lang="en-US" altLang="zh-TW" dirty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The server sends unchecked/</a:t>
            </a:r>
            <a:r>
              <a:rPr lang="en-US" altLang="zh-TW" sz="2600" dirty="0" err="1"/>
              <a:t>unvalidated</a:t>
            </a:r>
            <a:r>
              <a:rPr lang="en-US" altLang="zh-TW" sz="2600" dirty="0"/>
              <a:t> data to user’s browser.</a:t>
            </a:r>
            <a:endParaRPr lang="en-US" altLang="zh-TW" sz="2600" dirty="0">
              <a:solidFill>
                <a:srgbClr val="FF0000"/>
              </a:solidFill>
            </a:endParaRPr>
          </a:p>
          <a:p>
            <a:r>
              <a:rPr lang="en-US" altLang="zh-TW" sz="2600" dirty="0"/>
              <a:t>Attackers may exploit the vulnerability to execute client-side scripts to:</a:t>
            </a:r>
          </a:p>
          <a:p>
            <a:pPr lvl="1"/>
            <a:r>
              <a:rPr lang="en-US" altLang="zh-TW" sz="2400" dirty="0"/>
              <a:t>Hijack user sessions</a:t>
            </a:r>
          </a:p>
          <a:p>
            <a:pPr lvl="1"/>
            <a:r>
              <a:rPr lang="en-US" altLang="zh-TW" sz="2400" dirty="0"/>
              <a:t>Deface websites</a:t>
            </a:r>
          </a:p>
          <a:p>
            <a:pPr lvl="1"/>
            <a:r>
              <a:rPr lang="en-US" altLang="zh-TW" sz="2400" dirty="0"/>
              <a:t>Conduct phishing attacks</a:t>
            </a:r>
          </a:p>
          <a:p>
            <a:r>
              <a:rPr lang="en-US" altLang="zh-TW" sz="2600" dirty="0"/>
              <a:t>Types of cross-site scripting :</a:t>
            </a:r>
          </a:p>
          <a:p>
            <a:pPr lvl="1"/>
            <a:r>
              <a:rPr lang="en-US" altLang="zh-TW" sz="2400" dirty="0"/>
              <a:t>Stored XSS</a:t>
            </a:r>
          </a:p>
          <a:p>
            <a:pPr lvl="1"/>
            <a:r>
              <a:rPr lang="en-US" altLang="zh-TW" sz="2400" dirty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3.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4.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 5. </a:t>
                </a:r>
                <a:r>
                  <a:rPr kumimoji="0"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6.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1. </a:t>
                </a:r>
                <a:r>
                  <a:rPr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A</a:t>
            </a:r>
            <a:r>
              <a:rPr kumimoji="0" lang="en-US" altLang="zh-TW" dirty="0">
                <a:latin typeface="Calibri" pitchFamily="34" charset="0"/>
              </a:rPr>
              <a:t>ttacker</a:t>
            </a: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ID=A12345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latin typeface="Calibri" pitchFamily="34" charset="0"/>
                </a:rPr>
                <a:t>7</a:t>
              </a:r>
              <a:r>
                <a:rPr kumimoji="0" lang="en-US" altLang="zh-TW" b="1" dirty="0">
                  <a:latin typeface="Calibri" pitchFamily="34" charset="0"/>
                </a:rPr>
                <a:t>. 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</a:t>
            </a:r>
            <a:r>
              <a:rPr kumimoji="0" lang="en-US" altLang="zh-TW" dirty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3.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>
                  <a:latin typeface="Calibri" pitchFamily="34" charset="0"/>
                </a:rPr>
                <a:t>6</a:t>
              </a:r>
              <a:r>
                <a:rPr kumimoji="0" lang="en-US" altLang="zh-TW" b="1" dirty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>
                  <a:latin typeface="Calibri" pitchFamily="34" charset="0"/>
                </a:rPr>
                <a:t>4. </a:t>
              </a:r>
              <a:endParaRPr lang="en-US" altLang="zh-TW" b="1" dirty="0">
                <a:latin typeface="Calibri" pitchFamily="34" charset="0"/>
              </a:endParaRPr>
            </a:p>
            <a:p>
              <a:pPr marL="0"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>
                  <a:latin typeface="Calibri" pitchFamily="34" charset="0"/>
                </a:rPr>
                <a:t>&lt;a </a:t>
              </a:r>
              <a:r>
                <a:rPr kumimoji="0" lang="en-US" altLang="zh-TW" sz="1400" dirty="0" err="1">
                  <a:latin typeface="Calibri" pitchFamily="34" charset="0"/>
                </a:rPr>
                <a:t>href</a:t>
              </a:r>
              <a:r>
                <a:rPr kumimoji="0" lang="en-US" altLang="zh-TW" sz="1400" dirty="0">
                  <a:latin typeface="Calibri" pitchFamily="34" charset="0"/>
                </a:rPr>
                <a:t>=‘http://</a:t>
              </a:r>
              <a:r>
                <a:rPr lang="en-US" altLang="zh-TW" sz="1400" dirty="0">
                  <a:latin typeface="Calibri" pitchFamily="34" charset="0"/>
                </a:rPr>
                <a:t>v</a:t>
              </a:r>
              <a:r>
                <a:rPr kumimoji="0" lang="en-US" altLang="zh-TW" sz="1400" dirty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%27%2Bdocument.cookie);&lt;/script&gt;</a:t>
              </a:r>
              <a:r>
                <a:rPr kumimoji="0" lang="en-US" altLang="zh-TW" sz="1400" dirty="0">
                  <a:latin typeface="Calibri" pitchFamily="34" charset="0"/>
                </a:rPr>
                <a:t>’&gt;</a:t>
              </a:r>
              <a:r>
                <a:rPr kumimoji="0" lang="en-US" altLang="zh-TW" sz="1400" dirty="0" err="1">
                  <a:latin typeface="Calibri" pitchFamily="34" charset="0"/>
                </a:rPr>
                <a:t>vulnerablesite</a:t>
              </a:r>
              <a:r>
                <a:rPr kumimoji="0" lang="en-US" altLang="zh-TW" sz="1400" dirty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>
                    <a:latin typeface="Calibri" pitchFamily="34" charset="0"/>
                  </a:rPr>
                  <a:t>5. </a:t>
                </a:r>
                <a:endParaRPr lang="en-US" altLang="zh-TW" b="1" dirty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>
                    <a:latin typeface="Calibri" pitchFamily="34" charset="0"/>
                  </a:rPr>
                  <a:t>href</a:t>
                </a:r>
                <a:r>
                  <a:rPr kumimoji="0" lang="en-US" altLang="zh-TW" sz="1400" dirty="0">
                    <a:latin typeface="Calibri" pitchFamily="34" charset="0"/>
                  </a:rPr>
                  <a:t>=‘http://</a:t>
                </a:r>
                <a:r>
                  <a:rPr lang="en-US" altLang="zh-TW" sz="1400" dirty="0">
                    <a:latin typeface="Calibri" pitchFamily="34" charset="0"/>
                  </a:rPr>
                  <a:t>v</a:t>
                </a:r>
                <a:r>
                  <a:rPr kumimoji="0" lang="en-US" altLang="zh-TW" sz="1400" dirty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%27%2Bdocument.cookie);&lt;/script&gt;</a:t>
                </a:r>
                <a:r>
                  <a:rPr kumimoji="0" lang="en-US" altLang="zh-TW" sz="1400" dirty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Sources (assumption: the database is not tainted)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</a:rPr>
              <a:t>$_POST</a:t>
            </a:r>
            <a:r>
              <a:rPr lang="en-US" altLang="zh-TW" sz="2400" dirty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More Sources (assumption: the database is tainted)</a:t>
            </a:r>
          </a:p>
          <a:p>
            <a:pPr lvl="1"/>
            <a:r>
              <a:rPr lang="en-US" altLang="zh-TW" sz="2400" dirty="0" err="1"/>
              <a:t>mysql_fetch_array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mysql_fetch_field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mysql_fetch_object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mysql_fetch_row</a:t>
            </a:r>
            <a:r>
              <a:rPr lang="en-US" altLang="zh-TW" sz="2400" dirty="0"/>
              <a:t>(), …</a:t>
            </a:r>
          </a:p>
          <a:p>
            <a:r>
              <a:rPr lang="en-US" altLang="zh-TW" sz="2600" dirty="0"/>
              <a:t>Sinks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>
                <a:solidFill>
                  <a:srgbClr val="FF0000"/>
                </a:solidFill>
              </a:rPr>
              <a:t>printf</a:t>
            </a:r>
            <a:r>
              <a:rPr lang="en-US" altLang="zh-TW" sz="2400" dirty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/>
              <a:t>Defenses </a:t>
            </a:r>
          </a:p>
          <a:p>
            <a:pPr lvl="1"/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pPr lvl="1"/>
            <a:r>
              <a:rPr lang="en-US" altLang="zh-TW" sz="2400" dirty="0" err="1"/>
              <a:t>htmlentities</a:t>
            </a:r>
            <a:r>
              <a:rPr lang="en-US" altLang="zh-TW" sz="2400" dirty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 </a:t>
            </a:r>
            <a:r>
              <a:rPr lang="en-US" altLang="zh-TW" sz="2600" dirty="0" err="1"/>
              <a:t>htmlspecialchars</a:t>
            </a:r>
            <a:r>
              <a:rPr lang="en-US" altLang="zh-TW" sz="2600" dirty="0"/>
              <a:t>( string $</a:t>
            </a:r>
            <a:r>
              <a:rPr lang="en-US" altLang="zh-TW" sz="2600" dirty="0" err="1"/>
              <a:t>str</a:t>
            </a:r>
            <a:r>
              <a:rPr lang="en-US" altLang="zh-TW" sz="2600" dirty="0"/>
              <a:t> </a:t>
            </a:r>
            <a:r>
              <a:rPr lang="fr-FR" altLang="zh-TW" sz="2600" dirty="0"/>
              <a:t>[, </a:t>
            </a:r>
            <a:r>
              <a:rPr lang="fr-FR" altLang="zh-TW" sz="2600" dirty="0" err="1"/>
              <a:t>int</a:t>
            </a:r>
            <a:r>
              <a:rPr lang="fr-FR" altLang="zh-TW" sz="2600" dirty="0"/>
              <a:t> $</a:t>
            </a:r>
            <a:r>
              <a:rPr lang="fr-FR" altLang="zh-TW" sz="2600" dirty="0" err="1"/>
              <a:t>quote_style</a:t>
            </a:r>
            <a:r>
              <a:rPr lang="fr-FR" altLang="zh-TW" sz="2600" dirty="0"/>
              <a:t> = ENT_COMPAT])</a:t>
            </a:r>
            <a:endParaRPr lang="en-US" altLang="zh-TW" sz="2600" dirty="0"/>
          </a:p>
          <a:p>
            <a:pPr lvl="1"/>
            <a:r>
              <a:rPr lang="en-US" altLang="zh-TW" sz="2400" dirty="0"/>
              <a:t>Convert special characters to HTML entities</a:t>
            </a:r>
          </a:p>
          <a:p>
            <a:pPr lvl="2"/>
            <a:r>
              <a:rPr lang="en-US" altLang="zh-TW" dirty="0"/>
              <a:t>'&amp;' (ampersand) becomes '&amp;amp;' </a:t>
            </a:r>
          </a:p>
          <a:p>
            <a:pPr lvl="2"/>
            <a:r>
              <a:rPr lang="en-US" altLang="zh-TW" dirty="0"/>
              <a:t>'"' (double quote) becomes '&amp;</a:t>
            </a:r>
            <a:r>
              <a:rPr lang="en-US" altLang="zh-TW" dirty="0" err="1"/>
              <a:t>quot</a:t>
            </a:r>
            <a:r>
              <a:rPr lang="en-US" altLang="zh-TW" dirty="0"/>
              <a:t>;' when </a:t>
            </a:r>
            <a:r>
              <a:rPr lang="en-US" altLang="zh-TW" b="1" dirty="0"/>
              <a:t>ENT_NOQUOTES</a:t>
            </a:r>
            <a:r>
              <a:rPr lang="en-US" altLang="zh-TW" dirty="0"/>
              <a:t> is not set. </a:t>
            </a:r>
          </a:p>
          <a:p>
            <a:pPr lvl="2"/>
            <a:r>
              <a:rPr lang="en-US" altLang="zh-TW" dirty="0"/>
              <a:t>''' (single quote) becomes '&amp;#039;' only when </a:t>
            </a:r>
            <a:r>
              <a:rPr lang="en-US" altLang="zh-TW" b="1" dirty="0"/>
              <a:t>ENT_QUOTES</a:t>
            </a:r>
            <a:r>
              <a:rPr lang="en-US" altLang="zh-TW" dirty="0"/>
              <a:t> is set. </a:t>
            </a:r>
          </a:p>
          <a:p>
            <a:pPr lvl="2"/>
            <a:r>
              <a:rPr lang="en-US" altLang="zh-TW" dirty="0"/>
              <a:t>'&lt;' (less than) becomes '&amp;</a:t>
            </a:r>
            <a:r>
              <a:rPr lang="en-US" altLang="zh-TW" dirty="0" err="1"/>
              <a:t>lt</a:t>
            </a:r>
            <a:r>
              <a:rPr lang="en-US" altLang="zh-TW" dirty="0"/>
              <a:t>;' </a:t>
            </a:r>
          </a:p>
          <a:p>
            <a:pPr lvl="2"/>
            <a:r>
              <a:rPr lang="en-US" altLang="zh-TW" dirty="0"/>
              <a:t>'&gt;' (greater than) becomes '&amp;</a:t>
            </a:r>
            <a:r>
              <a:rPr lang="en-US" altLang="zh-TW" dirty="0" err="1"/>
              <a:t>gt</a:t>
            </a:r>
            <a:r>
              <a:rPr lang="en-US" altLang="zh-TW" dirty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$new = </a:t>
            </a:r>
            <a:r>
              <a:rPr lang="en-US" altLang="zh-TW" dirty="0" err="1"/>
              <a:t>htmlspecialchars</a:t>
            </a:r>
            <a:r>
              <a:rPr lang="en-US" altLang="zh-TW" dirty="0"/>
              <a:t>("&lt;a </a:t>
            </a:r>
            <a:r>
              <a:rPr lang="en-US" altLang="zh-TW" dirty="0" err="1"/>
              <a:t>href</a:t>
            </a:r>
            <a:r>
              <a:rPr lang="en-US" altLang="zh-TW" dirty="0"/>
              <a:t>='test'&gt;Test&lt;/a&gt;", ENT_QUOTES);</a:t>
            </a:r>
            <a:br>
              <a:rPr lang="en-US" altLang="zh-TW" dirty="0"/>
            </a:br>
            <a:r>
              <a:rPr lang="en-US" altLang="zh-TW" dirty="0"/>
              <a:t>echo $new; // &amp;</a:t>
            </a:r>
            <a:r>
              <a:rPr lang="en-US" altLang="zh-TW" dirty="0" err="1"/>
              <a:t>lt;a</a:t>
            </a:r>
            <a:r>
              <a:rPr lang="en-US" altLang="zh-TW" dirty="0"/>
              <a:t> </a:t>
            </a:r>
            <a:r>
              <a:rPr lang="en-US" altLang="zh-TW" dirty="0" err="1"/>
              <a:t>href</a:t>
            </a:r>
            <a:r>
              <a:rPr lang="en-US" altLang="zh-TW" dirty="0"/>
              <a:t>=&amp;#039;test&amp;#039;&amp;</a:t>
            </a:r>
            <a:r>
              <a:rPr lang="en-US" altLang="zh-TW" dirty="0" err="1"/>
              <a:t>gt;Test&amp;lt</a:t>
            </a:r>
            <a:r>
              <a:rPr lang="en-US" altLang="zh-TW" dirty="0"/>
              <a:t>;/</a:t>
            </a:r>
            <a:r>
              <a:rPr lang="en-US" altLang="zh-TW" dirty="0" err="1"/>
              <a:t>a&amp;gt</a:t>
            </a:r>
            <a:r>
              <a:rPr lang="en-US" altLang="zh-TW" dirty="0"/>
              <a:t>;</a:t>
            </a:r>
            <a:br>
              <a:rPr lang="en-US" altLang="zh-TW" dirty="0"/>
            </a:br>
            <a:r>
              <a:rPr lang="en-US" altLang="zh-TW" dirty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</a:t>
            </a:r>
            <a:r>
              <a:rPr lang="en-US" altLang="zh-TW" sz="2600" b="1" dirty="0"/>
              <a:t> </a:t>
            </a:r>
            <a:r>
              <a:rPr lang="en-US" altLang="zh-TW" sz="2600" dirty="0" err="1"/>
              <a:t>htmlentities</a:t>
            </a:r>
            <a:r>
              <a:rPr lang="en-US" altLang="zh-TW" sz="2600" dirty="0"/>
              <a:t>( string $string [, </a:t>
            </a:r>
            <a:r>
              <a:rPr lang="en-US" altLang="zh-TW" sz="2600" dirty="0" err="1"/>
              <a:t>int</a:t>
            </a:r>
            <a:r>
              <a:rPr lang="en-US" altLang="zh-TW" sz="2600" dirty="0"/>
              <a:t> $</a:t>
            </a:r>
            <a:r>
              <a:rPr lang="en-US" altLang="zh-TW" sz="2600" dirty="0" err="1"/>
              <a:t>quote_style</a:t>
            </a:r>
            <a:r>
              <a:rPr lang="en-US" altLang="zh-TW" sz="2600" i="1" dirty="0"/>
              <a:t> = ENT_COMPAT</a:t>
            </a:r>
            <a:r>
              <a:rPr lang="en-US" altLang="zh-TW" sz="2600" dirty="0"/>
              <a:t>] )</a:t>
            </a:r>
          </a:p>
          <a:p>
            <a:pPr lvl="1"/>
            <a:r>
              <a:rPr lang="en-US" altLang="zh-TW" sz="2400" dirty="0"/>
              <a:t>the same effect with built-in function: </a:t>
            </a:r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</a:t>
            </a:r>
            <a:r>
              <a:rPr lang="en-US" altLang="zh-TW" dirty="0" err="1"/>
              <a:t>orig</a:t>
            </a:r>
            <a:r>
              <a:rPr lang="en-US" altLang="zh-TW" dirty="0"/>
              <a:t> = "I'll \"walk\" the &lt;b&gt;dog&lt;/b&gt; now";</a:t>
            </a:r>
            <a:br>
              <a:rPr lang="en-US" altLang="zh-TW" dirty="0"/>
            </a:br>
            <a:r>
              <a:rPr lang="en-US" altLang="zh-TW" dirty="0"/>
              <a:t>$a = </a:t>
            </a:r>
            <a:r>
              <a:rPr lang="en-US" altLang="zh-TW" dirty="0" err="1"/>
              <a:t>htmlentities</a:t>
            </a:r>
            <a:r>
              <a:rPr lang="en-US" altLang="zh-TW" dirty="0"/>
              <a:t>($</a:t>
            </a:r>
            <a:r>
              <a:rPr lang="en-US" altLang="zh-TW" dirty="0" err="1"/>
              <a:t>orig</a:t>
            </a:r>
            <a:r>
              <a:rPr lang="en-US" altLang="zh-TW" dirty="0"/>
              <a:t>);</a:t>
            </a:r>
            <a:br>
              <a:rPr lang="en-US" altLang="zh-TW" dirty="0"/>
            </a:br>
            <a:r>
              <a:rPr lang="en-US" altLang="zh-TW" dirty="0"/>
              <a:t>$b = </a:t>
            </a:r>
            <a:r>
              <a:rPr lang="en-US" altLang="zh-TW" dirty="0" err="1"/>
              <a:t>html_entity_decode</a:t>
            </a:r>
            <a:r>
              <a:rPr lang="en-US" altLang="zh-TW" dirty="0"/>
              <a:t>($a);</a:t>
            </a:r>
            <a:br>
              <a:rPr lang="en-US" altLang="zh-TW" dirty="0"/>
            </a:br>
            <a:r>
              <a:rPr lang="en-US" altLang="zh-TW" dirty="0"/>
              <a:t>echo $a; // I'll &amp;</a:t>
            </a:r>
            <a:r>
              <a:rPr lang="en-US" altLang="zh-TW" dirty="0" err="1"/>
              <a:t>quot;walk&amp;quot</a:t>
            </a:r>
            <a:r>
              <a:rPr lang="en-US" altLang="zh-TW" dirty="0"/>
              <a:t>; the &amp;</a:t>
            </a:r>
            <a:r>
              <a:rPr lang="en-US" altLang="zh-TW" dirty="0" err="1"/>
              <a:t>lt;b&amp;gt;dog&amp;lt</a:t>
            </a:r>
            <a:r>
              <a:rPr lang="en-US" altLang="zh-TW" dirty="0"/>
              <a:t>;/</a:t>
            </a:r>
            <a:r>
              <a:rPr lang="en-US" altLang="zh-TW" dirty="0" err="1"/>
              <a:t>b&amp;gt</a:t>
            </a:r>
            <a:r>
              <a:rPr lang="en-US" altLang="zh-TW" dirty="0"/>
              <a:t>; now</a:t>
            </a:r>
            <a:br>
              <a:rPr lang="en-US" altLang="zh-TW" dirty="0"/>
            </a:br>
            <a:r>
              <a:rPr lang="en-US" altLang="zh-TW" dirty="0"/>
              <a:t>echo $b; // I'll "walk" the &lt;b&gt;dog&lt;/b&gt; now</a:t>
            </a:r>
            <a:br>
              <a:rPr lang="en-US" altLang="zh-TW" dirty="0"/>
            </a:br>
            <a:r>
              <a:rPr lang="en-US" altLang="zh-TW" dirty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Most known Web application security vulnerabilities can be fixed.</a:t>
            </a:r>
          </a:p>
          <a:p>
            <a:r>
              <a:rPr lang="en-US" altLang="zh-TW" dirty="0"/>
              <a:t>There are code analysis tools that can help to detect such security vulnerabilities.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Note: a better analysis would take into account </a:t>
            </a:r>
            <a:r>
              <a:rPr lang="en-US" altLang="zh-TW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/>
              <a:t>Dependency Graph</a:t>
            </a:r>
            <a:endParaRPr kumimoji="1" lang="zh-TW" altLang="en-U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>
                  <a:latin typeface="Calibri" pitchFamily="34" charset="0"/>
                </a:rPr>
                <a:t>$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>
                  <a:latin typeface="Calibri" pitchFamily="34" charset="0"/>
                </a:rPr>
                <a:t>$b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>
                  <a:latin typeface="Calibri" pitchFamily="34" charset="0"/>
                </a:rPr>
                <a:t>$a;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latin typeface="Calibri" pitchFamily="34" charset="0"/>
                </a:rPr>
                <a:t>$a= $_GET[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>
                  <a:latin typeface="Calibri" pitchFamily="34" charset="0"/>
                </a:rPr>
                <a:t>msg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</a:rPr>
                <a:t>];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$_GET[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</a:rPr>
              <a:t>],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$a,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$b,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Build control and data flow graphs.</a:t>
            </a:r>
          </a:p>
          <a:p>
            <a:r>
              <a:rPr lang="en-US" altLang="zh-TW" dirty="0"/>
              <a:t>All inputs from a </a:t>
            </a:r>
            <a:r>
              <a:rPr lang="en-US" altLang="zh-TW" i="1" dirty="0"/>
              <a:t>source</a:t>
            </a:r>
            <a:r>
              <a:rPr lang="en-US" altLang="zh-TW" dirty="0"/>
              <a:t> are considered </a:t>
            </a:r>
            <a:r>
              <a:rPr lang="en-US" altLang="zh-TW" dirty="0">
                <a:solidFill>
                  <a:srgbClr val="FF0000"/>
                </a:solidFill>
              </a:rPr>
              <a:t>tainted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Data that depend on tainted data are also considered tainted.</a:t>
            </a:r>
          </a:p>
          <a:p>
            <a:r>
              <a:rPr lang="en-US" altLang="zh-TW" dirty="0"/>
              <a:t>Some functions may be designated as </a:t>
            </a:r>
            <a:r>
              <a:rPr lang="en-US" altLang="zh-TW" dirty="0">
                <a:solidFill>
                  <a:srgbClr val="0070C0"/>
                </a:solidFill>
              </a:rPr>
              <a:t>sanitization</a:t>
            </a:r>
            <a:r>
              <a:rPr lang="en-US" altLang="zh-TW" dirty="0"/>
              <a:t> functions (for particular security vulnerabilities).</a:t>
            </a:r>
          </a:p>
          <a:p>
            <a:r>
              <a:rPr lang="en-US" altLang="zh-TW" dirty="0"/>
              <a:t>Values returned from a sanitization function are considered clean or untainted.</a:t>
            </a:r>
          </a:p>
          <a:p>
            <a:r>
              <a:rPr lang="en-US" altLang="zh-TW" dirty="0"/>
              <a:t>Report vulnerabilities when tainted values are used in a </a:t>
            </a:r>
            <a:r>
              <a:rPr lang="en-US" altLang="zh-TW" i="1" dirty="0"/>
              <a:t>sink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Three problems (among others) remain:</a:t>
            </a:r>
          </a:p>
          <a:p>
            <a:pPr lvl="1"/>
            <a:r>
              <a:rPr lang="en-US" altLang="zh-TW" dirty="0"/>
              <a:t>Existing code analysis tools report </a:t>
            </a:r>
            <a:r>
              <a:rPr lang="en-US" altLang="zh-TW" dirty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They rely on the programmer to ensure correctness of sanitization functions.</a:t>
            </a:r>
          </a:p>
          <a:p>
            <a:pPr lvl="1"/>
            <a:r>
              <a:rPr lang="en-US" altLang="zh-TW" dirty="0"/>
              <a:t>Many report </a:t>
            </a:r>
            <a:r>
              <a:rPr lang="en-US" altLang="zh-TW" dirty="0">
                <a:solidFill>
                  <a:srgbClr val="FF0000"/>
                </a:solidFill>
              </a:rPr>
              <a:t>false negatives</a:t>
            </a:r>
            <a:r>
              <a:rPr lang="en-US" altLang="zh-TW" dirty="0"/>
              <a:t> in some cases.</a:t>
            </a:r>
          </a:p>
          <a:p>
            <a:pPr lvl="1"/>
            <a:r>
              <a:rPr lang="en-US" altLang="zh-TW" dirty="0"/>
              <a:t>Web application languages/frameworks are numerous and hard to catch up.</a:t>
            </a:r>
          </a:p>
          <a:p>
            <a:r>
              <a:rPr lang="en-US" altLang="zh-TW" dirty="0"/>
              <a:t>We aim to solve the first three problems and alleviate the fourth.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>
                <a:latin typeface="Calibri" pitchFamily="34" charset="0"/>
              </a:rPr>
              <a:t>  </a:t>
            </a:r>
            <a:endParaRPr lang="en-US" altLang="zh-TW" sz="2000" dirty="0">
              <a:latin typeface="Calibri" pitchFamily="34" charset="0"/>
            </a:endParaRPr>
          </a:p>
          <a:p>
            <a:r>
              <a:rPr lang="en-US" altLang="zh-TW" sz="2000" dirty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/>
              <a:t>Dynamic typing</a:t>
            </a:r>
          </a:p>
          <a:p>
            <a:pPr lvl="1"/>
            <a:r>
              <a:rPr lang="en-US" altLang="zh-TW" dirty="0"/>
              <a:t>Dynamic code generation and inclusion</a:t>
            </a:r>
          </a:p>
          <a:p>
            <a:r>
              <a:rPr lang="en-US" altLang="zh-TW" dirty="0"/>
              <a:t>Other difficult language features:</a:t>
            </a:r>
          </a:p>
          <a:p>
            <a:pPr lvl="1"/>
            <a:r>
              <a:rPr lang="en-US" altLang="zh-TW" dirty="0"/>
              <a:t>Aliases and hash tables</a:t>
            </a:r>
          </a:p>
          <a:p>
            <a:pPr lvl="1"/>
            <a:r>
              <a:rPr lang="en-US" altLang="zh-TW" dirty="0"/>
              <a:t>Strings and numerical quantities</a:t>
            </a:r>
          </a:p>
          <a:p>
            <a:r>
              <a:rPr lang="en-US" altLang="zh-TW" dirty="0"/>
              <a:t>Interactions between client-side code, server-side code, databases, and system configurations</a:t>
            </a:r>
            <a:endParaRPr lang="zh-TW" altLang="en-US" dirty="0"/>
          </a:p>
          <a:p>
            <a:r>
              <a:rPr lang="en-US" altLang="zh-TW" dirty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PHP, aliases may be introduced by using the reference operator “</a:t>
            </a:r>
            <a:r>
              <a:rPr lang="en-US" altLang="zh-TW" dirty="0">
                <a:solidFill>
                  <a:srgbClr val="0000FF"/>
                </a:solidFill>
              </a:rPr>
              <a:t>&amp;</a:t>
            </a:r>
            <a:r>
              <a:rPr lang="en-US" altLang="zh-TW" dirty="0"/>
              <a:t>”.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   $a=“test”;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br>
              <a:rPr lang="en-US" altLang="zh-TW" dirty="0">
                <a:latin typeface="Calibri" pitchFamily="34" charset="0"/>
              </a:rPr>
            </a:br>
            <a:r>
              <a:rPr lang="zh-TW" altLang="en-US" dirty="0">
                <a:latin typeface="Calibri" pitchFamily="34" charset="0"/>
              </a:rPr>
              <a:t>   </a:t>
            </a:r>
            <a:r>
              <a:rPr lang="en-US" altLang="zh-TW" dirty="0">
                <a:latin typeface="Calibri" pitchFamily="34" charset="0"/>
              </a:rPr>
              <a:t>$b=&amp;$a;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>
                <a:latin typeface="Calibri" pitchFamily="34" charset="0"/>
              </a:rPr>
              <a:t>   $a= $_GET[“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”];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>
                <a:latin typeface="Calibri" pitchFamily="34" charset="0"/>
              </a:rPr>
              <a:t>   echo $b;   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$a="test";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>
                <a:latin typeface="Calibri" pitchFamily="34" charset="0"/>
              </a:rPr>
              <a:t>$b=&amp;$a;   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>
                <a:latin typeface="Calibri" pitchFamily="34" charset="0"/>
              </a:rPr>
              <a:t>grade();</a:t>
            </a:r>
          </a:p>
          <a:p>
            <a:r>
              <a:rPr lang="en-US" altLang="zh-TW" dirty="0">
                <a:latin typeface="Calibri" pitchFamily="34" charset="0"/>
              </a:rPr>
              <a:t>function grade()</a:t>
            </a:r>
          </a:p>
          <a:p>
            <a:r>
              <a:rPr lang="en-US" altLang="zh-TW" dirty="0">
                <a:latin typeface="Calibri" pitchFamily="34" charset="0"/>
              </a:rPr>
              <a:t>{</a:t>
            </a:r>
          </a:p>
          <a:p>
            <a:r>
              <a:rPr lang="en-US" altLang="zh-TW" dirty="0">
                <a:latin typeface="Calibri" pitchFamily="34" charset="0"/>
              </a:rPr>
              <a:t>$a=$_GET["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"];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}</a:t>
            </a:r>
          </a:p>
          <a:p>
            <a:r>
              <a:rPr lang="en-US" altLang="zh-TW" dirty="0">
                <a:latin typeface="Calibri" pitchFamily="34" charset="0"/>
              </a:rPr>
              <a:t>echo $b;   ?&gt;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  <a:r>
              <a:rPr lang="en-US" altLang="zh-TW" sz="1600" dirty="0" err="1">
                <a:latin typeface="Calibri" pitchFamily="34" charset="0"/>
              </a:rPr>
              <a:t>php</a:t>
            </a:r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class car{</a:t>
            </a:r>
          </a:p>
          <a:p>
            <a:r>
              <a:rPr lang="en-US" altLang="zh-TW" sz="1600" dirty="0">
                <a:latin typeface="Calibri" pitchFamily="34" charset="0"/>
              </a:rPr>
              <a:t>  </a:t>
            </a:r>
            <a:r>
              <a:rPr lang="en-US" altLang="zh-TW" sz="1600" dirty="0" err="1">
                <a:latin typeface="Calibri" pitchFamily="34" charset="0"/>
              </a:rPr>
              <a:t>var</a:t>
            </a:r>
            <a:r>
              <a:rPr lang="en-US" altLang="zh-TW" sz="1600" dirty="0">
                <a:latin typeface="Calibri" pitchFamily="34" charset="0"/>
              </a:rPr>
              <a:t> $color;</a:t>
            </a:r>
          </a:p>
          <a:p>
            <a:r>
              <a:rPr lang="en-US" altLang="zh-TW" sz="1600" dirty="0">
                <a:latin typeface="Calibri" pitchFamily="34" charset="0"/>
              </a:rPr>
              <a:t>  function 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($c){</a:t>
            </a:r>
          </a:p>
          <a:p>
            <a:r>
              <a:rPr lang="en-US" altLang="zh-TW" sz="1600" dirty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>
                <a:latin typeface="Calibri" pitchFamily="34" charset="0"/>
              </a:rPr>
              <a:t>  }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("blue");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 = &amp;$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 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>
                <a:latin typeface="Calibri" pitchFamily="34" charset="0"/>
              </a:rPr>
              <a:t>echo 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-&gt;color."&lt;</a:t>
            </a:r>
            <a:r>
              <a:rPr lang="en-US" altLang="zh-TW" sz="1600" dirty="0" err="1">
                <a:latin typeface="Calibri" pitchFamily="34" charset="0"/>
              </a:rPr>
              <a:t>br</a:t>
            </a:r>
            <a:r>
              <a:rPr lang="en-US" altLang="zh-TW" sz="1600" dirty="0">
                <a:latin typeface="Calibri" pitchFamily="34" charset="0"/>
              </a:rPr>
              <a:t>&gt;";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r>
              <a:rPr lang="en-US" altLang="zh-TW" dirty="0"/>
              <a:t>To exploit the XSS vulnerability at line 8, we have to generate input strings satisfying the conditions at lines 1, 2, and 7, which involve both</a:t>
            </a:r>
            <a:r>
              <a:rPr lang="en-US" altLang="zh-TW" dirty="0">
                <a:solidFill>
                  <a:srgbClr val="0070C0"/>
                </a:solidFill>
              </a:rPr>
              <a:t> string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numeric</a:t>
            </a:r>
            <a:r>
              <a:rPr lang="en-US" altLang="zh-TW" dirty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>
                <a:latin typeface="Calibri" pitchFamily="34" charset="0"/>
              </a:rPr>
              <a:t>2     if(!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’]) || 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>
                <a:latin typeface="Calibri" pitchFamily="34" charset="0"/>
              </a:rPr>
              <a:t>4      }</a:t>
            </a:r>
          </a:p>
          <a:p>
            <a:r>
              <a:rPr lang="en-US" altLang="zh-TW" sz="2000" dirty="0">
                <a:latin typeface="Calibri" pitchFamily="34" charset="0"/>
              </a:rPr>
              <a:t>5     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 = 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’];</a:t>
            </a:r>
          </a:p>
          <a:p>
            <a:r>
              <a:rPr lang="en-US" altLang="zh-TW" sz="2000" dirty="0">
                <a:latin typeface="Calibri" pitchFamily="34" charset="0"/>
              </a:rPr>
              <a:t>6      $</a:t>
            </a:r>
            <a:r>
              <a:rPr lang="en-US" altLang="zh-TW" sz="2000" dirty="0" err="1">
                <a:latin typeface="Calibri" pitchFamily="34" charset="0"/>
              </a:rPr>
              <a:t>my_poster</a:t>
            </a:r>
            <a:r>
              <a:rPr lang="en-US" altLang="zh-TW" sz="2000" dirty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>
                <a:latin typeface="Calibri" pitchFamily="34" charset="0"/>
              </a:rPr>
              <a:t>7      if (</a:t>
            </a:r>
            <a:r>
              <a:rPr lang="en-US" altLang="zh-TW" sz="2000" dirty="0" err="1">
                <a:latin typeface="Calibri" pitchFamily="34" charset="0"/>
              </a:rPr>
              <a:t>strlen</a:t>
            </a:r>
            <a:r>
              <a:rPr lang="en-US" altLang="zh-TW" sz="2000" dirty="0">
                <a:latin typeface="Calibri" pitchFamily="34" charset="0"/>
              </a:rPr>
              <a:t>($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) &gt; 100 &amp;&amp; !</a:t>
            </a:r>
            <a:r>
              <a:rPr lang="en-US" altLang="zh-TW" sz="2000" dirty="0" err="1">
                <a:latin typeface="Calibri" pitchFamily="34" charset="0"/>
              </a:rPr>
              <a:t>ereg</a:t>
            </a:r>
            <a:r>
              <a:rPr lang="en-US" altLang="zh-TW" sz="2000" dirty="0">
                <a:latin typeface="Calibri" pitchFamily="34" charset="0"/>
              </a:rPr>
              <a:t>(“</a:t>
            </a:r>
            <a:r>
              <a:rPr lang="en-US" altLang="zh-TW" sz="2000" dirty="0" err="1">
                <a:latin typeface="Calibri" pitchFamily="34" charset="0"/>
              </a:rPr>
              <a:t>script",$my_msg</a:t>
            </a:r>
            <a:r>
              <a:rPr lang="en-US" altLang="zh-TW" sz="2000" dirty="0">
                <a:latin typeface="Calibri" pitchFamily="34" charset="0"/>
              </a:rPr>
              <a:t>)){</a:t>
            </a:r>
          </a:p>
          <a:p>
            <a:r>
              <a:rPr lang="en-US" altLang="zh-TW" sz="2000" dirty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";</a:t>
            </a:r>
          </a:p>
          <a:p>
            <a:r>
              <a:rPr lang="en-US" altLang="zh-TW" sz="2000" dirty="0">
                <a:latin typeface="Calibri" pitchFamily="34" charset="0"/>
              </a:rPr>
              <a:t>9      }</a:t>
            </a:r>
          </a:p>
          <a:p>
            <a:r>
              <a:rPr lang="en-US" altLang="zh-TW" sz="2000" dirty="0">
                <a:latin typeface="Calibri" pitchFamily="34" charset="0"/>
              </a:rPr>
              <a:t>10  }</a:t>
            </a:r>
          </a:p>
          <a:p>
            <a:r>
              <a:rPr lang="en-US" altLang="zh-TW" sz="2000" dirty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Consider the class of programs with:</a:t>
            </a:r>
          </a:p>
          <a:p>
            <a:pPr lvl="1"/>
            <a:r>
              <a:rPr lang="en-US" altLang="zh-TW" dirty="0"/>
              <a:t>Assignment</a:t>
            </a:r>
          </a:p>
          <a:p>
            <a:pPr lvl="1"/>
            <a:r>
              <a:rPr lang="en-US" altLang="zh-TW" dirty="0"/>
              <a:t>Sequencing, conditional branch, </a:t>
            </a:r>
            <a:r>
              <a:rPr lang="en-US" altLang="zh-TW" dirty="0" err="1"/>
              <a:t>goto</a:t>
            </a:r>
            <a:endParaRPr lang="en-US" altLang="zh-TW" dirty="0"/>
          </a:p>
          <a:p>
            <a:pPr lvl="1"/>
            <a:r>
              <a:rPr lang="en-US" altLang="zh-TW" dirty="0"/>
              <a:t>At least three string variables</a:t>
            </a:r>
          </a:p>
          <a:p>
            <a:pPr lvl="1"/>
            <a:r>
              <a:rPr lang="en-US" altLang="zh-TW" dirty="0"/>
              <a:t>String concatenation (or even just appending a symbol to a string)</a:t>
            </a:r>
          </a:p>
          <a:p>
            <a:pPr lvl="1"/>
            <a:r>
              <a:rPr lang="en-US" altLang="zh-TW" dirty="0"/>
              <a:t>Equality testing between two string variables</a:t>
            </a:r>
          </a:p>
          <a:p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0070C0"/>
                </a:solidFill>
              </a:rPr>
              <a:t>Reachability</a:t>
            </a:r>
            <a:r>
              <a:rPr lang="en-US" altLang="zh-TW" b="1" dirty="0">
                <a:solidFill>
                  <a:srgbClr val="0070C0"/>
                </a:solidFill>
              </a:rPr>
              <a:t> Problem </a:t>
            </a:r>
            <a:r>
              <a:rPr lang="en-US" altLang="zh-TW" dirty="0"/>
              <a:t>for this class of programs is </a:t>
            </a:r>
            <a:r>
              <a:rPr lang="en-US" altLang="zh-TW" dirty="0" err="1">
                <a:solidFill>
                  <a:srgbClr val="FF0000"/>
                </a:solidFill>
              </a:rPr>
              <a:t>undecidable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Advanced and integrated program analyses</a:t>
            </a:r>
          </a:p>
          <a:p>
            <a:r>
              <a:rPr lang="en-US" altLang="zh-TW" dirty="0"/>
              <a:t>Formal certification of Web applications</a:t>
            </a:r>
          </a:p>
          <a:p>
            <a:r>
              <a:rPr lang="en-US" altLang="zh-TW" dirty="0"/>
              <a:t>Development methods (including language design) for secure Web applications</a:t>
            </a:r>
          </a:p>
          <a:p>
            <a:r>
              <a:rPr lang="en-US" altLang="zh-TW" dirty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Business Opportunities: </a:t>
            </a:r>
            <a:br>
              <a:rPr lang="en-US" altLang="zh-TW" sz="3600" dirty="0"/>
            </a:br>
            <a:r>
              <a:rPr lang="en-US" altLang="zh-TW" sz="3600" dirty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/>
              <a:t>This requires a combination of knowledge</a:t>
            </a:r>
          </a:p>
          <a:p>
            <a:pPr lvl="1"/>
            <a:r>
              <a:rPr lang="en-US" altLang="zh-TW" dirty="0"/>
              <a:t>Security domain</a:t>
            </a:r>
          </a:p>
          <a:p>
            <a:pPr lvl="1"/>
            <a:r>
              <a:rPr lang="en-US" altLang="zh-TW" dirty="0"/>
              <a:t>Program analysis</a:t>
            </a:r>
          </a:p>
          <a:p>
            <a:pPr lvl="1"/>
            <a:r>
              <a:rPr lang="en-US" altLang="zh-TW" dirty="0"/>
              <a:t>Program testing</a:t>
            </a:r>
          </a:p>
          <a:p>
            <a:pPr lvl="1"/>
            <a:r>
              <a:rPr lang="en-US" altLang="zh-TW" dirty="0"/>
              <a:t>Review process</a:t>
            </a:r>
          </a:p>
          <a:p>
            <a:r>
              <a:rPr lang="en-US" altLang="zh-TW" dirty="0"/>
              <a:t>There are real and growing demands!</a:t>
            </a:r>
          </a:p>
          <a:p>
            <a:r>
              <a:rPr lang="en-US" altLang="zh-TW" dirty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Current commercial code analysis tools are not precise enough and rely on competence of the programmer/reviewer.</a:t>
            </a:r>
          </a:p>
          <a:p>
            <a:r>
              <a:rPr lang="en-US" altLang="zh-TW" dirty="0"/>
              <a:t>Ideally, every sensitive Web application should go through a thorough and </a:t>
            </a:r>
            <a:r>
              <a:rPr lang="en-US" altLang="zh-TW" dirty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/>
              <a:t> process.</a:t>
            </a:r>
          </a:p>
          <a:p>
            <a:r>
              <a:rPr lang="en-US" altLang="zh-TW" dirty="0"/>
              <a:t>To be practical, one should probably focus on the </a:t>
            </a:r>
            <a:r>
              <a:rPr lang="en-US" altLang="zh-TW" dirty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/>
              <a:t> (which are functions that validate user’s input).</a:t>
            </a:r>
          </a:p>
          <a:p>
            <a:r>
              <a:rPr lang="en-US" altLang="zh-TW" dirty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Web application security has drawn much attention from the </a:t>
            </a:r>
            <a:r>
              <a:rPr lang="en-US" altLang="zh-TW" dirty="0">
                <a:solidFill>
                  <a:srgbClr val="0070C0"/>
                </a:solidFill>
              </a:rPr>
              <a:t>public</a:t>
            </a:r>
            <a:r>
              <a:rPr lang="en-US" altLang="zh-TW" dirty="0"/>
              <a:t>, the </a:t>
            </a:r>
            <a:r>
              <a:rPr lang="en-US" altLang="zh-TW" dirty="0">
                <a:solidFill>
                  <a:srgbClr val="0070C0"/>
                </a:solidFill>
              </a:rPr>
              <a:t>industry</a:t>
            </a:r>
            <a:r>
              <a:rPr lang="en-US" altLang="zh-TW" dirty="0"/>
              <a:t>, and the </a:t>
            </a:r>
            <a:r>
              <a:rPr lang="en-US" altLang="zh-TW" dirty="0">
                <a:solidFill>
                  <a:srgbClr val="0070C0"/>
                </a:solidFill>
              </a:rPr>
              <a:t>academia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Making Web applications secure requires a combination of expertise in different areas.</a:t>
            </a:r>
          </a:p>
          <a:p>
            <a:r>
              <a:rPr lang="en-US" altLang="zh-TW" dirty="0"/>
              <a:t>This provides great opportunities for research/development collaboration.</a:t>
            </a:r>
          </a:p>
          <a:p>
            <a:r>
              <a:rPr lang="en-US" altLang="zh-TW" dirty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Huang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Securing Web Application Code by Static Analysis and Runtime Protection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WWW </a:t>
            </a:r>
            <a:r>
              <a:rPr lang="en-US" altLang="zh-TW" sz="2600" dirty="0"/>
              <a:t>2004.</a:t>
            </a:r>
          </a:p>
          <a:p>
            <a:r>
              <a:rPr lang="en-US" altLang="zh-TW" sz="2600" dirty="0" err="1"/>
              <a:t>Minamide,“</a:t>
            </a:r>
            <a:r>
              <a:rPr lang="en-US" altLang="zh-TW" sz="2600" b="1" dirty="0" err="1"/>
              <a:t>Static</a:t>
            </a:r>
            <a:r>
              <a:rPr lang="en-US" altLang="zh-TW" sz="2600" b="1" dirty="0"/>
              <a:t> Approximation of Dynamically Generated Web Pages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WWW </a:t>
            </a:r>
            <a:r>
              <a:rPr lang="en-US" altLang="zh-TW" sz="2600" dirty="0"/>
              <a:t>2005.</a:t>
            </a:r>
          </a:p>
          <a:p>
            <a:r>
              <a:rPr lang="en-US" altLang="zh-TW" sz="2600" dirty="0" err="1"/>
              <a:t>Xie</a:t>
            </a:r>
            <a:r>
              <a:rPr lang="en-US" altLang="zh-TW" sz="2600" dirty="0"/>
              <a:t> and Aiken, “</a:t>
            </a:r>
            <a:r>
              <a:rPr lang="en-US" altLang="zh-TW" sz="2600" b="1" dirty="0"/>
              <a:t>Static Detection of Security Vulnerabilities in Scripting Languages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USENIX Security Symposium</a:t>
            </a:r>
            <a:r>
              <a:rPr lang="en-US" altLang="zh-TW" sz="2600" dirty="0"/>
              <a:t> 2006.</a:t>
            </a:r>
          </a:p>
          <a:p>
            <a:r>
              <a:rPr lang="en-US" altLang="zh-TW" sz="2600" dirty="0"/>
              <a:t>Su and Wassermann, “</a:t>
            </a:r>
            <a:r>
              <a:rPr lang="en-US" altLang="zh-TW" sz="2600" b="1" dirty="0"/>
              <a:t>The Essence of Command Injection Attacks in Web Applications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POPL </a:t>
            </a:r>
            <a:r>
              <a:rPr lang="en-US" altLang="zh-TW" sz="2600" dirty="0"/>
              <a:t>2006.</a:t>
            </a:r>
          </a:p>
          <a:p>
            <a:r>
              <a:rPr lang="en-US" altLang="zh-TW" sz="2600" dirty="0"/>
              <a:t>Chess and West, </a:t>
            </a:r>
            <a:r>
              <a:rPr lang="en-US" altLang="zh-TW" sz="2600" i="1" dirty="0"/>
              <a:t>Secure Programming with Static Analysis</a:t>
            </a:r>
            <a:r>
              <a:rPr lang="en-US" altLang="zh-TW" sz="2600" dirty="0"/>
              <a:t>, Pearson Education, Inc. 2007.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Lam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Securing Web Applications with Static and Dynamic Information Flow Tracking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PEPM </a:t>
            </a:r>
            <a:r>
              <a:rPr lang="en-US" altLang="zh-TW" sz="2600" dirty="0"/>
              <a:t>2008.</a:t>
            </a:r>
          </a:p>
          <a:p>
            <a:r>
              <a:rPr lang="en-US" altLang="zh-TW" sz="2600" dirty="0"/>
              <a:t>Yu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Verification of String Manipulation Programs Using Multi-Track Automata</a:t>
            </a:r>
            <a:r>
              <a:rPr lang="en-US" altLang="zh-TW" sz="2600" dirty="0"/>
              <a:t>,” Tech Report, UCSB, 2009.</a:t>
            </a:r>
          </a:p>
          <a:p>
            <a:r>
              <a:rPr lang="en-US" altLang="zh-TW" sz="2600" dirty="0"/>
              <a:t>Yu </a:t>
            </a:r>
            <a:r>
              <a:rPr lang="en-US" altLang="zh-TW" sz="2600" i="1" dirty="0"/>
              <a:t>et al</a:t>
            </a:r>
            <a:r>
              <a:rPr lang="en-US" altLang="zh-TW" sz="2600" dirty="0"/>
              <a:t>., “</a:t>
            </a:r>
            <a:r>
              <a:rPr lang="en-US" altLang="zh-TW" sz="2600" b="1" dirty="0"/>
              <a:t>Generating Vulnerability Signatures for String Manipulating Programs Using Automata-based Forward and Backward Symbolic Analyses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IEEE/ACM ICASE </a:t>
            </a:r>
            <a:r>
              <a:rPr lang="en-US" altLang="zh-TW" sz="2600" dirty="0"/>
              <a:t>2009. </a:t>
            </a:r>
          </a:p>
          <a:p>
            <a:r>
              <a:rPr lang="en-US" altLang="zh-TW" sz="2600" dirty="0" err="1"/>
              <a:t>Kiezun</a:t>
            </a:r>
            <a:r>
              <a:rPr lang="en-US" altLang="zh-TW" sz="2600" dirty="0"/>
              <a:t> </a:t>
            </a:r>
            <a:r>
              <a:rPr lang="en-US" altLang="zh-TW" sz="2600" i="1" dirty="0"/>
              <a:t>et al.</a:t>
            </a:r>
            <a:r>
              <a:rPr lang="en-US" altLang="zh-TW" sz="2600" dirty="0"/>
              <a:t>, “</a:t>
            </a:r>
            <a:r>
              <a:rPr lang="en-US" altLang="zh-TW" sz="2600" b="1" dirty="0"/>
              <a:t>Automatic Creation of SQL Injection and Cross-Site Scripting Attacks</a:t>
            </a:r>
            <a:r>
              <a:rPr lang="en-US" altLang="zh-TW" sz="2600" dirty="0"/>
              <a:t>,” </a:t>
            </a:r>
            <a:r>
              <a:rPr lang="en-US" altLang="zh-TW" sz="2600" i="1" dirty="0"/>
              <a:t>ICSE</a:t>
            </a:r>
            <a:r>
              <a:rPr lang="en-US" altLang="zh-TW" sz="2600" dirty="0"/>
              <a:t> 2009.</a:t>
            </a:r>
          </a:p>
          <a:p>
            <a:r>
              <a:rPr lang="en-US" altLang="zh-TW" sz="2600" dirty="0"/>
              <a:t>OWASP, http://www.owasp.org/.</a:t>
            </a:r>
          </a:p>
          <a:p>
            <a:r>
              <a:rPr lang="en-US" altLang="zh-TW" sz="2600" dirty="0"/>
              <a:t>The CVE Site, http://cve.mitre.org/.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11398</TotalTime>
  <Words>4600</Words>
  <Application>Microsoft Macintosh PowerPoint</Application>
  <PresentationFormat>如螢幕大小 (4:3)</PresentationFormat>
  <Paragraphs>770</Paragraphs>
  <Slides>54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62" baseType="lpstr">
      <vt:lpstr>新細明體</vt:lpstr>
      <vt:lpstr>標楷體</vt:lpstr>
      <vt:lpstr>cmtt10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Compromised Websites</vt:lpstr>
      <vt:lpstr>Compromised Websites (cont.)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What Changed from 2013 to 2017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Microsoft Office User</cp:lastModifiedBy>
  <cp:revision>573</cp:revision>
  <dcterms:created xsi:type="dcterms:W3CDTF">2009-06-21T02:54:00Z</dcterms:created>
  <dcterms:modified xsi:type="dcterms:W3CDTF">2020-05-20T04:29:29Z</dcterms:modified>
</cp:coreProperties>
</file>