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81" r:id="rId3"/>
    <p:sldId id="260" r:id="rId4"/>
    <p:sldId id="258" r:id="rId5"/>
    <p:sldId id="261" r:id="rId6"/>
    <p:sldId id="263" r:id="rId7"/>
    <p:sldId id="284" r:id="rId8"/>
    <p:sldId id="285" r:id="rId9"/>
    <p:sldId id="262" r:id="rId10"/>
    <p:sldId id="282" r:id="rId11"/>
    <p:sldId id="264" r:id="rId12"/>
    <p:sldId id="265" r:id="rId13"/>
    <p:sldId id="283" r:id="rId14"/>
    <p:sldId id="266" r:id="rId15"/>
    <p:sldId id="268" r:id="rId16"/>
    <p:sldId id="269" r:id="rId17"/>
    <p:sldId id="270" r:id="rId18"/>
    <p:sldId id="272" r:id="rId19"/>
    <p:sldId id="273" r:id="rId20"/>
    <p:sldId id="271" r:id="rId21"/>
    <p:sldId id="277" r:id="rId22"/>
    <p:sldId id="278" r:id="rId23"/>
    <p:sldId id="274" r:id="rId24"/>
    <p:sldId id="280" r:id="rId25"/>
    <p:sldId id="275" r:id="rId26"/>
    <p:sldId id="276" r:id="rId2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4AB5C-C4DD-4752-9832-D33C467FB3DA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D1D5C-7C2B-4E23-B3EF-93A9744405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429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638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0310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7125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2DFA usually refers to “2-way deterministic finite automata”, so maybe it’s better to use 2HDFA here.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7707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7732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Where among all the</a:t>
            </a:r>
            <a:r>
              <a:rPr lang="en-US" altLang="zh-TW" baseline="0" dirty="0" smtClean="0"/>
              <a:t> operations in M’, you must not have any transition that will </a:t>
            </a:r>
            <a:r>
              <a:rPr lang="en-US" altLang="zh-TW" baseline="0" smtClean="0"/>
              <a:t>modify the input portion </a:t>
            </a:r>
            <a:r>
              <a:rPr lang="en-US" altLang="zh-TW" baseline="0" dirty="0" smtClean="0"/>
              <a:t>except for the </a:t>
            </a:r>
            <a:r>
              <a:rPr lang="en-US" altLang="zh-TW" baseline="0" smtClean="0"/>
              <a:t>one for M’ step 4.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2342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0318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6150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52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1177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715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7541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707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382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4144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322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801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D1CD-0BBF-420A-B233-F62CEFBFE59E}" type="datetimeFigureOut">
              <a:rPr lang="zh-TW" altLang="en-US" smtClean="0"/>
              <a:t>2015/6/16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0379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26" Type="http://schemas.openxmlformats.org/officeDocument/2006/relationships/image" Target="../media/image42.png"/><Relationship Id="rId3" Type="http://schemas.openxmlformats.org/officeDocument/2006/relationships/image" Target="../media/image18.png"/><Relationship Id="rId21" Type="http://schemas.openxmlformats.org/officeDocument/2006/relationships/image" Target="../media/image37.png"/><Relationship Id="rId7" Type="http://schemas.openxmlformats.org/officeDocument/2006/relationships/image" Target="../media/image22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17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24" Type="http://schemas.openxmlformats.org/officeDocument/2006/relationships/image" Target="../media/image40.png"/><Relationship Id="rId5" Type="http://schemas.openxmlformats.org/officeDocument/2006/relationships/image" Target="../media/image20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10" Type="http://schemas.openxmlformats.org/officeDocument/2006/relationships/image" Target="../media/image25.png"/><Relationship Id="rId19" Type="http://schemas.openxmlformats.org/officeDocument/2006/relationships/image" Target="../media/image3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Relationship Id="rId27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0.png"/><Relationship Id="rId4" Type="http://schemas.openxmlformats.org/officeDocument/2006/relationships/image" Target="../media/image17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3" Type="http://schemas.openxmlformats.org/officeDocument/2006/relationships/image" Target="../media/image340.png"/><Relationship Id="rId7" Type="http://schemas.openxmlformats.org/officeDocument/2006/relationships/image" Target="../media/image38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5" Type="http://schemas.openxmlformats.org/officeDocument/2006/relationships/image" Target="../media/image360.png"/><Relationship Id="rId4" Type="http://schemas.openxmlformats.org/officeDocument/2006/relationships/image" Target="../media/image3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7" Type="http://schemas.openxmlformats.org/officeDocument/2006/relationships/image" Target="../media/image38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5" Type="http://schemas.openxmlformats.org/officeDocument/2006/relationships/image" Target="../media/image36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6.png"/><Relationship Id="rId3" Type="http://schemas.openxmlformats.org/officeDocument/2006/relationships/image" Target="../media/image441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40.png"/><Relationship Id="rId20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19" Type="http://schemas.openxmlformats.org/officeDocument/2006/relationships/image" Target="../media/image57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Theory of Computing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TA times #4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Hsu, Hung-Wei</a:t>
            </a:r>
          </a:p>
          <a:p>
            <a:r>
              <a:rPr lang="en-US" altLang="zh-TW" sz="3200" dirty="0" smtClean="0"/>
              <a:t>2015/06/10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1488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 smtClean="0"/>
              <a:t>Most solutions we showed in TA’s slides are more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like the </a:t>
            </a:r>
            <a:r>
              <a:rPr lang="en-US" altLang="zh-TW" sz="3600" i="1" dirty="0" smtClean="0"/>
              <a:t>ideas</a:t>
            </a:r>
            <a:r>
              <a:rPr lang="en-US" altLang="zh-TW" sz="3600" dirty="0" smtClean="0"/>
              <a:t> rather then </a:t>
            </a:r>
            <a:r>
              <a:rPr lang="en-US" altLang="zh-TW" sz="3600" i="1" dirty="0" smtClean="0"/>
              <a:t>completed solutions</a:t>
            </a:r>
            <a:r>
              <a:rPr lang="en-US" altLang="zh-TW" sz="3600" dirty="0" smtClean="0"/>
              <a:t>.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You may take them as guides, but shouldn’t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consider them as everything you need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to get your homework done.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325563"/>
          </a:xfrm>
        </p:spPr>
        <p:txBody>
          <a:bodyPr/>
          <a:lstStyle/>
          <a:p>
            <a:pPr algn="ctr"/>
            <a:r>
              <a:rPr lang="en-US" altLang="zh-TW" b="1" dirty="0" smtClean="0"/>
              <a:t>CAUTION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96774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Stats.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39183"/>
          </a:xfrm>
        </p:spPr>
        <p:txBody>
          <a:bodyPr>
            <a:normAutofit/>
          </a:bodyPr>
          <a:lstStyle/>
          <a:p>
            <a:r>
              <a:rPr lang="en-US" altLang="zh-TW" sz="3600" dirty="0" smtClean="0"/>
              <a:t>Homework #6</a:t>
            </a:r>
          </a:p>
          <a:p>
            <a:pPr lvl="1"/>
            <a:r>
              <a:rPr lang="en-US" altLang="zh-TW" sz="3200" dirty="0" smtClean="0"/>
              <a:t>Average 88.8</a:t>
            </a:r>
          </a:p>
          <a:p>
            <a:pPr lvl="1"/>
            <a:r>
              <a:rPr lang="en-US" altLang="zh-TW" sz="3200" dirty="0" smtClean="0"/>
              <a:t>Std. Dev. 8.5</a:t>
            </a:r>
            <a:endParaRPr lang="en-US" altLang="zh-TW" sz="3200" dirty="0"/>
          </a:p>
          <a:p>
            <a:r>
              <a:rPr lang="en-US" altLang="zh-TW" sz="3600" dirty="0"/>
              <a:t>Homework </a:t>
            </a:r>
            <a:r>
              <a:rPr lang="en-US" altLang="zh-TW" sz="3600" dirty="0" smtClean="0"/>
              <a:t>#7</a:t>
            </a:r>
            <a:endParaRPr lang="en-US" altLang="zh-TW" sz="3600" dirty="0"/>
          </a:p>
          <a:p>
            <a:pPr lvl="1"/>
            <a:r>
              <a:rPr lang="en-US" altLang="zh-TW" sz="3200" dirty="0"/>
              <a:t>Average </a:t>
            </a:r>
            <a:r>
              <a:rPr lang="en-US" altLang="zh-TW" sz="3200" dirty="0" smtClean="0"/>
              <a:t>68.4</a:t>
            </a:r>
            <a:endParaRPr lang="en-US" altLang="zh-TW" sz="3200" dirty="0"/>
          </a:p>
          <a:p>
            <a:pPr lvl="1"/>
            <a:r>
              <a:rPr lang="en-US" altLang="zh-TW" sz="3200" dirty="0"/>
              <a:t>Std. Dev. </a:t>
            </a:r>
            <a:r>
              <a:rPr lang="en-US" altLang="zh-TW" sz="3200" smtClean="0"/>
              <a:t>16.9</a:t>
            </a:r>
            <a:endParaRPr lang="en-US" altLang="zh-TW" sz="3200" dirty="0" smtClean="0"/>
          </a:p>
        </p:txBody>
      </p:sp>
    </p:spTree>
    <p:extLst>
      <p:ext uri="{BB962C8B-B14F-4D97-AF65-F5344CB8AC3E}">
        <p14:creationId xmlns:p14="http://schemas.microsoft.com/office/powerpoint/2010/main" val="135380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 </a:t>
            </a:r>
            <a:r>
              <a:rPr lang="en-US" altLang="zh-TW" dirty="0"/>
              <a:t>– </a:t>
            </a:r>
            <a:r>
              <a:rPr lang="en-US" altLang="zh-TW" dirty="0" smtClean="0"/>
              <a:t>Q1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9" name="文字方塊 168"/>
              <p:cNvSpPr txBox="1"/>
              <p:nvPr/>
            </p:nvSpPr>
            <p:spPr>
              <a:xfrm>
                <a:off x="732251" y="1919194"/>
                <a:ext cx="10331990" cy="887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dirty="0" smtClean="0"/>
                  <a:t>We give the definition of the </a:t>
                </a:r>
                <a:r>
                  <a:rPr lang="en-US" altLang="zh-TW" sz="2400" dirty="0"/>
                  <a:t>Turing </a:t>
                </a:r>
                <a:r>
                  <a:rPr lang="en-US" altLang="zh-TW" sz="2400" dirty="0" smtClean="0"/>
                  <a:t>machine as below.</a:t>
                </a:r>
              </a:p>
              <a:p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l-GR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𝛤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𝑎𝑐𝑐𝑒𝑝𝑡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𝑟𝑒𝑗𝑒𝑐𝑡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400" b="0" i="0" dirty="0" smtClean="0">
                    <a:ea typeface="Cambria Math" panose="02040503050406030204" pitchFamily="18" charset="0"/>
                  </a:rPr>
                  <a:t>, where</a:t>
                </a:r>
                <a:r>
                  <a:rPr lang="el-GR" altLang="zh-TW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0, 1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l-GR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={0, 1,#,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˽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sz="2400" b="0" i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9" name="文字方塊 1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251" y="1919194"/>
                <a:ext cx="10331990" cy="887166"/>
              </a:xfrm>
              <a:prstGeom prst="rect">
                <a:avLst/>
              </a:prstGeom>
              <a:blipFill rotWithShape="0">
                <a:blip r:embed="rId2"/>
                <a:stretch>
                  <a:fillRect l="-885" t="-5517" b="-1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3806991" y="3102796"/>
            <a:ext cx="3725476" cy="3116232"/>
            <a:chOff x="926315" y="3042075"/>
            <a:chExt cx="3725476" cy="3116232"/>
          </a:xfrm>
        </p:grpSpPr>
        <p:cxnSp>
          <p:nvCxnSpPr>
            <p:cNvPr id="65" name="直線單箭頭接點 6"/>
            <p:cNvCxnSpPr>
              <a:stCxn id="66" idx="6"/>
            </p:cNvCxnSpPr>
            <p:nvPr/>
          </p:nvCxnSpPr>
          <p:spPr>
            <a:xfrm>
              <a:off x="1952143" y="4002518"/>
              <a:ext cx="86047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橢圓 3"/>
                <p:cNvSpPr/>
                <p:nvPr/>
              </p:nvSpPr>
              <p:spPr>
                <a:xfrm>
                  <a:off x="1520143" y="3786518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橢圓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0143" y="3786518"/>
                  <a:ext cx="432000" cy="432000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直線單箭頭接點 7"/>
            <p:cNvCxnSpPr>
              <a:endCxn id="66" idx="2"/>
            </p:cNvCxnSpPr>
            <p:nvPr/>
          </p:nvCxnSpPr>
          <p:spPr>
            <a:xfrm>
              <a:off x="1281037" y="4002518"/>
              <a:ext cx="23910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文字方塊 14"/>
                <p:cNvSpPr txBox="1"/>
                <p:nvPr/>
              </p:nvSpPr>
              <p:spPr>
                <a:xfrm>
                  <a:off x="1931765" y="3683565"/>
                  <a:ext cx="8710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→#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68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1765" y="3683565"/>
                  <a:ext cx="871072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9" name="直線單箭頭接點 24"/>
            <p:cNvCxnSpPr>
              <a:stCxn id="73" idx="7"/>
              <a:endCxn id="75" idx="1"/>
            </p:cNvCxnSpPr>
            <p:nvPr/>
          </p:nvCxnSpPr>
          <p:spPr>
            <a:xfrm>
              <a:off x="3181354" y="3849783"/>
              <a:ext cx="98700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線單箭頭接點 34"/>
            <p:cNvCxnSpPr>
              <a:stCxn id="75" idx="3"/>
              <a:endCxn id="73" idx="5"/>
            </p:cNvCxnSpPr>
            <p:nvPr/>
          </p:nvCxnSpPr>
          <p:spPr>
            <a:xfrm flipH="1">
              <a:off x="3181354" y="4155253"/>
              <a:ext cx="98700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橢圓 12"/>
                <p:cNvSpPr/>
                <p:nvPr/>
              </p:nvSpPr>
              <p:spPr>
                <a:xfrm>
                  <a:off x="2812619" y="3786518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12619" y="3786518"/>
                  <a:ext cx="432000" cy="432000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橢圓 25"/>
                <p:cNvSpPr/>
                <p:nvPr/>
              </p:nvSpPr>
              <p:spPr>
                <a:xfrm>
                  <a:off x="4105095" y="3786518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5" name="橢圓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05095" y="3786518"/>
                  <a:ext cx="432000" cy="432000"/>
                </a:xfrm>
                <a:prstGeom prst="ellipse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文字方塊 39"/>
                <p:cNvSpPr txBox="1"/>
                <p:nvPr/>
              </p:nvSpPr>
              <p:spPr>
                <a:xfrm>
                  <a:off x="3259903" y="3517653"/>
                  <a:ext cx="85985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1→0,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77" name="文字方塊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9903" y="3517653"/>
                  <a:ext cx="859851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文字方塊 40"/>
                <p:cNvSpPr txBox="1"/>
                <p:nvPr/>
              </p:nvSpPr>
              <p:spPr>
                <a:xfrm>
                  <a:off x="3258141" y="3860132"/>
                  <a:ext cx="85985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→1,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79" name="文字方塊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8141" y="3860132"/>
                  <a:ext cx="859851" cy="30777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橢圓 17"/>
                <p:cNvSpPr/>
                <p:nvPr/>
              </p:nvSpPr>
              <p:spPr>
                <a:xfrm>
                  <a:off x="1412143" y="5004883"/>
                  <a:ext cx="648000" cy="432000"/>
                </a:xfrm>
                <a:prstGeom prst="ellipse">
                  <a:avLst/>
                </a:prstGeom>
                <a:noFill/>
                <a:ln w="19050" cmpd="sng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𝑎𝑐𝑐𝑒𝑝𝑡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8" name="橢圓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12143" y="5004883"/>
                  <a:ext cx="648000" cy="432000"/>
                </a:xfrm>
                <a:prstGeom prst="ellipse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mpd="sng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0" name="直線單箭頭接點 18"/>
            <p:cNvCxnSpPr>
              <a:endCxn id="88" idx="0"/>
            </p:cNvCxnSpPr>
            <p:nvPr/>
          </p:nvCxnSpPr>
          <p:spPr>
            <a:xfrm>
              <a:off x="1736143" y="4218518"/>
              <a:ext cx="0" cy="786365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文字方塊 23"/>
                <p:cNvSpPr txBox="1"/>
                <p:nvPr/>
              </p:nvSpPr>
              <p:spPr>
                <a:xfrm>
                  <a:off x="926315" y="4456811"/>
                  <a:ext cx="85023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˽→#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91" name="文字方塊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315" y="4456811"/>
                  <a:ext cx="850233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" name="Group 4"/>
            <p:cNvGrpSpPr/>
            <p:nvPr/>
          </p:nvGrpSpPr>
          <p:grpSpPr>
            <a:xfrm rot="10800000">
              <a:off x="1736140" y="3368795"/>
              <a:ext cx="2579827" cy="402705"/>
              <a:chOff x="4315076" y="4216379"/>
              <a:chExt cx="6121705" cy="873338"/>
            </a:xfrm>
          </p:grpSpPr>
          <p:cxnSp>
            <p:nvCxnSpPr>
              <p:cNvPr id="92" name="直線單箭頭接點 75"/>
              <p:cNvCxnSpPr/>
              <p:nvPr/>
            </p:nvCxnSpPr>
            <p:spPr>
              <a:xfrm flipH="1">
                <a:off x="4316015" y="5077984"/>
                <a:ext cx="611949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線單箭頭接點 77"/>
              <p:cNvCxnSpPr/>
              <p:nvPr/>
            </p:nvCxnSpPr>
            <p:spPr>
              <a:xfrm>
                <a:off x="10436781" y="4216379"/>
                <a:ext cx="0" cy="86897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線單箭頭接點 86"/>
              <p:cNvCxnSpPr/>
              <p:nvPr/>
            </p:nvCxnSpPr>
            <p:spPr>
              <a:xfrm flipV="1">
                <a:off x="4315076" y="4218517"/>
                <a:ext cx="6019" cy="8712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文字方塊 14"/>
                <p:cNvSpPr txBox="1"/>
                <p:nvPr/>
              </p:nvSpPr>
              <p:spPr>
                <a:xfrm>
                  <a:off x="2590587" y="3042075"/>
                  <a:ext cx="8710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→#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95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0587" y="3042075"/>
                  <a:ext cx="871072" cy="30777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6" name="弧形 83"/>
            <p:cNvSpPr/>
            <p:nvPr/>
          </p:nvSpPr>
          <p:spPr>
            <a:xfrm flipV="1">
              <a:off x="2880805" y="4182827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7" name="弧形 83"/>
            <p:cNvSpPr/>
            <p:nvPr/>
          </p:nvSpPr>
          <p:spPr>
            <a:xfrm flipV="1">
              <a:off x="4175777" y="4182827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文字方塊 14"/>
                <p:cNvSpPr txBox="1"/>
                <p:nvPr/>
              </p:nvSpPr>
              <p:spPr>
                <a:xfrm>
                  <a:off x="2670832" y="4630830"/>
                  <a:ext cx="71057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98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70832" y="4630830"/>
                  <a:ext cx="710579" cy="30777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文字方塊 14"/>
                <p:cNvSpPr txBox="1"/>
                <p:nvPr/>
              </p:nvSpPr>
              <p:spPr>
                <a:xfrm>
                  <a:off x="3958140" y="4630830"/>
                  <a:ext cx="69365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99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8140" y="4630830"/>
                  <a:ext cx="693651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0" name="Group 99"/>
            <p:cNvGrpSpPr/>
            <p:nvPr/>
          </p:nvGrpSpPr>
          <p:grpSpPr>
            <a:xfrm>
              <a:off x="1725138" y="4938607"/>
              <a:ext cx="2579827" cy="905832"/>
              <a:chOff x="4315076" y="3125258"/>
              <a:chExt cx="6121705" cy="1964459"/>
            </a:xfrm>
          </p:grpSpPr>
          <p:cxnSp>
            <p:nvCxnSpPr>
              <p:cNvPr id="101" name="直線單箭頭接點 75"/>
              <p:cNvCxnSpPr/>
              <p:nvPr/>
            </p:nvCxnSpPr>
            <p:spPr>
              <a:xfrm flipH="1">
                <a:off x="4316015" y="5077984"/>
                <a:ext cx="611949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直線單箭頭接點 77"/>
              <p:cNvCxnSpPr/>
              <p:nvPr/>
            </p:nvCxnSpPr>
            <p:spPr>
              <a:xfrm>
                <a:off x="10436781" y="3125258"/>
                <a:ext cx="0" cy="196009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直線單箭頭接點 86"/>
              <p:cNvCxnSpPr/>
              <p:nvPr/>
            </p:nvCxnSpPr>
            <p:spPr>
              <a:xfrm flipV="1">
                <a:off x="4315076" y="4218517"/>
                <a:ext cx="6019" cy="8712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文字方塊 14"/>
                <p:cNvSpPr txBox="1"/>
                <p:nvPr/>
              </p:nvSpPr>
              <p:spPr>
                <a:xfrm>
                  <a:off x="2595476" y="5850530"/>
                  <a:ext cx="83901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→1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10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5476" y="5850530"/>
                  <a:ext cx="839012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11" name="Group 110"/>
            <p:cNvGrpSpPr/>
            <p:nvPr/>
          </p:nvGrpSpPr>
          <p:grpSpPr>
            <a:xfrm>
              <a:off x="2084022" y="4938607"/>
              <a:ext cx="920537" cy="289878"/>
              <a:chOff x="4316015" y="4216379"/>
              <a:chExt cx="6120766" cy="868971"/>
            </a:xfrm>
          </p:grpSpPr>
          <p:cxnSp>
            <p:nvCxnSpPr>
              <p:cNvPr id="112" name="直線單箭頭接點 75"/>
              <p:cNvCxnSpPr/>
              <p:nvPr/>
            </p:nvCxnSpPr>
            <p:spPr>
              <a:xfrm flipH="1">
                <a:off x="4316015" y="5077984"/>
                <a:ext cx="611949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直線單箭頭接點 77"/>
              <p:cNvCxnSpPr/>
              <p:nvPr/>
            </p:nvCxnSpPr>
            <p:spPr>
              <a:xfrm>
                <a:off x="10436781" y="4216379"/>
                <a:ext cx="0" cy="86897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文字方塊 14"/>
                <p:cNvSpPr txBox="1"/>
                <p:nvPr/>
              </p:nvSpPr>
              <p:spPr>
                <a:xfrm>
                  <a:off x="2590587" y="5282994"/>
                  <a:ext cx="83901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→0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18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0587" y="5282994"/>
                  <a:ext cx="839012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5501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– </a:t>
            </a:r>
            <a:r>
              <a:rPr lang="en-US" altLang="zh-TW" dirty="0" smtClean="0"/>
              <a:t>Q2 (</a:t>
            </a:r>
            <a:r>
              <a:rPr lang="en-US" altLang="zh-TW" dirty="0" smtClean="0"/>
              <a:t>1/4)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TW" dirty="0" smtClean="0"/>
                  <a:t>We give </a:t>
                </a:r>
                <a:r>
                  <a:rPr lang="en-US" altLang="zh-TW" dirty="0"/>
                  <a:t>an enumerator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h𝑎𝑙𝑡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 as below.</a:t>
                </a: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a finite set of states.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 smtClean="0"/>
                  <a:t> is the </a:t>
                </a:r>
                <a:r>
                  <a:rPr lang="en-US" altLang="zh-TW" dirty="0"/>
                  <a:t>output alphabet</a:t>
                </a:r>
                <a:r>
                  <a:rPr lang="en-US" altLang="zh-TW" dirty="0" smtClean="0"/>
                  <a:t>, not </a:t>
                </a:r>
                <a:r>
                  <a:rPr lang="en-US" altLang="zh-TW" dirty="0"/>
                  <a:t>including </a:t>
                </a:r>
                <a:r>
                  <a:rPr lang="en-US" altLang="zh-TW" dirty="0" smtClean="0"/>
                  <a:t>‘#’.</a:t>
                </a:r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</m:oMath>
                </a14:m>
                <a:r>
                  <a:rPr lang="en-US" altLang="zh-TW" dirty="0" smtClean="0"/>
                  <a:t> is the </a:t>
                </a:r>
                <a:r>
                  <a:rPr lang="en-US" altLang="zh-TW" dirty="0"/>
                  <a:t>work tape </a:t>
                </a:r>
                <a:r>
                  <a:rPr lang="en-US" altLang="zh-TW" dirty="0" smtClean="0"/>
                  <a:t>alphabet.</a:t>
                </a:r>
              </a:p>
              <a:p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l-GR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l-GR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l-GR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{#}</m:t>
                    </m:r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i="1" dirty="0" smtClean="0"/>
                  <a:t>		          work tape	printer tape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the initial state.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h𝑎𝑙𝑡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the state that stops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282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– Q2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When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operates on </a:t>
                </a:r>
                <a:r>
                  <a:rPr lang="en-US" altLang="zh-TW" dirty="0"/>
                  <a:t>the </a:t>
                </a:r>
                <a:r>
                  <a:rPr lang="en-US" altLang="zh-TW" i="1" dirty="0"/>
                  <a:t>work tape</a:t>
                </a:r>
                <a:r>
                  <a:rPr lang="en-US" altLang="zh-TW" dirty="0"/>
                  <a:t>, </a:t>
                </a:r>
                <a:r>
                  <a:rPr lang="en-US" altLang="zh-TW" dirty="0" smtClean="0"/>
                  <a:t>it may write something as output on the </a:t>
                </a:r>
                <a:r>
                  <a:rPr lang="en-US" altLang="zh-TW" i="1" dirty="0" smtClean="0"/>
                  <a:t>printer tape</a:t>
                </a:r>
                <a:r>
                  <a:rPr lang="en-US" altLang="zh-TW" dirty="0" smtClean="0"/>
                  <a:t>, </a:t>
                </a:r>
                <a:r>
                  <a:rPr lang="en-US" altLang="zh-TW" dirty="0"/>
                  <a:t>including </a:t>
                </a:r>
                <a:r>
                  <a:rPr lang="en-US" altLang="zh-TW" dirty="0" smtClean="0"/>
                  <a:t>‘#’, </a:t>
                </a:r>
                <a:r>
                  <a:rPr lang="en-US" altLang="zh-TW" dirty="0"/>
                  <a:t>which stands </a:t>
                </a:r>
                <a:r>
                  <a:rPr lang="en-US" altLang="zh-TW" dirty="0" smtClean="0"/>
                  <a:t>for the separator between output strings.</a:t>
                </a:r>
              </a:p>
              <a:p>
                <a:r>
                  <a:rPr lang="en-US" altLang="zh-TW" dirty="0" smtClean="0"/>
                  <a:t>The </a:t>
                </a:r>
                <a:r>
                  <a:rPr lang="en-US" altLang="zh-TW" dirty="0"/>
                  <a:t>machine keeps </a:t>
                </a:r>
                <a:r>
                  <a:rPr lang="en-US" altLang="zh-TW" dirty="0" smtClean="0"/>
                  <a:t>working until it reaches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h𝑎𝑙𝑡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r>
                  <a:rPr lang="en-US" altLang="zh-TW" dirty="0" smtClean="0"/>
                  <a:t>The string </a:t>
                </a:r>
                <a:r>
                  <a:rPr lang="en-US" altLang="zh-TW" dirty="0" smtClean="0"/>
                  <a:t>on </a:t>
                </a:r>
                <a:r>
                  <a:rPr lang="en-US" altLang="zh-TW" i="1" dirty="0" smtClean="0"/>
                  <a:t>printer </a:t>
                </a:r>
                <a:r>
                  <a:rPr lang="en-US" altLang="zh-TW" i="1" dirty="0"/>
                  <a:t>tape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grows in one direction and looks like: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 smtClean="0"/>
                  <a:t>	C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#C</a:t>
                </a:r>
                <a:r>
                  <a:rPr lang="en-US" altLang="zh-TW" baseline="-25000" dirty="0" smtClean="0"/>
                  <a:t>2</a:t>
                </a:r>
                <a:r>
                  <a:rPr lang="en-US" altLang="zh-TW" dirty="0" smtClean="0"/>
                  <a:t>#C</a:t>
                </a:r>
                <a:r>
                  <a:rPr lang="en-US" altLang="zh-TW" baseline="-25000" dirty="0" smtClean="0"/>
                  <a:t>3</a:t>
                </a:r>
                <a:r>
                  <a:rPr lang="en-US" altLang="zh-TW" dirty="0" smtClean="0"/>
                  <a:t># ...</a:t>
                </a:r>
                <a:endParaRPr lang="en-US" altLang="zh-TW" dirty="0"/>
              </a:p>
              <a:p>
                <a:r>
                  <a:rPr lang="en-US" altLang="zh-TW" dirty="0" smtClean="0"/>
                  <a:t>For </a:t>
                </a:r>
                <a:r>
                  <a:rPr lang="en-US" altLang="zh-TW" dirty="0"/>
                  <a:t>any C</a:t>
                </a:r>
                <a:r>
                  <a:rPr lang="en-US" altLang="zh-TW" baseline="-25000" dirty="0"/>
                  <a:t>i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that occurs </a:t>
                </a:r>
                <a:r>
                  <a:rPr lang="en-US" altLang="zh-TW" dirty="0"/>
                  <a:t>in the </a:t>
                </a:r>
                <a:r>
                  <a:rPr lang="en-US" altLang="zh-TW" i="1" dirty="0" smtClean="0"/>
                  <a:t>printer </a:t>
                </a:r>
                <a:r>
                  <a:rPr lang="en-US" altLang="zh-TW" i="1" dirty="0"/>
                  <a:t>tape</a:t>
                </a:r>
                <a:r>
                  <a:rPr lang="en-US" altLang="zh-TW" dirty="0"/>
                  <a:t>, </a:t>
                </a:r>
                <a:r>
                  <a:rPr lang="en-US" altLang="zh-TW" dirty="0" smtClean="0"/>
                  <a:t>it’s the member of the enumerated </a:t>
                </a:r>
                <a:r>
                  <a:rPr lang="en-US" altLang="zh-TW" dirty="0"/>
                  <a:t>language</a:t>
                </a:r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813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– Q2 </a:t>
            </a:r>
            <a:r>
              <a:rPr lang="en-US" altLang="zh-TW" dirty="0" smtClean="0"/>
              <a:t>(3/4)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As an example, we make the enumerator enumerate the language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=0, 1, 2, …</m:t>
                        </m:r>
                      </m:e>
                    </m:d>
                  </m:oMath>
                </a14:m>
                <a:r>
                  <a:rPr lang="en-US" dirty="0" smtClean="0"/>
                  <a:t>. So strings like 1, 11, 1111 will be enumerated by it while 111, 111111 will not. Since the language is infinite,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 smtClean="0"/>
                  <a:t> will never stop.</a:t>
                </a:r>
              </a:p>
              <a:p>
                <a:r>
                  <a:rPr lang="en-US" altLang="zh-TW" dirty="0" smtClean="0">
                    <a:ea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</m:t>
                        </m:r>
                        <m:acc>
                          <m:accPr>
                            <m:chr m:val="̇"/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={1,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. The states and the transitions of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 go as follows (We skip the output symbol on the diagram when it</a:t>
                </a:r>
                <a:r>
                  <a:rPr lang="en-US" altLang="zh-TW" dirty="0"/>
                  <a:t>’</a:t>
                </a:r>
                <a:r>
                  <a:rPr lang="en-US" altLang="zh-TW" dirty="0" smtClean="0">
                    <a:ea typeface="Cambria Math" panose="02040503050406030204" pitchFamily="18" charset="0"/>
                  </a:rPr>
                  <a:t>s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.) :</a:t>
                </a:r>
                <a:endParaRPr lang="en-US" altLang="zh-TW" dirty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6857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– Q2 </a:t>
            </a:r>
            <a:r>
              <a:rPr lang="en-US" altLang="zh-TW" dirty="0" smtClean="0"/>
              <a:t>(4/4)</a:t>
            </a:r>
            <a:endParaRPr lang="en-US" dirty="0"/>
          </a:p>
        </p:txBody>
      </p:sp>
      <p:grpSp>
        <p:nvGrpSpPr>
          <p:cNvPr id="190" name="Group 189"/>
          <p:cNvGrpSpPr/>
          <p:nvPr/>
        </p:nvGrpSpPr>
        <p:grpSpPr>
          <a:xfrm>
            <a:off x="1698403" y="2333481"/>
            <a:ext cx="8688395" cy="2484613"/>
            <a:chOff x="1698403" y="2333481"/>
            <a:chExt cx="8688395" cy="2484613"/>
          </a:xfrm>
        </p:grpSpPr>
        <p:cxnSp>
          <p:nvCxnSpPr>
            <p:cNvPr id="5" name="直線單箭頭接點 6"/>
            <p:cNvCxnSpPr>
              <a:stCxn id="48" idx="6"/>
              <a:endCxn id="38" idx="2"/>
            </p:cNvCxnSpPr>
            <p:nvPr/>
          </p:nvCxnSpPr>
          <p:spPr>
            <a:xfrm>
              <a:off x="3544839" y="3159922"/>
              <a:ext cx="85126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橢圓 3"/>
                <p:cNvSpPr/>
                <p:nvPr/>
              </p:nvSpPr>
              <p:spPr>
                <a:xfrm>
                  <a:off x="1937509" y="2943922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6" name="橢圓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7509" y="2943922"/>
                  <a:ext cx="432000" cy="432000"/>
                </a:xfrm>
                <a:prstGeom prst="ellipse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直線單箭頭接點 7"/>
            <p:cNvCxnSpPr>
              <a:endCxn id="6" idx="2"/>
            </p:cNvCxnSpPr>
            <p:nvPr/>
          </p:nvCxnSpPr>
          <p:spPr>
            <a:xfrm>
              <a:off x="1698403" y="3159922"/>
              <a:ext cx="23910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單箭頭接點 18"/>
            <p:cNvCxnSpPr>
              <a:stCxn id="170" idx="7"/>
              <a:endCxn id="105" idx="3"/>
            </p:cNvCxnSpPr>
            <p:nvPr/>
          </p:nvCxnSpPr>
          <p:spPr>
            <a:xfrm flipV="1">
              <a:off x="4789906" y="3314991"/>
              <a:ext cx="975238" cy="113436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/>
          </p:nvGrpSpPr>
          <p:grpSpPr>
            <a:xfrm>
              <a:off x="7303126" y="3389766"/>
              <a:ext cx="2689860" cy="293004"/>
              <a:chOff x="4315076" y="3125258"/>
              <a:chExt cx="6121705" cy="1964463"/>
            </a:xfrm>
          </p:grpSpPr>
          <p:cxnSp>
            <p:nvCxnSpPr>
              <p:cNvPr id="30" name="直線單箭頭接點 75"/>
              <p:cNvCxnSpPr/>
              <p:nvPr/>
            </p:nvCxnSpPr>
            <p:spPr>
              <a:xfrm flipH="1">
                <a:off x="4316016" y="5050741"/>
                <a:ext cx="611949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單箭頭接點 77"/>
              <p:cNvCxnSpPr/>
              <p:nvPr/>
            </p:nvCxnSpPr>
            <p:spPr>
              <a:xfrm>
                <a:off x="10436781" y="3125258"/>
                <a:ext cx="0" cy="196009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線單箭頭接點 86"/>
              <p:cNvCxnSpPr/>
              <p:nvPr/>
            </p:nvCxnSpPr>
            <p:spPr>
              <a:xfrm flipV="1">
                <a:off x="4315076" y="3364909"/>
                <a:ext cx="0" cy="172481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" name="文字方塊 14"/>
                <p:cNvSpPr txBox="1"/>
                <p:nvPr/>
              </p:nvSpPr>
              <p:spPr>
                <a:xfrm>
                  <a:off x="3576332" y="2836920"/>
                  <a:ext cx="83901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>
            <p:sp>
              <p:nvSpPr>
                <p:cNvPr id="27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76332" y="2836920"/>
                  <a:ext cx="839012" cy="30777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8" name="橢圓 12"/>
                <p:cNvSpPr/>
                <p:nvPr/>
              </p:nvSpPr>
              <p:spPr>
                <a:xfrm>
                  <a:off x="4396108" y="2943922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38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96108" y="2943922"/>
                  <a:ext cx="432000" cy="432000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直線單箭頭接點 6"/>
            <p:cNvCxnSpPr>
              <a:stCxn id="38" idx="6"/>
              <a:endCxn id="105" idx="2"/>
            </p:cNvCxnSpPr>
            <p:nvPr/>
          </p:nvCxnSpPr>
          <p:spPr>
            <a:xfrm>
              <a:off x="4828108" y="3159922"/>
              <a:ext cx="873771" cy="233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單箭頭接點 6"/>
            <p:cNvCxnSpPr>
              <a:stCxn id="6" idx="6"/>
              <a:endCxn id="48" idx="2"/>
            </p:cNvCxnSpPr>
            <p:nvPr/>
          </p:nvCxnSpPr>
          <p:spPr>
            <a:xfrm>
              <a:off x="2369509" y="3159922"/>
              <a:ext cx="74333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8" name="橢圓 12"/>
                <p:cNvSpPr/>
                <p:nvPr/>
              </p:nvSpPr>
              <p:spPr>
                <a:xfrm>
                  <a:off x="3112839" y="2943922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48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12839" y="2943922"/>
                  <a:ext cx="432000" cy="432000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9" name="文字方塊 14"/>
                <p:cNvSpPr txBox="1"/>
                <p:nvPr/>
              </p:nvSpPr>
              <p:spPr>
                <a:xfrm>
                  <a:off x="2402261" y="2838487"/>
                  <a:ext cx="67281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>
            <p:sp>
              <p:nvSpPr>
                <p:cNvPr id="49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2261" y="2838487"/>
                  <a:ext cx="672812" cy="3077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2" name="文字方塊 14"/>
                <p:cNvSpPr txBox="1"/>
                <p:nvPr/>
              </p:nvSpPr>
              <p:spPr>
                <a:xfrm>
                  <a:off x="4855658" y="2846064"/>
                  <a:ext cx="81977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>
            <p:sp>
              <p:nvSpPr>
                <p:cNvPr id="92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55658" y="2846064"/>
                  <a:ext cx="819776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6" name="文字方塊 14"/>
                <p:cNvSpPr txBox="1"/>
                <p:nvPr/>
              </p:nvSpPr>
              <p:spPr>
                <a:xfrm>
                  <a:off x="5331372" y="2339228"/>
                  <a:ext cx="1173013" cy="315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</m:t>
                        </m:r>
                        <m:acc>
                          <m:accPr>
                            <m:chr m:val="̇"/>
                            <m:ctrlPr>
                              <a:rPr lang="en-US" altLang="zh-TW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1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>
            <p:sp>
              <p:nvSpPr>
                <p:cNvPr id="96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1372" y="2339228"/>
                  <a:ext cx="1173013" cy="3159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5" name="橢圓 12"/>
                <p:cNvSpPr/>
                <p:nvPr/>
              </p:nvSpPr>
              <p:spPr>
                <a:xfrm>
                  <a:off x="5701879" y="2946256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05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1879" y="2946256"/>
                  <a:ext cx="432000" cy="432000"/>
                </a:xfrm>
                <a:prstGeom prst="ellipse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8" name="弧形 83"/>
            <p:cNvSpPr/>
            <p:nvPr/>
          </p:nvSpPr>
          <p:spPr>
            <a:xfrm rot="10800000" flipV="1">
              <a:off x="5774001" y="2641258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10" name="直線單箭頭接點 6"/>
            <p:cNvCxnSpPr>
              <a:stCxn id="105" idx="6"/>
              <a:endCxn id="111" idx="2"/>
            </p:cNvCxnSpPr>
            <p:nvPr/>
          </p:nvCxnSpPr>
          <p:spPr>
            <a:xfrm>
              <a:off x="6133879" y="3162256"/>
              <a:ext cx="95796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1" name="橢圓 12"/>
                <p:cNvSpPr/>
                <p:nvPr/>
              </p:nvSpPr>
              <p:spPr>
                <a:xfrm>
                  <a:off x="7091840" y="2946256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11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1840" y="2946256"/>
                  <a:ext cx="432000" cy="432000"/>
                </a:xfrm>
                <a:prstGeom prst="ellipse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2" name="文字方塊 14"/>
                <p:cNvSpPr txBox="1"/>
                <p:nvPr/>
              </p:nvSpPr>
              <p:spPr>
                <a:xfrm>
                  <a:off x="6174460" y="2849213"/>
                  <a:ext cx="85023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, #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>
            <p:sp>
              <p:nvSpPr>
                <p:cNvPr id="112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4460" y="2849213"/>
                  <a:ext cx="850233" cy="30777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5" name="直線單箭頭接點 6"/>
            <p:cNvCxnSpPr>
              <a:stCxn id="111" idx="6"/>
              <a:endCxn id="116" idx="2"/>
            </p:cNvCxnSpPr>
            <p:nvPr/>
          </p:nvCxnSpPr>
          <p:spPr>
            <a:xfrm>
              <a:off x="7523840" y="3162256"/>
              <a:ext cx="9363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6" name="橢圓 12"/>
                <p:cNvSpPr/>
                <p:nvPr/>
              </p:nvSpPr>
              <p:spPr>
                <a:xfrm>
                  <a:off x="8460235" y="2946256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16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60235" y="2946256"/>
                  <a:ext cx="432000" cy="432000"/>
                </a:xfrm>
                <a:prstGeom prst="ellipse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7" name="文字方塊 14"/>
                <p:cNvSpPr txBox="1"/>
                <p:nvPr/>
              </p:nvSpPr>
              <p:spPr>
                <a:xfrm>
                  <a:off x="7562112" y="2839254"/>
                  <a:ext cx="859851" cy="315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1→</m:t>
                        </m:r>
                        <m:acc>
                          <m:accPr>
                            <m:chr m:val="̇"/>
                            <m:ctrlP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>
            <p:sp>
              <p:nvSpPr>
                <p:cNvPr id="117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62112" y="2839254"/>
                  <a:ext cx="859851" cy="31598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1" name="弧形 83"/>
            <p:cNvSpPr/>
            <p:nvPr/>
          </p:nvSpPr>
          <p:spPr>
            <a:xfrm rot="10800000" flipV="1">
              <a:off x="8528378" y="2634923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2" name="文字方塊 14"/>
                <p:cNvSpPr txBox="1"/>
                <p:nvPr/>
              </p:nvSpPr>
              <p:spPr>
                <a:xfrm>
                  <a:off x="8266514" y="2342173"/>
                  <a:ext cx="8299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1,0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>
            <p:sp>
              <p:nvSpPr>
                <p:cNvPr id="122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66514" y="2342173"/>
                  <a:ext cx="829907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2" name="直線單箭頭接點 6"/>
            <p:cNvCxnSpPr>
              <a:stCxn id="116" idx="6"/>
              <a:endCxn id="133" idx="2"/>
            </p:cNvCxnSpPr>
            <p:nvPr/>
          </p:nvCxnSpPr>
          <p:spPr>
            <a:xfrm>
              <a:off x="8892235" y="3162256"/>
              <a:ext cx="88597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3" name="橢圓 12"/>
                <p:cNvSpPr/>
                <p:nvPr/>
              </p:nvSpPr>
              <p:spPr>
                <a:xfrm>
                  <a:off x="9778211" y="2946256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33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78211" y="2946256"/>
                  <a:ext cx="432000" cy="432000"/>
                </a:xfrm>
                <a:prstGeom prst="ellipse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4" name="文字方塊 14"/>
                <p:cNvSpPr txBox="1"/>
                <p:nvPr/>
              </p:nvSpPr>
              <p:spPr>
                <a:xfrm>
                  <a:off x="8925335" y="2846064"/>
                  <a:ext cx="81977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>
            <p:sp>
              <p:nvSpPr>
                <p:cNvPr id="134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25335" y="2846064"/>
                  <a:ext cx="819776" cy="30777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9" name="弧形 83"/>
            <p:cNvSpPr/>
            <p:nvPr/>
          </p:nvSpPr>
          <p:spPr>
            <a:xfrm rot="10800000" flipV="1">
              <a:off x="7155625" y="2634923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0" name="文字方塊 14"/>
                <p:cNvSpPr txBox="1"/>
                <p:nvPr/>
              </p:nvSpPr>
              <p:spPr>
                <a:xfrm>
                  <a:off x="6949214" y="2333966"/>
                  <a:ext cx="693651" cy="315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>
            <p:sp>
              <p:nvSpPr>
                <p:cNvPr id="140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49214" y="2333966"/>
                  <a:ext cx="693651" cy="31598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1" name="弧形 83"/>
            <p:cNvSpPr/>
            <p:nvPr/>
          </p:nvSpPr>
          <p:spPr>
            <a:xfrm rot="10800000" flipV="1">
              <a:off x="9836146" y="2634438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2" name="文字方塊 14"/>
                <p:cNvSpPr txBox="1"/>
                <p:nvPr/>
              </p:nvSpPr>
              <p:spPr>
                <a:xfrm>
                  <a:off x="9576127" y="2333481"/>
                  <a:ext cx="81067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0,1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>
            <p:sp>
              <p:nvSpPr>
                <p:cNvPr id="142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76127" y="2333481"/>
                  <a:ext cx="810671" cy="307777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9" name="文字方塊 14"/>
                <p:cNvSpPr txBox="1"/>
                <p:nvPr/>
              </p:nvSpPr>
              <p:spPr>
                <a:xfrm>
                  <a:off x="8338692" y="3371238"/>
                  <a:ext cx="693651" cy="315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>
            <p:sp>
              <p:nvSpPr>
                <p:cNvPr id="149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38692" y="3371238"/>
                  <a:ext cx="693651" cy="315984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0" name="橢圓 12"/>
                <p:cNvSpPr/>
                <p:nvPr/>
              </p:nvSpPr>
              <p:spPr>
                <a:xfrm>
                  <a:off x="7091840" y="4386094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50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1840" y="4386094"/>
                  <a:ext cx="432000" cy="432000"/>
                </a:xfrm>
                <a:prstGeom prst="ellipse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1" name="直線單箭頭接點 18"/>
            <p:cNvCxnSpPr>
              <a:endCxn id="150" idx="0"/>
            </p:cNvCxnSpPr>
            <p:nvPr/>
          </p:nvCxnSpPr>
          <p:spPr>
            <a:xfrm>
              <a:off x="7307840" y="3817648"/>
              <a:ext cx="0" cy="56844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9" name="文字方塊 14"/>
                <p:cNvSpPr txBox="1"/>
                <p:nvPr/>
              </p:nvSpPr>
              <p:spPr>
                <a:xfrm>
                  <a:off x="7303126" y="3886498"/>
                  <a:ext cx="85985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>
            <p:sp>
              <p:nvSpPr>
                <p:cNvPr id="159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3126" y="3886498"/>
                  <a:ext cx="859851" cy="307777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2" name="弧形 83"/>
            <p:cNvSpPr/>
            <p:nvPr/>
          </p:nvSpPr>
          <p:spPr>
            <a:xfrm rot="16200000" flipV="1">
              <a:off x="7477682" y="4388648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3" name="文字方塊 14"/>
                <p:cNvSpPr txBox="1"/>
                <p:nvPr/>
              </p:nvSpPr>
              <p:spPr>
                <a:xfrm>
                  <a:off x="7797173" y="4456775"/>
                  <a:ext cx="69365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>
            <p:sp>
              <p:nvSpPr>
                <p:cNvPr id="163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7173" y="4456775"/>
                  <a:ext cx="693651" cy="307777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4" name="橢圓 12"/>
                <p:cNvSpPr/>
                <p:nvPr/>
              </p:nvSpPr>
              <p:spPr>
                <a:xfrm>
                  <a:off x="5910484" y="4386093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64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10484" y="4386093"/>
                  <a:ext cx="432000" cy="432000"/>
                </a:xfrm>
                <a:prstGeom prst="ellipse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5" name="直線單箭頭接點 6"/>
            <p:cNvCxnSpPr>
              <a:stCxn id="150" idx="2"/>
              <a:endCxn id="164" idx="6"/>
            </p:cNvCxnSpPr>
            <p:nvPr/>
          </p:nvCxnSpPr>
          <p:spPr>
            <a:xfrm flipH="1" flipV="1">
              <a:off x="6342484" y="4602093"/>
              <a:ext cx="749356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8" name="文字方塊 14"/>
                <p:cNvSpPr txBox="1"/>
                <p:nvPr/>
              </p:nvSpPr>
              <p:spPr>
                <a:xfrm>
                  <a:off x="6448321" y="4279090"/>
                  <a:ext cx="65357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>
            <p:sp>
              <p:nvSpPr>
                <p:cNvPr id="168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48321" y="4279090"/>
                  <a:ext cx="653577" cy="307777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0" name="橢圓 12"/>
                <p:cNvSpPr/>
                <p:nvPr/>
              </p:nvSpPr>
              <p:spPr>
                <a:xfrm>
                  <a:off x="4421171" y="4386093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70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21171" y="4386093"/>
                  <a:ext cx="432000" cy="432000"/>
                </a:xfrm>
                <a:prstGeom prst="ellipse">
                  <a:avLst/>
                </a:prstGeom>
                <a:blipFill rotWithShape="0">
                  <a:blip r:embed="rId25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1" name="直線單箭頭接點 6"/>
            <p:cNvCxnSpPr>
              <a:stCxn id="164" idx="2"/>
              <a:endCxn id="170" idx="6"/>
            </p:cNvCxnSpPr>
            <p:nvPr/>
          </p:nvCxnSpPr>
          <p:spPr>
            <a:xfrm flipH="1">
              <a:off x="4853171" y="4602093"/>
              <a:ext cx="10573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2" name="文字方塊 14"/>
                <p:cNvSpPr txBox="1"/>
                <p:nvPr/>
              </p:nvSpPr>
              <p:spPr>
                <a:xfrm>
                  <a:off x="4997199" y="4284914"/>
                  <a:ext cx="84061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>
            <p:sp>
              <p:nvSpPr>
                <p:cNvPr id="172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7199" y="4284914"/>
                  <a:ext cx="840615" cy="307777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1" name="文字方塊 14"/>
                <p:cNvSpPr txBox="1"/>
                <p:nvPr/>
              </p:nvSpPr>
              <p:spPr>
                <a:xfrm>
                  <a:off x="5426946" y="3671744"/>
                  <a:ext cx="84061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>
            <p:sp>
              <p:nvSpPr>
                <p:cNvPr id="181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6946" y="3671744"/>
                  <a:ext cx="840615" cy="307777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46650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HW#8* </a:t>
            </a:r>
            <a:r>
              <a:rPr lang="en-US" altLang="zh-TW" dirty="0"/>
              <a:t>– </a:t>
            </a:r>
            <a:r>
              <a:rPr lang="en-US" altLang="zh-TW" dirty="0" smtClean="0"/>
              <a:t>Q4 (1/6)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84903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Since outside the </a:t>
            </a:r>
            <a:r>
              <a:rPr lang="en-US" altLang="zh-TW" dirty="0"/>
              <a:t>input </a:t>
            </a:r>
            <a:r>
              <a:rPr lang="en-US" altLang="zh-TW" dirty="0" smtClean="0"/>
              <a:t>portion, such TM can do whatever a normal TM does, the restrictions of its power will then lie in the </a:t>
            </a:r>
            <a:r>
              <a:rPr lang="en-US" altLang="zh-TW" dirty="0"/>
              <a:t>read-only part (input </a:t>
            </a:r>
            <a:r>
              <a:rPr lang="en-US" altLang="zh-TW" dirty="0" smtClean="0"/>
              <a:t>portion). </a:t>
            </a:r>
          </a:p>
          <a:p>
            <a:r>
              <a:rPr lang="en-US" altLang="zh-TW" dirty="0" smtClean="0"/>
              <a:t>We will show that given one this kind of machines, with </a:t>
            </a:r>
            <a:r>
              <a:rPr lang="en-US" altLang="zh-TW" dirty="0"/>
              <a:t>the read-only restriction</a:t>
            </a:r>
            <a:r>
              <a:rPr lang="en-US" altLang="zh-TW" dirty="0" smtClean="0"/>
              <a:t>, </a:t>
            </a:r>
            <a:r>
              <a:rPr lang="en-US" altLang="zh-TW" dirty="0"/>
              <a:t>its distinguishability </a:t>
            </a:r>
            <a:r>
              <a:rPr lang="en-US" altLang="zh-TW" dirty="0" smtClean="0"/>
              <a:t>on input strings has an upper bound.</a:t>
            </a:r>
          </a:p>
          <a:p>
            <a:pPr marL="228600" lvl="1">
              <a:spcBef>
                <a:spcPts val="1000"/>
              </a:spcBef>
            </a:pPr>
            <a:r>
              <a:rPr lang="en-US" altLang="zh-TW" sz="2800" dirty="0" smtClean="0"/>
              <a:t>Since the possible input strings are infinite, if your distinguishability is bounded, you must treat some strings the same. And if we let those strings being treated the same form a group, “bounded” tells us that we will only have finite groups.</a:t>
            </a:r>
          </a:p>
        </p:txBody>
      </p:sp>
    </p:spTree>
    <p:extLst>
      <p:ext uri="{BB962C8B-B14F-4D97-AF65-F5344CB8AC3E}">
        <p14:creationId xmlns:p14="http://schemas.microsoft.com/office/powerpoint/2010/main" val="14366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HW#8* – Q4 </a:t>
            </a:r>
            <a:r>
              <a:rPr lang="en-US" altLang="zh-TW" dirty="0" smtClean="0"/>
              <a:t>(2/6)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 </a:t>
            </a:r>
            <a:r>
              <a:rPr lang="en-US" altLang="zh-TW" dirty="0" err="1"/>
              <a:t>Myhill-Nerode</a:t>
            </a:r>
            <a:r>
              <a:rPr lang="en-US" altLang="zh-TW" dirty="0"/>
              <a:t> theorem, these groups are called </a:t>
            </a:r>
            <a:r>
              <a:rPr lang="en-US" dirty="0"/>
              <a:t>equivalence </a:t>
            </a:r>
            <a:r>
              <a:rPr lang="en-US" dirty="0" smtClean="0"/>
              <a:t>classes.</a:t>
            </a:r>
          </a:p>
          <a:p>
            <a:r>
              <a:rPr lang="en-US" altLang="zh-TW" dirty="0" smtClean="0"/>
              <a:t>And according to </a:t>
            </a:r>
            <a:r>
              <a:rPr lang="en-US" altLang="zh-TW" dirty="0" err="1" smtClean="0"/>
              <a:t>Myhill-Nerode</a:t>
            </a:r>
            <a:r>
              <a:rPr lang="en-US" altLang="zh-TW" dirty="0" smtClean="0"/>
              <a:t> theorem,</a:t>
            </a:r>
            <a:r>
              <a:rPr lang="en-US" dirty="0" smtClean="0"/>
              <a:t> </a:t>
            </a:r>
            <a:r>
              <a:rPr lang="en-US" dirty="0"/>
              <a:t>if you are talking about a </a:t>
            </a:r>
            <a:r>
              <a:rPr lang="en-US" dirty="0" smtClean="0"/>
              <a:t>language with finite </a:t>
            </a:r>
            <a:r>
              <a:rPr lang="en-US" dirty="0"/>
              <a:t>equivalence </a:t>
            </a:r>
            <a:r>
              <a:rPr lang="en-US" dirty="0" smtClean="0"/>
              <a:t>classes, you are talking about a </a:t>
            </a:r>
            <a:r>
              <a:rPr lang="en-US" altLang="zh-TW" dirty="0"/>
              <a:t>regular </a:t>
            </a:r>
            <a:r>
              <a:rPr lang="en-US" altLang="zh-TW" dirty="0" smtClean="0"/>
              <a:t>language. (</a:t>
            </a:r>
            <a:r>
              <a:rPr lang="en-US" altLang="zh-TW" dirty="0"/>
              <a:t>You can find more details of </a:t>
            </a:r>
            <a:r>
              <a:rPr lang="en-US" altLang="zh-TW" dirty="0" err="1"/>
              <a:t>Myhill-Nerode</a:t>
            </a:r>
            <a:r>
              <a:rPr lang="en-US" altLang="zh-TW" dirty="0"/>
              <a:t> theorem in the chapter 1’s PROBLEMS section in the textbook</a:t>
            </a:r>
            <a:r>
              <a:rPr lang="en-US" altLang="zh-TW" dirty="0" smtClean="0"/>
              <a:t>.)</a:t>
            </a:r>
          </a:p>
          <a:p>
            <a:r>
              <a:rPr lang="en-US" altLang="zh-TW" dirty="0" smtClean="0"/>
              <a:t>So by showing the upper bound of such machine's distinguishability on strings, by showing it can only separate strings into finite groups, we have showed that such machine can only define/recognize a regular language.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23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58127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HW#8* </a:t>
            </a:r>
            <a:r>
              <a:rPr lang="en-US" altLang="zh-TW" dirty="0"/>
              <a:t>– Q4 </a:t>
            </a:r>
            <a:r>
              <a:rPr lang="en-US" altLang="zh-TW" dirty="0" smtClean="0"/>
              <a:t>(3/6)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719816" cy="463918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altLang="zh-TW" dirty="0" smtClean="0"/>
                  <a:t>Let’s say the input string is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and the rest of the </a:t>
                </a:r>
                <a:r>
                  <a:rPr lang="en-US" altLang="zh-TW" dirty="0" smtClean="0"/>
                  <a:t>tape is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 smtClean="0"/>
                  <a:t>. How many kinds of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 can the machine distinguish?</a:t>
                </a:r>
              </a:p>
              <a:p>
                <a:r>
                  <a:rPr lang="en-US" altLang="zh-TW" dirty="0" smtClean="0"/>
                  <a:t>The machine can </a:t>
                </a:r>
                <a:r>
                  <a:rPr lang="en-US" altLang="zh-TW" dirty="0"/>
                  <a:t>cross the boundary between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 and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/>
                  <a:t> several times.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Each time </a:t>
                </a:r>
                <a:r>
                  <a:rPr lang="en-US" altLang="zh-TW" dirty="0"/>
                  <a:t>machine </a:t>
                </a:r>
                <a:r>
                  <a:rPr lang="en-US" altLang="zh-TW" dirty="0" smtClean="0"/>
                  <a:t>crosses </a:t>
                </a:r>
                <a:r>
                  <a:rPr lang="en-US" altLang="zh-TW" dirty="0"/>
                  <a:t>the </a:t>
                </a:r>
                <a:r>
                  <a:rPr lang="en-US" altLang="zh-TW" dirty="0" smtClean="0"/>
                  <a:t>boundary </a:t>
                </a:r>
                <a:r>
                  <a:rPr lang="en-US" altLang="zh-TW" dirty="0"/>
                  <a:t>moving from right to left, </a:t>
                </a:r>
                <a:r>
                  <a:rPr lang="en-US" altLang="zh-TW" dirty="0" smtClean="0"/>
                  <a:t>i.e., </a:t>
                </a:r>
                <a:r>
                  <a:rPr lang="en-US" altLang="zh-TW" dirty="0"/>
                  <a:t>from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into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, it does so in some </a:t>
                </a:r>
                <a:r>
                  <a:rPr lang="en-US" altLang="zh-TW" dirty="0" smtClean="0"/>
                  <a:t>state, say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/>
                  <a:t>. When it crosses the boundary again </a:t>
                </a:r>
                <a:r>
                  <a:rPr lang="en-US" altLang="zh-TW" dirty="0" smtClean="0"/>
                  <a:t>moving from </a:t>
                </a:r>
                <a:r>
                  <a:rPr lang="en-US" altLang="zh-TW" dirty="0"/>
                  <a:t>left to right (if ever), it comes out </a:t>
                </a:r>
                <a:r>
                  <a:rPr lang="en-US" altLang="zh-TW" dirty="0" smtClean="0"/>
                  <a:t>from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 in some state, say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/>
                  <a:t>Y</a:t>
                </a:r>
                <a:r>
                  <a:rPr lang="en-US" altLang="zh-TW" dirty="0" smtClean="0"/>
                  <a:t>ou would </a:t>
                </a:r>
                <a:r>
                  <a:rPr lang="en-US" altLang="zh-TW" dirty="0"/>
                  <a:t>find that no </a:t>
                </a:r>
                <a:r>
                  <a:rPr lang="en-US" altLang="zh-TW" dirty="0" smtClean="0"/>
                  <a:t>matter when, because of the determinism and the read-only constraint</a:t>
                </a:r>
                <a:r>
                  <a:rPr lang="en-US" altLang="zh-TW" dirty="0"/>
                  <a:t>, if </a:t>
                </a:r>
                <a:r>
                  <a:rPr lang="en-US" altLang="zh-TW" dirty="0" smtClean="0"/>
                  <a:t>the machine ever enters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in </a:t>
                </a:r>
                <a:r>
                  <a:rPr lang="en-US" altLang="zh-TW" dirty="0"/>
                  <a:t>state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 smtClean="0"/>
                  <a:t> again, it will still come </a:t>
                </a:r>
                <a:r>
                  <a:rPr lang="en-US" altLang="zh-TW" dirty="0"/>
                  <a:t>out from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in </a:t>
                </a:r>
                <a:r>
                  <a:rPr lang="en-US" altLang="zh-TW" dirty="0"/>
                  <a:t>state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/>
                  <a:t>. </a:t>
                </a:r>
                <a:r>
                  <a:rPr lang="en-US" altLang="zh-TW" dirty="0" smtClean="0"/>
                  <a:t>The </a:t>
                </a:r>
                <a:r>
                  <a:rPr lang="en-US" altLang="zh-TW" dirty="0"/>
                  <a:t>state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 smtClean="0"/>
                  <a:t> here is only determined by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/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719816" cy="4639184"/>
              </a:xfrm>
              <a:blipFill rotWithShape="0">
                <a:blip r:embed="rId3"/>
                <a:stretch>
                  <a:fillRect l="-1195" t="-2887" r="-1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群組 26"/>
          <p:cNvGrpSpPr/>
          <p:nvPr/>
        </p:nvGrpSpPr>
        <p:grpSpPr>
          <a:xfrm>
            <a:off x="7315200" y="686796"/>
            <a:ext cx="2443311" cy="969462"/>
            <a:chOff x="7854696" y="641076"/>
            <a:chExt cx="2443311" cy="969462"/>
          </a:xfrm>
        </p:grpSpPr>
        <p:cxnSp>
          <p:nvCxnSpPr>
            <p:cNvPr id="23" name="直線單箭頭接點 22"/>
            <p:cNvCxnSpPr/>
            <p:nvPr/>
          </p:nvCxnSpPr>
          <p:spPr>
            <a:xfrm flipH="1">
              <a:off x="9446336" y="1435607"/>
              <a:ext cx="813816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單箭頭接點 19"/>
            <p:cNvCxnSpPr/>
            <p:nvPr/>
          </p:nvCxnSpPr>
          <p:spPr>
            <a:xfrm flipH="1">
              <a:off x="7854696" y="1435608"/>
              <a:ext cx="1581912" cy="119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群組 18"/>
            <p:cNvGrpSpPr/>
            <p:nvPr/>
          </p:nvGrpSpPr>
          <p:grpSpPr>
            <a:xfrm>
              <a:off x="7854696" y="641076"/>
              <a:ext cx="2443311" cy="969462"/>
              <a:chOff x="7388352" y="886968"/>
              <a:chExt cx="2443311" cy="969462"/>
            </a:xfrm>
          </p:grpSpPr>
          <p:grpSp>
            <p:nvGrpSpPr>
              <p:cNvPr id="15" name="群組 14"/>
              <p:cNvGrpSpPr/>
              <p:nvPr/>
            </p:nvGrpSpPr>
            <p:grpSpPr>
              <a:xfrm>
                <a:off x="7388352" y="886968"/>
                <a:ext cx="2395728" cy="599924"/>
                <a:chOff x="7388352" y="886968"/>
                <a:chExt cx="2395728" cy="599924"/>
              </a:xfrm>
            </p:grpSpPr>
            <p:grpSp>
              <p:nvGrpSpPr>
                <p:cNvPr id="10" name="群組 9"/>
                <p:cNvGrpSpPr/>
                <p:nvPr/>
              </p:nvGrpSpPr>
              <p:grpSpPr>
                <a:xfrm>
                  <a:off x="7388352" y="1117560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8" name="群組 7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4" name="矩形 3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6" name="直線接點 5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" name="直線接點 6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9" name="文字方塊 8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p:cxnSp>
              <p:nvCxnSpPr>
                <p:cNvPr id="11" name="直線單箭頭接點 10"/>
                <p:cNvCxnSpPr/>
                <p:nvPr/>
              </p:nvCxnSpPr>
              <p:spPr>
                <a:xfrm>
                  <a:off x="7516368" y="886968"/>
                  <a:ext cx="0" cy="252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文字方塊 17"/>
                  <p:cNvSpPr txBox="1"/>
                  <p:nvPr/>
                </p:nvSpPr>
                <p:spPr>
                  <a:xfrm>
                    <a:off x="9460279" y="1487098"/>
                    <a:ext cx="371384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8" name="文字方塊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60279" y="1487098"/>
                    <a:ext cx="371384" cy="369332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文字方塊 16"/>
                  <p:cNvSpPr txBox="1"/>
                  <p:nvPr/>
                </p:nvSpPr>
                <p:spPr>
                  <a:xfrm>
                    <a:off x="7995315" y="1486892"/>
                    <a:ext cx="367986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7" name="文字方塊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95315" y="1486892"/>
                    <a:ext cx="367986" cy="369332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25803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HW#8* </a:t>
            </a:r>
            <a:r>
              <a:rPr lang="en-US" altLang="zh-TW" dirty="0"/>
              <a:t>– Q4 </a:t>
            </a:r>
            <a:r>
              <a:rPr lang="en-US" altLang="zh-TW" dirty="0" smtClean="0"/>
              <a:t>(4/6)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Let’s 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/>
                  <a:t> to denote this </a:t>
                </a:r>
                <a:r>
                  <a:rPr lang="en-US" altLang="zh-TW" dirty="0" smtClean="0"/>
                  <a:t>relationship.</a:t>
                </a:r>
              </a:p>
              <a:p>
                <a:r>
                  <a:rPr lang="en-US" altLang="zh-TW" dirty="0" smtClean="0"/>
                  <a:t>If there is another input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 then it</a:t>
                </a:r>
                <a:r>
                  <a:rPr lang="en-US" altLang="zh-TW" dirty="0"/>
                  <a:t>’</a:t>
                </a:r>
                <a:r>
                  <a:rPr lang="en-US" altLang="zh-TW" dirty="0" smtClean="0"/>
                  <a:t>d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sSup>
                          <m:sSup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On any possible input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 smtClean="0"/>
                  <a:t>, the relationship can </a:t>
                </a:r>
                <a:r>
                  <a:rPr lang="en-US" altLang="zh-TW" dirty="0"/>
                  <a:t>be denote </a:t>
                </a:r>
                <a:r>
                  <a:rPr lang="en-US" altLang="zh-TW" dirty="0" smtClean="0"/>
                  <a:t>as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∎</m:t>
                            </m:r>
                          </m:e>
                        </m:d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∪{⊥}</m:t>
                        </m:r>
                      </m:e>
                    </m:d>
                  </m:oMath>
                </a14:m>
                <a:r>
                  <a:rPr lang="en-US" altLang="zh-TW" dirty="0" smtClean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where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/>
                  <a:t> is the </a:t>
                </a:r>
                <a:r>
                  <a:rPr lang="en-US" altLang="zh-TW" dirty="0" smtClean="0"/>
                  <a:t>states </a:t>
                </a:r>
                <a:r>
                  <a:rPr lang="en-US" altLang="zh-TW" dirty="0"/>
                  <a:t>of the </a:t>
                </a:r>
                <a:r>
                  <a:rPr lang="en-US" altLang="zh-TW" dirty="0" smtClean="0"/>
                  <a:t>machine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;</a:t>
                </a:r>
                <a:r>
                  <a:rPr lang="en-US" altLang="zh-TW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</m:oMath>
                </a14:m>
                <a:r>
                  <a:rPr lang="en-US" altLang="zh-TW" dirty="0" smtClean="0"/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en-US" altLang="zh-TW" dirty="0" smtClean="0"/>
                  <a:t> are used as follows.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 rotWithShape="0">
                <a:blip r:embed="rId2"/>
                <a:stretch>
                  <a:fillRect l="-1043" t="-2241" r="-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群組 46"/>
          <p:cNvGrpSpPr/>
          <p:nvPr/>
        </p:nvGrpSpPr>
        <p:grpSpPr>
          <a:xfrm>
            <a:off x="6274341" y="763074"/>
            <a:ext cx="4272503" cy="838179"/>
            <a:chOff x="6274341" y="763074"/>
            <a:chExt cx="4272503" cy="838179"/>
          </a:xfrm>
        </p:grpSpPr>
        <p:grpSp>
          <p:nvGrpSpPr>
            <p:cNvPr id="44" name="群組 43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33" name="群組 32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11" name="群組 10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3" name="群組 12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5" name="矩形 14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6" name="直線接點 15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" name="直線接點 16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4" name="文字方塊 13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橢圓 17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8" name="橢圓 1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3"/>
                      <a:stretch>
                        <a:fillRect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9" name="直線單箭頭接點 18"/>
                <p:cNvCxnSpPr>
                  <a:stCxn id="18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線單箭頭接點 23"/>
                <p:cNvCxnSpPr>
                  <a:stCxn id="18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群組 33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35" name="群組 34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39" name="群組 38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41" name="矩形 40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42" name="直線接點 41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直線接點 42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0" name="文字方塊 39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橢圓 35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6" name="橢圓 3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4"/>
                      <a:stretch>
                        <a:fillRect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37" name="直線單箭頭接點 36"/>
                <p:cNvCxnSpPr>
                  <a:stCxn id="36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線單箭頭接點 37"/>
                <p:cNvCxnSpPr>
                  <a:stCxn id="36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6" name="向右箭號 45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95" name="群組 71"/>
          <p:cNvGrpSpPr/>
          <p:nvPr/>
        </p:nvGrpSpPr>
        <p:grpSpPr>
          <a:xfrm>
            <a:off x="6563590" y="4839729"/>
            <a:ext cx="4272503" cy="838179"/>
            <a:chOff x="6274341" y="763074"/>
            <a:chExt cx="4272503" cy="838179"/>
          </a:xfrm>
        </p:grpSpPr>
        <p:grpSp>
          <p:nvGrpSpPr>
            <p:cNvPr id="96" name="群組 72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98" name="群組 74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109" name="群組 85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13" name="群組 89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15" name="矩形 91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16" name="直線接點 92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" name="直線接點 93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14" name="文字方塊 90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0" name="橢圓 86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26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7" name="橢圓 8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5"/>
                      <a:stretch>
                        <a:fillRect l="-1961"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11" name="直線單箭頭接點 87"/>
                <p:cNvCxnSpPr>
                  <a:stCxn id="110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直線單箭頭接點 88"/>
                <p:cNvCxnSpPr>
                  <a:stCxn id="110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9" name="群組 75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100" name="群組 76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04" name="群組 80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06" name="矩形 82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07" name="直線接點 83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8" name="直線接點 84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5" name="文字方塊 81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1" name="橢圓 77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⊥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8" name="橢圓 7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6"/>
                      <a:stretch>
                        <a:fillRect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02" name="直線單箭頭接點 78"/>
                <p:cNvCxnSpPr>
                  <a:stCxn id="101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直線單箭頭接點 79"/>
                <p:cNvCxnSpPr>
                  <a:stCxn id="101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7" name="向右箭號 73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8" name="群組 47"/>
          <p:cNvGrpSpPr/>
          <p:nvPr/>
        </p:nvGrpSpPr>
        <p:grpSpPr>
          <a:xfrm>
            <a:off x="1201042" y="4845837"/>
            <a:ext cx="4272503" cy="838179"/>
            <a:chOff x="6274341" y="763074"/>
            <a:chExt cx="4272503" cy="838179"/>
          </a:xfrm>
        </p:grpSpPr>
        <p:grpSp>
          <p:nvGrpSpPr>
            <p:cNvPr id="119" name="群組 48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121" name="群組 50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132" name="群組 61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36" name="群組 65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38" name="矩形 67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39" name="直線接點 68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0" name="直線接點 69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37" name="文字方塊 66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3" name="橢圓 62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∎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3" name="橢圓 6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7"/>
                      <a:stretch>
                        <a:fillRect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34" name="直線單箭頭接點 63"/>
                <p:cNvCxnSpPr>
                  <a:stCxn id="133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直線單箭頭接點 64"/>
                <p:cNvCxnSpPr>
                  <a:stCxn id="133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2" name="群組 51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123" name="群組 52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27" name="群組 56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29" name="矩形 58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30" name="直線接點 59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1" name="直線接點 60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28" name="文字方塊 57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4" name="橢圓 53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54" name="橢圓 5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8"/>
                      <a:stretch>
                        <a:fillRect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25" name="直線單箭頭接點 54"/>
                <p:cNvCxnSpPr>
                  <a:stCxn id="124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直線單箭頭接點 55"/>
                <p:cNvCxnSpPr>
                  <a:stCxn id="124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20" name="向右箭號 49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671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HW#8* – Q4 </a:t>
            </a:r>
            <a:r>
              <a:rPr lang="en-US" altLang="zh-TW" dirty="0" smtClean="0"/>
              <a:t>(5/6)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The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/>
                  <a:t> relation has covered most of the cases. But we still need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</m:oMath>
                </a14:m>
                <a:r>
                  <a:rPr lang="en-US" altLang="zh-TW" dirty="0" smtClean="0"/>
                  <a:t> to </a:t>
                </a:r>
                <a:r>
                  <a:rPr lang="en-US" altLang="zh-TW" dirty="0"/>
                  <a:t>denote the state that leads to the first head-out-from-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 transition since </a:t>
                </a:r>
                <a:r>
                  <a:rPr lang="en-US" altLang="zh-TW" dirty="0" smtClean="0"/>
                  <a:t>there isn</a:t>
                </a:r>
                <a:r>
                  <a:rPr lang="en-US" altLang="zh-TW" dirty="0"/>
                  <a:t>’</a:t>
                </a:r>
                <a:r>
                  <a:rPr lang="en-US" altLang="zh-TW" dirty="0" smtClean="0"/>
                  <a:t>t really a state for that. Say,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∎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 smtClean="0"/>
                  <a:t>.</a:t>
                </a:r>
                <a:r>
                  <a:rPr lang="en-US" altLang="zh-TW" dirty="0"/>
                  <a:t>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And we 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en-US" altLang="zh-TW" dirty="0"/>
                  <a:t> if the head never comes out from portion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again after entering from state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群組 71"/>
          <p:cNvGrpSpPr/>
          <p:nvPr/>
        </p:nvGrpSpPr>
        <p:grpSpPr>
          <a:xfrm>
            <a:off x="6563590" y="4839729"/>
            <a:ext cx="4272503" cy="838179"/>
            <a:chOff x="6274341" y="763074"/>
            <a:chExt cx="4272503" cy="838179"/>
          </a:xfrm>
        </p:grpSpPr>
        <p:grpSp>
          <p:nvGrpSpPr>
            <p:cNvPr id="5" name="群組 72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7" name="群組 74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18" name="群組 85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22" name="群組 89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24" name="矩形 91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25" name="直線接點 92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" name="直線接點 93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3" name="文字方塊 90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橢圓 86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26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7" name="橢圓 8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5"/>
                      <a:stretch>
                        <a:fillRect l="-1961"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0" name="直線單箭頭接點 87"/>
                <p:cNvCxnSpPr>
                  <a:stCxn id="19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線單箭頭接點 88"/>
                <p:cNvCxnSpPr>
                  <a:stCxn id="19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群組 75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9" name="群組 76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3" name="群組 80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5" name="矩形 82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6" name="直線接點 83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" name="直線接點 84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4" name="文字方塊 81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" name="橢圓 77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⊥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8" name="橢圓 7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6"/>
                      <a:stretch>
                        <a:fillRect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1" name="直線單箭頭接點 78"/>
                <p:cNvCxnSpPr>
                  <a:stCxn id="10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線單箭頭接點 79"/>
                <p:cNvCxnSpPr>
                  <a:stCxn id="10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" name="向右箭號 73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7" name="群組 47"/>
          <p:cNvGrpSpPr/>
          <p:nvPr/>
        </p:nvGrpSpPr>
        <p:grpSpPr>
          <a:xfrm>
            <a:off x="1201042" y="4845837"/>
            <a:ext cx="4272503" cy="838179"/>
            <a:chOff x="6274341" y="763074"/>
            <a:chExt cx="4272503" cy="838179"/>
          </a:xfrm>
        </p:grpSpPr>
        <p:grpSp>
          <p:nvGrpSpPr>
            <p:cNvPr id="28" name="群組 48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30" name="群組 50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41" name="群組 61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45" name="群組 65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47" name="矩形 67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48" name="直線接點 68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直線接點 69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6" name="文字方塊 66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2" name="橢圓 62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∎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3" name="橢圓 6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7"/>
                      <a:stretch>
                        <a:fillRect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43" name="直線單箭頭接點 63"/>
                <p:cNvCxnSpPr>
                  <a:stCxn id="42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線單箭頭接點 64"/>
                <p:cNvCxnSpPr>
                  <a:stCxn id="42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群組 51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32" name="群組 52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36" name="群組 56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38" name="矩形 58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39" name="直線接點 59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" name="直線接點 60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7" name="文字方塊 57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3" name="橢圓 53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54" name="橢圓 5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8"/>
                      <a:stretch>
                        <a:fillRect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34" name="直線單箭頭接點 54"/>
                <p:cNvCxnSpPr>
                  <a:stCxn id="33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線單箭頭接點 55"/>
                <p:cNvCxnSpPr>
                  <a:stCxn id="33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9" name="向右箭號 49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13327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HW#8* </a:t>
            </a:r>
            <a:r>
              <a:rPr lang="en-US" altLang="zh-TW" dirty="0"/>
              <a:t>– Q4 </a:t>
            </a:r>
            <a:r>
              <a:rPr lang="en-US" altLang="zh-TW" dirty="0" smtClean="0"/>
              <a:t>(6/6)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48912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Now, if there are two input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altLang="zh-TW" dirty="0"/>
                  <a:t> having a </a:t>
                </a:r>
                <a:r>
                  <a:rPr lang="en-US" altLang="zh-TW" dirty="0" smtClean="0"/>
                  <a:t>same</a:t>
                </a:r>
                <a:r>
                  <a:rPr lang="en-US" altLang="zh-TW" dirty="0"/>
                  <a:t> relationship table, </a:t>
                </a:r>
                <a:r>
                  <a:rPr lang="en-US" altLang="zh-TW" dirty="0" smtClean="0"/>
                  <a:t>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/>
                  <a:t>will treat them </a:t>
                </a:r>
                <a:r>
                  <a:rPr lang="en-US" altLang="zh-TW" dirty="0" smtClean="0"/>
                  <a:t>the </a:t>
                </a:r>
                <a:r>
                  <a:rPr lang="en-US" altLang="zh-TW" dirty="0" smtClean="0"/>
                  <a:t>same. </a:t>
                </a:r>
                <a:r>
                  <a:rPr lang="en-US" altLang="zh-TW" dirty="0" smtClean="0"/>
                  <a:t>Namely, they are undistinguishable to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; the strings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fall into the same group.</a:t>
                </a:r>
              </a:p>
              <a:p>
                <a:r>
                  <a:rPr lang="en-US" altLang="zh-TW" dirty="0" smtClean="0"/>
                  <a:t>And since the possibilities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altLang="zh-TW" dirty="0" smtClean="0"/>
                  <a:t> has an upper bound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US" altLang="zh-TW" dirty="0"/>
                  <a:t>, we’ve </a:t>
                </a:r>
                <a:r>
                  <a:rPr lang="en-US" altLang="zh-TW" dirty="0" smtClean="0"/>
                  <a:t>found an upper </a:t>
                </a:r>
                <a:r>
                  <a:rPr lang="en-US" altLang="zh-TW" dirty="0"/>
                  <a:t>bound for </a:t>
                </a:r>
                <a:r>
                  <a:rPr lang="en-US" altLang="zh-TW" dirty="0" smtClean="0"/>
                  <a:t>the number of groups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can separate inputs into, a bound for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/>
                  <a:t>’s </a:t>
                </a:r>
                <a:r>
                  <a:rPr lang="en-US" altLang="zh-TW" dirty="0" smtClean="0"/>
                  <a:t>distinguishability.</a:t>
                </a:r>
              </a:p>
              <a:p>
                <a:r>
                  <a:rPr lang="en-US" altLang="zh-TW" dirty="0" smtClean="0"/>
                  <a:t>According </a:t>
                </a:r>
                <a:r>
                  <a:rPr lang="en-US" altLang="zh-TW" dirty="0"/>
                  <a:t>to </a:t>
                </a:r>
                <a:r>
                  <a:rPr lang="en-US" altLang="zh-TW" dirty="0" err="1"/>
                  <a:t>Myhill-Nerode</a:t>
                </a:r>
                <a:r>
                  <a:rPr lang="en-US" altLang="zh-TW" dirty="0"/>
                  <a:t> theorem,</a:t>
                </a:r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 smtClean="0"/>
                  <a:t> can only separate strings into </a:t>
                </a:r>
                <a:r>
                  <a:rPr lang="en-US" dirty="0"/>
                  <a:t>finite </a:t>
                </a:r>
                <a:r>
                  <a:rPr lang="en-US" dirty="0" smtClean="0"/>
                  <a:t>groups (equivalence classes),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 smtClean="0"/>
                  <a:t> can only define/recognize a </a:t>
                </a:r>
                <a:r>
                  <a:rPr lang="en-US" altLang="zh-TW" dirty="0"/>
                  <a:t>regular language.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48912"/>
              </a:xfrm>
              <a:blipFill rotWithShape="0">
                <a:blip r:embed="rId2"/>
                <a:stretch>
                  <a:fillRect l="-1043" t="-2051" r="-1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818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HW#9 – Q1 (1/2)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91800" cy="4828983"/>
              </a:xfrm>
            </p:spPr>
            <p:txBody>
              <a:bodyPr/>
              <a:lstStyle/>
              <a:p>
                <a:r>
                  <a:rPr lang="en-US" altLang="zh-TW" dirty="0" smtClean="0"/>
                  <a:t>By contradiction, you will find that this problem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telling </a:t>
                </a:r>
                <a:r>
                  <a:rPr lang="en-US" altLang="zh-TW" dirty="0"/>
                  <a:t>you </a:t>
                </a:r>
                <a:r>
                  <a:rPr lang="en-US" altLang="zh-TW" dirty="0" smtClean="0"/>
                  <a:t>that “the </a:t>
                </a:r>
                <a:r>
                  <a:rPr lang="en-US" altLang="zh-TW" dirty="0"/>
                  <a:t>language consisting of all descriptions of deciders is not </a:t>
                </a:r>
                <a:r>
                  <a:rPr lang="en-US" altLang="zh-TW" dirty="0" smtClean="0"/>
                  <a:t>Turing-recognizable.”</a:t>
                </a:r>
              </a:p>
              <a:p>
                <a:r>
                  <a:rPr lang="en-US" altLang="zh-TW" dirty="0" smtClean="0"/>
                  <a:t>We will construct the proof by </a:t>
                </a:r>
                <a:r>
                  <a:rPr lang="en-US" altLang="zh-TW" dirty="0" err="1"/>
                  <a:t>diagonalization</a:t>
                </a:r>
                <a:r>
                  <a:rPr lang="en-US" altLang="zh-TW" dirty="0" smtClean="0"/>
                  <a:t>.</a:t>
                </a:r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Since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 is Turing-recognizable,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be a enumerator for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, just as which we had discussed in Theorem 3.21. </a:t>
                </a:r>
              </a:p>
              <a:p>
                <a:r>
                  <a:rPr lang="en-US" altLang="zh-TW" dirty="0" smtClean="0"/>
                  <a:t>And let 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,…,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be the strings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generates.</a:t>
                </a:r>
              </a:p>
              <a:p>
                <a:r>
                  <a:rPr lang="en-US" altLang="zh-TW" dirty="0" smtClean="0"/>
                  <a:t>We take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 smtClean="0"/>
                  <a:t> in </a:t>
                </a:r>
                <a:r>
                  <a:rPr lang="en-US" altLang="zh-TW" dirty="0"/>
                  <a:t>lexicographical</a:t>
                </a:r>
                <a:r>
                  <a:rPr lang="en-US" altLang="zh-TW" dirty="0" smtClean="0"/>
                  <a:t> order,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altLang="zh-TW" dirty="0" smtClean="0"/>
                  <a:t> . So for each string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 smtClean="0"/>
                  <a:t>, it has its own order number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dirty="0" smtClean="0"/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91800" cy="4828983"/>
              </a:xfrm>
              <a:blipFill rotWithShape="0">
                <a:blip r:embed="rId3"/>
                <a:stretch>
                  <a:fillRect l="-1036" t="-2020" r="-143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2634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HW#9 – </a:t>
            </a:r>
            <a:r>
              <a:rPr lang="en-US" altLang="zh-TW" dirty="0" smtClean="0"/>
              <a:t>Q1 (2/2)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69404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We define the TM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as follows.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  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“On any </a:t>
                </a:r>
                <a:r>
                  <a:rPr lang="en-US" altLang="zh-TW" dirty="0" smtClean="0"/>
                  <a:t>input string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/>
                  <a:t>: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Compute the order number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sz="2800" dirty="0" smtClean="0"/>
                  <a:t> of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sz="2800" dirty="0" smtClean="0">
                    <a:ea typeface="Cambria Math" panose="02040503050406030204" pitchFamily="18" charset="0"/>
                  </a:rPr>
                  <a:t>.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sz="2800" dirty="0"/>
                  <a:t> to generate the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sz="2800" dirty="0" err="1"/>
                  <a:t>th</a:t>
                </a:r>
                <a:r>
                  <a:rPr lang="en-US" altLang="zh-TW" sz="2800" dirty="0"/>
                  <a:t> output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8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800" dirty="0" smtClean="0"/>
                  <a:t>.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Simulate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800" dirty="0" smtClean="0"/>
                  <a:t> on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sz="2800" dirty="0" smtClean="0"/>
                  <a:t>.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800" dirty="0" smtClean="0"/>
                  <a:t> accepts</a:t>
                </a:r>
                <a:r>
                  <a:rPr lang="en-US" altLang="zh-TW" sz="2800" dirty="0"/>
                  <a:t>, </a:t>
                </a:r>
                <a:r>
                  <a:rPr lang="en-US" altLang="zh-TW" sz="2800" i="1" dirty="0" smtClean="0"/>
                  <a:t>reject</a:t>
                </a:r>
                <a:r>
                  <a:rPr lang="en-US" altLang="zh-TW" sz="2800" dirty="0" smtClean="0"/>
                  <a:t>; </a:t>
                </a:r>
                <a:r>
                  <a:rPr lang="en-US" altLang="zh-TW" sz="2800" dirty="0"/>
                  <a:t>o</a:t>
                </a:r>
                <a:r>
                  <a:rPr lang="en-US" altLang="zh-TW" sz="2800" dirty="0" smtClean="0"/>
                  <a:t>therwise</a:t>
                </a:r>
                <a:r>
                  <a:rPr lang="en-US" altLang="zh-TW" sz="2800" dirty="0"/>
                  <a:t>, </a:t>
                </a:r>
                <a:r>
                  <a:rPr lang="en-US" altLang="zh-TW" sz="2800" i="1" dirty="0"/>
                  <a:t>accept</a:t>
                </a:r>
                <a:r>
                  <a:rPr lang="en-US" altLang="zh-TW" sz="2800" dirty="0" smtClean="0"/>
                  <a:t>.”</a:t>
                </a:r>
              </a:p>
              <a:p>
                <a:r>
                  <a:rPr lang="en-US" altLang="zh-TW" dirty="0" smtClean="0"/>
                  <a:t>As every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 is a decider,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altLang="zh-TW" dirty="0" smtClean="0"/>
                  <a:t> is a decider and the language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TW" dirty="0" smtClean="0"/>
                  <a:t> is a decidable language.</a:t>
                </a:r>
              </a:p>
              <a:p>
                <a:r>
                  <a:rPr lang="en-US" altLang="zh-TW" dirty="0" smtClean="0"/>
                  <a:t>But as the </a:t>
                </a:r>
                <a:r>
                  <a:rPr lang="en-US" altLang="zh-TW" dirty="0" err="1" smtClean="0"/>
                  <a:t>diagonalization</a:t>
                </a:r>
                <a:r>
                  <a:rPr lang="en-US" altLang="zh-TW" dirty="0" smtClean="0"/>
                  <a:t> we’ve showed above,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, i.e., such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TW" dirty="0" smtClean="0"/>
                  <a:t> is not decided by any decider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dirty="0" smtClean="0"/>
                  <a:t> that were described 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. Q.E.D.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694048"/>
              </a:xfrm>
              <a:blipFill rotWithShape="0">
                <a:blip r:embed="rId2"/>
                <a:stretch>
                  <a:fillRect l="-1043" t="-2075" b="-90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8057900"/>
                  </p:ext>
                </p:extLst>
              </p:nvPr>
            </p:nvGraphicFramePr>
            <p:xfrm>
              <a:off x="7461502" y="365125"/>
              <a:ext cx="3959352" cy="23984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59892"/>
                    <a:gridCol w="659892"/>
                    <a:gridCol w="659892"/>
                    <a:gridCol w="659892"/>
                    <a:gridCol w="659892"/>
                    <a:gridCol w="659892"/>
                  </a:tblGrid>
                  <a:tr h="39189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TW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n-US" altLang="zh-TW" sz="1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TW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n-US" altLang="zh-TW" sz="1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8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2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1200" u="sng" dirty="0" smtClean="0"/>
                            <a:t>    </a:t>
                          </a:r>
                          <a14:m>
                            <m:oMath xmlns:m="http://schemas.openxmlformats.org/officeDocument/2006/math">
                              <m:r>
                                <a:rPr lang="zh-TW" altLang="en-US" sz="1200" i="1" u="sng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  <m:r>
                                <a:rPr lang="en-US" altLang="zh-TW" sz="1200" b="0" i="1" u="sng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oMath>
                          </a14:m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TW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Reject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8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2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1200" u="sng" dirty="0" smtClean="0"/>
                            <a:t>    </a:t>
                          </a:r>
                          <a14:m>
                            <m:oMath xmlns:m="http://schemas.openxmlformats.org/officeDocument/2006/math">
                              <m:r>
                                <a:rPr lang="zh-TW" altLang="en-US" sz="1200" i="1" u="sng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  <m:r>
                                <a:rPr lang="en-US" altLang="zh-TW" sz="1200" b="0" i="1" u="sng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oMath>
                          </a14:m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8057900"/>
                  </p:ext>
                </p:extLst>
              </p:nvPr>
            </p:nvGraphicFramePr>
            <p:xfrm>
              <a:off x="7461502" y="365125"/>
              <a:ext cx="3959352" cy="23984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59892"/>
                    <a:gridCol w="659892"/>
                    <a:gridCol w="659892"/>
                    <a:gridCol w="659892"/>
                    <a:gridCol w="659892"/>
                    <a:gridCol w="659892"/>
                  </a:tblGrid>
                  <a:tr h="39189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3077" r="-402778" b="-5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98165" t="-3077" r="-299083" b="-5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397248" t="-3077" r="-100000" b="-5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104688" r="-498165" b="-4171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189855" r="-498165" b="-2869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294118" r="-498165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294118" r="-402778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300926" t="-294118" r="-201852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418750" r="-498165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Reject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510769" r="-498165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510769" r="-402778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501852" t="-510769" r="-926" b="-153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45790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HW#9* </a:t>
            </a:r>
            <a:r>
              <a:rPr lang="en-US" altLang="zh-TW" dirty="0"/>
              <a:t>– </a:t>
            </a:r>
            <a:r>
              <a:rPr lang="en-US" altLang="zh-TW" dirty="0" smtClean="0"/>
              <a:t>Q3 (1/3)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399216"/>
              </a:xfrm>
            </p:spPr>
            <p:txBody>
              <a:bodyPr/>
              <a:lstStyle/>
              <a:p>
                <a:r>
                  <a:rPr lang="en-US" altLang="zh-TW" dirty="0" smtClean="0"/>
                  <a:t>Firstly, we claim that if there’re some inputs that will </a:t>
                </a:r>
                <a:r>
                  <a:rPr lang="en-US" altLang="zh-TW" dirty="0" smtClean="0">
                    <a:solidFill>
                      <a:prstClr val="black"/>
                    </a:solidFill>
                  </a:rPr>
                  <a:t>yield </a:t>
                </a:r>
                <a:r>
                  <a:rPr lang="en-US" altLang="zh-TW" dirty="0">
                    <a:solidFill>
                      <a:prstClr val="black"/>
                    </a:solidFill>
                  </a:rPr>
                  <a:t>different </a:t>
                </a:r>
                <a:r>
                  <a:rPr lang="en-US" altLang="zh-TW" dirty="0" smtClean="0">
                    <a:solidFill>
                      <a:prstClr val="black"/>
                    </a:solidFill>
                  </a:rPr>
                  <a:t>results when inputted to a DFA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>
                    <a:solidFill>
                      <a:prstClr val="black"/>
                    </a:solidFill>
                  </a:rPr>
                  <a:t> and another DFA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 smtClean="0"/>
                  <a:t>, we can find one with its length no more than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TW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zh-TW" dirty="0" smtClean="0"/>
                  <a:t>. We show it as follows.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altLang="zh-TW" dirty="0" smtClean="0"/>
                  <a:t>Consider such string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with its length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m:rPr>
                        <m:lit/>
                      </m:rPr>
                      <a:rPr lang="en-US" altLang="zh-TW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zh-TW" dirty="0" smtClean="0"/>
                  <a:t> that will leads to different results on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>
                    <a:solidFill>
                      <a:prstClr val="black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 smtClean="0"/>
                  <a:t>.let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be the state sequences went through by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>
                    <a:solidFill>
                      <a:prstClr val="black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while computing on the input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 smtClean="0"/>
                  <a:t>, respectively.</a:t>
                </a:r>
              </a:p>
              <a:p>
                <a:pPr lvl="1"/>
                <a:r>
                  <a:rPr lang="en-US" altLang="zh-TW" dirty="0" smtClean="0"/>
                  <a:t>Since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m:rPr>
                        <m:lit/>
                      </m:rPr>
                      <a:rPr lang="en-US" altLang="zh-TW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zh-TW" dirty="0" smtClean="0"/>
                  <a:t>, there must be a pair of statuses</a:t>
                </a:r>
                <a:r>
                  <a:rPr lang="en-US" altLang="zh-TW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TW" dirty="0" smtClean="0"/>
                  <a:t> within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399216"/>
              </a:xfrm>
              <a:blipFill rotWithShape="0">
                <a:blip r:embed="rId3"/>
                <a:stretch>
                  <a:fillRect l="-1043" t="-2216" r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群組 5"/>
          <p:cNvGrpSpPr/>
          <p:nvPr/>
        </p:nvGrpSpPr>
        <p:grpSpPr>
          <a:xfrm>
            <a:off x="3633924" y="5266810"/>
            <a:ext cx="4924152" cy="1300171"/>
            <a:chOff x="3633924" y="5019922"/>
            <a:chExt cx="4924152" cy="1300171"/>
          </a:xfrm>
        </p:grpSpPr>
        <p:grpSp>
          <p:nvGrpSpPr>
            <p:cNvPr id="5" name="群組 4"/>
            <p:cNvGrpSpPr/>
            <p:nvPr/>
          </p:nvGrpSpPr>
          <p:grpSpPr>
            <a:xfrm>
              <a:off x="3633924" y="5019922"/>
              <a:ext cx="4924152" cy="1300171"/>
              <a:chOff x="3633924" y="5019922"/>
              <a:chExt cx="4924152" cy="1300171"/>
            </a:xfrm>
          </p:grpSpPr>
          <p:grpSp>
            <p:nvGrpSpPr>
              <p:cNvPr id="60" name="群組 59"/>
              <p:cNvGrpSpPr/>
              <p:nvPr/>
            </p:nvGrpSpPr>
            <p:grpSpPr>
              <a:xfrm>
                <a:off x="3633924" y="5019922"/>
                <a:ext cx="4924152" cy="1300171"/>
                <a:chOff x="1353310" y="2971666"/>
                <a:chExt cx="4924152" cy="1300171"/>
              </a:xfrm>
            </p:grpSpPr>
            <p:cxnSp>
              <p:nvCxnSpPr>
                <p:cNvPr id="61" name="直線接點 60"/>
                <p:cNvCxnSpPr/>
                <p:nvPr/>
              </p:nvCxnSpPr>
              <p:spPr>
                <a:xfrm>
                  <a:off x="5679186" y="3537665"/>
                  <a:ext cx="0" cy="258110"/>
                </a:xfrm>
                <a:prstGeom prst="line">
                  <a:avLst/>
                </a:prstGeom>
                <a:ln w="19050">
                  <a:solidFill>
                    <a:schemeClr val="bg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2" name="群組 61"/>
                <p:cNvGrpSpPr/>
                <p:nvPr/>
              </p:nvGrpSpPr>
              <p:grpSpPr>
                <a:xfrm>
                  <a:off x="1353310" y="2971666"/>
                  <a:ext cx="4924152" cy="1300171"/>
                  <a:chOff x="1353310" y="2971666"/>
                  <a:chExt cx="4924152" cy="1300171"/>
                </a:xfrm>
              </p:grpSpPr>
              <p:grpSp>
                <p:nvGrpSpPr>
                  <p:cNvPr id="63" name="群組 62"/>
                  <p:cNvGrpSpPr/>
                  <p:nvPr/>
                </p:nvGrpSpPr>
                <p:grpSpPr>
                  <a:xfrm>
                    <a:off x="1353310" y="2971666"/>
                    <a:ext cx="2306992" cy="1268157"/>
                    <a:chOff x="1901950" y="5312530"/>
                    <a:chExt cx="2306992" cy="1268157"/>
                  </a:xfrm>
                </p:grpSpPr>
                <p:sp>
                  <p:nvSpPr>
                    <p:cNvPr id="81" name="矩形 80"/>
                    <p:cNvSpPr/>
                    <p:nvPr/>
                  </p:nvSpPr>
                  <p:spPr>
                    <a:xfrm>
                      <a:off x="2655663" y="5852618"/>
                      <a:ext cx="950940" cy="256559"/>
                    </a:xfrm>
                    <a:prstGeom prst="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905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TW" altLang="en-US" dirty="0"/>
                    </a:p>
                  </p:txBody>
                </p:sp>
                <p:grpSp>
                  <p:nvGrpSpPr>
                    <p:cNvPr id="82" name="群組 81"/>
                    <p:cNvGrpSpPr/>
                    <p:nvPr/>
                  </p:nvGrpSpPr>
                  <p:grpSpPr>
                    <a:xfrm>
                      <a:off x="1901950" y="5312530"/>
                      <a:ext cx="2306992" cy="1268157"/>
                      <a:chOff x="1901950" y="5312530"/>
                      <a:chExt cx="2306992" cy="1268157"/>
                    </a:xfrm>
                  </p:grpSpPr>
                  <p:grpSp>
                    <p:nvGrpSpPr>
                      <p:cNvPr id="83" name="群組 82"/>
                      <p:cNvGrpSpPr/>
                      <p:nvPr/>
                    </p:nvGrpSpPr>
                    <p:grpSpPr>
                      <a:xfrm>
                        <a:off x="1901950" y="5312530"/>
                        <a:ext cx="2157983" cy="1268157"/>
                        <a:chOff x="1810510" y="5391752"/>
                        <a:chExt cx="2157983" cy="1268157"/>
                      </a:xfrm>
                    </p:grpSpPr>
                    <p:grpSp>
                      <p:nvGrpSpPr>
                        <p:cNvPr id="88" name="群組 87"/>
                        <p:cNvGrpSpPr/>
                        <p:nvPr/>
                      </p:nvGrpSpPr>
                      <p:grpSpPr>
                        <a:xfrm>
                          <a:off x="1810510" y="5442620"/>
                          <a:ext cx="2157983" cy="1217289"/>
                          <a:chOff x="1801366" y="5433476"/>
                          <a:chExt cx="2157983" cy="1217289"/>
                        </a:xfrm>
                      </p:grpSpPr>
                      <p:cxnSp>
                        <p:nvCxnSpPr>
                          <p:cNvPr id="93" name="直線單箭頭接點 92"/>
                          <p:cNvCxnSpPr>
                            <a:stCxn id="97" idx="0"/>
                          </p:cNvCxnSpPr>
                          <p:nvPr/>
                        </p:nvCxnSpPr>
                        <p:spPr>
                          <a:xfrm flipV="1">
                            <a:off x="2555079" y="6185358"/>
                            <a:ext cx="2572" cy="180000"/>
                          </a:xfrm>
                          <a:prstGeom prst="straightConnector1">
                            <a:avLst/>
                          </a:prstGeom>
                          <a:ln w="19050">
                            <a:solidFill>
                              <a:schemeClr val="tx1"/>
                            </a:solidFill>
                            <a:headEnd type="none" w="sm" len="sm"/>
                            <a:tailEnd type="arrow" w="sm" len="sm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94" name="群組 93"/>
                          <p:cNvGrpSpPr/>
                          <p:nvPr/>
                        </p:nvGrpSpPr>
                        <p:grpSpPr>
                          <a:xfrm>
                            <a:off x="1801366" y="5433476"/>
                            <a:ext cx="2157983" cy="1217289"/>
                            <a:chOff x="1783078" y="5488340"/>
                            <a:chExt cx="2157983" cy="1217289"/>
                          </a:xfrm>
                        </p:grpSpPr>
                        <p:grpSp>
                          <p:nvGrpSpPr>
                            <p:cNvPr id="96" name="群組 95"/>
                            <p:cNvGrpSpPr/>
                            <p:nvPr/>
                          </p:nvGrpSpPr>
                          <p:grpSpPr>
                            <a:xfrm>
                              <a:off x="1783078" y="5488340"/>
                              <a:ext cx="2157983" cy="741227"/>
                              <a:chOff x="1435606" y="5586909"/>
                              <a:chExt cx="2157983" cy="741227"/>
                            </a:xfrm>
                          </p:grpSpPr>
                          <p:grpSp>
                            <p:nvGrpSpPr>
                              <p:cNvPr id="99" name="群組 98"/>
                              <p:cNvGrpSpPr/>
                              <p:nvPr/>
                            </p:nvGrpSpPr>
                            <p:grpSpPr>
                              <a:xfrm>
                                <a:off x="1435606" y="5586914"/>
                                <a:ext cx="2157983" cy="741222"/>
                                <a:chOff x="7553710" y="510836"/>
                                <a:chExt cx="2601666" cy="893616"/>
                              </a:xfrm>
                            </p:grpSpPr>
                            <p:sp>
                              <p:nvSpPr>
                                <p:cNvPr id="102" name="矩形 101"/>
                                <p:cNvSpPr/>
                                <p:nvPr/>
                              </p:nvSpPr>
                              <p:spPr>
                                <a:xfrm>
                                  <a:off x="7553710" y="1100639"/>
                                  <a:ext cx="2601666" cy="303813"/>
                                </a:xfrm>
                                <a:prstGeom prst="rect">
                                  <a:avLst/>
                                </a:prstGeom>
                                <a:noFill/>
                                <a:ln w="28575"/>
                              </p:spPr>
                              <p:style>
                                <a:lnRef idx="2">
                                  <a:schemeClr val="dk1"/>
                                </a:lnRef>
                                <a:fillRef idx="1">
                                  <a:schemeClr val="lt1"/>
                                </a:fillRef>
                                <a:effectRef idx="0">
                                  <a:schemeClr val="dk1"/>
                                </a:effectRef>
                                <a:fontRef idx="minor">
                                  <a:schemeClr val="dk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lang="zh-TW" altLang="en-US" dirty="0"/>
                                </a:p>
                              </p:txBody>
                            </p:sp>
                            <mc:AlternateContent xmlns:mc="http://schemas.openxmlformats.org/markup-compatibility/2006" xmlns:a14="http://schemas.microsoft.com/office/drawing/2010/main">
                              <mc:Choice Requires="a14">
                                <p:sp>
                                  <p:nvSpPr>
                                    <p:cNvPr id="103" name="橢圓 102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8285439" y="510836"/>
                                      <a:ext cx="353893" cy="353893"/>
                                    </a:xfrm>
                                    <a:prstGeom prst="ellips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lIns="144000" tIns="0" rtlCol="0" anchor="ctr"/>
                                    <a:lstStyle/>
                                    <a:p>
                                      <a:pPr algn="ctr"/>
                                      <a14:m>
                                        <m:oMathPara xmlns:m="http://schemas.openxmlformats.org/officeDocument/2006/math">
                                          <m:oMathParaPr>
                                            <m:jc m:val="centerGroup"/>
                                          </m:oMathParaPr>
                                          <m:oMath xmlns:m="http://schemas.openxmlformats.org/officeDocument/2006/math">
                                            <m:sSub>
                                              <m:sSubPr>
                                                <m:ctrlPr>
                                                  <a:rPr lang="en-US" altLang="zh-TW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altLang="zh-TW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zh-TW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oMath>
                                        </m:oMathPara>
                                      </a14:m>
                                      <a:endParaRPr lang="zh-TW" altLang="en-US" dirty="0">
                                        <a:solidFill>
                                          <a:schemeClr val="tx1"/>
                                        </a:solidFill>
                                      </a:endParaRPr>
                                    </a:p>
                                  </p:txBody>
                                </p:sp>
                              </mc:Choice>
                              <mc:Fallback xmlns="">
                                <p:sp>
                                  <p:nvSpPr>
                                    <p:cNvPr id="103" name="橢圓 102"/>
                                    <p:cNvSpPr>
                                      <a:spLocks noRot="1" noChangeAspect="1" noMove="1" noResize="1" noEditPoints="1" noAdjustHandles="1" noChangeArrowheads="1" noChangeShapeType="1" noTextEdit="1"/>
                                    </p:cNvSpPr>
                                    <p:nvPr/>
                                  </p:nvSpPr>
                                  <p:spPr>
                                    <a:xfrm>
                                      <a:off x="8285439" y="510836"/>
                                      <a:ext cx="353893" cy="353893"/>
                                    </a:xfrm>
                                    <a:prstGeom prst="ellipse">
                                      <a:avLst/>
                                    </a:prstGeom>
                                    <a:blipFill rotWithShape="0">
                                      <a:blip r:embed="rId5"/>
                                      <a:stretch>
                                        <a:fillRect l="-3922" b="-1961"/>
                                      </a:stretch>
                                    </a:blipFill>
                                    <a:ln w="19050"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txBody>
                                    <a:bodyPr/>
                                    <a:lstStyle/>
                                    <a:p>
                                      <a:r>
                                        <a:rPr lang="zh-TW" altLang="en-US">
                                          <a:noFill/>
                                        </a:rPr>
                                        <a:t> </a:t>
                                      </a:r>
                                    </a:p>
                                  </p:txBody>
                                </p:sp>
                              </mc:Fallback>
                            </mc:AlternateContent>
                            <p:cxnSp>
                              <p:nvCxnSpPr>
                                <p:cNvPr id="104" name="直線單箭頭接點 103"/>
                                <p:cNvCxnSpPr>
                                  <a:stCxn id="103" idx="4"/>
                                </p:cNvCxnSpPr>
                                <p:nvPr/>
                              </p:nvCxnSpPr>
                              <p:spPr>
                                <a:xfrm>
                                  <a:off x="8462387" y="864727"/>
                                  <a:ext cx="3101" cy="217008"/>
                                </a:xfrm>
                                <a:prstGeom prst="straightConnector1">
                                  <a:avLst/>
                                </a:prstGeom>
                                <a:ln w="19050">
                                  <a:solidFill>
                                    <a:schemeClr val="tx1"/>
                                  </a:solidFill>
                                  <a:headEnd type="none" w="sm" len="sm"/>
                                  <a:tailEnd type="arrow" w="sm" len="sm"/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</p:grpSp>
                          <mc:AlternateContent xmlns:mc="http://schemas.openxmlformats.org/markup-compatibility/2006" xmlns:a14="http://schemas.microsoft.com/office/drawing/2010/main">
                            <mc:Choice Requires="a14">
                              <p:sp>
                                <p:nvSpPr>
                                  <p:cNvPr id="100" name="橢圓 99"/>
                                  <p:cNvSpPr/>
                                  <p:nvPr/>
                                </p:nvSpPr>
                                <p:spPr>
                                  <a:xfrm>
                                    <a:off x="2993488" y="5586909"/>
                                    <a:ext cx="293541" cy="293541"/>
                                  </a:xfrm>
                                  <a:prstGeom prst="ellipse">
                                    <a:avLst/>
                                  </a:prstGeom>
                                  <a:noFill/>
                                  <a:ln w="19050">
                                    <a:solidFill>
                                      <a:schemeClr val="tx1"/>
                                    </a:solidFill>
                                  </a:ln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lIns="144000" tIns="0" rtlCol="0" anchor="ctr"/>
                                  <a:lstStyle/>
                                  <a:p>
                                    <a:pPr algn="ctr"/>
                                    <a14:m>
                                      <m:oMathPara xmlns:m="http://schemas.openxmlformats.org/officeDocument/2006/math">
                                        <m:oMathParaPr>
                                          <m:jc m:val="centerGroup"/>
                                        </m:oMathParaPr>
                                        <m:oMath xmlns:m="http://schemas.openxmlformats.org/officeDocument/2006/math">
                                          <m:sSub>
                                            <m:sSubPr>
                                              <m:ctrlPr>
                                                <a:rPr lang="en-US" altLang="zh-TW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TW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TW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oMath>
                                      </m:oMathPara>
                                    </a14:m>
                                    <a:endParaRPr lang="zh-TW" altLang="en-US" dirty="0">
                                      <a:solidFill>
                                        <a:schemeClr val="tx1"/>
                                      </a:solidFill>
                                    </a:endParaRPr>
                                  </a:p>
                                </p:txBody>
                              </p:sp>
                            </mc:Choice>
                            <mc:Fallback xmlns="">
                              <p:sp>
                                <p:nvSpPr>
                                  <p:cNvPr id="100" name="橢圓 99"/>
                                  <p:cNvSpPr>
                                    <a:spLocks noRot="1" noChangeAspect="1" noMove="1" noResize="1" noEditPoints="1" noAdjustHandles="1" noChangeArrowheads="1" noChangeShapeType="1" noTextEdit="1"/>
                                  </p:cNvSpPr>
                                  <p:nvPr/>
                                </p:nvSpPr>
                                <p:spPr>
                                  <a:xfrm>
                                    <a:off x="2993488" y="5586909"/>
                                    <a:ext cx="293541" cy="293541"/>
                                  </a:xfrm>
                                  <a:prstGeom prst="ellipse">
                                    <a:avLst/>
                                  </a:prstGeom>
                                  <a:blipFill rotWithShape="0">
                                    <a:blip r:embed="rId6"/>
                                    <a:stretch>
                                      <a:fillRect l="-3922" r="-1961" b="-15686"/>
                                    </a:stretch>
                                  </a:blipFill>
                                  <a:ln w="19050">
                                    <a:solidFill>
                                      <a:schemeClr val="tx1"/>
                                    </a:solidFill>
                                  </a:ln>
                                </p:spPr>
                                <p:txBody>
                                  <a:bodyPr/>
                                  <a:lstStyle/>
                                  <a:p>
                                    <a:r>
                                      <a:rPr lang="zh-TW" altLang="en-US">
                                        <a:noFill/>
                                      </a:rPr>
                                      <a:t> </a:t>
                                    </a:r>
                                  </a:p>
                                </p:txBody>
                              </p:sp>
                            </mc:Fallback>
                          </mc:AlternateContent>
                          <p:cxnSp>
                            <p:nvCxnSpPr>
                              <p:cNvPr id="101" name="直線單箭頭接點 100"/>
                              <p:cNvCxnSpPr>
                                <a:stCxn id="100" idx="4"/>
                              </p:cNvCxnSpPr>
                              <p:nvPr/>
                            </p:nvCxnSpPr>
                            <p:spPr>
                              <a:xfrm>
                                <a:off x="3140260" y="5880450"/>
                                <a:ext cx="2572" cy="180000"/>
                              </a:xfrm>
                              <a:prstGeom prst="straightConnector1">
                                <a:avLst/>
                              </a:prstGeom>
                              <a:ln w="19050">
                                <a:solidFill>
                                  <a:schemeClr val="tx1"/>
                                </a:solidFill>
                                <a:headEnd type="none" w="sm" len="sm"/>
                                <a:tailEnd type="arrow" w="sm" len="sm"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97" name="橢圓 96"/>
                                <p:cNvSpPr/>
                                <p:nvPr/>
                              </p:nvSpPr>
                              <p:spPr>
                                <a:xfrm>
                                  <a:off x="2390020" y="6412088"/>
                                  <a:ext cx="293541" cy="293541"/>
                                </a:xfrm>
                                <a:prstGeom prst="ellipse">
                                  <a:avLst/>
                                </a:prstGeom>
                                <a:noFill/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lIns="144000" tIns="0" rtlCol="0" anchor="ctr"/>
                                <a:lstStyle/>
                                <a:p>
                                  <a:pPr algn="ctr"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en-US" altLang="zh-TW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  <a:endParaRPr lang="zh-TW" altLang="en-US" dirty="0">
                                    <a:solidFill>
                                      <a:schemeClr val="tx1"/>
                                    </a:solidFill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97" name="橢圓 96"/>
                                <p:cNvSpPr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2390020" y="6412088"/>
                                  <a:ext cx="293541" cy="293541"/>
                                </a:xfrm>
                                <a:prstGeom prst="ellipse">
                                  <a:avLst/>
                                </a:prstGeom>
                                <a:blipFill rotWithShape="0">
                                  <a:blip r:embed="rId7"/>
                                  <a:stretch>
                                    <a:fillRect l="-9804" b="-1923"/>
                                  </a:stretch>
                                </a:blipFill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98" name="橢圓 97"/>
                                <p:cNvSpPr/>
                                <p:nvPr/>
                              </p:nvSpPr>
                              <p:spPr>
                                <a:xfrm>
                                  <a:off x="3340960" y="6408986"/>
                                  <a:ext cx="293541" cy="293541"/>
                                </a:xfrm>
                                <a:prstGeom prst="ellipse">
                                  <a:avLst/>
                                </a:prstGeom>
                                <a:noFill/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lIns="144000" tIns="0" rtlCol="0" anchor="ctr"/>
                                <a:lstStyle/>
                                <a:p>
                                  <a:pPr algn="ctr"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en-US" altLang="zh-TW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  <a:endParaRPr lang="zh-TW" altLang="en-US" dirty="0">
                                    <a:solidFill>
                                      <a:schemeClr val="tx1"/>
                                    </a:solidFill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98" name="橢圓 97"/>
                                <p:cNvSpPr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3340960" y="6408986"/>
                                  <a:ext cx="293541" cy="293541"/>
                                </a:xfrm>
                                <a:prstGeom prst="ellipse">
                                  <a:avLst/>
                                </a:prstGeom>
                                <a:blipFill rotWithShape="0">
                                  <a:blip r:embed="rId8"/>
                                  <a:stretch>
                                    <a:fillRect l="-9804" t="-1961" b="-15686"/>
                                  </a:stretch>
                                </a:blipFill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</p:grpSp>
                      <p:cxnSp>
                        <p:nvCxnSpPr>
                          <p:cNvPr id="95" name="直線單箭頭接點 94"/>
                          <p:cNvCxnSpPr>
                            <a:stCxn id="98" idx="0"/>
                          </p:cNvCxnSpPr>
                          <p:nvPr/>
                        </p:nvCxnSpPr>
                        <p:spPr>
                          <a:xfrm flipV="1">
                            <a:off x="3506019" y="6185358"/>
                            <a:ext cx="1" cy="180000"/>
                          </a:xfrm>
                          <a:prstGeom prst="straightConnector1">
                            <a:avLst/>
                          </a:prstGeom>
                          <a:ln w="19050">
                            <a:solidFill>
                              <a:schemeClr val="tx1"/>
                            </a:solidFill>
                            <a:headEnd type="none" w="sm" len="sm"/>
                            <a:tailEnd type="arrow" w="sm" len="sm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sp>
                      <p:nvSpPr>
                        <p:cNvPr id="89" name="文字方塊 88"/>
                        <p:cNvSpPr txBox="1"/>
                        <p:nvPr/>
                      </p:nvSpPr>
                      <p:spPr>
                        <a:xfrm>
                          <a:off x="2860223" y="5391753"/>
                          <a:ext cx="34336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TW" dirty="0" smtClean="0"/>
                            <a:t>…</a:t>
                          </a:r>
                          <a:endParaRPr lang="zh-TW" altLang="en-US" dirty="0"/>
                        </a:p>
                      </p:txBody>
                    </p:sp>
                    <p:sp>
                      <p:nvSpPr>
                        <p:cNvPr id="90" name="文字方塊 89"/>
                        <p:cNvSpPr txBox="1"/>
                        <p:nvPr/>
                      </p:nvSpPr>
                      <p:spPr>
                        <a:xfrm>
                          <a:off x="1924857" y="5391752"/>
                          <a:ext cx="34336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TW" dirty="0" smtClean="0"/>
                            <a:t>…</a:t>
                          </a:r>
                          <a:endParaRPr lang="zh-TW" altLang="en-US" dirty="0"/>
                        </a:p>
                      </p:txBody>
                    </p:sp>
                    <p:sp>
                      <p:nvSpPr>
                        <p:cNvPr id="91" name="文字方塊 90"/>
                        <p:cNvSpPr txBox="1"/>
                        <p:nvPr/>
                      </p:nvSpPr>
                      <p:spPr>
                        <a:xfrm>
                          <a:off x="2860223" y="6284468"/>
                          <a:ext cx="34336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TW" dirty="0" smtClean="0"/>
                            <a:t>…</a:t>
                          </a:r>
                          <a:endParaRPr lang="zh-TW" altLang="en-US" dirty="0"/>
                        </a:p>
                      </p:txBody>
                    </p:sp>
                    <p:sp>
                      <p:nvSpPr>
                        <p:cNvPr id="92" name="文字方塊 91"/>
                        <p:cNvSpPr txBox="1"/>
                        <p:nvPr/>
                      </p:nvSpPr>
                      <p:spPr>
                        <a:xfrm>
                          <a:off x="1918866" y="6284467"/>
                          <a:ext cx="34336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TW" dirty="0" smtClean="0"/>
                            <a:t>…</a:t>
                          </a:r>
                          <a:endParaRPr lang="zh-TW" altLang="en-US" dirty="0"/>
                        </a:p>
                      </p:txBody>
                    </p:sp>
                  </p:grp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84" name="橢圓 83"/>
                          <p:cNvSpPr/>
                          <p:nvPr/>
                        </p:nvSpPr>
                        <p:spPr>
                          <a:xfrm>
                            <a:off x="3915401" y="5363398"/>
                            <a:ext cx="293541" cy="293541"/>
                          </a:xfrm>
                          <a:prstGeom prst="ellipse">
                            <a:avLst/>
                          </a:prstGeom>
                          <a:noFill/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lIns="144000" tIns="0" rtlCol="0" anchor="ctr"/>
                          <a:lstStyle/>
                          <a:p>
                            <a:pPr algn="ctr"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US" altLang="zh-TW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♡</m:t>
                                  </m:r>
                                </m:oMath>
                              </m:oMathPara>
                            </a14:m>
                            <a:endParaRPr lang="zh-TW" altLang="en-US" dirty="0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84" name="橢圓 83"/>
                          <p:cNvSpPr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3915401" y="5363398"/>
                            <a:ext cx="293541" cy="293541"/>
                          </a:xfrm>
                          <a:prstGeom prst="ellipse">
                            <a:avLst/>
                          </a:prstGeom>
                          <a:blipFill rotWithShape="0">
                            <a:blip r:embed="rId9"/>
                            <a:stretch>
                              <a:fillRect/>
                            </a:stretch>
                          </a:blipFill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txBody>
                          <a:bodyPr/>
                          <a:lstStyle/>
                          <a:p>
                            <a:r>
                              <a:rPr lang="zh-TW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p:cxnSp>
                    <p:nvCxnSpPr>
                      <p:cNvPr id="85" name="直線單箭頭接點 84"/>
                      <p:cNvCxnSpPr>
                        <a:stCxn id="84" idx="4"/>
                      </p:cNvCxnSpPr>
                      <p:nvPr/>
                    </p:nvCxnSpPr>
                    <p:spPr>
                      <a:xfrm>
                        <a:off x="4062173" y="5656939"/>
                        <a:ext cx="2572" cy="180000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headEnd type="none" w="sm" len="sm"/>
                        <a:tailEnd type="arrow" w="sm" len="sm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86" name="橢圓 85"/>
                          <p:cNvSpPr/>
                          <p:nvPr/>
                        </p:nvSpPr>
                        <p:spPr>
                          <a:xfrm>
                            <a:off x="3915401" y="6284044"/>
                            <a:ext cx="293541" cy="293541"/>
                          </a:xfrm>
                          <a:prstGeom prst="ellipse">
                            <a:avLst/>
                          </a:prstGeom>
                          <a:noFill/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lIns="144000" tIns="0" rtlCol="0" anchor="ctr"/>
                          <a:lstStyle/>
                          <a:p>
                            <a:pPr algn="ctr"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US" altLang="zh-TW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♠</m:t>
                                  </m:r>
                                </m:oMath>
                              </m:oMathPara>
                            </a14:m>
                            <a:endParaRPr lang="zh-TW" altLang="en-US" dirty="0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86" name="橢圓 85"/>
                          <p:cNvSpPr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3915401" y="6284044"/>
                            <a:ext cx="293541" cy="293541"/>
                          </a:xfrm>
                          <a:prstGeom prst="ellipse">
                            <a:avLst/>
                          </a:prstGeom>
                          <a:blipFill rotWithShape="0">
                            <a:blip r:embed="rId10"/>
                            <a:stretch>
                              <a:fillRect/>
                            </a:stretch>
                          </a:blipFill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txBody>
                          <a:bodyPr/>
                          <a:lstStyle/>
                          <a:p>
                            <a:r>
                              <a:rPr lang="zh-TW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p:cxnSp>
                    <p:nvCxnSpPr>
                      <p:cNvPr id="87" name="直線單箭頭接點 86"/>
                      <p:cNvCxnSpPr>
                        <a:stCxn id="86" idx="0"/>
                      </p:cNvCxnSpPr>
                      <p:nvPr/>
                    </p:nvCxnSpPr>
                    <p:spPr>
                      <a:xfrm flipV="1">
                        <a:off x="4062172" y="6115280"/>
                        <a:ext cx="1" cy="180000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headEnd type="none" w="sm" len="sm"/>
                        <a:tailEnd type="arrow" w="sm" len="sm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64" name="向右箭號 63"/>
                  <p:cNvSpPr/>
                  <p:nvPr/>
                </p:nvSpPr>
                <p:spPr>
                  <a:xfrm>
                    <a:off x="4061075" y="3466459"/>
                    <a:ext cx="398586" cy="342601"/>
                  </a:xfrm>
                  <a:prstGeom prst="rightArrow">
                    <a:avLst>
                      <a:gd name="adj1" fmla="val 39505"/>
                      <a:gd name="adj2" fmla="val 63781"/>
                    </a:avLst>
                  </a:pr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TW" altLang="en-US"/>
                  </a:p>
                </p:txBody>
              </p:sp>
              <p:grpSp>
                <p:nvGrpSpPr>
                  <p:cNvPr id="65" name="群組 64"/>
                  <p:cNvGrpSpPr/>
                  <p:nvPr/>
                </p:nvGrpSpPr>
                <p:grpSpPr>
                  <a:xfrm>
                    <a:off x="4925474" y="3003680"/>
                    <a:ext cx="1351988" cy="1268157"/>
                    <a:chOff x="1901950" y="5312530"/>
                    <a:chExt cx="1351988" cy="1268157"/>
                  </a:xfrm>
                </p:grpSpPr>
                <p:grpSp>
                  <p:nvGrpSpPr>
                    <p:cNvPr id="66" name="群組 65"/>
                    <p:cNvGrpSpPr/>
                    <p:nvPr/>
                  </p:nvGrpSpPr>
                  <p:grpSpPr>
                    <a:xfrm>
                      <a:off x="1901950" y="5312530"/>
                      <a:ext cx="1201006" cy="1268157"/>
                      <a:chOff x="1810510" y="5391752"/>
                      <a:chExt cx="1201006" cy="1268157"/>
                    </a:xfrm>
                  </p:grpSpPr>
                  <p:grpSp>
                    <p:nvGrpSpPr>
                      <p:cNvPr id="71" name="群組 70"/>
                      <p:cNvGrpSpPr/>
                      <p:nvPr/>
                    </p:nvGrpSpPr>
                    <p:grpSpPr>
                      <a:xfrm>
                        <a:off x="1810510" y="5442625"/>
                        <a:ext cx="1201006" cy="1217284"/>
                        <a:chOff x="1801366" y="5433481"/>
                        <a:chExt cx="1201006" cy="1217284"/>
                      </a:xfrm>
                    </p:grpSpPr>
                    <p:cxnSp>
                      <p:nvCxnSpPr>
                        <p:cNvPr id="74" name="直線單箭頭接點 73"/>
                        <p:cNvCxnSpPr>
                          <a:stCxn id="77" idx="0"/>
                        </p:cNvCxnSpPr>
                        <p:nvPr/>
                      </p:nvCxnSpPr>
                      <p:spPr>
                        <a:xfrm flipV="1">
                          <a:off x="2555079" y="6185358"/>
                          <a:ext cx="2572" cy="180000"/>
                        </a:xfrm>
                        <a:prstGeom prst="straightConnector1">
                          <a:avLst/>
                        </a:prstGeom>
                        <a:ln w="19050">
                          <a:solidFill>
                            <a:schemeClr val="tx1"/>
                          </a:solidFill>
                          <a:headEnd type="none" w="sm" len="sm"/>
                          <a:tailEnd type="arrow" w="sm" len="sm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75" name="群組 74"/>
                        <p:cNvGrpSpPr/>
                        <p:nvPr/>
                      </p:nvGrpSpPr>
                      <p:grpSpPr>
                        <a:xfrm>
                          <a:off x="1801366" y="5433481"/>
                          <a:ext cx="1201006" cy="1217284"/>
                          <a:chOff x="1783078" y="5488345"/>
                          <a:chExt cx="1201006" cy="1217284"/>
                        </a:xfrm>
                      </p:grpSpPr>
                      <p:grpSp>
                        <p:nvGrpSpPr>
                          <p:cNvPr id="76" name="群組 75"/>
                          <p:cNvGrpSpPr/>
                          <p:nvPr/>
                        </p:nvGrpSpPr>
                        <p:grpSpPr>
                          <a:xfrm>
                            <a:off x="1783078" y="5488345"/>
                            <a:ext cx="1201006" cy="741222"/>
                            <a:chOff x="7553711" y="510836"/>
                            <a:chExt cx="1447934" cy="893616"/>
                          </a:xfrm>
                        </p:grpSpPr>
                        <p:sp>
                          <p:nvSpPr>
                            <p:cNvPr id="78" name="矩形 77"/>
                            <p:cNvSpPr/>
                            <p:nvPr/>
                          </p:nvSpPr>
                          <p:spPr>
                            <a:xfrm>
                              <a:off x="7553711" y="1093275"/>
                              <a:ext cx="1447934" cy="311177"/>
                            </a:xfrm>
                            <a:prstGeom prst="rect">
                              <a:avLst/>
                            </a:prstGeom>
                            <a:noFill/>
                            <a:ln w="28575"/>
                          </p:spPr>
                          <p:style>
                            <a:lnRef idx="2">
                              <a:schemeClr val="dk1"/>
                            </a:lnRef>
                            <a:fillRef idx="1">
                              <a:schemeClr val="lt1"/>
                            </a:fillRef>
                            <a:effectRef idx="0">
                              <a:schemeClr val="dk1"/>
                            </a:effectRef>
                            <a:fontRef idx="minor">
                              <a:schemeClr val="dk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zh-TW" altLang="en-US" dirty="0"/>
                            </a:p>
                          </p:txBody>
                        </p:sp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79" name="橢圓 78"/>
                                <p:cNvSpPr/>
                                <p:nvPr/>
                              </p:nvSpPr>
                              <p:spPr>
                                <a:xfrm>
                                  <a:off x="8285439" y="510836"/>
                                  <a:ext cx="353893" cy="353893"/>
                                </a:xfrm>
                                <a:prstGeom prst="ellipse">
                                  <a:avLst/>
                                </a:prstGeom>
                                <a:noFill/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lIns="144000" tIns="0" rtlCol="0" anchor="ctr"/>
                                <a:lstStyle/>
                                <a:p>
                                  <a:pPr algn="ctr"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en-US" altLang="zh-TW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  <a:endParaRPr lang="zh-TW" altLang="en-US" dirty="0">
                                    <a:solidFill>
                                      <a:schemeClr val="tx1"/>
                                    </a:solidFill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79" name="橢圓 78"/>
                                <p:cNvSpPr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8285439" y="510836"/>
                                  <a:ext cx="353893" cy="353893"/>
                                </a:xfrm>
                                <a:prstGeom prst="ellipse">
                                  <a:avLst/>
                                </a:prstGeom>
                                <a:blipFill rotWithShape="0">
                                  <a:blip r:embed="rId12"/>
                                  <a:stretch>
                                    <a:fillRect l="-3922" b="-1961"/>
                                  </a:stretch>
                                </a:blipFill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p:cxnSp>
                          <p:nvCxnSpPr>
                            <p:cNvPr id="80" name="直線單箭頭接點 79"/>
                            <p:cNvCxnSpPr>
                              <a:stCxn id="79" idx="4"/>
                            </p:cNvCxnSpPr>
                            <p:nvPr/>
                          </p:nvCxnSpPr>
                          <p:spPr>
                            <a:xfrm>
                              <a:off x="8462387" y="864727"/>
                              <a:ext cx="3101" cy="217008"/>
                            </a:xfrm>
                            <a:prstGeom prst="straightConnector1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  <a:headEnd type="none" w="sm" len="sm"/>
                              <a:tailEnd type="arrow" w="sm" len="sm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mc:AlternateContent xmlns:mc="http://schemas.openxmlformats.org/markup-compatibility/2006" xmlns:a14="http://schemas.microsoft.com/office/drawing/2010/main">
                        <mc:Choice Requires="a14">
                          <p:sp>
                            <p:nvSpPr>
                              <p:cNvPr id="77" name="橢圓 76"/>
                              <p:cNvSpPr/>
                              <p:nvPr/>
                            </p:nvSpPr>
                            <p:spPr>
                              <a:xfrm>
                                <a:off x="2390020" y="6412088"/>
                                <a:ext cx="293541" cy="293541"/>
                              </a:xfrm>
                              <a:prstGeom prst="ellipse">
                                <a:avLst/>
                              </a:prstGeom>
                              <a:noFill/>
                              <a:ln w="19050">
                                <a:solidFill>
                                  <a:schemeClr val="tx1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lIns="144000" tIns="0" rtlCol="0" anchor="ctr"/>
                              <a:lstStyle/>
                              <a:p>
                                <a:pPr algn="ctr"/>
                                <a14:m>
                                  <m:oMathPara xmlns:m="http://schemas.openxmlformats.org/officeDocument/2006/math">
                                    <m:oMathParaPr>
                                      <m:jc m:val="centerGroup"/>
                                    </m:oMathParaPr>
                                    <m:oMath xmlns:m="http://schemas.openxmlformats.org/officeDocument/2006/math">
                                      <m:sSub>
                                        <m:sSubPr>
                                          <m:ctrlPr>
                                            <a:rPr lang="en-US" altLang="zh-TW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altLang="zh-TW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oMath>
                                  </m:oMathPara>
                                </a14:m>
                                <a:endParaRPr lang="zh-TW" altLang="en-US" dirty="0">
                                  <a:solidFill>
                                    <a:schemeClr val="tx1"/>
                                  </a:solidFill>
                                </a:endParaRPr>
                              </a:p>
                            </p:txBody>
                          </p:sp>
                        </mc:Choice>
                        <mc:Fallback xmlns="">
                          <p:sp>
                            <p:nvSpPr>
                              <p:cNvPr id="77" name="橢圓 76"/>
                              <p:cNvSpPr>
                                <a:spLocks noRot="1" noChangeAspect="1" noMove="1" noResize="1" noEditPoints="1" noAdjustHandles="1" noChangeArrowheads="1" noChangeShapeType="1" noTextEdit="1"/>
                              </p:cNvSpPr>
                              <p:nvPr/>
                            </p:nvSpPr>
                            <p:spPr>
                              <a:xfrm>
                                <a:off x="2390020" y="6412088"/>
                                <a:ext cx="293541" cy="293541"/>
                              </a:xfrm>
                              <a:prstGeom prst="ellipse">
                                <a:avLst/>
                              </a:prstGeom>
                              <a:blipFill rotWithShape="0">
                                <a:blip r:embed="rId13"/>
                                <a:stretch>
                                  <a:fillRect l="-9804" t="-1961" b="-1961"/>
                                </a:stretch>
                              </a:blipFill>
                              <a:ln w="19050">
                                <a:solidFill>
                                  <a:schemeClr val="tx1"/>
                                </a:solidFill>
                              </a:ln>
                            </p:spPr>
                            <p:txBody>
                              <a:bodyPr/>
                              <a:lstStyle/>
                              <a:p>
                                <a:r>
                                  <a:rPr lang="zh-TW" altLang="en-US">
                                    <a:noFill/>
                                  </a:rPr>
                                  <a:t> </a:t>
                                </a:r>
                              </a:p>
                            </p:txBody>
                          </p:sp>
                        </mc:Fallback>
                      </mc:AlternateContent>
                    </p:grpSp>
                  </p:grpSp>
                  <p:sp>
                    <p:nvSpPr>
                      <p:cNvPr id="72" name="文字方塊 71"/>
                      <p:cNvSpPr txBox="1"/>
                      <p:nvPr/>
                    </p:nvSpPr>
                    <p:spPr>
                      <a:xfrm>
                        <a:off x="1924857" y="5391752"/>
                        <a:ext cx="343364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ctr"/>
                        <a:r>
                          <a:rPr lang="en-US" altLang="zh-TW" dirty="0" smtClean="0"/>
                          <a:t>…</a:t>
                        </a:r>
                        <a:endParaRPr lang="zh-TW" altLang="en-US" dirty="0"/>
                      </a:p>
                    </p:txBody>
                  </p:sp>
                  <p:sp>
                    <p:nvSpPr>
                      <p:cNvPr id="73" name="文字方塊 72"/>
                      <p:cNvSpPr txBox="1"/>
                      <p:nvPr/>
                    </p:nvSpPr>
                    <p:spPr>
                      <a:xfrm>
                        <a:off x="1918866" y="6284467"/>
                        <a:ext cx="343364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ctr"/>
                        <a:r>
                          <a:rPr lang="en-US" altLang="zh-TW" dirty="0" smtClean="0"/>
                          <a:t>…</a:t>
                        </a:r>
                        <a:endParaRPr lang="zh-TW" altLang="en-US" dirty="0"/>
                      </a:p>
                    </p:txBody>
                  </p:sp>
                </p:grp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67" name="橢圓 66"/>
                        <p:cNvSpPr/>
                        <p:nvPr/>
                      </p:nvSpPr>
                      <p:spPr>
                        <a:xfrm>
                          <a:off x="2960397" y="5362809"/>
                          <a:ext cx="293541" cy="293541"/>
                        </a:xfrm>
                        <a:prstGeom prst="ellipse">
                          <a:avLst/>
                        </a:prstGeom>
                        <a:noFill/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lIns="144000" tIns="0"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♡</m:t>
                                </m:r>
                              </m:oMath>
                            </m:oMathPara>
                          </a14:m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67" name="橢圓 66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2960397" y="5362809"/>
                          <a:ext cx="293541" cy="293541"/>
                        </a:xfrm>
                        <a:prstGeom prst="ellipse">
                          <a:avLst/>
                        </a:prstGeom>
                        <a:blipFill rotWithShape="0">
                          <a:blip r:embed="rId14"/>
                          <a:stretch>
                            <a:fillRect/>
                          </a:stretch>
                        </a:blipFill>
                        <a:ln w="19050">
                          <a:solidFill>
                            <a:schemeClr val="tx1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zh-TW" alt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cxnSp>
                  <p:nvCxnSpPr>
                    <p:cNvPr id="68" name="直線單箭頭接點 67"/>
                    <p:cNvCxnSpPr>
                      <a:stCxn id="67" idx="4"/>
                    </p:cNvCxnSpPr>
                    <p:nvPr/>
                  </p:nvCxnSpPr>
                  <p:spPr>
                    <a:xfrm>
                      <a:off x="3107169" y="5656350"/>
                      <a:ext cx="2572" cy="180000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headEnd type="none" w="sm" len="sm"/>
                      <a:tailEnd type="arrow" w="sm" len="sm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69" name="橢圓 68"/>
                        <p:cNvSpPr/>
                        <p:nvPr/>
                      </p:nvSpPr>
                      <p:spPr>
                        <a:xfrm>
                          <a:off x="2960397" y="6283455"/>
                          <a:ext cx="293541" cy="293541"/>
                        </a:xfrm>
                        <a:prstGeom prst="ellipse">
                          <a:avLst/>
                        </a:prstGeom>
                        <a:noFill/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lIns="144000" tIns="0"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♠</m:t>
                                </m:r>
                              </m:oMath>
                            </m:oMathPara>
                          </a14:m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69" name="橢圓 68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2960397" y="6283455"/>
                          <a:ext cx="293541" cy="293541"/>
                        </a:xfrm>
                        <a:prstGeom prst="ellipse">
                          <a:avLst/>
                        </a:prstGeom>
                        <a:blipFill rotWithShape="0">
                          <a:blip r:embed="rId15"/>
                          <a:stretch>
                            <a:fillRect/>
                          </a:stretch>
                        </a:blipFill>
                        <a:ln w="19050">
                          <a:solidFill>
                            <a:schemeClr val="tx1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zh-TW" alt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cxnSp>
                  <p:nvCxnSpPr>
                    <p:cNvPr id="70" name="直線單箭頭接點 69"/>
                    <p:cNvCxnSpPr>
                      <a:stCxn id="69" idx="0"/>
                    </p:cNvCxnSpPr>
                    <p:nvPr/>
                  </p:nvCxnSpPr>
                  <p:spPr>
                    <a:xfrm flipV="1">
                      <a:off x="3107168" y="6114691"/>
                      <a:ext cx="1" cy="180000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headEnd type="none" w="sm" len="sm"/>
                      <a:tailEnd type="arrow" w="sm" len="sm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文字方塊 3"/>
                  <p:cNvSpPr txBox="1"/>
                  <p:nvPr/>
                </p:nvSpPr>
                <p:spPr>
                  <a:xfrm>
                    <a:off x="3840480" y="5495544"/>
                    <a:ext cx="42062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4" name="文字方塊 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40480" y="5495544"/>
                    <a:ext cx="420624" cy="369332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文字方塊 49"/>
                  <p:cNvSpPr txBox="1"/>
                  <p:nvPr/>
                </p:nvSpPr>
                <p:spPr>
                  <a:xfrm>
                    <a:off x="4643062" y="5495272"/>
                    <a:ext cx="42062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50" name="文字方塊 4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43062" y="5495272"/>
                    <a:ext cx="420624" cy="369332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文字方塊 50"/>
                  <p:cNvSpPr txBox="1"/>
                  <p:nvPr/>
                </p:nvSpPr>
                <p:spPr>
                  <a:xfrm>
                    <a:off x="5365870" y="5493217"/>
                    <a:ext cx="42062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51" name="文字方塊 5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65870" y="5493217"/>
                    <a:ext cx="420624" cy="369332"/>
                  </a:xfrm>
                  <a:prstGeom prst="rect">
                    <a:avLst/>
                  </a:prstGeom>
                  <a:blipFill rotWithShape="0"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文字方塊 52"/>
                <p:cNvSpPr txBox="1"/>
                <p:nvPr/>
              </p:nvSpPr>
              <p:spPr>
                <a:xfrm>
                  <a:off x="7402533" y="5521888"/>
                  <a:ext cx="4206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53" name="文字方塊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02533" y="5521888"/>
                  <a:ext cx="420624" cy="369332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文字方塊 53"/>
                <p:cNvSpPr txBox="1"/>
                <p:nvPr/>
              </p:nvSpPr>
              <p:spPr>
                <a:xfrm>
                  <a:off x="7959693" y="5517441"/>
                  <a:ext cx="4206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54" name="文字方塊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59693" y="5517441"/>
                  <a:ext cx="420624" cy="369332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94711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HW#9* </a:t>
            </a:r>
            <a:r>
              <a:rPr lang="en-US" altLang="zh-TW" dirty="0"/>
              <a:t>– </a:t>
            </a:r>
            <a:r>
              <a:rPr lang="en-US" altLang="zh-TW" dirty="0" smtClean="0"/>
              <a:t>Q3 (2/3)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630040"/>
              </a:xfrm>
            </p:spPr>
            <p:txBody>
              <a:bodyPr>
                <a:normAutofit/>
              </a:bodyPr>
              <a:lstStyle/>
              <a:p>
                <a:pPr lvl="1"/>
                <a:r>
                  <a:rPr lang="en-US" altLang="zh-TW" dirty="0" smtClean="0"/>
                  <a:t>As the figure illustrate in the previous slide, we can cut off the input characters between two points; the results of computations will remain.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If the length of the shorten version input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, is still longer than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TW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zh-TW" dirty="0" smtClean="0"/>
                  <a:t>,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we can apply the operation again.</a:t>
                </a:r>
              </a:p>
              <a:p>
                <a:pPr lvl="1"/>
                <a:r>
                  <a:rPr lang="en-US" altLang="zh-TW" dirty="0" smtClean="0"/>
                  <a:t>By keeping on applying the operation, we can certainly find a input string </a:t>
                </a:r>
                <a:r>
                  <a:rPr lang="en-US" altLang="zh-TW" dirty="0"/>
                  <a:t>with its length no more than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TW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zh-TW" dirty="0" smtClean="0"/>
                  <a:t>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>
                    <a:solidFill>
                      <a:prstClr val="black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 smtClean="0"/>
                  <a:t> treat differently.</a:t>
                </a:r>
              </a:p>
              <a:p>
                <a:r>
                  <a:rPr lang="en-US" altLang="zh-TW" dirty="0" smtClean="0"/>
                  <a:t>After we had figured out a upper bound of finding one such string, we can construct the decider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𝐹𝐴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as follows.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630040"/>
              </a:xfrm>
              <a:blipFill rotWithShape="0">
                <a:blip r:embed="rId2"/>
                <a:stretch>
                  <a:fillRect l="-1043" t="-1842" r="-1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002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HW#9* </a:t>
            </a:r>
            <a:r>
              <a:rPr lang="en-US" altLang="zh-TW" dirty="0"/>
              <a:t>– </a:t>
            </a:r>
            <a:r>
              <a:rPr lang="en-US" altLang="zh-TW" dirty="0" smtClean="0"/>
              <a:t>Q3 (3/3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TW" dirty="0" smtClean="0"/>
                  <a:t>On </a:t>
                </a:r>
                <a:r>
                  <a:rPr lang="en-US" altLang="zh-TW" dirty="0"/>
                  <a:t>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altLang="zh-TW" dirty="0" smtClean="0"/>
                  <a:t>, where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 smtClean="0"/>
                  <a:t> are both valid DFA: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zh-TW" dirty="0" smtClean="0"/>
                  <a:t>Verify that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/>
                  <a:t> and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are using the </a:t>
                </a:r>
                <a:r>
                  <a:rPr lang="en-US" altLang="zh-TW" dirty="0"/>
                  <a:t>same </a:t>
                </a:r>
                <a:r>
                  <a:rPr lang="en-US" altLang="zh-TW" dirty="0" smtClean="0"/>
                  <a:t>alphabet set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/>
                  <a:t>.</a:t>
                </a:r>
              </a:p>
              <a:p>
                <a:pPr marL="457200" indent="-514350">
                  <a:buFont typeface="+mj-lt"/>
                  <a:buAutoNum type="arabicPeriod"/>
                </a:pPr>
                <a:r>
                  <a:rPr lang="en-US" altLang="zh-TW" dirty="0"/>
                  <a:t>Calculate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pPr marL="457200" indent="-514350">
                  <a:buFont typeface="+mj-lt"/>
                  <a:buAutoNum type="arabicPeriod"/>
                </a:pPr>
                <a:r>
                  <a:rPr lang="en-US" altLang="zh-TW" dirty="0" smtClean="0">
                    <a:solidFill>
                      <a:prstClr val="black"/>
                    </a:solidFill>
                  </a:rPr>
                  <a:t>Enumerate all the </a:t>
                </a:r>
                <a:r>
                  <a:rPr lang="en-US" altLang="zh-TW" dirty="0">
                    <a:solidFill>
                      <a:prstClr val="black"/>
                    </a:solidFill>
                  </a:rPr>
                  <a:t>strings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>
                    <a:solidFill>
                      <a:prstClr val="black"/>
                    </a:solidFill>
                  </a:rPr>
                  <a:t> </a:t>
                </a:r>
                <a:r>
                  <a:rPr lang="en-US" altLang="zh-TW" dirty="0" smtClean="0">
                    <a:solidFill>
                      <a:prstClr val="black"/>
                    </a:solidFill>
                  </a:rPr>
                  <a:t>with length no more than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>
                    <a:solidFill>
                      <a:prstClr val="black"/>
                    </a:solidFill>
                  </a:rPr>
                  <a:t>, </a:t>
                </a:r>
                <a:r>
                  <a:rPr lang="en-US" altLang="zh-TW" dirty="0">
                    <a:solidFill>
                      <a:prstClr val="black"/>
                    </a:solidFill>
                  </a:rPr>
                  <a:t>and for each string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 smtClean="0">
                    <a:solidFill>
                      <a:prstClr val="black"/>
                    </a:solidFill>
                  </a:rPr>
                  <a:t>:</a:t>
                </a:r>
              </a:p>
              <a:p>
                <a:pPr marL="914400" lvl="1" indent="-514350"/>
                <a:r>
                  <a:rPr lang="en-US" altLang="zh-TW" sz="2400" dirty="0" smtClean="0">
                    <a:solidFill>
                      <a:prstClr val="black"/>
                    </a:solidFill>
                  </a:rPr>
                  <a:t>Simulate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sz="2400" dirty="0">
                    <a:solidFill>
                      <a:prstClr val="black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altLang="zh-TW" sz="2400" dirty="0" smtClean="0">
                    <a:solidFill>
                      <a:prstClr val="black"/>
                    </a:solidFill>
                  </a:rPr>
                  <a:t>on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sz="2400" dirty="0" smtClean="0">
                    <a:solidFill>
                      <a:prstClr val="black"/>
                    </a:solidFill>
                  </a:rPr>
                  <a:t>.</a:t>
                </a:r>
              </a:p>
              <a:p>
                <a:pPr marL="914400" lvl="1" indent="-514350"/>
                <a:r>
                  <a:rPr lang="en-US" altLang="zh-TW" sz="2400" dirty="0" smtClean="0">
                    <a:solidFill>
                      <a:prstClr val="black"/>
                    </a:solidFill>
                  </a:rPr>
                  <a:t>If their results are </a:t>
                </a:r>
                <a:r>
                  <a:rPr lang="en-US" altLang="zh-TW" sz="2400" dirty="0">
                    <a:solidFill>
                      <a:prstClr val="black"/>
                    </a:solidFill>
                  </a:rPr>
                  <a:t>different, </a:t>
                </a:r>
                <a:r>
                  <a:rPr lang="en-US" altLang="zh-TW" sz="2400" i="1" dirty="0" smtClean="0">
                    <a:solidFill>
                      <a:prstClr val="black"/>
                    </a:solidFill>
                  </a:rPr>
                  <a:t>reject</a:t>
                </a:r>
                <a:r>
                  <a:rPr lang="en-US" altLang="zh-TW" dirty="0" smtClean="0">
                    <a:solidFill>
                      <a:prstClr val="black"/>
                    </a:solidFill>
                  </a:rPr>
                  <a:t>;</a:t>
                </a:r>
                <a:r>
                  <a:rPr lang="en-US" altLang="zh-TW" sz="2400" dirty="0" smtClean="0">
                    <a:solidFill>
                      <a:prstClr val="black"/>
                    </a:solidFill>
                  </a:rPr>
                  <a:t> otherwise</a:t>
                </a:r>
                <a:r>
                  <a:rPr lang="en-US" altLang="zh-TW" sz="2400" dirty="0">
                    <a:solidFill>
                      <a:prstClr val="black"/>
                    </a:solidFill>
                  </a:rPr>
                  <a:t>, </a:t>
                </a:r>
                <a:r>
                  <a:rPr lang="en-US" altLang="zh-TW" sz="2400" i="1" dirty="0">
                    <a:solidFill>
                      <a:prstClr val="black"/>
                    </a:solidFill>
                  </a:rPr>
                  <a:t>continue</a:t>
                </a:r>
                <a:r>
                  <a:rPr lang="en-US" altLang="zh-TW" sz="2400" dirty="0">
                    <a:solidFill>
                      <a:prstClr val="black"/>
                    </a:solidFill>
                  </a:rPr>
                  <a:t>.</a:t>
                </a:r>
              </a:p>
              <a:p>
                <a:pPr marL="457200" indent="-514350">
                  <a:buFont typeface="+mj-lt"/>
                  <a:buAutoNum type="arabicPeriod"/>
                </a:pPr>
                <a:r>
                  <a:rPr lang="en-US" altLang="zh-TW" dirty="0"/>
                  <a:t>If all possible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had been checked, no different result occurs, </a:t>
                </a:r>
                <a:r>
                  <a:rPr lang="en-US" altLang="zh-TW" i="1" dirty="0" smtClean="0"/>
                  <a:t>accept</a:t>
                </a:r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 r="-104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1677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HW#9 – </a:t>
            </a:r>
            <a:r>
              <a:rPr lang="en-US" altLang="zh-TW" dirty="0" smtClean="0"/>
              <a:t>Q5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657471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This proof is by contradiction. To get the contradiction we assume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decidable and use this assumption to show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𝐴𝐿𝐿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decidable. (This proof is similar to that of Theorem 5.4.)</a:t>
                </a:r>
              </a:p>
              <a:p>
                <a:r>
                  <a:rPr lang="en-US" altLang="zh-TW" dirty="0" smtClean="0"/>
                  <a:t>If there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were a TM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dirty="0" smtClean="0"/>
                  <a:t> to decide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 smtClean="0"/>
                  <a:t> then we could define a TM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 to decide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𝐴𝐿𝐿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 smtClean="0"/>
                  <a:t> as follows.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 smtClean="0"/>
                  <a:t>“On </a:t>
                </a:r>
                <a:r>
                  <a:rPr lang="en-US" altLang="zh-TW" dirty="0"/>
                  <a:t>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altLang="zh-TW" dirty="0"/>
                  <a:t> , where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altLang="zh-TW" dirty="0"/>
                  <a:t> is a CFG: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Run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sz="2800" dirty="0"/>
                  <a:t> 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altLang="zh-TW" sz="2800" i="1" baseline="-25000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zh-TW" sz="2800" dirty="0"/>
                  <a:t>, where G</a:t>
                </a:r>
                <a:r>
                  <a:rPr lang="en-US" altLang="zh-TW" sz="2800" baseline="-25000" dirty="0"/>
                  <a:t>1</a:t>
                </a:r>
                <a:r>
                  <a:rPr lang="en-US" altLang="zh-TW" sz="2800" dirty="0"/>
                  <a:t> is a CFG that generates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sz="2800" dirty="0"/>
                  <a:t>.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altLang="zh-TW" sz="2800" dirty="0"/>
                  <a:t>If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sz="2800" dirty="0"/>
                  <a:t> accepts, </a:t>
                </a:r>
                <a:r>
                  <a:rPr lang="en-US" altLang="zh-TW" sz="2800" i="1" dirty="0"/>
                  <a:t>accept</a:t>
                </a:r>
                <a:r>
                  <a:rPr lang="en-US" altLang="zh-TW" sz="2800" dirty="0"/>
                  <a:t>; if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sz="2800" dirty="0"/>
                  <a:t> rejects, </a:t>
                </a:r>
                <a:r>
                  <a:rPr lang="en-US" altLang="zh-TW" sz="2800" i="1" dirty="0"/>
                  <a:t>reject</a:t>
                </a:r>
                <a:r>
                  <a:rPr lang="en-US" altLang="zh-TW" sz="2800" dirty="0" smtClean="0"/>
                  <a:t>.”</a:t>
                </a:r>
                <a:endParaRPr lang="en-US" altLang="zh-TW" sz="2800" dirty="0"/>
              </a:p>
              <a:p>
                <a:r>
                  <a:rPr lang="en-US" altLang="zh-TW" dirty="0"/>
                  <a:t>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dirty="0"/>
                  <a:t>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/>
                  <a:t>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𝐴𝐿𝐿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/>
                  <a:t>. 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𝐴𝐿𝐿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/>
                  <a:t> is </a:t>
                </a:r>
                <a:r>
                  <a:rPr lang="en-US" altLang="zh-TW" dirty="0" smtClean="0"/>
                  <a:t>undecidable by Theorem 5.13, </a:t>
                </a:r>
                <a:r>
                  <a:rPr lang="en-US" altLang="zh-TW" dirty="0"/>
                  <a:t>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/>
                  <a:t> also </a:t>
                </a:r>
                <a:r>
                  <a:rPr lang="en-US" altLang="zh-TW" dirty="0" smtClean="0"/>
                  <a:t>must be </a:t>
                </a:r>
                <a:r>
                  <a:rPr lang="en-US" altLang="zh-TW" dirty="0"/>
                  <a:t>undecidable</a:t>
                </a:r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657471"/>
              </a:xfrm>
              <a:blipFill rotWithShape="0">
                <a:blip r:embed="rId2"/>
                <a:stretch>
                  <a:fillRect l="-1043" t="-2094" r="-144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266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HW#10 – </a:t>
            </a:r>
            <a:r>
              <a:rPr lang="en-US" altLang="zh-TW" dirty="0" smtClean="0"/>
              <a:t>Q2 (1/2)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838128"/>
              </a:xfrm>
            </p:spPr>
            <p:txBody>
              <a:bodyPr>
                <a:noAutofit/>
              </a:bodyPr>
              <a:lstStyle/>
              <a:p>
                <a:r>
                  <a:rPr lang="en-US" altLang="zh-TW" sz="2400" dirty="0" smtClean="0"/>
                  <a:t>This proof is by reduction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sz="2400" dirty="0" smtClean="0"/>
                  <a:t>. We show that,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𝐷𝐹𝐴</m:t>
                        </m:r>
                      </m:sub>
                    </m:sSub>
                  </m:oMath>
                </a14:m>
                <a:r>
                  <a:rPr lang="en-US" altLang="zh-TW" sz="2400" dirty="0" smtClean="0"/>
                  <a:t> were decidable,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sz="2400" dirty="0" smtClean="0"/>
                  <a:t> would also be. We use the computation history technique in the proof. (The </a:t>
                </a:r>
                <a:r>
                  <a:rPr lang="en-US" altLang="zh-TW" sz="2400" dirty="0"/>
                  <a:t>proof is similar to that of Theorem </a:t>
                </a:r>
                <a:r>
                  <a:rPr lang="en-US" altLang="zh-TW" sz="2400" dirty="0" smtClean="0"/>
                  <a:t>5.10.)</a:t>
                </a:r>
              </a:p>
              <a:p>
                <a:r>
                  <a:rPr lang="en-US" altLang="zh-TW" sz="2400" dirty="0" smtClean="0"/>
                  <a:t>First we explain how can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𝐷𝐹𝐴</m:t>
                        </m:r>
                      </m:sub>
                    </m:sSub>
                  </m:oMath>
                </a14:m>
                <a:r>
                  <a:rPr lang="en-US" altLang="zh-TW" sz="2400" dirty="0" smtClean="0"/>
                  <a:t> validate whether a input </a:t>
                </a:r>
                <a:r>
                  <a:rPr lang="en-US" altLang="zh-TW" sz="2400" dirty="0"/>
                  <a:t>computation history </a:t>
                </a:r>
                <a:r>
                  <a:rPr lang="en-US" altLang="zh-TW" sz="2400" dirty="0" smtClean="0"/>
                  <a:t>is valid. (The way is similar to the way it use to recognize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sz="2400" dirty="0" smtClean="0"/>
                  <a:t>.)</a:t>
                </a:r>
              </a:p>
              <a:p>
                <a:r>
                  <a:rPr lang="en-US" altLang="zh-TW" sz="2400" dirty="0" smtClean="0">
                    <a:solidFill>
                      <a:schemeClr val="tx1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𝐷𝐹𝐴</m:t>
                    </m:r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 moves its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altLang="zh-TW" sz="2400" baseline="30000" dirty="0" smtClean="0">
                    <a:solidFill>
                      <a:schemeClr val="tx1"/>
                    </a:solidFill>
                  </a:rPr>
                  <a:t>st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head to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the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altLang="zh-TW" sz="2400" baseline="30000" dirty="0" smtClean="0">
                    <a:solidFill>
                      <a:schemeClr val="tx1"/>
                    </a:solidFill>
                  </a:rPr>
                  <a:t>st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symbol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of the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altLang="zh-TW" sz="2400" baseline="30000" dirty="0" smtClean="0">
                    <a:solidFill>
                      <a:schemeClr val="tx1"/>
                    </a:solidFill>
                  </a:rPr>
                  <a:t>st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conﬁguration and moves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its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altLang="zh-TW" sz="2400" baseline="30000" dirty="0" smtClean="0">
                    <a:solidFill>
                      <a:schemeClr val="tx1"/>
                    </a:solidFill>
                  </a:rPr>
                  <a:t>nd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head to the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right to the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altLang="zh-TW" sz="2400" baseline="30000" dirty="0" smtClean="0">
                    <a:solidFill>
                      <a:schemeClr val="tx1"/>
                    </a:solidFill>
                  </a:rPr>
                  <a:t>st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symbol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of the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altLang="zh-TW" sz="2400" baseline="30000" dirty="0" smtClean="0">
                    <a:solidFill>
                      <a:schemeClr val="tx1"/>
                    </a:solidFill>
                  </a:rPr>
                  <a:t>nd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conﬁguration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. </a:t>
                </a:r>
                <a:r>
                  <a:rPr lang="en-US" altLang="zh-TW" sz="2400" dirty="0" smtClean="0"/>
                  <a:t>Then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it scans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right, making sure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that the conﬁguration under the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altLang="zh-TW" sz="2400" baseline="30000" dirty="0" smtClean="0">
                    <a:solidFill>
                      <a:schemeClr val="tx1"/>
                    </a:solidFill>
                  </a:rPr>
                  <a:t>st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head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is a valid successor of the conﬁguration under the </a:t>
                </a:r>
                <a:r>
                  <a:rPr lang="en-US" altLang="zh-TW" sz="2400" dirty="0" smtClean="0"/>
                  <a:t>2</a:t>
                </a:r>
                <a:r>
                  <a:rPr lang="en-US" altLang="zh-TW" sz="2400" baseline="30000" dirty="0" smtClean="0"/>
                  <a:t>nd</a:t>
                </a:r>
                <a:r>
                  <a:rPr lang="en-US" altLang="zh-TW" sz="2400" dirty="0" smtClean="0"/>
                  <a:t>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head.</a:t>
                </a:r>
              </a:p>
              <a:p>
                <a:r>
                  <a:rPr lang="en-US" altLang="zh-TW" sz="2400" dirty="0" smtClean="0">
                    <a:solidFill>
                      <a:schemeClr val="tx1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𝐷𝐹𝐴</m:t>
                    </m:r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also takes note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if the conﬁguration under the right head is an accepting conﬁguration. If it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reaches the right-end,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having seen a valid sequence of conﬁgurations with the ﬁnal one being in an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accepting state, it </a:t>
                </a:r>
                <a:r>
                  <a:rPr lang="en-US" altLang="zh-TW" sz="2400" i="1" dirty="0" smtClean="0">
                    <a:solidFill>
                      <a:schemeClr val="tx1"/>
                    </a:solidFill>
                  </a:rPr>
                  <a:t>accepts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; otherwise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, </a:t>
                </a:r>
                <a:r>
                  <a:rPr lang="en-US" altLang="zh-TW" sz="2400" i="1" dirty="0" smtClean="0">
                    <a:solidFill>
                      <a:schemeClr val="tx1"/>
                    </a:solidFill>
                  </a:rPr>
                  <a:t>rejects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838128"/>
              </a:xfrm>
              <a:blipFill rotWithShape="0">
                <a:blip r:embed="rId3"/>
                <a:stretch>
                  <a:fillRect l="-812" t="-1763" r="-1333" b="-1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5432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HW#10 – Q2 </a:t>
            </a:r>
            <a:r>
              <a:rPr lang="en-US" altLang="zh-TW" dirty="0" smtClean="0"/>
              <a:t>(2/2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92224"/>
                <a:ext cx="10515600" cy="4718304"/>
              </a:xfrm>
            </p:spPr>
            <p:txBody>
              <a:bodyPr/>
              <a:lstStyle/>
              <a:p>
                <a:r>
                  <a:rPr lang="en-US" altLang="zh-TW" dirty="0" smtClean="0"/>
                  <a:t>Now, just like in the Theorem 5.10, after we’ve figured out how to build a TM computation history checker using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𝐷𝐹𝐴</m:t>
                    </m:r>
                  </m:oMath>
                </a14:m>
                <a:r>
                  <a:rPr lang="en-US" altLang="zh-TW" dirty="0" smtClean="0"/>
                  <a:t> for an arbitrary TM, we can make the reduction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𝐷𝐹𝐴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Suppose that TM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𝐷𝐹𝐴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. Construct TM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that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dirty="0" smtClean="0"/>
                  <a:t> as follows.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“On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altLang="zh-TW" dirty="0" smtClean="0"/>
                  <a:t>, where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a TM and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 smtClean="0"/>
                  <a:t> is a string: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dirty="0" smtClean="0"/>
                  <a:t>Construct 2DFA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from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and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as described in the previous slide.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dirty="0" smtClean="0"/>
                  <a:t>Run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dirty="0" smtClean="0"/>
                  <a:t>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rejects, </a:t>
                </a:r>
                <a:r>
                  <a:rPr lang="en-US" altLang="zh-TW" i="1" dirty="0" smtClean="0"/>
                  <a:t>accept</a:t>
                </a:r>
                <a:r>
                  <a:rPr lang="en-US" altLang="zh-TW" dirty="0" smtClean="0"/>
                  <a:t>; 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accepts, </a:t>
                </a:r>
                <a:r>
                  <a:rPr lang="en-US" altLang="zh-TW" i="1" dirty="0" smtClean="0"/>
                  <a:t>reject</a:t>
                </a:r>
                <a:r>
                  <a:rPr lang="en-US" altLang="zh-TW" dirty="0" smtClean="0"/>
                  <a:t>.”</a:t>
                </a:r>
              </a:p>
              <a:p>
                <a:r>
                  <a:rPr lang="en-US" altLang="zh-TW" dirty="0" smtClean="0"/>
                  <a:t>The rest are similar to </a:t>
                </a:r>
                <a:r>
                  <a:rPr lang="en-US" altLang="zh-TW" dirty="0"/>
                  <a:t>that of Theorem </a:t>
                </a:r>
                <a:r>
                  <a:rPr lang="en-US" altLang="zh-TW" dirty="0" smtClean="0"/>
                  <a:t>5.10.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92224"/>
                <a:ext cx="10515600" cy="4718304"/>
              </a:xfrm>
              <a:blipFill rotWithShape="0">
                <a:blip r:embed="rId2"/>
                <a:stretch>
                  <a:fillRect l="-1043" t="-2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9469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 </a:t>
            </a:r>
            <a:r>
              <a:rPr lang="en-US" altLang="zh-TW" dirty="0"/>
              <a:t>– </a:t>
            </a:r>
            <a:r>
              <a:rPr lang="en-US" altLang="zh-TW" dirty="0" smtClean="0"/>
              <a:t>Q4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Rice’s theorem can be described as follows.</a:t>
                </a:r>
              </a:p>
              <a:p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 be a property (set </a:t>
                </a:r>
                <a:r>
                  <a:rPr lang="en-US" altLang="zh-TW" dirty="0"/>
                  <a:t>of </a:t>
                </a:r>
                <a:r>
                  <a:rPr lang="en-US" altLang="zh-TW" dirty="0" smtClean="0"/>
                  <a:t>languages)</a:t>
                </a:r>
                <a:r>
                  <a:rPr lang="en-US" altLang="zh-TW" dirty="0"/>
                  <a:t> that is nontrivial, meaning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altLang="zh-TW" dirty="0"/>
                  <a:t>there exists a Turing machine that recognizes a language </a:t>
                </a:r>
                <a:r>
                  <a:rPr lang="en-US" altLang="zh-TW" dirty="0" smtClean="0"/>
                  <a:t>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,</a:t>
                </a:r>
                <a:endParaRPr lang="en-US" altLang="zh-TW" dirty="0"/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altLang="zh-TW" dirty="0"/>
                  <a:t>there exists a Turing machine that recognizes a language not </a:t>
                </a:r>
                <a:r>
                  <a:rPr lang="en-US" altLang="zh-TW" dirty="0" smtClean="0"/>
                  <a:t>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r>
                  <a:rPr lang="en-US" altLang="zh-TW" dirty="0"/>
                  <a:t>Then, </a:t>
                </a:r>
                <a:r>
                  <a:rPr lang="en-US" altLang="zh-TW" dirty="0" smtClean="0"/>
                  <a:t>it is</a:t>
                </a:r>
                <a:r>
                  <a:rPr lang="en-US" altLang="zh-TW" dirty="0"/>
                  <a:t> undecidable to determine whether the language decided by an arbitrary Turing machine lies 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endParaRPr lang="en-US" altLang="zh-TW" dirty="0"/>
              </a:p>
              <a:p>
                <a:r>
                  <a:rPr lang="en-US" altLang="zh-TW" dirty="0" smtClean="0"/>
                  <a:t>In this problem, we take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 as the set of languages that are recognized by Turing machines and contain “1011”. The rests are left for you.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 r="-75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59408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HW#10 – </a:t>
            </a:r>
            <a:r>
              <a:rPr lang="en-US" altLang="zh-TW" dirty="0" smtClean="0"/>
              <a:t>Q5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97528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We show that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reducible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/>
                  <a:t>Suppose that TM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decides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altLang="zh-TW" dirty="0"/>
                  <a:t>. Construct TM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that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dirty="0"/>
                  <a:t> as follows.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“On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altLang="zh-TW" dirty="0"/>
                  <a:t>, where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is a TM and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/>
                  <a:t> is a string: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dirty="0" smtClean="0"/>
                  <a:t>Construct a TM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from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altLang="zh-TW" dirty="0" smtClean="0"/>
                  <a:t> that</a:t>
                </a:r>
              </a:p>
              <a:p>
                <a:pPr marL="914400" lvl="2" indent="0">
                  <a:buNone/>
                </a:pP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′=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“On </a:t>
                </a:r>
                <a:r>
                  <a:rPr lang="en-US" altLang="zh-TW" dirty="0" smtClean="0"/>
                  <a:t>any input 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 smtClean="0"/>
                  <a:t>: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altLang="zh-TW" dirty="0" smtClean="0"/>
                  <a:t>Put a symbol that isn’t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 smtClean="0"/>
                  <a:t>, say ‘#’, behind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 smtClean="0"/>
                  <a:t> (i.e., first blank cell).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altLang="zh-TW" dirty="0" smtClean="0"/>
                  <a:t>Write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 smtClean="0"/>
                  <a:t> on the tape after ‘#’.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altLang="zh-TW" dirty="0"/>
                  <a:t>S</a:t>
                </a:r>
                <a:r>
                  <a:rPr lang="en-US" altLang="zh-TW" dirty="0" smtClean="0"/>
                  <a:t>imulate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on the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 smtClean="0"/>
                  <a:t> portion of the tape, and prevent the head from crossing ‘#’ into the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 smtClean="0"/>
                  <a:t> portion.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altLang="zh-TW" dirty="0" smtClean="0"/>
                  <a:t>If the result of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is accept, move the head to the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portion, modify something and accept.”</a:t>
                </a:r>
                <a:endParaRPr lang="en-US" altLang="zh-TW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dirty="0"/>
                  <a:t>Run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b="0" i="0" dirty="0" smtClean="0">
                            <a:latin typeface="Cambria Math" panose="02040503050406030204" pitchFamily="18" charset="0"/>
                          </a:rPr>
                          <m:t>,"</m:t>
                        </m:r>
                        <m:r>
                          <m:rPr>
                            <m:sty m:val="p"/>
                          </m:rPr>
                          <a:rPr lang="en-US" altLang="zh-TW" b="0" i="0" dirty="0" smtClean="0">
                            <a:latin typeface="Cambria Math" panose="02040503050406030204" pitchFamily="18" charset="0"/>
                          </a:rPr>
                          <m:t>whatever</m:t>
                        </m:r>
                        <m:r>
                          <a:rPr lang="en-US" altLang="zh-TW" b="0" i="0" dirty="0" smtClean="0">
                            <a:latin typeface="Cambria Math" panose="02040503050406030204" pitchFamily="18" charset="0"/>
                          </a:rPr>
                          <m:t>"</m:t>
                        </m:r>
                      </m:e>
                    </m:d>
                  </m:oMath>
                </a14:m>
                <a:r>
                  <a:rPr lang="en-US" altLang="zh-TW" dirty="0"/>
                  <a:t>.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dirty="0"/>
                  <a:t>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rejects, </a:t>
                </a:r>
                <a:r>
                  <a:rPr lang="en-US" altLang="zh-TW" i="1" dirty="0"/>
                  <a:t>accept</a:t>
                </a:r>
                <a:r>
                  <a:rPr lang="en-US" altLang="zh-TW" dirty="0"/>
                  <a:t>; 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accepts, </a:t>
                </a:r>
                <a:r>
                  <a:rPr lang="en-US" altLang="zh-TW" i="1" dirty="0"/>
                  <a:t>reject</a:t>
                </a:r>
                <a:r>
                  <a:rPr lang="en-US" altLang="zh-TW" dirty="0"/>
                  <a:t>.”</a:t>
                </a:r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975288"/>
              </a:xfrm>
              <a:blipFill rotWithShape="0">
                <a:blip r:embed="rId3"/>
                <a:stretch>
                  <a:fillRect l="-1043" t="-269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00214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HW#10* </a:t>
            </a:r>
            <a:r>
              <a:rPr lang="en-US" altLang="zh-TW" dirty="0"/>
              <a:t>– </a:t>
            </a:r>
            <a:r>
              <a:rPr lang="en-US" altLang="zh-TW" dirty="0" smtClean="0"/>
              <a:t>Q6 (1/2)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a Turing machine having a state that will never be entered on any input string.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dirty="0" smtClean="0"/>
              </a:p>
              <a:p>
                <a:r>
                  <a:rPr lang="en-US" altLang="zh-TW" dirty="0"/>
                  <a:t>We now show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is reducible </a:t>
                </a:r>
                <a:r>
                  <a:rPr lang="en-US" altLang="zh-TW" dirty="0"/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dirty="0" smtClean="0"/>
                  <a:t>, which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known to </a:t>
                </a:r>
                <a:r>
                  <a:rPr lang="en-US" altLang="zh-TW" dirty="0"/>
                  <a:t>be undecidable</a:t>
                </a: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/>
                  <a:t>Assume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altLang="zh-TW" dirty="0"/>
                  <a:t> is a Turing machine that decides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TW" dirty="0" smtClean="0"/>
                  <a:t>; we can construct </a:t>
                </a:r>
                <a:r>
                  <a:rPr lang="en-US" altLang="zh-TW" dirty="0"/>
                  <a:t>a Turing machine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/>
                  <a:t> that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dirty="0" smtClean="0"/>
                  <a:t> (details in the next slide).</a:t>
                </a:r>
                <a:endParaRPr lang="en-US" altLang="zh-TW" dirty="0"/>
              </a:p>
              <a:p>
                <a:r>
                  <a:rPr lang="en-US" altLang="zh-TW" dirty="0" smtClean="0"/>
                  <a:t>And by thus, we’ve showed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undecidable either.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34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2830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HW#10* </a:t>
            </a:r>
            <a:r>
              <a:rPr lang="en-US" altLang="zh-TW" dirty="0"/>
              <a:t>– </a:t>
            </a:r>
            <a:r>
              <a:rPr lang="en-US" altLang="zh-TW" dirty="0" smtClean="0"/>
              <a:t>Q6 (2/2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575175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sz="250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sz="25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sz="2500" dirty="0"/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5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altLang="zh-TW" sz="2500" dirty="0" smtClean="0"/>
                  <a:t>:</a:t>
                </a:r>
                <a:endParaRPr lang="en-US" altLang="zh-TW" sz="25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sz="2500" dirty="0" smtClean="0"/>
                  <a:t>If </a:t>
                </a:r>
                <a:r>
                  <a:rPr lang="en-US" altLang="zh-TW" sz="2500" dirty="0"/>
                  <a:t>the input is not a valid representation of a Turing machine and a string, </a:t>
                </a:r>
                <a:r>
                  <a:rPr lang="en-US" altLang="zh-TW" sz="2500" i="1" dirty="0"/>
                  <a:t>reject</a:t>
                </a:r>
                <a:r>
                  <a:rPr lang="en-US" altLang="zh-TW" sz="2500" dirty="0"/>
                  <a:t>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sz="2500" dirty="0" smtClean="0"/>
                  <a:t>Construct </a:t>
                </a:r>
                <a:r>
                  <a:rPr lang="en-US" altLang="zh-TW" sz="2500" dirty="0"/>
                  <a:t>TM</a:t>
                </a:r>
                <a:r>
                  <a:rPr lang="en-US" altLang="zh-TW" sz="25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500" b="0" i="1" smtClean="0">
                        <a:latin typeface="Cambria Math" panose="02040503050406030204" pitchFamily="18" charset="0"/>
                      </a:rPr>
                      <m:t>′=</m:t>
                    </m:r>
                  </m:oMath>
                </a14:m>
                <a:r>
                  <a:rPr lang="en-US" altLang="zh-TW" sz="2500" dirty="0"/>
                  <a:t> </a:t>
                </a:r>
                <a:r>
                  <a:rPr lang="en-US" altLang="zh-TW" sz="2500" dirty="0" smtClean="0"/>
                  <a:t>“Reject any input except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sz="2500" dirty="0" smtClean="0"/>
                  <a:t>, and with input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sz="2500" dirty="0" smtClean="0"/>
                  <a:t> run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sz="2500" dirty="0" smtClean="0"/>
                  <a:t> on it; </a:t>
                </a:r>
                <a:r>
                  <a:rPr lang="en-US" altLang="zh-TW" sz="2500" i="1" dirty="0" smtClean="0"/>
                  <a:t>accept</a:t>
                </a:r>
                <a:r>
                  <a:rPr lang="en-US" altLang="zh-TW" sz="2500" dirty="0" smtClean="0"/>
                  <a:t> </a:t>
                </a:r>
                <a:r>
                  <a:rPr lang="en-US" altLang="zh-TW" sz="2500" dirty="0"/>
                  <a:t>or </a:t>
                </a:r>
                <a:r>
                  <a:rPr lang="en-US" altLang="zh-TW" sz="2500" i="1" dirty="0" smtClean="0"/>
                  <a:t>reject</a:t>
                </a:r>
                <a:r>
                  <a:rPr lang="en-US" altLang="zh-TW" sz="2500" dirty="0" smtClean="0"/>
                  <a:t> the same </a:t>
                </a:r>
                <a:r>
                  <a:rPr lang="en-US" altLang="zh-TW" sz="2500" dirty="0"/>
                  <a:t>as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sz="2500" dirty="0" smtClean="0"/>
                  <a:t> does.”</a:t>
                </a:r>
                <a:endParaRPr lang="en-US" altLang="zh-TW" sz="25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sz="2500" dirty="0" smtClean="0"/>
                  <a:t>Modify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5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500" dirty="0" smtClean="0"/>
                  <a:t> into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500" i="1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en-US" altLang="zh-TW" sz="2500" dirty="0" smtClean="0"/>
                  <a:t>: whenever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5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500" dirty="0" smtClean="0"/>
                  <a:t> is about to enter the </a:t>
                </a:r>
                <a:r>
                  <a:rPr lang="en-US" altLang="zh-TW" sz="2500" dirty="0"/>
                  <a:t>reject state, </a:t>
                </a:r>
                <a:r>
                  <a:rPr lang="en-US" altLang="zh-TW" sz="2500" dirty="0" smtClean="0"/>
                  <a:t>we make it enter a set of states that lead it to visit every </a:t>
                </a:r>
                <a:r>
                  <a:rPr lang="en-US" altLang="zh-TW" sz="2500" dirty="0"/>
                  <a:t>other </a:t>
                </a:r>
                <a:r>
                  <a:rPr lang="en-US" altLang="zh-TW" sz="2500" dirty="0" smtClean="0"/>
                  <a:t>state first (except </a:t>
                </a:r>
                <a:r>
                  <a:rPr lang="en-US" altLang="zh-TW" sz="2500" dirty="0"/>
                  <a:t>for the accept state</a:t>
                </a:r>
                <a:r>
                  <a:rPr lang="en-US" altLang="zh-TW" sz="2500" dirty="0" smtClean="0"/>
                  <a:t>), and end in the reject state. </a:t>
                </a:r>
                <a:r>
                  <a:rPr lang="en-US" altLang="zh-TW" sz="2500" dirty="0"/>
                  <a:t>This can be done by adding a new tape symbol, writing it to two consecutive </a:t>
                </a:r>
                <a:r>
                  <a:rPr lang="en-US" altLang="zh-TW" sz="2500" dirty="0" smtClean="0"/>
                  <a:t>cells on the tape, </a:t>
                </a:r>
                <a:r>
                  <a:rPr lang="en-US" altLang="zh-TW" sz="2500" dirty="0"/>
                  <a:t>and then moving back and forth </a:t>
                </a:r>
                <a:r>
                  <a:rPr lang="en-US" altLang="zh-TW" sz="2500" dirty="0" smtClean="0"/>
                  <a:t>on </a:t>
                </a:r>
                <a:r>
                  <a:rPr lang="en-US" altLang="zh-TW" sz="2500" dirty="0"/>
                  <a:t>them while visiting </a:t>
                </a:r>
                <a:r>
                  <a:rPr lang="en-US" altLang="zh-TW" sz="2500" dirty="0" smtClean="0"/>
                  <a:t>other states.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sz="2500" dirty="0" smtClean="0"/>
                  <a:t>Run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altLang="zh-TW" sz="2500" dirty="0" smtClean="0"/>
                  <a:t> 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5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′′</m:t>
                        </m:r>
                      </m:e>
                    </m:d>
                  </m:oMath>
                </a14:m>
                <a:r>
                  <a:rPr lang="en-US" altLang="zh-TW" sz="2500" dirty="0" smtClean="0"/>
                  <a:t>, </a:t>
                </a:r>
                <a:r>
                  <a:rPr lang="en-US" altLang="zh-TW" sz="2500" i="1" dirty="0" smtClean="0"/>
                  <a:t>reject</a:t>
                </a:r>
                <a:r>
                  <a:rPr lang="en-US" altLang="zh-TW" sz="2500" dirty="0" smtClean="0"/>
                  <a:t> if </a:t>
                </a:r>
                <a:r>
                  <a:rPr lang="en-US" altLang="zh-TW" sz="2500" dirty="0"/>
                  <a:t>it </a:t>
                </a:r>
                <a:r>
                  <a:rPr lang="en-US" altLang="zh-TW" sz="2500" dirty="0" smtClean="0"/>
                  <a:t>accepts; </a:t>
                </a:r>
                <a:r>
                  <a:rPr lang="en-US" altLang="zh-TW" sz="2500" i="1" dirty="0" smtClean="0"/>
                  <a:t>accept </a:t>
                </a:r>
                <a:r>
                  <a:rPr lang="en-US" altLang="zh-TW" sz="2500" dirty="0" smtClean="0"/>
                  <a:t>otherwise.”</a:t>
                </a:r>
                <a:endParaRPr lang="en-US" altLang="zh-TW" sz="25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575175"/>
              </a:xfrm>
              <a:blipFill rotWithShape="0">
                <a:blip r:embed="rId2"/>
                <a:stretch>
                  <a:fillRect l="-1043" t="-1731" r="-115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0243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3176</TotalTime>
  <Words>1134</Words>
  <Application>Microsoft Office PowerPoint</Application>
  <PresentationFormat>Widescreen</PresentationFormat>
  <Paragraphs>275</Paragraphs>
  <Slides>26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新細明體</vt:lpstr>
      <vt:lpstr>Arial</vt:lpstr>
      <vt:lpstr>Calibri</vt:lpstr>
      <vt:lpstr>Calibri Light</vt:lpstr>
      <vt:lpstr>Cambria Math</vt:lpstr>
      <vt:lpstr>Office 佈景主題</vt:lpstr>
      <vt:lpstr>Theory of Computing TA times #4</vt:lpstr>
      <vt:lpstr>CAUTION</vt:lpstr>
      <vt:lpstr>Stats.</vt:lpstr>
      <vt:lpstr>HW#8 – Q1</vt:lpstr>
      <vt:lpstr>HW#8 – Q2 (1/4)</vt:lpstr>
      <vt:lpstr>HW#8 – Q2 (2/4)</vt:lpstr>
      <vt:lpstr>HW#8 – Q2 (3/4)</vt:lpstr>
      <vt:lpstr>HW#8 – Q2 (4/4)</vt:lpstr>
      <vt:lpstr>HW#8* – Q4 (1/6)</vt:lpstr>
      <vt:lpstr>HW#8* – Q4 (2/6)</vt:lpstr>
      <vt:lpstr>HW#8* – Q4 (3/6)</vt:lpstr>
      <vt:lpstr>HW#8* – Q4 (4/6)</vt:lpstr>
      <vt:lpstr>HW#8* – Q4 (5/6)</vt:lpstr>
      <vt:lpstr>HW#8* – Q4 (6/6)</vt:lpstr>
      <vt:lpstr>HW#9 – Q1 (1/2)</vt:lpstr>
      <vt:lpstr>HW#9 – Q1 (2/2)</vt:lpstr>
      <vt:lpstr>HW#9* – Q3 (1/3)</vt:lpstr>
      <vt:lpstr>HW#9* – Q3 (2/3)</vt:lpstr>
      <vt:lpstr>HW#9* – Q3 (3/3)</vt:lpstr>
      <vt:lpstr>HW#9 – Q5</vt:lpstr>
      <vt:lpstr>HW#10 – Q2 (1/2)</vt:lpstr>
      <vt:lpstr>HW#10 – Q2 (2/2)</vt:lpstr>
      <vt:lpstr>HW#10 – Q4</vt:lpstr>
      <vt:lpstr>HW#10 – Q5</vt:lpstr>
      <vt:lpstr>HW#10* – Q6 (1/2)</vt:lpstr>
      <vt:lpstr>HW#10* – Q6 (2/2)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Theory of Computing TA times #3</dc:title>
  <dc:creator>Hung-Wei Hsu</dc:creator>
  <cp:lastModifiedBy>natex</cp:lastModifiedBy>
  <cp:revision>524</cp:revision>
  <dcterms:created xsi:type="dcterms:W3CDTF">2014-05-15T02:09:34Z</dcterms:created>
  <dcterms:modified xsi:type="dcterms:W3CDTF">2015-06-17T03:49:48Z</dcterms:modified>
</cp:coreProperties>
</file>