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1" r:id="rId5"/>
    <p:sldId id="263" r:id="rId6"/>
    <p:sldId id="264" r:id="rId7"/>
    <p:sldId id="272" r:id="rId8"/>
    <p:sldId id="273" r:id="rId9"/>
    <p:sldId id="274" r:id="rId10"/>
    <p:sldId id="265" r:id="rId11"/>
    <p:sldId id="275" r:id="rId12"/>
    <p:sldId id="266" r:id="rId13"/>
    <p:sldId id="277" r:id="rId14"/>
    <p:sldId id="276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Homework #3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Boren Xiao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97407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337752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270000"/>
                <a:ext cx="8596668" cy="4388493"/>
              </a:xfrm>
            </p:spPr>
            <p:txBody>
              <a:bodyPr/>
              <a:lstStyle/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Consider the following algorithm for computing the square of a given non-negative integer.</a:t>
                </a:r>
              </a:p>
              <a:p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endParaRPr lang="en-US" altLang="zh-TW" dirty="0">
                  <a:latin typeface="Comic Sans MS" panose="030F0702030302020204" pitchFamily="66" charset="0"/>
                </a:endParaRPr>
              </a:p>
              <a:p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endParaRPr lang="en-US" altLang="zh-TW" dirty="0">
                  <a:latin typeface="Comic Sans MS" panose="030F0702030302020204" pitchFamily="66" charset="0"/>
                </a:endParaRPr>
              </a:p>
              <a:p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𝐼𝑛𝑣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denote the assertion</a:t>
                </a:r>
                <a:r>
                  <a:rPr lang="en-US" altLang="zh-TW" dirty="0" smtClean="0">
                    <a:latin typeface="Comic Sans MS" panose="030F0702030302020204" pitchFamily="66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≥0∧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≥0∧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. 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Claim: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𝐼𝑛𝑣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is a loop invariant of the while loop, assuming that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. Prove the claim by induction. What does the loop invariant implicate when the while loop terminates? </a:t>
                </a:r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270000"/>
                <a:ext cx="8596668" cy="4388493"/>
              </a:xfrm>
              <a:blipFill rotWithShape="0">
                <a:blip r:embed="rId2"/>
                <a:stretch>
                  <a:fillRect l="-142" t="-55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422" y="1930400"/>
            <a:ext cx="225742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4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354227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1(Cont.)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369755"/>
                <a:ext cx="8596668" cy="5195801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Base case :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=0, 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𝑎𝑟𝑒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𝑠𝑡𝑎𝑡𝑖𝑠𝑓𝑖𝑒𝑑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≥0∧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Induction step : In every iteration, 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&gt;0, 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&gt;0),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 is the input and output.</a:t>
                </a: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The output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zh-TW" altLang="en-US" dirty="0" smtClean="0">
                    <a:latin typeface="Comic Sans MS" panose="030F0702030302020204" pitchFamily="66" charset="0"/>
                  </a:rPr>
                  <a:t>   </a:t>
                </a:r>
                <a:r>
                  <a:rPr lang="en-US" altLang="zh-TW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(induction hypothesis)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 </a:t>
                </a:r>
                <a:r>
                  <a:rPr lang="zh-TW" altLang="en-US" dirty="0" smtClean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′2</m:t>
                        </m:r>
                      </m:sup>
                    </m:sSup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And because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, 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−1≥0</m:t>
                    </m:r>
                  </m:oMath>
                </a14:m>
                <a:r>
                  <a:rPr lang="en-US" altLang="zh-TW" b="0" dirty="0" smtClean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−1≥0</m:t>
                    </m:r>
                  </m:oMath>
                </a14:m>
                <a:endParaRPr lang="en-US" altLang="zh-TW" b="0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b="0" dirty="0" smtClean="0">
                    <a:latin typeface="Comic Sans MS" panose="030F0702030302020204" pitchFamily="66" charset="0"/>
                  </a:rPr>
                  <a:t>Loop Invariant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≥0∧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b="0" dirty="0" smtClean="0">
                    <a:latin typeface="Comic Sans MS" panose="030F0702030302020204" pitchFamily="66" charset="0"/>
                  </a:rPr>
                  <a:t> is proved.</a:t>
                </a: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When the loop terminates,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TW" b="0" dirty="0" smtClean="0">
                    <a:latin typeface="Comic Sans MS" panose="030F0702030302020204" pitchFamily="66" charset="0"/>
                  </a:rPr>
                  <a:t>, and by loop invariant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b="0" dirty="0" smtClean="0">
                    <a:latin typeface="Comic Sans MS" panose="030F0702030302020204" pitchFamily="66" charset="0"/>
                  </a:rPr>
                  <a:t/>
                </a:r>
                <a:br>
                  <a:rPr lang="en-US" altLang="zh-TW" b="0" dirty="0" smtClean="0">
                    <a:latin typeface="Comic Sans MS" panose="030F0702030302020204" pitchFamily="66" charset="0"/>
                  </a:rPr>
                </a:br>
                <a:endParaRPr lang="en-US" altLang="zh-TW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369755"/>
                <a:ext cx="8596668" cy="5195801"/>
              </a:xfrm>
              <a:blipFill>
                <a:blip r:embed="rId2"/>
                <a:stretch>
                  <a:fillRect l="-142" t="-58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186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</p:spPr>
            <p:txBody>
              <a:bodyPr/>
              <a:lstStyle/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For each of the following pairs of functions, say whether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)) 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and/or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)=Ω(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. Justify your answers</a:t>
                </a:r>
                <a:r>
                  <a:rPr lang="en-US" altLang="zh-TW" dirty="0" smtClean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altLang="zh-TW" dirty="0" smtClean="0">
                    <a:latin typeface="Comic Sans MS" panose="030F0702030302020204" pitchFamily="66" charset="0"/>
                  </a:rPr>
                  <a:t> </a:t>
                </a:r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  <a:blipFill rotWithShape="0">
                <a:blip r:embed="rId2"/>
                <a:stretch>
                  <a:fillRect l="-142" t="-55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318" y="3109784"/>
            <a:ext cx="3314700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2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2(Cont.)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</p:spPr>
            <p:txBody>
              <a:bodyPr/>
              <a:lstStyle/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2(a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)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den>
                    </m:f>
                    <m:r>
                      <a:rPr lang="en-US" altLang="zh-TW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Guess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, so we have to find that there exists constants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zh-TW" altLang="en-US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zh-TW" altLang="en-US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such that, for all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𝑐𝑔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.</a:t>
                </a: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TW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, we can see that 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≥10,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We can find that 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=1,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=1024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, for all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𝑐𝑔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.</a:t>
                </a: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  <a:blipFill>
                <a:blip r:embed="rId2"/>
                <a:stretch>
                  <a:fillRect l="-14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004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2(Cont.)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</p:spPr>
            <p:txBody>
              <a:bodyPr/>
              <a:lstStyle/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2(b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)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Guess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, so we have to find that there exists constants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zh-TW" altLang="en-US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zh-TW" altLang="en-US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such that, for all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𝑐𝑔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.</a:t>
                </a: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TW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num>
                              <m:den>
                                <m:sSup>
                                  <m:sSupPr>
                                    <m:ctrlPr>
                                      <a:rPr lang="en-US" altLang="zh-TW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num>
                              <m:den>
                                <m:sSup>
                                  <m:sSup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=3</m:t>
                        </m:r>
                        <m:func>
                          <m:func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func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f>
                              <m:fPr>
                                <m:ctrlPr>
                                  <a:rPr lang="en-US" altLang="zh-TW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zh-TW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func>
                              </m:num>
                              <m:den>
                                <m:func>
                                  <m:func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zh-TW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func>
                              </m:den>
                            </m:f>
                          </m:e>
                        </m:d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=0.37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=27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We can find that 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=1,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=27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, for all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𝑐𝑔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.</a:t>
                </a: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  <a:blipFill>
                <a:blip r:embed="rId2"/>
                <a:stretch>
                  <a:fillRect l="-142" t="-55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67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000" dirty="0" smtClean="0"/>
                  <a:t>Solve the following recurrence relation:</a:t>
                </a:r>
              </a:p>
              <a:p>
                <a:pPr marL="0" indent="0">
                  <a:buNone/>
                </a:pPr>
                <a:endParaRPr lang="en-US" altLang="zh-TW" sz="2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altLang="zh-TW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</a:rPr>
                                <m:t>= 1 </m:t>
                              </m:r>
                            </m:e>
                            <m:e>
                              <m:r>
                                <a:rPr lang="en-US" altLang="zh-TW" sz="2000" b="0" i="1" dirty="0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altLang="zh-TW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,  </m:t>
                                  </m:r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≥2</m:t>
                                  </m:r>
                                </m:e>
                              </m:nary>
                            </m:e>
                          </m:eqArr>
                        </m:e>
                      </m:d>
                    </m:oMath>
                  </m:oMathPara>
                </a14:m>
                <a:endParaRPr lang="en-US" altLang="zh-TW" sz="20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  <a:blipFill>
                <a:blip r:embed="rId2"/>
                <a:stretch>
                  <a:fillRect l="-284" t="-8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129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9246"/>
          </a:xfrm>
        </p:spPr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503485"/>
                <a:ext cx="8596668" cy="453787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zh-TW" sz="2000" b="0" dirty="0" smtClean="0"/>
              </a:p>
              <a:p>
                <a:pPr marL="0" indent="0">
                  <a:buNone/>
                </a:pPr>
                <a:r>
                  <a:rPr lang="en-US" altLang="zh-TW" sz="2000" dirty="0" smtClean="0"/>
                  <a:t>	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altLang="zh-TW" sz="20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altLang="zh-TW" sz="2000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  <m:e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zh-TW" sz="2000" dirty="0" smtClean="0"/>
              </a:p>
              <a:p>
                <a:pPr marL="0" indent="0">
                  <a:buNone/>
                </a:pPr>
                <a:endParaRPr lang="en-US" altLang="zh-TW" sz="2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US" altLang="zh-TW" sz="2000" dirty="0" smtClean="0"/>
              </a:p>
              <a:p>
                <a:pPr marL="0" indent="0">
                  <a:buNone/>
                </a:pPr>
                <a:endParaRPr lang="en-US" altLang="zh-TW" sz="2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TW" altLang="en-US" sz="2000" i="1" smtClean="0">
                          <a:latin typeface="Cambria Math" panose="02040503050406030204" pitchFamily="18" charset="0"/>
                        </a:rPr>
                        <m:t>⟺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503485"/>
                <a:ext cx="8596668" cy="453787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454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9246"/>
          </a:xfrm>
        </p:spPr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503485"/>
                <a:ext cx="8596668" cy="453787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altLang="zh-TW" sz="2000" dirty="0" smtClean="0"/>
              </a:p>
              <a:p>
                <a:pPr marL="0" indent="0">
                  <a:buNone/>
                </a:pPr>
                <a:r>
                  <a:rPr lang="en-US" altLang="zh-TW" sz="2000" dirty="0"/>
                  <a:t>	</a:t>
                </a:r>
                <a:r>
                  <a:rPr lang="en-US" altLang="zh-TW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["/>
                        <m:endChr m:val="]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</m:t>
                    </m:r>
                  </m:oMath>
                </a14:m>
                <a:endParaRPr lang="en-US" altLang="zh-TW" sz="20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sz="2000" dirty="0"/>
                  <a:t>	</a:t>
                </a:r>
                <a:r>
                  <a:rPr lang="en-US" altLang="zh-TW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</m:t>
                    </m:r>
                  </m:oMath>
                </a14:m>
                <a:endParaRPr lang="en-US" altLang="zh-TW" sz="2000" dirty="0" smtClean="0"/>
              </a:p>
              <a:p>
                <a:pPr marL="0" indent="0">
                  <a:buNone/>
                </a:pPr>
                <a:r>
                  <a:rPr lang="en-US" altLang="zh-TW" sz="2000" dirty="0"/>
                  <a:t>	</a:t>
                </a:r>
                <a:r>
                  <a:rPr lang="en-US" altLang="zh-TW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−3</m:t>
                            </m:r>
                          </m:e>
                        </m:d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+2+1</m:t>
                    </m:r>
                  </m:oMath>
                </a14:m>
                <a:endParaRPr lang="en-US" altLang="zh-TW" sz="2000" dirty="0" smtClean="0"/>
              </a:p>
              <a:p>
                <a:pPr marL="0" indent="0">
                  <a:buNone/>
                </a:pPr>
                <a:r>
                  <a:rPr lang="en-US" altLang="zh-TW" sz="2000" dirty="0"/>
                  <a:t>	</a:t>
                </a:r>
                <a:r>
                  <a:rPr lang="en-US" altLang="zh-TW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</m:e>
                    </m:d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+2+1</m:t>
                    </m:r>
                  </m:oMath>
                </a14:m>
                <a:endParaRPr lang="en-US" altLang="zh-TW" sz="2000" dirty="0" smtClean="0"/>
              </a:p>
              <a:p>
                <a:pPr marL="0" indent="0">
                  <a:buNone/>
                </a:pPr>
                <a:r>
                  <a:rPr lang="en-US" altLang="zh-TW" sz="2000" dirty="0"/>
                  <a:t>	</a:t>
                </a:r>
                <a:r>
                  <a:rPr lang="en-US" altLang="zh-TW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US" altLang="zh-TW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p>
                          <m:sSup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p>
                        </m:sSup>
                      </m:e>
                    </m:nary>
                  </m:oMath>
                </a14:m>
                <a:endParaRPr lang="en-US" altLang="zh-TW" sz="2000" dirty="0" smtClean="0"/>
              </a:p>
              <a:p>
                <a:pPr marL="0" indent="0">
                  <a:buNone/>
                </a:pPr>
                <a:r>
                  <a:rPr lang="en-US" altLang="zh-TW" sz="2000" dirty="0"/>
                  <a:t>	 </a:t>
                </a:r>
                <a:r>
                  <a:rPr lang="en-US" altLang="zh-TW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−(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−1)</m:t>
                        </m:r>
                      </m:e>
                    </m:d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d>
                          <m:dPr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p>
                          <m:sSup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p>
                        </m:sSup>
                      </m:e>
                    </m:nary>
                  </m:oMath>
                </a14:m>
                <a:endParaRPr lang="en-US" altLang="zh-TW" sz="2000" dirty="0" smtClean="0"/>
              </a:p>
              <a:p>
                <a:pPr marL="0" indent="0">
                  <a:buNone/>
                </a:pPr>
                <a:r>
                  <a:rPr lang="en-US" altLang="zh-TW" sz="2000" dirty="0"/>
                  <a:t>	 </a:t>
                </a:r>
                <a:r>
                  <a:rPr lang="en-US" altLang="zh-TW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1×(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altLang="zh-TW" sz="2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  <m:r>
                          <a:rPr lang="en-US" altLang="zh-TW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altLang="zh-TW" sz="2000" dirty="0"/>
                          <m:t> </m:t>
                        </m:r>
                      </m:num>
                      <m:den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2−1</m:t>
                        </m:r>
                      </m:den>
                    </m:f>
                  </m:oMath>
                </a14:m>
                <a:endParaRPr lang="en-US" altLang="zh-TW" sz="2000" dirty="0" smtClean="0"/>
              </a:p>
              <a:p>
                <a:pPr marL="0" indent="0">
                  <a:buNone/>
                </a:pPr>
                <a:r>
                  <a:rPr lang="en-US" altLang="zh-TW" sz="2000" dirty="0"/>
                  <a:t>	</a:t>
                </a:r>
                <a:r>
                  <a:rPr lang="en-US" altLang="zh-TW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TW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  <m:r>
                      <a:rPr lang="en-US" altLang="zh-TW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</m:oMath>
                </a14:m>
                <a:endParaRPr lang="zh-TW" altLang="en-US" sz="2000" dirty="0"/>
              </a:p>
              <a:p>
                <a:pPr marL="0" indent="0">
                  <a:buNone/>
                </a:pPr>
                <a:endParaRPr lang="zh-TW" altLang="en-US" sz="20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503485"/>
                <a:ext cx="8596668" cy="453787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309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</p:spPr>
            <p:txBody>
              <a:bodyPr/>
              <a:lstStyle/>
              <a:p>
                <a:r>
                  <a:rPr lang="en-US" altLang="zh-TW" dirty="0">
                    <a:latin typeface="Comic Sans MS" panose="030F0702030302020204" pitchFamily="66" charset="0"/>
                  </a:rPr>
                  <a:t>Solve the following recurrence relation using generating functions. This is a very simple recurrence relation, but for the purpose of practicing you must use generating functions in your solution.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eqArr>
                                <m:eqArr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=1                                                    </m:t>
                                  </m:r>
                                </m:e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=2                                                    </m:t>
                                  </m:r>
                                </m:e>
                              </m:eqArr>
                            </m:e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≥3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altLang="zh-TW" dirty="0">
                    <a:latin typeface="Comic Sans MS" panose="030F0702030302020204" pitchFamily="66" charset="0"/>
                  </a:rPr>
                  <a:t> </a:t>
                </a:r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  <a:blipFill>
                <a:blip r:embed="rId2"/>
                <a:stretch>
                  <a:fillRect l="-142" t="-556" r="-106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57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4(Cont.)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891902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400" dirty="0" smtClean="0">
                    <a:latin typeface="Comic Sans MS" panose="030F0702030302020204" pitchFamily="66" charset="0"/>
                  </a:rPr>
                  <a:t>Write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TW" sz="2400" dirty="0" smtClean="0">
                    <a:latin typeface="Comic Sans MS" panose="030F0702030302020204" pitchFamily="66" charset="0"/>
                  </a:rPr>
                  <a:t>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altLang="zh-TW" sz="2400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sz="2400" dirty="0" smtClean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sSup>
                          <m:sSup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p>
                      <m:sSup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altLang="zh-TW" sz="24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891902"/>
              </a:xfrm>
              <a:blipFill>
                <a:blip r:embed="rId2"/>
                <a:stretch>
                  <a:fillRect l="-567" t="-211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009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4(Cont.)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89190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 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 +…+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        +2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+…+2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                        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  +…+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1−2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altLang="zh-TW" b="0" i="1" dirty="0" smtClean="0">
                  <a:latin typeface="Cambria Math" panose="02040503050406030204" pitchFamily="18" charset="0"/>
                </a:endParaRPr>
              </a:p>
              <a:p>
                <a:pPr marL="1371600" lvl="3" indent="0">
                  <a:buNone/>
                </a:pPr>
                <a:r>
                  <a:rPr lang="en-US" altLang="zh-TW" sz="1800" b="0" dirty="0" smtClean="0"/>
                  <a:t>			 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−2</m:t>
                    </m:r>
                    <m:sSub>
                      <m:sSub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altLang="zh-TW" sz="1800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1−2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altLang="zh-TW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nary>
                  </m:oMath>
                </a14:m>
                <a:endParaRPr lang="en-US" altLang="zh-TW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endParaRPr lang="en-US" altLang="zh-TW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)×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endParaRPr lang="en-US" altLang="zh-TW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891902"/>
              </a:xfrm>
              <a:blipFill>
                <a:blip r:embed="rId2"/>
                <a:stretch>
                  <a:fillRect l="-14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4975668" y="651685"/>
                <a:ext cx="4860324" cy="1137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b="0" dirty="0" smtClean="0"/>
              </a:p>
              <a:p>
                <a:r>
                  <a:rPr lang="en-US" altLang="zh-TW" b="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+…</m:t>
                            </m:r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dirty="0" smtClean="0"/>
              </a:p>
              <a:p>
                <a:r>
                  <a:rPr lang="en-US" altLang="zh-TW" b="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=1+2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r>
                  <a:rPr lang="zh-TW" altLang="en-US" dirty="0" smtClean="0"/>
                  <a:t>  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668" y="651685"/>
                <a:ext cx="4860324" cy="11372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473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4(Cont.)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5125137" y="305696"/>
                <a:ext cx="4860324" cy="1137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b="0" dirty="0" smtClean="0"/>
              </a:p>
              <a:p>
                <a:r>
                  <a:rPr lang="en-US" altLang="zh-TW" b="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+…</m:t>
                            </m:r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dirty="0" smtClean="0"/>
              </a:p>
              <a:p>
                <a:r>
                  <a:rPr lang="en-US" altLang="zh-TW" b="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=1+2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r>
                  <a:rPr lang="zh-TW" altLang="en-US" dirty="0" smtClean="0"/>
                  <a:t>  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5137" y="305696"/>
                <a:ext cx="4860324" cy="11372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42995"/>
                <a:ext cx="8596668" cy="459836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altLang="zh-TW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</m:oMath>
                </a14:m>
                <a:endParaRPr lang="en-US" altLang="zh-TW" sz="24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sz="2400" b="0" i="1" dirty="0" smtClean="0"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=−1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altLang="zh-TW" sz="24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sz="2400" i="1" dirty="0">
                    <a:latin typeface="Cambria Math" panose="02040503050406030204" pitchFamily="18" charset="0"/>
                  </a:rPr>
                  <a:t>	</a:t>
                </a:r>
                <a:r>
                  <a:rPr lang="en-US" altLang="zh-TW" sz="2400" i="1" dirty="0" smtClean="0">
                    <a:latin typeface="Cambria Math" panose="02040503050406030204" pitchFamily="18" charset="0"/>
                  </a:rPr>
                  <a:t>				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(1</m:t>
                            </m:r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altLang="zh-TW" sz="24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sz="2400" b="0" dirty="0" smtClean="0"/>
                  <a:t>					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sSup>
                              <m:sSupPr>
                                <m:ctrlP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</m:e>
                        </m:d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altLang="zh-TW" sz="240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sz="2400" dirty="0" smtClean="0">
                    <a:ea typeface="Cambria Math" panose="02040503050406030204" pitchFamily="18" charset="0"/>
                  </a:rPr>
                  <a:t>					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1+2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⋯(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altLang="zh-TW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</m:oMath>
                </a14:m>
                <a:endParaRPr lang="en-US" altLang="zh-TW" sz="240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TW" sz="2400" dirty="0" smtClean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f>
                      <m:f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(1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1+2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⋯(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+1)</m:t>
                    </m:r>
                    <m:r>
                      <m:rPr>
                        <m:nor/>
                      </m:rPr>
                      <a:rPr lang="en-US" altLang="zh-TW" sz="2400" dirty="0"/>
                      <m:t> </m:t>
                    </m:r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</m:oMath>
                </a14:m>
                <a:endParaRPr lang="en-US" altLang="zh-TW" sz="2400" dirty="0">
                  <a:ea typeface="Cambria Math" panose="02040503050406030204" pitchFamily="18" charset="0"/>
                </a:endParaRPr>
              </a:p>
              <a:p>
                <a:endParaRPr lang="en-US" altLang="zh-TW" sz="240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TW" sz="2400" dirty="0"/>
              </a:p>
              <a:p>
                <a:endParaRPr lang="zh-TW" altLang="en-US" sz="2400" dirty="0"/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42995"/>
                <a:ext cx="8596668" cy="4598368"/>
              </a:xfrm>
              <a:blipFill>
                <a:blip r:embed="rId3"/>
                <a:stretch>
                  <a:fillRect l="-5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407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4(Cont.)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89190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 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 +…+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        +2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+…+2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                        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  +…+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1−2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altLang="zh-TW" b="0" i="1" dirty="0" smtClean="0">
                  <a:latin typeface="Cambria Math" panose="02040503050406030204" pitchFamily="18" charset="0"/>
                </a:endParaRPr>
              </a:p>
              <a:p>
                <a:pPr marL="1371600" lvl="3" indent="0">
                  <a:buNone/>
                </a:pPr>
                <a:r>
                  <a:rPr lang="en-US" altLang="zh-TW" sz="1800" b="0" dirty="0" smtClean="0"/>
                  <a:t>			 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−2</m:t>
                    </m:r>
                    <m:sSub>
                      <m:sSub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sz="1800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1−2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altLang="zh-TW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nary>
                  </m:oMath>
                </a14:m>
                <a:endParaRPr lang="en-US" altLang="zh-TW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endParaRPr lang="en-US" altLang="zh-TW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)×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endParaRPr lang="en-US" altLang="zh-TW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891902"/>
              </a:xfrm>
              <a:blipFill>
                <a:blip r:embed="rId2"/>
                <a:stretch>
                  <a:fillRect l="-14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358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</p:spPr>
            <p:txBody>
              <a:bodyPr/>
              <a:lstStyle/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Use </a:t>
                </a:r>
                <a:r>
                  <a:rPr lang="en-US" altLang="zh-TW" i="0" dirty="0" smtClean="0">
                    <a:latin typeface="Comic Sans MS" panose="030F0702030302020204" pitchFamily="66" charset="0"/>
                  </a:rPr>
                  <a:t>Equation 1</a:t>
                </a:r>
                <a:r>
                  <a:rPr lang="en-US" altLang="zh-TW" dirty="0" smtClean="0">
                    <a:latin typeface="Comic Sans MS" panose="030F0702030302020204" pitchFamily="66" charset="0"/>
                  </a:rPr>
                  <a:t>, 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shown below, to prove that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begChr m:val="⌈"/>
                            <m:endChr m:val="⌉"/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 b="0" i="0" dirty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d>
                                  <m:dPr>
                                    <m:ctrlP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e>
                    </m:nary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 satisfies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). </m:t>
                    </m:r>
                  </m:oMath>
                </a14:m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  <a:blipFill rotWithShape="0">
                <a:blip r:embed="rId2"/>
                <a:stretch>
                  <a:fillRect l="-142" t="-10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205" y="2749378"/>
            <a:ext cx="8227797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35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5(Cont.)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82600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begChr m:val="⌈"/>
                            <m:endChr m:val="⌉"/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 b="0" i="0" dirty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d>
                                  <m:dPr>
                                    <m:ctrlP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e>
                    </m:nary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≤</m:t>
                    </m:r>
                    <m:nary>
                      <m:naryPr>
                        <m:chr m:val="∑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altLang="zh-TW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 dirty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d>
                                  <m:dPr>
                                    <m:ctrlP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altLang="zh-TW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zh-TW" i="1" dirty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num>
                                      <m:den>
                                        <m:r>
                                          <a:rPr lang="en-US" altLang="zh-TW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func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</m:nary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nary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By Equation 1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TW" b="0" i="0" dirty="0" smtClean="0">
                        <a:latin typeface="Cambria Math" panose="02040503050406030204" pitchFamily="18" charset="0"/>
                      </a:rPr>
                      <m:t>≤</m:t>
                    </m:r>
                    <m:nary>
                      <m:nary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  <m:e>
                        <m:func>
                          <m:funcPr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b="0" i="0" dirty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f>
                              <m:f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den>
                            </m:f>
                          </m:e>
                        </m:func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altLang="zh-TW" b="0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TW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TW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b="0" i="0" dirty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</m:func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TW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sSub>
                          <m:sSub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dirty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𝑙𝑛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</m:func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TW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  <m:sSub>
                          <m:sSub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dirty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i="1" dirty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US" altLang="zh-TW" b="0" i="0" dirty="0" smtClean="0">
                            <a:latin typeface="Cambria Math" panose="02040503050406030204" pitchFamily="18" charset="0"/>
                          </a:rPr>
                          <m:t>ln</m:t>
                        </m:r>
                        <m:d>
                          <m:d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altLang="zh-TW" b="0" i="0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</m:d>
                    <m:sSubSup>
                      <m:sSubSup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bSup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TW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  <m:sSub>
                          <m:sSub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dirty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i="1" dirty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b="0" i="0" dirty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func>
                          <m:funcPr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b="0" i="0" dirty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func>
                      </m:den>
                    </m:f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826000"/>
              </a:xfrm>
              <a:blipFill>
                <a:blip r:embed="rId2"/>
                <a:stretch>
                  <a:fillRect l="-142" t="-770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710" y="2482936"/>
            <a:ext cx="1419225" cy="180975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0098" y="2482936"/>
            <a:ext cx="140017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3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6845</TotalTime>
  <Words>189</Words>
  <Application>Microsoft Office PowerPoint</Application>
  <PresentationFormat>寬螢幕</PresentationFormat>
  <Paragraphs>119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3" baseType="lpstr">
      <vt:lpstr>微軟正黑體</vt:lpstr>
      <vt:lpstr>Arial</vt:lpstr>
      <vt:lpstr>Cambria Math</vt:lpstr>
      <vt:lpstr>Comic Sans MS</vt:lpstr>
      <vt:lpstr>Trebuchet MS</vt:lpstr>
      <vt:lpstr>Wingdings 3</vt:lpstr>
      <vt:lpstr>多面向</vt:lpstr>
      <vt:lpstr>Homework #3</vt:lpstr>
      <vt:lpstr>Problem 1</vt:lpstr>
      <vt:lpstr>Problem 1(Cont.)</vt:lpstr>
      <vt:lpstr>Problem 2</vt:lpstr>
      <vt:lpstr>Problem 2(Cont.)</vt:lpstr>
      <vt:lpstr>Problem 2(Cont.)</vt:lpstr>
      <vt:lpstr>Problem 3</vt:lpstr>
      <vt:lpstr>Problem 3(Cont.)</vt:lpstr>
      <vt:lpstr>Problem 3(Cont.)</vt:lpstr>
      <vt:lpstr>Problem 4</vt:lpstr>
      <vt:lpstr>Problem 4(Cont.)</vt:lpstr>
      <vt:lpstr>Problem 4(Cont.)</vt:lpstr>
      <vt:lpstr>Problem 4(Cont.)</vt:lpstr>
      <vt:lpstr>Problem 4(Cont.)</vt:lpstr>
      <vt:lpstr>Problem 5</vt:lpstr>
      <vt:lpstr>Problem 5(Cont.)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Homework #3</dc:title>
  <dc:creator>ohya</dc:creator>
  <cp:lastModifiedBy>oplab</cp:lastModifiedBy>
  <cp:revision>74</cp:revision>
  <dcterms:created xsi:type="dcterms:W3CDTF">2017-04-04T09:23:51Z</dcterms:created>
  <dcterms:modified xsi:type="dcterms:W3CDTF">2018-04-15T15:12:02Z</dcterms:modified>
</cp:coreProperties>
</file>