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notesMasterIdLst>
    <p:notesMasterId r:id="rId17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59" r:id="rId11"/>
    <p:sldId id="272" r:id="rId12"/>
    <p:sldId id="273" r:id="rId13"/>
    <p:sldId id="274" r:id="rId14"/>
    <p:sldId id="268" r:id="rId15"/>
    <p:sldId id="269" r:id="rId1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9" autoAdjust="0"/>
    <p:restoredTop sz="89977" autoAdjust="0"/>
  </p:normalViewPr>
  <p:slideViewPr>
    <p:cSldViewPr snapToGrid="0">
      <p:cViewPr varScale="1">
        <p:scale>
          <a:sx n="103" d="100"/>
          <a:sy n="103" d="100"/>
        </p:scale>
        <p:origin x="160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C0058A-253C-49B4-A2E7-647083501217}" type="datetimeFigureOut">
              <a:rPr lang="zh-TW" altLang="en-US" smtClean="0"/>
              <a:t>2016/6/7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1A7DD5-5CB3-459E-8167-C398AE2E1A8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0338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隱藏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49F60-5B9D-4B85-B103-807A90215277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45591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2016/6/7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6119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2016/6/7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073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2016/6/7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1987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2016/6/7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8894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2016/6/7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0534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2016/6/7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4999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2016/6/7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2028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2016/6/7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31121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2016/6/7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3097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2016/6/7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3730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2016/6/7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9933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DA2D2-56F3-4B1B-859B-79C4F1F61701}" type="datetimeFigureOut">
              <a:rPr lang="zh-TW" altLang="en-US" smtClean="0"/>
              <a:t>2016/6/7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2801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b="1" dirty="0" smtClean="0"/>
              <a:t>Algorithms </a:t>
            </a:r>
            <a:r>
              <a:rPr lang="en-US" altLang="zh-TW" b="1" dirty="0" smtClean="0"/>
              <a:t>2016</a:t>
            </a:r>
            <a:r>
              <a:rPr lang="zh-TW" altLang="en-US" b="1" dirty="0" smtClean="0"/>
              <a:t>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Homework Assignment #9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Willy Chang, </a:t>
            </a:r>
            <a:r>
              <a:rPr lang="en-US" altLang="zh-TW" dirty="0" smtClean="0"/>
              <a:t>Po-</a:t>
            </a:r>
            <a:r>
              <a:rPr lang="en-US" altLang="zh-TW" dirty="0" err="1" smtClean="0"/>
              <a:t>Chuan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Chien</a:t>
            </a:r>
            <a:endParaRPr lang="en-US" altLang="zh-TW" dirty="0" smtClean="0"/>
          </a:p>
          <a:p>
            <a:r>
              <a:rPr lang="en-US" altLang="zh-TW" dirty="0" smtClean="0"/>
              <a:t>2016.06.07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4459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1.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Prove that if the costs of all edges in a given connected graph are distinct, then the graph has exactly one unique minimum-cost spanning tree. (20pt)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9746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1. (cont.)</a:t>
            </a:r>
            <a:endParaRPr lang="zh-TW" altLang="en-US" dirty="0"/>
          </a:p>
        </p:txBody>
      </p:sp>
      <p:sp>
        <p:nvSpPr>
          <p:cNvPr id="4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u="sng" dirty="0" smtClean="0"/>
              <a:t>Proof by </a:t>
            </a:r>
            <a:r>
              <a:rPr lang="en-US" altLang="zh-TW" b="1" u="sng" dirty="0" smtClean="0"/>
              <a:t>contradiction</a:t>
            </a:r>
          </a:p>
          <a:p>
            <a:pPr lvl="1"/>
            <a:r>
              <a:rPr lang="en-US" altLang="zh-TW" dirty="0" smtClean="0"/>
              <a:t>Suppose there exists </a:t>
            </a:r>
            <a:r>
              <a:rPr lang="en-US" altLang="zh-TW" i="1" dirty="0" smtClean="0">
                <a:solidFill>
                  <a:srgbClr val="FF0000"/>
                </a:solidFill>
              </a:rPr>
              <a:t>two</a:t>
            </a:r>
            <a:r>
              <a:rPr lang="en-US" altLang="zh-TW" dirty="0" smtClean="0"/>
              <a:t> minimum-cost spanning trees A and B.</a:t>
            </a:r>
          </a:p>
          <a:p>
            <a:pPr lvl="1"/>
            <a:r>
              <a:rPr lang="en-US" altLang="zh-TW" dirty="0" smtClean="0"/>
              <a:t>Sort by the cost of edge (e</a:t>
            </a:r>
            <a:r>
              <a:rPr lang="en-US" altLang="zh-TW" sz="2400" baseline="-25000" dirty="0" smtClean="0"/>
              <a:t>1</a:t>
            </a:r>
            <a:r>
              <a:rPr lang="en-US" altLang="zh-TW" dirty="0" smtClean="0"/>
              <a:t>&lt;e</a:t>
            </a:r>
            <a:r>
              <a:rPr lang="en-US" altLang="zh-TW" sz="2400" baseline="-25000" dirty="0" smtClean="0"/>
              <a:t>2</a:t>
            </a:r>
            <a:r>
              <a:rPr lang="en-US" altLang="zh-TW" dirty="0" smtClean="0"/>
              <a:t>&lt;…)</a:t>
            </a:r>
          </a:p>
          <a:p>
            <a:pPr lvl="2"/>
            <a:r>
              <a:rPr lang="en-US" altLang="zh-TW" dirty="0" smtClean="0"/>
              <a:t>A: {e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, e</a:t>
            </a:r>
            <a:r>
              <a:rPr lang="en-US" altLang="zh-TW" baseline="-25000" dirty="0" smtClean="0"/>
              <a:t>2</a:t>
            </a:r>
            <a:r>
              <a:rPr lang="en-US" altLang="zh-TW" dirty="0" smtClean="0"/>
              <a:t>, …}   B: {e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’, e</a:t>
            </a:r>
            <a:r>
              <a:rPr lang="en-US" altLang="zh-TW" baseline="-25000" dirty="0" smtClean="0"/>
              <a:t>2</a:t>
            </a:r>
            <a:r>
              <a:rPr lang="en-US" altLang="zh-TW" dirty="0" smtClean="0"/>
              <a:t>’, …}</a:t>
            </a:r>
          </a:p>
          <a:p>
            <a:pPr lvl="1"/>
            <a:r>
              <a:rPr lang="en-US" altLang="zh-TW" dirty="0" smtClean="0"/>
              <a:t>Find the minimum of different cost edge </a:t>
            </a:r>
            <a:r>
              <a:rPr lang="en-US" altLang="zh-TW" dirty="0" err="1" smtClean="0"/>
              <a:t>e</a:t>
            </a:r>
            <a:r>
              <a:rPr lang="en-US" altLang="zh-TW" sz="2400" baseline="-25000" dirty="0" err="1" smtClean="0"/>
              <a:t>i</a:t>
            </a:r>
            <a:r>
              <a:rPr lang="en-US" altLang="zh-TW" dirty="0" smtClean="0"/>
              <a:t> that </a:t>
            </a:r>
            <a:r>
              <a:rPr lang="en-US" altLang="zh-TW" dirty="0" err="1" smtClean="0"/>
              <a:t>e</a:t>
            </a:r>
            <a:r>
              <a:rPr lang="en-US" altLang="zh-TW" baseline="-25000" dirty="0" err="1" smtClean="0"/>
              <a:t>i</a:t>
            </a:r>
            <a:r>
              <a:rPr lang="en-US" altLang="zh-TW" baseline="-25000" dirty="0" smtClean="0"/>
              <a:t> </a:t>
            </a:r>
            <a:r>
              <a:rPr lang="en-US" altLang="zh-TW" dirty="0" smtClean="0"/>
              <a:t>≠ </a:t>
            </a:r>
            <a:r>
              <a:rPr lang="en-US" altLang="zh-TW" dirty="0" err="1" smtClean="0"/>
              <a:t>e</a:t>
            </a:r>
            <a:r>
              <a:rPr lang="en-US" altLang="zh-TW" baseline="-25000" dirty="0" err="1" smtClean="0"/>
              <a:t>i</a:t>
            </a:r>
            <a:r>
              <a:rPr lang="en-US" altLang="zh-TW" dirty="0" smtClean="0"/>
              <a:t>’ </a:t>
            </a:r>
          </a:p>
          <a:p>
            <a:pPr lvl="1"/>
            <a:r>
              <a:rPr lang="en-US" altLang="zh-TW" dirty="0" smtClean="0"/>
              <a:t>Assume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 err="1" smtClean="0">
                <a:solidFill>
                  <a:srgbClr val="0000CC"/>
                </a:solidFill>
              </a:rPr>
              <a:t>e</a:t>
            </a:r>
            <a:r>
              <a:rPr lang="en-US" altLang="zh-TW" baseline="-25000" dirty="0" err="1" smtClean="0">
                <a:solidFill>
                  <a:srgbClr val="0000CC"/>
                </a:solidFill>
              </a:rPr>
              <a:t>i</a:t>
            </a:r>
            <a:r>
              <a:rPr lang="en-US" altLang="zh-TW" baseline="-25000" dirty="0" smtClean="0">
                <a:solidFill>
                  <a:srgbClr val="0000CC"/>
                </a:solidFill>
              </a:rPr>
              <a:t> </a:t>
            </a:r>
            <a:r>
              <a:rPr lang="en-US" altLang="zh-TW" dirty="0" smtClean="0">
                <a:solidFill>
                  <a:srgbClr val="0000CC"/>
                </a:solidFill>
              </a:rPr>
              <a:t>&lt; </a:t>
            </a:r>
            <a:r>
              <a:rPr lang="en-US" altLang="zh-TW" dirty="0" err="1" smtClean="0">
                <a:solidFill>
                  <a:srgbClr val="0000CC"/>
                </a:solidFill>
              </a:rPr>
              <a:t>e</a:t>
            </a:r>
            <a:r>
              <a:rPr lang="en-US" altLang="zh-TW" baseline="-25000" dirty="0" err="1" smtClean="0">
                <a:solidFill>
                  <a:srgbClr val="0000CC"/>
                </a:solidFill>
              </a:rPr>
              <a:t>i</a:t>
            </a:r>
            <a:r>
              <a:rPr lang="en-US" altLang="zh-TW" dirty="0" smtClean="0">
                <a:solidFill>
                  <a:srgbClr val="0000CC"/>
                </a:solidFill>
              </a:rPr>
              <a:t>’</a:t>
            </a:r>
            <a:r>
              <a:rPr lang="en-US" altLang="zh-TW" dirty="0" smtClean="0"/>
              <a:t>, then </a:t>
            </a:r>
            <a:r>
              <a:rPr lang="en-US" altLang="zh-TW" dirty="0" smtClean="0">
                <a:solidFill>
                  <a:srgbClr val="FF0000"/>
                </a:solidFill>
              </a:rPr>
              <a:t>B∪{</a:t>
            </a:r>
            <a:r>
              <a:rPr lang="en-US" altLang="zh-TW" dirty="0" err="1" smtClean="0">
                <a:solidFill>
                  <a:srgbClr val="FF0000"/>
                </a:solidFill>
              </a:rPr>
              <a:t>e</a:t>
            </a:r>
            <a:r>
              <a:rPr lang="en-US" altLang="zh-TW" baseline="-25000" dirty="0" err="1" smtClean="0">
                <a:solidFill>
                  <a:srgbClr val="FF0000"/>
                </a:solidFill>
              </a:rPr>
              <a:t>i</a:t>
            </a:r>
            <a:r>
              <a:rPr lang="en-US" altLang="zh-TW" dirty="0" smtClean="0">
                <a:solidFill>
                  <a:srgbClr val="FF0000"/>
                </a:solidFill>
              </a:rPr>
              <a:t>}</a:t>
            </a:r>
            <a:r>
              <a:rPr lang="en-US" altLang="zh-TW" dirty="0" smtClean="0"/>
              <a:t> will create a </a:t>
            </a:r>
            <a:r>
              <a:rPr lang="en-US" altLang="zh-TW" dirty="0" smtClean="0">
                <a:solidFill>
                  <a:srgbClr val="FF0000"/>
                </a:solidFill>
              </a:rPr>
              <a:t>circle</a:t>
            </a:r>
          </a:p>
          <a:p>
            <a:pPr lvl="1"/>
            <a:r>
              <a:rPr lang="en-US" altLang="zh-TW" dirty="0" smtClean="0"/>
              <a:t>Find the </a:t>
            </a:r>
            <a:r>
              <a:rPr lang="en-US" altLang="zh-TW" dirty="0" smtClean="0">
                <a:solidFill>
                  <a:srgbClr val="0000CC"/>
                </a:solidFill>
              </a:rPr>
              <a:t>maximum cost edge </a:t>
            </a:r>
            <a:r>
              <a:rPr lang="en-US" altLang="zh-TW" b="1" dirty="0" smtClean="0">
                <a:solidFill>
                  <a:srgbClr val="0000CC"/>
                </a:solidFill>
              </a:rPr>
              <a:t>k</a:t>
            </a:r>
            <a:r>
              <a:rPr lang="en-US" altLang="zh-TW" dirty="0" smtClean="0">
                <a:solidFill>
                  <a:srgbClr val="0000CC"/>
                </a:solidFill>
              </a:rPr>
              <a:t> in the circle</a:t>
            </a:r>
          </a:p>
          <a:p>
            <a:pPr lvl="1"/>
            <a:r>
              <a:rPr lang="en-US" altLang="zh-TW" dirty="0" smtClean="0"/>
              <a:t>Since all edge costs are distinct and </a:t>
            </a:r>
            <a:r>
              <a:rPr lang="en-US" altLang="zh-TW" b="1" dirty="0" smtClean="0"/>
              <a:t>k</a:t>
            </a:r>
            <a:r>
              <a:rPr lang="en-US" altLang="zh-TW" dirty="0" smtClean="0"/>
              <a:t> is the maximum cost edge in a cycle, </a:t>
            </a:r>
            <a:r>
              <a:rPr lang="en-US" altLang="zh-TW" b="1" u="sng" dirty="0" smtClean="0"/>
              <a:t>k</a:t>
            </a:r>
            <a:r>
              <a:rPr lang="en-US" altLang="zh-TW" u="sng" dirty="0" smtClean="0"/>
              <a:t> does not belong to any minimum spanning tree</a:t>
            </a:r>
            <a:r>
              <a:rPr lang="en-US" altLang="zh-TW" dirty="0" smtClean="0"/>
              <a:t>. So, </a:t>
            </a:r>
          </a:p>
          <a:p>
            <a:pPr lvl="1">
              <a:buNone/>
            </a:pPr>
            <a:r>
              <a:rPr lang="en-US" altLang="zh-TW" dirty="0" smtClean="0"/>
              <a:t>	</a:t>
            </a:r>
            <a:r>
              <a:rPr lang="en-US" altLang="zh-TW" b="1" dirty="0" smtClean="0"/>
              <a:t>k</a:t>
            </a:r>
            <a:r>
              <a:rPr lang="en-US" altLang="zh-TW" dirty="0" smtClean="0"/>
              <a:t> is in B </a:t>
            </a:r>
            <a:r>
              <a:rPr lang="zh-TW" altLang="en-US" dirty="0" smtClean="0"/>
              <a:t>→</a:t>
            </a:r>
            <a:r>
              <a:rPr lang="en-US" altLang="zh-TW" dirty="0" smtClean="0"/>
              <a:t> B is not minimum-cost spanning tree (Contradiction) </a:t>
            </a:r>
          </a:p>
          <a:p>
            <a:pPr lvl="1">
              <a:buNone/>
            </a:pPr>
            <a:endParaRPr lang="en-US" altLang="zh-TW" dirty="0"/>
          </a:p>
          <a:p>
            <a:pPr lvl="1">
              <a:buNone/>
            </a:pPr>
            <a:r>
              <a:rPr lang="en-US" altLang="zh-TW" dirty="0" smtClean="0">
                <a:sym typeface="Wingdings" panose="05000000000000000000" pitchFamily="2" charset="2"/>
              </a:rPr>
              <a:t></a:t>
            </a:r>
            <a:r>
              <a:rPr lang="en-US" altLang="zh-TW" dirty="0" smtClean="0"/>
              <a:t> </a:t>
            </a:r>
            <a:r>
              <a:rPr lang="en-US" altLang="zh-TW" u="sng" dirty="0" smtClean="0"/>
              <a:t>The original statement proved true.</a:t>
            </a:r>
          </a:p>
          <a:p>
            <a:pPr lvl="1"/>
            <a:endParaRPr lang="en-US" altLang="zh-TW" dirty="0"/>
          </a:p>
          <a:p>
            <a:pPr lvl="1"/>
            <a:r>
              <a:rPr lang="en-US" altLang="zh-TW" dirty="0" smtClean="0"/>
              <a:t>(Write “proof by contradiction” to show your proving method, and the</a:t>
            </a:r>
            <a:br>
              <a:rPr lang="en-US" altLang="zh-TW" dirty="0" smtClean="0"/>
            </a:br>
            <a:r>
              <a:rPr lang="en-US" altLang="zh-TW" dirty="0" smtClean="0"/>
              <a:t>“Contradiction. The original statement proved true.” to conclude.)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5384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2.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0850" indent="-450850">
              <a:buNone/>
            </a:pPr>
            <a:r>
              <a:rPr lang="en-US" altLang="zh-TW" dirty="0" smtClean="0"/>
              <a:t>(a) Give an </a:t>
            </a:r>
            <a:r>
              <a:rPr lang="en-US" altLang="zh-TW" b="1" dirty="0" smtClean="0"/>
              <a:t>example</a:t>
            </a:r>
            <a:r>
              <a:rPr lang="en-US" altLang="zh-TW" dirty="0" smtClean="0"/>
              <a:t> of a weighted connected undirected graph G = (V, E) and a vertex v, such that the </a:t>
            </a:r>
            <a:r>
              <a:rPr lang="en-US" altLang="zh-TW" dirty="0" smtClean="0">
                <a:solidFill>
                  <a:srgbClr val="0000CC"/>
                </a:solidFill>
              </a:rPr>
              <a:t>minimum-cost spanning tree </a:t>
            </a:r>
            <a:r>
              <a:rPr lang="en-US" altLang="zh-TW" dirty="0" smtClean="0"/>
              <a:t>of G is the </a:t>
            </a:r>
            <a:r>
              <a:rPr lang="en-US" altLang="zh-TW" dirty="0" smtClean="0">
                <a:solidFill>
                  <a:srgbClr val="FF0000"/>
                </a:solidFill>
              </a:rPr>
              <a:t>same</a:t>
            </a:r>
            <a:r>
              <a:rPr lang="en-US" altLang="zh-TW" dirty="0" smtClean="0"/>
              <a:t> as the </a:t>
            </a:r>
            <a:r>
              <a:rPr lang="en-US" altLang="zh-TW" dirty="0" smtClean="0">
                <a:solidFill>
                  <a:srgbClr val="0000CC"/>
                </a:solidFill>
              </a:rPr>
              <a:t>shortest-path tree</a:t>
            </a:r>
            <a:r>
              <a:rPr lang="en-US" altLang="zh-TW" dirty="0" smtClean="0"/>
              <a:t> rooted at v. </a:t>
            </a:r>
            <a:r>
              <a:rPr lang="en-US" altLang="zh-TW" u="sng" dirty="0" smtClean="0"/>
              <a:t>(10pt)</a:t>
            </a:r>
            <a:endParaRPr lang="en-US" altLang="zh-TW" dirty="0" smtClean="0"/>
          </a:p>
          <a:p>
            <a:pPr marL="450850" indent="-450850">
              <a:buNone/>
            </a:pPr>
            <a:r>
              <a:rPr lang="en-US" altLang="zh-TW" dirty="0" smtClean="0"/>
              <a:t>(b) Give an </a:t>
            </a:r>
            <a:r>
              <a:rPr lang="en-US" altLang="zh-TW" b="1" dirty="0" smtClean="0"/>
              <a:t>example </a:t>
            </a:r>
            <a:r>
              <a:rPr lang="en-US" altLang="zh-TW" u="sng" dirty="0" smtClean="0"/>
              <a:t>(5pt)</a:t>
            </a:r>
            <a:r>
              <a:rPr lang="en-US" altLang="zh-TW" dirty="0" smtClean="0"/>
              <a:t> of a weighted connected undirected graph G = (V, E) and a vertex v, such that the minimum-cost spanning tree of G is very </a:t>
            </a:r>
            <a:r>
              <a:rPr lang="en-US" altLang="zh-TW" dirty="0" smtClean="0">
                <a:solidFill>
                  <a:srgbClr val="FF0000"/>
                </a:solidFill>
              </a:rPr>
              <a:t>different</a:t>
            </a:r>
            <a:r>
              <a:rPr lang="en-US" altLang="zh-TW" dirty="0" smtClean="0"/>
              <a:t> from the shortest path tree rooted at v. Can the two trees be </a:t>
            </a:r>
            <a:r>
              <a:rPr lang="en-US" altLang="zh-TW" dirty="0" smtClean="0">
                <a:solidFill>
                  <a:srgbClr val="FF0000"/>
                </a:solidFill>
              </a:rPr>
              <a:t>completely disjoint</a:t>
            </a:r>
            <a:r>
              <a:rPr lang="en-US" altLang="zh-TW" dirty="0" smtClean="0"/>
              <a:t>?</a:t>
            </a:r>
            <a:r>
              <a:rPr lang="en-US" altLang="zh-TW" u="sng" dirty="0" smtClean="0"/>
              <a:t>(5pt)</a:t>
            </a:r>
            <a:endParaRPr lang="zh-TW" altLang="en-US" u="sng" dirty="0"/>
          </a:p>
        </p:txBody>
      </p:sp>
    </p:spTree>
    <p:extLst>
      <p:ext uri="{BB962C8B-B14F-4D97-AF65-F5344CB8AC3E}">
        <p14:creationId xmlns:p14="http://schemas.microsoft.com/office/powerpoint/2010/main" val="2552580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2.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77688" y="1484784"/>
            <a:ext cx="8686800" cy="5069160"/>
          </a:xfrm>
        </p:spPr>
        <p:txBody>
          <a:bodyPr>
            <a:normAutofit fontScale="92500" lnSpcReduction="20000"/>
          </a:bodyPr>
          <a:lstStyle/>
          <a:p>
            <a:pPr marL="444500" indent="-444500">
              <a:buNone/>
              <a:tabLst>
                <a:tab pos="355600" algn="l"/>
              </a:tabLst>
            </a:pPr>
            <a:r>
              <a:rPr lang="en-US" altLang="zh-TW" sz="2800" dirty="0" smtClean="0"/>
              <a:t>(b) No, it is </a:t>
            </a:r>
            <a:r>
              <a:rPr lang="en-US" altLang="zh-TW" sz="2800" dirty="0" smtClean="0">
                <a:solidFill>
                  <a:srgbClr val="FF0000"/>
                </a:solidFill>
              </a:rPr>
              <a:t>impossible</a:t>
            </a:r>
            <a:r>
              <a:rPr lang="en-US" altLang="zh-TW" sz="2800" dirty="0" smtClean="0"/>
              <a:t> that the two trees are completely disjointed.</a:t>
            </a:r>
          </a:p>
          <a:p>
            <a:pPr marL="533400" indent="-533400">
              <a:buNone/>
            </a:pPr>
            <a:r>
              <a:rPr lang="en-US" altLang="zh-TW" sz="2800" dirty="0" smtClean="0"/>
              <a:t>      Let T</a:t>
            </a:r>
            <a:r>
              <a:rPr lang="en-US" altLang="zh-TW" sz="2800" baseline="-25000" dirty="0" smtClean="0"/>
              <a:t>m</a:t>
            </a:r>
            <a:r>
              <a:rPr lang="en-US" altLang="zh-TW" sz="2800" dirty="0" smtClean="0"/>
              <a:t> denote the </a:t>
            </a:r>
            <a:r>
              <a:rPr lang="en-US" altLang="zh-TW" sz="2800" u="sng" dirty="0" smtClean="0"/>
              <a:t>minimum cost spanning tree</a:t>
            </a:r>
            <a:r>
              <a:rPr lang="en-US" altLang="zh-TW" sz="2800" dirty="0" smtClean="0"/>
              <a:t> of G </a:t>
            </a:r>
          </a:p>
          <a:p>
            <a:pPr marL="533400" indent="-533400">
              <a:buNone/>
            </a:pPr>
            <a:r>
              <a:rPr lang="en-US" altLang="zh-TW" sz="2800" dirty="0"/>
              <a:t> </a:t>
            </a:r>
            <a:r>
              <a:rPr lang="en-US" altLang="zh-TW" sz="2800" dirty="0" smtClean="0"/>
              <a:t>            T</a:t>
            </a:r>
            <a:r>
              <a:rPr lang="en-US" altLang="zh-TW" sz="2800" baseline="-25000" dirty="0"/>
              <a:t>s</a:t>
            </a:r>
            <a:r>
              <a:rPr lang="en-US" altLang="zh-TW" sz="2800" dirty="0" smtClean="0"/>
              <a:t> be the </a:t>
            </a:r>
            <a:r>
              <a:rPr lang="en-US" altLang="zh-TW" sz="2800" u="sng" dirty="0" smtClean="0"/>
              <a:t>shortest path tree</a:t>
            </a:r>
            <a:r>
              <a:rPr lang="en-US" altLang="zh-TW" sz="2800" dirty="0" smtClean="0"/>
              <a:t> rooted at v. </a:t>
            </a:r>
          </a:p>
          <a:p>
            <a:pPr marL="857250" lvl="1" indent="-457200">
              <a:buFont typeface="Wingdings" pitchFamily="2" charset="2"/>
              <a:buAutoNum type="arabicParenBoth"/>
              <a:tabLst>
                <a:tab pos="812800" algn="l"/>
              </a:tabLst>
            </a:pPr>
            <a:r>
              <a:rPr lang="en-US" altLang="zh-TW" sz="2400" dirty="0"/>
              <a:t>v has </a:t>
            </a:r>
            <a:r>
              <a:rPr lang="en-US" altLang="zh-TW" sz="2400" dirty="0">
                <a:solidFill>
                  <a:srgbClr val="FF0000"/>
                </a:solidFill>
              </a:rPr>
              <a:t>only one </a:t>
            </a:r>
            <a:r>
              <a:rPr lang="en-US" altLang="zh-TW" sz="2400" dirty="0"/>
              <a:t>edge</a:t>
            </a:r>
          </a:p>
          <a:p>
            <a:pPr marL="933450" lvl="1" indent="-533400">
              <a:buNone/>
            </a:pPr>
            <a:r>
              <a:rPr lang="en-US" altLang="zh-TW" sz="2400" dirty="0" smtClean="0"/>
              <a:t>       </a:t>
            </a:r>
            <a:r>
              <a:rPr lang="en-US" altLang="zh-TW" sz="2200" dirty="0" smtClean="0"/>
              <a:t>The only edge must be both in T</a:t>
            </a:r>
            <a:r>
              <a:rPr lang="en-US" altLang="zh-TW" sz="2200" baseline="-25000" dirty="0" smtClean="0"/>
              <a:t>m</a:t>
            </a:r>
            <a:r>
              <a:rPr lang="en-US" altLang="zh-TW" sz="2200" dirty="0" smtClean="0"/>
              <a:t> and in T</a:t>
            </a:r>
            <a:r>
              <a:rPr lang="en-US" altLang="zh-TW" sz="2200" baseline="-25000" dirty="0" smtClean="0"/>
              <a:t>s</a:t>
            </a:r>
            <a:r>
              <a:rPr lang="en-US" altLang="zh-TW" sz="2200" dirty="0" smtClean="0"/>
              <a:t>. </a:t>
            </a:r>
          </a:p>
          <a:p>
            <a:pPr marL="933450" lvl="1" indent="-533400">
              <a:buNone/>
            </a:pPr>
            <a:r>
              <a:rPr lang="en-US" altLang="zh-TW" sz="2200" dirty="0" smtClean="0"/>
              <a:t>        Otherwise v will be </a:t>
            </a:r>
            <a:r>
              <a:rPr lang="en-US" altLang="zh-TW" sz="2200" dirty="0" smtClean="0">
                <a:solidFill>
                  <a:srgbClr val="0000CC"/>
                </a:solidFill>
              </a:rPr>
              <a:t>disconnected</a:t>
            </a:r>
            <a:r>
              <a:rPr lang="en-US" altLang="zh-TW" sz="2200" dirty="0" smtClean="0"/>
              <a:t> from Tm and from T</a:t>
            </a:r>
          </a:p>
          <a:p>
            <a:pPr marL="812800" lvl="1" indent="-412750">
              <a:buFont typeface="Wingdings" pitchFamily="2" charset="2"/>
              <a:buAutoNum type="arabicParenBoth" startAt="2"/>
            </a:pPr>
            <a:r>
              <a:rPr lang="en-US" altLang="zh-TW" sz="2400" dirty="0" smtClean="0"/>
              <a:t>v has </a:t>
            </a:r>
            <a:r>
              <a:rPr lang="en-US" altLang="zh-TW" sz="2400" dirty="0" smtClean="0">
                <a:solidFill>
                  <a:srgbClr val="FF0000"/>
                </a:solidFill>
              </a:rPr>
              <a:t>more than one</a:t>
            </a:r>
            <a:r>
              <a:rPr lang="en-US" altLang="zh-TW" sz="2400" dirty="0" smtClean="0">
                <a:solidFill>
                  <a:srgbClr val="0000CC"/>
                </a:solidFill>
              </a:rPr>
              <a:t> </a:t>
            </a:r>
            <a:r>
              <a:rPr lang="en-US" altLang="zh-TW" sz="2400" dirty="0" smtClean="0"/>
              <a:t>edge</a:t>
            </a:r>
          </a:p>
          <a:p>
            <a:pPr marL="533400" indent="-533400">
              <a:buNone/>
            </a:pPr>
            <a:r>
              <a:rPr lang="en-US" altLang="zh-TW" sz="2800" dirty="0"/>
              <a:t>	</a:t>
            </a:r>
            <a:r>
              <a:rPr lang="en-US" altLang="zh-TW" sz="2800" dirty="0" smtClean="0"/>
              <a:t>    </a:t>
            </a:r>
            <a:r>
              <a:rPr lang="en-US" altLang="zh-TW" sz="2400" dirty="0"/>
              <a:t>Let (v, u) be the minimum weighted edge among all edges of v. </a:t>
            </a:r>
          </a:p>
          <a:p>
            <a:pPr marL="533400" indent="-533400">
              <a:buNone/>
            </a:pPr>
            <a:r>
              <a:rPr lang="en-US" altLang="zh-TW" sz="2800" dirty="0"/>
              <a:t> </a:t>
            </a:r>
            <a:r>
              <a:rPr lang="en-US" altLang="zh-TW" sz="2800" dirty="0" smtClean="0"/>
              <a:t>          </a:t>
            </a:r>
            <a:r>
              <a:rPr lang="en-US" altLang="zh-TW" sz="2400" dirty="0"/>
              <a:t>Then (v, u) must belong to both T</a:t>
            </a:r>
            <a:r>
              <a:rPr lang="en-US" altLang="zh-TW" sz="2400" baseline="-25000" dirty="0"/>
              <a:t>m</a:t>
            </a:r>
            <a:r>
              <a:rPr lang="en-US" altLang="zh-TW" sz="2400" dirty="0"/>
              <a:t> and </a:t>
            </a:r>
            <a:r>
              <a:rPr lang="en-US" altLang="zh-TW" sz="2400" dirty="0" smtClean="0"/>
              <a:t>T</a:t>
            </a:r>
            <a:r>
              <a:rPr lang="en-US" altLang="zh-TW" sz="2400" baseline="-25000" dirty="0"/>
              <a:t>s</a:t>
            </a:r>
            <a:r>
              <a:rPr lang="en-US" altLang="zh-TW" sz="2400" dirty="0" smtClean="0"/>
              <a:t>.</a:t>
            </a:r>
            <a:endParaRPr lang="en-US" altLang="zh-TW" sz="2400" dirty="0"/>
          </a:p>
          <a:p>
            <a:pPr marL="1079500" lvl="1" indent="-266700">
              <a:tabLst>
                <a:tab pos="1079500" algn="l"/>
              </a:tabLst>
            </a:pPr>
            <a:r>
              <a:rPr lang="en-US" altLang="zh-TW" sz="2200" dirty="0" smtClean="0"/>
              <a:t>If </a:t>
            </a:r>
            <a:r>
              <a:rPr lang="en-US" altLang="zh-TW" sz="2200" dirty="0"/>
              <a:t>(v, u) is not in </a:t>
            </a:r>
            <a:r>
              <a:rPr lang="en-US" altLang="zh-TW" sz="2200" b="1" dirty="0" smtClean="0">
                <a:solidFill>
                  <a:srgbClr val="0000CC"/>
                </a:solidFill>
              </a:rPr>
              <a:t>T</a:t>
            </a:r>
            <a:r>
              <a:rPr lang="en-US" altLang="zh-TW" sz="2200" b="1" baseline="-25000" dirty="0" smtClean="0">
                <a:solidFill>
                  <a:srgbClr val="0000CC"/>
                </a:solidFill>
              </a:rPr>
              <a:t>m</a:t>
            </a:r>
            <a:r>
              <a:rPr lang="en-US" altLang="zh-TW" sz="2200" dirty="0" smtClean="0"/>
              <a:t>, T</a:t>
            </a:r>
            <a:r>
              <a:rPr lang="en-US" altLang="zh-TW" sz="2200" baseline="-25000" dirty="0" smtClean="0"/>
              <a:t>m</a:t>
            </a:r>
            <a:r>
              <a:rPr lang="en-US" altLang="zh-TW" sz="2200" dirty="0" smtClean="0"/>
              <a:t> must include some other edge (v, w).</a:t>
            </a:r>
          </a:p>
          <a:p>
            <a:pPr marL="1079500" lvl="1" indent="-266700">
              <a:buNone/>
              <a:tabLst>
                <a:tab pos="1079500" algn="l"/>
              </a:tabLst>
            </a:pPr>
            <a:r>
              <a:rPr lang="en-US" altLang="zh-TW" sz="2200" dirty="0" smtClean="0"/>
              <a:t>     But by replacing (v, w) with (v, u) in T</a:t>
            </a:r>
            <a:r>
              <a:rPr lang="en-US" altLang="zh-TW" sz="2200" baseline="-25000" dirty="0" smtClean="0"/>
              <a:t>m</a:t>
            </a:r>
            <a:r>
              <a:rPr lang="en-US" altLang="zh-TW" sz="2200" dirty="0"/>
              <a:t> </a:t>
            </a:r>
            <a:r>
              <a:rPr lang="en-US" altLang="zh-TW" sz="2200" dirty="0" smtClean="0"/>
              <a:t>=&gt; a new tree with lower weight </a:t>
            </a:r>
          </a:p>
          <a:p>
            <a:pPr marL="1079500" lvl="1" indent="-266700">
              <a:tabLst>
                <a:tab pos="1079500" algn="l"/>
              </a:tabLst>
            </a:pPr>
            <a:r>
              <a:rPr lang="en-US" altLang="zh-TW" sz="2000" dirty="0" smtClean="0"/>
              <a:t>If (v, u) is not in </a:t>
            </a:r>
            <a:r>
              <a:rPr lang="en-US" altLang="zh-TW" sz="2000" b="1" dirty="0" smtClean="0">
                <a:solidFill>
                  <a:srgbClr val="0000CC"/>
                </a:solidFill>
              </a:rPr>
              <a:t>T</a:t>
            </a:r>
            <a:r>
              <a:rPr lang="en-US" altLang="zh-TW" sz="2000" b="1" baseline="-25000" dirty="0" smtClean="0">
                <a:solidFill>
                  <a:srgbClr val="0000CC"/>
                </a:solidFill>
              </a:rPr>
              <a:t>s</a:t>
            </a:r>
            <a:r>
              <a:rPr lang="en-US" altLang="zh-TW" sz="2000" dirty="0" smtClean="0"/>
              <a:t>, the </a:t>
            </a:r>
            <a:r>
              <a:rPr lang="en-US" altLang="zh-TW" sz="2000" dirty="0" smtClean="0">
                <a:solidFill>
                  <a:srgbClr val="0000CC"/>
                </a:solidFill>
              </a:rPr>
              <a:t>shortest path </a:t>
            </a:r>
            <a:r>
              <a:rPr lang="el-GR" altLang="zh-TW" sz="2000" b="1" dirty="0" smtClean="0">
                <a:solidFill>
                  <a:srgbClr val="0000CC"/>
                </a:solidFill>
              </a:rPr>
              <a:t>π</a:t>
            </a:r>
            <a:r>
              <a:rPr lang="en-US" altLang="zh-TW" sz="2000" dirty="0" smtClean="0">
                <a:solidFill>
                  <a:srgbClr val="0000CC"/>
                </a:solidFill>
              </a:rPr>
              <a:t> from v to u </a:t>
            </a:r>
            <a:r>
              <a:rPr lang="en-US" altLang="zh-TW" sz="2000" dirty="0" smtClean="0"/>
              <a:t>must include some other edge </a:t>
            </a:r>
            <a:r>
              <a:rPr lang="en-US" altLang="zh-TW" sz="2000" dirty="0" smtClean="0">
                <a:solidFill>
                  <a:srgbClr val="0000CC"/>
                </a:solidFill>
              </a:rPr>
              <a:t>(v, w)</a:t>
            </a:r>
            <a:r>
              <a:rPr lang="en-US" altLang="zh-TW" sz="2000" dirty="0" smtClean="0"/>
              <a:t>, but the edge (v, u) is shorter than </a:t>
            </a:r>
            <a:r>
              <a:rPr lang="el-GR" altLang="zh-TW" sz="2000" b="1" dirty="0" smtClean="0"/>
              <a:t>π</a:t>
            </a:r>
            <a:endParaRPr lang="en-US" altLang="zh-TW" sz="2000" b="1" dirty="0" smtClean="0"/>
          </a:p>
          <a:p>
            <a:pPr marL="393700" indent="-266700">
              <a:tabLst>
                <a:tab pos="1079500" algn="l"/>
              </a:tabLst>
            </a:pP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en-US" altLang="zh-TW" dirty="0"/>
              <a:t> </a:t>
            </a:r>
            <a:r>
              <a:rPr lang="en-US" altLang="zh-TW" u="sng" dirty="0"/>
              <a:t>The original statement proved true</a:t>
            </a:r>
            <a:r>
              <a:rPr lang="en-US" altLang="zh-TW" u="sng" dirty="0" smtClean="0"/>
              <a:t>.</a:t>
            </a:r>
            <a:endParaRPr lang="en-US" altLang="zh-TW" sz="2300" dirty="0" smtClean="0"/>
          </a:p>
          <a:p>
            <a:pPr marL="533400" indent="-533400">
              <a:buNone/>
            </a:pP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4089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3.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525963"/>
          </a:xfrm>
        </p:spPr>
        <p:txBody>
          <a:bodyPr>
            <a:normAutofit/>
          </a:bodyPr>
          <a:lstStyle/>
          <a:p>
            <a:pPr marL="450850" indent="-450850">
              <a:buNone/>
            </a:pPr>
            <a:r>
              <a:rPr lang="en-US" altLang="zh-TW" sz="2800" dirty="0" smtClean="0"/>
              <a:t>(a) Run the </a:t>
            </a:r>
            <a:r>
              <a:rPr lang="en-US" altLang="zh-TW" sz="2800" dirty="0" smtClean="0">
                <a:solidFill>
                  <a:srgbClr val="FF0000"/>
                </a:solidFill>
              </a:rPr>
              <a:t>strongly connected components</a:t>
            </a:r>
            <a:r>
              <a:rPr lang="en-US" altLang="zh-TW" sz="2800" dirty="0" smtClean="0"/>
              <a:t> algorithm on the directed graph shown in Figure 1. </a:t>
            </a:r>
            <a:r>
              <a:rPr lang="en-US" altLang="zh-TW" sz="2800" u="sng" dirty="0" smtClean="0"/>
              <a:t>(10pt)</a:t>
            </a:r>
            <a:endParaRPr lang="en-US" altLang="zh-TW" sz="2800" dirty="0" smtClean="0"/>
          </a:p>
          <a:p>
            <a:pPr lvl="1"/>
            <a:r>
              <a:rPr lang="en-US" altLang="zh-TW" sz="2400" dirty="0" smtClean="0"/>
              <a:t>When traversing the graph, the algorithm should follow the given DFS numbers. </a:t>
            </a:r>
          </a:p>
          <a:p>
            <a:pPr lvl="1"/>
            <a:r>
              <a:rPr lang="en-US" altLang="zh-TW" sz="2400" dirty="0" smtClean="0"/>
              <a:t>Show the </a:t>
            </a:r>
            <a:r>
              <a:rPr lang="en-US" altLang="zh-TW" sz="2400" dirty="0" smtClean="0">
                <a:solidFill>
                  <a:srgbClr val="0000CC"/>
                </a:solidFill>
              </a:rPr>
              <a:t>High</a:t>
            </a:r>
            <a:r>
              <a:rPr lang="en-US" altLang="zh-TW" sz="2400" dirty="0" smtClean="0"/>
              <a:t> values as computed by the </a:t>
            </a:r>
            <a:r>
              <a:rPr lang="en-US" altLang="zh-TW" sz="2400" dirty="0"/>
              <a:t>algorithm</a:t>
            </a:r>
            <a:r>
              <a:rPr lang="en-US" altLang="zh-TW" sz="2400" dirty="0" smtClean="0"/>
              <a:t> in each step.</a:t>
            </a:r>
            <a:r>
              <a:rPr lang="en-US" altLang="zh-TW" sz="2400" u="sng" dirty="0" smtClean="0"/>
              <a:t> </a:t>
            </a:r>
            <a:endParaRPr lang="en-US" altLang="zh-TW" sz="2400" dirty="0" smtClean="0"/>
          </a:p>
        </p:txBody>
      </p:sp>
      <p:sp>
        <p:nvSpPr>
          <p:cNvPr id="4" name="橢圓 3"/>
          <p:cNvSpPr/>
          <p:nvPr/>
        </p:nvSpPr>
        <p:spPr>
          <a:xfrm>
            <a:off x="7452320" y="429309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橢圓 4"/>
          <p:cNvSpPr/>
          <p:nvPr/>
        </p:nvSpPr>
        <p:spPr>
          <a:xfrm>
            <a:off x="7452320" y="5157192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7452320" y="609329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6444208" y="5157192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6948264" y="4725144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6948264" y="5661248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8460432" y="5157192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8028384" y="4725144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8028384" y="5661248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3" name="直線單箭頭接點 12"/>
          <p:cNvCxnSpPr/>
          <p:nvPr/>
        </p:nvCxnSpPr>
        <p:spPr>
          <a:xfrm flipV="1">
            <a:off x="6588224" y="4869160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/>
          <p:nvPr/>
        </p:nvCxnSpPr>
        <p:spPr>
          <a:xfrm flipV="1">
            <a:off x="7092280" y="4437112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直線單箭頭接點 14"/>
          <p:cNvCxnSpPr/>
          <p:nvPr/>
        </p:nvCxnSpPr>
        <p:spPr>
          <a:xfrm>
            <a:off x="6588224" y="5301208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直線單箭頭接點 15"/>
          <p:cNvCxnSpPr/>
          <p:nvPr/>
        </p:nvCxnSpPr>
        <p:spPr>
          <a:xfrm>
            <a:off x="7092280" y="5805264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直線單箭頭接點 16"/>
          <p:cNvCxnSpPr/>
          <p:nvPr/>
        </p:nvCxnSpPr>
        <p:spPr>
          <a:xfrm>
            <a:off x="7524328" y="4437112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/>
          <p:nvPr/>
        </p:nvCxnSpPr>
        <p:spPr>
          <a:xfrm>
            <a:off x="7524328" y="5301208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直線單箭頭接點 18"/>
          <p:cNvCxnSpPr/>
          <p:nvPr/>
        </p:nvCxnSpPr>
        <p:spPr>
          <a:xfrm flipV="1">
            <a:off x="7596336" y="4869160"/>
            <a:ext cx="432048" cy="12241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直線單箭頭接點 19"/>
          <p:cNvCxnSpPr/>
          <p:nvPr/>
        </p:nvCxnSpPr>
        <p:spPr>
          <a:xfrm flipV="1">
            <a:off x="7668344" y="5805264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直線單箭頭接點 20"/>
          <p:cNvCxnSpPr/>
          <p:nvPr/>
        </p:nvCxnSpPr>
        <p:spPr>
          <a:xfrm flipH="1" flipV="1">
            <a:off x="8172400" y="4869160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直線單箭頭接點 21"/>
          <p:cNvCxnSpPr/>
          <p:nvPr/>
        </p:nvCxnSpPr>
        <p:spPr>
          <a:xfrm flipV="1">
            <a:off x="8172400" y="5373216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文字方塊 22"/>
          <p:cNvSpPr txBox="1"/>
          <p:nvPr/>
        </p:nvSpPr>
        <p:spPr>
          <a:xfrm>
            <a:off x="7380312" y="392376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24" name="文字方塊 23"/>
          <p:cNvSpPr txBox="1"/>
          <p:nvPr/>
        </p:nvSpPr>
        <p:spPr>
          <a:xfrm>
            <a:off x="7524328" y="50131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2</a:t>
            </a:r>
            <a:endParaRPr lang="zh-TW" altLang="en-US" dirty="0"/>
          </a:p>
        </p:txBody>
      </p:sp>
      <p:sp>
        <p:nvSpPr>
          <p:cNvPr id="25" name="文字方塊 24"/>
          <p:cNvSpPr txBox="1"/>
          <p:nvPr/>
        </p:nvSpPr>
        <p:spPr>
          <a:xfrm>
            <a:off x="7380312" y="61560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3</a:t>
            </a:r>
            <a:endParaRPr lang="zh-TW" altLang="en-US" dirty="0"/>
          </a:p>
        </p:txBody>
      </p:sp>
      <p:sp>
        <p:nvSpPr>
          <p:cNvPr id="26" name="文字方塊 25"/>
          <p:cNvSpPr txBox="1"/>
          <p:nvPr/>
        </p:nvSpPr>
        <p:spPr>
          <a:xfrm>
            <a:off x="7956376" y="44371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4</a:t>
            </a:r>
            <a:endParaRPr lang="zh-TW" altLang="en-US" dirty="0"/>
          </a:p>
        </p:txBody>
      </p:sp>
      <p:sp>
        <p:nvSpPr>
          <p:cNvPr id="27" name="文字方塊 26"/>
          <p:cNvSpPr txBox="1"/>
          <p:nvPr/>
        </p:nvSpPr>
        <p:spPr>
          <a:xfrm>
            <a:off x="8086738" y="566124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5</a:t>
            </a:r>
            <a:endParaRPr lang="zh-TW" altLang="en-US" dirty="0"/>
          </a:p>
        </p:txBody>
      </p:sp>
      <p:sp>
        <p:nvSpPr>
          <p:cNvPr id="28" name="文字方塊 27"/>
          <p:cNvSpPr txBox="1"/>
          <p:nvPr/>
        </p:nvSpPr>
        <p:spPr>
          <a:xfrm>
            <a:off x="8590794" y="50131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6</a:t>
            </a:r>
            <a:endParaRPr lang="zh-TW" altLang="en-US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6156176" y="50131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7</a:t>
            </a:r>
            <a:endParaRPr lang="zh-TW" altLang="en-US" dirty="0"/>
          </a:p>
        </p:txBody>
      </p:sp>
      <p:sp>
        <p:nvSpPr>
          <p:cNvPr id="30" name="文字方塊 29"/>
          <p:cNvSpPr txBox="1"/>
          <p:nvPr/>
        </p:nvSpPr>
        <p:spPr>
          <a:xfrm>
            <a:off x="6660232" y="55892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8</a:t>
            </a:r>
            <a:endParaRPr lang="zh-TW" altLang="en-US" dirty="0"/>
          </a:p>
        </p:txBody>
      </p:sp>
      <p:sp>
        <p:nvSpPr>
          <p:cNvPr id="31" name="文字方塊 30"/>
          <p:cNvSpPr txBox="1"/>
          <p:nvPr/>
        </p:nvSpPr>
        <p:spPr>
          <a:xfrm>
            <a:off x="6732240" y="449982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9</a:t>
            </a:r>
            <a:endParaRPr lang="zh-TW" altLang="en-US" dirty="0"/>
          </a:p>
        </p:txBody>
      </p:sp>
      <p:cxnSp>
        <p:nvCxnSpPr>
          <p:cNvPr id="32" name="直線單箭頭接點 31"/>
          <p:cNvCxnSpPr/>
          <p:nvPr/>
        </p:nvCxnSpPr>
        <p:spPr>
          <a:xfrm flipH="1">
            <a:off x="6660232" y="5229200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>
          <a:xfrm>
            <a:off x="467544" y="4133398"/>
            <a:ext cx="57606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4988" indent="-534988">
              <a:spcBef>
                <a:spcPct val="20000"/>
              </a:spcBef>
              <a:tabLst>
                <a:tab pos="450850" algn="l"/>
              </a:tabLst>
            </a:pPr>
            <a:r>
              <a:rPr lang="en-US" altLang="zh-TW" sz="2800" dirty="0"/>
              <a:t>(b) </a:t>
            </a:r>
            <a:r>
              <a:rPr lang="en-US" altLang="zh-TW" sz="2800" dirty="0">
                <a:solidFill>
                  <a:srgbClr val="FF0000"/>
                </a:solidFill>
              </a:rPr>
              <a:t>Add the edge </a:t>
            </a:r>
            <a:r>
              <a:rPr lang="en-US" altLang="zh-TW" sz="2800" dirty="0" smtClean="0">
                <a:solidFill>
                  <a:srgbClr val="FF0000"/>
                </a:solidFill>
              </a:rPr>
              <a:t>(5, </a:t>
            </a:r>
            <a:r>
              <a:rPr lang="en-US" altLang="zh-TW" sz="2800" dirty="0">
                <a:solidFill>
                  <a:srgbClr val="FF0000"/>
                </a:solidFill>
              </a:rPr>
              <a:t>2) </a:t>
            </a:r>
            <a:r>
              <a:rPr lang="en-US" altLang="zh-TW" sz="2800" dirty="0"/>
              <a:t>to the graph and discuss the changes this makes to the execution of the algorithm. </a:t>
            </a:r>
            <a:r>
              <a:rPr lang="en-US" altLang="zh-TW" sz="2800" u="sng" dirty="0"/>
              <a:t>(10pt)</a:t>
            </a:r>
            <a:endParaRPr lang="zh-TW" altLang="en-US" sz="2800" u="sng" dirty="0"/>
          </a:p>
        </p:txBody>
      </p:sp>
    </p:spTree>
    <p:extLst>
      <p:ext uri="{BB962C8B-B14F-4D97-AF65-F5344CB8AC3E}">
        <p14:creationId xmlns:p14="http://schemas.microsoft.com/office/powerpoint/2010/main" val="89814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55"/>
          <p:cNvGraphicFramePr>
            <a:graphicFrameLocks/>
          </p:cNvGraphicFramePr>
          <p:nvPr/>
        </p:nvGraphicFramePr>
        <p:xfrm>
          <a:off x="323528" y="116632"/>
          <a:ext cx="8424940" cy="657284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Vertex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DFS_N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aseline="0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zh-TW" altLang="en-US" sz="1600" baseline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1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2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3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4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3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5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6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5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3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2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7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8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7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9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7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rgbClr val="FF0000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2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rgbClr val="FF0000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rgbClr val="FF0000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1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rgbClr val="FF0000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rgbClr val="FF0000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73" name="矩形 72"/>
          <p:cNvSpPr/>
          <p:nvPr/>
        </p:nvSpPr>
        <p:spPr>
          <a:xfrm>
            <a:off x="6156176" y="899428"/>
            <a:ext cx="2736304" cy="25922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633600" y="19116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633600" y="29448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633600" y="32940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633600" y="36396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633600" y="46800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633600" y="64080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4" name="矩形 73"/>
          <p:cNvSpPr/>
          <p:nvPr/>
        </p:nvSpPr>
        <p:spPr>
          <a:xfrm>
            <a:off x="-36512" y="0"/>
            <a:ext cx="489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/>
              <a:t>(a) </a:t>
            </a:r>
            <a:endParaRPr lang="zh-TW" altLang="en-US" dirty="0"/>
          </a:p>
        </p:txBody>
      </p:sp>
      <p:sp>
        <p:nvSpPr>
          <p:cNvPr id="75" name="橢圓 74"/>
          <p:cNvSpPr/>
          <p:nvPr/>
        </p:nvSpPr>
        <p:spPr>
          <a:xfrm>
            <a:off x="7884368" y="1340768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6" name="橢圓 75"/>
          <p:cNvSpPr/>
          <p:nvPr/>
        </p:nvSpPr>
        <p:spPr>
          <a:xfrm>
            <a:off x="8316416" y="1844824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8" name="橢圓 77"/>
          <p:cNvSpPr/>
          <p:nvPr/>
        </p:nvSpPr>
        <p:spPr>
          <a:xfrm>
            <a:off x="7236296" y="2780928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0" name="橢圓 79"/>
          <p:cNvSpPr/>
          <p:nvPr/>
        </p:nvSpPr>
        <p:spPr>
          <a:xfrm>
            <a:off x="6228184" y="980728"/>
            <a:ext cx="1584176" cy="144016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43" name="橢圓 42"/>
          <p:cNvSpPr/>
          <p:nvPr/>
        </p:nvSpPr>
        <p:spPr>
          <a:xfrm>
            <a:off x="7452320" y="1268760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4" name="橢圓 43"/>
          <p:cNvSpPr/>
          <p:nvPr/>
        </p:nvSpPr>
        <p:spPr>
          <a:xfrm>
            <a:off x="7452320" y="213285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橢圓 45"/>
          <p:cNvSpPr/>
          <p:nvPr/>
        </p:nvSpPr>
        <p:spPr>
          <a:xfrm>
            <a:off x="6444208" y="213285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橢圓 46"/>
          <p:cNvSpPr/>
          <p:nvPr/>
        </p:nvSpPr>
        <p:spPr>
          <a:xfrm>
            <a:off x="6948264" y="1700808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9" name="橢圓 48"/>
          <p:cNvSpPr/>
          <p:nvPr/>
        </p:nvSpPr>
        <p:spPr>
          <a:xfrm>
            <a:off x="8460432" y="213285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0" name="橢圓 49"/>
          <p:cNvSpPr/>
          <p:nvPr/>
        </p:nvSpPr>
        <p:spPr>
          <a:xfrm>
            <a:off x="8028384" y="1700808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52" name="直線單箭頭接點 51"/>
          <p:cNvCxnSpPr/>
          <p:nvPr/>
        </p:nvCxnSpPr>
        <p:spPr>
          <a:xfrm flipV="1">
            <a:off x="6588224" y="1844824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3" name="直線單箭頭接點 52"/>
          <p:cNvCxnSpPr/>
          <p:nvPr/>
        </p:nvCxnSpPr>
        <p:spPr>
          <a:xfrm flipV="1">
            <a:off x="7092280" y="1412776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直線單箭頭接點 55"/>
          <p:cNvCxnSpPr/>
          <p:nvPr/>
        </p:nvCxnSpPr>
        <p:spPr>
          <a:xfrm>
            <a:off x="7524328" y="1412776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直線單箭頭接點 57"/>
          <p:cNvCxnSpPr/>
          <p:nvPr/>
        </p:nvCxnSpPr>
        <p:spPr>
          <a:xfrm flipV="1">
            <a:off x="7596336" y="1844824"/>
            <a:ext cx="432048" cy="12241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0" name="直線單箭頭接點 59"/>
          <p:cNvCxnSpPr/>
          <p:nvPr/>
        </p:nvCxnSpPr>
        <p:spPr>
          <a:xfrm flipH="1" flipV="1">
            <a:off x="8172400" y="1844824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2" name="文字方塊 61"/>
          <p:cNvSpPr txBox="1"/>
          <p:nvPr/>
        </p:nvSpPr>
        <p:spPr>
          <a:xfrm>
            <a:off x="7380312" y="89942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63" name="文字方塊 62"/>
          <p:cNvSpPr txBox="1"/>
          <p:nvPr/>
        </p:nvSpPr>
        <p:spPr>
          <a:xfrm>
            <a:off x="7524328" y="19888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2</a:t>
            </a:r>
            <a:endParaRPr lang="zh-TW" altLang="en-US" dirty="0"/>
          </a:p>
        </p:txBody>
      </p:sp>
      <p:sp>
        <p:nvSpPr>
          <p:cNvPr id="64" name="文字方塊 63"/>
          <p:cNvSpPr txBox="1"/>
          <p:nvPr/>
        </p:nvSpPr>
        <p:spPr>
          <a:xfrm>
            <a:off x="7380312" y="31316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3</a:t>
            </a:r>
            <a:endParaRPr lang="zh-TW" altLang="en-US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7956376" y="14127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4</a:t>
            </a:r>
            <a:endParaRPr lang="zh-TW" altLang="en-US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8590794" y="19888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6</a:t>
            </a:r>
            <a:endParaRPr lang="zh-TW" altLang="en-US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6156176" y="19888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7</a:t>
            </a:r>
            <a:endParaRPr lang="zh-TW" altLang="en-US" dirty="0"/>
          </a:p>
        </p:txBody>
      </p:sp>
      <p:sp>
        <p:nvSpPr>
          <p:cNvPr id="70" name="文字方塊 69"/>
          <p:cNvSpPr txBox="1"/>
          <p:nvPr/>
        </p:nvSpPr>
        <p:spPr>
          <a:xfrm>
            <a:off x="6732240" y="147549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9</a:t>
            </a:r>
            <a:endParaRPr lang="zh-TW" altLang="en-US" dirty="0"/>
          </a:p>
        </p:txBody>
      </p:sp>
      <p:sp>
        <p:nvSpPr>
          <p:cNvPr id="81" name="橢圓 80"/>
          <p:cNvSpPr/>
          <p:nvPr/>
        </p:nvSpPr>
        <p:spPr>
          <a:xfrm>
            <a:off x="6660232" y="2492896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7" name="橢圓 76"/>
          <p:cNvSpPr/>
          <p:nvPr/>
        </p:nvSpPr>
        <p:spPr>
          <a:xfrm>
            <a:off x="7884368" y="2420888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45" name="橢圓 44"/>
          <p:cNvSpPr/>
          <p:nvPr/>
        </p:nvSpPr>
        <p:spPr>
          <a:xfrm>
            <a:off x="7452320" y="3068960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8" name="橢圓 47"/>
          <p:cNvSpPr/>
          <p:nvPr/>
        </p:nvSpPr>
        <p:spPr>
          <a:xfrm>
            <a:off x="6948264" y="2636912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1" name="橢圓 50"/>
          <p:cNvSpPr/>
          <p:nvPr/>
        </p:nvSpPr>
        <p:spPr>
          <a:xfrm>
            <a:off x="8028384" y="2636912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54" name="直線單箭頭接點 53"/>
          <p:cNvCxnSpPr/>
          <p:nvPr/>
        </p:nvCxnSpPr>
        <p:spPr>
          <a:xfrm>
            <a:off x="6588224" y="2276872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5" name="直線單箭頭接點 54"/>
          <p:cNvCxnSpPr/>
          <p:nvPr/>
        </p:nvCxnSpPr>
        <p:spPr>
          <a:xfrm>
            <a:off x="7092280" y="2780928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直線單箭頭接點 56"/>
          <p:cNvCxnSpPr/>
          <p:nvPr/>
        </p:nvCxnSpPr>
        <p:spPr>
          <a:xfrm>
            <a:off x="7524328" y="2276872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直線單箭頭接點 58"/>
          <p:cNvCxnSpPr/>
          <p:nvPr/>
        </p:nvCxnSpPr>
        <p:spPr>
          <a:xfrm flipV="1">
            <a:off x="7668344" y="2780928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直線單箭頭接點 60"/>
          <p:cNvCxnSpPr/>
          <p:nvPr/>
        </p:nvCxnSpPr>
        <p:spPr>
          <a:xfrm flipV="1">
            <a:off x="8172400" y="2348880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6" name="文字方塊 65"/>
          <p:cNvSpPr txBox="1"/>
          <p:nvPr/>
        </p:nvSpPr>
        <p:spPr>
          <a:xfrm>
            <a:off x="8086738" y="26369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5</a:t>
            </a:r>
            <a:endParaRPr lang="zh-TW" altLang="en-US" dirty="0"/>
          </a:p>
        </p:txBody>
      </p:sp>
      <p:sp>
        <p:nvSpPr>
          <p:cNvPr id="69" name="文字方塊 68"/>
          <p:cNvSpPr txBox="1"/>
          <p:nvPr/>
        </p:nvSpPr>
        <p:spPr>
          <a:xfrm>
            <a:off x="6660232" y="256490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8</a:t>
            </a:r>
            <a:endParaRPr lang="zh-TW" altLang="en-US" dirty="0"/>
          </a:p>
        </p:txBody>
      </p:sp>
      <p:cxnSp>
        <p:nvCxnSpPr>
          <p:cNvPr id="71" name="直線單箭頭接點 70"/>
          <p:cNvCxnSpPr/>
          <p:nvPr/>
        </p:nvCxnSpPr>
        <p:spPr>
          <a:xfrm flipH="1">
            <a:off x="6660232" y="2204864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9" name="文字方塊 78"/>
          <p:cNvSpPr txBox="1"/>
          <p:nvPr/>
        </p:nvSpPr>
        <p:spPr>
          <a:xfrm>
            <a:off x="6660232" y="256490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8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53990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6" name="表格 105"/>
          <p:cNvGraphicFramePr>
            <a:graphicFrameLocks noGrp="1"/>
          </p:cNvGraphicFramePr>
          <p:nvPr/>
        </p:nvGraphicFramePr>
        <p:xfrm>
          <a:off x="323528" y="3284984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1" name="表格 100"/>
          <p:cNvGraphicFramePr>
            <a:graphicFrameLocks noGrp="1"/>
          </p:cNvGraphicFramePr>
          <p:nvPr/>
        </p:nvGraphicFramePr>
        <p:xfrm>
          <a:off x="323528" y="2924944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6" name="表格 95"/>
          <p:cNvGraphicFramePr>
            <a:graphicFrameLocks noGrp="1"/>
          </p:cNvGraphicFramePr>
          <p:nvPr/>
        </p:nvGraphicFramePr>
        <p:xfrm>
          <a:off x="323524" y="2564904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1" name="表格 90"/>
          <p:cNvGraphicFramePr>
            <a:graphicFrameLocks noGrp="1"/>
          </p:cNvGraphicFramePr>
          <p:nvPr/>
        </p:nvGraphicFramePr>
        <p:xfrm>
          <a:off x="323528" y="2204864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3" name="表格 82"/>
          <p:cNvGraphicFramePr>
            <a:graphicFrameLocks noGrp="1"/>
          </p:cNvGraphicFramePr>
          <p:nvPr/>
        </p:nvGraphicFramePr>
        <p:xfrm>
          <a:off x="323528" y="1858925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8" name="表格 77"/>
          <p:cNvGraphicFramePr>
            <a:graphicFrameLocks noGrp="1"/>
          </p:cNvGraphicFramePr>
          <p:nvPr/>
        </p:nvGraphicFramePr>
        <p:xfrm>
          <a:off x="323528" y="1498885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2" name="表格 41"/>
          <p:cNvGraphicFramePr>
            <a:graphicFrameLocks noGrp="1"/>
          </p:cNvGraphicFramePr>
          <p:nvPr/>
        </p:nvGraphicFramePr>
        <p:xfrm>
          <a:off x="323528" y="1138845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內容版面配置區 55"/>
          <p:cNvGraphicFramePr>
            <a:graphicFrameLocks/>
          </p:cNvGraphicFramePr>
          <p:nvPr/>
        </p:nvGraphicFramePr>
        <p:xfrm>
          <a:off x="323528" y="116632"/>
          <a:ext cx="8424940" cy="103781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Vertex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DFS_N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aseline="0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zh-TW" altLang="en-US" sz="1600" baseline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1</a:t>
                      </a:r>
                      <a:endParaRPr lang="zh-TW" altLang="en-US" sz="1600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3" name="矩形 72"/>
          <p:cNvSpPr/>
          <p:nvPr/>
        </p:nvSpPr>
        <p:spPr>
          <a:xfrm>
            <a:off x="6156176" y="899428"/>
            <a:ext cx="2736304" cy="25922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3" name="橢圓 42"/>
          <p:cNvSpPr/>
          <p:nvPr/>
        </p:nvSpPr>
        <p:spPr>
          <a:xfrm>
            <a:off x="7452320" y="1268760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4" name="橢圓 43"/>
          <p:cNvSpPr/>
          <p:nvPr/>
        </p:nvSpPr>
        <p:spPr>
          <a:xfrm>
            <a:off x="7452320" y="213285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橢圓 45"/>
          <p:cNvSpPr/>
          <p:nvPr/>
        </p:nvSpPr>
        <p:spPr>
          <a:xfrm>
            <a:off x="6444208" y="213285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橢圓 46"/>
          <p:cNvSpPr/>
          <p:nvPr/>
        </p:nvSpPr>
        <p:spPr>
          <a:xfrm>
            <a:off x="6948264" y="1700808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8" name="橢圓 47"/>
          <p:cNvSpPr/>
          <p:nvPr/>
        </p:nvSpPr>
        <p:spPr>
          <a:xfrm>
            <a:off x="6948264" y="2636912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1" name="橢圓 50"/>
          <p:cNvSpPr/>
          <p:nvPr/>
        </p:nvSpPr>
        <p:spPr>
          <a:xfrm>
            <a:off x="8028384" y="2636912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0" name="橢圓 89"/>
          <p:cNvSpPr/>
          <p:nvPr/>
        </p:nvSpPr>
        <p:spPr>
          <a:xfrm>
            <a:off x="7884368" y="1412776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9" name="橢圓 38"/>
          <p:cNvSpPr/>
          <p:nvPr/>
        </p:nvSpPr>
        <p:spPr>
          <a:xfrm>
            <a:off x="7452320" y="1268760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2" name="橢圓 71"/>
          <p:cNvSpPr/>
          <p:nvPr/>
        </p:nvSpPr>
        <p:spPr>
          <a:xfrm>
            <a:off x="7452320" y="2132856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4" name="橢圓 73"/>
          <p:cNvSpPr/>
          <p:nvPr/>
        </p:nvSpPr>
        <p:spPr>
          <a:xfrm>
            <a:off x="7452320" y="1268760"/>
            <a:ext cx="144016" cy="14401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6" name="文字方塊 75"/>
          <p:cNvSpPr txBox="1"/>
          <p:nvPr/>
        </p:nvSpPr>
        <p:spPr>
          <a:xfrm>
            <a:off x="2267744" y="467380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solidFill>
                  <a:srgbClr val="FF0000"/>
                </a:solidFill>
              </a:rPr>
              <a:t>8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81" name="橢圓 80"/>
          <p:cNvSpPr/>
          <p:nvPr/>
        </p:nvSpPr>
        <p:spPr>
          <a:xfrm>
            <a:off x="7452320" y="2132856"/>
            <a:ext cx="144016" cy="14401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2" name="文字方塊 81"/>
          <p:cNvSpPr txBox="1"/>
          <p:nvPr/>
        </p:nvSpPr>
        <p:spPr>
          <a:xfrm>
            <a:off x="3131010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FF0000"/>
                </a:solidFill>
              </a:rPr>
              <a:t>7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995106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FF0000"/>
                </a:solidFill>
              </a:rPr>
              <a:t>6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87" name="文字方塊 86"/>
          <p:cNvSpPr txBox="1"/>
          <p:nvPr/>
        </p:nvSpPr>
        <p:spPr>
          <a:xfrm>
            <a:off x="2267744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solidFill>
                  <a:schemeClr val="bg1"/>
                </a:solidFill>
              </a:rPr>
              <a:t>8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3131010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chemeClr val="bg1"/>
                </a:solidFill>
              </a:rPr>
              <a:t>7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sp>
        <p:nvSpPr>
          <p:cNvPr id="89" name="橢圓 88"/>
          <p:cNvSpPr/>
          <p:nvPr/>
        </p:nvSpPr>
        <p:spPr>
          <a:xfrm>
            <a:off x="633600" y="19116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5" name="文字方塊 64"/>
          <p:cNvSpPr txBox="1"/>
          <p:nvPr/>
        </p:nvSpPr>
        <p:spPr>
          <a:xfrm>
            <a:off x="7956376" y="14034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4</a:t>
            </a:r>
            <a:endParaRPr lang="zh-TW" altLang="en-US" dirty="0"/>
          </a:p>
        </p:txBody>
      </p:sp>
      <p:sp>
        <p:nvSpPr>
          <p:cNvPr id="92" name="文字方塊 91"/>
          <p:cNvSpPr txBox="1"/>
          <p:nvPr/>
        </p:nvSpPr>
        <p:spPr>
          <a:xfrm>
            <a:off x="3995106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chemeClr val="bg1"/>
                </a:solidFill>
              </a:rPr>
              <a:t>6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sp>
        <p:nvSpPr>
          <p:cNvPr id="50" name="橢圓 49"/>
          <p:cNvSpPr/>
          <p:nvPr/>
        </p:nvSpPr>
        <p:spPr>
          <a:xfrm>
            <a:off x="8028384" y="1700808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4" name="橢圓 83"/>
          <p:cNvSpPr/>
          <p:nvPr/>
        </p:nvSpPr>
        <p:spPr>
          <a:xfrm>
            <a:off x="8028384" y="1700808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4" name="矩形 93"/>
          <p:cNvSpPr/>
          <p:nvPr/>
        </p:nvSpPr>
        <p:spPr>
          <a:xfrm>
            <a:off x="3995936" y="2204864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5" name="矩形 94"/>
          <p:cNvSpPr/>
          <p:nvPr/>
        </p:nvSpPr>
        <p:spPr>
          <a:xfrm>
            <a:off x="3131840" y="2204864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solidFill>
                  <a:srgbClr val="FF0000"/>
                </a:solidFill>
              </a:rPr>
              <a:t>5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98" name="橢圓 97"/>
          <p:cNvSpPr/>
          <p:nvPr/>
        </p:nvSpPr>
        <p:spPr>
          <a:xfrm>
            <a:off x="8028384" y="2636912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2" name="文字方塊 101"/>
          <p:cNvSpPr txBox="1"/>
          <p:nvPr/>
        </p:nvSpPr>
        <p:spPr>
          <a:xfrm>
            <a:off x="5652120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FF0000"/>
                </a:solidFill>
              </a:rPr>
              <a:t>4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4787194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chemeClr val="bg1"/>
                </a:solidFill>
              </a:rPr>
              <a:t>5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sp>
        <p:nvSpPr>
          <p:cNvPr id="105" name="橢圓 104"/>
          <p:cNvSpPr/>
          <p:nvPr/>
        </p:nvSpPr>
        <p:spPr>
          <a:xfrm>
            <a:off x="8028384" y="2636912"/>
            <a:ext cx="144016" cy="14401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7" name="矩形 106"/>
          <p:cNvSpPr/>
          <p:nvPr/>
        </p:nvSpPr>
        <p:spPr>
          <a:xfrm>
            <a:off x="3996000" y="1872000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8" name="矩形 107"/>
          <p:cNvSpPr/>
          <p:nvPr/>
        </p:nvSpPr>
        <p:spPr>
          <a:xfrm>
            <a:off x="3995936" y="476672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1" name="矩形 110"/>
          <p:cNvSpPr/>
          <p:nvPr/>
        </p:nvSpPr>
        <p:spPr>
          <a:xfrm>
            <a:off x="5652120" y="2924944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4" name="矩形 113"/>
          <p:cNvSpPr/>
          <p:nvPr/>
        </p:nvSpPr>
        <p:spPr>
          <a:xfrm>
            <a:off x="5652120" y="476672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5" name="橢圓 114"/>
          <p:cNvSpPr/>
          <p:nvPr/>
        </p:nvSpPr>
        <p:spPr>
          <a:xfrm>
            <a:off x="633600" y="2996952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6" name="橢圓 115"/>
          <p:cNvSpPr/>
          <p:nvPr/>
        </p:nvSpPr>
        <p:spPr>
          <a:xfrm>
            <a:off x="8316416" y="1916832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8590794" y="19888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6</a:t>
            </a:r>
            <a:endParaRPr lang="zh-TW" altLang="en-US" dirty="0"/>
          </a:p>
        </p:txBody>
      </p:sp>
      <p:sp>
        <p:nvSpPr>
          <p:cNvPr id="49" name="橢圓 48"/>
          <p:cNvSpPr/>
          <p:nvPr/>
        </p:nvSpPr>
        <p:spPr>
          <a:xfrm>
            <a:off x="8460432" y="213285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60" name="直線單箭頭接點 59"/>
          <p:cNvCxnSpPr/>
          <p:nvPr/>
        </p:nvCxnSpPr>
        <p:spPr>
          <a:xfrm flipH="1" flipV="1">
            <a:off x="8172400" y="1844824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4" name="橢圓 103"/>
          <p:cNvSpPr/>
          <p:nvPr/>
        </p:nvSpPr>
        <p:spPr>
          <a:xfrm>
            <a:off x="8460432" y="2132856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7" name="矩形 116"/>
          <p:cNvSpPr/>
          <p:nvPr/>
        </p:nvSpPr>
        <p:spPr>
          <a:xfrm>
            <a:off x="4788024" y="3284984"/>
            <a:ext cx="288032" cy="28803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8" name="矩形 117"/>
          <p:cNvSpPr/>
          <p:nvPr/>
        </p:nvSpPr>
        <p:spPr>
          <a:xfrm>
            <a:off x="4788024" y="476672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9" name="文字方塊 118"/>
          <p:cNvSpPr txBox="1"/>
          <p:nvPr/>
        </p:nvSpPr>
        <p:spPr>
          <a:xfrm>
            <a:off x="5652120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chemeClr val="bg1"/>
                </a:solidFill>
              </a:rPr>
              <a:t>4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sp>
        <p:nvSpPr>
          <p:cNvPr id="120" name="橢圓 119"/>
          <p:cNvSpPr/>
          <p:nvPr/>
        </p:nvSpPr>
        <p:spPr>
          <a:xfrm>
            <a:off x="633600" y="3356992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1" name="橢圓 120"/>
          <p:cNvSpPr/>
          <p:nvPr/>
        </p:nvSpPr>
        <p:spPr>
          <a:xfrm>
            <a:off x="7884368" y="2492896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10" name="橢圓 109"/>
          <p:cNvSpPr/>
          <p:nvPr/>
        </p:nvSpPr>
        <p:spPr>
          <a:xfrm>
            <a:off x="8028384" y="2636912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61" name="直線單箭頭接點 60"/>
          <p:cNvCxnSpPr/>
          <p:nvPr/>
        </p:nvCxnSpPr>
        <p:spPr>
          <a:xfrm flipV="1">
            <a:off x="8172400" y="2348880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6" name="文字方塊 65"/>
          <p:cNvSpPr txBox="1"/>
          <p:nvPr/>
        </p:nvSpPr>
        <p:spPr>
          <a:xfrm>
            <a:off x="8086738" y="26369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5</a:t>
            </a:r>
            <a:endParaRPr lang="zh-TW" altLang="en-US" dirty="0"/>
          </a:p>
        </p:txBody>
      </p:sp>
      <p:graphicFrame>
        <p:nvGraphicFramePr>
          <p:cNvPr id="122" name="表格 121"/>
          <p:cNvGraphicFramePr>
            <a:graphicFrameLocks noGrp="1"/>
          </p:cNvGraphicFramePr>
          <p:nvPr/>
        </p:nvGraphicFramePr>
        <p:xfrm>
          <a:off x="323524" y="3645024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3" name="矩形 122"/>
          <p:cNvSpPr/>
          <p:nvPr/>
        </p:nvSpPr>
        <p:spPr>
          <a:xfrm>
            <a:off x="5652120" y="3284984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5" name="文字方塊 124"/>
          <p:cNvSpPr txBox="1"/>
          <p:nvPr/>
        </p:nvSpPr>
        <p:spPr>
          <a:xfrm>
            <a:off x="5076056" y="3068960"/>
            <a:ext cx="576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max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126" name="文字方塊 125"/>
          <p:cNvSpPr txBox="1"/>
          <p:nvPr/>
        </p:nvSpPr>
        <p:spPr>
          <a:xfrm>
            <a:off x="3419047" y="1988840"/>
            <a:ext cx="576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max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127" name="矩形 126"/>
          <p:cNvSpPr/>
          <p:nvPr/>
        </p:nvSpPr>
        <p:spPr>
          <a:xfrm>
            <a:off x="4788024" y="3284984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9" name="橢圓 128"/>
          <p:cNvSpPr/>
          <p:nvPr/>
        </p:nvSpPr>
        <p:spPr>
          <a:xfrm>
            <a:off x="8028384" y="2636912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0" name="矩形 129"/>
          <p:cNvSpPr/>
          <p:nvPr/>
        </p:nvSpPr>
        <p:spPr>
          <a:xfrm>
            <a:off x="4788024" y="3645024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1" name="矩形 130"/>
          <p:cNvSpPr/>
          <p:nvPr/>
        </p:nvSpPr>
        <p:spPr>
          <a:xfrm>
            <a:off x="3131840" y="3645024"/>
            <a:ext cx="288032" cy="28803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2" name="文字方塊 131"/>
          <p:cNvSpPr txBox="1"/>
          <p:nvPr/>
        </p:nvSpPr>
        <p:spPr>
          <a:xfrm>
            <a:off x="3491055" y="3419708"/>
            <a:ext cx="576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max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3131840" y="3645024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6" name="矩形 135"/>
          <p:cNvSpPr/>
          <p:nvPr/>
        </p:nvSpPr>
        <p:spPr>
          <a:xfrm>
            <a:off x="3131840" y="476672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7" name="橢圓 136"/>
          <p:cNvSpPr/>
          <p:nvPr/>
        </p:nvSpPr>
        <p:spPr>
          <a:xfrm>
            <a:off x="7236296" y="2852936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45" name="橢圓 44"/>
          <p:cNvSpPr/>
          <p:nvPr/>
        </p:nvSpPr>
        <p:spPr>
          <a:xfrm>
            <a:off x="7452320" y="3068960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4" name="文字方塊 63"/>
          <p:cNvSpPr txBox="1"/>
          <p:nvPr/>
        </p:nvSpPr>
        <p:spPr>
          <a:xfrm>
            <a:off x="7380312" y="31316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3</a:t>
            </a:r>
            <a:endParaRPr lang="zh-TW" altLang="en-US" dirty="0"/>
          </a:p>
        </p:txBody>
      </p:sp>
      <p:sp>
        <p:nvSpPr>
          <p:cNvPr id="80" name="橢圓 79"/>
          <p:cNvSpPr/>
          <p:nvPr/>
        </p:nvSpPr>
        <p:spPr>
          <a:xfrm>
            <a:off x="7452320" y="3068960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5" name="橢圓 84"/>
          <p:cNvSpPr/>
          <p:nvPr/>
        </p:nvSpPr>
        <p:spPr>
          <a:xfrm>
            <a:off x="7452320" y="3068960"/>
            <a:ext cx="144016" cy="14401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3" name="橢圓 92"/>
          <p:cNvSpPr/>
          <p:nvPr/>
        </p:nvSpPr>
        <p:spPr>
          <a:xfrm>
            <a:off x="7452320" y="3068960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8" name="橢圓 127"/>
          <p:cNvSpPr/>
          <p:nvPr/>
        </p:nvSpPr>
        <p:spPr>
          <a:xfrm>
            <a:off x="7452320" y="3068960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57" name="直線單箭頭接點 56"/>
          <p:cNvCxnSpPr/>
          <p:nvPr/>
        </p:nvCxnSpPr>
        <p:spPr>
          <a:xfrm>
            <a:off x="7524328" y="2276872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直線單箭頭接點 57"/>
          <p:cNvCxnSpPr/>
          <p:nvPr/>
        </p:nvCxnSpPr>
        <p:spPr>
          <a:xfrm flipV="1">
            <a:off x="7596336" y="1844824"/>
            <a:ext cx="432048" cy="12241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直線單箭頭接點 58"/>
          <p:cNvCxnSpPr/>
          <p:nvPr/>
        </p:nvCxnSpPr>
        <p:spPr>
          <a:xfrm flipV="1">
            <a:off x="7668344" y="2780928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8" name="橢圓 137"/>
          <p:cNvSpPr/>
          <p:nvPr/>
        </p:nvSpPr>
        <p:spPr>
          <a:xfrm>
            <a:off x="633600" y="3717032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139" name="表格 138"/>
          <p:cNvGraphicFramePr>
            <a:graphicFrameLocks noGrp="1"/>
          </p:cNvGraphicFramePr>
          <p:nvPr/>
        </p:nvGraphicFramePr>
        <p:xfrm>
          <a:off x="323524" y="4005064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0" name="矩形 139"/>
          <p:cNvSpPr/>
          <p:nvPr/>
        </p:nvSpPr>
        <p:spPr>
          <a:xfrm>
            <a:off x="2267744" y="4005064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3" name="矩形 142"/>
          <p:cNvSpPr/>
          <p:nvPr/>
        </p:nvSpPr>
        <p:spPr>
          <a:xfrm>
            <a:off x="3131840" y="4005064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4" name="文字方塊 143"/>
          <p:cNvSpPr txBox="1"/>
          <p:nvPr/>
        </p:nvSpPr>
        <p:spPr>
          <a:xfrm>
            <a:off x="2554951" y="3789040"/>
            <a:ext cx="576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max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146" name="橢圓 145"/>
          <p:cNvSpPr/>
          <p:nvPr/>
        </p:nvSpPr>
        <p:spPr>
          <a:xfrm>
            <a:off x="7452320" y="2132856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7" name="橢圓 146"/>
          <p:cNvSpPr/>
          <p:nvPr/>
        </p:nvSpPr>
        <p:spPr>
          <a:xfrm>
            <a:off x="7452320" y="3068960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148" name="表格 147"/>
          <p:cNvGraphicFramePr>
            <a:graphicFrameLocks noGrp="1"/>
          </p:cNvGraphicFramePr>
          <p:nvPr/>
        </p:nvGraphicFramePr>
        <p:xfrm>
          <a:off x="323528" y="4365104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9" name="橢圓 148"/>
          <p:cNvSpPr/>
          <p:nvPr/>
        </p:nvSpPr>
        <p:spPr>
          <a:xfrm>
            <a:off x="6444208" y="2132856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0" name="橢圓 149"/>
          <p:cNvSpPr/>
          <p:nvPr/>
        </p:nvSpPr>
        <p:spPr>
          <a:xfrm>
            <a:off x="7452320" y="2132856"/>
            <a:ext cx="144016" cy="14401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1" name="文字方塊 150"/>
          <p:cNvSpPr txBox="1"/>
          <p:nvPr/>
        </p:nvSpPr>
        <p:spPr>
          <a:xfrm>
            <a:off x="6515386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FF0000"/>
                </a:solidFill>
              </a:rPr>
              <a:t>3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graphicFrame>
        <p:nvGraphicFramePr>
          <p:cNvPr id="152" name="表格 151"/>
          <p:cNvGraphicFramePr>
            <a:graphicFrameLocks noGrp="1"/>
          </p:cNvGraphicFramePr>
          <p:nvPr/>
        </p:nvGraphicFramePr>
        <p:xfrm>
          <a:off x="323528" y="4667237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5" name="橢圓 154"/>
          <p:cNvSpPr/>
          <p:nvPr/>
        </p:nvSpPr>
        <p:spPr>
          <a:xfrm>
            <a:off x="6444208" y="2132856"/>
            <a:ext cx="144016" cy="14401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6" name="文字方塊 155"/>
          <p:cNvSpPr txBox="1"/>
          <p:nvPr/>
        </p:nvSpPr>
        <p:spPr>
          <a:xfrm>
            <a:off x="7379482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FF0000"/>
                </a:solidFill>
              </a:rPr>
              <a:t>2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157" name="文字方塊 156"/>
          <p:cNvSpPr txBox="1"/>
          <p:nvPr/>
        </p:nvSpPr>
        <p:spPr>
          <a:xfrm>
            <a:off x="6516216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chemeClr val="bg1"/>
                </a:solidFill>
              </a:rPr>
              <a:t>3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sp>
        <p:nvSpPr>
          <p:cNvPr id="159" name="矩形 158"/>
          <p:cNvSpPr/>
          <p:nvPr/>
        </p:nvSpPr>
        <p:spPr>
          <a:xfrm>
            <a:off x="7344000" y="4680000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0" name="矩形 159"/>
          <p:cNvSpPr/>
          <p:nvPr/>
        </p:nvSpPr>
        <p:spPr>
          <a:xfrm>
            <a:off x="7380312" y="476672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1" name="橢圓 160"/>
          <p:cNvSpPr/>
          <p:nvPr/>
        </p:nvSpPr>
        <p:spPr>
          <a:xfrm>
            <a:off x="633600" y="4725144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2" name="橢圓 161"/>
          <p:cNvSpPr/>
          <p:nvPr/>
        </p:nvSpPr>
        <p:spPr>
          <a:xfrm>
            <a:off x="6660232" y="2564904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55" name="直線單箭頭接點 54"/>
          <p:cNvCxnSpPr/>
          <p:nvPr/>
        </p:nvCxnSpPr>
        <p:spPr>
          <a:xfrm>
            <a:off x="7092280" y="2780928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4" name="橢圓 153"/>
          <p:cNvSpPr/>
          <p:nvPr/>
        </p:nvSpPr>
        <p:spPr>
          <a:xfrm>
            <a:off x="6948264" y="2636912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9" name="文字方塊 68"/>
          <p:cNvSpPr txBox="1"/>
          <p:nvPr/>
        </p:nvSpPr>
        <p:spPr>
          <a:xfrm>
            <a:off x="6660232" y="256490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8</a:t>
            </a:r>
            <a:endParaRPr lang="zh-TW" altLang="en-US" dirty="0"/>
          </a:p>
        </p:txBody>
      </p:sp>
      <p:graphicFrame>
        <p:nvGraphicFramePr>
          <p:cNvPr id="163" name="表格 162"/>
          <p:cNvGraphicFramePr>
            <a:graphicFrameLocks noGrp="1"/>
          </p:cNvGraphicFramePr>
          <p:nvPr/>
        </p:nvGraphicFramePr>
        <p:xfrm>
          <a:off x="323528" y="5013176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4" name="文字方塊 163"/>
          <p:cNvSpPr txBox="1"/>
          <p:nvPr/>
        </p:nvSpPr>
        <p:spPr>
          <a:xfrm>
            <a:off x="7380312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chemeClr val="bg1"/>
                </a:solidFill>
              </a:rPr>
              <a:t>2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sp>
        <p:nvSpPr>
          <p:cNvPr id="165" name="矩形 164"/>
          <p:cNvSpPr/>
          <p:nvPr/>
        </p:nvSpPr>
        <p:spPr>
          <a:xfrm>
            <a:off x="7380312" y="5013176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7" name="矩形 166"/>
          <p:cNvSpPr/>
          <p:nvPr/>
        </p:nvSpPr>
        <p:spPr>
          <a:xfrm>
            <a:off x="6516216" y="5013176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8" name="文字方塊 167"/>
          <p:cNvSpPr txBox="1"/>
          <p:nvPr/>
        </p:nvSpPr>
        <p:spPr>
          <a:xfrm>
            <a:off x="6803423" y="4797152"/>
            <a:ext cx="576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max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169" name="橢圓 168"/>
          <p:cNvSpPr/>
          <p:nvPr/>
        </p:nvSpPr>
        <p:spPr>
          <a:xfrm>
            <a:off x="6444208" y="2132856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0" name="橢圓 169"/>
          <p:cNvSpPr/>
          <p:nvPr/>
        </p:nvSpPr>
        <p:spPr>
          <a:xfrm>
            <a:off x="6948264" y="2636912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171" name="表格 170"/>
          <p:cNvGraphicFramePr>
            <a:graphicFrameLocks noGrp="1"/>
          </p:cNvGraphicFramePr>
          <p:nvPr/>
        </p:nvGraphicFramePr>
        <p:xfrm>
          <a:off x="323528" y="5315309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2" name="矩形 171"/>
          <p:cNvSpPr/>
          <p:nvPr/>
        </p:nvSpPr>
        <p:spPr>
          <a:xfrm>
            <a:off x="8172400" y="46738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1</a:t>
            </a:r>
            <a:endParaRPr lang="zh-TW" altLang="en-US" dirty="0"/>
          </a:p>
        </p:txBody>
      </p:sp>
      <p:sp>
        <p:nvSpPr>
          <p:cNvPr id="173" name="橢圓 172"/>
          <p:cNvSpPr/>
          <p:nvPr/>
        </p:nvSpPr>
        <p:spPr>
          <a:xfrm>
            <a:off x="6948264" y="1700808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5" name="橢圓 174"/>
          <p:cNvSpPr/>
          <p:nvPr/>
        </p:nvSpPr>
        <p:spPr>
          <a:xfrm>
            <a:off x="6444208" y="2132856"/>
            <a:ext cx="144016" cy="14401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6" name="矩形 175"/>
          <p:cNvSpPr/>
          <p:nvPr/>
        </p:nvSpPr>
        <p:spPr>
          <a:xfrm>
            <a:off x="8172400" y="5373216"/>
            <a:ext cx="288032" cy="28803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7" name="矩形 176"/>
          <p:cNvSpPr/>
          <p:nvPr/>
        </p:nvSpPr>
        <p:spPr>
          <a:xfrm>
            <a:off x="1475656" y="476672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8" name="文字方塊 177"/>
          <p:cNvSpPr txBox="1"/>
          <p:nvPr/>
        </p:nvSpPr>
        <p:spPr>
          <a:xfrm>
            <a:off x="7524328" y="5229200"/>
            <a:ext cx="576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max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179" name="矩形 178"/>
          <p:cNvSpPr/>
          <p:nvPr/>
        </p:nvSpPr>
        <p:spPr>
          <a:xfrm>
            <a:off x="8172400" y="5301208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b="0" dirty="0" smtClean="0"/>
              <a:t>1</a:t>
            </a:r>
            <a:endParaRPr lang="zh-TW" altLang="en-US" b="0" dirty="0"/>
          </a:p>
        </p:txBody>
      </p:sp>
      <p:sp>
        <p:nvSpPr>
          <p:cNvPr id="180" name="矩形 179"/>
          <p:cNvSpPr/>
          <p:nvPr/>
        </p:nvSpPr>
        <p:spPr>
          <a:xfrm>
            <a:off x="8171570" y="5301208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1600" b="0" dirty="0" smtClean="0">
                <a:solidFill>
                  <a:srgbClr val="FF0000"/>
                </a:solidFill>
              </a:rPr>
              <a:t>9</a:t>
            </a:r>
            <a:endParaRPr lang="zh-TW" altLang="en-US" sz="1600" b="0" dirty="0">
              <a:solidFill>
                <a:srgbClr val="FF0000"/>
              </a:solidFill>
            </a:endParaRPr>
          </a:p>
        </p:txBody>
      </p:sp>
      <p:graphicFrame>
        <p:nvGraphicFramePr>
          <p:cNvPr id="181" name="表格 180"/>
          <p:cNvGraphicFramePr>
            <a:graphicFrameLocks noGrp="1"/>
          </p:cNvGraphicFramePr>
          <p:nvPr/>
        </p:nvGraphicFramePr>
        <p:xfrm>
          <a:off x="323528" y="5675349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2" name="橢圓 181"/>
          <p:cNvSpPr/>
          <p:nvPr/>
        </p:nvSpPr>
        <p:spPr>
          <a:xfrm>
            <a:off x="6444208" y="2132856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4" name="文字方塊 183"/>
          <p:cNvSpPr txBox="1"/>
          <p:nvPr/>
        </p:nvSpPr>
        <p:spPr>
          <a:xfrm>
            <a:off x="6804248" y="5507940"/>
            <a:ext cx="576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max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185" name="矩形 184"/>
          <p:cNvSpPr/>
          <p:nvPr/>
        </p:nvSpPr>
        <p:spPr>
          <a:xfrm>
            <a:off x="6516216" y="5733256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6" name="矩形 185"/>
          <p:cNvSpPr/>
          <p:nvPr/>
        </p:nvSpPr>
        <p:spPr>
          <a:xfrm>
            <a:off x="8172400" y="5733256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8" name="矩形 187"/>
          <p:cNvSpPr/>
          <p:nvPr/>
        </p:nvSpPr>
        <p:spPr>
          <a:xfrm>
            <a:off x="6444208" y="5661248"/>
            <a:ext cx="360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b="0" dirty="0" smtClean="0"/>
              <a:t>3</a:t>
            </a:r>
            <a:endParaRPr lang="zh-TW" altLang="en-US" b="0" dirty="0"/>
          </a:p>
        </p:txBody>
      </p:sp>
      <p:sp>
        <p:nvSpPr>
          <p:cNvPr id="189" name="矩形 188"/>
          <p:cNvSpPr/>
          <p:nvPr/>
        </p:nvSpPr>
        <p:spPr>
          <a:xfrm>
            <a:off x="6502563" y="5661248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b="0" dirty="0" smtClean="0">
                <a:solidFill>
                  <a:srgbClr val="FF0000"/>
                </a:solidFill>
              </a:rPr>
              <a:t>9</a:t>
            </a:r>
            <a:endParaRPr lang="zh-TW" altLang="en-US" b="0" dirty="0">
              <a:solidFill>
                <a:srgbClr val="FF0000"/>
              </a:solidFill>
            </a:endParaRPr>
          </a:p>
        </p:txBody>
      </p:sp>
      <p:graphicFrame>
        <p:nvGraphicFramePr>
          <p:cNvPr id="190" name="表格 189"/>
          <p:cNvGraphicFramePr>
            <a:graphicFrameLocks noGrp="1"/>
          </p:cNvGraphicFramePr>
          <p:nvPr/>
        </p:nvGraphicFramePr>
        <p:xfrm>
          <a:off x="323528" y="6021288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91" name="矩形 190"/>
          <p:cNvSpPr/>
          <p:nvPr/>
        </p:nvSpPr>
        <p:spPr>
          <a:xfrm>
            <a:off x="2267744" y="6021288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2" name="矩形 191"/>
          <p:cNvSpPr/>
          <p:nvPr/>
        </p:nvSpPr>
        <p:spPr>
          <a:xfrm>
            <a:off x="6516216" y="6021288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3" name="文字方塊 192"/>
          <p:cNvSpPr txBox="1"/>
          <p:nvPr/>
        </p:nvSpPr>
        <p:spPr>
          <a:xfrm>
            <a:off x="2554951" y="5805264"/>
            <a:ext cx="576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max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2267744" y="6011996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b="0" dirty="0" smtClean="0">
                <a:solidFill>
                  <a:schemeClr val="tx1"/>
                </a:solidFill>
              </a:rPr>
              <a:t>8</a:t>
            </a:r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95" name="矩形 194"/>
          <p:cNvSpPr/>
          <p:nvPr/>
        </p:nvSpPr>
        <p:spPr>
          <a:xfrm>
            <a:off x="2267744" y="6011996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b="0" dirty="0" smtClean="0">
                <a:solidFill>
                  <a:srgbClr val="FF0000"/>
                </a:solidFill>
              </a:rPr>
              <a:t>9</a:t>
            </a:r>
            <a:endParaRPr lang="zh-TW" altLang="en-US" b="0" dirty="0">
              <a:solidFill>
                <a:srgbClr val="FF0000"/>
              </a:solidFill>
            </a:endParaRPr>
          </a:p>
        </p:txBody>
      </p:sp>
      <p:sp>
        <p:nvSpPr>
          <p:cNvPr id="196" name="橢圓 195"/>
          <p:cNvSpPr/>
          <p:nvPr/>
        </p:nvSpPr>
        <p:spPr>
          <a:xfrm>
            <a:off x="7452320" y="2132856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198" name="表格 197"/>
          <p:cNvGraphicFramePr>
            <a:graphicFrameLocks noGrp="1"/>
          </p:cNvGraphicFramePr>
          <p:nvPr/>
        </p:nvGraphicFramePr>
        <p:xfrm>
          <a:off x="323528" y="6381328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99" name="矩形 198"/>
          <p:cNvSpPr/>
          <p:nvPr/>
        </p:nvSpPr>
        <p:spPr>
          <a:xfrm>
            <a:off x="1475656" y="6381328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0" name="文字方塊 199"/>
          <p:cNvSpPr txBox="1"/>
          <p:nvPr/>
        </p:nvSpPr>
        <p:spPr>
          <a:xfrm>
            <a:off x="1762863" y="6165304"/>
            <a:ext cx="576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max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201" name="矩形 200"/>
          <p:cNvSpPr/>
          <p:nvPr/>
        </p:nvSpPr>
        <p:spPr>
          <a:xfrm>
            <a:off x="2339752" y="6381328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5" name="矩形 204"/>
          <p:cNvSpPr/>
          <p:nvPr/>
        </p:nvSpPr>
        <p:spPr>
          <a:xfrm>
            <a:off x="1475656" y="6381328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6" name="矩形 205"/>
          <p:cNvSpPr/>
          <p:nvPr/>
        </p:nvSpPr>
        <p:spPr>
          <a:xfrm>
            <a:off x="1475656" y="476672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7" name="橢圓 206"/>
          <p:cNvSpPr/>
          <p:nvPr/>
        </p:nvSpPr>
        <p:spPr>
          <a:xfrm>
            <a:off x="633600" y="6453336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8" name="橢圓 207"/>
          <p:cNvSpPr/>
          <p:nvPr/>
        </p:nvSpPr>
        <p:spPr>
          <a:xfrm>
            <a:off x="6228184" y="1052736"/>
            <a:ext cx="1584176" cy="144016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53" name="直線單箭頭接點 52"/>
          <p:cNvCxnSpPr/>
          <p:nvPr/>
        </p:nvCxnSpPr>
        <p:spPr>
          <a:xfrm flipV="1">
            <a:off x="7092280" y="1412776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3" name="文字方塊 62"/>
          <p:cNvSpPr txBox="1"/>
          <p:nvPr/>
        </p:nvSpPr>
        <p:spPr>
          <a:xfrm>
            <a:off x="7524328" y="19888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2</a:t>
            </a:r>
            <a:endParaRPr lang="zh-TW" altLang="en-US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6156176" y="19888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7</a:t>
            </a:r>
            <a:endParaRPr lang="zh-TW" altLang="en-US" dirty="0"/>
          </a:p>
        </p:txBody>
      </p:sp>
      <p:sp>
        <p:nvSpPr>
          <p:cNvPr id="70" name="文字方塊 69"/>
          <p:cNvSpPr txBox="1"/>
          <p:nvPr/>
        </p:nvSpPr>
        <p:spPr>
          <a:xfrm>
            <a:off x="6732240" y="147549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9</a:t>
            </a:r>
            <a:endParaRPr lang="zh-TW" altLang="en-US" dirty="0"/>
          </a:p>
        </p:txBody>
      </p:sp>
      <p:cxnSp>
        <p:nvCxnSpPr>
          <p:cNvPr id="71" name="直線單箭頭接點 70"/>
          <p:cNvCxnSpPr/>
          <p:nvPr/>
        </p:nvCxnSpPr>
        <p:spPr>
          <a:xfrm flipH="1">
            <a:off x="6660232" y="2204864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2" name="文字方塊 61"/>
          <p:cNvSpPr txBox="1"/>
          <p:nvPr/>
        </p:nvSpPr>
        <p:spPr>
          <a:xfrm>
            <a:off x="7380312" y="89942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cxnSp>
        <p:nvCxnSpPr>
          <p:cNvPr id="54" name="直線單箭頭接點 53"/>
          <p:cNvCxnSpPr/>
          <p:nvPr/>
        </p:nvCxnSpPr>
        <p:spPr>
          <a:xfrm>
            <a:off x="6588224" y="2276872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3" name="橢圓 182"/>
          <p:cNvSpPr/>
          <p:nvPr/>
        </p:nvSpPr>
        <p:spPr>
          <a:xfrm>
            <a:off x="6948264" y="1700808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7" name="橢圓 196"/>
          <p:cNvSpPr/>
          <p:nvPr/>
        </p:nvSpPr>
        <p:spPr>
          <a:xfrm>
            <a:off x="6444208" y="213285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3" name="橢圓 202"/>
          <p:cNvSpPr/>
          <p:nvPr/>
        </p:nvSpPr>
        <p:spPr>
          <a:xfrm>
            <a:off x="7452320" y="213285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52" name="直線單箭頭接點 51"/>
          <p:cNvCxnSpPr/>
          <p:nvPr/>
        </p:nvCxnSpPr>
        <p:spPr>
          <a:xfrm flipV="1">
            <a:off x="6588224" y="1844824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4" name="橢圓 203"/>
          <p:cNvSpPr/>
          <p:nvPr/>
        </p:nvSpPr>
        <p:spPr>
          <a:xfrm>
            <a:off x="7452320" y="1268760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56" name="直線單箭頭接點 55"/>
          <p:cNvCxnSpPr/>
          <p:nvPr/>
        </p:nvCxnSpPr>
        <p:spPr>
          <a:xfrm>
            <a:off x="7524328" y="1412776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9" name="矩形 208"/>
          <p:cNvSpPr/>
          <p:nvPr/>
        </p:nvSpPr>
        <p:spPr>
          <a:xfrm>
            <a:off x="-36512" y="35332"/>
            <a:ext cx="489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/>
              <a:t>(a)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32229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7" fill="hold">
                      <p:stCondLst>
                        <p:cond delay="indefinite"/>
                      </p:stCondLst>
                      <p:childTnLst>
                        <p:par>
                          <p:cTn id="398" fill="hold">
                            <p:stCondLst>
                              <p:cond delay="0"/>
                            </p:stCondLst>
                            <p:childTnLst>
                              <p:par>
                                <p:cTn id="3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39" grpId="0" animBg="1"/>
      <p:bldP spid="72" grpId="0" animBg="1"/>
      <p:bldP spid="74" grpId="0" animBg="1"/>
      <p:bldP spid="76" grpId="0"/>
      <p:bldP spid="76" grpId="1"/>
      <p:bldP spid="81" grpId="0" animBg="1"/>
      <p:bldP spid="82" grpId="0"/>
      <p:bldP spid="82" grpId="1"/>
      <p:bldP spid="86" grpId="0"/>
      <p:bldP spid="86" grpId="1"/>
      <p:bldP spid="87" grpId="0"/>
      <p:bldP spid="88" grpId="0"/>
      <p:bldP spid="89" grpId="0" animBg="1"/>
      <p:bldP spid="92" grpId="0"/>
      <p:bldP spid="84" grpId="0" animBg="1"/>
      <p:bldP spid="84" grpId="1" animBg="1"/>
      <p:bldP spid="94" grpId="0" animBg="1"/>
      <p:bldP spid="94" grpId="1" animBg="1"/>
      <p:bldP spid="95" grpId="0" animBg="1"/>
      <p:bldP spid="95" grpId="1" animBg="1"/>
      <p:bldP spid="97" grpId="0"/>
      <p:bldP spid="97" grpId="1"/>
      <p:bldP spid="98" grpId="0" animBg="1"/>
      <p:bldP spid="102" grpId="0"/>
      <p:bldP spid="102" grpId="1"/>
      <p:bldP spid="103" grpId="0"/>
      <p:bldP spid="105" grpId="0" animBg="1"/>
      <p:bldP spid="107" grpId="0" animBg="1"/>
      <p:bldP spid="107" grpId="1" animBg="1"/>
      <p:bldP spid="108" grpId="0" animBg="1"/>
      <p:bldP spid="108" grpId="1" animBg="1"/>
      <p:bldP spid="111" grpId="0" animBg="1"/>
      <p:bldP spid="111" grpId="1" animBg="1"/>
      <p:bldP spid="114" grpId="0" animBg="1"/>
      <p:bldP spid="114" grpId="1" animBg="1"/>
      <p:bldP spid="115" grpId="0" animBg="1"/>
      <p:bldP spid="104" grpId="0" animBg="1"/>
      <p:bldP spid="104" grpId="1" animBg="1"/>
      <p:bldP spid="117" grpId="0" animBg="1"/>
      <p:bldP spid="117" grpId="1" animBg="1"/>
      <p:bldP spid="118" grpId="0" animBg="1"/>
      <p:bldP spid="118" grpId="1" animBg="1"/>
      <p:bldP spid="119" grpId="0"/>
      <p:bldP spid="120" grpId="0" animBg="1"/>
      <p:bldP spid="110" grpId="0" animBg="1"/>
      <p:bldP spid="123" grpId="0" animBg="1"/>
      <p:bldP spid="123" grpId="1" animBg="1"/>
      <p:bldP spid="125" grpId="0"/>
      <p:bldP spid="125" grpId="1"/>
      <p:bldP spid="126" grpId="0"/>
      <p:bldP spid="126" grpId="1"/>
      <p:bldP spid="127" grpId="0" animBg="1"/>
      <p:bldP spid="127" grpId="1" animBg="1"/>
      <p:bldP spid="129" grpId="0" animBg="1"/>
      <p:bldP spid="130" grpId="0" animBg="1"/>
      <p:bldP spid="130" grpId="1" animBg="1"/>
      <p:bldP spid="131" grpId="0" animBg="1"/>
      <p:bldP spid="131" grpId="1" animBg="1"/>
      <p:bldP spid="132" grpId="0"/>
      <p:bldP spid="132" grpId="1"/>
      <p:bldP spid="133" grpId="0" animBg="1"/>
      <p:bldP spid="133" grpId="1" animBg="1"/>
      <p:bldP spid="136" grpId="0" animBg="1"/>
      <p:bldP spid="136" grpId="1" animBg="1"/>
      <p:bldP spid="80" grpId="0" animBg="1"/>
      <p:bldP spid="85" grpId="0" animBg="1"/>
      <p:bldP spid="93" grpId="0" animBg="1"/>
      <p:bldP spid="93" grpId="1" animBg="1"/>
      <p:bldP spid="128" grpId="0" animBg="1"/>
      <p:bldP spid="138" grpId="0" animBg="1"/>
      <p:bldP spid="140" grpId="0" animBg="1"/>
      <p:bldP spid="140" grpId="1" animBg="1"/>
      <p:bldP spid="143" grpId="0" animBg="1"/>
      <p:bldP spid="143" grpId="1" animBg="1"/>
      <p:bldP spid="144" grpId="0"/>
      <p:bldP spid="144" grpId="1"/>
      <p:bldP spid="146" grpId="0" animBg="1"/>
      <p:bldP spid="146" grpId="1" animBg="1"/>
      <p:bldP spid="147" grpId="0" animBg="1"/>
      <p:bldP spid="149" grpId="0" animBg="1"/>
      <p:bldP spid="150" grpId="0" animBg="1"/>
      <p:bldP spid="151" grpId="0"/>
      <p:bldP spid="151" grpId="1"/>
      <p:bldP spid="155" grpId="0" animBg="1"/>
      <p:bldP spid="156" grpId="0"/>
      <p:bldP spid="157" grpId="0"/>
      <p:bldP spid="159" grpId="0" animBg="1"/>
      <p:bldP spid="159" grpId="1" animBg="1"/>
      <p:bldP spid="160" grpId="0" animBg="1"/>
      <p:bldP spid="160" grpId="1" animBg="1"/>
      <p:bldP spid="161" grpId="0" animBg="1"/>
      <p:bldP spid="154" grpId="0" animBg="1"/>
      <p:bldP spid="164" grpId="0"/>
      <p:bldP spid="165" grpId="0" animBg="1"/>
      <p:bldP spid="165" grpId="1" animBg="1"/>
      <p:bldP spid="167" grpId="0" animBg="1"/>
      <p:bldP spid="167" grpId="1" animBg="1"/>
      <p:bldP spid="168" grpId="0"/>
      <p:bldP spid="168" grpId="1"/>
      <p:bldP spid="169" grpId="0" animBg="1"/>
      <p:bldP spid="170" grpId="0" animBg="1"/>
      <p:bldP spid="172" grpId="0"/>
      <p:bldP spid="173" grpId="0" animBg="1"/>
      <p:bldP spid="175" grpId="0" animBg="1"/>
      <p:bldP spid="176" grpId="0" animBg="1"/>
      <p:bldP spid="176" grpId="1" animBg="1"/>
      <p:bldP spid="177" grpId="0" animBg="1"/>
      <p:bldP spid="177" grpId="1" animBg="1"/>
      <p:bldP spid="178" grpId="0"/>
      <p:bldP spid="178" grpId="1"/>
      <p:bldP spid="179" grpId="0"/>
      <p:bldP spid="179" grpId="1"/>
      <p:bldP spid="179" grpId="2"/>
      <p:bldP spid="180" grpId="0"/>
      <p:bldP spid="182" grpId="0" animBg="1"/>
      <p:bldP spid="184" grpId="0"/>
      <p:bldP spid="184" grpId="1"/>
      <p:bldP spid="185" grpId="0" animBg="1"/>
      <p:bldP spid="185" grpId="1" animBg="1"/>
      <p:bldP spid="186" grpId="0" animBg="1"/>
      <p:bldP spid="186" grpId="1" animBg="1"/>
      <p:bldP spid="188" grpId="0"/>
      <p:bldP spid="188" grpId="1"/>
      <p:bldP spid="189" grpId="0"/>
      <p:bldP spid="191" grpId="0" animBg="1"/>
      <p:bldP spid="191" grpId="1" animBg="1"/>
      <p:bldP spid="192" grpId="0" animBg="1"/>
      <p:bldP spid="192" grpId="1" animBg="1"/>
      <p:bldP spid="193" grpId="0"/>
      <p:bldP spid="193" grpId="1"/>
      <p:bldP spid="194" grpId="0"/>
      <p:bldP spid="194" grpId="1"/>
      <p:bldP spid="195" grpId="0"/>
      <p:bldP spid="196" grpId="0" animBg="1"/>
      <p:bldP spid="199" grpId="0" animBg="1"/>
      <p:bldP spid="199" grpId="1" animBg="1"/>
      <p:bldP spid="200" grpId="0"/>
      <p:bldP spid="200" grpId="1"/>
      <p:bldP spid="201" grpId="0" animBg="1"/>
      <p:bldP spid="201" grpId="1" animBg="1"/>
      <p:bldP spid="205" grpId="0" animBg="1"/>
      <p:bldP spid="206" grpId="0" animBg="1"/>
      <p:bldP spid="207" grpId="0" animBg="1"/>
      <p:bldP spid="183" grpId="0" animBg="1"/>
      <p:bldP spid="197" grpId="0" animBg="1"/>
      <p:bldP spid="203" grpId="0" animBg="1"/>
      <p:bldP spid="20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5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4448121"/>
              </p:ext>
            </p:extLst>
          </p:nvPr>
        </p:nvGraphicFramePr>
        <p:xfrm>
          <a:off x="323528" y="116632"/>
          <a:ext cx="8424940" cy="657284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4249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Vertex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DFS_N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aseline="0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zh-TW" altLang="en-US" sz="1600" baseline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1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2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3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4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3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5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7</a:t>
                      </a:r>
                      <a:endParaRPr kumimoji="0" lang="en-US" altLang="zh-TW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6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7</a:t>
                      </a:r>
                      <a:endParaRPr kumimoji="0" lang="en-US" altLang="zh-TW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5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7</a:t>
                      </a:r>
                      <a:endParaRPr kumimoji="0" lang="en-US" altLang="zh-TW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5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3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7</a:t>
                      </a:r>
                      <a:endParaRPr kumimoji="0" lang="en-US" altLang="zh-TW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5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4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2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7</a:t>
                      </a:r>
                      <a:endParaRPr kumimoji="0" lang="en-US" altLang="zh-TW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5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4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7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7</a:t>
                      </a:r>
                      <a:endParaRPr kumimoji="0" lang="en-US" altLang="zh-TW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5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4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8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7</a:t>
                      </a:r>
                      <a:endParaRPr kumimoji="0" lang="en-US" altLang="zh-TW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5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4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7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7</a:t>
                      </a:r>
                      <a:endParaRPr kumimoji="0" lang="en-US" altLang="zh-TW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5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4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2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9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7</a:t>
                      </a:r>
                      <a:endParaRPr kumimoji="0" lang="en-US" altLang="zh-TW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5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4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zh-TW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2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7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7</a:t>
                      </a:r>
                      <a:endParaRPr kumimoji="0" lang="en-US" altLang="zh-TW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5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4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2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2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7</a:t>
                      </a:r>
                      <a:endParaRPr kumimoji="0" lang="en-US" altLang="zh-TW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5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4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2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1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5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4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2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6228184" y="877362"/>
            <a:ext cx="2736304" cy="25922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633600" y="64080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1" name="矩形 40"/>
          <p:cNvSpPr/>
          <p:nvPr/>
        </p:nvSpPr>
        <p:spPr>
          <a:xfrm>
            <a:off x="-36512" y="0"/>
            <a:ext cx="5004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/>
              <a:t>(b) </a:t>
            </a:r>
            <a:endParaRPr lang="zh-TW" altLang="en-US" dirty="0"/>
          </a:p>
        </p:txBody>
      </p:sp>
      <p:sp>
        <p:nvSpPr>
          <p:cNvPr id="46" name="橢圓 45"/>
          <p:cNvSpPr/>
          <p:nvPr/>
        </p:nvSpPr>
        <p:spPr>
          <a:xfrm>
            <a:off x="6229978" y="1156102"/>
            <a:ext cx="2200326" cy="2272898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2" name="橢圓 11"/>
          <p:cNvSpPr/>
          <p:nvPr/>
        </p:nvSpPr>
        <p:spPr>
          <a:xfrm>
            <a:off x="7452320" y="1268760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7452320" y="213285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橢圓 13"/>
          <p:cNvSpPr/>
          <p:nvPr/>
        </p:nvSpPr>
        <p:spPr>
          <a:xfrm>
            <a:off x="7452320" y="3068960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橢圓 14"/>
          <p:cNvSpPr/>
          <p:nvPr/>
        </p:nvSpPr>
        <p:spPr>
          <a:xfrm>
            <a:off x="6444208" y="213285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橢圓 15"/>
          <p:cNvSpPr/>
          <p:nvPr/>
        </p:nvSpPr>
        <p:spPr>
          <a:xfrm>
            <a:off x="6948264" y="1700808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橢圓 16"/>
          <p:cNvSpPr/>
          <p:nvPr/>
        </p:nvSpPr>
        <p:spPr>
          <a:xfrm>
            <a:off x="6948264" y="2636912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6" name="橢圓 55"/>
          <p:cNvSpPr/>
          <p:nvPr/>
        </p:nvSpPr>
        <p:spPr>
          <a:xfrm>
            <a:off x="8355394" y="1466451"/>
            <a:ext cx="334762" cy="49822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57" name="橢圓 56"/>
          <p:cNvSpPr/>
          <p:nvPr/>
        </p:nvSpPr>
        <p:spPr>
          <a:xfrm>
            <a:off x="8502312" y="2020198"/>
            <a:ext cx="390168" cy="40069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8" name="橢圓 17"/>
          <p:cNvSpPr/>
          <p:nvPr/>
        </p:nvSpPr>
        <p:spPr>
          <a:xfrm>
            <a:off x="8577396" y="2220543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橢圓 18"/>
          <p:cNvSpPr/>
          <p:nvPr/>
        </p:nvSpPr>
        <p:spPr>
          <a:xfrm>
            <a:off x="8430304" y="1700808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橢圓 19"/>
          <p:cNvSpPr/>
          <p:nvPr/>
        </p:nvSpPr>
        <p:spPr>
          <a:xfrm>
            <a:off x="8028384" y="2636912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1" name="直線單箭頭接點 20"/>
          <p:cNvCxnSpPr/>
          <p:nvPr/>
        </p:nvCxnSpPr>
        <p:spPr>
          <a:xfrm flipV="1">
            <a:off x="6588224" y="1844824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直線單箭頭接點 21"/>
          <p:cNvCxnSpPr/>
          <p:nvPr/>
        </p:nvCxnSpPr>
        <p:spPr>
          <a:xfrm flipV="1">
            <a:off x="7092280" y="1412776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直線單箭頭接點 22"/>
          <p:cNvCxnSpPr/>
          <p:nvPr/>
        </p:nvCxnSpPr>
        <p:spPr>
          <a:xfrm>
            <a:off x="6588224" y="2276872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直線單箭頭接點 23"/>
          <p:cNvCxnSpPr/>
          <p:nvPr/>
        </p:nvCxnSpPr>
        <p:spPr>
          <a:xfrm>
            <a:off x="7092280" y="2780928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直線單箭頭接點 24"/>
          <p:cNvCxnSpPr/>
          <p:nvPr/>
        </p:nvCxnSpPr>
        <p:spPr>
          <a:xfrm>
            <a:off x="7524328" y="1412776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直線單箭頭接點 25"/>
          <p:cNvCxnSpPr/>
          <p:nvPr/>
        </p:nvCxnSpPr>
        <p:spPr>
          <a:xfrm>
            <a:off x="7524328" y="2276872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直線單箭頭接點 26"/>
          <p:cNvCxnSpPr>
            <a:endCxn id="19" idx="3"/>
          </p:cNvCxnSpPr>
          <p:nvPr/>
        </p:nvCxnSpPr>
        <p:spPr>
          <a:xfrm flipV="1">
            <a:off x="7596336" y="1823733"/>
            <a:ext cx="855059" cy="12452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直線單箭頭接點 27"/>
          <p:cNvCxnSpPr/>
          <p:nvPr/>
        </p:nvCxnSpPr>
        <p:spPr>
          <a:xfrm flipV="1">
            <a:off x="7668344" y="2780928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直線單箭頭接點 28"/>
          <p:cNvCxnSpPr>
            <a:endCxn id="19" idx="4"/>
          </p:cNvCxnSpPr>
          <p:nvPr/>
        </p:nvCxnSpPr>
        <p:spPr>
          <a:xfrm flipH="1" flipV="1">
            <a:off x="8502312" y="1844824"/>
            <a:ext cx="128129" cy="3507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直線單箭頭接點 29"/>
          <p:cNvCxnSpPr>
            <a:endCxn id="18" idx="3"/>
          </p:cNvCxnSpPr>
          <p:nvPr/>
        </p:nvCxnSpPr>
        <p:spPr>
          <a:xfrm flipV="1">
            <a:off x="8100392" y="2343468"/>
            <a:ext cx="498095" cy="3654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文字方塊 30"/>
          <p:cNvSpPr txBox="1"/>
          <p:nvPr/>
        </p:nvSpPr>
        <p:spPr>
          <a:xfrm>
            <a:off x="7532724" y="119179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7524328" y="19888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2</a:t>
            </a:r>
            <a:endParaRPr lang="zh-TW" altLang="en-US" dirty="0"/>
          </a:p>
        </p:txBody>
      </p:sp>
      <p:sp>
        <p:nvSpPr>
          <p:cNvPr id="33" name="文字方塊 32"/>
          <p:cNvSpPr txBox="1"/>
          <p:nvPr/>
        </p:nvSpPr>
        <p:spPr>
          <a:xfrm>
            <a:off x="7380312" y="31316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3</a:t>
            </a:r>
            <a:endParaRPr lang="zh-TW" altLang="en-US" dirty="0"/>
          </a:p>
        </p:txBody>
      </p:sp>
      <p:sp>
        <p:nvSpPr>
          <p:cNvPr id="35" name="文字方塊 34"/>
          <p:cNvSpPr txBox="1"/>
          <p:nvPr/>
        </p:nvSpPr>
        <p:spPr>
          <a:xfrm>
            <a:off x="8086738" y="26369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5</a:t>
            </a:r>
            <a:endParaRPr lang="zh-TW" altLang="en-US" dirty="0"/>
          </a:p>
        </p:txBody>
      </p:sp>
      <p:sp>
        <p:nvSpPr>
          <p:cNvPr id="36" name="文字方塊 35"/>
          <p:cNvSpPr txBox="1"/>
          <p:nvPr/>
        </p:nvSpPr>
        <p:spPr>
          <a:xfrm>
            <a:off x="8590794" y="19888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6</a:t>
            </a:r>
            <a:endParaRPr lang="zh-TW" altLang="en-US" dirty="0"/>
          </a:p>
        </p:txBody>
      </p:sp>
      <p:sp>
        <p:nvSpPr>
          <p:cNvPr id="38" name="文字方塊 37"/>
          <p:cNvSpPr txBox="1"/>
          <p:nvPr/>
        </p:nvSpPr>
        <p:spPr>
          <a:xfrm>
            <a:off x="6660232" y="256490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8</a:t>
            </a:r>
            <a:endParaRPr lang="zh-TW" altLang="en-US" dirty="0"/>
          </a:p>
        </p:txBody>
      </p:sp>
      <p:sp>
        <p:nvSpPr>
          <p:cNvPr id="39" name="文字方塊 38"/>
          <p:cNvSpPr txBox="1"/>
          <p:nvPr/>
        </p:nvSpPr>
        <p:spPr>
          <a:xfrm>
            <a:off x="6732240" y="147549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9</a:t>
            </a:r>
            <a:endParaRPr lang="zh-TW" altLang="en-US" dirty="0"/>
          </a:p>
        </p:txBody>
      </p:sp>
      <p:cxnSp>
        <p:nvCxnSpPr>
          <p:cNvPr id="40" name="直線單箭頭接點 39"/>
          <p:cNvCxnSpPr/>
          <p:nvPr/>
        </p:nvCxnSpPr>
        <p:spPr>
          <a:xfrm flipH="1">
            <a:off x="6660232" y="2204864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直線單箭頭接點 42"/>
          <p:cNvCxnSpPr/>
          <p:nvPr/>
        </p:nvCxnSpPr>
        <p:spPr>
          <a:xfrm flipH="1" flipV="1">
            <a:off x="7596336" y="2244749"/>
            <a:ext cx="427529" cy="39216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" name="文字方塊 36"/>
          <p:cNvSpPr txBox="1"/>
          <p:nvPr/>
        </p:nvSpPr>
        <p:spPr>
          <a:xfrm>
            <a:off x="6156176" y="19888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7</a:t>
            </a:r>
            <a:endParaRPr lang="zh-TW" altLang="en-US" dirty="0"/>
          </a:p>
        </p:txBody>
      </p:sp>
      <p:sp>
        <p:nvSpPr>
          <p:cNvPr id="34" name="文字方塊 33"/>
          <p:cNvSpPr txBox="1"/>
          <p:nvPr/>
        </p:nvSpPr>
        <p:spPr>
          <a:xfrm>
            <a:off x="8358296" y="14127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4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8987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4.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Let G = (</a:t>
            </a:r>
            <a:r>
              <a:rPr lang="en-US" altLang="zh-TW" dirty="0" smtClean="0"/>
              <a:t>V,E</a:t>
            </a:r>
            <a:r>
              <a:rPr lang="en-US" altLang="zh-TW" dirty="0"/>
              <a:t>) be a connected weighted undirected graph and T be </a:t>
            </a:r>
            <a:r>
              <a:rPr lang="en-US" altLang="zh-TW" dirty="0" smtClean="0"/>
              <a:t>a minimum-cost </a:t>
            </a:r>
            <a:r>
              <a:rPr lang="en-US" altLang="zh-TW" dirty="0"/>
              <a:t>spanning tree (MCST) of G. Suppose that the cost of one </a:t>
            </a:r>
            <a:r>
              <a:rPr lang="en-US" altLang="zh-TW" dirty="0" smtClean="0"/>
              <a:t>edge {</a:t>
            </a:r>
            <a:r>
              <a:rPr lang="en-US" altLang="zh-TW" dirty="0" err="1" smtClean="0"/>
              <a:t>u,v</a:t>
            </a:r>
            <a:r>
              <a:rPr lang="en-US" altLang="zh-TW" dirty="0" smtClean="0"/>
              <a:t>} in </a:t>
            </a:r>
            <a:r>
              <a:rPr lang="en-US" altLang="zh-TW" dirty="0"/>
              <a:t>G is changed (increased or decreased); </a:t>
            </a:r>
            <a:r>
              <a:rPr lang="en-US" altLang="zh-TW" dirty="0" smtClean="0"/>
              <a:t>{</a:t>
            </a:r>
            <a:r>
              <a:rPr lang="en-US" altLang="zh-TW" dirty="0" err="1" smtClean="0"/>
              <a:t>u,v</a:t>
            </a:r>
            <a:r>
              <a:rPr lang="en-US" altLang="zh-TW" dirty="0" smtClean="0"/>
              <a:t>} may </a:t>
            </a:r>
            <a:r>
              <a:rPr lang="en-US" altLang="zh-TW" dirty="0"/>
              <a:t>or may not belong </a:t>
            </a:r>
            <a:r>
              <a:rPr lang="en-US" altLang="zh-TW" dirty="0" smtClean="0"/>
              <a:t>to T</a:t>
            </a:r>
            <a:r>
              <a:rPr lang="en-US" altLang="zh-TW" dirty="0"/>
              <a:t>. Design an algorithm to either </a:t>
            </a:r>
            <a:r>
              <a:rPr lang="en-US" altLang="zh-TW" dirty="0" smtClean="0"/>
              <a:t>find </a:t>
            </a:r>
            <a:r>
              <a:rPr lang="en-US" altLang="zh-TW" dirty="0"/>
              <a:t>a new MCST or to determine that T </a:t>
            </a:r>
            <a:r>
              <a:rPr lang="en-US" altLang="zh-TW" dirty="0" smtClean="0"/>
              <a:t>is still </a:t>
            </a:r>
            <a:r>
              <a:rPr lang="en-US" altLang="zh-TW" dirty="0"/>
              <a:t>an MCST. The more </a:t>
            </a:r>
            <a:r>
              <a:rPr lang="en-US" altLang="zh-TW" dirty="0" smtClean="0"/>
              <a:t>efficient </a:t>
            </a:r>
            <a:r>
              <a:rPr lang="en-US" altLang="zh-TW" dirty="0"/>
              <a:t>your algorithm is, the more points you will </a:t>
            </a:r>
            <a:r>
              <a:rPr lang="en-US" altLang="zh-TW" dirty="0" smtClean="0"/>
              <a:t>be credited </a:t>
            </a:r>
            <a:r>
              <a:rPr lang="en-US" altLang="zh-TW" dirty="0"/>
              <a:t>for this problem. Explain why your algorithm is correct and analyze </a:t>
            </a:r>
            <a:r>
              <a:rPr lang="en-US" altLang="zh-TW" dirty="0" smtClean="0"/>
              <a:t>its time </a:t>
            </a:r>
            <a:r>
              <a:rPr lang="en-US" altLang="zh-TW" dirty="0"/>
              <a:t>complexity.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9852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4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Let G = (V, E) be a connected weighted undirected graph and T be a minimum-cost spanning tree (MCST) of G. </a:t>
            </a:r>
          </a:p>
          <a:p>
            <a:pPr lvl="1"/>
            <a:r>
              <a:rPr lang="en-US" altLang="zh-TW" dirty="0" smtClean="0"/>
              <a:t>Suppose that the </a:t>
            </a:r>
            <a:r>
              <a:rPr lang="en-US" altLang="zh-TW" dirty="0" smtClean="0">
                <a:solidFill>
                  <a:srgbClr val="0000CC"/>
                </a:solidFill>
              </a:rPr>
              <a:t>cost of one edge {u, v} in G is changed</a:t>
            </a:r>
            <a:r>
              <a:rPr lang="en-US" altLang="zh-TW" dirty="0" smtClean="0"/>
              <a:t> (increased or decreased)</a:t>
            </a:r>
          </a:p>
          <a:p>
            <a:pPr lvl="1"/>
            <a:r>
              <a:rPr lang="en-US" altLang="zh-TW" dirty="0" smtClean="0"/>
              <a:t>{u, v} </a:t>
            </a:r>
            <a:r>
              <a:rPr lang="en-US" altLang="zh-TW" dirty="0" smtClean="0">
                <a:solidFill>
                  <a:srgbClr val="0000CC"/>
                </a:solidFill>
              </a:rPr>
              <a:t>may or may not belong to T</a:t>
            </a:r>
            <a:r>
              <a:rPr lang="en-US" altLang="zh-TW" dirty="0" smtClean="0"/>
              <a:t>. </a:t>
            </a:r>
          </a:p>
          <a:p>
            <a:pPr lvl="1"/>
            <a:endParaRPr lang="en-US" altLang="zh-TW" sz="1100" dirty="0" smtClean="0"/>
          </a:p>
          <a:p>
            <a:r>
              <a:rPr lang="en-US" altLang="zh-TW" dirty="0" smtClean="0"/>
              <a:t>Design an algorithm</a:t>
            </a:r>
            <a:r>
              <a:rPr lang="en-US" altLang="zh-TW" u="sng" dirty="0" smtClean="0"/>
              <a:t> (10pt)</a:t>
            </a:r>
            <a:r>
              <a:rPr lang="en-US" altLang="zh-TW" dirty="0" smtClean="0"/>
              <a:t> to either find a new MCST or to determine that T is still an MCST. </a:t>
            </a:r>
          </a:p>
          <a:p>
            <a:pPr lvl="1"/>
            <a:r>
              <a:rPr lang="en-US" altLang="zh-TW" dirty="0" smtClean="0"/>
              <a:t>The more efficient your algorithm is, the more points you will be credited for this problem. </a:t>
            </a:r>
          </a:p>
          <a:p>
            <a:pPr lvl="1"/>
            <a:r>
              <a:rPr lang="en-US" altLang="zh-TW" dirty="0" smtClean="0"/>
              <a:t>Explain why your algorithm is </a:t>
            </a:r>
            <a:r>
              <a:rPr lang="en-US" altLang="zh-TW" dirty="0" smtClean="0">
                <a:solidFill>
                  <a:srgbClr val="FF0000"/>
                </a:solidFill>
              </a:rPr>
              <a:t>correct</a:t>
            </a:r>
            <a:r>
              <a:rPr lang="en-US" altLang="zh-TW" dirty="0" smtClean="0"/>
              <a:t> </a:t>
            </a:r>
            <a:r>
              <a:rPr lang="en-US" altLang="zh-TW" u="sng" dirty="0" smtClean="0"/>
              <a:t>(5pt</a:t>
            </a:r>
            <a:r>
              <a:rPr lang="en-US" altLang="zh-TW" u="sng" dirty="0"/>
              <a:t>) </a:t>
            </a:r>
            <a:r>
              <a:rPr lang="en-US" altLang="zh-TW" dirty="0" smtClean="0"/>
              <a:t>and analyze its </a:t>
            </a:r>
            <a:r>
              <a:rPr lang="en-US" altLang="zh-TW" dirty="0" smtClean="0">
                <a:solidFill>
                  <a:srgbClr val="FF0000"/>
                </a:solidFill>
              </a:rPr>
              <a:t>time complexity</a:t>
            </a:r>
            <a:r>
              <a:rPr lang="en-US" altLang="zh-TW" u="sng" dirty="0" smtClean="0"/>
              <a:t> (5pt)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0159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87118" y="193379"/>
            <a:ext cx="7886700" cy="1325563"/>
          </a:xfrm>
        </p:spPr>
        <p:txBody>
          <a:bodyPr/>
          <a:lstStyle/>
          <a:p>
            <a:r>
              <a:rPr lang="en-US" altLang="zh-TW" dirty="0"/>
              <a:t>Problem 4. (cont.)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5780190"/>
              </p:ext>
            </p:extLst>
          </p:nvPr>
        </p:nvGraphicFramePr>
        <p:xfrm>
          <a:off x="251520" y="1416180"/>
          <a:ext cx="8686799" cy="444555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269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24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9793">
                <a:tc>
                  <a:txBody>
                    <a:bodyPr/>
                    <a:lstStyle/>
                    <a:p>
                      <a:endParaRPr lang="zh-TW" altLang="en-US" sz="22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0" dirty="0" smtClean="0"/>
                        <a:t>{u, v}</a:t>
                      </a:r>
                      <a:r>
                        <a:rPr lang="zh-TW" altLang="en-US" sz="2400" b="0" baseline="0" dirty="0" smtClean="0"/>
                        <a:t> </a:t>
                      </a:r>
                      <a:r>
                        <a:rPr lang="en-US" altLang="zh-TW" sz="2400" b="0" baseline="0" dirty="0" smtClean="0"/>
                        <a:t>in T</a:t>
                      </a:r>
                      <a:endParaRPr lang="zh-TW" altLang="en-US" sz="24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0" dirty="0" smtClean="0"/>
                        <a:t>{u, v}</a:t>
                      </a:r>
                      <a:r>
                        <a:rPr lang="zh-TW" altLang="en-US" sz="2400" b="0" baseline="0" dirty="0" smtClean="0"/>
                        <a:t> </a:t>
                      </a:r>
                      <a:r>
                        <a:rPr lang="en-US" altLang="zh-TW" sz="2400" b="0" baseline="0" dirty="0" smtClean="0"/>
                        <a:t>NOT in T</a:t>
                      </a:r>
                      <a:endParaRPr lang="zh-TW" altLang="en-US" sz="24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5482">
                <a:tc>
                  <a:txBody>
                    <a:bodyPr/>
                    <a:lstStyle/>
                    <a:p>
                      <a:r>
                        <a:rPr lang="en-US" altLang="zh-TW" sz="2200" b="0" dirty="0" smtClean="0">
                          <a:solidFill>
                            <a:schemeClr val="bg1"/>
                          </a:solidFill>
                        </a:rPr>
                        <a:t>{u, v} increase</a:t>
                      </a:r>
                      <a:endParaRPr lang="zh-TW" altLang="en-US" sz="22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>
                        <a:buFont typeface="Arial" pitchFamily="34" charset="0"/>
                        <a:buChar char="•"/>
                      </a:pPr>
                      <a:r>
                        <a:rPr lang="en-US" altLang="zh-TW" sz="2000" kern="1200" baseline="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Delete {u, v}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edge from T</a:t>
                      </a:r>
                    </a:p>
                    <a:p>
                      <a:pPr marL="177800" indent="-177800">
                        <a:buFont typeface="Arial" pitchFamily="34" charset="0"/>
                        <a:buChar char="•"/>
                      </a:pP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 becomes </a:t>
                      </a:r>
                      <a:r>
                        <a:rPr lang="en-US" altLang="zh-TW" sz="2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two </a:t>
                      </a:r>
                      <a:r>
                        <a:rPr lang="en-US" altLang="zh-TW" sz="2000" kern="1200" baseline="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subtrees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T1, T2.</a:t>
                      </a:r>
                    </a:p>
                    <a:p>
                      <a:pPr marL="177800" indent="-177800">
                        <a:buFont typeface="Arial" pitchFamily="34" charset="0"/>
                        <a:buChar char="•"/>
                      </a:pP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Find the </a:t>
                      </a:r>
                      <a:r>
                        <a:rPr lang="en-US" altLang="zh-TW" sz="2000" kern="1200" baseline="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minimum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cost edge </a:t>
                      </a:r>
                      <a:r>
                        <a:rPr lang="en-US" altLang="zh-TW" sz="2000" kern="1200" baseline="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f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that connecting T1 and T2. </a:t>
                      </a:r>
                    </a:p>
                    <a:p>
                      <a:pPr marL="177800" indent="-177800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If f= {u, v} </a:t>
                      </a:r>
                      <a:r>
                        <a:rPr lang="en-US" altLang="zh-TW" sz="2000" dirty="0" smtClean="0">
                          <a:latin typeface="cmsy10"/>
                        </a:rPr>
                        <a:t>) 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same MCST</a:t>
                      </a:r>
                    </a:p>
                    <a:p>
                      <a:pPr marL="177800" indent="-177800" algn="l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else add the edge </a:t>
                      </a:r>
                      <a:r>
                        <a:rPr lang="en-US" altLang="zh-TW" sz="2000" kern="1200" baseline="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k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to T. (※Lemma)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 smtClean="0"/>
                        <a:t>Same MCST</a:t>
                      </a:r>
                      <a:endParaRPr lang="zh-TW" altLang="en-US" sz="20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0717">
                <a:tc>
                  <a:txBody>
                    <a:bodyPr/>
                    <a:lstStyle/>
                    <a:p>
                      <a:r>
                        <a:rPr lang="en-US" altLang="zh-TW" sz="2200" b="0" dirty="0" smtClean="0">
                          <a:solidFill>
                            <a:schemeClr val="bg1"/>
                          </a:solidFill>
                        </a:rPr>
                        <a:t>{u, v } decrease</a:t>
                      </a:r>
                      <a:endParaRPr lang="zh-TW" altLang="en-US" sz="22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 smtClean="0"/>
                        <a:t>Same MCST</a:t>
                      </a:r>
                      <a:endParaRPr lang="zh-TW" altLang="en-US" sz="20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77800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US" altLang="zh-TW" sz="2000" kern="1200" baseline="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Add {u, v} 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edge to T.</a:t>
                      </a:r>
                    </a:p>
                    <a:p>
                      <a:pPr marL="177800" indent="-177800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There is a </a:t>
                      </a:r>
                      <a:r>
                        <a:rPr lang="en-US" altLang="zh-TW" sz="2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cycle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in T.</a:t>
                      </a:r>
                    </a:p>
                    <a:p>
                      <a:pPr marL="177800" indent="-177800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Find the </a:t>
                      </a:r>
                      <a:r>
                        <a:rPr lang="en-US" altLang="zh-TW" sz="2000" kern="1200" baseline="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maximum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cost edge k in the cycle.</a:t>
                      </a:r>
                    </a:p>
                    <a:p>
                      <a:pPr marL="177800" indent="-177800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Delete  the edge k from T.</a:t>
                      </a:r>
                      <a:endParaRPr lang="zh-TW" altLang="en-US" sz="2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6" name="群組 5"/>
          <p:cNvGrpSpPr/>
          <p:nvPr/>
        </p:nvGrpSpPr>
        <p:grpSpPr>
          <a:xfrm>
            <a:off x="4823520" y="213506"/>
            <a:ext cx="1728192" cy="1305436"/>
            <a:chOff x="251520" y="35332"/>
            <a:chExt cx="1728192" cy="1305436"/>
          </a:xfrm>
        </p:grpSpPr>
        <p:sp>
          <p:nvSpPr>
            <p:cNvPr id="10" name="橢圓 9"/>
            <p:cNvSpPr/>
            <p:nvPr/>
          </p:nvSpPr>
          <p:spPr>
            <a:xfrm>
              <a:off x="251520" y="395372"/>
              <a:ext cx="504056" cy="576064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 smtClean="0"/>
                <a:t>T1</a:t>
              </a:r>
              <a:endParaRPr lang="zh-TW" altLang="en-US" sz="1200" dirty="0"/>
            </a:p>
          </p:txBody>
        </p:sp>
        <p:sp>
          <p:nvSpPr>
            <p:cNvPr id="11" name="橢圓 10"/>
            <p:cNvSpPr/>
            <p:nvPr/>
          </p:nvSpPr>
          <p:spPr>
            <a:xfrm>
              <a:off x="1403648" y="395372"/>
              <a:ext cx="576064" cy="576064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/>
                <a:t>T2</a:t>
              </a:r>
              <a:endParaRPr lang="zh-TW" altLang="en-US" sz="1100" dirty="0"/>
            </a:p>
          </p:txBody>
        </p:sp>
        <p:cxnSp>
          <p:nvCxnSpPr>
            <p:cNvPr id="15" name="弧形接點 14"/>
            <p:cNvCxnSpPr>
              <a:stCxn id="10" idx="7"/>
              <a:endCxn id="11" idx="1"/>
            </p:cNvCxnSpPr>
            <p:nvPr/>
          </p:nvCxnSpPr>
          <p:spPr>
            <a:xfrm rot="5400000" flipH="1" flipV="1">
              <a:off x="1084885" y="76609"/>
              <a:ext cx="12700" cy="806252"/>
            </a:xfrm>
            <a:prstGeom prst="curvedConnector3">
              <a:avLst>
                <a:gd name="adj1" fmla="val 864276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文字方塊 16"/>
            <p:cNvSpPr txBox="1"/>
            <p:nvPr/>
          </p:nvSpPr>
          <p:spPr>
            <a:xfrm>
              <a:off x="755576" y="35332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{u, v}</a:t>
              </a:r>
              <a:endParaRPr lang="zh-TW" altLang="en-US" dirty="0"/>
            </a:p>
          </p:txBody>
        </p:sp>
        <p:cxnSp>
          <p:nvCxnSpPr>
            <p:cNvPr id="19" name="弧形接點 18"/>
            <p:cNvCxnSpPr>
              <a:stCxn id="10" idx="5"/>
              <a:endCxn id="11" idx="3"/>
            </p:cNvCxnSpPr>
            <p:nvPr/>
          </p:nvCxnSpPr>
          <p:spPr>
            <a:xfrm rot="16200000" flipH="1">
              <a:off x="1084885" y="483947"/>
              <a:ext cx="12700" cy="806252"/>
            </a:xfrm>
            <a:prstGeom prst="curvedConnector3">
              <a:avLst>
                <a:gd name="adj1" fmla="val 1064276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文字方塊 20"/>
            <p:cNvSpPr txBox="1"/>
            <p:nvPr/>
          </p:nvSpPr>
          <p:spPr>
            <a:xfrm>
              <a:off x="971600" y="971436"/>
              <a:ext cx="2551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>
                  <a:solidFill>
                    <a:srgbClr val="0000CC"/>
                  </a:solidFill>
                </a:rPr>
                <a:t>f</a:t>
              </a:r>
              <a:endParaRPr lang="zh-TW" altLang="en-US" dirty="0">
                <a:solidFill>
                  <a:srgbClr val="0000CC"/>
                </a:solidFill>
              </a:endParaRPr>
            </a:p>
          </p:txBody>
        </p:sp>
      </p:grpSp>
      <p:sp>
        <p:nvSpPr>
          <p:cNvPr id="12" name="文字方塊 11"/>
          <p:cNvSpPr txBox="1"/>
          <p:nvPr/>
        </p:nvSpPr>
        <p:spPr>
          <a:xfrm>
            <a:off x="251520" y="5951021"/>
            <a:ext cx="864096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b="1" dirty="0" smtClean="0"/>
              <a:t>Lemma</a:t>
            </a:r>
            <a:r>
              <a:rPr lang="en-US" altLang="zh-TW" dirty="0" smtClean="0"/>
              <a:t>: Adding additional edge </a:t>
            </a:r>
            <a:r>
              <a:rPr lang="en-US" altLang="zh-TW" dirty="0" smtClean="0">
                <a:solidFill>
                  <a:srgbClr val="0000CC"/>
                </a:solidFill>
              </a:rPr>
              <a:t>k</a:t>
            </a:r>
            <a:r>
              <a:rPr lang="en-US" altLang="zh-TW" dirty="0" smtClean="0"/>
              <a:t> to a minimal cost spanning tree T, it will create a </a:t>
            </a:r>
            <a:r>
              <a:rPr lang="en-US" altLang="zh-TW" dirty="0" smtClean="0">
                <a:solidFill>
                  <a:srgbClr val="FF0000"/>
                </a:solidFill>
              </a:rPr>
              <a:t>cycle</a:t>
            </a:r>
            <a:r>
              <a:rPr lang="en-US" altLang="zh-TW" dirty="0" smtClean="0"/>
              <a:t> .</a:t>
            </a:r>
          </a:p>
          <a:p>
            <a:r>
              <a:rPr lang="en-US" altLang="zh-TW" dirty="0" smtClean="0"/>
              <a:t>               In the cycle, k is the </a:t>
            </a:r>
            <a:r>
              <a:rPr lang="en-US" altLang="zh-TW" dirty="0" smtClean="0">
                <a:solidFill>
                  <a:srgbClr val="FF0000"/>
                </a:solidFill>
              </a:rPr>
              <a:t>maximum</a:t>
            </a:r>
            <a:r>
              <a:rPr lang="en-US" altLang="zh-TW" dirty="0" smtClean="0"/>
              <a:t> cost edge.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9652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2"/>
          <p:cNvSpPr txBox="1">
            <a:spLocks/>
          </p:cNvSpPr>
          <p:nvPr/>
        </p:nvSpPr>
        <p:spPr>
          <a:xfrm>
            <a:off x="251520" y="1449328"/>
            <a:ext cx="4536504" cy="4932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Algorithm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TW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newMCST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(G, </a:t>
            </a:r>
            <a:r>
              <a:rPr lang="en-US" altLang="zh-TW" dirty="0" smtClean="0"/>
              <a:t>T, e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begin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lang="en-US" altLang="zh-TW" dirty="0" smtClean="0"/>
              <a:t>w := </a:t>
            </a:r>
            <a:r>
              <a:rPr lang="en-US" altLang="zh-TW" dirty="0" err="1" smtClean="0"/>
              <a:t>e.weight</a:t>
            </a:r>
            <a:r>
              <a:rPr lang="en-US" altLang="zh-TW" dirty="0"/>
              <a:t>;</a:t>
            </a: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lang="en-US" altLang="zh-TW" dirty="0" err="1" smtClean="0"/>
              <a:t>new_edge</a:t>
            </a:r>
            <a:r>
              <a:rPr lang="en-US" altLang="zh-TW" dirty="0" smtClean="0"/>
              <a:t> := e;</a:t>
            </a:r>
            <a:endParaRPr kumimoji="0" lang="en-US" altLang="zh-TW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ts val="100"/>
              </a:spcBef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</a:t>
            </a:r>
            <a:r>
              <a:rPr kumimoji="0" lang="en-US" altLang="zh-TW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altLang="zh-TW" dirty="0" smtClean="0"/>
              <a:t>e</a:t>
            </a:r>
            <a:r>
              <a:rPr lang="en-US" altLang="zh-TW" dirty="0">
                <a:latin typeface="cmsy10"/>
              </a:rPr>
              <a:t> </a:t>
            </a:r>
            <a:r>
              <a:rPr lang="en-US" altLang="zh-TW" dirty="0" smtClean="0">
                <a:latin typeface="cmsy10"/>
              </a:rPr>
              <a:t>2 </a:t>
            </a:r>
            <a:r>
              <a:rPr lang="en-US" altLang="zh-TW" dirty="0" smtClean="0"/>
              <a:t>T </a:t>
            </a:r>
            <a:r>
              <a:rPr lang="en-US" altLang="zh-TW" b="1" dirty="0" smtClean="0"/>
              <a:t>and </a:t>
            </a:r>
            <a:r>
              <a:rPr lang="en-US" altLang="zh-TW" dirty="0" smtClean="0"/>
              <a:t>e is increase </a:t>
            </a:r>
            <a:r>
              <a:rPr lang="en-US" altLang="zh-TW" b="1" dirty="0" smtClean="0"/>
              <a:t>then</a:t>
            </a: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pt-BR" altLang="zh-TW" b="0" i="0" u="none" strike="noStrike" kern="1200" cap="none" spc="0" normalizeH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pt-BR" altLang="zh-TW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T’ := T - e;</a:t>
            </a:r>
            <a:endParaRPr kumimoji="0" lang="pt-BR" altLang="zh-TW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T1 := </a:t>
            </a:r>
            <a:r>
              <a:rPr lang="en-US" altLang="zh-TW" noProof="0" dirty="0" err="1" smtClean="0"/>
              <a:t>DFS_Tree</a:t>
            </a:r>
            <a:r>
              <a:rPr lang="en-US" altLang="zh-TW" noProof="0" dirty="0" smtClean="0"/>
              <a:t>(T’, u);</a:t>
            </a: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7</a:t>
            </a:r>
            <a:r>
              <a:rPr lang="en-US" altLang="zh-TW" dirty="0" smtClean="0"/>
              <a:t>         T2 </a:t>
            </a:r>
            <a:r>
              <a:rPr lang="en-US" altLang="zh-TW" dirty="0"/>
              <a:t>:= </a:t>
            </a:r>
            <a:r>
              <a:rPr lang="en-US" altLang="zh-TW" noProof="0" dirty="0" err="1" smtClean="0"/>
              <a:t>DFS_Tree</a:t>
            </a:r>
            <a:r>
              <a:rPr lang="en-US" altLang="zh-TW" noProof="0" dirty="0" smtClean="0"/>
              <a:t>(T’, v);</a:t>
            </a:r>
            <a:endParaRPr lang="en-US" altLang="zh-TW" dirty="0" smtClean="0"/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8</a:t>
            </a:r>
            <a:r>
              <a:rPr lang="en-US" altLang="zh-TW" b="1" dirty="0" smtClean="0"/>
              <a:t>         for </a:t>
            </a:r>
            <a:r>
              <a:rPr lang="en-US" altLang="zh-TW" dirty="0" smtClean="0"/>
              <a:t>all edges k connecting T1 and T2 </a:t>
            </a:r>
            <a:r>
              <a:rPr lang="en-US" altLang="zh-TW" b="1" dirty="0" smtClean="0"/>
              <a:t>do</a:t>
            </a:r>
            <a:endParaRPr lang="en-US" altLang="zh-TW" b="1" dirty="0" smtClean="0">
              <a:solidFill>
                <a:srgbClr val="FF0000"/>
              </a:solidFill>
            </a:endParaRP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9</a:t>
            </a:r>
            <a:r>
              <a:rPr lang="en-US" altLang="zh-TW" dirty="0" smtClean="0"/>
              <a:t>             </a:t>
            </a:r>
            <a:r>
              <a:rPr lang="en-US" altLang="zh-TW" b="1" dirty="0" smtClean="0"/>
              <a:t>if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k.weight</a:t>
            </a:r>
            <a:r>
              <a:rPr lang="en-US" altLang="zh-TW" dirty="0" smtClean="0"/>
              <a:t> &lt; w </a:t>
            </a:r>
            <a:r>
              <a:rPr lang="en-US" altLang="zh-TW" b="1" dirty="0" smtClean="0"/>
              <a:t>then</a:t>
            </a:r>
            <a:endParaRPr lang="en-US" altLang="zh-TW" dirty="0" smtClean="0"/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10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w := </a:t>
            </a:r>
            <a:r>
              <a:rPr lang="en-US" altLang="zh-TW" dirty="0" err="1" smtClean="0">
                <a:solidFill>
                  <a:schemeClr val="tx1"/>
                </a:solidFill>
              </a:rPr>
              <a:t>k.weight</a:t>
            </a:r>
            <a:r>
              <a:rPr lang="en-US" altLang="zh-TW" dirty="0" smtClean="0">
                <a:solidFill>
                  <a:schemeClr val="tx1"/>
                </a:solidFill>
              </a:rPr>
              <a:t>;</a:t>
            </a: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11</a:t>
            </a:r>
            <a:r>
              <a:rPr lang="en-US" altLang="zh-TW" b="1" dirty="0" smtClean="0"/>
              <a:t>          </a:t>
            </a:r>
            <a:r>
              <a:rPr lang="en-US" altLang="zh-TW" b="1" dirty="0">
                <a:solidFill>
                  <a:srgbClr val="3333FF"/>
                </a:solidFill>
              </a:rPr>
              <a:t> </a:t>
            </a:r>
            <a:r>
              <a:rPr lang="en-US" altLang="zh-TW" b="1" dirty="0" smtClean="0">
                <a:solidFill>
                  <a:srgbClr val="3333FF"/>
                </a:solidFill>
              </a:rPr>
              <a:t>     </a:t>
            </a:r>
            <a:r>
              <a:rPr lang="en-US" altLang="zh-TW" dirty="0" err="1" smtClean="0">
                <a:solidFill>
                  <a:schemeClr val="tx1"/>
                </a:solidFill>
              </a:rPr>
              <a:t>new_edge</a:t>
            </a:r>
            <a:r>
              <a:rPr lang="en-US" altLang="zh-TW" dirty="0" smtClean="0">
                <a:solidFill>
                  <a:schemeClr val="tx1"/>
                </a:solidFill>
              </a:rPr>
              <a:t> := k;</a:t>
            </a:r>
            <a:endParaRPr lang="en-US" altLang="zh-TW" b="1" dirty="0" smtClean="0">
              <a:solidFill>
                <a:srgbClr val="3333FF"/>
              </a:solidFill>
            </a:endParaRP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12       </a:t>
            </a:r>
            <a:r>
              <a:rPr lang="en-US" altLang="zh-TW" b="1" dirty="0" smtClean="0"/>
              <a:t>if</a:t>
            </a:r>
            <a:r>
              <a:rPr lang="en-US" altLang="zh-TW" dirty="0" smtClean="0"/>
              <a:t> k </a:t>
            </a:r>
            <a:r>
              <a:rPr lang="en-US" altLang="zh-TW" dirty="0" smtClean="0">
                <a:latin typeface="細明體"/>
                <a:ea typeface="細明體"/>
              </a:rPr>
              <a:t>=</a:t>
            </a:r>
            <a:r>
              <a:rPr lang="en-US" altLang="zh-TW" dirty="0" smtClean="0"/>
              <a:t> e </a:t>
            </a:r>
            <a:r>
              <a:rPr lang="en-US" altLang="zh-TW" b="1" dirty="0" smtClean="0"/>
              <a:t>then</a:t>
            </a:r>
            <a:endParaRPr lang="en-US" altLang="zh-TW" b="1" dirty="0" smtClean="0">
              <a:solidFill>
                <a:srgbClr val="006600"/>
              </a:solidFill>
            </a:endParaRP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13</a:t>
            </a:r>
            <a:r>
              <a:rPr lang="en-US" altLang="zh-TW" b="1" dirty="0" smtClean="0"/>
              <a:t>           </a:t>
            </a:r>
            <a:r>
              <a:rPr lang="en-US" altLang="zh-TW" dirty="0" smtClean="0"/>
              <a:t>print “No Change”</a:t>
            </a:r>
            <a:endParaRPr lang="en-US" altLang="zh-TW" b="1" dirty="0" smtClean="0">
              <a:solidFill>
                <a:srgbClr val="3333FF"/>
              </a:solidFill>
            </a:endParaRPr>
          </a:p>
          <a:p>
            <a:pPr marL="342900" lvl="0" indent="-342900">
              <a:spcBef>
                <a:spcPts val="100"/>
              </a:spcBef>
              <a:defRPr/>
            </a:pPr>
            <a:r>
              <a:rPr lang="en-US" altLang="zh-TW" dirty="0" smtClean="0">
                <a:solidFill>
                  <a:srgbClr val="006600"/>
                </a:solidFill>
              </a:rPr>
              <a:t>14       </a:t>
            </a:r>
            <a:r>
              <a:rPr lang="en-US" altLang="zh-TW" b="1" dirty="0" smtClean="0">
                <a:solidFill>
                  <a:schemeClr val="tx1"/>
                </a:solidFill>
              </a:rPr>
              <a:t>else</a:t>
            </a:r>
          </a:p>
          <a:p>
            <a:pPr marL="342900" lvl="0" indent="-342900">
              <a:spcBef>
                <a:spcPts val="100"/>
              </a:spcBef>
              <a:defRPr/>
            </a:pPr>
            <a:r>
              <a:rPr lang="en-US" altLang="zh-TW" dirty="0" smtClean="0">
                <a:solidFill>
                  <a:srgbClr val="006600"/>
                </a:solidFill>
              </a:rPr>
              <a:t>15           </a:t>
            </a:r>
            <a:r>
              <a:rPr lang="en-US" altLang="zh-TW" dirty="0" smtClean="0"/>
              <a:t>T’ := T’ + </a:t>
            </a:r>
            <a:r>
              <a:rPr lang="en-US" altLang="zh-TW" dirty="0" err="1" smtClean="0"/>
              <a:t>new_edge</a:t>
            </a:r>
            <a:r>
              <a:rPr lang="en-US" altLang="zh-TW" dirty="0" smtClean="0"/>
              <a:t>;</a:t>
            </a:r>
          </a:p>
          <a:p>
            <a:pPr marL="342900" lvl="0" indent="-342900">
              <a:spcBef>
                <a:spcPts val="100"/>
              </a:spcBef>
              <a:defRPr/>
            </a:pPr>
            <a:r>
              <a:rPr lang="pt-BR" altLang="zh-TW" dirty="0" smtClean="0">
                <a:solidFill>
                  <a:srgbClr val="006600"/>
                </a:solidFill>
              </a:rPr>
              <a:t>16           </a:t>
            </a:r>
            <a:r>
              <a:rPr lang="pt-BR" altLang="zh-TW" b="1" dirty="0" smtClean="0">
                <a:solidFill>
                  <a:schemeClr val="tx1"/>
                </a:solidFill>
              </a:rPr>
              <a:t>return </a:t>
            </a:r>
            <a:r>
              <a:rPr lang="pt-BR" altLang="zh-TW" dirty="0" smtClean="0">
                <a:solidFill>
                  <a:schemeClr val="tx1"/>
                </a:solidFill>
              </a:rPr>
              <a:t>T’;</a:t>
            </a:r>
            <a:endParaRPr lang="pt-BR" altLang="zh-TW" b="1" dirty="0" smtClean="0"/>
          </a:p>
          <a:p>
            <a:pPr>
              <a:buNone/>
            </a:pPr>
            <a:endParaRPr lang="en-US" altLang="zh-TW" b="1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內容版面配置區 2"/>
          <p:cNvSpPr txBox="1">
            <a:spLocks/>
          </p:cNvSpPr>
          <p:nvPr/>
        </p:nvSpPr>
        <p:spPr>
          <a:xfrm>
            <a:off x="4782833" y="1449152"/>
            <a:ext cx="4104456" cy="4932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ts val="100"/>
              </a:spcBef>
              <a:defRPr/>
            </a:pPr>
            <a:r>
              <a:rPr lang="en-US" altLang="zh-TW" dirty="0" smtClean="0">
                <a:solidFill>
                  <a:srgbClr val="006600"/>
                </a:solidFill>
              </a:rPr>
              <a:t>17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lang="en-US" altLang="zh-TW" b="1" noProof="0" dirty="0" smtClean="0"/>
              <a:t>else if </a:t>
            </a:r>
            <a:r>
              <a:rPr lang="en-US" altLang="zh-TW" dirty="0" smtClean="0"/>
              <a:t>e </a:t>
            </a:r>
            <a:r>
              <a:rPr lang="en-US" altLang="zh-TW" dirty="0" smtClean="0">
                <a:latin typeface="Symbol"/>
                <a:sym typeface="Symbol"/>
              </a:rPr>
              <a:t></a:t>
            </a:r>
            <a:r>
              <a:rPr lang="en-US" altLang="zh-TW" dirty="0">
                <a:latin typeface="cmsy10"/>
                <a:sym typeface="Symbol"/>
              </a:rPr>
              <a:t> </a:t>
            </a:r>
            <a:r>
              <a:rPr lang="en-US" altLang="zh-TW" dirty="0" smtClean="0"/>
              <a:t>T </a:t>
            </a:r>
            <a:r>
              <a:rPr lang="en-US" altLang="zh-TW" b="1" dirty="0"/>
              <a:t>and </a:t>
            </a:r>
            <a:r>
              <a:rPr lang="en-US" altLang="zh-TW" dirty="0"/>
              <a:t>e is </a:t>
            </a:r>
            <a:r>
              <a:rPr lang="en-US" altLang="zh-TW" dirty="0" smtClean="0"/>
              <a:t>decrease </a:t>
            </a:r>
            <a:r>
              <a:rPr lang="en-US" altLang="zh-TW" b="1" dirty="0"/>
              <a:t>then</a:t>
            </a:r>
            <a:endParaRPr kumimoji="0" lang="en-US" altLang="zh-TW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TW" dirty="0" smtClean="0">
                <a:solidFill>
                  <a:srgbClr val="006600"/>
                </a:solidFill>
              </a:rPr>
              <a:t>18        </a:t>
            </a:r>
            <a:r>
              <a:rPr lang="en-US" altLang="zh-TW" dirty="0" smtClean="0">
                <a:solidFill>
                  <a:schemeClr val="tx1"/>
                </a:solidFill>
              </a:rPr>
              <a:t>T’ := T + e;</a:t>
            </a: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ts val="100"/>
              </a:spcBef>
              <a:defRPr/>
            </a:pPr>
            <a:r>
              <a:rPr lang="en-US" altLang="zh-TW" dirty="0" smtClean="0">
                <a:solidFill>
                  <a:srgbClr val="006600"/>
                </a:solidFill>
              </a:rPr>
              <a:t>19        </a:t>
            </a:r>
            <a:r>
              <a:rPr lang="en-US" altLang="zh-TW" dirty="0" smtClean="0">
                <a:solidFill>
                  <a:schemeClr val="tx1"/>
                </a:solidFill>
              </a:rPr>
              <a:t>C := </a:t>
            </a:r>
            <a:r>
              <a:rPr lang="en-US" altLang="zh-TW" dirty="0" err="1" smtClean="0">
                <a:solidFill>
                  <a:schemeClr val="tx1"/>
                </a:solidFill>
              </a:rPr>
              <a:t>Find_Cycle</a:t>
            </a:r>
            <a:r>
              <a:rPr lang="en-US" altLang="zh-TW" dirty="0" smtClean="0">
                <a:solidFill>
                  <a:schemeClr val="tx1"/>
                </a:solidFill>
              </a:rPr>
              <a:t>(T, e);</a:t>
            </a:r>
            <a:endParaRPr kumimoji="0" lang="en-US" altLang="zh-TW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ts val="100"/>
              </a:spcBef>
              <a:defRPr/>
            </a:pPr>
            <a:r>
              <a:rPr lang="en-US" altLang="zh-TW" dirty="0" smtClean="0">
                <a:solidFill>
                  <a:srgbClr val="006600"/>
                </a:solidFill>
              </a:rPr>
              <a:t>20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lang="en-US" altLang="zh-TW" b="1" dirty="0" smtClean="0"/>
              <a:t>   for </a:t>
            </a:r>
            <a:r>
              <a:rPr lang="en-US" altLang="zh-TW" dirty="0" smtClean="0"/>
              <a:t>all edge k in C </a:t>
            </a:r>
            <a:r>
              <a:rPr lang="en-US" altLang="zh-TW" b="1" dirty="0" smtClean="0"/>
              <a:t>do</a:t>
            </a: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ts val="100"/>
              </a:spcBef>
              <a:defRPr/>
            </a:pPr>
            <a:r>
              <a:rPr lang="pt-BR" altLang="zh-TW" dirty="0" smtClean="0">
                <a:solidFill>
                  <a:srgbClr val="006600"/>
                </a:solidFill>
              </a:rPr>
              <a:t>21</a:t>
            </a:r>
            <a:r>
              <a:rPr kumimoji="0" lang="pt-BR" altLang="zh-TW" b="0" i="0" u="none" strike="noStrike" kern="1200" cap="none" spc="0" normalizeH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</a:t>
            </a:r>
            <a:r>
              <a:rPr lang="en-US" altLang="zh-TW" b="1" dirty="0" smtClean="0"/>
              <a:t>if</a:t>
            </a:r>
            <a:r>
              <a:rPr lang="en-US" altLang="zh-TW" dirty="0" smtClean="0"/>
              <a:t> </a:t>
            </a:r>
            <a:r>
              <a:rPr lang="en-US" altLang="zh-TW" dirty="0" err="1"/>
              <a:t>k.weight</a:t>
            </a:r>
            <a:r>
              <a:rPr lang="en-US" altLang="zh-TW" dirty="0"/>
              <a:t> </a:t>
            </a:r>
            <a:r>
              <a:rPr lang="en-US" altLang="zh-TW" dirty="0" smtClean="0"/>
              <a:t>&gt; </a:t>
            </a:r>
            <a:r>
              <a:rPr lang="en-US" altLang="zh-TW" dirty="0"/>
              <a:t>w </a:t>
            </a:r>
            <a:r>
              <a:rPr lang="en-US" altLang="zh-TW" b="1" dirty="0"/>
              <a:t>then</a:t>
            </a:r>
            <a:r>
              <a:rPr kumimoji="0" lang="pt-BR" altLang="zh-TW" b="0" i="0" u="none" strike="noStrike" kern="1200" cap="none" spc="0" normalizeH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endParaRPr kumimoji="0" lang="pt-BR" altLang="zh-TW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ts val="100"/>
              </a:spcBef>
              <a:defRPr/>
            </a:pPr>
            <a:r>
              <a:rPr lang="en-US" altLang="zh-TW" dirty="0" smtClean="0">
                <a:solidFill>
                  <a:srgbClr val="006600"/>
                </a:solidFill>
              </a:rPr>
              <a:t>22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</a:t>
            </a:r>
            <a:r>
              <a:rPr lang="en-US" altLang="zh-TW" dirty="0" smtClean="0">
                <a:solidFill>
                  <a:schemeClr val="tx1"/>
                </a:solidFill>
              </a:rPr>
              <a:t>w </a:t>
            </a:r>
            <a:r>
              <a:rPr lang="en-US" altLang="zh-TW" dirty="0">
                <a:solidFill>
                  <a:schemeClr val="tx1"/>
                </a:solidFill>
              </a:rPr>
              <a:t>:= </a:t>
            </a:r>
            <a:r>
              <a:rPr lang="en-US" altLang="zh-TW" dirty="0" err="1">
                <a:solidFill>
                  <a:schemeClr val="tx1"/>
                </a:solidFill>
              </a:rPr>
              <a:t>k.weight</a:t>
            </a:r>
            <a:r>
              <a:rPr lang="en-US" altLang="zh-TW" dirty="0">
                <a:solidFill>
                  <a:schemeClr val="tx1"/>
                </a:solidFill>
              </a:rPr>
              <a:t>;</a:t>
            </a: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23</a:t>
            </a:r>
            <a:r>
              <a:rPr lang="en-US" altLang="zh-TW" dirty="0" smtClean="0"/>
              <a:t>                </a:t>
            </a:r>
            <a:r>
              <a:rPr lang="en-US" altLang="zh-TW" dirty="0" err="1" smtClean="0"/>
              <a:t>new_edge</a:t>
            </a:r>
            <a:r>
              <a:rPr lang="zh-TW" altLang="en-US" dirty="0" smtClean="0"/>
              <a:t> </a:t>
            </a:r>
            <a:r>
              <a:rPr lang="en-US" altLang="zh-TW" dirty="0" smtClean="0"/>
              <a:t>:=</a:t>
            </a:r>
            <a:r>
              <a:rPr lang="zh-TW" altLang="en-US" dirty="0" smtClean="0"/>
              <a:t> </a:t>
            </a:r>
            <a:r>
              <a:rPr lang="en-US" altLang="zh-TW" dirty="0" smtClean="0"/>
              <a:t>k;</a:t>
            </a: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24        </a:t>
            </a:r>
            <a:r>
              <a:rPr lang="en-US" altLang="zh-TW" dirty="0" smtClean="0">
                <a:solidFill>
                  <a:schemeClr val="tx1"/>
                </a:solidFill>
              </a:rPr>
              <a:t>T’ := T’ – </a:t>
            </a:r>
            <a:r>
              <a:rPr lang="en-US" altLang="zh-TW" dirty="0" err="1" smtClean="0">
                <a:solidFill>
                  <a:schemeClr val="tx1"/>
                </a:solidFill>
              </a:rPr>
              <a:t>new_edge</a:t>
            </a:r>
            <a:r>
              <a:rPr lang="en-US" altLang="zh-TW" dirty="0">
                <a:solidFill>
                  <a:schemeClr val="tx1"/>
                </a:solidFill>
              </a:rPr>
              <a:t>;</a:t>
            </a:r>
            <a:endParaRPr lang="en-US" altLang="zh-TW" dirty="0" smtClean="0"/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25</a:t>
            </a:r>
            <a:r>
              <a:rPr lang="en-US" altLang="zh-TW" b="1" dirty="0" smtClean="0"/>
              <a:t>        if </a:t>
            </a:r>
            <a:r>
              <a:rPr lang="en-US" altLang="zh-TW" dirty="0" err="1" smtClean="0"/>
              <a:t>new_edge</a:t>
            </a:r>
            <a:r>
              <a:rPr lang="en-US" altLang="zh-TW" dirty="0" smtClean="0"/>
              <a:t> = e </a:t>
            </a:r>
            <a:r>
              <a:rPr lang="en-US" altLang="zh-TW" b="1" dirty="0" smtClean="0"/>
              <a:t>then</a:t>
            </a:r>
            <a:endParaRPr lang="en-US" altLang="zh-TW" b="1" dirty="0" smtClean="0">
              <a:solidFill>
                <a:srgbClr val="FF0000"/>
              </a:solidFill>
            </a:endParaRP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26            </a:t>
            </a:r>
            <a:r>
              <a:rPr lang="en-US" altLang="zh-TW" dirty="0" smtClean="0"/>
              <a:t>print “No Change”</a:t>
            </a: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27        </a:t>
            </a:r>
            <a:r>
              <a:rPr lang="en-US" altLang="zh-TW" b="1" dirty="0" smtClean="0">
                <a:solidFill>
                  <a:schemeClr val="tx1"/>
                </a:solidFill>
              </a:rPr>
              <a:t>else</a:t>
            </a:r>
            <a:endParaRPr lang="en-US" altLang="zh-TW" dirty="0" smtClean="0">
              <a:solidFill>
                <a:schemeClr val="tx1"/>
              </a:solidFill>
            </a:endParaRP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28</a:t>
            </a:r>
            <a:r>
              <a:rPr lang="en-US" altLang="zh-TW" b="1" dirty="0" smtClean="0"/>
              <a:t>          </a:t>
            </a:r>
            <a:r>
              <a:rPr lang="en-US" altLang="zh-TW" b="1" dirty="0" smtClean="0">
                <a:solidFill>
                  <a:srgbClr val="3333FF"/>
                </a:solidFill>
              </a:rPr>
              <a:t>  </a:t>
            </a:r>
            <a:r>
              <a:rPr lang="en-US" altLang="zh-TW" b="1" dirty="0" smtClean="0">
                <a:solidFill>
                  <a:schemeClr val="tx1"/>
                </a:solidFill>
              </a:rPr>
              <a:t>return </a:t>
            </a:r>
            <a:r>
              <a:rPr lang="en-US" altLang="zh-TW" dirty="0" smtClean="0">
                <a:solidFill>
                  <a:schemeClr val="tx1"/>
                </a:solidFill>
              </a:rPr>
              <a:t>T’;</a:t>
            </a:r>
            <a:endParaRPr lang="en-US" altLang="zh-TW" b="1" dirty="0" smtClean="0">
              <a:solidFill>
                <a:srgbClr val="3333FF"/>
              </a:solidFill>
            </a:endParaRP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29    </a:t>
            </a:r>
            <a:r>
              <a:rPr lang="en-US" altLang="zh-TW" b="1" dirty="0" smtClean="0">
                <a:solidFill>
                  <a:schemeClr val="tx1"/>
                </a:solidFill>
              </a:rPr>
              <a:t>else</a:t>
            </a:r>
            <a:endParaRPr lang="en-US" altLang="zh-TW" b="1" dirty="0" smtClean="0"/>
          </a:p>
          <a:p>
            <a:pPr>
              <a:spcBef>
                <a:spcPts val="100"/>
              </a:spcBef>
            </a:pPr>
            <a:r>
              <a:rPr lang="en-US" altLang="zh-TW" dirty="0" smtClean="0">
                <a:solidFill>
                  <a:srgbClr val="006600"/>
                </a:solidFill>
              </a:rPr>
              <a:t>30         </a:t>
            </a:r>
            <a:r>
              <a:rPr lang="en-US" altLang="zh-TW" dirty="0" smtClean="0"/>
              <a:t>print “No Change”</a:t>
            </a:r>
            <a:r>
              <a:rPr lang="en-US" altLang="zh-TW" dirty="0" smtClean="0">
                <a:solidFill>
                  <a:schemeClr val="tx1"/>
                </a:solidFill>
              </a:rPr>
              <a:t>   </a:t>
            </a:r>
            <a:r>
              <a:rPr lang="en-US" altLang="zh-TW" dirty="0" smtClean="0"/>
              <a:t>           </a:t>
            </a:r>
            <a:endParaRPr lang="en-US" altLang="zh-TW" b="1" dirty="0" smtClean="0"/>
          </a:p>
          <a:p>
            <a:pPr>
              <a:buNone/>
            </a:pPr>
            <a:endParaRPr lang="en-US" altLang="zh-TW" b="1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51520" y="427311"/>
            <a:ext cx="8640960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zh-TW" sz="2000" b="1" dirty="0"/>
              <a:t>Input</a:t>
            </a:r>
            <a:r>
              <a:rPr lang="en-US" altLang="zh-TW" sz="2000" dirty="0"/>
              <a:t>: G(V, E</a:t>
            </a:r>
            <a:r>
              <a:rPr lang="en-US" altLang="zh-TW" sz="2000" dirty="0" smtClean="0"/>
              <a:t>): </a:t>
            </a:r>
            <a:r>
              <a:rPr lang="en-US" altLang="zh-TW" sz="2000" dirty="0"/>
              <a:t>undirected </a:t>
            </a:r>
            <a:r>
              <a:rPr lang="en-US" altLang="zh-TW" sz="2000" dirty="0" smtClean="0"/>
              <a:t>graph, </a:t>
            </a:r>
            <a:r>
              <a:rPr lang="en-US" altLang="zh-TW" sz="2000" dirty="0" smtClean="0">
                <a:solidFill>
                  <a:schemeClr val="dk1"/>
                </a:solidFill>
              </a:rPr>
              <a:t>T</a:t>
            </a:r>
            <a:r>
              <a:rPr lang="en-US" altLang="zh-TW" sz="2000" dirty="0">
                <a:solidFill>
                  <a:schemeClr val="dk1"/>
                </a:solidFill>
              </a:rPr>
              <a:t>: MCST, e={u, v} </a:t>
            </a:r>
            <a:r>
              <a:rPr lang="en-US" altLang="zh-TW" sz="2000" dirty="0">
                <a:solidFill>
                  <a:schemeClr val="dk1"/>
                </a:solidFill>
                <a:latin typeface="cmsy10"/>
              </a:rPr>
              <a:t>2</a:t>
            </a:r>
            <a:r>
              <a:rPr lang="en-US" altLang="zh-TW" sz="2000" dirty="0">
                <a:solidFill>
                  <a:schemeClr val="dk1"/>
                </a:solidFill>
              </a:rPr>
              <a:t> G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altLang="zh-TW" sz="2000" b="1" dirty="0"/>
              <a:t>Output</a:t>
            </a:r>
            <a:r>
              <a:rPr lang="en-US" altLang="zh-TW" sz="2000" dirty="0"/>
              <a:t>: T’: new MCST or print “No Change”</a:t>
            </a:r>
            <a:endParaRPr lang="en-US" altLang="zh-TW" sz="2000" dirty="0">
              <a:solidFill>
                <a:schemeClr val="dk1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275856" y="3006120"/>
            <a:ext cx="144016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O(|V1|+|E1|)</a:t>
            </a:r>
            <a:endParaRPr lang="zh-TW" altLang="en-US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3275856" y="3356868"/>
            <a:ext cx="144016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O(|V2|+|E2|)</a:t>
            </a:r>
            <a:endParaRPr lang="zh-TW" altLang="en-US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3750941" y="4086240"/>
            <a:ext cx="821059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dirty="0" smtClean="0"/>
              <a:t>O(|E|)</a:t>
            </a:r>
            <a:endParaRPr lang="zh-TW" altLang="en-US" dirty="0"/>
          </a:p>
        </p:txBody>
      </p:sp>
      <p:cxnSp>
        <p:nvCxnSpPr>
          <p:cNvPr id="20" name="直線接點 19"/>
          <p:cNvCxnSpPr/>
          <p:nvPr/>
        </p:nvCxnSpPr>
        <p:spPr>
          <a:xfrm>
            <a:off x="4572000" y="3870216"/>
            <a:ext cx="1440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接點 20"/>
          <p:cNvCxnSpPr/>
          <p:nvPr/>
        </p:nvCxnSpPr>
        <p:spPr>
          <a:xfrm>
            <a:off x="4572000" y="4806320"/>
            <a:ext cx="1440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接點 21"/>
          <p:cNvCxnSpPr/>
          <p:nvPr/>
        </p:nvCxnSpPr>
        <p:spPr>
          <a:xfrm>
            <a:off x="4716016" y="3870216"/>
            <a:ext cx="0" cy="93610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字方塊 33"/>
          <p:cNvSpPr txBox="1"/>
          <p:nvPr/>
        </p:nvSpPr>
        <p:spPr>
          <a:xfrm>
            <a:off x="7524328" y="1998008"/>
            <a:ext cx="129614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O(|V|+|E|)</a:t>
            </a:r>
            <a:endParaRPr lang="zh-TW" altLang="en-US" dirty="0"/>
          </a:p>
        </p:txBody>
      </p:sp>
      <p:cxnSp>
        <p:nvCxnSpPr>
          <p:cNvPr id="35" name="直線接點 34"/>
          <p:cNvCxnSpPr/>
          <p:nvPr/>
        </p:nvCxnSpPr>
        <p:spPr>
          <a:xfrm>
            <a:off x="7519137" y="2439348"/>
            <a:ext cx="1440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接點 35"/>
          <p:cNvCxnSpPr/>
          <p:nvPr/>
        </p:nvCxnSpPr>
        <p:spPr>
          <a:xfrm>
            <a:off x="7519137" y="3375452"/>
            <a:ext cx="1440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接點 36"/>
          <p:cNvCxnSpPr/>
          <p:nvPr/>
        </p:nvCxnSpPr>
        <p:spPr>
          <a:xfrm>
            <a:off x="7663153" y="2439348"/>
            <a:ext cx="0" cy="93610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字方塊 37"/>
          <p:cNvSpPr txBox="1"/>
          <p:nvPr/>
        </p:nvSpPr>
        <p:spPr>
          <a:xfrm>
            <a:off x="8071421" y="2727380"/>
            <a:ext cx="821059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dirty="0" smtClean="0"/>
              <a:t>O(|V|)</a:t>
            </a:r>
            <a:endParaRPr lang="zh-TW" altLang="en-US" dirty="0"/>
          </a:p>
        </p:txBody>
      </p:sp>
      <p:cxnSp>
        <p:nvCxnSpPr>
          <p:cNvPr id="39" name="直線單箭頭接點 38"/>
          <p:cNvCxnSpPr/>
          <p:nvPr/>
        </p:nvCxnSpPr>
        <p:spPr>
          <a:xfrm>
            <a:off x="7663153" y="2943404"/>
            <a:ext cx="360040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字方塊 39"/>
          <p:cNvSpPr txBox="1"/>
          <p:nvPr/>
        </p:nvSpPr>
        <p:spPr>
          <a:xfrm>
            <a:off x="5278729" y="5742424"/>
            <a:ext cx="3253711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sz="2000" dirty="0" smtClean="0"/>
              <a:t>Time Complexity: O(|V|+|E|)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273241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9" grpId="0" animBg="1"/>
      <p:bldP spid="34" grpId="0" animBg="1"/>
      <p:bldP spid="38" grpId="0" animBg="1"/>
      <p:bldP spid="4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5.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Consider the algorithm discussed in class for determining the strongly </a:t>
            </a:r>
            <a:r>
              <a:rPr lang="en-US" altLang="zh-TW" dirty="0" smtClean="0"/>
              <a:t>connected components </a:t>
            </a:r>
            <a:r>
              <a:rPr lang="en-US" altLang="zh-TW" dirty="0"/>
              <a:t>of a directed graph.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Is </a:t>
            </a:r>
            <a:r>
              <a:rPr lang="en-US" altLang="zh-TW" dirty="0"/>
              <a:t>the algorithm still correct if we replace the line</a:t>
            </a:r>
          </a:p>
          <a:p>
            <a:r>
              <a:rPr lang="en-US" altLang="zh-TW" dirty="0" smtClean="0"/>
              <a:t>“</a:t>
            </a:r>
            <a:r>
              <a:rPr lang="en-US" altLang="zh-TW" dirty="0" err="1" smtClean="0"/>
              <a:t>v.high</a:t>
            </a:r>
            <a:r>
              <a:rPr lang="en-US" altLang="zh-TW" dirty="0" smtClean="0"/>
              <a:t> = max(</a:t>
            </a:r>
            <a:r>
              <a:rPr lang="en-US" altLang="zh-TW" dirty="0" err="1" smtClean="0"/>
              <a:t>v.high,w.DFS</a:t>
            </a:r>
            <a:r>
              <a:rPr lang="en-US" altLang="zh-TW" dirty="0" smtClean="0"/>
              <a:t> </a:t>
            </a:r>
            <a:r>
              <a:rPr lang="en-US" altLang="zh-TW" dirty="0"/>
              <a:t>Number)"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by “</a:t>
            </a:r>
            <a:r>
              <a:rPr lang="en-US" altLang="zh-TW" dirty="0" err="1" smtClean="0"/>
              <a:t>v.high</a:t>
            </a:r>
            <a:r>
              <a:rPr lang="en-US" altLang="zh-TW" dirty="0" smtClean="0"/>
              <a:t> = max(</a:t>
            </a:r>
            <a:r>
              <a:rPr lang="en-US" altLang="zh-TW" dirty="0" err="1" smtClean="0"/>
              <a:t>v.high,w.high</a:t>
            </a:r>
            <a:r>
              <a:rPr lang="en-US" altLang="zh-TW" dirty="0" smtClean="0"/>
              <a:t>)"? </a:t>
            </a:r>
            <a:br>
              <a:rPr lang="en-US" altLang="zh-TW" dirty="0" smtClean="0"/>
            </a:br>
            <a:r>
              <a:rPr lang="en-US" altLang="zh-TW" dirty="0" smtClean="0"/>
              <a:t>Why</a:t>
            </a:r>
            <a:r>
              <a:rPr lang="en-US" altLang="zh-TW" dirty="0"/>
              <a:t>? Please explain.</a:t>
            </a:r>
            <a:endParaRPr lang="zh-TW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02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5.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Correct.</a:t>
            </a:r>
          </a:p>
          <a:p>
            <a:endParaRPr lang="en-US" altLang="zh-TW" u="sng" dirty="0"/>
          </a:p>
          <a:p>
            <a:r>
              <a:rPr lang="en-US" altLang="zh-TW" dirty="0" smtClean="0"/>
              <a:t>This is used to check if there exist a bigger vertex with bigger height (</a:t>
            </a:r>
            <a:r>
              <a:rPr lang="en-US" altLang="zh-TW" dirty="0" err="1" smtClean="0"/>
              <a:t>DFS_number</a:t>
            </a:r>
            <a:r>
              <a:rPr lang="en-US" altLang="zh-TW" dirty="0" smtClean="0"/>
              <a:t>) to change.</a:t>
            </a:r>
            <a:endParaRPr lang="en-US" altLang="zh-TW" dirty="0" smtClean="0"/>
          </a:p>
          <a:p>
            <a:r>
              <a:rPr lang="en-US" altLang="zh-TW" dirty="0" smtClean="0"/>
              <a:t>The </a:t>
            </a:r>
            <a:r>
              <a:rPr lang="en-US" altLang="zh-TW" dirty="0" err="1" smtClean="0"/>
              <a:t>w.high</a:t>
            </a:r>
            <a:r>
              <a:rPr lang="en-US" altLang="zh-TW" dirty="0" smtClean="0"/>
              <a:t> is usually bigger and this substitution informs assumes the current node be a root node.</a:t>
            </a:r>
          </a:p>
          <a:p>
            <a:pPr lvl="1"/>
            <a:r>
              <a:rPr lang="en-US" altLang="zh-TW" dirty="0" smtClean="0"/>
              <a:t>If it is the original highest root, this number doesn’t affect since it indeed is a root</a:t>
            </a:r>
            <a:endParaRPr lang="en-US" altLang="zh-TW" dirty="0"/>
          </a:p>
          <a:p>
            <a:pPr lvl="1"/>
            <a:r>
              <a:rPr lang="en-US" altLang="zh-TW" dirty="0" smtClean="0"/>
              <a:t>Event it is a leaf node, other leaf nodes won’t be thought as a root node with this change. And this change would make </a:t>
            </a:r>
            <a:r>
              <a:rPr lang="en-US" altLang="zh-TW" dirty="0" err="1" smtClean="0"/>
              <a:t>DFS_number</a:t>
            </a:r>
            <a:r>
              <a:rPr lang="en-US" altLang="zh-TW" dirty="0" smtClean="0"/>
              <a:t> more bigger.</a:t>
            </a:r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1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8310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1793</TotalTime>
  <Words>1818</Words>
  <Application>Microsoft Office PowerPoint</Application>
  <PresentationFormat>如螢幕大小 (4:3)</PresentationFormat>
  <Paragraphs>755</Paragraphs>
  <Slides>15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24" baseType="lpstr">
      <vt:lpstr>cmsy10</vt:lpstr>
      <vt:lpstr>細明體</vt:lpstr>
      <vt:lpstr>新細明體</vt:lpstr>
      <vt:lpstr>Arial</vt:lpstr>
      <vt:lpstr>Calibri</vt:lpstr>
      <vt:lpstr>Calibri Light</vt:lpstr>
      <vt:lpstr>Symbol</vt:lpstr>
      <vt:lpstr>Wingdings</vt:lpstr>
      <vt:lpstr>Office 佈景主題</vt:lpstr>
      <vt:lpstr>Algorithms 2016  Homework Assignment #9</vt:lpstr>
      <vt:lpstr>Problem 1.</vt:lpstr>
      <vt:lpstr>Problem 1. (cont.)</vt:lpstr>
      <vt:lpstr>Problem 2.</vt:lpstr>
      <vt:lpstr>Problem 2. (Cont.)</vt:lpstr>
      <vt:lpstr>Problem 3.</vt:lpstr>
      <vt:lpstr>PowerPoint 簡報</vt:lpstr>
      <vt:lpstr>PowerPoint 簡報</vt:lpstr>
      <vt:lpstr>PowerPoint 簡報</vt:lpstr>
      <vt:lpstr>Problem 4.</vt:lpstr>
      <vt:lpstr>Problem 4</vt:lpstr>
      <vt:lpstr>Problem 4. (cont.)</vt:lpstr>
      <vt:lpstr>PowerPoint 簡報</vt:lpstr>
      <vt:lpstr>Problem 5.</vt:lpstr>
      <vt:lpstr>Problem 5. (cont.)</vt:lpstr>
    </vt:vector>
  </TitlesOfParts>
  <Company>SVVRL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Algorithms  Homework Assignment #9</dc:title>
  <dc:creator>Aoihitomi</dc:creator>
  <cp:lastModifiedBy>Aoihitomi</cp:lastModifiedBy>
  <cp:revision>21</cp:revision>
  <dcterms:created xsi:type="dcterms:W3CDTF">2015-06-13T19:51:24Z</dcterms:created>
  <dcterms:modified xsi:type="dcterms:W3CDTF">2016-06-07T05:21:53Z</dcterms:modified>
</cp:coreProperties>
</file>