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4.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5.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9.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6" r:id="rId2"/>
    <p:sldId id="270" r:id="rId3"/>
    <p:sldId id="272" r:id="rId4"/>
    <p:sldId id="263" r:id="rId5"/>
    <p:sldId id="258" r:id="rId6"/>
    <p:sldId id="273" r:id="rId7"/>
    <p:sldId id="274" r:id="rId8"/>
    <p:sldId id="275" r:id="rId9"/>
    <p:sldId id="361" r:id="rId10"/>
    <p:sldId id="277" r:id="rId11"/>
    <p:sldId id="278" r:id="rId12"/>
    <p:sldId id="279" r:id="rId13"/>
    <p:sldId id="364" r:id="rId14"/>
    <p:sldId id="260" r:id="rId15"/>
    <p:sldId id="281" r:id="rId16"/>
    <p:sldId id="282" r:id="rId17"/>
    <p:sldId id="283" r:id="rId18"/>
    <p:sldId id="284" r:id="rId19"/>
    <p:sldId id="285" r:id="rId20"/>
    <p:sldId id="287" r:id="rId21"/>
    <p:sldId id="288" r:id="rId22"/>
    <p:sldId id="289" r:id="rId23"/>
    <p:sldId id="290" r:id="rId24"/>
    <p:sldId id="291" r:id="rId25"/>
    <p:sldId id="292" r:id="rId26"/>
    <p:sldId id="293" r:id="rId27"/>
    <p:sldId id="294" r:id="rId28"/>
    <p:sldId id="363" r:id="rId29"/>
    <p:sldId id="295" r:id="rId30"/>
    <p:sldId id="296" r:id="rId31"/>
    <p:sldId id="297" r:id="rId32"/>
    <p:sldId id="298" r:id="rId33"/>
    <p:sldId id="299" r:id="rId34"/>
    <p:sldId id="300" r:id="rId35"/>
    <p:sldId id="301" r:id="rId36"/>
    <p:sldId id="302" r:id="rId37"/>
    <p:sldId id="304" r:id="rId38"/>
    <p:sldId id="303" r:id="rId39"/>
    <p:sldId id="305" r:id="rId40"/>
    <p:sldId id="306" r:id="rId41"/>
    <p:sldId id="307" r:id="rId42"/>
    <p:sldId id="308" r:id="rId43"/>
    <p:sldId id="309" r:id="rId44"/>
    <p:sldId id="310" r:id="rId45"/>
    <p:sldId id="311" r:id="rId46"/>
    <p:sldId id="312" r:id="rId47"/>
    <p:sldId id="319" r:id="rId48"/>
    <p:sldId id="313" r:id="rId49"/>
    <p:sldId id="314" r:id="rId50"/>
    <p:sldId id="365" r:id="rId51"/>
    <p:sldId id="366" r:id="rId52"/>
    <p:sldId id="367" r:id="rId53"/>
    <p:sldId id="368" r:id="rId54"/>
    <p:sldId id="369" r:id="rId55"/>
    <p:sldId id="370" r:id="rId56"/>
    <p:sldId id="371" r:id="rId57"/>
    <p:sldId id="372" r:id="rId58"/>
    <p:sldId id="373" r:id="rId59"/>
    <p:sldId id="374" r:id="rId60"/>
    <p:sldId id="375" r:id="rId61"/>
    <p:sldId id="376" r:id="rId62"/>
    <p:sldId id="377" r:id="rId63"/>
    <p:sldId id="378" r:id="rId64"/>
    <p:sldId id="379" r:id="rId65"/>
    <p:sldId id="380" r:id="rId66"/>
    <p:sldId id="381" r:id="rId67"/>
    <p:sldId id="382" r:id="rId68"/>
    <p:sldId id="383" r:id="rId69"/>
    <p:sldId id="384" r:id="rId70"/>
    <p:sldId id="385" r:id="rId71"/>
    <p:sldId id="386" r:id="rId72"/>
    <p:sldId id="387" r:id="rId73"/>
    <p:sldId id="388" r:id="rId74"/>
    <p:sldId id="389" r:id="rId75"/>
    <p:sldId id="390" r:id="rId76"/>
    <p:sldId id="391" r:id="rId77"/>
    <p:sldId id="392" r:id="rId78"/>
    <p:sldId id="393" r:id="rId79"/>
    <p:sldId id="394" r:id="rId80"/>
    <p:sldId id="409" r:id="rId81"/>
    <p:sldId id="396" r:id="rId82"/>
    <p:sldId id="408" r:id="rId83"/>
    <p:sldId id="397" r:id="rId84"/>
    <p:sldId id="398" r:id="rId85"/>
    <p:sldId id="399" r:id="rId86"/>
    <p:sldId id="400" r:id="rId87"/>
    <p:sldId id="401" r:id="rId88"/>
    <p:sldId id="402" r:id="rId89"/>
    <p:sldId id="403" r:id="rId90"/>
    <p:sldId id="410" r:id="rId91"/>
    <p:sldId id="404" r:id="rId92"/>
    <p:sldId id="405" r:id="rId93"/>
  </p:sldIdLst>
  <p:sldSz cx="9144000" cy="6858000" type="screen4x3"/>
  <p:notesSz cx="6794500" cy="99314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38" autoAdjust="0"/>
    <p:restoredTop sz="75482" autoAdjust="0"/>
  </p:normalViewPr>
  <p:slideViewPr>
    <p:cSldViewPr>
      <p:cViewPr varScale="1">
        <p:scale>
          <a:sx n="95" d="100"/>
          <a:sy n="95" d="100"/>
        </p:scale>
        <p:origin x="1656" y="4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2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2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2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2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2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1" csCatId="colorful" phldr="1"/>
      <dgm:spPr/>
      <dgm:t>
        <a:bodyPr/>
        <a:lstStyle/>
        <a:p>
          <a:endParaRPr lang="zh-TW" altLang="en-US"/>
        </a:p>
      </dgm:t>
    </dgm:pt>
    <dgm:pt modelId="{BC648BB1-A315-4C25-B64C-36FEB0B627B2}">
      <dgm:prSet phldrT="[文字]" custT="1"/>
      <dgm:spPr>
        <a:xfrm>
          <a:off x="2265072" y="384532"/>
          <a:ext cx="4969349" cy="4969349"/>
        </a:xfrm>
        <a:gradFill rotWithShape="0">
          <a:gsLst>
            <a:gs pos="0">
              <a:srgbClr val="C0504D">
                <a:hueOff val="0"/>
                <a:satOff val="0"/>
                <a:lumOff val="0"/>
                <a:alphaOff val="0"/>
                <a:tint val="100000"/>
                <a:shade val="100000"/>
                <a:satMod val="130000"/>
              </a:srgbClr>
            </a:gs>
            <a:gs pos="100000">
              <a:srgbClr val="C0504D">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a:solidFill>
                <a:sysClr val="window" lastClr="FFFFFF"/>
              </a:solidFill>
              <a:latin typeface="+mn-ea"/>
              <a:ea typeface="+mn-ea"/>
              <a:cs typeface="+mn-cs"/>
            </a:rPr>
            <a:t>類別</a:t>
          </a:r>
          <a:endParaRPr lang="en-US" altLang="zh-TW" sz="2800" dirty="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81F412AD-CCE5-45FA-B608-3FF15CF4EF6B}" type="parTrans" cxnId="{56B66B97-65BC-42E7-9B80-E60582145A9A}">
      <dgm:prSet/>
      <dgm:spPr/>
      <dgm:t>
        <a:bodyPr/>
        <a:lstStyle/>
        <a:p>
          <a:endParaRPr lang="zh-TW" altLang="en-US" sz="2400">
            <a:latin typeface="+mn-ea"/>
            <a:ea typeface="+mn-ea"/>
          </a:endParaRPr>
        </a:p>
      </dgm:t>
    </dgm:pt>
    <dgm:pt modelId="{16925EAF-3EEE-4E96-BEE1-9247AA5010A6}" type="sibTrans" cxnId="{56B66B97-65BC-42E7-9B80-E60582145A9A}">
      <dgm:prSet/>
      <dgm:spPr/>
      <dgm:t>
        <a:bodyPr/>
        <a:lstStyle/>
        <a:p>
          <a:endParaRPr lang="zh-TW" altLang="en-US" sz="2400">
            <a:latin typeface="+mn-ea"/>
            <a:ea typeface="+mn-ea"/>
          </a:endParaRPr>
        </a:p>
      </dgm:t>
    </dgm:pt>
    <dgm:pt modelId="{838AC31D-F28A-4BFB-94A8-49E0D87AB53B}">
      <dgm:prSet phldrT="[文字]" custT="1"/>
      <dgm:spPr>
        <a:xfrm>
          <a:off x="2162727" y="562009"/>
          <a:ext cx="4969349" cy="4969349"/>
        </a:xfrm>
        <a:gradFill rotWithShape="0">
          <a:gsLst>
            <a:gs pos="0">
              <a:srgbClr val="9BBB59">
                <a:hueOff val="0"/>
                <a:satOff val="0"/>
                <a:lumOff val="0"/>
                <a:alphaOff val="0"/>
                <a:tint val="100000"/>
                <a:shade val="100000"/>
                <a:satMod val="130000"/>
              </a:srgbClr>
            </a:gs>
            <a:gs pos="100000">
              <a:srgbClr val="9BBB59">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a:solidFill>
                <a:sysClr val="window" lastClr="FFFFFF"/>
              </a:solidFill>
              <a:latin typeface="+mn-ea"/>
              <a:ea typeface="+mn-ea"/>
              <a:cs typeface="+mn-cs"/>
            </a:rPr>
            <a:t>屬性</a:t>
          </a:r>
        </a:p>
      </dgm:t>
    </dgm:pt>
    <dgm:pt modelId="{B7CFA6E8-B654-4890-94C9-12A21FA5BB99}" type="parTrans" cxnId="{5ACC80AD-2763-478B-B518-7C0BC0BC38B9}">
      <dgm:prSet/>
      <dgm:spPr/>
      <dgm:t>
        <a:bodyPr/>
        <a:lstStyle/>
        <a:p>
          <a:endParaRPr lang="zh-TW" altLang="en-US" sz="2400">
            <a:latin typeface="+mn-ea"/>
            <a:ea typeface="+mn-ea"/>
          </a:endParaRPr>
        </a:p>
      </dgm:t>
    </dgm:pt>
    <dgm:pt modelId="{A283F53B-5FE5-4E9D-B967-51E2B1D7341D}" type="sibTrans" cxnId="{5ACC80AD-2763-478B-B518-7C0BC0BC38B9}">
      <dgm:prSet/>
      <dgm:spPr/>
      <dgm:t>
        <a:bodyPr/>
        <a:lstStyle/>
        <a:p>
          <a:endParaRPr lang="zh-TW" altLang="en-US" sz="2400">
            <a:latin typeface="+mn-ea"/>
            <a:ea typeface="+mn-ea"/>
          </a:endParaRPr>
        </a:p>
      </dgm:t>
    </dgm:pt>
    <dgm:pt modelId="{0321468B-DBC7-4CCA-90CA-76369B83B67F}">
      <dgm:prSet phldrT="[文字]" custT="1"/>
      <dgm:spPr>
        <a:xfrm>
          <a:off x="2060382" y="384532"/>
          <a:ext cx="4969349" cy="4969349"/>
        </a:xfrm>
        <a:gradFill rotWithShape="0">
          <a:gsLst>
            <a:gs pos="0">
              <a:srgbClr val="8064A2">
                <a:hueOff val="0"/>
                <a:satOff val="0"/>
                <a:lumOff val="0"/>
                <a:alphaOff val="0"/>
                <a:tint val="100000"/>
                <a:shade val="100000"/>
                <a:satMod val="130000"/>
              </a:srgbClr>
            </a:gs>
            <a:gs pos="100000">
              <a:srgbClr val="8064A2">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a:solidFill>
                <a:sysClr val="window" lastClr="FFFFFF"/>
              </a:solidFill>
              <a:latin typeface="+mn-ea"/>
              <a:ea typeface="+mn-ea"/>
              <a:cs typeface="+mn-cs"/>
            </a:rPr>
            <a:t>關聯</a:t>
          </a:r>
          <a:endParaRPr lang="en-US" altLang="zh-TW" sz="2800" dirty="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FEDA2F27-512B-446D-B974-AA2A790A2A1D}" type="parTrans" cxnId="{B77031EB-32F0-4B73-8FC1-B70ECFE0D52B}">
      <dgm:prSet/>
      <dgm:spPr/>
      <dgm:t>
        <a:bodyPr/>
        <a:lstStyle/>
        <a:p>
          <a:endParaRPr lang="zh-TW" altLang="en-US" sz="2400">
            <a:latin typeface="+mn-ea"/>
            <a:ea typeface="+mn-ea"/>
          </a:endParaRPr>
        </a:p>
      </dgm:t>
    </dgm:pt>
    <dgm:pt modelId="{F78FCD02-C195-4180-963B-EF40622AB366}" type="sibTrans" cxnId="{B77031EB-32F0-4B73-8FC1-B70ECFE0D52B}">
      <dgm:prSet/>
      <dgm:spPr/>
      <dgm:t>
        <a:bodyPr/>
        <a:lstStyle/>
        <a:p>
          <a:endParaRPr lang="zh-TW" altLang="en-US" sz="2400">
            <a:latin typeface="+mn-ea"/>
            <a:ea typeface="+mn-ea"/>
          </a:endParaRPr>
        </a:p>
      </dgm:t>
    </dgm:pt>
    <dgm:pt modelId="{27E79E96-E6D7-4CA0-BE81-0DFB9337A9CC}" type="pres">
      <dgm:prSet presAssocID="{3497E145-6341-4E1E-B9DF-3958231319ED}" presName="compositeShape" presStyleCnt="0">
        <dgm:presLayoutVars>
          <dgm:chMax val="7"/>
          <dgm:dir/>
          <dgm:resizeHandles val="exact"/>
        </dgm:presLayoutVars>
      </dgm:prSet>
      <dgm:spPr/>
    </dgm:pt>
    <dgm:pt modelId="{477AF322-6342-484F-B72E-034B9338EF2F}" type="pres">
      <dgm:prSet presAssocID="{3497E145-6341-4E1E-B9DF-3958231319ED}" presName="wedge1" presStyleLbl="node1" presStyleIdx="0" presStyleCnt="3"/>
      <dgm:spPr>
        <a:prstGeom prst="pie">
          <a:avLst>
            <a:gd name="adj1" fmla="val 16200000"/>
            <a:gd name="adj2" fmla="val 1800000"/>
          </a:avLst>
        </a:prstGeom>
      </dgm:spPr>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pt>
    <dgm:pt modelId="{16E63F49-2133-4449-A553-32B7E7212474}" type="pres">
      <dgm:prSet presAssocID="{3497E145-6341-4E1E-B9DF-3958231319ED}" presName="wedge2" presStyleLbl="node1" presStyleIdx="1" presStyleCnt="3"/>
      <dgm:spPr>
        <a:prstGeom prst="pie">
          <a:avLst>
            <a:gd name="adj1" fmla="val 1800000"/>
            <a:gd name="adj2" fmla="val 9000000"/>
          </a:avLst>
        </a:prstGeom>
      </dgm:spPr>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pt>
    <dgm:pt modelId="{36BD5511-1F2E-4D8E-885E-019E0F9B1744}" type="pres">
      <dgm:prSet presAssocID="{3497E145-6341-4E1E-B9DF-3958231319ED}" presName="wedge3" presStyleLbl="node1" presStyleIdx="2" presStyleCnt="3"/>
      <dgm:spPr>
        <a:prstGeom prst="pie">
          <a:avLst>
            <a:gd name="adj1" fmla="val 9000000"/>
            <a:gd name="adj2" fmla="val 16200000"/>
          </a:avLst>
        </a:prstGeom>
      </dgm:spPr>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pt>
    <dgm:pt modelId="{2DA5426C-A699-4D2B-9D42-306A1F29378E}" type="pres">
      <dgm:prSet presAssocID="{16925EAF-3EEE-4E96-BEE1-9247AA5010A6}" presName="arrowWedge1" presStyleLbl="fgSibTrans2D1" presStyleIdx="0" presStyleCnt="3"/>
      <dgm:spPr>
        <a:xfrm>
          <a:off x="1957856" y="76906"/>
          <a:ext cx="5584602" cy="5584602"/>
        </a:xfrm>
        <a:prstGeom prst="circularArrow">
          <a:avLst>
            <a:gd name="adj1" fmla="val 5085"/>
            <a:gd name="adj2" fmla="val 327528"/>
            <a:gd name="adj3" fmla="val 1472472"/>
            <a:gd name="adj4" fmla="val 16199432"/>
            <a:gd name="adj5" fmla="val 5932"/>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pt>
    <dgm:pt modelId="{8A809848-6BA9-4DE6-8682-7D29603C2E36}" type="pres">
      <dgm:prSet presAssocID="{A283F53B-5FE5-4E9D-B967-51E2B1D7341D}" presName="arrowWedge2" presStyleLbl="fgSibTrans2D1" presStyleIdx="1" presStyleCnt="3"/>
      <dgm:spPr>
        <a:xfrm>
          <a:off x="1855101" y="254069"/>
          <a:ext cx="5584602" cy="5584602"/>
        </a:xfrm>
        <a:prstGeom prst="circularArrow">
          <a:avLst>
            <a:gd name="adj1" fmla="val 5085"/>
            <a:gd name="adj2" fmla="val 327528"/>
            <a:gd name="adj3" fmla="val 8671970"/>
            <a:gd name="adj4" fmla="val 1800502"/>
            <a:gd name="adj5" fmla="val 5932"/>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pt>
    <dgm:pt modelId="{18778A07-1120-430D-B7D9-0B2C12C49108}" type="pres">
      <dgm:prSet presAssocID="{F78FCD02-C195-4180-963B-EF40622AB366}" presName="arrowWedge3" presStyleLbl="fgSibTrans2D1" presStyleIdx="2" presStyleCnt="3"/>
      <dgm:spPr>
        <a:xfrm>
          <a:off x="1752346" y="76906"/>
          <a:ext cx="5584602" cy="5584602"/>
        </a:xfrm>
        <a:prstGeom prst="circularArrow">
          <a:avLst>
            <a:gd name="adj1" fmla="val 5085"/>
            <a:gd name="adj2" fmla="val 327528"/>
            <a:gd name="adj3" fmla="val 15873039"/>
            <a:gd name="adj4" fmla="val 9000000"/>
            <a:gd name="adj5" fmla="val 5932"/>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pt>
  </dgm:ptLst>
  <dgm:cxnLst>
    <dgm:cxn modelId="{12F2B804-0226-4566-A112-B87B509E59F6}" type="presOf" srcId="{0321468B-DBC7-4CCA-90CA-76369B83B67F}" destId="{91B77229-0346-4409-BFDA-EACFA62E508E}" srcOrd="1" destOrd="0" presId="urn:microsoft.com/office/officeart/2005/8/layout/cycle8"/>
    <dgm:cxn modelId="{C2D40F48-2AA9-4DCC-B472-6EBFFC0AC2A9}" type="presOf" srcId="{3497E145-6341-4E1E-B9DF-3958231319ED}" destId="{27E79E96-E6D7-4CA0-BE81-0DFB9337A9CC}" srcOrd="0" destOrd="0" presId="urn:microsoft.com/office/officeart/2005/8/layout/cycle8"/>
    <dgm:cxn modelId="{FEBBCF6E-7AD1-43F9-BED2-EB87DC683DB0}" type="presOf" srcId="{0321468B-DBC7-4CCA-90CA-76369B83B67F}" destId="{36BD5511-1F2E-4D8E-885E-019E0F9B1744}" srcOrd="0" destOrd="0" presId="urn:microsoft.com/office/officeart/2005/8/layout/cycle8"/>
    <dgm:cxn modelId="{A2D9B450-E294-45C8-99E0-985CE9987CA2}" type="presOf" srcId="{838AC31D-F28A-4BFB-94A8-49E0D87AB53B}" destId="{B47864E3-BAAF-4215-B303-2EFCC4F9C619}" srcOrd="1" destOrd="0" presId="urn:microsoft.com/office/officeart/2005/8/layout/cycle8"/>
    <dgm:cxn modelId="{D2A75484-DC6B-4834-BE10-70C6750D314D}" type="presOf" srcId="{BC648BB1-A315-4C25-B64C-36FEB0B627B2}" destId="{477AF322-6342-484F-B72E-034B9338EF2F}" srcOrd="0" destOrd="0" presId="urn:microsoft.com/office/officeart/2005/8/layout/cycle8"/>
    <dgm:cxn modelId="{47E30593-AE3D-4439-8A3C-3AE0EFDF3B5B}" type="presOf" srcId="{838AC31D-F28A-4BFB-94A8-49E0D87AB53B}" destId="{16E63F49-2133-4449-A553-32B7E7212474}"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5ACC80AD-2763-478B-B518-7C0BC0BC38B9}" srcId="{3497E145-6341-4E1E-B9DF-3958231319ED}" destId="{838AC31D-F28A-4BFB-94A8-49E0D87AB53B}" srcOrd="1" destOrd="0" parTransId="{B7CFA6E8-B654-4890-94C9-12A21FA5BB99}" sibTransId="{A283F53B-5FE5-4E9D-B967-51E2B1D7341D}"/>
    <dgm:cxn modelId="{700CADBF-FA10-40AE-B358-789CCED5FD8D}" type="presOf" srcId="{BC648BB1-A315-4C25-B64C-36FEB0B627B2}" destId="{1446CB26-5B0C-46DE-93B5-3028AA1C1AE1}"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E6E28E73-E1DD-4217-B1BA-5F269FD89E60}" type="presParOf" srcId="{27E79E96-E6D7-4CA0-BE81-0DFB9337A9CC}" destId="{477AF322-6342-484F-B72E-034B9338EF2F}" srcOrd="0" destOrd="0" presId="urn:microsoft.com/office/officeart/2005/8/layout/cycle8"/>
    <dgm:cxn modelId="{3652BF7B-247A-4675-8DB8-54C8286DC735}" type="presParOf" srcId="{27E79E96-E6D7-4CA0-BE81-0DFB9337A9CC}" destId="{5080888E-9B62-46CA-A443-94100A233E46}" srcOrd="1" destOrd="0" presId="urn:microsoft.com/office/officeart/2005/8/layout/cycle8"/>
    <dgm:cxn modelId="{9B8B8DD2-ED6E-4DB6-AAA3-5DC7F4AFC9AF}" type="presParOf" srcId="{27E79E96-E6D7-4CA0-BE81-0DFB9337A9CC}" destId="{F4DC45FE-106E-461D-9097-52ECD3B5A635}" srcOrd="2" destOrd="0" presId="urn:microsoft.com/office/officeart/2005/8/layout/cycle8"/>
    <dgm:cxn modelId="{5F14BEEE-B7A1-460D-8BA5-3BAD0958DE4E}" type="presParOf" srcId="{27E79E96-E6D7-4CA0-BE81-0DFB9337A9CC}" destId="{1446CB26-5B0C-46DE-93B5-3028AA1C1AE1}" srcOrd="3" destOrd="0" presId="urn:microsoft.com/office/officeart/2005/8/layout/cycle8"/>
    <dgm:cxn modelId="{6E25C2ED-7B06-4F67-8B4E-4B8BAE8473BD}" type="presParOf" srcId="{27E79E96-E6D7-4CA0-BE81-0DFB9337A9CC}" destId="{16E63F49-2133-4449-A553-32B7E7212474}" srcOrd="4" destOrd="0" presId="urn:microsoft.com/office/officeart/2005/8/layout/cycle8"/>
    <dgm:cxn modelId="{82A5CEE3-162D-4289-9849-517B119EBFC8}" type="presParOf" srcId="{27E79E96-E6D7-4CA0-BE81-0DFB9337A9CC}" destId="{57CD7334-B13D-4E37-BB62-EC90CAC10452}" srcOrd="5" destOrd="0" presId="urn:microsoft.com/office/officeart/2005/8/layout/cycle8"/>
    <dgm:cxn modelId="{3B579B0B-23FD-40C1-8F98-23D14A01E566}" type="presParOf" srcId="{27E79E96-E6D7-4CA0-BE81-0DFB9337A9CC}" destId="{07B163BE-C76C-419E-A4C9-A940A4DB6CCD}" srcOrd="6" destOrd="0" presId="urn:microsoft.com/office/officeart/2005/8/layout/cycle8"/>
    <dgm:cxn modelId="{599B11AC-3077-4464-B5C5-CC67C8EF0129}" type="presParOf" srcId="{27E79E96-E6D7-4CA0-BE81-0DFB9337A9CC}" destId="{B47864E3-BAAF-4215-B303-2EFCC4F9C619}" srcOrd="7" destOrd="0" presId="urn:microsoft.com/office/officeart/2005/8/layout/cycle8"/>
    <dgm:cxn modelId="{29CE0154-70C2-46B2-A654-BF6BEADCB06B}" type="presParOf" srcId="{27E79E96-E6D7-4CA0-BE81-0DFB9337A9CC}" destId="{36BD5511-1F2E-4D8E-885E-019E0F9B1744}" srcOrd="8" destOrd="0" presId="urn:microsoft.com/office/officeart/2005/8/layout/cycle8"/>
    <dgm:cxn modelId="{DD6A04D6-90A3-4237-99DC-D26D83950290}" type="presParOf" srcId="{27E79E96-E6D7-4CA0-BE81-0DFB9337A9CC}" destId="{C4CC8C91-3C2F-4EF3-995D-65C807EE0BCA}" srcOrd="9" destOrd="0" presId="urn:microsoft.com/office/officeart/2005/8/layout/cycle8"/>
    <dgm:cxn modelId="{7A7069AF-3B77-4A95-A94D-23406B4D4FC3}" type="presParOf" srcId="{27E79E96-E6D7-4CA0-BE81-0DFB9337A9CC}" destId="{68B0C0CC-7575-4C4C-9BD1-C5B9167019C0}" srcOrd="10" destOrd="0" presId="urn:microsoft.com/office/officeart/2005/8/layout/cycle8"/>
    <dgm:cxn modelId="{83B76FE2-F17E-42A9-B1AF-9072F19825EF}" type="presParOf" srcId="{27E79E96-E6D7-4CA0-BE81-0DFB9337A9CC}" destId="{91B77229-0346-4409-BFDA-EACFA62E508E}" srcOrd="11" destOrd="0" presId="urn:microsoft.com/office/officeart/2005/8/layout/cycle8"/>
    <dgm:cxn modelId="{34948B26-0E54-4411-B14B-F19B54354DF5}" type="presParOf" srcId="{27E79E96-E6D7-4CA0-BE81-0DFB9337A9CC}" destId="{2DA5426C-A699-4D2B-9D42-306A1F29378E}" srcOrd="12" destOrd="0" presId="urn:microsoft.com/office/officeart/2005/8/layout/cycle8"/>
    <dgm:cxn modelId="{8018E356-A1FD-4350-A8F8-FB4B38C334CD}" type="presParOf" srcId="{27E79E96-E6D7-4CA0-BE81-0DFB9337A9CC}" destId="{8A809848-6BA9-4DE6-8682-7D29603C2E36}" srcOrd="13" destOrd="0" presId="urn:microsoft.com/office/officeart/2005/8/layout/cycle8"/>
    <dgm:cxn modelId="{005CA75B-A813-4DBC-A10F-C87BF8DE95A5}"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5EFC0B01-3B65-4B3C-9C8F-735AC46769A6}"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68E3ECB6-544D-442A-BF83-04DB22263C43}" type="presOf" srcId="{A2EEA86A-8043-4A58-B508-358B6379572E}" destId="{7A43340D-12E0-4247-BEB3-2CF664B5CE4A}" srcOrd="0" destOrd="0" presId="urn:microsoft.com/office/officeart/2005/8/layout/hChevron3"/>
    <dgm:cxn modelId="{10766ABC-2C15-47A7-B583-643D54CFDA13}" type="presOf" srcId="{7C7EF25D-F3E8-45C1-9C59-814540CC4757}" destId="{139D33E1-589B-4760-8326-DF463461DB68}" srcOrd="0" destOrd="0" presId="urn:microsoft.com/office/officeart/2005/8/layout/hChevron3"/>
    <dgm:cxn modelId="{5DE510EC-CD3E-4E13-B1EC-06623A5FF648}" type="presOf" srcId="{27F23E03-051C-44C2-BCCA-6812C7F02080}" destId="{B67B675F-A044-4A82-9BE0-09D99B568887}" srcOrd="0" destOrd="0" presId="urn:microsoft.com/office/officeart/2005/8/layout/hChevron3"/>
    <dgm:cxn modelId="{D1EA7BF5-9893-4D83-8738-6BCA913BBB2C}" type="presParOf" srcId="{F1DF4ABB-F606-451F-89D3-AB452F370BFE}" destId="{7A43340D-12E0-4247-BEB3-2CF664B5CE4A}" srcOrd="0" destOrd="0" presId="urn:microsoft.com/office/officeart/2005/8/layout/hChevron3"/>
    <dgm:cxn modelId="{14DC7D49-43F5-407B-8681-81B39409E59F}" type="presParOf" srcId="{F1DF4ABB-F606-451F-89D3-AB452F370BFE}" destId="{00A90756-F55C-4EB4-8460-9F114820D416}" srcOrd="1" destOrd="0" presId="urn:microsoft.com/office/officeart/2005/8/layout/hChevron3"/>
    <dgm:cxn modelId="{9E6F2CEA-0891-489D-AE8B-8345FF83A176}" type="presParOf" srcId="{F1DF4ABB-F606-451F-89D3-AB452F370BFE}" destId="{B67B675F-A044-4A82-9BE0-09D99B568887}" srcOrd="2" destOrd="0" presId="urn:microsoft.com/office/officeart/2005/8/layout/hChevron3"/>
    <dgm:cxn modelId="{3B5E498A-59A9-4196-A7E9-35A22F986BDF}" type="presParOf" srcId="{F1DF4ABB-F606-451F-89D3-AB452F370BFE}" destId="{6E54E6C1-EDF7-4282-B780-A0092735AE0D}" srcOrd="3" destOrd="0" presId="urn:microsoft.com/office/officeart/2005/8/layout/hChevron3"/>
    <dgm:cxn modelId="{A0B58560-E2BC-4F59-9844-550121118D4C}"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945C03C-FEE7-49F7-BB2B-F67921A6B97C}" type="presOf" srcId="{A2EEA86A-8043-4A58-B508-358B6379572E}" destId="{7A43340D-12E0-4247-BEB3-2CF664B5CE4A}" srcOrd="0" destOrd="0" presId="urn:microsoft.com/office/officeart/2005/8/layout/hChevron3"/>
    <dgm:cxn modelId="{1A2E463D-551A-4C9E-8E9B-AA0066E0CE3D}"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8700D1DA-E28C-4E7B-AB85-60CEAE44BFE7}" type="presOf" srcId="{7C7EF25D-F3E8-45C1-9C59-814540CC4757}" destId="{139D33E1-589B-4760-8326-DF463461DB68}" srcOrd="0" destOrd="0" presId="urn:microsoft.com/office/officeart/2005/8/layout/hChevron3"/>
    <dgm:cxn modelId="{D121F2F9-E0FB-4410-9DCF-52727DC2AD8B}" type="presOf" srcId="{27F23E03-051C-44C2-BCCA-6812C7F02080}" destId="{B67B675F-A044-4A82-9BE0-09D99B568887}" srcOrd="0" destOrd="0" presId="urn:microsoft.com/office/officeart/2005/8/layout/hChevron3"/>
    <dgm:cxn modelId="{F52BCE7F-7173-4753-9575-90ADB5F71CC1}" type="presParOf" srcId="{F1DF4ABB-F606-451F-89D3-AB452F370BFE}" destId="{7A43340D-12E0-4247-BEB3-2CF664B5CE4A}" srcOrd="0" destOrd="0" presId="urn:microsoft.com/office/officeart/2005/8/layout/hChevron3"/>
    <dgm:cxn modelId="{5F965336-CB2D-4D91-92C7-C9EDE4F178C5}" type="presParOf" srcId="{F1DF4ABB-F606-451F-89D3-AB452F370BFE}" destId="{00A90756-F55C-4EB4-8460-9F114820D416}" srcOrd="1" destOrd="0" presId="urn:microsoft.com/office/officeart/2005/8/layout/hChevron3"/>
    <dgm:cxn modelId="{CE679B45-C17B-4C57-9FD6-C365FEE3938D}" type="presParOf" srcId="{F1DF4ABB-F606-451F-89D3-AB452F370BFE}" destId="{B67B675F-A044-4A82-9BE0-09D99B568887}" srcOrd="2" destOrd="0" presId="urn:microsoft.com/office/officeart/2005/8/layout/hChevron3"/>
    <dgm:cxn modelId="{68598F95-2BA2-4B6E-819C-5D51BE009B00}" type="presParOf" srcId="{F1DF4ABB-F606-451F-89D3-AB452F370BFE}" destId="{6E54E6C1-EDF7-4282-B780-A0092735AE0D}" srcOrd="3" destOrd="0" presId="urn:microsoft.com/office/officeart/2005/8/layout/hChevron3"/>
    <dgm:cxn modelId="{12BFECDF-B82C-47AA-82A4-463649269B1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4"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E1E2CD10-09F9-4828-9027-1EFD1085E015}"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2BD78564-88CC-4FA0-888A-0448C12B9672}" type="presOf" srcId="{A2EEA86A-8043-4A58-B508-358B6379572E}" destId="{7A43340D-12E0-4247-BEB3-2CF664B5CE4A}" srcOrd="0" destOrd="0" presId="urn:microsoft.com/office/officeart/2005/8/layout/hChevron3"/>
    <dgm:cxn modelId="{4820A888-4DBF-496B-9694-BBDA16CEFCF9}" type="presOf" srcId="{7C7EF25D-F3E8-45C1-9C59-814540CC4757}" destId="{139D33E1-589B-4760-8326-DF463461DB68}"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17C7FCFB-DD99-4705-BD29-25F56CDAE9FF}" type="presOf" srcId="{42590740-F574-450C-95A7-52C213305CF1}" destId="{F1DF4ABB-F606-451F-89D3-AB452F370BFE}" srcOrd="0" destOrd="0" presId="urn:microsoft.com/office/officeart/2005/8/layout/hChevron3"/>
    <dgm:cxn modelId="{E8B7AA15-08A5-4895-9037-E4F10AC9AC26}" type="presParOf" srcId="{F1DF4ABB-F606-451F-89D3-AB452F370BFE}" destId="{7A43340D-12E0-4247-BEB3-2CF664B5CE4A}" srcOrd="0" destOrd="0" presId="urn:microsoft.com/office/officeart/2005/8/layout/hChevron3"/>
    <dgm:cxn modelId="{C1F5B644-94E7-4032-8946-A5895DB7CD31}" type="presParOf" srcId="{F1DF4ABB-F606-451F-89D3-AB452F370BFE}" destId="{00A90756-F55C-4EB4-8460-9F114820D416}" srcOrd="1" destOrd="0" presId="urn:microsoft.com/office/officeart/2005/8/layout/hChevron3"/>
    <dgm:cxn modelId="{5A264EE0-6C76-46B9-B7B8-DC84D439FEEF}" type="presParOf" srcId="{F1DF4ABB-F606-451F-89D3-AB452F370BFE}" destId="{B67B675F-A044-4A82-9BE0-09D99B568887}" srcOrd="2" destOrd="0" presId="urn:microsoft.com/office/officeart/2005/8/layout/hChevron3"/>
    <dgm:cxn modelId="{FB483634-908C-4375-BA0D-7531007A0258}" type="presParOf" srcId="{F1DF4ABB-F606-451F-89D3-AB452F370BFE}" destId="{6E54E6C1-EDF7-4282-B780-A0092735AE0D}" srcOrd="3" destOrd="0" presId="urn:microsoft.com/office/officeart/2005/8/layout/hChevron3"/>
    <dgm:cxn modelId="{DB43FBD8-D413-4934-805B-0428950526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D2F4D44-FD99-4586-A557-7DAF68E9E360}" srcId="{42590740-F574-450C-95A7-52C213305CF1}" destId="{7C7EF25D-F3E8-45C1-9C59-814540CC4757}" srcOrd="2" destOrd="0" parTransId="{8194A15E-6A42-4073-A96B-F71D939EE88A}" sibTransId="{DC03F201-7144-4EBA-BAA2-720BD79AA471}"/>
    <dgm:cxn modelId="{2DB7C549-AC15-410D-A944-47DE4EA6D099}" type="presOf" srcId="{7C7EF25D-F3E8-45C1-9C59-814540CC4757}" destId="{139D33E1-589B-4760-8326-DF463461DB68}" srcOrd="0" destOrd="0" presId="urn:microsoft.com/office/officeart/2005/8/layout/hChevron3"/>
    <dgm:cxn modelId="{DFAAF956-E4ED-4949-92B4-01640E66810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C7A115A4-6C58-4452-9B29-8854DEBC5016}"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2AE836FA-341C-4533-96BF-7E5C38D52F25}" type="presOf" srcId="{27F23E03-051C-44C2-BCCA-6812C7F02080}" destId="{B67B675F-A044-4A82-9BE0-09D99B568887}" srcOrd="0" destOrd="0" presId="urn:microsoft.com/office/officeart/2005/8/layout/hChevron3"/>
    <dgm:cxn modelId="{E3433467-A743-470F-95EB-59024C0C568C}" type="presParOf" srcId="{F1DF4ABB-F606-451F-89D3-AB452F370BFE}" destId="{7A43340D-12E0-4247-BEB3-2CF664B5CE4A}" srcOrd="0" destOrd="0" presId="urn:microsoft.com/office/officeart/2005/8/layout/hChevron3"/>
    <dgm:cxn modelId="{BA77722C-CCA8-4E3A-B7FC-0D1D07A22768}" type="presParOf" srcId="{F1DF4ABB-F606-451F-89D3-AB452F370BFE}" destId="{00A90756-F55C-4EB4-8460-9F114820D416}" srcOrd="1" destOrd="0" presId="urn:microsoft.com/office/officeart/2005/8/layout/hChevron3"/>
    <dgm:cxn modelId="{70AB4857-5DD8-431C-B44E-66B0E5C33B6B}" type="presParOf" srcId="{F1DF4ABB-F606-451F-89D3-AB452F370BFE}" destId="{B67B675F-A044-4A82-9BE0-09D99B568887}" srcOrd="2" destOrd="0" presId="urn:microsoft.com/office/officeart/2005/8/layout/hChevron3"/>
    <dgm:cxn modelId="{ACC84F14-6E23-4FFF-9DD8-1FF8E460FE22}" type="presParOf" srcId="{F1DF4ABB-F606-451F-89D3-AB452F370BFE}" destId="{6E54E6C1-EDF7-4282-B780-A0092735AE0D}" srcOrd="3" destOrd="0" presId="urn:microsoft.com/office/officeart/2005/8/layout/hChevron3"/>
    <dgm:cxn modelId="{7C1E64C0-7B24-472A-8D1A-31F85DE1CDA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F09FAA33-7F6F-447C-8F84-A989BA674DFA}"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1FD6B88-0C2F-4E6F-B6A3-E776AF6D9371}"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1D6AFB98-A461-4BD0-A0B7-91F016AAB8C4}"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9787FEB3-C0D2-4A0E-8D4C-A6F8F4615545}" type="presOf" srcId="{42590740-F574-450C-95A7-52C213305CF1}" destId="{F1DF4ABB-F606-451F-89D3-AB452F370BFE}" srcOrd="0" destOrd="0" presId="urn:microsoft.com/office/officeart/2005/8/layout/hChevron3"/>
    <dgm:cxn modelId="{75F4C330-4AB7-4EB7-992E-FB787C519DCA}" type="presParOf" srcId="{F1DF4ABB-F606-451F-89D3-AB452F370BFE}" destId="{7A43340D-12E0-4247-BEB3-2CF664B5CE4A}" srcOrd="0" destOrd="0" presId="urn:microsoft.com/office/officeart/2005/8/layout/hChevron3"/>
    <dgm:cxn modelId="{038E64D2-A1BF-4E51-B2E8-8095F7767088}" type="presParOf" srcId="{F1DF4ABB-F606-451F-89D3-AB452F370BFE}" destId="{00A90756-F55C-4EB4-8460-9F114820D416}" srcOrd="1" destOrd="0" presId="urn:microsoft.com/office/officeart/2005/8/layout/hChevron3"/>
    <dgm:cxn modelId="{646D7C63-33BB-4968-9A4C-9AD507BE9821}" type="presParOf" srcId="{F1DF4ABB-F606-451F-89D3-AB452F370BFE}" destId="{B67B675F-A044-4A82-9BE0-09D99B568887}" srcOrd="2" destOrd="0" presId="urn:microsoft.com/office/officeart/2005/8/layout/hChevron3"/>
    <dgm:cxn modelId="{F51FF808-7F65-45E4-9E3A-C85593CDB55E}" type="presParOf" srcId="{F1DF4ABB-F606-451F-89D3-AB452F370BFE}" destId="{6E54E6C1-EDF7-4282-B780-A0092735AE0D}" srcOrd="3" destOrd="0" presId="urn:microsoft.com/office/officeart/2005/8/layout/hChevron3"/>
    <dgm:cxn modelId="{F79E1555-8612-41BD-9AAE-3819D702822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D37E16-D0FD-4BAB-AD15-B5FFFF6E0751}" type="doc">
      <dgm:prSet loTypeId="urn:microsoft.com/office/officeart/2005/8/layout/radial3" loCatId="relationship" qsTypeId="urn:microsoft.com/office/officeart/2005/8/quickstyle/simple1" qsCatId="simple" csTypeId="urn:microsoft.com/office/officeart/2005/8/colors/colorful5" csCatId="colorful" phldr="1"/>
      <dgm:spPr/>
      <dgm:t>
        <a:bodyPr/>
        <a:lstStyle/>
        <a:p>
          <a:endParaRPr lang="zh-TW" altLang="en-US"/>
        </a:p>
      </dgm:t>
    </dgm:pt>
    <dgm:pt modelId="{668D3C53-8AD8-4DC4-B9E1-CDC9132CDC08}">
      <dgm:prSet phldrT="[文字]"/>
      <dgm:spPr/>
      <dgm:t>
        <a:bodyPr lIns="36000" rIns="64800"/>
        <a:lstStyle/>
        <a:p>
          <a:r>
            <a:rPr lang="zh-TW" altLang="en-US" b="1" dirty="0">
              <a:solidFill>
                <a:schemeClr val="tx1">
                  <a:lumMod val="75000"/>
                  <a:lumOff val="25000"/>
                </a:schemeClr>
              </a:solidFill>
            </a:rPr>
            <a:t>關鍵</a:t>
          </a:r>
          <a:br>
            <a:rPr lang="en-US" altLang="zh-TW" b="1" dirty="0">
              <a:solidFill>
                <a:schemeClr val="tx1">
                  <a:lumMod val="75000"/>
                  <a:lumOff val="25000"/>
                </a:schemeClr>
              </a:solidFill>
            </a:rPr>
          </a:br>
          <a:r>
            <a:rPr lang="zh-TW" altLang="en-US" b="1" dirty="0">
              <a:solidFill>
                <a:schemeClr val="tx1">
                  <a:lumMod val="75000"/>
                  <a:lumOff val="25000"/>
                </a:schemeClr>
              </a:solidFill>
            </a:rPr>
            <a:t>交易</a:t>
          </a:r>
        </a:p>
      </dgm:t>
    </dgm:pt>
    <dgm:pt modelId="{0781794A-FD42-4B1F-9778-2D7DA253E26E}" type="parTrans" cxnId="{ADB8BABF-A694-43CE-924D-D57ECA8880A4}">
      <dgm:prSet/>
      <dgm:spPr/>
      <dgm:t>
        <a:bodyPr/>
        <a:lstStyle/>
        <a:p>
          <a:endParaRPr lang="zh-TW" altLang="en-US" b="1">
            <a:solidFill>
              <a:schemeClr val="tx1">
                <a:lumMod val="75000"/>
                <a:lumOff val="25000"/>
              </a:schemeClr>
            </a:solidFill>
          </a:endParaRPr>
        </a:p>
      </dgm:t>
    </dgm:pt>
    <dgm:pt modelId="{943293C1-B096-4F53-B14E-859846D82DB8}" type="sibTrans" cxnId="{ADB8BABF-A694-43CE-924D-D57ECA8880A4}">
      <dgm:prSet/>
      <dgm:spPr/>
      <dgm:t>
        <a:bodyPr/>
        <a:lstStyle/>
        <a:p>
          <a:endParaRPr lang="zh-TW" altLang="en-US" b="1">
            <a:solidFill>
              <a:schemeClr val="tx1">
                <a:lumMod val="75000"/>
                <a:lumOff val="25000"/>
              </a:schemeClr>
            </a:solidFill>
          </a:endParaRPr>
        </a:p>
      </dgm:t>
    </dgm:pt>
    <dgm:pt modelId="{C182894C-B3FB-45CE-96EF-B81FB552CF25}">
      <dgm:prSet phldrT="[文字]" custT="1"/>
      <dgm:spPr/>
      <dgm:t>
        <a:bodyPr/>
        <a:lstStyle/>
        <a:p>
          <a:r>
            <a:rPr lang="en-US" altLang="zh-TW" sz="1800" b="1" dirty="0">
              <a:solidFill>
                <a:schemeClr val="tx1">
                  <a:lumMod val="75000"/>
                  <a:lumOff val="25000"/>
                </a:schemeClr>
              </a:solidFill>
            </a:rPr>
            <a:t>(</a:t>
          </a:r>
          <a:r>
            <a:rPr lang="zh-TW" altLang="en-US" sz="1800" b="1" dirty="0">
              <a:solidFill>
                <a:schemeClr val="tx1">
                  <a:lumMod val="75000"/>
                  <a:lumOff val="25000"/>
                </a:schemeClr>
              </a:solidFill>
            </a:rPr>
            <a:t>人</a:t>
          </a:r>
          <a:r>
            <a:rPr lang="en-US" altLang="zh-TW" sz="1800" b="1" dirty="0">
              <a:solidFill>
                <a:schemeClr val="tx1">
                  <a:lumMod val="75000"/>
                  <a:lumOff val="25000"/>
                </a:schemeClr>
              </a:solidFill>
            </a:rPr>
            <a:t>)</a:t>
          </a:r>
          <a:br>
            <a:rPr lang="en-US" altLang="zh-TW" sz="1800" b="1" dirty="0">
              <a:solidFill>
                <a:schemeClr val="tx1">
                  <a:lumMod val="75000"/>
                  <a:lumOff val="25000"/>
                </a:schemeClr>
              </a:solidFill>
            </a:rPr>
          </a:br>
          <a:r>
            <a:rPr lang="zh-TW" altLang="en-US" sz="1800" b="1" dirty="0">
              <a:solidFill>
                <a:schemeClr val="tx1">
                  <a:lumMod val="75000"/>
                  <a:lumOff val="25000"/>
                </a:schemeClr>
              </a:solidFill>
            </a:rPr>
            <a:t>參與者</a:t>
          </a:r>
          <a:br>
            <a:rPr lang="en-US" altLang="zh-TW" sz="1800" b="1" dirty="0">
              <a:solidFill>
                <a:schemeClr val="tx1">
                  <a:lumMod val="75000"/>
                  <a:lumOff val="25000"/>
                </a:schemeClr>
              </a:solidFill>
            </a:rPr>
          </a:br>
          <a:r>
            <a:rPr lang="zh-TW" altLang="en-US" sz="1800" b="1" dirty="0">
              <a:solidFill>
                <a:schemeClr val="tx1">
                  <a:lumMod val="75000"/>
                  <a:lumOff val="25000"/>
                </a:schemeClr>
              </a:solidFill>
            </a:rPr>
            <a:t>扮演角色</a:t>
          </a:r>
        </a:p>
      </dgm:t>
    </dgm:pt>
    <dgm:pt modelId="{92EB5517-508E-44B3-8E26-C5A63015CEE1}" type="parTrans" cxnId="{E76A660A-655D-4C5B-8902-B951807BA4A6}">
      <dgm:prSet/>
      <dgm:spPr/>
      <dgm:t>
        <a:bodyPr/>
        <a:lstStyle/>
        <a:p>
          <a:endParaRPr lang="zh-TW" altLang="en-US" b="1">
            <a:solidFill>
              <a:schemeClr val="tx1">
                <a:lumMod val="75000"/>
                <a:lumOff val="25000"/>
              </a:schemeClr>
            </a:solidFill>
          </a:endParaRPr>
        </a:p>
      </dgm:t>
    </dgm:pt>
    <dgm:pt modelId="{C6651750-4E74-48D9-B5CE-C12EBA601E96}" type="sibTrans" cxnId="{E76A660A-655D-4C5B-8902-B951807BA4A6}">
      <dgm:prSet/>
      <dgm:spPr/>
      <dgm:t>
        <a:bodyPr/>
        <a:lstStyle/>
        <a:p>
          <a:endParaRPr lang="zh-TW" altLang="en-US" b="1">
            <a:solidFill>
              <a:schemeClr val="tx1">
                <a:lumMod val="75000"/>
                <a:lumOff val="25000"/>
              </a:schemeClr>
            </a:solidFill>
          </a:endParaRPr>
        </a:p>
      </dgm:t>
    </dgm:pt>
    <dgm:pt modelId="{1A783A57-27EE-436D-8115-7546E5B36325}">
      <dgm:prSet phldrT="[文字]" custT="1"/>
      <dgm:spPr/>
      <dgm:t>
        <a:bodyPr/>
        <a:lstStyle/>
        <a:p>
          <a:r>
            <a:rPr lang="en-US" altLang="zh-TW" sz="1800" b="1" dirty="0">
              <a:solidFill>
                <a:schemeClr val="tx1">
                  <a:lumMod val="75000"/>
                  <a:lumOff val="25000"/>
                </a:schemeClr>
              </a:solidFill>
            </a:rPr>
            <a:t>(</a:t>
          </a:r>
          <a:r>
            <a:rPr lang="zh-TW" altLang="en-US" sz="1800" b="1" dirty="0">
              <a:solidFill>
                <a:schemeClr val="tx1">
                  <a:lumMod val="75000"/>
                  <a:lumOff val="25000"/>
                </a:schemeClr>
              </a:solidFill>
            </a:rPr>
            <a:t>物</a:t>
          </a:r>
          <a:r>
            <a:rPr lang="en-US" altLang="zh-TW" sz="1800" b="1" dirty="0">
              <a:solidFill>
                <a:schemeClr val="tx1">
                  <a:lumMod val="75000"/>
                  <a:lumOff val="25000"/>
                </a:schemeClr>
              </a:solidFill>
            </a:rPr>
            <a:t>)</a:t>
          </a:r>
          <a:br>
            <a:rPr lang="en-US" altLang="zh-TW" sz="1800" b="1" dirty="0">
              <a:solidFill>
                <a:schemeClr val="tx1">
                  <a:lumMod val="75000"/>
                  <a:lumOff val="25000"/>
                </a:schemeClr>
              </a:solidFill>
            </a:rPr>
          </a:br>
          <a:r>
            <a:rPr lang="zh-TW" altLang="en-US" sz="1800" b="1" dirty="0">
              <a:solidFill>
                <a:schemeClr val="tx1">
                  <a:lumMod val="75000"/>
                  <a:lumOff val="25000"/>
                </a:schemeClr>
              </a:solidFill>
            </a:rPr>
            <a:t>細項</a:t>
          </a:r>
          <a:r>
            <a:rPr lang="en-US" altLang="zh-TW" sz="1800" b="1" dirty="0">
              <a:solidFill>
                <a:schemeClr val="tx1">
                  <a:lumMod val="75000"/>
                  <a:lumOff val="25000"/>
                </a:schemeClr>
              </a:solidFill>
            </a:rPr>
            <a:t>/</a:t>
          </a:r>
          <a:r>
            <a:rPr lang="zh-TW" altLang="en-US" sz="1800" b="1" dirty="0">
              <a:solidFill>
                <a:schemeClr val="tx1">
                  <a:lumMod val="75000"/>
                  <a:lumOff val="25000"/>
                </a:schemeClr>
              </a:solidFill>
            </a:rPr>
            <a:t>產品</a:t>
          </a:r>
          <a:r>
            <a:rPr lang="en-US" altLang="zh-TW" sz="1800" b="1" dirty="0">
              <a:solidFill>
                <a:schemeClr val="tx1">
                  <a:lumMod val="75000"/>
                  <a:lumOff val="25000"/>
                </a:schemeClr>
              </a:solidFill>
            </a:rPr>
            <a:t>/</a:t>
          </a:r>
          <a:r>
            <a:rPr lang="zh-TW" altLang="en-US" sz="1800" b="1" dirty="0">
              <a:solidFill>
                <a:schemeClr val="tx1">
                  <a:lumMod val="75000"/>
                  <a:lumOff val="25000"/>
                </a:schemeClr>
              </a:solidFill>
            </a:rPr>
            <a:t>服務</a:t>
          </a:r>
        </a:p>
      </dgm:t>
    </dgm:pt>
    <dgm:pt modelId="{C038CE94-AFEF-438B-B020-DDECA400834E}" type="parTrans" cxnId="{E5B06ED7-FD27-4828-81DE-7BD9B9164742}">
      <dgm:prSet/>
      <dgm:spPr/>
      <dgm:t>
        <a:bodyPr/>
        <a:lstStyle/>
        <a:p>
          <a:endParaRPr lang="zh-TW" altLang="en-US" b="1">
            <a:solidFill>
              <a:schemeClr val="tx1">
                <a:lumMod val="75000"/>
                <a:lumOff val="25000"/>
              </a:schemeClr>
            </a:solidFill>
          </a:endParaRPr>
        </a:p>
      </dgm:t>
    </dgm:pt>
    <dgm:pt modelId="{8B24BFD3-7613-4D72-9364-0470706788D8}" type="sibTrans" cxnId="{E5B06ED7-FD27-4828-81DE-7BD9B9164742}">
      <dgm:prSet/>
      <dgm:spPr/>
      <dgm:t>
        <a:bodyPr/>
        <a:lstStyle/>
        <a:p>
          <a:endParaRPr lang="zh-TW" altLang="en-US" b="1">
            <a:solidFill>
              <a:schemeClr val="tx1">
                <a:lumMod val="75000"/>
                <a:lumOff val="25000"/>
              </a:schemeClr>
            </a:solidFill>
          </a:endParaRPr>
        </a:p>
      </dgm:t>
    </dgm:pt>
    <dgm:pt modelId="{740298A2-E639-439C-83B0-7542F5B964DC}">
      <dgm:prSet phldrT="[文字]" custT="1"/>
      <dgm:spPr/>
      <dgm:t>
        <a:bodyPr/>
        <a:lstStyle/>
        <a:p>
          <a:r>
            <a:rPr lang="en-US" altLang="zh-TW" sz="1800" b="1" dirty="0">
              <a:solidFill>
                <a:schemeClr val="tx1">
                  <a:lumMod val="75000"/>
                  <a:lumOff val="25000"/>
                </a:schemeClr>
              </a:solidFill>
            </a:rPr>
            <a:t>(</a:t>
          </a:r>
          <a:r>
            <a:rPr lang="zh-TW" altLang="en-US" sz="1800" b="1" dirty="0">
              <a:solidFill>
                <a:schemeClr val="tx1">
                  <a:lumMod val="75000"/>
                  <a:lumOff val="25000"/>
                </a:schemeClr>
              </a:solidFill>
            </a:rPr>
            <a:t>事</a:t>
          </a:r>
          <a:r>
            <a:rPr lang="en-US" altLang="zh-TW" sz="1800" b="1" dirty="0">
              <a:solidFill>
                <a:schemeClr val="tx1">
                  <a:lumMod val="75000"/>
                  <a:lumOff val="25000"/>
                </a:schemeClr>
              </a:solidFill>
            </a:rPr>
            <a:t>)</a:t>
          </a:r>
          <a:br>
            <a:rPr lang="en-US" altLang="zh-TW" sz="1800" b="1" dirty="0">
              <a:solidFill>
                <a:schemeClr val="tx1">
                  <a:lumMod val="75000"/>
                  <a:lumOff val="25000"/>
                </a:schemeClr>
              </a:solidFill>
            </a:rPr>
          </a:br>
          <a:r>
            <a:rPr lang="zh-TW" altLang="en-US" sz="1800" b="1" dirty="0">
              <a:solidFill>
                <a:schemeClr val="tx1">
                  <a:lumMod val="75000"/>
                  <a:lumOff val="25000"/>
                </a:schemeClr>
              </a:solidFill>
            </a:rPr>
            <a:t>描述、事件、分類</a:t>
          </a:r>
        </a:p>
      </dgm:t>
    </dgm:pt>
    <dgm:pt modelId="{DB47F6ED-D100-4AFD-9C8C-35C9F8862A77}" type="parTrans" cxnId="{ECBC24DB-CD6E-44CF-A23E-C427665C78AA}">
      <dgm:prSet/>
      <dgm:spPr/>
      <dgm:t>
        <a:bodyPr/>
        <a:lstStyle/>
        <a:p>
          <a:endParaRPr lang="zh-TW" altLang="en-US" b="1">
            <a:solidFill>
              <a:schemeClr val="tx1">
                <a:lumMod val="75000"/>
                <a:lumOff val="25000"/>
              </a:schemeClr>
            </a:solidFill>
          </a:endParaRPr>
        </a:p>
      </dgm:t>
    </dgm:pt>
    <dgm:pt modelId="{A6F57DCE-6832-49A0-9D37-61C6B71C6442}" type="sibTrans" cxnId="{ECBC24DB-CD6E-44CF-A23E-C427665C78AA}">
      <dgm:prSet/>
      <dgm:spPr/>
      <dgm:t>
        <a:bodyPr/>
        <a:lstStyle/>
        <a:p>
          <a:endParaRPr lang="zh-TW" altLang="en-US" b="1">
            <a:solidFill>
              <a:schemeClr val="tx1">
                <a:lumMod val="75000"/>
                <a:lumOff val="25000"/>
              </a:schemeClr>
            </a:solidFill>
          </a:endParaRPr>
        </a:p>
      </dgm:t>
    </dgm:pt>
    <dgm:pt modelId="{4C285CD1-2F84-43FD-9B03-69E4C90C1472}">
      <dgm:prSet phldrT="[文字]" custT="1"/>
      <dgm:spPr/>
      <dgm:t>
        <a:bodyPr/>
        <a:lstStyle/>
        <a:p>
          <a:r>
            <a:rPr lang="en-US" altLang="zh-TW" sz="1800" b="1" dirty="0">
              <a:solidFill>
                <a:schemeClr val="tx1">
                  <a:lumMod val="75000"/>
                  <a:lumOff val="25000"/>
                </a:schemeClr>
              </a:solidFill>
            </a:rPr>
            <a:t>(</a:t>
          </a:r>
          <a:r>
            <a:rPr lang="zh-TW" altLang="en-US" sz="1800" b="1" dirty="0">
              <a:solidFill>
                <a:schemeClr val="tx1">
                  <a:lumMod val="75000"/>
                  <a:lumOff val="25000"/>
                </a:schemeClr>
              </a:solidFill>
            </a:rPr>
            <a:t>地</a:t>
          </a:r>
          <a:r>
            <a:rPr lang="en-US" altLang="zh-TW" sz="1800" b="1" dirty="0">
              <a:solidFill>
                <a:schemeClr val="tx1">
                  <a:lumMod val="75000"/>
                  <a:lumOff val="25000"/>
                </a:schemeClr>
              </a:solidFill>
            </a:rPr>
            <a:t>)</a:t>
          </a:r>
          <a:br>
            <a:rPr lang="en-US" altLang="zh-TW" sz="1800" b="1" dirty="0">
              <a:solidFill>
                <a:schemeClr val="tx1">
                  <a:lumMod val="75000"/>
                  <a:lumOff val="25000"/>
                </a:schemeClr>
              </a:solidFill>
            </a:rPr>
          </a:br>
          <a:r>
            <a:rPr lang="zh-TW" altLang="en-US" sz="1800" b="1" dirty="0">
              <a:solidFill>
                <a:schemeClr val="tx1">
                  <a:lumMod val="75000"/>
                  <a:lumOff val="25000"/>
                </a:schemeClr>
              </a:solidFill>
            </a:rPr>
            <a:t>發生地點、記錄</a:t>
          </a:r>
        </a:p>
      </dgm:t>
    </dgm:pt>
    <dgm:pt modelId="{731BA45E-2F36-4FAB-94FA-E68EA118E6D0}" type="parTrans" cxnId="{9BBD2189-5145-4253-8B51-68A482949944}">
      <dgm:prSet/>
      <dgm:spPr/>
      <dgm:t>
        <a:bodyPr/>
        <a:lstStyle/>
        <a:p>
          <a:endParaRPr lang="zh-TW" altLang="en-US" b="1">
            <a:solidFill>
              <a:schemeClr val="tx1">
                <a:lumMod val="75000"/>
                <a:lumOff val="25000"/>
              </a:schemeClr>
            </a:solidFill>
          </a:endParaRPr>
        </a:p>
      </dgm:t>
    </dgm:pt>
    <dgm:pt modelId="{B6C6CF12-E7D7-4224-822A-FC1AA629470F}" type="sibTrans" cxnId="{9BBD2189-5145-4253-8B51-68A482949944}">
      <dgm:prSet/>
      <dgm:spPr/>
      <dgm:t>
        <a:bodyPr/>
        <a:lstStyle/>
        <a:p>
          <a:endParaRPr lang="zh-TW" altLang="en-US" b="1">
            <a:solidFill>
              <a:schemeClr val="tx1">
                <a:lumMod val="75000"/>
                <a:lumOff val="25000"/>
              </a:schemeClr>
            </a:solidFill>
          </a:endParaRPr>
        </a:p>
      </dgm:t>
    </dgm:pt>
    <dgm:pt modelId="{2204D896-0486-48DB-B674-9E2DAF3249EC}">
      <dgm:prSet phldrT="[文字]" custT="1"/>
      <dgm:spPr/>
      <dgm:t>
        <a:bodyPr/>
        <a:lstStyle/>
        <a:p>
          <a:r>
            <a:rPr lang="zh-TW" altLang="en-US" sz="1800" b="1" dirty="0">
              <a:solidFill>
                <a:schemeClr val="tx1">
                  <a:lumMod val="75000"/>
                  <a:lumOff val="25000"/>
                </a:schemeClr>
              </a:solidFill>
            </a:rPr>
            <a:t>其它</a:t>
          </a:r>
          <a:br>
            <a:rPr lang="en-US" altLang="zh-TW" sz="1300" b="1" dirty="0">
              <a:solidFill>
                <a:schemeClr val="tx1">
                  <a:lumMod val="75000"/>
                  <a:lumOff val="25000"/>
                </a:schemeClr>
              </a:solidFill>
            </a:rPr>
          </a:br>
          <a:r>
            <a:rPr lang="en-US" altLang="zh-TW" sz="1300" b="1">
              <a:solidFill>
                <a:schemeClr val="tx1">
                  <a:lumMod val="75000"/>
                  <a:lumOff val="25000"/>
                </a:schemeClr>
              </a:solidFill>
            </a:rPr>
            <a:t>(for </a:t>
          </a:r>
          <a:r>
            <a:rPr lang="zh-TW" altLang="en-US" sz="1300" b="1">
              <a:solidFill>
                <a:schemeClr val="tx1">
                  <a:lumMod val="75000"/>
                  <a:lumOff val="25000"/>
                </a:schemeClr>
              </a:solidFill>
            </a:rPr>
            <a:t>財務</a:t>
          </a:r>
          <a:r>
            <a:rPr lang="zh-TW" altLang="en-US" sz="1300" b="1" dirty="0">
              <a:solidFill>
                <a:schemeClr val="tx1">
                  <a:lumMod val="75000"/>
                  <a:lumOff val="25000"/>
                </a:schemeClr>
              </a:solidFill>
            </a:rPr>
            <a:t>、法務、相關系統</a:t>
          </a:r>
          <a:r>
            <a:rPr lang="en-US" altLang="zh-TW" sz="1300" b="1" dirty="0">
              <a:solidFill>
                <a:schemeClr val="tx1">
                  <a:lumMod val="75000"/>
                  <a:lumOff val="25000"/>
                </a:schemeClr>
              </a:solidFill>
            </a:rPr>
            <a:t>)</a:t>
          </a:r>
          <a:endParaRPr lang="zh-TW" altLang="en-US" sz="1300" b="1" dirty="0">
            <a:solidFill>
              <a:schemeClr val="tx1">
                <a:lumMod val="75000"/>
                <a:lumOff val="25000"/>
              </a:schemeClr>
            </a:solidFill>
          </a:endParaRPr>
        </a:p>
      </dgm:t>
    </dgm:pt>
    <dgm:pt modelId="{405B0E8B-897D-4D8C-912F-63BF958FB3E3}" type="parTrans" cxnId="{0C1AD225-A09A-4D13-8CF6-443C8C7C269F}">
      <dgm:prSet/>
      <dgm:spPr/>
      <dgm:t>
        <a:bodyPr/>
        <a:lstStyle/>
        <a:p>
          <a:endParaRPr lang="zh-TW" altLang="en-US">
            <a:solidFill>
              <a:schemeClr val="tx1">
                <a:lumMod val="75000"/>
                <a:lumOff val="25000"/>
              </a:schemeClr>
            </a:solidFill>
          </a:endParaRPr>
        </a:p>
      </dgm:t>
    </dgm:pt>
    <dgm:pt modelId="{1A1AF759-93FA-473C-97CC-CB8DC60D1DB9}" type="sibTrans" cxnId="{0C1AD225-A09A-4D13-8CF6-443C8C7C269F}">
      <dgm:prSet/>
      <dgm:spPr/>
      <dgm:t>
        <a:bodyPr/>
        <a:lstStyle/>
        <a:p>
          <a:endParaRPr lang="zh-TW" altLang="en-US">
            <a:solidFill>
              <a:schemeClr val="tx1">
                <a:lumMod val="75000"/>
                <a:lumOff val="25000"/>
              </a:schemeClr>
            </a:solidFill>
          </a:endParaRPr>
        </a:p>
      </dgm:t>
    </dgm:pt>
    <dgm:pt modelId="{7926ECED-597F-4889-BA7D-2BBEC70E9D5C}" type="pres">
      <dgm:prSet presAssocID="{ABD37E16-D0FD-4BAB-AD15-B5FFFF6E0751}" presName="composite" presStyleCnt="0">
        <dgm:presLayoutVars>
          <dgm:chMax val="1"/>
          <dgm:dir/>
          <dgm:resizeHandles val="exact"/>
        </dgm:presLayoutVars>
      </dgm:prSet>
      <dgm:spPr/>
    </dgm:pt>
    <dgm:pt modelId="{62315AB8-6EF0-431C-8D23-F0735690A047}" type="pres">
      <dgm:prSet presAssocID="{ABD37E16-D0FD-4BAB-AD15-B5FFFF6E0751}" presName="radial" presStyleCnt="0">
        <dgm:presLayoutVars>
          <dgm:animLvl val="ctr"/>
        </dgm:presLayoutVars>
      </dgm:prSet>
      <dgm:spPr/>
    </dgm:pt>
    <dgm:pt modelId="{D02E8FF7-4A62-4449-83D9-B3E1A361BE71}" type="pres">
      <dgm:prSet presAssocID="{668D3C53-8AD8-4DC4-B9E1-CDC9132CDC08}" presName="centerShape" presStyleLbl="vennNode1" presStyleIdx="0" presStyleCnt="6"/>
      <dgm:spPr/>
    </dgm:pt>
    <dgm:pt modelId="{516DF9EA-3011-45A7-BFA2-D466004B0B17}" type="pres">
      <dgm:prSet presAssocID="{C182894C-B3FB-45CE-96EF-B81FB552CF25}" presName="node" presStyleLbl="vennNode1" presStyleIdx="1" presStyleCnt="6">
        <dgm:presLayoutVars>
          <dgm:bulletEnabled val="1"/>
        </dgm:presLayoutVars>
      </dgm:prSet>
      <dgm:spPr/>
    </dgm:pt>
    <dgm:pt modelId="{90B0D1A0-69B7-4FE5-B6C1-D552CBE6ECE6}" type="pres">
      <dgm:prSet presAssocID="{1A783A57-27EE-436D-8115-7546E5B36325}" presName="node" presStyleLbl="vennNode1" presStyleIdx="2" presStyleCnt="6">
        <dgm:presLayoutVars>
          <dgm:bulletEnabled val="1"/>
        </dgm:presLayoutVars>
      </dgm:prSet>
      <dgm:spPr/>
    </dgm:pt>
    <dgm:pt modelId="{103D174C-C7CD-4559-BC91-EEF4D3D4AA27}" type="pres">
      <dgm:prSet presAssocID="{740298A2-E639-439C-83B0-7542F5B964DC}" presName="node" presStyleLbl="vennNode1" presStyleIdx="3" presStyleCnt="6">
        <dgm:presLayoutVars>
          <dgm:bulletEnabled val="1"/>
        </dgm:presLayoutVars>
      </dgm:prSet>
      <dgm:spPr/>
    </dgm:pt>
    <dgm:pt modelId="{25F342D7-BA17-4E65-911A-9746E4DE56B5}" type="pres">
      <dgm:prSet presAssocID="{4C285CD1-2F84-43FD-9B03-69E4C90C1472}" presName="node" presStyleLbl="vennNode1" presStyleIdx="4" presStyleCnt="6">
        <dgm:presLayoutVars>
          <dgm:bulletEnabled val="1"/>
        </dgm:presLayoutVars>
      </dgm:prSet>
      <dgm:spPr/>
    </dgm:pt>
    <dgm:pt modelId="{B5B607A4-DEC0-4DD9-BC85-6A6B14AE60BD}" type="pres">
      <dgm:prSet presAssocID="{2204D896-0486-48DB-B674-9E2DAF3249EC}" presName="node" presStyleLbl="vennNode1" presStyleIdx="5" presStyleCnt="6">
        <dgm:presLayoutVars>
          <dgm:bulletEnabled val="1"/>
        </dgm:presLayoutVars>
      </dgm:prSet>
      <dgm:spPr/>
    </dgm:pt>
  </dgm:ptLst>
  <dgm:cxnLst>
    <dgm:cxn modelId="{E76A660A-655D-4C5B-8902-B951807BA4A6}" srcId="{668D3C53-8AD8-4DC4-B9E1-CDC9132CDC08}" destId="{C182894C-B3FB-45CE-96EF-B81FB552CF25}" srcOrd="0" destOrd="0" parTransId="{92EB5517-508E-44B3-8E26-C5A63015CEE1}" sibTransId="{C6651750-4E74-48D9-B5CE-C12EBA601E96}"/>
    <dgm:cxn modelId="{0C1AD225-A09A-4D13-8CF6-443C8C7C269F}" srcId="{668D3C53-8AD8-4DC4-B9E1-CDC9132CDC08}" destId="{2204D896-0486-48DB-B674-9E2DAF3249EC}" srcOrd="4" destOrd="0" parTransId="{405B0E8B-897D-4D8C-912F-63BF958FB3E3}" sibTransId="{1A1AF759-93FA-473C-97CC-CB8DC60D1DB9}"/>
    <dgm:cxn modelId="{51D7BA3B-21AA-4842-82F3-E06286A30202}" type="presOf" srcId="{2204D896-0486-48DB-B674-9E2DAF3249EC}" destId="{B5B607A4-DEC0-4DD9-BC85-6A6B14AE60BD}" srcOrd="0" destOrd="0" presId="urn:microsoft.com/office/officeart/2005/8/layout/radial3"/>
    <dgm:cxn modelId="{776D7A3D-C640-459E-BC7C-48631EF3DAAB}" type="presOf" srcId="{C182894C-B3FB-45CE-96EF-B81FB552CF25}" destId="{516DF9EA-3011-45A7-BFA2-D466004B0B17}" srcOrd="0" destOrd="0" presId="urn:microsoft.com/office/officeart/2005/8/layout/radial3"/>
    <dgm:cxn modelId="{0FDE4E5F-3813-461E-A4E9-6B8A83D121E5}" type="presOf" srcId="{ABD37E16-D0FD-4BAB-AD15-B5FFFF6E0751}" destId="{7926ECED-597F-4889-BA7D-2BBEC70E9D5C}" srcOrd="0" destOrd="0" presId="urn:microsoft.com/office/officeart/2005/8/layout/radial3"/>
    <dgm:cxn modelId="{9BBD2189-5145-4253-8B51-68A482949944}" srcId="{668D3C53-8AD8-4DC4-B9E1-CDC9132CDC08}" destId="{4C285CD1-2F84-43FD-9B03-69E4C90C1472}" srcOrd="3" destOrd="0" parTransId="{731BA45E-2F36-4FAB-94FA-E68EA118E6D0}" sibTransId="{B6C6CF12-E7D7-4224-822A-FC1AA629470F}"/>
    <dgm:cxn modelId="{ADB8BABF-A694-43CE-924D-D57ECA8880A4}" srcId="{ABD37E16-D0FD-4BAB-AD15-B5FFFF6E0751}" destId="{668D3C53-8AD8-4DC4-B9E1-CDC9132CDC08}" srcOrd="0" destOrd="0" parTransId="{0781794A-FD42-4B1F-9778-2D7DA253E26E}" sibTransId="{943293C1-B096-4F53-B14E-859846D82DB8}"/>
    <dgm:cxn modelId="{508F10C5-63EF-4942-A44E-8ABC6B113866}" type="presOf" srcId="{668D3C53-8AD8-4DC4-B9E1-CDC9132CDC08}" destId="{D02E8FF7-4A62-4449-83D9-B3E1A361BE71}" srcOrd="0" destOrd="0" presId="urn:microsoft.com/office/officeart/2005/8/layout/radial3"/>
    <dgm:cxn modelId="{8A82C3CD-3CEF-4858-B9C7-E71448C2C4C1}" type="presOf" srcId="{740298A2-E639-439C-83B0-7542F5B964DC}" destId="{103D174C-C7CD-4559-BC91-EEF4D3D4AA27}" srcOrd="0" destOrd="0" presId="urn:microsoft.com/office/officeart/2005/8/layout/radial3"/>
    <dgm:cxn modelId="{E5B06ED7-FD27-4828-81DE-7BD9B9164742}" srcId="{668D3C53-8AD8-4DC4-B9E1-CDC9132CDC08}" destId="{1A783A57-27EE-436D-8115-7546E5B36325}" srcOrd="1" destOrd="0" parTransId="{C038CE94-AFEF-438B-B020-DDECA400834E}" sibTransId="{8B24BFD3-7613-4D72-9364-0470706788D8}"/>
    <dgm:cxn modelId="{ECBC24DB-CD6E-44CF-A23E-C427665C78AA}" srcId="{668D3C53-8AD8-4DC4-B9E1-CDC9132CDC08}" destId="{740298A2-E639-439C-83B0-7542F5B964DC}" srcOrd="2" destOrd="0" parTransId="{DB47F6ED-D100-4AFD-9C8C-35C9F8862A77}" sibTransId="{A6F57DCE-6832-49A0-9D37-61C6B71C6442}"/>
    <dgm:cxn modelId="{BA6DABE4-0429-4D5B-83F8-DF9E27A0B893}" type="presOf" srcId="{1A783A57-27EE-436D-8115-7546E5B36325}" destId="{90B0D1A0-69B7-4FE5-B6C1-D552CBE6ECE6}" srcOrd="0" destOrd="0" presId="urn:microsoft.com/office/officeart/2005/8/layout/radial3"/>
    <dgm:cxn modelId="{6AB93FF0-9FCF-4D30-8C16-47786C5A1866}" type="presOf" srcId="{4C285CD1-2F84-43FD-9B03-69E4C90C1472}" destId="{25F342D7-BA17-4E65-911A-9746E4DE56B5}" srcOrd="0" destOrd="0" presId="urn:microsoft.com/office/officeart/2005/8/layout/radial3"/>
    <dgm:cxn modelId="{838DE9ED-57AA-4B7B-82D7-4141FC17C91F}" type="presParOf" srcId="{7926ECED-597F-4889-BA7D-2BBEC70E9D5C}" destId="{62315AB8-6EF0-431C-8D23-F0735690A047}" srcOrd="0" destOrd="0" presId="urn:microsoft.com/office/officeart/2005/8/layout/radial3"/>
    <dgm:cxn modelId="{EDF13489-51A8-4212-B864-E9DE0C96318C}" type="presParOf" srcId="{62315AB8-6EF0-431C-8D23-F0735690A047}" destId="{D02E8FF7-4A62-4449-83D9-B3E1A361BE71}" srcOrd="0" destOrd="0" presId="urn:microsoft.com/office/officeart/2005/8/layout/radial3"/>
    <dgm:cxn modelId="{6FA5691B-BE76-416E-B75E-365CA683AB5B}" type="presParOf" srcId="{62315AB8-6EF0-431C-8D23-F0735690A047}" destId="{516DF9EA-3011-45A7-BFA2-D466004B0B17}" srcOrd="1" destOrd="0" presId="urn:microsoft.com/office/officeart/2005/8/layout/radial3"/>
    <dgm:cxn modelId="{6AFE28DA-25C5-47B7-81A2-0855322318C1}" type="presParOf" srcId="{62315AB8-6EF0-431C-8D23-F0735690A047}" destId="{90B0D1A0-69B7-4FE5-B6C1-D552CBE6ECE6}" srcOrd="2" destOrd="0" presId="urn:microsoft.com/office/officeart/2005/8/layout/radial3"/>
    <dgm:cxn modelId="{F25B4F05-E43D-46ED-870D-3040D3A8F47C}" type="presParOf" srcId="{62315AB8-6EF0-431C-8D23-F0735690A047}" destId="{103D174C-C7CD-4559-BC91-EEF4D3D4AA27}" srcOrd="3" destOrd="0" presId="urn:microsoft.com/office/officeart/2005/8/layout/radial3"/>
    <dgm:cxn modelId="{4A6EF970-B086-434B-8483-6DFDEB49F906}" type="presParOf" srcId="{62315AB8-6EF0-431C-8D23-F0735690A047}" destId="{25F342D7-BA17-4E65-911A-9746E4DE56B5}" srcOrd="4" destOrd="0" presId="urn:microsoft.com/office/officeart/2005/8/layout/radial3"/>
    <dgm:cxn modelId="{0F961394-4B93-4207-B1FF-C4769A3FFC6F}" type="presParOf" srcId="{62315AB8-6EF0-431C-8D23-F0735690A047}" destId="{B5B607A4-DEC0-4DD9-BC85-6A6B14AE60BD}" srcOrd="5" destOrd="0" presId="urn:microsoft.com/office/officeart/2005/8/layout/radial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7"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2BFDBF0D-6BB2-4A13-9EA0-307A18C84F2B}" type="presOf" srcId="{A2EEA86A-8043-4A58-B508-358B6379572E}" destId="{7A43340D-12E0-4247-BEB3-2CF664B5CE4A}" srcOrd="0" destOrd="0" presId="urn:microsoft.com/office/officeart/2005/8/layout/hChevron3"/>
    <dgm:cxn modelId="{2D975A42-B41D-4411-8CB7-D7DFAFC16FC5}"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C2DB5EAA-406C-4450-90A6-CF76BD49AA33}"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5018FCE1-884B-4448-86B5-9E1E2737CF5C}" type="presOf" srcId="{42590740-F574-450C-95A7-52C213305CF1}" destId="{F1DF4ABB-F606-451F-89D3-AB452F370BFE}" srcOrd="0" destOrd="0" presId="urn:microsoft.com/office/officeart/2005/8/layout/hChevron3"/>
    <dgm:cxn modelId="{013277BE-1850-4527-B1BB-EE6E01B2F7A7}" type="presParOf" srcId="{F1DF4ABB-F606-451F-89D3-AB452F370BFE}" destId="{7A43340D-12E0-4247-BEB3-2CF664B5CE4A}" srcOrd="0" destOrd="0" presId="urn:microsoft.com/office/officeart/2005/8/layout/hChevron3"/>
    <dgm:cxn modelId="{86B25131-B5C5-4159-A0C9-52E61F86E7AF}" type="presParOf" srcId="{F1DF4ABB-F606-451F-89D3-AB452F370BFE}" destId="{00A90756-F55C-4EB4-8460-9F114820D416}" srcOrd="1" destOrd="0" presId="urn:microsoft.com/office/officeart/2005/8/layout/hChevron3"/>
    <dgm:cxn modelId="{F40F757D-CCB2-42AA-A419-B7CF7C9BE6C4}" type="presParOf" srcId="{F1DF4ABB-F606-451F-89D3-AB452F370BFE}" destId="{B67B675F-A044-4A82-9BE0-09D99B568887}" srcOrd="2" destOrd="0" presId="urn:microsoft.com/office/officeart/2005/8/layout/hChevron3"/>
    <dgm:cxn modelId="{E6B4A017-DCAD-4AD2-8466-2DD143343283}" type="presParOf" srcId="{F1DF4ABB-F606-451F-89D3-AB452F370BFE}" destId="{6E54E6C1-EDF7-4282-B780-A0092735AE0D}" srcOrd="3" destOrd="0" presId="urn:microsoft.com/office/officeart/2005/8/layout/hChevron3"/>
    <dgm:cxn modelId="{21772EFF-B663-4047-8C41-3509B9842BB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辨識</a:t>
          </a:r>
          <a:r>
            <a:rPr lang="zh-TW" altLang="en-US" sz="1600" dirty="0">
              <a:solidFill>
                <a:srgbClr val="FFFF00"/>
              </a:solidFill>
              <a:latin typeface="Calibri"/>
              <a:ea typeface="新細明體" panose="02020500000000000000" pitchFamily="18" charset="-120"/>
              <a:cs typeface="+mn-cs"/>
            </a:rPr>
            <a:t>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D2F4D44-FD99-4586-A557-7DAF68E9E360}" srcId="{42590740-F574-450C-95A7-52C213305CF1}" destId="{7C7EF25D-F3E8-45C1-9C59-814540CC4757}" srcOrd="2" destOrd="0" parTransId="{8194A15E-6A42-4073-A96B-F71D939EE88A}" sibTransId="{DC03F201-7144-4EBA-BAA2-720BD79AA471}"/>
    <dgm:cxn modelId="{9BB57F80-F5D5-4CA0-AC3C-7EA9D2CEC725}"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982402B0-3AA4-4157-BC93-F2E073B1FA0D}" type="presOf" srcId="{A2EEA86A-8043-4A58-B508-358B6379572E}" destId="{7A43340D-12E0-4247-BEB3-2CF664B5CE4A}" srcOrd="0" destOrd="0" presId="urn:microsoft.com/office/officeart/2005/8/layout/hChevron3"/>
    <dgm:cxn modelId="{463990C6-5CC5-4210-B36F-125CF49E90F1}" type="presOf" srcId="{27F23E03-051C-44C2-BCCA-6812C7F02080}" destId="{B67B675F-A044-4A82-9BE0-09D99B568887}" srcOrd="0" destOrd="0" presId="urn:microsoft.com/office/officeart/2005/8/layout/hChevron3"/>
    <dgm:cxn modelId="{39CE21F0-FF8F-4E00-A87A-48E2847D52D5}" type="presOf" srcId="{7C7EF25D-F3E8-45C1-9C59-814540CC4757}" destId="{139D33E1-589B-4760-8326-DF463461DB68}" srcOrd="0" destOrd="0" presId="urn:microsoft.com/office/officeart/2005/8/layout/hChevron3"/>
    <dgm:cxn modelId="{A650991F-C06B-48DF-AEA6-BD304D1E8153}" type="presParOf" srcId="{F1DF4ABB-F606-451F-89D3-AB452F370BFE}" destId="{7A43340D-12E0-4247-BEB3-2CF664B5CE4A}" srcOrd="0" destOrd="0" presId="urn:microsoft.com/office/officeart/2005/8/layout/hChevron3"/>
    <dgm:cxn modelId="{F7FC7E49-E9F3-4F7A-BC12-B7BE49CCEA89}" type="presParOf" srcId="{F1DF4ABB-F606-451F-89D3-AB452F370BFE}" destId="{00A90756-F55C-4EB4-8460-9F114820D416}" srcOrd="1" destOrd="0" presId="urn:microsoft.com/office/officeart/2005/8/layout/hChevron3"/>
    <dgm:cxn modelId="{1CE19837-AB86-44F5-94AA-6FA18E85DC24}" type="presParOf" srcId="{F1DF4ABB-F606-451F-89D3-AB452F370BFE}" destId="{B67B675F-A044-4A82-9BE0-09D99B568887}" srcOrd="2" destOrd="0" presId="urn:microsoft.com/office/officeart/2005/8/layout/hChevron3"/>
    <dgm:cxn modelId="{7CA112F5-6ACF-4A5B-B702-4C7BE5835C4E}" type="presParOf" srcId="{F1DF4ABB-F606-451F-89D3-AB452F370BFE}" destId="{6E54E6C1-EDF7-4282-B780-A0092735AE0D}" srcOrd="3" destOrd="0" presId="urn:microsoft.com/office/officeart/2005/8/layout/hChevron3"/>
    <dgm:cxn modelId="{9B8823EA-4A87-4D63-B79C-3003FE22663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8" csCatId="colorful" phldr="1"/>
      <dgm:spPr/>
      <dgm:t>
        <a:bodyPr/>
        <a:lstStyle/>
        <a:p>
          <a:endParaRPr lang="zh-TW" altLang="en-US"/>
        </a:p>
      </dgm:t>
    </dgm:pt>
    <dgm:pt modelId="{BC648BB1-A315-4C25-B64C-36FEB0B627B2}">
      <dgm:prSet phldrT="[文字]"/>
      <dgm:spPr/>
      <dgm:t>
        <a:bodyPr/>
        <a:lstStyle/>
        <a:p>
          <a:r>
            <a:rPr lang="zh-TW" altLang="en-US" dirty="0"/>
            <a:t>類別</a:t>
          </a:r>
          <a:endParaRPr lang="en-US" altLang="zh-TW" dirty="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a:t>屬性</a:t>
          </a:r>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a:t>關聯</a:t>
          </a:r>
          <a:endParaRPr lang="en-US" altLang="zh-TW" dirty="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pt>
    <dgm:pt modelId="{477AF322-6342-484F-B72E-034B9338EF2F}" type="pres">
      <dgm:prSet presAssocID="{3497E145-6341-4E1E-B9DF-3958231319ED}" presName="wedge1" presStyleLbl="node1" presStyleIdx="0" presStyleCnt="3"/>
      <dgm:spPr/>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pt>
    <dgm:pt modelId="{16E63F49-2133-4449-A553-32B7E7212474}" type="pres">
      <dgm:prSet presAssocID="{3497E145-6341-4E1E-B9DF-3958231319ED}" presName="wedge2" presStyleLbl="node1" presStyleIdx="1" presStyleCnt="3"/>
      <dgm:spPr/>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pt>
    <dgm:pt modelId="{36BD5511-1F2E-4D8E-885E-019E0F9B1744}" type="pres">
      <dgm:prSet presAssocID="{3497E145-6341-4E1E-B9DF-3958231319ED}" presName="wedge3" presStyleLbl="node1" presStyleIdx="2" presStyleCnt="3"/>
      <dgm:spPr/>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7EBEC701-33C3-4550-BF53-F7D54F813B28}" type="presOf" srcId="{BC648BB1-A315-4C25-B64C-36FEB0B627B2}" destId="{1446CB26-5B0C-46DE-93B5-3028AA1C1AE1}" srcOrd="1" destOrd="0" presId="urn:microsoft.com/office/officeart/2005/8/layout/cycle8"/>
    <dgm:cxn modelId="{88C1102D-AA98-4893-9771-2BF5D00F4F96}" type="presOf" srcId="{838AC31D-F28A-4BFB-94A8-49E0D87AB53B}" destId="{B47864E3-BAAF-4215-B303-2EFCC4F9C619}" srcOrd="1" destOrd="0" presId="urn:microsoft.com/office/officeart/2005/8/layout/cycle8"/>
    <dgm:cxn modelId="{DB63097F-EC7B-409A-AA22-125349DBDB77}" type="presOf" srcId="{3497E145-6341-4E1E-B9DF-3958231319ED}" destId="{27E79E96-E6D7-4CA0-BE81-0DFB9337A9CC}"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F93698A5-A71A-4679-949A-4A91DB7B991F}" type="presOf" srcId="{BC648BB1-A315-4C25-B64C-36FEB0B627B2}" destId="{477AF322-6342-484F-B72E-034B9338EF2F}"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D6979BCA-A35A-4BD3-BEC6-8B8FB2A72AE1}" type="presOf" srcId="{838AC31D-F28A-4BFB-94A8-49E0D87AB53B}" destId="{16E63F49-2133-4449-A553-32B7E7212474}" srcOrd="0" destOrd="0" presId="urn:microsoft.com/office/officeart/2005/8/layout/cycle8"/>
    <dgm:cxn modelId="{C74A65D6-CF52-41E8-9FFB-4610C9D2EBAB}" type="presOf" srcId="{0321468B-DBC7-4CCA-90CA-76369B83B67F}" destId="{91B77229-0346-4409-BFDA-EACFA62E508E}"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982C8EF0-82AF-470F-9A0F-7CD73B23C171}" type="presOf" srcId="{0321468B-DBC7-4CCA-90CA-76369B83B67F}" destId="{36BD5511-1F2E-4D8E-885E-019E0F9B1744}" srcOrd="0" destOrd="0" presId="urn:microsoft.com/office/officeart/2005/8/layout/cycle8"/>
    <dgm:cxn modelId="{46BFDFDA-7740-4B67-A9A5-4C0D1565E008}" type="presParOf" srcId="{27E79E96-E6D7-4CA0-BE81-0DFB9337A9CC}" destId="{477AF322-6342-484F-B72E-034B9338EF2F}" srcOrd="0" destOrd="0" presId="urn:microsoft.com/office/officeart/2005/8/layout/cycle8"/>
    <dgm:cxn modelId="{CC2A8567-085D-4499-9DA7-08AA5B870FA1}" type="presParOf" srcId="{27E79E96-E6D7-4CA0-BE81-0DFB9337A9CC}" destId="{5080888E-9B62-46CA-A443-94100A233E46}" srcOrd="1" destOrd="0" presId="urn:microsoft.com/office/officeart/2005/8/layout/cycle8"/>
    <dgm:cxn modelId="{FC8B9BE5-39BA-4991-847C-884161ABAE34}" type="presParOf" srcId="{27E79E96-E6D7-4CA0-BE81-0DFB9337A9CC}" destId="{F4DC45FE-106E-461D-9097-52ECD3B5A635}" srcOrd="2" destOrd="0" presId="urn:microsoft.com/office/officeart/2005/8/layout/cycle8"/>
    <dgm:cxn modelId="{7326B331-D15C-4284-88C6-C47F0A9CCF43}" type="presParOf" srcId="{27E79E96-E6D7-4CA0-BE81-0DFB9337A9CC}" destId="{1446CB26-5B0C-46DE-93B5-3028AA1C1AE1}" srcOrd="3" destOrd="0" presId="urn:microsoft.com/office/officeart/2005/8/layout/cycle8"/>
    <dgm:cxn modelId="{6D472ABA-BBFA-4DD5-B194-23CEBE5116B5}" type="presParOf" srcId="{27E79E96-E6D7-4CA0-BE81-0DFB9337A9CC}" destId="{16E63F49-2133-4449-A553-32B7E7212474}" srcOrd="4" destOrd="0" presId="urn:microsoft.com/office/officeart/2005/8/layout/cycle8"/>
    <dgm:cxn modelId="{EEBF0DF1-796E-44B8-A9F1-A0D711C2CAC5}" type="presParOf" srcId="{27E79E96-E6D7-4CA0-BE81-0DFB9337A9CC}" destId="{57CD7334-B13D-4E37-BB62-EC90CAC10452}" srcOrd="5" destOrd="0" presId="urn:microsoft.com/office/officeart/2005/8/layout/cycle8"/>
    <dgm:cxn modelId="{DFE540AF-7F88-4FA6-A25B-74DC4510D0BF}" type="presParOf" srcId="{27E79E96-E6D7-4CA0-BE81-0DFB9337A9CC}" destId="{07B163BE-C76C-419E-A4C9-A940A4DB6CCD}" srcOrd="6" destOrd="0" presId="urn:microsoft.com/office/officeart/2005/8/layout/cycle8"/>
    <dgm:cxn modelId="{AFC1A921-21E4-4007-A364-D5D4D9AC015E}" type="presParOf" srcId="{27E79E96-E6D7-4CA0-BE81-0DFB9337A9CC}" destId="{B47864E3-BAAF-4215-B303-2EFCC4F9C619}" srcOrd="7" destOrd="0" presId="urn:microsoft.com/office/officeart/2005/8/layout/cycle8"/>
    <dgm:cxn modelId="{FA787903-75D0-466E-BAD1-CE0B3E4095D4}" type="presParOf" srcId="{27E79E96-E6D7-4CA0-BE81-0DFB9337A9CC}" destId="{36BD5511-1F2E-4D8E-885E-019E0F9B1744}" srcOrd="8" destOrd="0" presId="urn:microsoft.com/office/officeart/2005/8/layout/cycle8"/>
    <dgm:cxn modelId="{930E12F0-48E4-4263-9174-2D091E49E4FB}" type="presParOf" srcId="{27E79E96-E6D7-4CA0-BE81-0DFB9337A9CC}" destId="{C4CC8C91-3C2F-4EF3-995D-65C807EE0BCA}" srcOrd="9" destOrd="0" presId="urn:microsoft.com/office/officeart/2005/8/layout/cycle8"/>
    <dgm:cxn modelId="{DF55FF84-FD95-4736-8044-BD9F85209DF8}" type="presParOf" srcId="{27E79E96-E6D7-4CA0-BE81-0DFB9337A9CC}" destId="{68B0C0CC-7575-4C4C-9BD1-C5B9167019C0}" srcOrd="10" destOrd="0" presId="urn:microsoft.com/office/officeart/2005/8/layout/cycle8"/>
    <dgm:cxn modelId="{64E39144-E93C-4905-BDBB-ECEB01062029}" type="presParOf" srcId="{27E79E96-E6D7-4CA0-BE81-0DFB9337A9CC}" destId="{91B77229-0346-4409-BFDA-EACFA62E508E}" srcOrd="11" destOrd="0" presId="urn:microsoft.com/office/officeart/2005/8/layout/cycle8"/>
    <dgm:cxn modelId="{6CB1C5AD-CBE1-4752-A8CF-E3DD53932D9F}" type="presParOf" srcId="{27E79E96-E6D7-4CA0-BE81-0DFB9337A9CC}" destId="{2DA5426C-A699-4D2B-9D42-306A1F29378E}" srcOrd="12" destOrd="0" presId="urn:microsoft.com/office/officeart/2005/8/layout/cycle8"/>
    <dgm:cxn modelId="{8705AEF6-EB2A-4619-89A6-44621DE1E4FE}" type="presParOf" srcId="{27E79E96-E6D7-4CA0-BE81-0DFB9337A9CC}" destId="{8A809848-6BA9-4DE6-8682-7D29603C2E36}" srcOrd="13" destOrd="0" presId="urn:microsoft.com/office/officeart/2005/8/layout/cycle8"/>
    <dgm:cxn modelId="{3285BB5E-24C0-40A9-801D-2C7C3EE00200}"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a:t>辨識</a:t>
          </a:r>
          <a:r>
            <a:rPr lang="en-US" altLang="zh-TW" sz="1800"/>
            <a:t>Use</a:t>
          </a:r>
          <a:r>
            <a:rPr lang="zh-TW" altLang="en-US" sz="1800"/>
            <a:t> </a:t>
          </a:r>
          <a:r>
            <a:rPr lang="en-US" altLang="zh-TW" sz="1800"/>
            <a:t>Case</a:t>
          </a:r>
          <a:r>
            <a:rPr lang="zh-TW" altLang="en-US" sz="1800" dirty="0"/>
            <a:t>內的名詞</a:t>
          </a:r>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a:t>參考類別清單</a:t>
          </a:r>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a:t>參考</a:t>
          </a:r>
          <a:r>
            <a:rPr lang="en-US" altLang="zh-TW" sz="1800" dirty="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4B1A6F00-A320-40D5-965F-380130D99F98}" type="presOf" srcId="{B59F7A78-19B6-4BE6-A578-5813D15D3CB4}" destId="{B188D960-D8D9-431E-A166-38E4FC7FFC37}"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20248B5E-4F18-4B25-9AD3-800FA8DAA952}" type="presOf" srcId="{55A4FDBA-43F0-4A1B-ACDD-626527D9E319}" destId="{9168F688-9B38-497E-A354-EFD8B450AB85}" srcOrd="1"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F77B3E83-126A-43CA-A015-D7B8A8AA5FF2}" srcId="{B397842C-05C1-45A6-97FA-51A314C7B708}" destId="{55A4FDBA-43F0-4A1B-ACDD-626527D9E319}" srcOrd="0" destOrd="0" parTransId="{97FCCAAD-8EA7-4EC2-8484-48D1C2D179E0}" sibTransId="{35CF24FE-9FC0-4220-A14C-ED1B287E6B3D}"/>
    <dgm:cxn modelId="{2EC55689-B7EC-491A-906D-B4B3A6CE018D}" type="presOf" srcId="{55A4FDBA-43F0-4A1B-ACDD-626527D9E319}" destId="{A2763CF0-668A-4A39-B567-9C7C1307A0F0}" srcOrd="0" destOrd="0" presId="urn:microsoft.com/office/officeart/2005/8/layout/list1"/>
    <dgm:cxn modelId="{B6863790-5754-4E2D-91EF-0F74FB356F4F}" type="presOf" srcId="{B59F7A78-19B6-4BE6-A578-5813D15D3CB4}" destId="{331BBC14-D884-4022-BD0D-D4CD1B6C8388}" srcOrd="1" destOrd="0" presId="urn:microsoft.com/office/officeart/2005/8/layout/list1"/>
    <dgm:cxn modelId="{0FE28EC9-3064-400E-BE39-69C9E6ED6C6E}" type="presOf" srcId="{7F5E10B1-6412-4FC1-ABCC-4D82DA21D0FD}" destId="{C5513091-2CA9-4112-B50E-86743A37EB9D}" srcOrd="0" destOrd="0" presId="urn:microsoft.com/office/officeart/2005/8/layout/list1"/>
    <dgm:cxn modelId="{C31F71D0-4204-4412-87FA-5D2C05F1212D}" type="presOf" srcId="{B397842C-05C1-45A6-97FA-51A314C7B708}" destId="{99A0433F-23E1-4A49-A875-7AA2D664E5F4}" srcOrd="0" destOrd="0" presId="urn:microsoft.com/office/officeart/2005/8/layout/list1"/>
    <dgm:cxn modelId="{9A4FD1F3-64B9-4FE5-81CA-A3D1030373A1}" type="presOf" srcId="{7F5E10B1-6412-4FC1-ABCC-4D82DA21D0FD}" destId="{6EB4CAB2-2B5D-4B6F-830F-EF1659767301}" srcOrd="1" destOrd="0" presId="urn:microsoft.com/office/officeart/2005/8/layout/list1"/>
    <dgm:cxn modelId="{66404D67-757A-4904-A0FB-D9BD6930D826}" type="presParOf" srcId="{99A0433F-23E1-4A49-A875-7AA2D664E5F4}" destId="{4AEA2163-84BF-4AF9-B0D6-08C34F41BAA0}" srcOrd="0" destOrd="0" presId="urn:microsoft.com/office/officeart/2005/8/layout/list1"/>
    <dgm:cxn modelId="{A61A6C12-B01A-4B89-BF64-6065C2B31D79}" type="presParOf" srcId="{4AEA2163-84BF-4AF9-B0D6-08C34F41BAA0}" destId="{A2763CF0-668A-4A39-B567-9C7C1307A0F0}" srcOrd="0" destOrd="0" presId="urn:microsoft.com/office/officeart/2005/8/layout/list1"/>
    <dgm:cxn modelId="{0BC039C5-42D2-4AEF-8762-F48AF919B232}" type="presParOf" srcId="{4AEA2163-84BF-4AF9-B0D6-08C34F41BAA0}" destId="{9168F688-9B38-497E-A354-EFD8B450AB85}" srcOrd="1" destOrd="0" presId="urn:microsoft.com/office/officeart/2005/8/layout/list1"/>
    <dgm:cxn modelId="{CD233025-CD29-4D1E-8F5F-60914B09F0E6}" type="presParOf" srcId="{99A0433F-23E1-4A49-A875-7AA2D664E5F4}" destId="{BB4FA91B-79A0-47EB-B2DE-800280F3F8F4}" srcOrd="1" destOrd="0" presId="urn:microsoft.com/office/officeart/2005/8/layout/list1"/>
    <dgm:cxn modelId="{46C2B285-5F30-4D8D-B77E-0AB80CB4FB31}" type="presParOf" srcId="{99A0433F-23E1-4A49-A875-7AA2D664E5F4}" destId="{FFFA9138-7E65-44F7-8C41-965DA3FEC39F}" srcOrd="2" destOrd="0" presId="urn:microsoft.com/office/officeart/2005/8/layout/list1"/>
    <dgm:cxn modelId="{F83D7674-DD02-49AB-AAA2-474B89F3FD40}" type="presParOf" srcId="{99A0433F-23E1-4A49-A875-7AA2D664E5F4}" destId="{2B21A9EE-FF7B-49FA-BDF0-D93744FA145E}" srcOrd="3" destOrd="0" presId="urn:microsoft.com/office/officeart/2005/8/layout/list1"/>
    <dgm:cxn modelId="{96AA4B2F-68AC-438D-9CAE-2C5C40525C7C}" type="presParOf" srcId="{99A0433F-23E1-4A49-A875-7AA2D664E5F4}" destId="{A8A854A2-FAF0-4165-8754-1F628DE05561}" srcOrd="4" destOrd="0" presId="urn:microsoft.com/office/officeart/2005/8/layout/list1"/>
    <dgm:cxn modelId="{B65C98C9-D5C8-483B-BBBD-2125AD3FB712}" type="presParOf" srcId="{A8A854A2-FAF0-4165-8754-1F628DE05561}" destId="{B188D960-D8D9-431E-A166-38E4FC7FFC37}" srcOrd="0" destOrd="0" presId="urn:microsoft.com/office/officeart/2005/8/layout/list1"/>
    <dgm:cxn modelId="{7CDC0CA9-DAF6-4BF1-87AE-EC87F7A4A877}" type="presParOf" srcId="{A8A854A2-FAF0-4165-8754-1F628DE05561}" destId="{331BBC14-D884-4022-BD0D-D4CD1B6C8388}" srcOrd="1" destOrd="0" presId="urn:microsoft.com/office/officeart/2005/8/layout/list1"/>
    <dgm:cxn modelId="{7D70D1B1-D3FC-471A-ACD1-2A3DE0D60100}" type="presParOf" srcId="{99A0433F-23E1-4A49-A875-7AA2D664E5F4}" destId="{5C28A1BC-73BC-4EF6-87DE-CD0115EFC7EF}" srcOrd="5" destOrd="0" presId="urn:microsoft.com/office/officeart/2005/8/layout/list1"/>
    <dgm:cxn modelId="{CC4C8E41-B689-4FCD-BF8D-E2B9FD6CBA5D}" type="presParOf" srcId="{99A0433F-23E1-4A49-A875-7AA2D664E5F4}" destId="{ABF292BB-EECC-4E00-B334-AFA8E6060725}" srcOrd="6" destOrd="0" presId="urn:microsoft.com/office/officeart/2005/8/layout/list1"/>
    <dgm:cxn modelId="{3A88D2F6-496F-49E7-A2D2-537FD77B78C9}" type="presParOf" srcId="{99A0433F-23E1-4A49-A875-7AA2D664E5F4}" destId="{696BC794-EAF7-4E7C-848F-73AEB0B6D338}" srcOrd="7" destOrd="0" presId="urn:microsoft.com/office/officeart/2005/8/layout/list1"/>
    <dgm:cxn modelId="{1F8C3131-7C37-434F-B35F-3514C9D95A99}" type="presParOf" srcId="{99A0433F-23E1-4A49-A875-7AA2D664E5F4}" destId="{A1A27306-93D8-4743-B448-9D002627CF3C}" srcOrd="8" destOrd="0" presId="urn:microsoft.com/office/officeart/2005/8/layout/list1"/>
    <dgm:cxn modelId="{258F84EB-B97E-4DCF-A022-611D4C33D60B}" type="presParOf" srcId="{A1A27306-93D8-4743-B448-9D002627CF3C}" destId="{C5513091-2CA9-4112-B50E-86743A37EB9D}" srcOrd="0" destOrd="0" presId="urn:microsoft.com/office/officeart/2005/8/layout/list1"/>
    <dgm:cxn modelId="{507DA339-2702-44EB-AFF6-168D00D6008A}" type="presParOf" srcId="{A1A27306-93D8-4743-B448-9D002627CF3C}" destId="{6EB4CAB2-2B5D-4B6F-830F-EF1659767301}" srcOrd="1" destOrd="0" presId="urn:microsoft.com/office/officeart/2005/8/layout/list1"/>
    <dgm:cxn modelId="{9E88A192-E9C3-4890-8CEF-387E885B61CB}" type="presParOf" srcId="{99A0433F-23E1-4A49-A875-7AA2D664E5F4}" destId="{71E0E82E-B6A3-493B-93CE-3AFC42D8DD2B}" srcOrd="9" destOrd="0" presId="urn:microsoft.com/office/officeart/2005/8/layout/list1"/>
    <dgm:cxn modelId="{E9EA238B-7532-4CF7-90FC-09A83AA527D2}"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9"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a:t>
          </a:r>
          <a:r>
            <a:rPr lang="zh-TW" altLang="en-US" sz="16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4A468C0E-72B6-4B7A-80EC-148119A9669C}" type="presOf" srcId="{A2EEA86A-8043-4A58-B508-358B6379572E}" destId="{7A43340D-12E0-4247-BEB3-2CF664B5CE4A}" srcOrd="0" destOrd="0" presId="urn:microsoft.com/office/officeart/2005/8/layout/hChevron3"/>
    <dgm:cxn modelId="{BDA10041-A515-41CA-B106-CC5B7F76D666}"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9D0513C8-ABC4-4D15-A0A0-5C2E79ABB24A}" type="presOf" srcId="{7C7EF25D-F3E8-45C1-9C59-814540CC4757}" destId="{139D33E1-589B-4760-8326-DF463461DB68}" srcOrd="0" destOrd="0" presId="urn:microsoft.com/office/officeart/2005/8/layout/hChevron3"/>
    <dgm:cxn modelId="{FE8F74D8-3C4A-4800-8FD2-20F87CC37CFC}" type="presOf" srcId="{42590740-F574-450C-95A7-52C213305CF1}" destId="{F1DF4ABB-F606-451F-89D3-AB452F370BFE}" srcOrd="0" destOrd="0" presId="urn:microsoft.com/office/officeart/2005/8/layout/hChevron3"/>
    <dgm:cxn modelId="{10582F6F-54E8-475D-99E3-952506C422F0}" type="presParOf" srcId="{F1DF4ABB-F606-451F-89D3-AB452F370BFE}" destId="{7A43340D-12E0-4247-BEB3-2CF664B5CE4A}" srcOrd="0" destOrd="0" presId="urn:microsoft.com/office/officeart/2005/8/layout/hChevron3"/>
    <dgm:cxn modelId="{2834810C-D6AB-4F1C-8A7B-CDB328DD21C0}" type="presParOf" srcId="{F1DF4ABB-F606-451F-89D3-AB452F370BFE}" destId="{00A90756-F55C-4EB4-8460-9F114820D416}" srcOrd="1" destOrd="0" presId="urn:microsoft.com/office/officeart/2005/8/layout/hChevron3"/>
    <dgm:cxn modelId="{4B0DB606-4F78-41AD-BB06-5D6295B7DE48}" type="presParOf" srcId="{F1DF4ABB-F606-451F-89D3-AB452F370BFE}" destId="{B67B675F-A044-4A82-9BE0-09D99B568887}" srcOrd="2" destOrd="0" presId="urn:microsoft.com/office/officeart/2005/8/layout/hChevron3"/>
    <dgm:cxn modelId="{D4D179B5-B1D9-4946-BA6D-AEC8DAF3F1D6}" type="presParOf" srcId="{F1DF4ABB-F606-451F-89D3-AB452F370BFE}" destId="{6E54E6C1-EDF7-4282-B780-A0092735AE0D}" srcOrd="3" destOrd="0" presId="urn:microsoft.com/office/officeart/2005/8/layout/hChevron3"/>
    <dgm:cxn modelId="{418D5BC9-C99E-46A3-92DB-E0F0C3EC58F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0"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D2F4D44-FD99-4586-A557-7DAF68E9E360}" srcId="{42590740-F574-450C-95A7-52C213305CF1}" destId="{7C7EF25D-F3E8-45C1-9C59-814540CC4757}" srcOrd="2" destOrd="0" parTransId="{8194A15E-6A42-4073-A96B-F71D939EE88A}" sibTransId="{DC03F201-7144-4EBA-BAA2-720BD79AA471}"/>
    <dgm:cxn modelId="{A5299F4C-19A7-4CD5-8674-12BB68B63279}" type="presOf" srcId="{7C7EF25D-F3E8-45C1-9C59-814540CC4757}" destId="{139D33E1-589B-4760-8326-DF463461DB68}" srcOrd="0" destOrd="0" presId="urn:microsoft.com/office/officeart/2005/8/layout/hChevron3"/>
    <dgm:cxn modelId="{686CA084-FEAB-4354-A0DA-E15A8014D2CE}" type="presOf" srcId="{A2EEA86A-8043-4A58-B508-358B6379572E}" destId="{7A43340D-12E0-4247-BEB3-2CF664B5CE4A}" srcOrd="0" destOrd="0" presId="urn:microsoft.com/office/officeart/2005/8/layout/hChevron3"/>
    <dgm:cxn modelId="{DD2ED187-7A87-4CB3-9FC3-B81E28AA431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A15F0CEC-EE08-46C0-AF8B-9F0C04F7ACE1}" type="presOf" srcId="{42590740-F574-450C-95A7-52C213305CF1}" destId="{F1DF4ABB-F606-451F-89D3-AB452F370BFE}" srcOrd="0" destOrd="0" presId="urn:microsoft.com/office/officeart/2005/8/layout/hChevron3"/>
    <dgm:cxn modelId="{E1C81278-DFC0-46F3-AD30-3E2449CD2B3F}" type="presParOf" srcId="{F1DF4ABB-F606-451F-89D3-AB452F370BFE}" destId="{7A43340D-12E0-4247-BEB3-2CF664B5CE4A}" srcOrd="0" destOrd="0" presId="urn:microsoft.com/office/officeart/2005/8/layout/hChevron3"/>
    <dgm:cxn modelId="{875BF0DD-E490-4A34-9097-5FD45B215A2D}" type="presParOf" srcId="{F1DF4ABB-F606-451F-89D3-AB452F370BFE}" destId="{00A90756-F55C-4EB4-8460-9F114820D416}" srcOrd="1" destOrd="0" presId="urn:microsoft.com/office/officeart/2005/8/layout/hChevron3"/>
    <dgm:cxn modelId="{61AB56AC-87BF-4FFD-8DAF-1CE56258E918}" type="presParOf" srcId="{F1DF4ABB-F606-451F-89D3-AB452F370BFE}" destId="{B67B675F-A044-4A82-9BE0-09D99B568887}" srcOrd="2" destOrd="0" presId="urn:microsoft.com/office/officeart/2005/8/layout/hChevron3"/>
    <dgm:cxn modelId="{B6DA3689-3CC5-4287-A3B5-455C5C9717E8}" type="presParOf" srcId="{F1DF4ABB-F606-451F-89D3-AB452F370BFE}" destId="{6E54E6C1-EDF7-4282-B780-A0092735AE0D}" srcOrd="3" destOrd="0" presId="urn:microsoft.com/office/officeart/2005/8/layout/hChevron3"/>
    <dgm:cxn modelId="{209B852D-D8CF-4EA4-BCF9-8DD2BE9FFCEF}"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96B9B39-2BB0-4BD6-A872-961FEEF20D98}" type="presOf" srcId="{42590740-F574-450C-95A7-52C213305CF1}" destId="{F1DF4ABB-F606-451F-89D3-AB452F370BFE}" srcOrd="0" destOrd="0" presId="urn:microsoft.com/office/officeart/2005/8/layout/hChevron3"/>
    <dgm:cxn modelId="{0BB32262-D613-4A3F-A5D1-BC4EBCAF581B}"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CA3CC098-FF6B-4418-B551-48C5216B15F3}"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1AE72E7-2A12-43A6-87EF-3A745E7D4185}" type="presOf" srcId="{27F23E03-051C-44C2-BCCA-6812C7F02080}" destId="{B67B675F-A044-4A82-9BE0-09D99B568887}" srcOrd="0" destOrd="0" presId="urn:microsoft.com/office/officeart/2005/8/layout/hChevron3"/>
    <dgm:cxn modelId="{BAA72756-6B68-43DB-8CD1-37641335BE35}" type="presParOf" srcId="{F1DF4ABB-F606-451F-89D3-AB452F370BFE}" destId="{7A43340D-12E0-4247-BEB3-2CF664B5CE4A}" srcOrd="0" destOrd="0" presId="urn:microsoft.com/office/officeart/2005/8/layout/hChevron3"/>
    <dgm:cxn modelId="{41D2AC1B-BAC0-4D22-8642-E6AD359F4F9C}" type="presParOf" srcId="{F1DF4ABB-F606-451F-89D3-AB452F370BFE}" destId="{00A90756-F55C-4EB4-8460-9F114820D416}" srcOrd="1" destOrd="0" presId="urn:microsoft.com/office/officeart/2005/8/layout/hChevron3"/>
    <dgm:cxn modelId="{F80549A3-EC01-4654-858B-69C0C6FABFD2}" type="presParOf" srcId="{F1DF4ABB-F606-451F-89D3-AB452F370BFE}" destId="{B67B675F-A044-4A82-9BE0-09D99B568887}" srcOrd="2" destOrd="0" presId="urn:microsoft.com/office/officeart/2005/8/layout/hChevron3"/>
    <dgm:cxn modelId="{F26BDC5A-CCDE-4E27-9B94-6C885375E25A}" type="presParOf" srcId="{F1DF4ABB-F606-451F-89D3-AB452F370BFE}" destId="{6E54E6C1-EDF7-4282-B780-A0092735AE0D}" srcOrd="3" destOrd="0" presId="urn:microsoft.com/office/officeart/2005/8/layout/hChevron3"/>
    <dgm:cxn modelId="{72BCC900-9448-4E97-8EB3-ACAF467B9E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4E6E905-A290-4812-87EB-6A3A274A258B}" type="presOf" srcId="{A2EEA86A-8043-4A58-B508-358B6379572E}" destId="{7A43340D-12E0-4247-BEB3-2CF664B5CE4A}" srcOrd="0" destOrd="0" presId="urn:microsoft.com/office/officeart/2005/8/layout/hChevron3"/>
    <dgm:cxn modelId="{10292E1B-59A9-4637-8121-C96F5CF7AB17}"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A0A0DF8B-2DED-4112-9E6C-45986CEA1F5F}"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3EBB60D4-8FD8-44D0-BE77-41F26F4EC0AE}" type="presOf" srcId="{7C7EF25D-F3E8-45C1-9C59-814540CC4757}" destId="{139D33E1-589B-4760-8326-DF463461DB68}" srcOrd="0" destOrd="0" presId="urn:microsoft.com/office/officeart/2005/8/layout/hChevron3"/>
    <dgm:cxn modelId="{C95F7790-4289-4756-BEEF-2E0CEDC369FB}" type="presParOf" srcId="{F1DF4ABB-F606-451F-89D3-AB452F370BFE}" destId="{7A43340D-12E0-4247-BEB3-2CF664B5CE4A}" srcOrd="0" destOrd="0" presId="urn:microsoft.com/office/officeart/2005/8/layout/hChevron3"/>
    <dgm:cxn modelId="{43AA94AA-80AA-4923-8DF1-8339FF3B8B67}" type="presParOf" srcId="{F1DF4ABB-F606-451F-89D3-AB452F370BFE}" destId="{00A90756-F55C-4EB4-8460-9F114820D416}" srcOrd="1" destOrd="0" presId="urn:microsoft.com/office/officeart/2005/8/layout/hChevron3"/>
    <dgm:cxn modelId="{DF0AF819-3FDA-4CB6-A06D-8AD55E735523}" type="presParOf" srcId="{F1DF4ABB-F606-451F-89D3-AB452F370BFE}" destId="{B67B675F-A044-4A82-9BE0-09D99B568887}" srcOrd="2" destOrd="0" presId="urn:microsoft.com/office/officeart/2005/8/layout/hChevron3"/>
    <dgm:cxn modelId="{CA7513D3-E65F-4B18-9B7A-B2F2C42C1114}" type="presParOf" srcId="{F1DF4ABB-F606-451F-89D3-AB452F370BFE}" destId="{6E54E6C1-EDF7-4282-B780-A0092735AE0D}" srcOrd="3" destOrd="0" presId="urn:microsoft.com/office/officeart/2005/8/layout/hChevron3"/>
    <dgm:cxn modelId="{3025FECF-66B7-4AB5-AF86-8AFFAF48E05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805A701E-972C-42B2-8EDA-D6D3F138044F}"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ABC8497D-1A13-478D-89F2-CF3FDCA2FDD2}"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D0922E9A-2699-4E69-92B7-BCDDCB927CAD}"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9788CDED-5F83-4471-BEAF-2E7E16EE3585}" type="presOf" srcId="{27F23E03-051C-44C2-BCCA-6812C7F02080}" destId="{B67B675F-A044-4A82-9BE0-09D99B568887}" srcOrd="0" destOrd="0" presId="urn:microsoft.com/office/officeart/2005/8/layout/hChevron3"/>
    <dgm:cxn modelId="{516C13CF-C890-49CF-A374-09D750BBACFC}" type="presParOf" srcId="{F1DF4ABB-F606-451F-89D3-AB452F370BFE}" destId="{7A43340D-12E0-4247-BEB3-2CF664B5CE4A}" srcOrd="0" destOrd="0" presId="urn:microsoft.com/office/officeart/2005/8/layout/hChevron3"/>
    <dgm:cxn modelId="{707C2750-7E4F-4345-99A4-E04CD2295CB9}" type="presParOf" srcId="{F1DF4ABB-F606-451F-89D3-AB452F370BFE}" destId="{00A90756-F55C-4EB4-8460-9F114820D416}" srcOrd="1" destOrd="0" presId="urn:microsoft.com/office/officeart/2005/8/layout/hChevron3"/>
    <dgm:cxn modelId="{3983405F-133E-493E-8B2A-2F6ED889C3D9}" type="presParOf" srcId="{F1DF4ABB-F606-451F-89D3-AB452F370BFE}" destId="{B67B675F-A044-4A82-9BE0-09D99B568887}" srcOrd="2" destOrd="0" presId="urn:microsoft.com/office/officeart/2005/8/layout/hChevron3"/>
    <dgm:cxn modelId="{92FB773B-A95E-4415-B32E-0B2055A797F3}" type="presParOf" srcId="{F1DF4ABB-F606-451F-89D3-AB452F370BFE}" destId="{6E54E6C1-EDF7-4282-B780-A0092735AE0D}" srcOrd="3" destOrd="0" presId="urn:microsoft.com/office/officeart/2005/8/layout/hChevron3"/>
    <dgm:cxn modelId="{0A27E2EC-B832-41C4-B396-D7043B8A3AC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C48B3C00-AC14-4F20-AE32-8B1402400084}"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00AA5A72-9778-4FF9-BC59-A4394ACEA2A5}"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06A6789C-3599-443F-B961-DDF9FE1E8E8A}"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848A89F4-EDBA-4686-8B6F-CE186DB5C3E2}" type="presOf" srcId="{27F23E03-051C-44C2-BCCA-6812C7F02080}" destId="{B67B675F-A044-4A82-9BE0-09D99B568887}" srcOrd="0" destOrd="0" presId="urn:microsoft.com/office/officeart/2005/8/layout/hChevron3"/>
    <dgm:cxn modelId="{316958F9-A09B-494E-AA30-9C01475959DB}" type="presParOf" srcId="{F1DF4ABB-F606-451F-89D3-AB452F370BFE}" destId="{7A43340D-12E0-4247-BEB3-2CF664B5CE4A}" srcOrd="0" destOrd="0" presId="urn:microsoft.com/office/officeart/2005/8/layout/hChevron3"/>
    <dgm:cxn modelId="{EA38F460-EFF3-410A-BA6A-CAA93855A747}" type="presParOf" srcId="{F1DF4ABB-F606-451F-89D3-AB452F370BFE}" destId="{00A90756-F55C-4EB4-8460-9F114820D416}" srcOrd="1" destOrd="0" presId="urn:microsoft.com/office/officeart/2005/8/layout/hChevron3"/>
    <dgm:cxn modelId="{4BBC489B-0ED7-4397-B477-0B40429EC165}" type="presParOf" srcId="{F1DF4ABB-F606-451F-89D3-AB452F370BFE}" destId="{B67B675F-A044-4A82-9BE0-09D99B568887}" srcOrd="2" destOrd="0" presId="urn:microsoft.com/office/officeart/2005/8/layout/hChevron3"/>
    <dgm:cxn modelId="{D4D3A934-FA4D-4686-A6D8-6646FD94497F}" type="presParOf" srcId="{F1DF4ABB-F606-451F-89D3-AB452F370BFE}" destId="{6E54E6C1-EDF7-4282-B780-A0092735AE0D}" srcOrd="3" destOrd="0" presId="urn:microsoft.com/office/officeart/2005/8/layout/hChevron3"/>
    <dgm:cxn modelId="{A19A9E82-E233-4B27-AB9C-95C4A8937D3A}"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4"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DBC3A617-957A-445E-BD9C-0779D9382806}" type="presOf" srcId="{42590740-F574-450C-95A7-52C213305CF1}" destId="{F1DF4ABB-F606-451F-89D3-AB452F370BFE}" srcOrd="0" destOrd="0" presId="urn:microsoft.com/office/officeart/2005/8/layout/hChevron3"/>
    <dgm:cxn modelId="{D401E021-04AF-4569-87B3-5510E1962596}"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A25539AB-7F91-4336-A641-6C1D587A01F8}" type="presOf" srcId="{A2EEA86A-8043-4A58-B508-358B6379572E}" destId="{7A43340D-12E0-4247-BEB3-2CF664B5CE4A}" srcOrd="0" destOrd="0" presId="urn:microsoft.com/office/officeart/2005/8/layout/hChevron3"/>
    <dgm:cxn modelId="{C80B83B4-05B6-4A02-97BC-3D63531C500A}" type="presOf" srcId="{27F23E03-051C-44C2-BCCA-6812C7F02080}" destId="{B67B675F-A044-4A82-9BE0-09D99B568887}" srcOrd="0" destOrd="0" presId="urn:microsoft.com/office/officeart/2005/8/layout/hChevron3"/>
    <dgm:cxn modelId="{F5FDEE27-132F-47E0-8DBB-E731D0695D7E}" type="presParOf" srcId="{F1DF4ABB-F606-451F-89D3-AB452F370BFE}" destId="{7A43340D-12E0-4247-BEB3-2CF664B5CE4A}" srcOrd="0" destOrd="0" presId="urn:microsoft.com/office/officeart/2005/8/layout/hChevron3"/>
    <dgm:cxn modelId="{17706972-33BE-43E6-90E3-FC21249DF225}" type="presParOf" srcId="{F1DF4ABB-F606-451F-89D3-AB452F370BFE}" destId="{00A90756-F55C-4EB4-8460-9F114820D416}" srcOrd="1" destOrd="0" presId="urn:microsoft.com/office/officeart/2005/8/layout/hChevron3"/>
    <dgm:cxn modelId="{4B5305A4-43C3-4BCA-A861-E1C37538CB6B}" type="presParOf" srcId="{F1DF4ABB-F606-451F-89D3-AB452F370BFE}" destId="{B67B675F-A044-4A82-9BE0-09D99B568887}" srcOrd="2" destOrd="0" presId="urn:microsoft.com/office/officeart/2005/8/layout/hChevron3"/>
    <dgm:cxn modelId="{88FD3770-4914-4651-BFB1-4E89465E6757}" type="presParOf" srcId="{F1DF4ABB-F606-451F-89D3-AB452F370BFE}" destId="{6E54E6C1-EDF7-4282-B780-A0092735AE0D}" srcOrd="3" destOrd="0" presId="urn:microsoft.com/office/officeart/2005/8/layout/hChevron3"/>
    <dgm:cxn modelId="{6F5772D2-3A5C-4E06-9B6D-1FE50D29B41E}"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84EC1560-8D80-4E5A-BFF2-EDA1F23E5F80}"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CF22D4A-54F5-408E-AEA6-394FD41AACB5}"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0D7773AC-537B-4710-9C26-2AB6AF3639BA}" type="presOf" srcId="{42590740-F574-450C-95A7-52C213305CF1}" destId="{F1DF4ABB-F606-451F-89D3-AB452F370BFE}" srcOrd="0" destOrd="0" presId="urn:microsoft.com/office/officeart/2005/8/layout/hChevron3"/>
    <dgm:cxn modelId="{636F34EB-4D46-4A07-9466-9D0FC9FAA003}" type="presOf" srcId="{7C7EF25D-F3E8-45C1-9C59-814540CC4757}" destId="{139D33E1-589B-4760-8326-DF463461DB68}" srcOrd="0" destOrd="0" presId="urn:microsoft.com/office/officeart/2005/8/layout/hChevron3"/>
    <dgm:cxn modelId="{7DAE28D3-8ABC-481A-8020-962ADA9F3415}" type="presParOf" srcId="{F1DF4ABB-F606-451F-89D3-AB452F370BFE}" destId="{7A43340D-12E0-4247-BEB3-2CF664B5CE4A}" srcOrd="0" destOrd="0" presId="urn:microsoft.com/office/officeart/2005/8/layout/hChevron3"/>
    <dgm:cxn modelId="{9850D79B-F1C8-41E9-B506-8816D2EA2332}" type="presParOf" srcId="{F1DF4ABB-F606-451F-89D3-AB452F370BFE}" destId="{00A90756-F55C-4EB4-8460-9F114820D416}" srcOrd="1" destOrd="0" presId="urn:microsoft.com/office/officeart/2005/8/layout/hChevron3"/>
    <dgm:cxn modelId="{B878D040-2357-4B18-BD42-9ED3138EA13F}" type="presParOf" srcId="{F1DF4ABB-F606-451F-89D3-AB452F370BFE}" destId="{B67B675F-A044-4A82-9BE0-09D99B568887}" srcOrd="2" destOrd="0" presId="urn:microsoft.com/office/officeart/2005/8/layout/hChevron3"/>
    <dgm:cxn modelId="{69F2806A-EAB4-48EB-B1B1-A2CC16739C95}" type="presParOf" srcId="{F1DF4ABB-F606-451F-89D3-AB452F370BFE}" destId="{6E54E6C1-EDF7-4282-B780-A0092735AE0D}" srcOrd="3" destOrd="0" presId="urn:microsoft.com/office/officeart/2005/8/layout/hChevron3"/>
    <dgm:cxn modelId="{70929656-1BA6-4125-8BDF-C77ECA115AE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7"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BDDAEA63-541F-4DCD-AEB9-584C1CF12F57}"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D269BCC1-D579-4460-965E-4ACF99C21862}" type="presOf" srcId="{A2EEA86A-8043-4A58-B508-358B6379572E}" destId="{7A43340D-12E0-4247-BEB3-2CF664B5CE4A}" srcOrd="0" destOrd="0" presId="urn:microsoft.com/office/officeart/2005/8/layout/hChevron3"/>
    <dgm:cxn modelId="{BFA2B6CC-90E1-4481-8B91-4E0305161EC6}" type="presOf" srcId="{42590740-F574-450C-95A7-52C213305CF1}" destId="{F1DF4ABB-F606-451F-89D3-AB452F370BFE}" srcOrd="0" destOrd="0" presId="urn:microsoft.com/office/officeart/2005/8/layout/hChevron3"/>
    <dgm:cxn modelId="{AEBE4BD8-E032-4BC9-8999-6F57DFEDE382}" type="presOf" srcId="{7C7EF25D-F3E8-45C1-9C59-814540CC4757}" destId="{139D33E1-589B-4760-8326-DF463461DB68}" srcOrd="0" destOrd="0" presId="urn:microsoft.com/office/officeart/2005/8/layout/hChevron3"/>
    <dgm:cxn modelId="{D0E2621B-2241-4609-88D4-CDB6A16F3876}" type="presParOf" srcId="{F1DF4ABB-F606-451F-89D3-AB452F370BFE}" destId="{7A43340D-12E0-4247-BEB3-2CF664B5CE4A}" srcOrd="0" destOrd="0" presId="urn:microsoft.com/office/officeart/2005/8/layout/hChevron3"/>
    <dgm:cxn modelId="{0A2CB294-4A73-4EAA-B207-783456FA9AB7}" type="presParOf" srcId="{F1DF4ABB-F606-451F-89D3-AB452F370BFE}" destId="{00A90756-F55C-4EB4-8460-9F114820D416}" srcOrd="1" destOrd="0" presId="urn:microsoft.com/office/officeart/2005/8/layout/hChevron3"/>
    <dgm:cxn modelId="{9F7940DF-3D1D-4222-849A-4AF8239C7083}" type="presParOf" srcId="{F1DF4ABB-F606-451F-89D3-AB452F370BFE}" destId="{B67B675F-A044-4A82-9BE0-09D99B568887}" srcOrd="2" destOrd="0" presId="urn:microsoft.com/office/officeart/2005/8/layout/hChevron3"/>
    <dgm:cxn modelId="{F6D4B09D-7E6C-4E2C-80C4-3491825FE1A7}" type="presParOf" srcId="{F1DF4ABB-F606-451F-89D3-AB452F370BFE}" destId="{6E54E6C1-EDF7-4282-B780-A0092735AE0D}" srcOrd="3" destOrd="0" presId="urn:microsoft.com/office/officeart/2005/8/layout/hChevron3"/>
    <dgm:cxn modelId="{75E1356D-09C4-4606-90E0-28EFD81B809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8"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639CB07-3788-4C89-9ABC-CD771C758D14}" type="presOf" srcId="{42590740-F574-450C-95A7-52C213305CF1}" destId="{F1DF4ABB-F606-451F-89D3-AB452F370BFE}" srcOrd="0" destOrd="0" presId="urn:microsoft.com/office/officeart/2005/8/layout/hChevron3"/>
    <dgm:cxn modelId="{3BC94923-F190-4545-9AF2-46C2590A9495}"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AE508978-B9B1-4E0D-9ECE-391B0D99BED2}" type="presOf" srcId="{A2EEA86A-8043-4A58-B508-358B6379572E}" destId="{7A43340D-12E0-4247-BEB3-2CF664B5CE4A}" srcOrd="0" destOrd="0" presId="urn:microsoft.com/office/officeart/2005/8/layout/hChevron3"/>
    <dgm:cxn modelId="{47272684-EF64-4B31-8DCD-79BD2B1B9AAB}" type="presOf" srcId="{7C7EF25D-F3E8-45C1-9C59-814540CC4757}" destId="{139D33E1-589B-4760-8326-DF463461DB68}"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9F528F1A-220D-478F-8466-85E3BB0848DA}" type="presParOf" srcId="{F1DF4ABB-F606-451F-89D3-AB452F370BFE}" destId="{7A43340D-12E0-4247-BEB3-2CF664B5CE4A}" srcOrd="0" destOrd="0" presId="urn:microsoft.com/office/officeart/2005/8/layout/hChevron3"/>
    <dgm:cxn modelId="{8D6D472C-106E-431F-A2CA-8FA7950C74F9}" type="presParOf" srcId="{F1DF4ABB-F606-451F-89D3-AB452F370BFE}" destId="{00A90756-F55C-4EB4-8460-9F114820D416}" srcOrd="1" destOrd="0" presId="urn:microsoft.com/office/officeart/2005/8/layout/hChevron3"/>
    <dgm:cxn modelId="{6FC7751A-BA89-4637-91BD-20381F089EC1}" type="presParOf" srcId="{F1DF4ABB-F606-451F-89D3-AB452F370BFE}" destId="{B67B675F-A044-4A82-9BE0-09D99B568887}" srcOrd="2" destOrd="0" presId="urn:microsoft.com/office/officeart/2005/8/layout/hChevron3"/>
    <dgm:cxn modelId="{906A1BF8-3799-4879-83F5-35C159032BEB}" type="presParOf" srcId="{F1DF4ABB-F606-451F-89D3-AB452F370BFE}" destId="{6E54E6C1-EDF7-4282-B780-A0092735AE0D}" srcOrd="3" destOrd="0" presId="urn:microsoft.com/office/officeart/2005/8/layout/hChevron3"/>
    <dgm:cxn modelId="{BBAF0261-BBB1-413D-91D5-6D86AC911A64}"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9"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D2F4D44-FD99-4586-A557-7DAF68E9E360}" srcId="{42590740-F574-450C-95A7-52C213305CF1}" destId="{7C7EF25D-F3E8-45C1-9C59-814540CC4757}" srcOrd="2" destOrd="0" parTransId="{8194A15E-6A42-4073-A96B-F71D939EE88A}" sibTransId="{DC03F201-7144-4EBA-BAA2-720BD79AA471}"/>
    <dgm:cxn modelId="{5305F54A-C243-451E-ADF4-2F33AF90F0FF}" type="presOf" srcId="{27F23E03-051C-44C2-BCCA-6812C7F02080}" destId="{B67B675F-A044-4A82-9BE0-09D99B568887}" srcOrd="0" destOrd="0" presId="urn:microsoft.com/office/officeart/2005/8/layout/hChevron3"/>
    <dgm:cxn modelId="{F2F0F886-E975-4793-8A33-A92B4FA058D0}" type="presOf" srcId="{7C7EF25D-F3E8-45C1-9C59-814540CC4757}" destId="{139D33E1-589B-4760-8326-DF463461DB68}"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5C34399-36EC-44E6-8883-4A04DACED599}"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05F31ECF-E74E-4894-8075-51CC9FFDBC46}" type="presOf" srcId="{A2EEA86A-8043-4A58-B508-358B6379572E}" destId="{7A43340D-12E0-4247-BEB3-2CF664B5CE4A}" srcOrd="0" destOrd="0" presId="urn:microsoft.com/office/officeart/2005/8/layout/hChevron3"/>
    <dgm:cxn modelId="{382516C9-E33C-442D-BB11-2831C158C296}" type="presParOf" srcId="{F1DF4ABB-F606-451F-89D3-AB452F370BFE}" destId="{7A43340D-12E0-4247-BEB3-2CF664B5CE4A}" srcOrd="0" destOrd="0" presId="urn:microsoft.com/office/officeart/2005/8/layout/hChevron3"/>
    <dgm:cxn modelId="{37720567-04A0-44CB-ABB2-3FB12774B9F3}" type="presParOf" srcId="{F1DF4ABB-F606-451F-89D3-AB452F370BFE}" destId="{00A90756-F55C-4EB4-8460-9F114820D416}" srcOrd="1" destOrd="0" presId="urn:microsoft.com/office/officeart/2005/8/layout/hChevron3"/>
    <dgm:cxn modelId="{5D2E1A8D-21AC-4BF3-B8AD-0D901FC8206C}" type="presParOf" srcId="{F1DF4ABB-F606-451F-89D3-AB452F370BFE}" destId="{B67B675F-A044-4A82-9BE0-09D99B568887}" srcOrd="2" destOrd="0" presId="urn:microsoft.com/office/officeart/2005/8/layout/hChevron3"/>
    <dgm:cxn modelId="{497F8D13-8751-40F9-BD7A-8AF8CF5ECB8F}" type="presParOf" srcId="{F1DF4ABB-F606-451F-89D3-AB452F370BFE}" destId="{6E54E6C1-EDF7-4282-B780-A0092735AE0D}" srcOrd="3" destOrd="0" presId="urn:microsoft.com/office/officeart/2005/8/layout/hChevron3"/>
    <dgm:cxn modelId="{A67ABB48-F57C-49E4-A113-A78C133DF96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0"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27D82B07-3AFB-4A9D-BDB0-02E211BC8A84}"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5921C77E-C9DB-4952-9A02-9C43D17E1F92}" type="presOf" srcId="{42590740-F574-450C-95A7-52C213305CF1}" destId="{F1DF4ABB-F606-451F-89D3-AB452F370BFE}" srcOrd="0" destOrd="0" presId="urn:microsoft.com/office/officeart/2005/8/layout/hChevron3"/>
    <dgm:cxn modelId="{7AD8CE80-FA81-4C97-BB98-F3B613611AFD}"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4A13E38F-2540-4956-A832-249AA5826FD7}"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511C1674-AC87-40F2-A740-BBF93828C0AF}" type="presParOf" srcId="{F1DF4ABB-F606-451F-89D3-AB452F370BFE}" destId="{7A43340D-12E0-4247-BEB3-2CF664B5CE4A}" srcOrd="0" destOrd="0" presId="urn:microsoft.com/office/officeart/2005/8/layout/hChevron3"/>
    <dgm:cxn modelId="{57DB02B8-7202-4A3A-B714-0923C1611307}" type="presParOf" srcId="{F1DF4ABB-F606-451F-89D3-AB452F370BFE}" destId="{00A90756-F55C-4EB4-8460-9F114820D416}" srcOrd="1" destOrd="0" presId="urn:microsoft.com/office/officeart/2005/8/layout/hChevron3"/>
    <dgm:cxn modelId="{6E9C451A-E4E7-4142-ADD1-535E1DA145E4}" type="presParOf" srcId="{F1DF4ABB-F606-451F-89D3-AB452F370BFE}" destId="{B67B675F-A044-4A82-9BE0-09D99B568887}" srcOrd="2" destOrd="0" presId="urn:microsoft.com/office/officeart/2005/8/layout/hChevron3"/>
    <dgm:cxn modelId="{BA755F0C-F087-4F4C-871A-F5D5F1A9D0A4}" type="presParOf" srcId="{F1DF4ABB-F606-451F-89D3-AB452F370BFE}" destId="{6E54E6C1-EDF7-4282-B780-A0092735AE0D}" srcOrd="3" destOrd="0" presId="urn:microsoft.com/office/officeart/2005/8/layout/hChevron3"/>
    <dgm:cxn modelId="{DFA53E32-7658-489C-9761-0220FCF69DE8}"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D2F4D44-FD99-4586-A557-7DAF68E9E360}" srcId="{42590740-F574-450C-95A7-52C213305CF1}" destId="{7C7EF25D-F3E8-45C1-9C59-814540CC4757}" srcOrd="2" destOrd="0" parTransId="{8194A15E-6A42-4073-A96B-F71D939EE88A}" sibTransId="{DC03F201-7144-4EBA-BAA2-720BD79AA471}"/>
    <dgm:cxn modelId="{C5E4E78E-646F-46B1-92F2-9277A0FB0740}" srcId="{42590740-F574-450C-95A7-52C213305CF1}" destId="{A2EEA86A-8043-4A58-B508-358B6379572E}" srcOrd="0" destOrd="0" parTransId="{2F6ADF66-2D2A-47E2-B0CC-72B3FF288608}" sibTransId="{FFEC9510-827F-478A-948C-4E2EBBAB229B}"/>
    <dgm:cxn modelId="{5DABA793-4809-449C-9BDF-20B757AABDAA}" type="presOf" srcId="{42590740-F574-450C-95A7-52C213305CF1}" destId="{F1DF4ABB-F606-451F-89D3-AB452F370BFE}" srcOrd="0" destOrd="0" presId="urn:microsoft.com/office/officeart/2005/8/layout/hChevron3"/>
    <dgm:cxn modelId="{387A06A2-16A8-4634-A714-1077187EB7ED}"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FE9D34BE-CD5C-4E36-AC2D-3349A229D24A}" type="presOf" srcId="{7C7EF25D-F3E8-45C1-9C59-814540CC4757}" destId="{139D33E1-589B-4760-8326-DF463461DB68}" srcOrd="0" destOrd="0" presId="urn:microsoft.com/office/officeart/2005/8/layout/hChevron3"/>
    <dgm:cxn modelId="{73A5F6DF-00B3-4E52-ADF0-64AF99D4F47E}" type="presOf" srcId="{A2EEA86A-8043-4A58-B508-358B6379572E}" destId="{7A43340D-12E0-4247-BEB3-2CF664B5CE4A}" srcOrd="0" destOrd="0" presId="urn:microsoft.com/office/officeart/2005/8/layout/hChevron3"/>
    <dgm:cxn modelId="{7AD03DC1-9A92-4B92-B113-96849CBDF8EE}" type="presParOf" srcId="{F1DF4ABB-F606-451F-89D3-AB452F370BFE}" destId="{7A43340D-12E0-4247-BEB3-2CF664B5CE4A}" srcOrd="0" destOrd="0" presId="urn:microsoft.com/office/officeart/2005/8/layout/hChevron3"/>
    <dgm:cxn modelId="{2E11B1A7-C11D-4DE3-9701-AFDDE347E63B}" type="presParOf" srcId="{F1DF4ABB-F606-451F-89D3-AB452F370BFE}" destId="{00A90756-F55C-4EB4-8460-9F114820D416}" srcOrd="1" destOrd="0" presId="urn:microsoft.com/office/officeart/2005/8/layout/hChevron3"/>
    <dgm:cxn modelId="{1532D959-D904-4FF6-9A55-D96801097BED}" type="presParOf" srcId="{F1DF4ABB-F606-451F-89D3-AB452F370BFE}" destId="{B67B675F-A044-4A82-9BE0-09D99B568887}" srcOrd="2" destOrd="0" presId="urn:microsoft.com/office/officeart/2005/8/layout/hChevron3"/>
    <dgm:cxn modelId="{FDBDF275-059F-4618-A084-8DF3203AFEBB}" type="presParOf" srcId="{F1DF4ABB-F606-451F-89D3-AB452F370BFE}" destId="{6E54E6C1-EDF7-4282-B780-A0092735AE0D}" srcOrd="3" destOrd="0" presId="urn:microsoft.com/office/officeart/2005/8/layout/hChevron3"/>
    <dgm:cxn modelId="{A42C8E04-5BC0-460A-9404-AB394686FDC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98543421-1664-4C67-9831-3ECC5313806F}" type="presOf" srcId="{A2EEA86A-8043-4A58-B508-358B6379572E}" destId="{7A43340D-12E0-4247-BEB3-2CF664B5CE4A}" srcOrd="0" destOrd="0" presId="urn:microsoft.com/office/officeart/2005/8/layout/hChevron3"/>
    <dgm:cxn modelId="{8199392D-E608-4443-8407-17307C3493B6}"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7E28965-8A47-4DFD-843B-669B9E785BFC}" type="presOf" srcId="{27F23E03-051C-44C2-BCCA-6812C7F02080}" destId="{B67B675F-A044-4A82-9BE0-09D99B568887}" srcOrd="0" destOrd="0" presId="urn:microsoft.com/office/officeart/2005/8/layout/hChevron3"/>
    <dgm:cxn modelId="{F521396C-9E48-4EA2-BFC5-6282071BD749}" type="presOf" srcId="{7C7EF25D-F3E8-45C1-9C59-814540CC4757}" destId="{139D33E1-589B-4760-8326-DF463461DB68}"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4D02051A-98C4-45F1-A817-CFF78B4C7D41}" type="presParOf" srcId="{F1DF4ABB-F606-451F-89D3-AB452F370BFE}" destId="{7A43340D-12E0-4247-BEB3-2CF664B5CE4A}" srcOrd="0" destOrd="0" presId="urn:microsoft.com/office/officeart/2005/8/layout/hChevron3"/>
    <dgm:cxn modelId="{6E0D01B2-2A4C-4461-AF09-11B36255D8D3}" type="presParOf" srcId="{F1DF4ABB-F606-451F-89D3-AB452F370BFE}" destId="{00A90756-F55C-4EB4-8460-9F114820D416}" srcOrd="1" destOrd="0" presId="urn:microsoft.com/office/officeart/2005/8/layout/hChevron3"/>
    <dgm:cxn modelId="{6C9F2FCF-9CD6-4B9C-A5F7-07F87D0027BB}" type="presParOf" srcId="{F1DF4ABB-F606-451F-89D3-AB452F370BFE}" destId="{B67B675F-A044-4A82-9BE0-09D99B568887}" srcOrd="2" destOrd="0" presId="urn:microsoft.com/office/officeart/2005/8/layout/hChevron3"/>
    <dgm:cxn modelId="{5A93AC04-036D-4A2D-8E25-F0E311935390}" type="presParOf" srcId="{F1DF4ABB-F606-451F-89D3-AB452F370BFE}" destId="{6E54E6C1-EDF7-4282-B780-A0092735AE0D}" srcOrd="3" destOrd="0" presId="urn:microsoft.com/office/officeart/2005/8/layout/hChevron3"/>
    <dgm:cxn modelId="{5A1BB3E4-59DA-4133-93EA-585AA9D21F4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3A2E130E-C0CB-4FB4-B227-35C1F70EE2EF}"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9F0F2150-A838-4334-94B3-332A0C4F645C}" type="presOf" srcId="{A2EEA86A-8043-4A58-B508-358B6379572E}" destId="{7A43340D-12E0-4247-BEB3-2CF664B5CE4A}" srcOrd="0" destOrd="0" presId="urn:microsoft.com/office/officeart/2005/8/layout/hChevron3"/>
    <dgm:cxn modelId="{DAD4F679-E157-4441-B8B6-62490B5EF1F2}"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0C2F86BF-3F43-452A-AC72-5A7774208719}" type="presOf" srcId="{42590740-F574-450C-95A7-52C213305CF1}" destId="{F1DF4ABB-F606-451F-89D3-AB452F370BFE}" srcOrd="0" destOrd="0" presId="urn:microsoft.com/office/officeart/2005/8/layout/hChevron3"/>
    <dgm:cxn modelId="{B46716E3-C920-4964-9783-F5964C9B1B8B}" type="presParOf" srcId="{F1DF4ABB-F606-451F-89D3-AB452F370BFE}" destId="{7A43340D-12E0-4247-BEB3-2CF664B5CE4A}" srcOrd="0" destOrd="0" presId="urn:microsoft.com/office/officeart/2005/8/layout/hChevron3"/>
    <dgm:cxn modelId="{D6386237-F23F-4156-A723-913F3C4DFEAA}" type="presParOf" srcId="{F1DF4ABB-F606-451F-89D3-AB452F370BFE}" destId="{00A90756-F55C-4EB4-8460-9F114820D416}" srcOrd="1" destOrd="0" presId="urn:microsoft.com/office/officeart/2005/8/layout/hChevron3"/>
    <dgm:cxn modelId="{19835938-BC7C-493A-83C0-373D180B712A}" type="presParOf" srcId="{F1DF4ABB-F606-451F-89D3-AB452F370BFE}" destId="{B67B675F-A044-4A82-9BE0-09D99B568887}" srcOrd="2" destOrd="0" presId="urn:microsoft.com/office/officeart/2005/8/layout/hChevron3"/>
    <dgm:cxn modelId="{B85E2667-B74D-4F54-9DFA-21169232B37C}" type="presParOf" srcId="{F1DF4ABB-F606-451F-89D3-AB452F370BFE}" destId="{6E54E6C1-EDF7-4282-B780-A0092735AE0D}" srcOrd="3" destOrd="0" presId="urn:microsoft.com/office/officeart/2005/8/layout/hChevron3"/>
    <dgm:cxn modelId="{C37FB677-6DB9-41BF-B93B-0F48A4FA123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24" csCatId="colorful" phldr="1"/>
      <dgm:spPr/>
      <dgm:t>
        <a:bodyPr/>
        <a:lstStyle/>
        <a:p>
          <a:endParaRPr lang="zh-TW" altLang="en-US"/>
        </a:p>
      </dgm:t>
    </dgm:pt>
    <dgm:pt modelId="{BC648BB1-A315-4C25-B64C-36FEB0B627B2}">
      <dgm:prSet phldrT="[文字]"/>
      <dgm:spPr/>
      <dgm:t>
        <a:bodyPr/>
        <a:lstStyle/>
        <a:p>
          <a:r>
            <a:rPr lang="zh-TW" altLang="en-US" dirty="0"/>
            <a:t>類別</a:t>
          </a:r>
          <a:endParaRPr lang="en-US" altLang="zh-TW" dirty="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a:t>屬性</a:t>
          </a:r>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a:t>關聯</a:t>
          </a:r>
          <a:endParaRPr lang="en-US" altLang="zh-TW" dirty="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pt>
    <dgm:pt modelId="{477AF322-6342-484F-B72E-034B9338EF2F}" type="pres">
      <dgm:prSet presAssocID="{3497E145-6341-4E1E-B9DF-3958231319ED}" presName="wedge1" presStyleLbl="node1" presStyleIdx="0" presStyleCnt="3"/>
      <dgm:spPr/>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pt>
    <dgm:pt modelId="{16E63F49-2133-4449-A553-32B7E7212474}" type="pres">
      <dgm:prSet presAssocID="{3497E145-6341-4E1E-B9DF-3958231319ED}" presName="wedge2" presStyleLbl="node1" presStyleIdx="1" presStyleCnt="3"/>
      <dgm:spPr/>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pt>
    <dgm:pt modelId="{36BD5511-1F2E-4D8E-885E-019E0F9B1744}" type="pres">
      <dgm:prSet presAssocID="{3497E145-6341-4E1E-B9DF-3958231319ED}" presName="wedge3" presStyleLbl="node1" presStyleIdx="2" presStyleCnt="3"/>
      <dgm:spPr/>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E714B008-16BA-4481-9C64-A6D566E53428}" type="presOf" srcId="{838AC31D-F28A-4BFB-94A8-49E0D87AB53B}" destId="{16E63F49-2133-4449-A553-32B7E7212474}" srcOrd="0" destOrd="0" presId="urn:microsoft.com/office/officeart/2005/8/layout/cycle8"/>
    <dgm:cxn modelId="{5986000D-9B8D-4044-B305-CEFE097F9057}" type="presOf" srcId="{838AC31D-F28A-4BFB-94A8-49E0D87AB53B}" destId="{B47864E3-BAAF-4215-B303-2EFCC4F9C619}" srcOrd="1" destOrd="0" presId="urn:microsoft.com/office/officeart/2005/8/layout/cycle8"/>
    <dgm:cxn modelId="{1570B71A-69C8-4499-BBBB-CF0B8B9BB21D}" type="presOf" srcId="{BC648BB1-A315-4C25-B64C-36FEB0B627B2}" destId="{1446CB26-5B0C-46DE-93B5-3028AA1C1AE1}" srcOrd="1" destOrd="0" presId="urn:microsoft.com/office/officeart/2005/8/layout/cycle8"/>
    <dgm:cxn modelId="{0C4CE21D-D654-490C-9BB4-00FCBEE1A2E9}" type="presOf" srcId="{BC648BB1-A315-4C25-B64C-36FEB0B627B2}" destId="{477AF322-6342-484F-B72E-034B9338EF2F}" srcOrd="0" destOrd="0" presId="urn:microsoft.com/office/officeart/2005/8/layout/cycle8"/>
    <dgm:cxn modelId="{205C1B5C-DE0F-490E-B6BD-B952F3EBEA5D}" type="presOf" srcId="{0321468B-DBC7-4CCA-90CA-76369B83B67F}" destId="{91B77229-0346-4409-BFDA-EACFA62E508E}" srcOrd="1" destOrd="0" presId="urn:microsoft.com/office/officeart/2005/8/layout/cycle8"/>
    <dgm:cxn modelId="{EB4AF15C-1830-4A90-901A-AC8FC7FCCD73}" type="presOf" srcId="{3497E145-6341-4E1E-B9DF-3958231319ED}" destId="{27E79E96-E6D7-4CA0-BE81-0DFB9337A9CC}"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5ACC80AD-2763-478B-B518-7C0BC0BC38B9}" srcId="{3497E145-6341-4E1E-B9DF-3958231319ED}" destId="{838AC31D-F28A-4BFB-94A8-49E0D87AB53B}" srcOrd="1" destOrd="0" parTransId="{B7CFA6E8-B654-4890-94C9-12A21FA5BB99}" sibTransId="{A283F53B-5FE5-4E9D-B967-51E2B1D7341D}"/>
    <dgm:cxn modelId="{B77031EB-32F0-4B73-8FC1-B70ECFE0D52B}" srcId="{3497E145-6341-4E1E-B9DF-3958231319ED}" destId="{0321468B-DBC7-4CCA-90CA-76369B83B67F}" srcOrd="2" destOrd="0" parTransId="{FEDA2F27-512B-446D-B974-AA2A790A2A1D}" sibTransId="{F78FCD02-C195-4180-963B-EF40622AB366}"/>
    <dgm:cxn modelId="{B5C2E3F9-CD2C-480F-A51C-3968A52269CB}" type="presOf" srcId="{0321468B-DBC7-4CCA-90CA-76369B83B67F}" destId="{36BD5511-1F2E-4D8E-885E-019E0F9B1744}" srcOrd="0" destOrd="0" presId="urn:microsoft.com/office/officeart/2005/8/layout/cycle8"/>
    <dgm:cxn modelId="{B689F020-4D93-4F7D-9570-F3FC69205875}" type="presParOf" srcId="{27E79E96-E6D7-4CA0-BE81-0DFB9337A9CC}" destId="{477AF322-6342-484F-B72E-034B9338EF2F}" srcOrd="0" destOrd="0" presId="urn:microsoft.com/office/officeart/2005/8/layout/cycle8"/>
    <dgm:cxn modelId="{E2BBE127-E208-4694-80EB-B2AA2BE7765C}" type="presParOf" srcId="{27E79E96-E6D7-4CA0-BE81-0DFB9337A9CC}" destId="{5080888E-9B62-46CA-A443-94100A233E46}" srcOrd="1" destOrd="0" presId="urn:microsoft.com/office/officeart/2005/8/layout/cycle8"/>
    <dgm:cxn modelId="{BF24624A-3C60-4293-9424-9FAAC9ACEFF9}" type="presParOf" srcId="{27E79E96-E6D7-4CA0-BE81-0DFB9337A9CC}" destId="{F4DC45FE-106E-461D-9097-52ECD3B5A635}" srcOrd="2" destOrd="0" presId="urn:microsoft.com/office/officeart/2005/8/layout/cycle8"/>
    <dgm:cxn modelId="{ECCFEB92-4738-420C-8F35-2DDD18CDCC5C}" type="presParOf" srcId="{27E79E96-E6D7-4CA0-BE81-0DFB9337A9CC}" destId="{1446CB26-5B0C-46DE-93B5-3028AA1C1AE1}" srcOrd="3" destOrd="0" presId="urn:microsoft.com/office/officeart/2005/8/layout/cycle8"/>
    <dgm:cxn modelId="{74463DE0-5071-4406-B2EA-316B660F6A68}" type="presParOf" srcId="{27E79E96-E6D7-4CA0-BE81-0DFB9337A9CC}" destId="{16E63F49-2133-4449-A553-32B7E7212474}" srcOrd="4" destOrd="0" presId="urn:microsoft.com/office/officeart/2005/8/layout/cycle8"/>
    <dgm:cxn modelId="{9B84A58B-73D4-408E-8A5A-85BD0CEA6826}" type="presParOf" srcId="{27E79E96-E6D7-4CA0-BE81-0DFB9337A9CC}" destId="{57CD7334-B13D-4E37-BB62-EC90CAC10452}" srcOrd="5" destOrd="0" presId="urn:microsoft.com/office/officeart/2005/8/layout/cycle8"/>
    <dgm:cxn modelId="{C2533767-5C52-47B2-A51E-3BFF2E709339}" type="presParOf" srcId="{27E79E96-E6D7-4CA0-BE81-0DFB9337A9CC}" destId="{07B163BE-C76C-419E-A4C9-A940A4DB6CCD}" srcOrd="6" destOrd="0" presId="urn:microsoft.com/office/officeart/2005/8/layout/cycle8"/>
    <dgm:cxn modelId="{50A4493A-E8AA-4B50-B9D1-AB5C8766D43F}" type="presParOf" srcId="{27E79E96-E6D7-4CA0-BE81-0DFB9337A9CC}" destId="{B47864E3-BAAF-4215-B303-2EFCC4F9C619}" srcOrd="7" destOrd="0" presId="urn:microsoft.com/office/officeart/2005/8/layout/cycle8"/>
    <dgm:cxn modelId="{73D80EB5-01FF-4607-9434-94ABCF848811}" type="presParOf" srcId="{27E79E96-E6D7-4CA0-BE81-0DFB9337A9CC}" destId="{36BD5511-1F2E-4D8E-885E-019E0F9B1744}" srcOrd="8" destOrd="0" presId="urn:microsoft.com/office/officeart/2005/8/layout/cycle8"/>
    <dgm:cxn modelId="{161F8574-4BC9-41AA-9B09-854B5529FAAC}" type="presParOf" srcId="{27E79E96-E6D7-4CA0-BE81-0DFB9337A9CC}" destId="{C4CC8C91-3C2F-4EF3-995D-65C807EE0BCA}" srcOrd="9" destOrd="0" presId="urn:microsoft.com/office/officeart/2005/8/layout/cycle8"/>
    <dgm:cxn modelId="{D335437F-7BF7-426F-B9E1-775C969304A3}" type="presParOf" srcId="{27E79E96-E6D7-4CA0-BE81-0DFB9337A9CC}" destId="{68B0C0CC-7575-4C4C-9BD1-C5B9167019C0}" srcOrd="10" destOrd="0" presId="urn:microsoft.com/office/officeart/2005/8/layout/cycle8"/>
    <dgm:cxn modelId="{E1485979-268E-4B42-A3B3-201A10C1036B}" type="presParOf" srcId="{27E79E96-E6D7-4CA0-BE81-0DFB9337A9CC}" destId="{91B77229-0346-4409-BFDA-EACFA62E508E}" srcOrd="11" destOrd="0" presId="urn:microsoft.com/office/officeart/2005/8/layout/cycle8"/>
    <dgm:cxn modelId="{5C2BD6AD-CF48-4801-8A81-ECEA1BFFCCBA}" type="presParOf" srcId="{27E79E96-E6D7-4CA0-BE81-0DFB9337A9CC}" destId="{2DA5426C-A699-4D2B-9D42-306A1F29378E}" srcOrd="12" destOrd="0" presId="urn:microsoft.com/office/officeart/2005/8/layout/cycle8"/>
    <dgm:cxn modelId="{2CA88133-77F4-4D75-85BF-C2EFB9194B25}" type="presParOf" srcId="{27E79E96-E6D7-4CA0-BE81-0DFB9337A9CC}" destId="{8A809848-6BA9-4DE6-8682-7D29603C2E36}" srcOrd="13" destOrd="0" presId="urn:microsoft.com/office/officeart/2005/8/layout/cycle8"/>
    <dgm:cxn modelId="{C6BB2DF4-7A23-4A94-85A2-88288261735E}"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a:t>辨識</a:t>
          </a:r>
          <a:r>
            <a:rPr lang="en-US" altLang="zh-TW" sz="1800"/>
            <a:t>Use</a:t>
          </a:r>
          <a:r>
            <a:rPr lang="zh-TW" altLang="en-US" sz="1800"/>
            <a:t> </a:t>
          </a:r>
          <a:r>
            <a:rPr lang="en-US" altLang="zh-TW" sz="1800"/>
            <a:t>Case</a:t>
          </a:r>
          <a:r>
            <a:rPr lang="zh-TW" altLang="en-US" sz="1800" dirty="0"/>
            <a:t>內的名詞</a:t>
          </a:r>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a:t>參考類別清單</a:t>
          </a:r>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a:t>參考</a:t>
          </a:r>
          <a:r>
            <a:rPr lang="en-US" altLang="zh-TW" sz="1800" dirty="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3B2AEC2C-868B-4CF5-BBB2-71B3A3CD6922}" type="presOf" srcId="{55A4FDBA-43F0-4A1B-ACDD-626527D9E319}" destId="{9168F688-9B38-497E-A354-EFD8B450AB85}" srcOrd="1" destOrd="0" presId="urn:microsoft.com/office/officeart/2005/8/layout/list1"/>
    <dgm:cxn modelId="{F41DDD40-2493-42D6-AA9D-3FB673C92238}" type="presOf" srcId="{7F5E10B1-6412-4FC1-ABCC-4D82DA21D0FD}" destId="{C5513091-2CA9-4112-B50E-86743A37EB9D}"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1DD4F141-1A74-4E54-9E3C-2A142A965FA4}" type="presOf" srcId="{B59F7A78-19B6-4BE6-A578-5813D15D3CB4}" destId="{B188D960-D8D9-431E-A166-38E4FC7FFC37}" srcOrd="0"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F77B3E83-126A-43CA-A015-D7B8A8AA5FF2}" srcId="{B397842C-05C1-45A6-97FA-51A314C7B708}" destId="{55A4FDBA-43F0-4A1B-ACDD-626527D9E319}" srcOrd="0" destOrd="0" parTransId="{97FCCAAD-8EA7-4EC2-8484-48D1C2D179E0}" sibTransId="{35CF24FE-9FC0-4220-A14C-ED1B287E6B3D}"/>
    <dgm:cxn modelId="{B746E0A4-AE68-4881-AEED-D05CA37F5441}" type="presOf" srcId="{B59F7A78-19B6-4BE6-A578-5813D15D3CB4}" destId="{331BBC14-D884-4022-BD0D-D4CD1B6C8388}" srcOrd="1" destOrd="0" presId="urn:microsoft.com/office/officeart/2005/8/layout/list1"/>
    <dgm:cxn modelId="{2B924CC5-A5B4-4C1A-B292-3B5306F5F1FC}" type="presOf" srcId="{55A4FDBA-43F0-4A1B-ACDD-626527D9E319}" destId="{A2763CF0-668A-4A39-B567-9C7C1307A0F0}" srcOrd="0" destOrd="0" presId="urn:microsoft.com/office/officeart/2005/8/layout/list1"/>
    <dgm:cxn modelId="{6AE796D9-227A-4B66-8F92-0B5D71A54D0D}" type="presOf" srcId="{B397842C-05C1-45A6-97FA-51A314C7B708}" destId="{99A0433F-23E1-4A49-A875-7AA2D664E5F4}" srcOrd="0" destOrd="0" presId="urn:microsoft.com/office/officeart/2005/8/layout/list1"/>
    <dgm:cxn modelId="{284128EB-E82A-4848-9EE1-1024093F38BB}" type="presOf" srcId="{7F5E10B1-6412-4FC1-ABCC-4D82DA21D0FD}" destId="{6EB4CAB2-2B5D-4B6F-830F-EF1659767301}" srcOrd="1" destOrd="0" presId="urn:microsoft.com/office/officeart/2005/8/layout/list1"/>
    <dgm:cxn modelId="{31CD824E-AB56-4ABF-97C1-2C21056B8319}" type="presParOf" srcId="{99A0433F-23E1-4A49-A875-7AA2D664E5F4}" destId="{4AEA2163-84BF-4AF9-B0D6-08C34F41BAA0}" srcOrd="0" destOrd="0" presId="urn:microsoft.com/office/officeart/2005/8/layout/list1"/>
    <dgm:cxn modelId="{0F4EFEAC-5032-4838-86B9-5771E3E351D4}" type="presParOf" srcId="{4AEA2163-84BF-4AF9-B0D6-08C34F41BAA0}" destId="{A2763CF0-668A-4A39-B567-9C7C1307A0F0}" srcOrd="0" destOrd="0" presId="urn:microsoft.com/office/officeart/2005/8/layout/list1"/>
    <dgm:cxn modelId="{FBD2D9F2-088B-4C3B-A80F-810D03A5D666}" type="presParOf" srcId="{4AEA2163-84BF-4AF9-B0D6-08C34F41BAA0}" destId="{9168F688-9B38-497E-A354-EFD8B450AB85}" srcOrd="1" destOrd="0" presId="urn:microsoft.com/office/officeart/2005/8/layout/list1"/>
    <dgm:cxn modelId="{2D2AEB83-50FB-4CDE-B863-C64C5AD82A0D}" type="presParOf" srcId="{99A0433F-23E1-4A49-A875-7AA2D664E5F4}" destId="{BB4FA91B-79A0-47EB-B2DE-800280F3F8F4}" srcOrd="1" destOrd="0" presId="urn:microsoft.com/office/officeart/2005/8/layout/list1"/>
    <dgm:cxn modelId="{CEA54CD2-BDDC-4452-8F3E-F9A418BDA73B}" type="presParOf" srcId="{99A0433F-23E1-4A49-A875-7AA2D664E5F4}" destId="{FFFA9138-7E65-44F7-8C41-965DA3FEC39F}" srcOrd="2" destOrd="0" presId="urn:microsoft.com/office/officeart/2005/8/layout/list1"/>
    <dgm:cxn modelId="{EE6D4494-ECCF-410E-B99E-D5F5686B9F66}" type="presParOf" srcId="{99A0433F-23E1-4A49-A875-7AA2D664E5F4}" destId="{2B21A9EE-FF7B-49FA-BDF0-D93744FA145E}" srcOrd="3" destOrd="0" presId="urn:microsoft.com/office/officeart/2005/8/layout/list1"/>
    <dgm:cxn modelId="{BA9405C9-EAC3-40BB-AB36-192AD8F11428}" type="presParOf" srcId="{99A0433F-23E1-4A49-A875-7AA2D664E5F4}" destId="{A8A854A2-FAF0-4165-8754-1F628DE05561}" srcOrd="4" destOrd="0" presId="urn:microsoft.com/office/officeart/2005/8/layout/list1"/>
    <dgm:cxn modelId="{33D04EDE-6DF7-4C42-8826-8251370C1300}" type="presParOf" srcId="{A8A854A2-FAF0-4165-8754-1F628DE05561}" destId="{B188D960-D8D9-431E-A166-38E4FC7FFC37}" srcOrd="0" destOrd="0" presId="urn:microsoft.com/office/officeart/2005/8/layout/list1"/>
    <dgm:cxn modelId="{0D7E2720-1A4A-4685-9D47-B8872D0965C7}" type="presParOf" srcId="{A8A854A2-FAF0-4165-8754-1F628DE05561}" destId="{331BBC14-D884-4022-BD0D-D4CD1B6C8388}" srcOrd="1" destOrd="0" presId="urn:microsoft.com/office/officeart/2005/8/layout/list1"/>
    <dgm:cxn modelId="{D94997C0-ABA0-45FD-BFD7-321AE55EE499}" type="presParOf" srcId="{99A0433F-23E1-4A49-A875-7AA2D664E5F4}" destId="{5C28A1BC-73BC-4EF6-87DE-CD0115EFC7EF}" srcOrd="5" destOrd="0" presId="urn:microsoft.com/office/officeart/2005/8/layout/list1"/>
    <dgm:cxn modelId="{99B87B37-46BA-41BA-BCD7-5B60A8802D7E}" type="presParOf" srcId="{99A0433F-23E1-4A49-A875-7AA2D664E5F4}" destId="{ABF292BB-EECC-4E00-B334-AFA8E6060725}" srcOrd="6" destOrd="0" presId="urn:microsoft.com/office/officeart/2005/8/layout/list1"/>
    <dgm:cxn modelId="{7C0F0E6E-2D87-4BE0-A292-97373E6A6BD8}" type="presParOf" srcId="{99A0433F-23E1-4A49-A875-7AA2D664E5F4}" destId="{696BC794-EAF7-4E7C-848F-73AEB0B6D338}" srcOrd="7" destOrd="0" presId="urn:microsoft.com/office/officeart/2005/8/layout/list1"/>
    <dgm:cxn modelId="{41C144A3-51AC-4967-8A3F-24B1FE225BC9}" type="presParOf" srcId="{99A0433F-23E1-4A49-A875-7AA2D664E5F4}" destId="{A1A27306-93D8-4743-B448-9D002627CF3C}" srcOrd="8" destOrd="0" presId="urn:microsoft.com/office/officeart/2005/8/layout/list1"/>
    <dgm:cxn modelId="{46483B6B-22E8-4BE2-A243-028C50EFFFA8}" type="presParOf" srcId="{A1A27306-93D8-4743-B448-9D002627CF3C}" destId="{C5513091-2CA9-4112-B50E-86743A37EB9D}" srcOrd="0" destOrd="0" presId="urn:microsoft.com/office/officeart/2005/8/layout/list1"/>
    <dgm:cxn modelId="{3B7D35F3-F04C-4F1E-AC46-2D6C3395301B}" type="presParOf" srcId="{A1A27306-93D8-4743-B448-9D002627CF3C}" destId="{6EB4CAB2-2B5D-4B6F-830F-EF1659767301}" srcOrd="1" destOrd="0" presId="urn:microsoft.com/office/officeart/2005/8/layout/list1"/>
    <dgm:cxn modelId="{239C1C3F-D59E-4098-83FB-D4C834131F8C}" type="presParOf" srcId="{99A0433F-23E1-4A49-A875-7AA2D664E5F4}" destId="{71E0E82E-B6A3-493B-93CE-3AFC42D8DD2B}" srcOrd="9" destOrd="0" presId="urn:microsoft.com/office/officeart/2005/8/layout/list1"/>
    <dgm:cxn modelId="{3C23682A-DCEB-48DC-B487-65236E11FDA8}"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a:t>參考關聯清單</a:t>
          </a:r>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a:t>參考</a:t>
          </a:r>
          <a:r>
            <a:rPr lang="en-US" altLang="zh-TW" sz="1800" dirty="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a:t>特殊關聯</a:t>
          </a:r>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pt>
    <dgm:pt modelId="{AB8F1D28-55C7-4624-BCCE-B4FC923CBD27}" type="pres">
      <dgm:prSet presAssocID="{15DE2C74-1FB5-41CA-A713-AEF4CABF85EC}" presName="parentText" presStyleLbl="node1" presStyleIdx="2" presStyleCnt="3">
        <dgm:presLayoutVars>
          <dgm:chMax val="0"/>
          <dgm:bulletEnabled val="1"/>
        </dgm:presLayoutVars>
      </dgm:prSet>
      <dgm:spPr/>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pt>
  </dgm:ptLst>
  <dgm:cxnLst>
    <dgm:cxn modelId="{799B7422-EA01-4EC2-AB37-7A610AB413C2}" type="presOf" srcId="{15DE2C74-1FB5-41CA-A713-AEF4CABF85EC}" destId="{8D66B6B1-9F84-4841-BD5C-07EFDD67847B}" srcOrd="0" destOrd="0" presId="urn:microsoft.com/office/officeart/2005/8/layout/list1"/>
    <dgm:cxn modelId="{E259EE5B-9C5B-4073-AAF7-43C8F31E669E}" type="presOf" srcId="{FCE9CE10-59D3-457F-BD7E-9866E5D467CB}" destId="{C799270A-3017-48B8-B904-DC9847551D69}" srcOrd="0" destOrd="0"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7D4D8065-1DCB-4D10-8325-7003B8D1C4B7}" srcId="{B397842C-05C1-45A6-97FA-51A314C7B708}" destId="{15DE2C74-1FB5-41CA-A713-AEF4CABF85EC}" srcOrd="2" destOrd="0" parTransId="{8A136C05-907E-45B0-A9B3-F044CCF0B5E1}" sibTransId="{1059A5E4-2482-4A12-9B64-81670D0F9740}"/>
    <dgm:cxn modelId="{CABE8672-3627-44D8-BC43-A9D4D6B45D52}" srcId="{B397842C-05C1-45A6-97FA-51A314C7B708}" destId="{B59F7A78-19B6-4BE6-A578-5813D15D3CB4}" srcOrd="0" destOrd="0" parTransId="{505D262F-57ED-425E-AB26-11C0C66F7D8F}" sibTransId="{F972E374-A34A-4431-8483-8312622FAE1F}"/>
    <dgm:cxn modelId="{1223CF75-A66E-4A8C-BD84-57B0003236C4}" type="presOf" srcId="{B397842C-05C1-45A6-97FA-51A314C7B708}" destId="{99A0433F-23E1-4A49-A875-7AA2D664E5F4}" srcOrd="0" destOrd="0"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1BDAA69D-11D7-461E-850C-5EF2CD81A6F4}" type="presOf" srcId="{7F5E10B1-6412-4FC1-ABCC-4D82DA21D0FD}" destId="{6EB4CAB2-2B5D-4B6F-830F-EF1659767301}" srcOrd="1" destOrd="0" presId="urn:microsoft.com/office/officeart/2005/8/layout/list1"/>
    <dgm:cxn modelId="{2CE253A9-CC25-4DD7-9750-D0566E4A7385}" type="presOf" srcId="{7F5E10B1-6412-4FC1-ABCC-4D82DA21D0FD}" destId="{C5513091-2CA9-4112-B50E-86743A37EB9D}" srcOrd="0" destOrd="0" presId="urn:microsoft.com/office/officeart/2005/8/layout/list1"/>
    <dgm:cxn modelId="{98C17FAB-CA6E-4AEF-9B90-F04FC32FA61F}" srcId="{15DE2C74-1FB5-41CA-A713-AEF4CABF85EC}" destId="{ED3DC49D-F327-4DDC-9A7F-A57949318278}" srcOrd="2" destOrd="0" parTransId="{6DA89FC1-191F-4A87-AE30-65AF9F7688FF}" sibTransId="{ED37E7CC-EBF9-4009-8363-578872DDD025}"/>
    <dgm:cxn modelId="{AFDF07B3-A796-451F-936A-099A57AF6727}" type="presOf" srcId="{15DE2C74-1FB5-41CA-A713-AEF4CABF85EC}" destId="{AB8F1D28-55C7-4624-BCCE-B4FC923CBD27}" srcOrd="1" destOrd="0" presId="urn:microsoft.com/office/officeart/2005/8/layout/list1"/>
    <dgm:cxn modelId="{6F6D52B7-146F-456C-9975-7D718941AA0B}" type="presOf" srcId="{1C35310A-09CC-43CE-836F-CEF5D42EC2BB}" destId="{C799270A-3017-48B8-B904-DC9847551D69}" srcOrd="0" destOrd="1" presId="urn:microsoft.com/office/officeart/2005/8/layout/list1"/>
    <dgm:cxn modelId="{F93619D3-6E9F-4F39-9D66-324C9BB29D7E}" type="presOf" srcId="{B59F7A78-19B6-4BE6-A578-5813D15D3CB4}" destId="{331BBC14-D884-4022-BD0D-D4CD1B6C8388}" srcOrd="1" destOrd="0"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AEC49DEF-DB8B-490B-B55B-834BF5FD0A68}" type="presOf" srcId="{ED3DC49D-F327-4DDC-9A7F-A57949318278}" destId="{C799270A-3017-48B8-B904-DC9847551D69}" srcOrd="0" destOrd="2" presId="urn:microsoft.com/office/officeart/2005/8/layout/list1"/>
    <dgm:cxn modelId="{415450FE-E277-439C-942F-1E7F9A9CB859}" type="presOf" srcId="{B59F7A78-19B6-4BE6-A578-5813D15D3CB4}" destId="{B188D960-D8D9-431E-A166-38E4FC7FFC37}" srcOrd="0" destOrd="0" presId="urn:microsoft.com/office/officeart/2005/8/layout/list1"/>
    <dgm:cxn modelId="{D0DA43E5-56D4-4D9A-B046-685347F2E563}" type="presParOf" srcId="{99A0433F-23E1-4A49-A875-7AA2D664E5F4}" destId="{A8A854A2-FAF0-4165-8754-1F628DE05561}" srcOrd="0" destOrd="0" presId="urn:microsoft.com/office/officeart/2005/8/layout/list1"/>
    <dgm:cxn modelId="{D42A6252-1F83-4452-B2B2-4C0DA87DD44F}" type="presParOf" srcId="{A8A854A2-FAF0-4165-8754-1F628DE05561}" destId="{B188D960-D8D9-431E-A166-38E4FC7FFC37}" srcOrd="0" destOrd="0" presId="urn:microsoft.com/office/officeart/2005/8/layout/list1"/>
    <dgm:cxn modelId="{01D54BF6-0E0E-4AA4-B275-3F24200B329A}" type="presParOf" srcId="{A8A854A2-FAF0-4165-8754-1F628DE05561}" destId="{331BBC14-D884-4022-BD0D-D4CD1B6C8388}" srcOrd="1" destOrd="0" presId="urn:microsoft.com/office/officeart/2005/8/layout/list1"/>
    <dgm:cxn modelId="{2366C8AF-762E-4343-9230-0531DEFEBB75}" type="presParOf" srcId="{99A0433F-23E1-4A49-A875-7AA2D664E5F4}" destId="{5C28A1BC-73BC-4EF6-87DE-CD0115EFC7EF}" srcOrd="1" destOrd="0" presId="urn:microsoft.com/office/officeart/2005/8/layout/list1"/>
    <dgm:cxn modelId="{08411C37-7AA0-4BED-8075-226138244862}" type="presParOf" srcId="{99A0433F-23E1-4A49-A875-7AA2D664E5F4}" destId="{ABF292BB-EECC-4E00-B334-AFA8E6060725}" srcOrd="2" destOrd="0" presId="urn:microsoft.com/office/officeart/2005/8/layout/list1"/>
    <dgm:cxn modelId="{20A8CB24-EA77-479C-963E-3C708A0CA77D}" type="presParOf" srcId="{99A0433F-23E1-4A49-A875-7AA2D664E5F4}" destId="{696BC794-EAF7-4E7C-848F-73AEB0B6D338}" srcOrd="3" destOrd="0" presId="urn:microsoft.com/office/officeart/2005/8/layout/list1"/>
    <dgm:cxn modelId="{870FCF8D-9212-4555-B8CF-263D4F9862A5}" type="presParOf" srcId="{99A0433F-23E1-4A49-A875-7AA2D664E5F4}" destId="{A1A27306-93D8-4743-B448-9D002627CF3C}" srcOrd="4" destOrd="0" presId="urn:microsoft.com/office/officeart/2005/8/layout/list1"/>
    <dgm:cxn modelId="{A79D31AE-7341-4C41-8D02-B794205E0EBF}" type="presParOf" srcId="{A1A27306-93D8-4743-B448-9D002627CF3C}" destId="{C5513091-2CA9-4112-B50E-86743A37EB9D}" srcOrd="0" destOrd="0" presId="urn:microsoft.com/office/officeart/2005/8/layout/list1"/>
    <dgm:cxn modelId="{C98001AA-2BA8-40D5-81D8-92F21619D631}" type="presParOf" srcId="{A1A27306-93D8-4743-B448-9D002627CF3C}" destId="{6EB4CAB2-2B5D-4B6F-830F-EF1659767301}" srcOrd="1" destOrd="0" presId="urn:microsoft.com/office/officeart/2005/8/layout/list1"/>
    <dgm:cxn modelId="{E73996A3-576E-441D-98C2-4FC24D908587}" type="presParOf" srcId="{99A0433F-23E1-4A49-A875-7AA2D664E5F4}" destId="{71E0E82E-B6A3-493B-93CE-3AFC42D8DD2B}" srcOrd="5" destOrd="0" presId="urn:microsoft.com/office/officeart/2005/8/layout/list1"/>
    <dgm:cxn modelId="{4E9E94CD-E79E-4B04-8871-69FAF1B2F640}" type="presParOf" srcId="{99A0433F-23E1-4A49-A875-7AA2D664E5F4}" destId="{BC1DE5D7-A0C1-4AC3-B34E-2FCFFB3F8A37}" srcOrd="6" destOrd="0" presId="urn:microsoft.com/office/officeart/2005/8/layout/list1"/>
    <dgm:cxn modelId="{87371B73-B6AC-4D17-B8D4-D1ACB729713F}" type="presParOf" srcId="{99A0433F-23E1-4A49-A875-7AA2D664E5F4}" destId="{CAE57DDE-21F0-42F1-8D82-1D6E75B5FCAF}" srcOrd="7" destOrd="0" presId="urn:microsoft.com/office/officeart/2005/8/layout/list1"/>
    <dgm:cxn modelId="{BDA0F511-B739-4E73-9F18-4D593DDEF8C9}" type="presParOf" srcId="{99A0433F-23E1-4A49-A875-7AA2D664E5F4}" destId="{CEB84117-CBCA-4969-A868-36B245CBCC81}" srcOrd="8" destOrd="0" presId="urn:microsoft.com/office/officeart/2005/8/layout/list1"/>
    <dgm:cxn modelId="{29F33EE6-A22D-4A87-9945-3643E298B71C}" type="presParOf" srcId="{CEB84117-CBCA-4969-A868-36B245CBCC81}" destId="{8D66B6B1-9F84-4841-BD5C-07EFDD67847B}" srcOrd="0" destOrd="0" presId="urn:microsoft.com/office/officeart/2005/8/layout/list1"/>
    <dgm:cxn modelId="{89928FF4-46FF-476D-8BFE-357E01BAE081}" type="presParOf" srcId="{CEB84117-CBCA-4969-A868-36B245CBCC81}" destId="{AB8F1D28-55C7-4624-BCCE-B4FC923CBD27}" srcOrd="1" destOrd="0" presId="urn:microsoft.com/office/officeart/2005/8/layout/list1"/>
    <dgm:cxn modelId="{482D4E1A-A6F6-4886-9B34-55A4A6E8B9EE}" type="presParOf" srcId="{99A0433F-23E1-4A49-A875-7AA2D664E5F4}" destId="{25CFEA24-D24A-4D98-82E3-7D115287B1DF}" srcOrd="9" destOrd="0" presId="urn:microsoft.com/office/officeart/2005/8/layout/list1"/>
    <dgm:cxn modelId="{A981BF3B-6664-4990-874D-1C4B18D673CE}"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辨識概念性類別</a:t>
          </a: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chemeClr val="bg1"/>
              </a:solidFill>
              <a:latin typeface="Calibri"/>
              <a:ea typeface="新細明體" panose="02020500000000000000" pitchFamily="18" charset="-120"/>
              <a:cs typeface="+mn-cs"/>
            </a:rPr>
            <a:t>定義類別關聯</a:t>
          </a: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a:solidFill>
                <a:sysClr val="window" lastClr="FFFFFF"/>
              </a:solidFill>
              <a:latin typeface="Calibri"/>
              <a:ea typeface="新細明體" panose="02020500000000000000" pitchFamily="18" charset="-120"/>
              <a:cs typeface="+mn-cs"/>
            </a:rPr>
            <a:t>定義</a:t>
          </a:r>
          <a:r>
            <a:rPr lang="zh-TW" altLang="en-US" sz="1800" dirty="0">
              <a:solidFill>
                <a:srgbClr val="FFFF00"/>
              </a:solidFill>
              <a:latin typeface="Calibri"/>
              <a:ea typeface="新細明體" panose="02020500000000000000" pitchFamily="18" charset="-120"/>
              <a:cs typeface="+mn-cs"/>
            </a:rPr>
            <a:t>類別屬性</a:t>
          </a: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pt>
  </dgm:ptLst>
  <dgm:cxnLst>
    <dgm:cxn modelId="{9D92EF2E-5A5C-401E-81EF-BAA140121A3C}" type="presOf" srcId="{7C7EF25D-F3E8-45C1-9C59-814540CC4757}" destId="{139D33E1-589B-4760-8326-DF463461DB68}" srcOrd="0" destOrd="0" presId="urn:microsoft.com/office/officeart/2005/8/layout/hChevron3"/>
    <dgm:cxn modelId="{4DD5B531-D43C-4715-BC7E-232047A7AD76}"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18D35C66-AFAE-4937-9478-FDBF8B77990E}" type="presOf" srcId="{42590740-F574-450C-95A7-52C213305CF1}" destId="{F1DF4ABB-F606-451F-89D3-AB452F370BFE}" srcOrd="0" destOrd="0" presId="urn:microsoft.com/office/officeart/2005/8/layout/hChevron3"/>
    <dgm:cxn modelId="{A6D2FB51-88C9-4E56-B9D4-D979E69FB6E6}"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7EA47807-450B-44AC-A21B-BCE0CEE51DC3}" type="presParOf" srcId="{F1DF4ABB-F606-451F-89D3-AB452F370BFE}" destId="{7A43340D-12E0-4247-BEB3-2CF664B5CE4A}" srcOrd="0" destOrd="0" presId="urn:microsoft.com/office/officeart/2005/8/layout/hChevron3"/>
    <dgm:cxn modelId="{1464F0EC-8877-4D84-9633-267D8C59B212}" type="presParOf" srcId="{F1DF4ABB-F606-451F-89D3-AB452F370BFE}" destId="{00A90756-F55C-4EB4-8460-9F114820D416}" srcOrd="1" destOrd="0" presId="urn:microsoft.com/office/officeart/2005/8/layout/hChevron3"/>
    <dgm:cxn modelId="{EA27BD9A-CAD9-406B-9B6A-18DC5E5190CF}" type="presParOf" srcId="{F1DF4ABB-F606-451F-89D3-AB452F370BFE}" destId="{B67B675F-A044-4A82-9BE0-09D99B568887}" srcOrd="2" destOrd="0" presId="urn:microsoft.com/office/officeart/2005/8/layout/hChevron3"/>
    <dgm:cxn modelId="{C0AC24FD-1990-4B55-BF92-F94D67919EF1}" type="presParOf" srcId="{F1DF4ABB-F606-451F-89D3-AB452F370BFE}" destId="{6E54E6C1-EDF7-4282-B780-A0092735AE0D}" srcOrd="3" destOrd="0" presId="urn:microsoft.com/office/officeart/2005/8/layout/hChevron3"/>
    <dgm:cxn modelId="{13880A3A-D060-458B-93DB-1D49C3CDDDF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3BBD905-9F8F-4890-ADD7-56124F1D03B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zh-TW" altLang="en-US"/>
        </a:p>
      </dgm:t>
    </dgm:pt>
    <dgm:pt modelId="{8CBD2333-0B81-4D76-876C-C934A575FA9D}">
      <dgm:prSet phldrT="[文字]"/>
      <dgm:spPr/>
      <dgm:t>
        <a:bodyPr/>
        <a:lstStyle/>
        <a:p>
          <a:r>
            <a:rPr lang="en-US" altLang="zh-TW" dirty="0"/>
            <a:t>Hierarchy</a:t>
          </a:r>
          <a:endParaRPr lang="zh-TW" altLang="en-US" dirty="0"/>
        </a:p>
      </dgm:t>
    </dgm:pt>
    <dgm:pt modelId="{8BC056FF-D16B-4EE5-A757-D121D8D62324}" type="parTrans" cxnId="{E093DE7F-33BA-4E59-A741-868DBA5E7CE9}">
      <dgm:prSet/>
      <dgm:spPr/>
      <dgm:t>
        <a:bodyPr/>
        <a:lstStyle/>
        <a:p>
          <a:endParaRPr lang="zh-TW" altLang="en-US"/>
        </a:p>
      </dgm:t>
    </dgm:pt>
    <dgm:pt modelId="{622E0F4D-8969-4F2C-8671-1882C0D957F4}" type="sibTrans" cxnId="{E093DE7F-33BA-4E59-A741-868DBA5E7CE9}">
      <dgm:prSet/>
      <dgm:spPr/>
      <dgm:t>
        <a:bodyPr/>
        <a:lstStyle/>
        <a:p>
          <a:endParaRPr lang="zh-TW" altLang="en-US"/>
        </a:p>
      </dgm:t>
    </dgm:pt>
    <dgm:pt modelId="{410844F9-C43A-42E5-BE6F-C6A16F830ACB}">
      <dgm:prSet phldrT="[文字]"/>
      <dgm:spPr/>
      <dgm:t>
        <a:bodyPr/>
        <a:lstStyle/>
        <a:p>
          <a:r>
            <a:rPr lang="en-US" altLang="zh-TW" dirty="0"/>
            <a:t>Ownership</a:t>
          </a:r>
          <a:endParaRPr lang="zh-TW" altLang="en-US" dirty="0"/>
        </a:p>
      </dgm:t>
    </dgm:pt>
    <dgm:pt modelId="{65E4586F-4CA7-4AA7-B6AC-3CB8F9D55F66}" type="parTrans" cxnId="{7B270CB0-5352-498E-9910-B0EAD04DE072}">
      <dgm:prSet/>
      <dgm:spPr/>
      <dgm:t>
        <a:bodyPr/>
        <a:lstStyle/>
        <a:p>
          <a:endParaRPr lang="zh-TW" altLang="en-US"/>
        </a:p>
      </dgm:t>
    </dgm:pt>
    <dgm:pt modelId="{1127075C-EEED-4B31-B4F9-FAEF49C6502B}" type="sibTrans" cxnId="{7B270CB0-5352-498E-9910-B0EAD04DE072}">
      <dgm:prSet/>
      <dgm:spPr/>
      <dgm:t>
        <a:bodyPr/>
        <a:lstStyle/>
        <a:p>
          <a:endParaRPr lang="zh-TW" altLang="en-US"/>
        </a:p>
      </dgm:t>
    </dgm:pt>
    <dgm:pt modelId="{B0329E5E-C0F5-489B-BAAA-257208C29A07}">
      <dgm:prSet phldrT="[文字]"/>
      <dgm:spPr/>
      <dgm:t>
        <a:bodyPr/>
        <a:lstStyle/>
        <a:p>
          <a:r>
            <a:rPr lang="zh-TW" altLang="en-US" dirty="0"/>
            <a:t>同方向連續</a:t>
          </a:r>
          <a:r>
            <a:rPr lang="en-US" altLang="zh-TW" dirty="0"/>
            <a:t>1</a:t>
          </a:r>
          <a:r>
            <a:rPr lang="zh-TW" altLang="en-US" dirty="0"/>
            <a:t>對多關係</a:t>
          </a:r>
        </a:p>
      </dgm:t>
    </dgm:pt>
    <dgm:pt modelId="{AC8AF171-0A83-4C0D-98F9-7F9AD9CCDD23}" type="parTrans" cxnId="{B4475824-8040-40A7-A602-4EE57C858E6F}">
      <dgm:prSet/>
      <dgm:spPr/>
      <dgm:t>
        <a:bodyPr/>
        <a:lstStyle/>
        <a:p>
          <a:endParaRPr lang="zh-TW" altLang="en-US"/>
        </a:p>
      </dgm:t>
    </dgm:pt>
    <dgm:pt modelId="{61C4954E-57A3-4FD3-A095-8D41ACC6688B}" type="sibTrans" cxnId="{B4475824-8040-40A7-A602-4EE57C858E6F}">
      <dgm:prSet/>
      <dgm:spPr/>
      <dgm:t>
        <a:bodyPr/>
        <a:lstStyle/>
        <a:p>
          <a:endParaRPr lang="zh-TW" altLang="en-US"/>
        </a:p>
      </dgm:t>
    </dgm:pt>
    <dgm:pt modelId="{52163414-6E16-45D6-9136-A720021DBEA9}">
      <dgm:prSet phldrT="[文字]"/>
      <dgm:spPr/>
      <dgm:t>
        <a:bodyPr/>
        <a:lstStyle/>
        <a:p>
          <a:r>
            <a:rPr lang="en-US" altLang="zh-TW" dirty="0"/>
            <a:t>Aggregation</a:t>
          </a:r>
          <a:endParaRPr lang="zh-TW" altLang="en-US" dirty="0"/>
        </a:p>
      </dgm:t>
    </dgm:pt>
    <dgm:pt modelId="{0A347276-643A-4ABB-A3F2-B4D82CA46068}" type="parTrans" cxnId="{A348F7B8-7259-4AC8-8FCF-55292A34DBAE}">
      <dgm:prSet/>
      <dgm:spPr/>
      <dgm:t>
        <a:bodyPr/>
        <a:lstStyle/>
        <a:p>
          <a:endParaRPr lang="zh-TW" altLang="en-US"/>
        </a:p>
      </dgm:t>
    </dgm:pt>
    <dgm:pt modelId="{5C7CE85A-7C87-467C-8DF5-63E9D2BC02D3}" type="sibTrans" cxnId="{A348F7B8-7259-4AC8-8FCF-55292A34DBAE}">
      <dgm:prSet/>
      <dgm:spPr/>
      <dgm:t>
        <a:bodyPr/>
        <a:lstStyle/>
        <a:p>
          <a:endParaRPr lang="zh-TW" altLang="en-US"/>
        </a:p>
      </dgm:t>
    </dgm:pt>
    <dgm:pt modelId="{F6B9868B-E558-492F-AE29-523964A142C3}">
      <dgm:prSet phldrT="[文字]"/>
      <dgm:spPr/>
      <dgm:t>
        <a:bodyPr/>
        <a:lstStyle/>
        <a:p>
          <a:r>
            <a:rPr lang="zh-TW" altLang="en-US" dirty="0"/>
            <a:t>聚合關係</a:t>
          </a:r>
        </a:p>
      </dgm:t>
    </dgm:pt>
    <dgm:pt modelId="{AC8A31C7-69B7-47C9-B85A-63495F2EB141}" type="parTrans" cxnId="{D8FDD0BC-0823-4889-9F76-447BA592DCC7}">
      <dgm:prSet/>
      <dgm:spPr/>
      <dgm:t>
        <a:bodyPr/>
        <a:lstStyle/>
        <a:p>
          <a:endParaRPr lang="zh-TW" altLang="en-US"/>
        </a:p>
      </dgm:t>
    </dgm:pt>
    <dgm:pt modelId="{CD8DDDAD-80C6-4B9D-9D8A-59D69B472E99}" type="sibTrans" cxnId="{D8FDD0BC-0823-4889-9F76-447BA592DCC7}">
      <dgm:prSet/>
      <dgm:spPr/>
      <dgm:t>
        <a:bodyPr/>
        <a:lstStyle/>
        <a:p>
          <a:endParaRPr lang="zh-TW" altLang="en-US"/>
        </a:p>
      </dgm:t>
    </dgm:pt>
    <dgm:pt modelId="{05C6918D-9311-4CD8-8D78-987F00B63F39}">
      <dgm:prSet phldrT="[文字]"/>
      <dgm:spPr/>
      <dgm:t>
        <a:bodyPr/>
        <a:lstStyle/>
        <a:p>
          <a:r>
            <a:rPr lang="en-US" altLang="zh-TW" dirty="0"/>
            <a:t>Peer-to-Peer</a:t>
          </a:r>
          <a:endParaRPr lang="zh-TW" altLang="en-US" dirty="0"/>
        </a:p>
      </dgm:t>
    </dgm:pt>
    <dgm:pt modelId="{142C92B8-3FC3-4295-9D84-3FD869FFB82D}" type="parTrans" cxnId="{B68206A2-100F-4870-8307-26D6C81502F6}">
      <dgm:prSet/>
      <dgm:spPr/>
      <dgm:t>
        <a:bodyPr/>
        <a:lstStyle/>
        <a:p>
          <a:endParaRPr lang="zh-TW" altLang="en-US"/>
        </a:p>
      </dgm:t>
    </dgm:pt>
    <dgm:pt modelId="{288C2657-808B-4C5E-BC0B-D2D515319371}" type="sibTrans" cxnId="{B68206A2-100F-4870-8307-26D6C81502F6}">
      <dgm:prSet/>
      <dgm:spPr/>
      <dgm:t>
        <a:bodyPr/>
        <a:lstStyle/>
        <a:p>
          <a:endParaRPr lang="zh-TW" altLang="en-US"/>
        </a:p>
      </dgm:t>
    </dgm:pt>
    <dgm:pt modelId="{E618B262-B08C-4DF4-8E08-EB1F7AF5D435}">
      <dgm:prSet phldrT="[文字]"/>
      <dgm:spPr/>
      <dgm:t>
        <a:bodyPr/>
        <a:lstStyle/>
        <a:p>
          <a:r>
            <a:rPr lang="zh-TW" altLang="en-US" dirty="0"/>
            <a:t>同儕關係</a:t>
          </a:r>
        </a:p>
      </dgm:t>
    </dgm:pt>
    <dgm:pt modelId="{3A36FDCB-A34B-4E0E-83A0-345957A5F987}" type="parTrans" cxnId="{7FC7F330-75DB-4A28-B398-058A5D9ADBCF}">
      <dgm:prSet/>
      <dgm:spPr/>
      <dgm:t>
        <a:bodyPr/>
        <a:lstStyle/>
        <a:p>
          <a:endParaRPr lang="zh-TW" altLang="en-US"/>
        </a:p>
      </dgm:t>
    </dgm:pt>
    <dgm:pt modelId="{EA70BCC6-CC72-469A-97A6-7182AE3DAE09}" type="sibTrans" cxnId="{7FC7F330-75DB-4A28-B398-058A5D9ADBCF}">
      <dgm:prSet/>
      <dgm:spPr/>
      <dgm:t>
        <a:bodyPr/>
        <a:lstStyle/>
        <a:p>
          <a:endParaRPr lang="zh-TW" altLang="en-US"/>
        </a:p>
      </dgm:t>
    </dgm:pt>
    <dgm:pt modelId="{1C0E3932-4034-4D7B-999E-429AA071E8BE}">
      <dgm:prSet phldrT="[文字]"/>
      <dgm:spPr/>
      <dgm:t>
        <a:bodyPr/>
        <a:lstStyle/>
        <a:p>
          <a:r>
            <a:rPr lang="zh-TW" altLang="en-US" dirty="0"/>
            <a:t>沒有上下屬關係</a:t>
          </a:r>
        </a:p>
      </dgm:t>
    </dgm:pt>
    <dgm:pt modelId="{3070C5B5-A4A5-40AF-B7A4-0A007F16EEA5}" type="parTrans" cxnId="{64B39148-1FE4-42E9-964A-E9454686DF04}">
      <dgm:prSet/>
      <dgm:spPr/>
      <dgm:t>
        <a:bodyPr/>
        <a:lstStyle/>
        <a:p>
          <a:endParaRPr lang="zh-TW" altLang="en-US"/>
        </a:p>
      </dgm:t>
    </dgm:pt>
    <dgm:pt modelId="{0ADF338D-E88E-45C8-B546-68AF68C00C23}" type="sibTrans" cxnId="{64B39148-1FE4-42E9-964A-E9454686DF04}">
      <dgm:prSet/>
      <dgm:spPr/>
      <dgm:t>
        <a:bodyPr/>
        <a:lstStyle/>
        <a:p>
          <a:endParaRPr lang="zh-TW" altLang="en-US"/>
        </a:p>
      </dgm:t>
    </dgm:pt>
    <dgm:pt modelId="{D6B0E36E-87E2-48DE-9CE0-28B1C259529A}">
      <dgm:prSet phldrT="[文字]"/>
      <dgm:spPr/>
      <dgm:t>
        <a:bodyPr/>
        <a:lstStyle/>
        <a:p>
          <a:r>
            <a:rPr lang="zh-TW" altLang="en-US" dirty="0"/>
            <a:t>沒有</a:t>
          </a:r>
          <a:r>
            <a:rPr lang="en-US" altLang="zh-TW" dirty="0"/>
            <a:t>Ownership</a:t>
          </a:r>
          <a:endParaRPr lang="zh-TW" altLang="en-US" dirty="0"/>
        </a:p>
      </dgm:t>
    </dgm:pt>
    <dgm:pt modelId="{060DA765-531F-4C13-9D07-9D1E6CC9021A}" type="parTrans" cxnId="{1A27897F-91E3-47C8-AFF1-431541F70E36}">
      <dgm:prSet/>
      <dgm:spPr/>
      <dgm:t>
        <a:bodyPr/>
        <a:lstStyle/>
        <a:p>
          <a:endParaRPr lang="zh-TW" altLang="en-US"/>
        </a:p>
      </dgm:t>
    </dgm:pt>
    <dgm:pt modelId="{973CFABF-5AE9-4D77-A871-6F1321513D7E}" type="sibTrans" cxnId="{1A27897F-91E3-47C8-AFF1-431541F70E36}">
      <dgm:prSet/>
      <dgm:spPr/>
      <dgm:t>
        <a:bodyPr/>
        <a:lstStyle/>
        <a:p>
          <a:endParaRPr lang="zh-TW" altLang="en-US"/>
        </a:p>
      </dgm:t>
    </dgm:pt>
    <dgm:pt modelId="{16CEF77B-C054-4694-A619-4D9563B65293}">
      <dgm:prSet phldrT="[文字]"/>
      <dgm:spPr/>
      <dgm:t>
        <a:bodyPr/>
        <a:lstStyle/>
        <a:p>
          <a:r>
            <a:rPr lang="zh-TW" altLang="en-US" dirty="0"/>
            <a:t>行政區</a:t>
          </a:r>
          <a:r>
            <a:rPr lang="en-US" altLang="zh-TW" dirty="0"/>
            <a:t>(</a:t>
          </a:r>
          <a:r>
            <a:rPr lang="zh-TW" altLang="en-US" dirty="0"/>
            <a:t>省、縣市</a:t>
          </a:r>
          <a:r>
            <a:rPr lang="en-US" altLang="zh-TW" dirty="0"/>
            <a:t>…)</a:t>
          </a:r>
          <a:r>
            <a:rPr lang="zh-TW" altLang="en-US" dirty="0"/>
            <a:t>、</a:t>
          </a:r>
          <a:r>
            <a:rPr lang="en-US" altLang="zh-TW" dirty="0"/>
            <a:t>BOM</a:t>
          </a:r>
          <a:r>
            <a:rPr lang="zh-TW" altLang="en-US" dirty="0"/>
            <a:t>、組織樹</a:t>
          </a:r>
        </a:p>
      </dgm:t>
    </dgm:pt>
    <dgm:pt modelId="{28B8A048-A1C3-4140-BEAD-3D1D304CF291}" type="parTrans" cxnId="{E489F111-1AC1-46F0-8DC5-E67D2A432569}">
      <dgm:prSet/>
      <dgm:spPr/>
      <dgm:t>
        <a:bodyPr/>
        <a:lstStyle/>
        <a:p>
          <a:endParaRPr lang="zh-TW" altLang="en-US"/>
        </a:p>
      </dgm:t>
    </dgm:pt>
    <dgm:pt modelId="{533F1D21-8C8A-4A60-9BA1-AE2B3BAE3C4E}" type="sibTrans" cxnId="{E489F111-1AC1-46F0-8DC5-E67D2A432569}">
      <dgm:prSet/>
      <dgm:spPr/>
      <dgm:t>
        <a:bodyPr/>
        <a:lstStyle/>
        <a:p>
          <a:endParaRPr lang="zh-TW" altLang="en-US"/>
        </a:p>
      </dgm:t>
    </dgm:pt>
    <dgm:pt modelId="{F95D9ED9-72D2-4FC9-A206-0D1A67160D03}">
      <dgm:prSet phldrT="[文字]"/>
      <dgm:spPr/>
      <dgm:t>
        <a:bodyPr/>
        <a:lstStyle/>
        <a:p>
          <a:r>
            <a:rPr lang="en-US" altLang="zh-TW" dirty="0"/>
            <a:t>XX</a:t>
          </a:r>
          <a:r>
            <a:rPr lang="zh-TW" altLang="en-US" dirty="0"/>
            <a:t>公會、</a:t>
          </a:r>
          <a:r>
            <a:rPr lang="en-US" altLang="zh-TW" dirty="0"/>
            <a:t>XX</a:t>
          </a:r>
          <a:r>
            <a:rPr lang="zh-TW" altLang="en-US" dirty="0"/>
            <a:t>聯盟</a:t>
          </a:r>
        </a:p>
      </dgm:t>
    </dgm:pt>
    <dgm:pt modelId="{449E2D3E-BFE6-4EC3-B6D9-B38F351EBA98}" type="parTrans" cxnId="{BBD2BA82-6A72-489C-AD9D-B7C7EADB84CD}">
      <dgm:prSet/>
      <dgm:spPr/>
      <dgm:t>
        <a:bodyPr/>
        <a:lstStyle/>
        <a:p>
          <a:endParaRPr lang="zh-TW" altLang="en-US"/>
        </a:p>
      </dgm:t>
    </dgm:pt>
    <dgm:pt modelId="{C619479F-721B-4756-8F6A-F09C4729AACF}" type="sibTrans" cxnId="{BBD2BA82-6A72-489C-AD9D-B7C7EADB84CD}">
      <dgm:prSet/>
      <dgm:spPr/>
      <dgm:t>
        <a:bodyPr/>
        <a:lstStyle/>
        <a:p>
          <a:endParaRPr lang="zh-TW" altLang="en-US"/>
        </a:p>
      </dgm:t>
    </dgm:pt>
    <dgm:pt modelId="{68C87DC4-1550-46AD-8303-2E557428E8AA}">
      <dgm:prSet phldrT="[文字]"/>
      <dgm:spPr/>
      <dgm:t>
        <a:bodyPr/>
        <a:lstStyle/>
        <a:p>
          <a:r>
            <a:rPr lang="zh-TW" altLang="en-US" dirty="0"/>
            <a:t>課程</a:t>
          </a:r>
          <a:r>
            <a:rPr lang="en-US" altLang="zh-TW" dirty="0"/>
            <a:t>(</a:t>
          </a:r>
          <a:r>
            <a:rPr lang="zh-TW" altLang="en-US" dirty="0"/>
            <a:t>擋修、相抵</a:t>
          </a:r>
          <a:r>
            <a:rPr lang="en-US" altLang="zh-TW" dirty="0"/>
            <a:t>)</a:t>
          </a:r>
          <a:endParaRPr lang="zh-TW" altLang="en-US" dirty="0"/>
        </a:p>
      </dgm:t>
    </dgm:pt>
    <dgm:pt modelId="{B04C1ADD-B329-4D57-AD70-95F835AB3FAF}" type="parTrans" cxnId="{197B2F16-7D5F-4C2F-8A9C-E3AE758D3C7D}">
      <dgm:prSet/>
      <dgm:spPr/>
      <dgm:t>
        <a:bodyPr/>
        <a:lstStyle/>
        <a:p>
          <a:endParaRPr lang="zh-TW" altLang="en-US"/>
        </a:p>
      </dgm:t>
    </dgm:pt>
    <dgm:pt modelId="{18658193-0BFB-484C-BA4C-E85607BA4C52}" type="sibTrans" cxnId="{197B2F16-7D5F-4C2F-8A9C-E3AE758D3C7D}">
      <dgm:prSet/>
      <dgm:spPr/>
      <dgm:t>
        <a:bodyPr/>
        <a:lstStyle/>
        <a:p>
          <a:endParaRPr lang="zh-TW" altLang="en-US"/>
        </a:p>
      </dgm:t>
    </dgm:pt>
    <dgm:pt modelId="{074C67FD-1088-4B88-9433-44199C2CB705}" type="pres">
      <dgm:prSet presAssocID="{73BBD905-9F8F-4890-ADD7-56124F1D03B0}" presName="Name0" presStyleCnt="0">
        <dgm:presLayoutVars>
          <dgm:dir/>
          <dgm:animLvl val="lvl"/>
          <dgm:resizeHandles val="exact"/>
        </dgm:presLayoutVars>
      </dgm:prSet>
      <dgm:spPr/>
    </dgm:pt>
    <dgm:pt modelId="{78AFC65B-127A-4576-972E-B17419023D4D}" type="pres">
      <dgm:prSet presAssocID="{8CBD2333-0B81-4D76-876C-C934A575FA9D}" presName="composite" presStyleCnt="0"/>
      <dgm:spPr/>
    </dgm:pt>
    <dgm:pt modelId="{7B5035C3-D74D-4316-9C56-7FBFA7D9A945}" type="pres">
      <dgm:prSet presAssocID="{8CBD2333-0B81-4D76-876C-C934A575FA9D}" presName="parTx" presStyleLbl="alignNode1" presStyleIdx="0" presStyleCnt="3">
        <dgm:presLayoutVars>
          <dgm:chMax val="0"/>
          <dgm:chPref val="0"/>
          <dgm:bulletEnabled val="1"/>
        </dgm:presLayoutVars>
      </dgm:prSet>
      <dgm:spPr/>
    </dgm:pt>
    <dgm:pt modelId="{49B854C4-18C6-4019-B8FE-1055246B7BB6}" type="pres">
      <dgm:prSet presAssocID="{8CBD2333-0B81-4D76-876C-C934A575FA9D}" presName="desTx" presStyleLbl="alignAccFollowNode1" presStyleIdx="0" presStyleCnt="3">
        <dgm:presLayoutVars>
          <dgm:bulletEnabled val="1"/>
        </dgm:presLayoutVars>
      </dgm:prSet>
      <dgm:spPr/>
    </dgm:pt>
    <dgm:pt modelId="{E78C07E9-E024-4556-8707-DB1AB91808DF}" type="pres">
      <dgm:prSet presAssocID="{622E0F4D-8969-4F2C-8671-1882C0D957F4}" presName="space" presStyleCnt="0"/>
      <dgm:spPr/>
    </dgm:pt>
    <dgm:pt modelId="{7FE418E6-DDC8-439B-8E5E-47A1E1A853D2}" type="pres">
      <dgm:prSet presAssocID="{52163414-6E16-45D6-9136-A720021DBEA9}" presName="composite" presStyleCnt="0"/>
      <dgm:spPr/>
    </dgm:pt>
    <dgm:pt modelId="{FD7DA42E-CABB-442E-93E0-46635129820E}" type="pres">
      <dgm:prSet presAssocID="{52163414-6E16-45D6-9136-A720021DBEA9}" presName="parTx" presStyleLbl="alignNode1" presStyleIdx="1" presStyleCnt="3">
        <dgm:presLayoutVars>
          <dgm:chMax val="0"/>
          <dgm:chPref val="0"/>
          <dgm:bulletEnabled val="1"/>
        </dgm:presLayoutVars>
      </dgm:prSet>
      <dgm:spPr/>
    </dgm:pt>
    <dgm:pt modelId="{075FEAC7-31A6-4A91-B251-7AE8E9A77A0D}" type="pres">
      <dgm:prSet presAssocID="{52163414-6E16-45D6-9136-A720021DBEA9}" presName="desTx" presStyleLbl="alignAccFollowNode1" presStyleIdx="1" presStyleCnt="3">
        <dgm:presLayoutVars>
          <dgm:bulletEnabled val="1"/>
        </dgm:presLayoutVars>
      </dgm:prSet>
      <dgm:spPr/>
    </dgm:pt>
    <dgm:pt modelId="{6D87C032-A5F2-4159-A351-6193FD9D0A89}" type="pres">
      <dgm:prSet presAssocID="{5C7CE85A-7C87-467C-8DF5-63E9D2BC02D3}" presName="space" presStyleCnt="0"/>
      <dgm:spPr/>
    </dgm:pt>
    <dgm:pt modelId="{9729A066-F1A1-4241-856C-0A3AB4BA2EB9}" type="pres">
      <dgm:prSet presAssocID="{05C6918D-9311-4CD8-8D78-987F00B63F39}" presName="composite" presStyleCnt="0"/>
      <dgm:spPr/>
    </dgm:pt>
    <dgm:pt modelId="{B5288BBA-27BD-4D42-AF1C-16E67B24997B}" type="pres">
      <dgm:prSet presAssocID="{05C6918D-9311-4CD8-8D78-987F00B63F39}" presName="parTx" presStyleLbl="alignNode1" presStyleIdx="2" presStyleCnt="3">
        <dgm:presLayoutVars>
          <dgm:chMax val="0"/>
          <dgm:chPref val="0"/>
          <dgm:bulletEnabled val="1"/>
        </dgm:presLayoutVars>
      </dgm:prSet>
      <dgm:spPr/>
    </dgm:pt>
    <dgm:pt modelId="{FB095B1E-DDC4-4E2F-AC24-AB14A0FE4EB7}" type="pres">
      <dgm:prSet presAssocID="{05C6918D-9311-4CD8-8D78-987F00B63F39}" presName="desTx" presStyleLbl="alignAccFollowNode1" presStyleIdx="2" presStyleCnt="3">
        <dgm:presLayoutVars>
          <dgm:bulletEnabled val="1"/>
        </dgm:presLayoutVars>
      </dgm:prSet>
      <dgm:spPr/>
    </dgm:pt>
  </dgm:ptLst>
  <dgm:cxnLst>
    <dgm:cxn modelId="{4FE92E07-A64C-4FA9-A4F9-7741B249E5F2}" type="presOf" srcId="{F6B9868B-E558-492F-AE29-523964A142C3}" destId="{075FEAC7-31A6-4A91-B251-7AE8E9A77A0D}" srcOrd="0" destOrd="0" presId="urn:microsoft.com/office/officeart/2005/8/layout/hList1"/>
    <dgm:cxn modelId="{E0A0D00C-5672-44FE-8F05-C120E7837E4C}" type="presOf" srcId="{68C87DC4-1550-46AD-8303-2E557428E8AA}" destId="{FB095B1E-DDC4-4E2F-AC24-AB14A0FE4EB7}" srcOrd="0" destOrd="3" presId="urn:microsoft.com/office/officeart/2005/8/layout/hList1"/>
    <dgm:cxn modelId="{E489F111-1AC1-46F0-8DC5-E67D2A432569}" srcId="{8CBD2333-0B81-4D76-876C-C934A575FA9D}" destId="{16CEF77B-C054-4694-A619-4D9563B65293}" srcOrd="2" destOrd="0" parTransId="{28B8A048-A1C3-4140-BEAD-3D1D304CF291}" sibTransId="{533F1D21-8C8A-4A60-9BA1-AE2B3BAE3C4E}"/>
    <dgm:cxn modelId="{197B2F16-7D5F-4C2F-8A9C-E3AE758D3C7D}" srcId="{05C6918D-9311-4CD8-8D78-987F00B63F39}" destId="{68C87DC4-1550-46AD-8303-2E557428E8AA}" srcOrd="3" destOrd="0" parTransId="{B04C1ADD-B329-4D57-AD70-95F835AB3FAF}" sibTransId="{18658193-0BFB-484C-BA4C-E85607BA4C52}"/>
    <dgm:cxn modelId="{B4475824-8040-40A7-A602-4EE57C858E6F}" srcId="{8CBD2333-0B81-4D76-876C-C934A575FA9D}" destId="{B0329E5E-C0F5-489B-BAAA-257208C29A07}" srcOrd="1" destOrd="0" parTransId="{AC8AF171-0A83-4C0D-98F9-7F9AD9CCDD23}" sibTransId="{61C4954E-57A3-4FD3-A095-8D41ACC6688B}"/>
    <dgm:cxn modelId="{44925E28-C0EC-4949-BF0C-0866B6D1A8AB}" type="presOf" srcId="{D6B0E36E-87E2-48DE-9CE0-28B1C259529A}" destId="{FB095B1E-DDC4-4E2F-AC24-AB14A0FE4EB7}" srcOrd="0" destOrd="2" presId="urn:microsoft.com/office/officeart/2005/8/layout/hList1"/>
    <dgm:cxn modelId="{7FC7F330-75DB-4A28-B398-058A5D9ADBCF}" srcId="{05C6918D-9311-4CD8-8D78-987F00B63F39}" destId="{E618B262-B08C-4DF4-8E08-EB1F7AF5D435}" srcOrd="0" destOrd="0" parTransId="{3A36FDCB-A34B-4E0E-83A0-345957A5F987}" sibTransId="{EA70BCC6-CC72-469A-97A6-7182AE3DAE09}"/>
    <dgm:cxn modelId="{FAD72147-6BCA-4EF6-A786-EE4169D2FC85}" type="presOf" srcId="{16CEF77B-C054-4694-A619-4D9563B65293}" destId="{49B854C4-18C6-4019-B8FE-1055246B7BB6}" srcOrd="0" destOrd="2" presId="urn:microsoft.com/office/officeart/2005/8/layout/hList1"/>
    <dgm:cxn modelId="{64B39148-1FE4-42E9-964A-E9454686DF04}" srcId="{05C6918D-9311-4CD8-8D78-987F00B63F39}" destId="{1C0E3932-4034-4D7B-999E-429AA071E8BE}" srcOrd="1" destOrd="0" parTransId="{3070C5B5-A4A5-40AF-B7A4-0A007F16EEA5}" sibTransId="{0ADF338D-E88E-45C8-B546-68AF68C00C23}"/>
    <dgm:cxn modelId="{F8404B6F-A044-4BBF-A39F-65E404E41FCD}" type="presOf" srcId="{B0329E5E-C0F5-489B-BAAA-257208C29A07}" destId="{49B854C4-18C6-4019-B8FE-1055246B7BB6}" srcOrd="0" destOrd="1" presId="urn:microsoft.com/office/officeart/2005/8/layout/hList1"/>
    <dgm:cxn modelId="{11410852-9DAC-42FB-BCF9-183DDB0225B1}" type="presOf" srcId="{52163414-6E16-45D6-9136-A720021DBEA9}" destId="{FD7DA42E-CABB-442E-93E0-46635129820E}" srcOrd="0" destOrd="0" presId="urn:microsoft.com/office/officeart/2005/8/layout/hList1"/>
    <dgm:cxn modelId="{9EDE9756-AF21-43EA-953E-599378BCD5E3}" type="presOf" srcId="{F95D9ED9-72D2-4FC9-A206-0D1A67160D03}" destId="{075FEAC7-31A6-4A91-B251-7AE8E9A77A0D}" srcOrd="0" destOrd="1" presId="urn:microsoft.com/office/officeart/2005/8/layout/hList1"/>
    <dgm:cxn modelId="{23F68B59-480E-4F4F-9568-DD8F1805B901}" type="presOf" srcId="{E618B262-B08C-4DF4-8E08-EB1F7AF5D435}" destId="{FB095B1E-DDC4-4E2F-AC24-AB14A0FE4EB7}" srcOrd="0" destOrd="0" presId="urn:microsoft.com/office/officeart/2005/8/layout/hList1"/>
    <dgm:cxn modelId="{169B0A7F-514B-4F51-979F-22657825509E}" type="presOf" srcId="{410844F9-C43A-42E5-BE6F-C6A16F830ACB}" destId="{49B854C4-18C6-4019-B8FE-1055246B7BB6}" srcOrd="0" destOrd="0" presId="urn:microsoft.com/office/officeart/2005/8/layout/hList1"/>
    <dgm:cxn modelId="{1A27897F-91E3-47C8-AFF1-431541F70E36}" srcId="{05C6918D-9311-4CD8-8D78-987F00B63F39}" destId="{D6B0E36E-87E2-48DE-9CE0-28B1C259529A}" srcOrd="2" destOrd="0" parTransId="{060DA765-531F-4C13-9D07-9D1E6CC9021A}" sibTransId="{973CFABF-5AE9-4D77-A871-6F1321513D7E}"/>
    <dgm:cxn modelId="{E093DE7F-33BA-4E59-A741-868DBA5E7CE9}" srcId="{73BBD905-9F8F-4890-ADD7-56124F1D03B0}" destId="{8CBD2333-0B81-4D76-876C-C934A575FA9D}" srcOrd="0" destOrd="0" parTransId="{8BC056FF-D16B-4EE5-A757-D121D8D62324}" sibTransId="{622E0F4D-8969-4F2C-8671-1882C0D957F4}"/>
    <dgm:cxn modelId="{BBD2BA82-6A72-489C-AD9D-B7C7EADB84CD}" srcId="{52163414-6E16-45D6-9136-A720021DBEA9}" destId="{F95D9ED9-72D2-4FC9-A206-0D1A67160D03}" srcOrd="1" destOrd="0" parTransId="{449E2D3E-BFE6-4EC3-B6D9-B38F351EBA98}" sibTransId="{C619479F-721B-4756-8F6A-F09C4729AACF}"/>
    <dgm:cxn modelId="{B68206A2-100F-4870-8307-26D6C81502F6}" srcId="{73BBD905-9F8F-4890-ADD7-56124F1D03B0}" destId="{05C6918D-9311-4CD8-8D78-987F00B63F39}" srcOrd="2" destOrd="0" parTransId="{142C92B8-3FC3-4295-9D84-3FD869FFB82D}" sibTransId="{288C2657-808B-4C5E-BC0B-D2D515319371}"/>
    <dgm:cxn modelId="{212E83AE-BC4B-417A-B2B9-487C23BA4A41}" type="presOf" srcId="{73BBD905-9F8F-4890-ADD7-56124F1D03B0}" destId="{074C67FD-1088-4B88-9433-44199C2CB705}" srcOrd="0" destOrd="0" presId="urn:microsoft.com/office/officeart/2005/8/layout/hList1"/>
    <dgm:cxn modelId="{7B270CB0-5352-498E-9910-B0EAD04DE072}" srcId="{8CBD2333-0B81-4D76-876C-C934A575FA9D}" destId="{410844F9-C43A-42E5-BE6F-C6A16F830ACB}" srcOrd="0" destOrd="0" parTransId="{65E4586F-4CA7-4AA7-B6AC-3CB8F9D55F66}" sibTransId="{1127075C-EEED-4B31-B4F9-FAEF49C6502B}"/>
    <dgm:cxn modelId="{A348F7B8-7259-4AC8-8FCF-55292A34DBAE}" srcId="{73BBD905-9F8F-4890-ADD7-56124F1D03B0}" destId="{52163414-6E16-45D6-9136-A720021DBEA9}" srcOrd="1" destOrd="0" parTransId="{0A347276-643A-4ABB-A3F2-B4D82CA46068}" sibTransId="{5C7CE85A-7C87-467C-8DF5-63E9D2BC02D3}"/>
    <dgm:cxn modelId="{D8FDD0BC-0823-4889-9F76-447BA592DCC7}" srcId="{52163414-6E16-45D6-9136-A720021DBEA9}" destId="{F6B9868B-E558-492F-AE29-523964A142C3}" srcOrd="0" destOrd="0" parTransId="{AC8A31C7-69B7-47C9-B85A-63495F2EB141}" sibTransId="{CD8DDDAD-80C6-4B9D-9D8A-59D69B472E99}"/>
    <dgm:cxn modelId="{7F89ABD0-C1F4-4BB0-BEE9-BA4EACFEC9AE}" type="presOf" srcId="{8CBD2333-0B81-4D76-876C-C934A575FA9D}" destId="{7B5035C3-D74D-4316-9C56-7FBFA7D9A945}" srcOrd="0" destOrd="0" presId="urn:microsoft.com/office/officeart/2005/8/layout/hList1"/>
    <dgm:cxn modelId="{BAC38AE5-1C02-4EEB-AF2A-C19057D9B289}" type="presOf" srcId="{05C6918D-9311-4CD8-8D78-987F00B63F39}" destId="{B5288BBA-27BD-4D42-AF1C-16E67B24997B}" srcOrd="0" destOrd="0" presId="urn:microsoft.com/office/officeart/2005/8/layout/hList1"/>
    <dgm:cxn modelId="{9B4580F7-8CC2-4706-B353-846D9E39F447}" type="presOf" srcId="{1C0E3932-4034-4D7B-999E-429AA071E8BE}" destId="{FB095B1E-DDC4-4E2F-AC24-AB14A0FE4EB7}" srcOrd="0" destOrd="1" presId="urn:microsoft.com/office/officeart/2005/8/layout/hList1"/>
    <dgm:cxn modelId="{5BD1C48F-F261-44E5-87DF-90444BCA115A}" type="presParOf" srcId="{074C67FD-1088-4B88-9433-44199C2CB705}" destId="{78AFC65B-127A-4576-972E-B17419023D4D}" srcOrd="0" destOrd="0" presId="urn:microsoft.com/office/officeart/2005/8/layout/hList1"/>
    <dgm:cxn modelId="{AC9CABC5-71F5-42D7-903D-889BF5ABB97C}" type="presParOf" srcId="{78AFC65B-127A-4576-972E-B17419023D4D}" destId="{7B5035C3-D74D-4316-9C56-7FBFA7D9A945}" srcOrd="0" destOrd="0" presId="urn:microsoft.com/office/officeart/2005/8/layout/hList1"/>
    <dgm:cxn modelId="{59745369-608C-4090-9A50-42CBE4398B7C}" type="presParOf" srcId="{78AFC65B-127A-4576-972E-B17419023D4D}" destId="{49B854C4-18C6-4019-B8FE-1055246B7BB6}" srcOrd="1" destOrd="0" presId="urn:microsoft.com/office/officeart/2005/8/layout/hList1"/>
    <dgm:cxn modelId="{044F9473-F52F-43B3-B320-6FF1113406AB}" type="presParOf" srcId="{074C67FD-1088-4B88-9433-44199C2CB705}" destId="{E78C07E9-E024-4556-8707-DB1AB91808DF}" srcOrd="1" destOrd="0" presId="urn:microsoft.com/office/officeart/2005/8/layout/hList1"/>
    <dgm:cxn modelId="{3FD49E2B-83D4-4BF1-BFC3-EC0AFCEFEB0F}" type="presParOf" srcId="{074C67FD-1088-4B88-9433-44199C2CB705}" destId="{7FE418E6-DDC8-439B-8E5E-47A1E1A853D2}" srcOrd="2" destOrd="0" presId="urn:microsoft.com/office/officeart/2005/8/layout/hList1"/>
    <dgm:cxn modelId="{958EE18B-37C6-4840-BEF9-A8898985573C}" type="presParOf" srcId="{7FE418E6-DDC8-439B-8E5E-47A1E1A853D2}" destId="{FD7DA42E-CABB-442E-93E0-46635129820E}" srcOrd="0" destOrd="0" presId="urn:microsoft.com/office/officeart/2005/8/layout/hList1"/>
    <dgm:cxn modelId="{2D2EAB44-510F-44B0-84AC-004C60FA18E0}" type="presParOf" srcId="{7FE418E6-DDC8-439B-8E5E-47A1E1A853D2}" destId="{075FEAC7-31A6-4A91-B251-7AE8E9A77A0D}" srcOrd="1" destOrd="0" presId="urn:microsoft.com/office/officeart/2005/8/layout/hList1"/>
    <dgm:cxn modelId="{A1948B69-E171-4A5D-BBEC-36231FE40DBA}" type="presParOf" srcId="{074C67FD-1088-4B88-9433-44199C2CB705}" destId="{6D87C032-A5F2-4159-A351-6193FD9D0A89}" srcOrd="3" destOrd="0" presId="urn:microsoft.com/office/officeart/2005/8/layout/hList1"/>
    <dgm:cxn modelId="{A18FF0CA-77AF-4736-B4E6-7E334CCEDC97}" type="presParOf" srcId="{074C67FD-1088-4B88-9433-44199C2CB705}" destId="{9729A066-F1A1-4241-856C-0A3AB4BA2EB9}" srcOrd="4" destOrd="0" presId="urn:microsoft.com/office/officeart/2005/8/layout/hList1"/>
    <dgm:cxn modelId="{3FA34E4E-8869-49BA-BEEE-8555810DC046}" type="presParOf" srcId="{9729A066-F1A1-4241-856C-0A3AB4BA2EB9}" destId="{B5288BBA-27BD-4D42-AF1C-16E67B24997B}" srcOrd="0" destOrd="0" presId="urn:microsoft.com/office/officeart/2005/8/layout/hList1"/>
    <dgm:cxn modelId="{52C174F4-CA31-427A-8BA6-07CB6E5CDFD2}" type="presParOf" srcId="{9729A066-F1A1-4241-856C-0A3AB4BA2EB9}" destId="{FB095B1E-DDC4-4E2F-AC24-AB14A0FE4EB7}"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dgm:spPr/>
      <dgm:t>
        <a:bodyPr/>
        <a:lstStyle/>
        <a:p>
          <a:r>
            <a:rPr lang="zh-TW" altLang="en-US" dirty="0"/>
            <a:t>類別</a:t>
          </a:r>
          <a:endParaRPr lang="en-US" altLang="zh-TW" dirty="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a:t>屬性</a:t>
          </a:r>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a:t>關聯</a:t>
          </a:r>
          <a:endParaRPr lang="en-US" altLang="zh-TW" dirty="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pt>
    <dgm:pt modelId="{477AF322-6342-484F-B72E-034B9338EF2F}" type="pres">
      <dgm:prSet presAssocID="{3497E145-6341-4E1E-B9DF-3958231319ED}" presName="wedge1" presStyleLbl="node1" presStyleIdx="0" presStyleCnt="3"/>
      <dgm:spPr/>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pt>
    <dgm:pt modelId="{16E63F49-2133-4449-A553-32B7E7212474}" type="pres">
      <dgm:prSet presAssocID="{3497E145-6341-4E1E-B9DF-3958231319ED}" presName="wedge2" presStyleLbl="node1" presStyleIdx="1" presStyleCnt="3"/>
      <dgm:spPr/>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pt>
    <dgm:pt modelId="{36BD5511-1F2E-4D8E-885E-019E0F9B1744}" type="pres">
      <dgm:prSet presAssocID="{3497E145-6341-4E1E-B9DF-3958231319ED}" presName="wedge3" presStyleLbl="node1" presStyleIdx="2" presStyleCnt="3"/>
      <dgm:spPr/>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C8EF616-FB69-4F06-9CDF-3C00246A11FC}" type="presOf" srcId="{0321468B-DBC7-4CCA-90CA-76369B83B67F}" destId="{91B77229-0346-4409-BFDA-EACFA62E508E}" srcOrd="1" destOrd="0" presId="urn:microsoft.com/office/officeart/2005/8/layout/cycle8"/>
    <dgm:cxn modelId="{B1D05122-8CCC-465B-8032-895986583F2B}" type="presOf" srcId="{BC648BB1-A315-4C25-B64C-36FEB0B627B2}" destId="{1446CB26-5B0C-46DE-93B5-3028AA1C1AE1}" srcOrd="1" destOrd="0" presId="urn:microsoft.com/office/officeart/2005/8/layout/cycle8"/>
    <dgm:cxn modelId="{C9A4053F-8E91-4A08-A0DB-40645D839AF1}" type="presOf" srcId="{3497E145-6341-4E1E-B9DF-3958231319ED}" destId="{27E79E96-E6D7-4CA0-BE81-0DFB9337A9CC}" srcOrd="0" destOrd="0" presId="urn:microsoft.com/office/officeart/2005/8/layout/cycle8"/>
    <dgm:cxn modelId="{AB97B741-27E8-4BD5-B072-7DF793EF04C0}" type="presOf" srcId="{838AC31D-F28A-4BFB-94A8-49E0D87AB53B}" destId="{16E63F49-2133-4449-A553-32B7E7212474}"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5ACC80AD-2763-478B-B518-7C0BC0BC38B9}" srcId="{3497E145-6341-4E1E-B9DF-3958231319ED}" destId="{838AC31D-F28A-4BFB-94A8-49E0D87AB53B}" srcOrd="1" destOrd="0" parTransId="{B7CFA6E8-B654-4890-94C9-12A21FA5BB99}" sibTransId="{A283F53B-5FE5-4E9D-B967-51E2B1D7341D}"/>
    <dgm:cxn modelId="{4D5C0CCF-C2A9-491A-A315-484F8F9ECBC2}" type="presOf" srcId="{838AC31D-F28A-4BFB-94A8-49E0D87AB53B}" destId="{B47864E3-BAAF-4215-B303-2EFCC4F9C619}" srcOrd="1" destOrd="0" presId="urn:microsoft.com/office/officeart/2005/8/layout/cycle8"/>
    <dgm:cxn modelId="{2D16ABDA-8A2E-4714-8ABB-C1191174EB33}" type="presOf" srcId="{0321468B-DBC7-4CCA-90CA-76369B83B67F}" destId="{36BD5511-1F2E-4D8E-885E-019E0F9B1744}" srcOrd="0"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1416CDF7-880B-4182-AFFC-FEB25725690D}" type="presOf" srcId="{BC648BB1-A315-4C25-B64C-36FEB0B627B2}" destId="{477AF322-6342-484F-B72E-034B9338EF2F}" srcOrd="0" destOrd="0" presId="urn:microsoft.com/office/officeart/2005/8/layout/cycle8"/>
    <dgm:cxn modelId="{CAF35C4B-76F0-4488-A031-79135289E89E}" type="presParOf" srcId="{27E79E96-E6D7-4CA0-BE81-0DFB9337A9CC}" destId="{477AF322-6342-484F-B72E-034B9338EF2F}" srcOrd="0" destOrd="0" presId="urn:microsoft.com/office/officeart/2005/8/layout/cycle8"/>
    <dgm:cxn modelId="{CD884A59-C3EE-423D-BE87-5017BB8AB892}" type="presParOf" srcId="{27E79E96-E6D7-4CA0-BE81-0DFB9337A9CC}" destId="{5080888E-9B62-46CA-A443-94100A233E46}" srcOrd="1" destOrd="0" presId="urn:microsoft.com/office/officeart/2005/8/layout/cycle8"/>
    <dgm:cxn modelId="{5C24414E-3AB2-45BA-BF49-9E187ADB4BAA}" type="presParOf" srcId="{27E79E96-E6D7-4CA0-BE81-0DFB9337A9CC}" destId="{F4DC45FE-106E-461D-9097-52ECD3B5A635}" srcOrd="2" destOrd="0" presId="urn:microsoft.com/office/officeart/2005/8/layout/cycle8"/>
    <dgm:cxn modelId="{AE77EBCD-E14A-4FC8-9A82-D4AD6B6A413A}" type="presParOf" srcId="{27E79E96-E6D7-4CA0-BE81-0DFB9337A9CC}" destId="{1446CB26-5B0C-46DE-93B5-3028AA1C1AE1}" srcOrd="3" destOrd="0" presId="urn:microsoft.com/office/officeart/2005/8/layout/cycle8"/>
    <dgm:cxn modelId="{3E7913D3-C87A-4404-B4BE-1ABC16C5D825}" type="presParOf" srcId="{27E79E96-E6D7-4CA0-BE81-0DFB9337A9CC}" destId="{16E63F49-2133-4449-A553-32B7E7212474}" srcOrd="4" destOrd="0" presId="urn:microsoft.com/office/officeart/2005/8/layout/cycle8"/>
    <dgm:cxn modelId="{1B9CBAEF-3C54-48C0-B62E-F9A0211E3EA0}" type="presParOf" srcId="{27E79E96-E6D7-4CA0-BE81-0DFB9337A9CC}" destId="{57CD7334-B13D-4E37-BB62-EC90CAC10452}" srcOrd="5" destOrd="0" presId="urn:microsoft.com/office/officeart/2005/8/layout/cycle8"/>
    <dgm:cxn modelId="{DF649ADC-F379-4150-993E-763BA7586AAC}" type="presParOf" srcId="{27E79E96-E6D7-4CA0-BE81-0DFB9337A9CC}" destId="{07B163BE-C76C-419E-A4C9-A940A4DB6CCD}" srcOrd="6" destOrd="0" presId="urn:microsoft.com/office/officeart/2005/8/layout/cycle8"/>
    <dgm:cxn modelId="{15FC196A-77D5-41B1-83FE-D6F330E17E30}" type="presParOf" srcId="{27E79E96-E6D7-4CA0-BE81-0DFB9337A9CC}" destId="{B47864E3-BAAF-4215-B303-2EFCC4F9C619}" srcOrd="7" destOrd="0" presId="urn:microsoft.com/office/officeart/2005/8/layout/cycle8"/>
    <dgm:cxn modelId="{90DF5EF2-941D-4182-999C-F123A0A7B7F8}" type="presParOf" srcId="{27E79E96-E6D7-4CA0-BE81-0DFB9337A9CC}" destId="{36BD5511-1F2E-4D8E-885E-019E0F9B1744}" srcOrd="8" destOrd="0" presId="urn:microsoft.com/office/officeart/2005/8/layout/cycle8"/>
    <dgm:cxn modelId="{2663B9EE-9BCF-4BC6-9A50-C5344F6151D1}" type="presParOf" srcId="{27E79E96-E6D7-4CA0-BE81-0DFB9337A9CC}" destId="{C4CC8C91-3C2F-4EF3-995D-65C807EE0BCA}" srcOrd="9" destOrd="0" presId="urn:microsoft.com/office/officeart/2005/8/layout/cycle8"/>
    <dgm:cxn modelId="{47B70F83-EA99-48BD-907A-A53180AF7A10}" type="presParOf" srcId="{27E79E96-E6D7-4CA0-BE81-0DFB9337A9CC}" destId="{68B0C0CC-7575-4C4C-9BD1-C5B9167019C0}" srcOrd="10" destOrd="0" presId="urn:microsoft.com/office/officeart/2005/8/layout/cycle8"/>
    <dgm:cxn modelId="{4D4DAA11-70C2-4E1E-942B-8127DF48B544}" type="presParOf" srcId="{27E79E96-E6D7-4CA0-BE81-0DFB9337A9CC}" destId="{91B77229-0346-4409-BFDA-EACFA62E508E}" srcOrd="11" destOrd="0" presId="urn:microsoft.com/office/officeart/2005/8/layout/cycle8"/>
    <dgm:cxn modelId="{C2D17BD4-BA09-4B5F-AA4B-246C0E2CEC88}" type="presParOf" srcId="{27E79E96-E6D7-4CA0-BE81-0DFB9337A9CC}" destId="{2DA5426C-A699-4D2B-9D42-306A1F29378E}" srcOrd="12" destOrd="0" presId="urn:microsoft.com/office/officeart/2005/8/layout/cycle8"/>
    <dgm:cxn modelId="{7CFBE5B8-95C4-4063-86C5-088573B51039}" type="presParOf" srcId="{27E79E96-E6D7-4CA0-BE81-0DFB9337A9CC}" destId="{8A809848-6BA9-4DE6-8682-7D29603C2E36}" srcOrd="13" destOrd="0" presId="urn:microsoft.com/office/officeart/2005/8/layout/cycle8"/>
    <dgm:cxn modelId="{380FCF34-BB5C-4A55-A7E5-2E31CA1899D5}"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B70F51D-5D6C-48A7-9BCE-8348918961D2}" type="doc">
      <dgm:prSet loTypeId="urn:microsoft.com/office/officeart/2005/8/layout/venn2" loCatId="relationship" qsTypeId="urn:microsoft.com/office/officeart/2005/8/quickstyle/3d3" qsCatId="3D" csTypeId="urn:microsoft.com/office/officeart/2005/8/colors/accent1_3" csCatId="accent1" phldr="1"/>
      <dgm:spPr/>
      <dgm:t>
        <a:bodyPr/>
        <a:lstStyle/>
        <a:p>
          <a:endParaRPr lang="zh-TW" altLang="en-US"/>
        </a:p>
      </dgm:t>
    </dgm:pt>
    <dgm:pt modelId="{F0DB9082-E5C8-4CBA-B74D-AA529E91A062}">
      <dgm:prSet phldrT="[文字]" custT="1"/>
      <dgm:spPr/>
      <dgm:t>
        <a:bodyPr/>
        <a:lstStyle/>
        <a:p>
          <a:r>
            <a:rPr lang="en-US" altLang="zh-TW" sz="1800" u="sng" dirty="0"/>
            <a:t>Patterns</a:t>
          </a:r>
        </a:p>
        <a:p>
          <a:r>
            <a:rPr lang="en-US" altLang="zh-TW" sz="1400"/>
            <a:t>Declarative Role</a:t>
          </a:r>
          <a:endParaRPr lang="en-US" altLang="zh-TW" sz="1400" dirty="0"/>
        </a:p>
        <a:p>
          <a:r>
            <a:rPr lang="en-US" altLang="zh-TW" sz="1400"/>
            <a:t>Contextual Role</a:t>
          </a:r>
          <a:endParaRPr lang="en-US" altLang="zh-TW" sz="1400" dirty="0"/>
        </a:p>
        <a:p>
          <a:r>
            <a:rPr lang="en-US" altLang="zh-TW" sz="1400" dirty="0"/>
            <a:t>Recursive</a:t>
          </a:r>
        </a:p>
        <a:p>
          <a:r>
            <a:rPr lang="en-US" altLang="zh-TW" sz="1400" dirty="0"/>
            <a:t>Classification</a:t>
          </a:r>
        </a:p>
        <a:p>
          <a:r>
            <a:rPr lang="en-US" altLang="zh-TW" sz="1400" dirty="0"/>
            <a:t>Status</a:t>
          </a:r>
        </a:p>
        <a:p>
          <a:r>
            <a:rPr lang="en-US" altLang="zh-TW" sz="1400" b="0">
              <a:solidFill>
                <a:schemeClr val="bg1"/>
              </a:solidFill>
            </a:rPr>
            <a:t>…</a:t>
          </a:r>
          <a:r>
            <a:rPr lang="zh-TW" altLang="en-US" sz="1400" b="0">
              <a:solidFill>
                <a:schemeClr val="bg1"/>
              </a:solidFill>
            </a:rPr>
            <a:t> </a:t>
          </a:r>
          <a:r>
            <a:rPr lang="en-US" altLang="zh-TW" sz="1400" b="0">
              <a:solidFill>
                <a:schemeClr val="bg1"/>
              </a:solidFill>
            </a:rPr>
            <a:t>…</a:t>
          </a:r>
          <a:endParaRPr lang="zh-TW" altLang="en-US" sz="1400" b="0" dirty="0">
            <a:solidFill>
              <a:schemeClr val="bg1"/>
            </a:solidFill>
          </a:endParaRPr>
        </a:p>
      </dgm:t>
    </dgm:pt>
    <dgm:pt modelId="{852A8997-0AC7-4CC5-B1FC-B8F7AB5B51DA}" type="parTrans" cxnId="{4F70E074-4057-41CE-8F63-DCD36B1AA2CC}">
      <dgm:prSet/>
      <dgm:spPr/>
      <dgm:t>
        <a:bodyPr/>
        <a:lstStyle/>
        <a:p>
          <a:endParaRPr lang="zh-TW" altLang="en-US"/>
        </a:p>
      </dgm:t>
    </dgm:pt>
    <dgm:pt modelId="{C979A230-AC6D-4FAB-AB3C-B9F5A625D7E7}" type="sibTrans" cxnId="{4F70E074-4057-41CE-8F63-DCD36B1AA2CC}">
      <dgm:prSet/>
      <dgm:spPr/>
      <dgm:t>
        <a:bodyPr/>
        <a:lstStyle/>
        <a:p>
          <a:endParaRPr lang="zh-TW" altLang="en-US"/>
        </a:p>
      </dgm:t>
    </dgm:pt>
    <dgm:pt modelId="{3C157BB3-402D-46EE-BDBE-5B365347BDFA}" type="pres">
      <dgm:prSet presAssocID="{FB70F51D-5D6C-48A7-9BCE-8348918961D2}" presName="Name0" presStyleCnt="0">
        <dgm:presLayoutVars>
          <dgm:chMax val="7"/>
          <dgm:resizeHandles val="exact"/>
        </dgm:presLayoutVars>
      </dgm:prSet>
      <dgm:spPr/>
    </dgm:pt>
    <dgm:pt modelId="{EBF092C5-255F-4250-A0C3-A8584B65DD37}" type="pres">
      <dgm:prSet presAssocID="{FB70F51D-5D6C-48A7-9BCE-8348918961D2}" presName="comp1" presStyleCnt="0"/>
      <dgm:spPr/>
    </dgm:pt>
    <dgm:pt modelId="{4A8CDF80-0014-4A05-9BE8-B15E49524A4A}" type="pres">
      <dgm:prSet presAssocID="{FB70F51D-5D6C-48A7-9BCE-8348918961D2}" presName="circle1" presStyleLbl="node1" presStyleIdx="0" presStyleCnt="1"/>
      <dgm:spPr/>
    </dgm:pt>
    <dgm:pt modelId="{54B30830-1E92-452C-85C0-CD928136B98A}" type="pres">
      <dgm:prSet presAssocID="{FB70F51D-5D6C-48A7-9BCE-8348918961D2}" presName="c1text" presStyleLbl="node1" presStyleIdx="0" presStyleCnt="1">
        <dgm:presLayoutVars>
          <dgm:bulletEnabled val="1"/>
        </dgm:presLayoutVars>
      </dgm:prSet>
      <dgm:spPr/>
    </dgm:pt>
  </dgm:ptLst>
  <dgm:cxnLst>
    <dgm:cxn modelId="{D65CBB26-B157-45F5-8FC0-71CA26C81908}" type="presOf" srcId="{F0DB9082-E5C8-4CBA-B74D-AA529E91A062}" destId="{4A8CDF80-0014-4A05-9BE8-B15E49524A4A}" srcOrd="0" destOrd="0" presId="urn:microsoft.com/office/officeart/2005/8/layout/venn2"/>
    <dgm:cxn modelId="{322D5445-B5DC-4614-82E8-BCBBC108C3DE}" type="presOf" srcId="{F0DB9082-E5C8-4CBA-B74D-AA529E91A062}" destId="{54B30830-1E92-452C-85C0-CD928136B98A}" srcOrd="1" destOrd="0" presId="urn:microsoft.com/office/officeart/2005/8/layout/venn2"/>
    <dgm:cxn modelId="{4F70E074-4057-41CE-8F63-DCD36B1AA2CC}" srcId="{FB70F51D-5D6C-48A7-9BCE-8348918961D2}" destId="{F0DB9082-E5C8-4CBA-B74D-AA529E91A062}" srcOrd="0" destOrd="0" parTransId="{852A8997-0AC7-4CC5-B1FC-B8F7AB5B51DA}" sibTransId="{C979A230-AC6D-4FAB-AB3C-B9F5A625D7E7}"/>
    <dgm:cxn modelId="{A910797B-F455-49B5-A1A9-10C58D090A59}" type="presOf" srcId="{FB70F51D-5D6C-48A7-9BCE-8348918961D2}" destId="{3C157BB3-402D-46EE-BDBE-5B365347BDFA}" srcOrd="0" destOrd="0" presId="urn:microsoft.com/office/officeart/2005/8/layout/venn2"/>
    <dgm:cxn modelId="{97396696-7EB7-48E2-AC9F-9DBBCF5F0D2E}" type="presParOf" srcId="{3C157BB3-402D-46EE-BDBE-5B365347BDFA}" destId="{EBF092C5-255F-4250-A0C3-A8584B65DD37}" srcOrd="0" destOrd="0" presId="urn:microsoft.com/office/officeart/2005/8/layout/venn2"/>
    <dgm:cxn modelId="{5C40EA2F-A6C1-4B89-8BE6-836830217629}" type="presParOf" srcId="{EBF092C5-255F-4250-A0C3-A8584B65DD37}" destId="{4A8CDF80-0014-4A05-9BE8-B15E49524A4A}" srcOrd="0" destOrd="0" presId="urn:microsoft.com/office/officeart/2005/8/layout/venn2"/>
    <dgm:cxn modelId="{6D086459-7695-4536-B700-9D5B785B105A}" type="presParOf" srcId="{EBF092C5-255F-4250-A0C3-A8584B65DD37}" destId="{54B30830-1E92-452C-85C0-CD928136B98A}" srcOrd="1" destOrd="0" presId="urn:microsoft.com/office/officeart/2005/8/layout/ven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a:t>辨識</a:t>
          </a:r>
          <a:r>
            <a:rPr lang="en-US" altLang="zh-TW" sz="1800"/>
            <a:t>Use</a:t>
          </a:r>
          <a:r>
            <a:rPr lang="zh-TW" altLang="en-US" sz="1800"/>
            <a:t> </a:t>
          </a:r>
          <a:r>
            <a:rPr lang="en-US" altLang="zh-TW" sz="1800"/>
            <a:t>Case</a:t>
          </a:r>
          <a:r>
            <a:rPr lang="zh-TW" altLang="en-US" sz="1800" dirty="0"/>
            <a:t>內的名詞</a:t>
          </a:r>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a:t>參考類別清單</a:t>
          </a:r>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a:t>參考</a:t>
          </a:r>
          <a:r>
            <a:rPr lang="en-US" altLang="zh-TW" sz="1800" dirty="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C852045D-0B24-4538-BF04-3BD8153E6DB7}" srcId="{B397842C-05C1-45A6-97FA-51A314C7B708}" destId="{7F5E10B1-6412-4FC1-ABCC-4D82DA21D0FD}" srcOrd="2" destOrd="0" parTransId="{C00C51EF-DAC7-4630-B9DF-A655EB443287}" sibTransId="{45DD6B2D-BF75-46BA-9E9D-3F32DC19870F}"/>
    <dgm:cxn modelId="{CABE8672-3627-44D8-BC43-A9D4D6B45D52}" srcId="{B397842C-05C1-45A6-97FA-51A314C7B708}" destId="{B59F7A78-19B6-4BE6-A578-5813D15D3CB4}" srcOrd="1" destOrd="0" parTransId="{505D262F-57ED-425E-AB26-11C0C66F7D8F}" sibTransId="{F972E374-A34A-4431-8483-8312622FAE1F}"/>
    <dgm:cxn modelId="{73E70757-43FC-4AC1-8EC8-96145CE53F0C}" type="presOf" srcId="{B59F7A78-19B6-4BE6-A578-5813D15D3CB4}" destId="{B188D960-D8D9-431E-A166-38E4FC7FFC37}" srcOrd="0" destOrd="0" presId="urn:microsoft.com/office/officeart/2005/8/layout/list1"/>
    <dgm:cxn modelId="{A544957D-388D-4FCF-8201-A662A6AE9609}" type="presOf" srcId="{B397842C-05C1-45A6-97FA-51A314C7B708}" destId="{99A0433F-23E1-4A49-A875-7AA2D664E5F4}"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A72A2C92-39F5-4F3E-9801-BFB5B91737D7}" type="presOf" srcId="{55A4FDBA-43F0-4A1B-ACDD-626527D9E319}" destId="{9168F688-9B38-497E-A354-EFD8B450AB85}" srcOrd="1" destOrd="0" presId="urn:microsoft.com/office/officeart/2005/8/layout/list1"/>
    <dgm:cxn modelId="{82AF959A-F4A3-4523-8354-26DDC2F41D82}" type="presOf" srcId="{7F5E10B1-6412-4FC1-ABCC-4D82DA21D0FD}" destId="{C5513091-2CA9-4112-B50E-86743A37EB9D}" srcOrd="0" destOrd="0" presId="urn:microsoft.com/office/officeart/2005/8/layout/list1"/>
    <dgm:cxn modelId="{C16B87BC-2AB8-42F7-A774-830D6BBC220E}" type="presOf" srcId="{55A4FDBA-43F0-4A1B-ACDD-626527D9E319}" destId="{A2763CF0-668A-4A39-B567-9C7C1307A0F0}" srcOrd="0" destOrd="0" presId="urn:microsoft.com/office/officeart/2005/8/layout/list1"/>
    <dgm:cxn modelId="{8EA23EE1-D820-425A-B796-F350147D49D5}" type="presOf" srcId="{B59F7A78-19B6-4BE6-A578-5813D15D3CB4}" destId="{331BBC14-D884-4022-BD0D-D4CD1B6C8388}" srcOrd="1" destOrd="0" presId="urn:microsoft.com/office/officeart/2005/8/layout/list1"/>
    <dgm:cxn modelId="{31AB64F8-51EE-4F65-8189-B784A7F0B388}" type="presOf" srcId="{7F5E10B1-6412-4FC1-ABCC-4D82DA21D0FD}" destId="{6EB4CAB2-2B5D-4B6F-830F-EF1659767301}" srcOrd="1" destOrd="0" presId="urn:microsoft.com/office/officeart/2005/8/layout/list1"/>
    <dgm:cxn modelId="{3DF0DF89-8BFF-4BC9-A82D-48CBFB7C8939}" type="presParOf" srcId="{99A0433F-23E1-4A49-A875-7AA2D664E5F4}" destId="{4AEA2163-84BF-4AF9-B0D6-08C34F41BAA0}" srcOrd="0" destOrd="0" presId="urn:microsoft.com/office/officeart/2005/8/layout/list1"/>
    <dgm:cxn modelId="{C3636B34-E020-4B62-96DA-97F1A366FAD6}" type="presParOf" srcId="{4AEA2163-84BF-4AF9-B0D6-08C34F41BAA0}" destId="{A2763CF0-668A-4A39-B567-9C7C1307A0F0}" srcOrd="0" destOrd="0" presId="urn:microsoft.com/office/officeart/2005/8/layout/list1"/>
    <dgm:cxn modelId="{394B596E-B4C2-417A-884F-D7001156ACAD}" type="presParOf" srcId="{4AEA2163-84BF-4AF9-B0D6-08C34F41BAA0}" destId="{9168F688-9B38-497E-A354-EFD8B450AB85}" srcOrd="1" destOrd="0" presId="urn:microsoft.com/office/officeart/2005/8/layout/list1"/>
    <dgm:cxn modelId="{DC58B7CB-71B3-44DF-B220-5A0DB5ADB33E}" type="presParOf" srcId="{99A0433F-23E1-4A49-A875-7AA2D664E5F4}" destId="{BB4FA91B-79A0-47EB-B2DE-800280F3F8F4}" srcOrd="1" destOrd="0" presId="urn:microsoft.com/office/officeart/2005/8/layout/list1"/>
    <dgm:cxn modelId="{7DD047BF-8E12-447F-B762-8A3E23DAB886}" type="presParOf" srcId="{99A0433F-23E1-4A49-A875-7AA2D664E5F4}" destId="{FFFA9138-7E65-44F7-8C41-965DA3FEC39F}" srcOrd="2" destOrd="0" presId="urn:microsoft.com/office/officeart/2005/8/layout/list1"/>
    <dgm:cxn modelId="{7704B9D3-B246-4BF5-96B4-09595914B566}" type="presParOf" srcId="{99A0433F-23E1-4A49-A875-7AA2D664E5F4}" destId="{2B21A9EE-FF7B-49FA-BDF0-D93744FA145E}" srcOrd="3" destOrd="0" presId="urn:microsoft.com/office/officeart/2005/8/layout/list1"/>
    <dgm:cxn modelId="{44D285B6-A61F-41A0-AD02-7251885CD6F0}" type="presParOf" srcId="{99A0433F-23E1-4A49-A875-7AA2D664E5F4}" destId="{A8A854A2-FAF0-4165-8754-1F628DE05561}" srcOrd="4" destOrd="0" presId="urn:microsoft.com/office/officeart/2005/8/layout/list1"/>
    <dgm:cxn modelId="{9717C833-83FC-43EE-ABA9-7649A7682FF2}" type="presParOf" srcId="{A8A854A2-FAF0-4165-8754-1F628DE05561}" destId="{B188D960-D8D9-431E-A166-38E4FC7FFC37}" srcOrd="0" destOrd="0" presId="urn:microsoft.com/office/officeart/2005/8/layout/list1"/>
    <dgm:cxn modelId="{FA4B2FAA-8651-4903-BF36-D0159449FDF4}" type="presParOf" srcId="{A8A854A2-FAF0-4165-8754-1F628DE05561}" destId="{331BBC14-D884-4022-BD0D-D4CD1B6C8388}" srcOrd="1" destOrd="0" presId="urn:microsoft.com/office/officeart/2005/8/layout/list1"/>
    <dgm:cxn modelId="{9321130D-8966-40FB-A968-6DAF24C4BFDD}" type="presParOf" srcId="{99A0433F-23E1-4A49-A875-7AA2D664E5F4}" destId="{5C28A1BC-73BC-4EF6-87DE-CD0115EFC7EF}" srcOrd="5" destOrd="0" presId="urn:microsoft.com/office/officeart/2005/8/layout/list1"/>
    <dgm:cxn modelId="{4424B653-4DA8-42F2-BF0A-C6EB6FD9D274}" type="presParOf" srcId="{99A0433F-23E1-4A49-A875-7AA2D664E5F4}" destId="{ABF292BB-EECC-4E00-B334-AFA8E6060725}" srcOrd="6" destOrd="0" presId="urn:microsoft.com/office/officeart/2005/8/layout/list1"/>
    <dgm:cxn modelId="{32C1EA81-56EE-4B6A-BA89-6BEE349C8BBC}" type="presParOf" srcId="{99A0433F-23E1-4A49-A875-7AA2D664E5F4}" destId="{696BC794-EAF7-4E7C-848F-73AEB0B6D338}" srcOrd="7" destOrd="0" presId="urn:microsoft.com/office/officeart/2005/8/layout/list1"/>
    <dgm:cxn modelId="{EFA9DB16-1A30-4D4E-8A83-6A747D6D227D}" type="presParOf" srcId="{99A0433F-23E1-4A49-A875-7AA2D664E5F4}" destId="{A1A27306-93D8-4743-B448-9D002627CF3C}" srcOrd="8" destOrd="0" presId="urn:microsoft.com/office/officeart/2005/8/layout/list1"/>
    <dgm:cxn modelId="{C8D73F94-3BD7-4465-9F97-F0976C1DDCF9}" type="presParOf" srcId="{A1A27306-93D8-4743-B448-9D002627CF3C}" destId="{C5513091-2CA9-4112-B50E-86743A37EB9D}" srcOrd="0" destOrd="0" presId="urn:microsoft.com/office/officeart/2005/8/layout/list1"/>
    <dgm:cxn modelId="{9B6A1544-37C4-4277-ABA9-C7237B4A392F}" type="presParOf" srcId="{A1A27306-93D8-4743-B448-9D002627CF3C}" destId="{6EB4CAB2-2B5D-4B6F-830F-EF1659767301}" srcOrd="1" destOrd="0" presId="urn:microsoft.com/office/officeart/2005/8/layout/list1"/>
    <dgm:cxn modelId="{4CFE9046-5270-4904-9D49-20398453BEF4}" type="presParOf" srcId="{99A0433F-23E1-4A49-A875-7AA2D664E5F4}" destId="{71E0E82E-B6A3-493B-93CE-3AFC42D8DD2B}" srcOrd="9" destOrd="0" presId="urn:microsoft.com/office/officeart/2005/8/layout/list1"/>
    <dgm:cxn modelId="{4F30A81A-F1B0-4A00-993A-B607BCADC734}"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a:t>參考關聯清單</a:t>
          </a:r>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a:t>參考</a:t>
          </a:r>
          <a:r>
            <a:rPr lang="en-US" altLang="zh-TW" sz="1800" dirty="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a:t>特殊關聯</a:t>
          </a:r>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pt>
    <dgm:pt modelId="{AB8F1D28-55C7-4624-BCCE-B4FC923CBD27}" type="pres">
      <dgm:prSet presAssocID="{15DE2C74-1FB5-41CA-A713-AEF4CABF85EC}" presName="parentText" presStyleLbl="node1" presStyleIdx="2" presStyleCnt="3">
        <dgm:presLayoutVars>
          <dgm:chMax val="0"/>
          <dgm:bulletEnabled val="1"/>
        </dgm:presLayoutVars>
      </dgm:prSet>
      <dgm:spPr/>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pt>
  </dgm:ptLst>
  <dgm:cxnLst>
    <dgm:cxn modelId="{2393E605-18F2-4E4F-B859-992AC709C0C0}" type="presOf" srcId="{B59F7A78-19B6-4BE6-A578-5813D15D3CB4}" destId="{B188D960-D8D9-431E-A166-38E4FC7FFC37}" srcOrd="0" destOrd="0" presId="urn:microsoft.com/office/officeart/2005/8/layout/list1"/>
    <dgm:cxn modelId="{F0AECD06-0843-429E-A9CB-8383CCA9C87B}" type="presOf" srcId="{15DE2C74-1FB5-41CA-A713-AEF4CABF85EC}" destId="{AB8F1D28-55C7-4624-BCCE-B4FC923CBD27}" srcOrd="1" destOrd="0" presId="urn:microsoft.com/office/officeart/2005/8/layout/list1"/>
    <dgm:cxn modelId="{B29CCD0F-9D0E-476C-BF8C-8CCA03F89E65}" type="presOf" srcId="{7F5E10B1-6412-4FC1-ABCC-4D82DA21D0FD}" destId="{C5513091-2CA9-4112-B50E-86743A37EB9D}" srcOrd="0" destOrd="0" presId="urn:microsoft.com/office/officeart/2005/8/layout/list1"/>
    <dgm:cxn modelId="{6DA4AC15-44D7-4A75-B914-9D8B0B6CA5B7}" type="presOf" srcId="{1C35310A-09CC-43CE-836F-CEF5D42EC2BB}" destId="{C799270A-3017-48B8-B904-DC9847551D69}" srcOrd="0" destOrd="1" presId="urn:microsoft.com/office/officeart/2005/8/layout/list1"/>
    <dgm:cxn modelId="{C0291018-D5B7-4061-90C2-A9693D322F4C}" type="presOf" srcId="{7F5E10B1-6412-4FC1-ABCC-4D82DA21D0FD}" destId="{6EB4CAB2-2B5D-4B6F-830F-EF1659767301}" srcOrd="1" destOrd="0"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7D4D8065-1DCB-4D10-8325-7003B8D1C4B7}" srcId="{B397842C-05C1-45A6-97FA-51A314C7B708}" destId="{15DE2C74-1FB5-41CA-A713-AEF4CABF85EC}" srcOrd="2" destOrd="0" parTransId="{8A136C05-907E-45B0-A9B3-F044CCF0B5E1}" sibTransId="{1059A5E4-2482-4A12-9B64-81670D0F9740}"/>
    <dgm:cxn modelId="{CABE8672-3627-44D8-BC43-A9D4D6B45D52}" srcId="{B397842C-05C1-45A6-97FA-51A314C7B708}" destId="{B59F7A78-19B6-4BE6-A578-5813D15D3CB4}" srcOrd="0" destOrd="0" parTransId="{505D262F-57ED-425E-AB26-11C0C66F7D8F}" sibTransId="{F972E374-A34A-4431-8483-8312622FAE1F}"/>
    <dgm:cxn modelId="{866D597D-2173-43A7-9CED-6BE59CB98489}" srcId="{15DE2C74-1FB5-41CA-A713-AEF4CABF85EC}" destId="{FCE9CE10-59D3-457F-BD7E-9866E5D467CB}" srcOrd="0" destOrd="0" parTransId="{BBF6C806-3797-462D-8D44-E27BAEBAFDF5}" sibTransId="{3A2AC9A2-0BFF-42FD-B224-24748B7D919E}"/>
    <dgm:cxn modelId="{7B7DDAAA-BB2D-4165-8AA8-706AF9826B38}" type="presOf" srcId="{ED3DC49D-F327-4DDC-9A7F-A57949318278}" destId="{C799270A-3017-48B8-B904-DC9847551D69}" srcOrd="0" destOrd="2" presId="urn:microsoft.com/office/officeart/2005/8/layout/list1"/>
    <dgm:cxn modelId="{98C17FAB-CA6E-4AEF-9B90-F04FC32FA61F}" srcId="{15DE2C74-1FB5-41CA-A713-AEF4CABF85EC}" destId="{ED3DC49D-F327-4DDC-9A7F-A57949318278}" srcOrd="2" destOrd="0" parTransId="{6DA89FC1-191F-4A87-AE30-65AF9F7688FF}" sibTransId="{ED37E7CC-EBF9-4009-8363-578872DDD025}"/>
    <dgm:cxn modelId="{637561AE-958A-4009-A64B-81DD176499F0}" type="presOf" srcId="{FCE9CE10-59D3-457F-BD7E-9866E5D467CB}" destId="{C799270A-3017-48B8-B904-DC9847551D69}" srcOrd="0" destOrd="0" presId="urn:microsoft.com/office/officeart/2005/8/layout/list1"/>
    <dgm:cxn modelId="{486EA2C3-AF0A-4A98-AE47-D795E0657401}" type="presOf" srcId="{B397842C-05C1-45A6-97FA-51A314C7B708}" destId="{99A0433F-23E1-4A49-A875-7AA2D664E5F4}" srcOrd="0" destOrd="0" presId="urn:microsoft.com/office/officeart/2005/8/layout/list1"/>
    <dgm:cxn modelId="{40A04CCF-B8D2-4864-8DA4-68BA014B761A}" type="presOf" srcId="{15DE2C74-1FB5-41CA-A713-AEF4CABF85EC}" destId="{8D66B6B1-9F84-4841-BD5C-07EFDD67847B}" srcOrd="0" destOrd="0" presId="urn:microsoft.com/office/officeart/2005/8/layout/list1"/>
    <dgm:cxn modelId="{A9EEFDD5-727C-4BD7-B3B6-5CDABB64D584}" type="presOf" srcId="{B59F7A78-19B6-4BE6-A578-5813D15D3CB4}" destId="{331BBC14-D884-4022-BD0D-D4CD1B6C8388}" srcOrd="1" destOrd="0"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02524424-319F-40F7-A7A2-1F58BE021CE4}" type="presParOf" srcId="{99A0433F-23E1-4A49-A875-7AA2D664E5F4}" destId="{A8A854A2-FAF0-4165-8754-1F628DE05561}" srcOrd="0" destOrd="0" presId="urn:microsoft.com/office/officeart/2005/8/layout/list1"/>
    <dgm:cxn modelId="{D049D8ED-70D1-4322-866E-5B5FA4F963F5}" type="presParOf" srcId="{A8A854A2-FAF0-4165-8754-1F628DE05561}" destId="{B188D960-D8D9-431E-A166-38E4FC7FFC37}" srcOrd="0" destOrd="0" presId="urn:microsoft.com/office/officeart/2005/8/layout/list1"/>
    <dgm:cxn modelId="{E0E64CB0-C0A2-4F5D-9F99-BFDAE65804A3}" type="presParOf" srcId="{A8A854A2-FAF0-4165-8754-1F628DE05561}" destId="{331BBC14-D884-4022-BD0D-D4CD1B6C8388}" srcOrd="1" destOrd="0" presId="urn:microsoft.com/office/officeart/2005/8/layout/list1"/>
    <dgm:cxn modelId="{FDC982B8-3D4F-4AAF-A561-D0570E068371}" type="presParOf" srcId="{99A0433F-23E1-4A49-A875-7AA2D664E5F4}" destId="{5C28A1BC-73BC-4EF6-87DE-CD0115EFC7EF}" srcOrd="1" destOrd="0" presId="urn:microsoft.com/office/officeart/2005/8/layout/list1"/>
    <dgm:cxn modelId="{534DF532-6684-40B1-BEB3-FF514846261C}" type="presParOf" srcId="{99A0433F-23E1-4A49-A875-7AA2D664E5F4}" destId="{ABF292BB-EECC-4E00-B334-AFA8E6060725}" srcOrd="2" destOrd="0" presId="urn:microsoft.com/office/officeart/2005/8/layout/list1"/>
    <dgm:cxn modelId="{AE4707F6-24D1-4F45-9BE4-2861F97DB65D}" type="presParOf" srcId="{99A0433F-23E1-4A49-A875-7AA2D664E5F4}" destId="{696BC794-EAF7-4E7C-848F-73AEB0B6D338}" srcOrd="3" destOrd="0" presId="urn:microsoft.com/office/officeart/2005/8/layout/list1"/>
    <dgm:cxn modelId="{3A0FAE1E-760D-499D-9F58-3674E45E2611}" type="presParOf" srcId="{99A0433F-23E1-4A49-A875-7AA2D664E5F4}" destId="{A1A27306-93D8-4743-B448-9D002627CF3C}" srcOrd="4" destOrd="0" presId="urn:microsoft.com/office/officeart/2005/8/layout/list1"/>
    <dgm:cxn modelId="{4BA62F50-8311-4D28-BF41-1664B7CCA599}" type="presParOf" srcId="{A1A27306-93D8-4743-B448-9D002627CF3C}" destId="{C5513091-2CA9-4112-B50E-86743A37EB9D}" srcOrd="0" destOrd="0" presId="urn:microsoft.com/office/officeart/2005/8/layout/list1"/>
    <dgm:cxn modelId="{135975D9-1580-43E9-A3F4-FD1C00A7B66C}" type="presParOf" srcId="{A1A27306-93D8-4743-B448-9D002627CF3C}" destId="{6EB4CAB2-2B5D-4B6F-830F-EF1659767301}" srcOrd="1" destOrd="0" presId="urn:microsoft.com/office/officeart/2005/8/layout/list1"/>
    <dgm:cxn modelId="{DE7843A3-B8EE-4136-A8F7-C6580EA78CD7}" type="presParOf" srcId="{99A0433F-23E1-4A49-A875-7AA2D664E5F4}" destId="{71E0E82E-B6A3-493B-93CE-3AFC42D8DD2B}" srcOrd="5" destOrd="0" presId="urn:microsoft.com/office/officeart/2005/8/layout/list1"/>
    <dgm:cxn modelId="{186579C0-3ABB-41F5-866B-2AD33AA56515}" type="presParOf" srcId="{99A0433F-23E1-4A49-A875-7AA2D664E5F4}" destId="{BC1DE5D7-A0C1-4AC3-B34E-2FCFFB3F8A37}" srcOrd="6" destOrd="0" presId="urn:microsoft.com/office/officeart/2005/8/layout/list1"/>
    <dgm:cxn modelId="{68B1FB46-9180-4D2E-9B08-2730A2FAEE6E}" type="presParOf" srcId="{99A0433F-23E1-4A49-A875-7AA2D664E5F4}" destId="{CAE57DDE-21F0-42F1-8D82-1D6E75B5FCAF}" srcOrd="7" destOrd="0" presId="urn:microsoft.com/office/officeart/2005/8/layout/list1"/>
    <dgm:cxn modelId="{9A85291E-AA6A-4BAE-99E9-502CCD563380}" type="presParOf" srcId="{99A0433F-23E1-4A49-A875-7AA2D664E5F4}" destId="{CEB84117-CBCA-4969-A868-36B245CBCC81}" srcOrd="8" destOrd="0" presId="urn:microsoft.com/office/officeart/2005/8/layout/list1"/>
    <dgm:cxn modelId="{661F60EE-9ABE-4B9B-84F1-080BA0EAEFC8}" type="presParOf" srcId="{CEB84117-CBCA-4969-A868-36B245CBCC81}" destId="{8D66B6B1-9F84-4841-BD5C-07EFDD67847B}" srcOrd="0" destOrd="0" presId="urn:microsoft.com/office/officeart/2005/8/layout/list1"/>
    <dgm:cxn modelId="{5C803741-895D-4ED5-A91C-2A783B027673}" type="presParOf" srcId="{CEB84117-CBCA-4969-A868-36B245CBCC81}" destId="{AB8F1D28-55C7-4624-BCCE-B4FC923CBD27}" srcOrd="1" destOrd="0" presId="urn:microsoft.com/office/officeart/2005/8/layout/list1"/>
    <dgm:cxn modelId="{FDA327C3-30F7-420C-8BB5-FBD99498399F}" type="presParOf" srcId="{99A0433F-23E1-4A49-A875-7AA2D664E5F4}" destId="{25CFEA24-D24A-4D98-82E3-7D115287B1DF}" srcOrd="9" destOrd="0" presId="urn:microsoft.com/office/officeart/2005/8/layout/list1"/>
    <dgm:cxn modelId="{4DED230A-AD44-4CD6-94EE-52009B902D2E}"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rgbClr val="C0504D">
                <a:hueOff val="0"/>
                <a:satOff val="0"/>
                <a:lumOff val="0"/>
                <a:alphaOff val="0"/>
                <a:tint val="100000"/>
                <a:shade val="100000"/>
                <a:satMod val="130000"/>
              </a:srgbClr>
            </a:gs>
            <a:gs pos="100000">
              <a:srgbClr val="C0504D">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ysClr val="window" lastClr="FFFFFF"/>
              </a:solidFill>
              <a:latin typeface="+mn-ea"/>
              <a:ea typeface="+mn-ea"/>
              <a:cs typeface="+mn-cs"/>
            </a:rPr>
            <a:t>類別</a:t>
          </a:r>
          <a:endParaRPr lang="en-US" altLang="zh-TW" sz="2800" kern="1200" dirty="0">
            <a:solidFill>
              <a:sysClr val="window" lastClr="FFFFFF"/>
            </a:solidFill>
            <a:latin typeface="+mn-ea"/>
            <a:ea typeface="+mn-ea"/>
            <a:cs typeface="+mn-cs"/>
          </a:endParaRPr>
        </a:p>
        <a:p>
          <a:pPr marL="0" lvl="0" indent="0" algn="ctr" defTabSz="1244600">
            <a:lnSpc>
              <a:spcPct val="90000"/>
            </a:lnSpc>
            <a:spcBef>
              <a:spcPct val="0"/>
            </a:spcBef>
            <a:spcAft>
              <a:spcPct val="35000"/>
            </a:spcAft>
            <a:buNone/>
          </a:pPr>
          <a:endParaRPr lang="zh-TW" altLang="en-US" sz="2800" kern="1200" dirty="0">
            <a:solidFill>
              <a:sysClr val="window" lastClr="FFFFFF"/>
            </a:solidFill>
            <a:latin typeface="+mn-ea"/>
            <a:ea typeface="+mn-ea"/>
            <a:cs typeface="+mn-cs"/>
          </a:endParaRPr>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rgbClr val="9BBB59">
                <a:hueOff val="0"/>
                <a:satOff val="0"/>
                <a:lumOff val="0"/>
                <a:alphaOff val="0"/>
                <a:tint val="100000"/>
                <a:shade val="100000"/>
                <a:satMod val="130000"/>
              </a:srgbClr>
            </a:gs>
            <a:gs pos="100000">
              <a:srgbClr val="9BBB59">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ysClr val="window" lastClr="FFFFFF"/>
              </a:solidFill>
              <a:latin typeface="+mn-ea"/>
              <a:ea typeface="+mn-ea"/>
              <a:cs typeface="+mn-cs"/>
            </a:rPr>
            <a:t>屬性</a:t>
          </a:r>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rgbClr val="8064A2">
                <a:hueOff val="0"/>
                <a:satOff val="0"/>
                <a:lumOff val="0"/>
                <a:alphaOff val="0"/>
                <a:tint val="100000"/>
                <a:shade val="100000"/>
                <a:satMod val="130000"/>
              </a:srgbClr>
            </a:gs>
            <a:gs pos="100000">
              <a:srgbClr val="8064A2">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ysClr val="window" lastClr="FFFFFF"/>
              </a:solidFill>
              <a:latin typeface="+mn-ea"/>
              <a:ea typeface="+mn-ea"/>
              <a:cs typeface="+mn-cs"/>
            </a:rPr>
            <a:t>關聯</a:t>
          </a:r>
          <a:endParaRPr lang="en-US" altLang="zh-TW" sz="2800" kern="1200" dirty="0">
            <a:solidFill>
              <a:sysClr val="window" lastClr="FFFFFF"/>
            </a:solidFill>
            <a:latin typeface="+mn-ea"/>
            <a:ea typeface="+mn-ea"/>
            <a:cs typeface="+mn-cs"/>
          </a:endParaRPr>
        </a:p>
        <a:p>
          <a:pPr marL="0" lvl="0" indent="0" algn="ctr" defTabSz="1244600">
            <a:lnSpc>
              <a:spcPct val="90000"/>
            </a:lnSpc>
            <a:spcBef>
              <a:spcPct val="0"/>
            </a:spcBef>
            <a:spcAft>
              <a:spcPct val="35000"/>
            </a:spcAft>
            <a:buNone/>
          </a:pPr>
          <a:endParaRPr lang="zh-TW" altLang="en-US" sz="2800" kern="1200" dirty="0">
            <a:solidFill>
              <a:sysClr val="window" lastClr="FFFFFF"/>
            </a:solidFill>
            <a:latin typeface="+mn-ea"/>
            <a:ea typeface="+mn-ea"/>
            <a:cs typeface="+mn-cs"/>
          </a:endParaRPr>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E8FF7-4A62-4449-83D9-B3E1A361BE71}">
      <dsp:nvSpPr>
        <dsp:cNvPr id="0" name=""/>
        <dsp:cNvSpPr/>
      </dsp:nvSpPr>
      <dsp:spPr>
        <a:xfrm>
          <a:off x="2447398" y="1313321"/>
          <a:ext cx="3044388" cy="3044388"/>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6000" tIns="63500" rIns="64800" bIns="63500" numCol="1" spcCol="1270" anchor="ctr" anchorCtr="0">
          <a:noAutofit/>
        </a:bodyPr>
        <a:lstStyle/>
        <a:p>
          <a:pPr marL="0" lvl="0" indent="0" algn="ctr" defTabSz="2222500">
            <a:lnSpc>
              <a:spcPct val="90000"/>
            </a:lnSpc>
            <a:spcBef>
              <a:spcPct val="0"/>
            </a:spcBef>
            <a:spcAft>
              <a:spcPct val="35000"/>
            </a:spcAft>
            <a:buNone/>
          </a:pPr>
          <a:r>
            <a:rPr lang="zh-TW" altLang="en-US" sz="5000" b="1" kern="1200" dirty="0">
              <a:solidFill>
                <a:schemeClr val="tx1">
                  <a:lumMod val="75000"/>
                  <a:lumOff val="25000"/>
                </a:schemeClr>
              </a:solidFill>
            </a:rPr>
            <a:t>關鍵</a:t>
          </a:r>
          <a:br>
            <a:rPr lang="en-US" altLang="zh-TW" sz="5000" b="1" kern="1200" dirty="0">
              <a:solidFill>
                <a:schemeClr val="tx1">
                  <a:lumMod val="75000"/>
                  <a:lumOff val="25000"/>
                </a:schemeClr>
              </a:solidFill>
            </a:rPr>
          </a:br>
          <a:r>
            <a:rPr lang="zh-TW" altLang="en-US" sz="5000" b="1" kern="1200" dirty="0">
              <a:solidFill>
                <a:schemeClr val="tx1">
                  <a:lumMod val="75000"/>
                  <a:lumOff val="25000"/>
                </a:schemeClr>
              </a:solidFill>
            </a:rPr>
            <a:t>交易</a:t>
          </a:r>
        </a:p>
      </dsp:txBody>
      <dsp:txXfrm>
        <a:off x="2893238" y="1759161"/>
        <a:ext cx="2152708" cy="2152708"/>
      </dsp:txXfrm>
    </dsp:sp>
    <dsp:sp modelId="{516DF9EA-3011-45A7-BFA2-D466004B0B17}">
      <dsp:nvSpPr>
        <dsp:cNvPr id="0" name=""/>
        <dsp:cNvSpPr/>
      </dsp:nvSpPr>
      <dsp:spPr>
        <a:xfrm>
          <a:off x="3208495" y="93926"/>
          <a:ext cx="1522194" cy="1522194"/>
        </a:xfrm>
        <a:prstGeom prst="ellipse">
          <a:avLst/>
        </a:prstGeom>
        <a:solidFill>
          <a:schemeClr val="accent5">
            <a:alpha val="50000"/>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altLang="zh-TW" sz="1800" b="1" kern="1200" dirty="0">
              <a:solidFill>
                <a:schemeClr val="tx1">
                  <a:lumMod val="75000"/>
                  <a:lumOff val="25000"/>
                </a:schemeClr>
              </a:solidFill>
            </a:rPr>
            <a:t>(</a:t>
          </a:r>
          <a:r>
            <a:rPr lang="zh-TW" altLang="en-US" sz="1800" b="1" kern="1200" dirty="0">
              <a:solidFill>
                <a:schemeClr val="tx1">
                  <a:lumMod val="75000"/>
                  <a:lumOff val="25000"/>
                </a:schemeClr>
              </a:solidFill>
            </a:rPr>
            <a:t>人</a:t>
          </a:r>
          <a:r>
            <a:rPr lang="en-US" altLang="zh-TW" sz="1800" b="1" kern="1200" dirty="0">
              <a:solidFill>
                <a:schemeClr val="tx1">
                  <a:lumMod val="75000"/>
                  <a:lumOff val="25000"/>
                </a:schemeClr>
              </a:solidFill>
            </a:rPr>
            <a:t>)</a:t>
          </a:r>
          <a:br>
            <a:rPr lang="en-US" altLang="zh-TW" sz="1800" b="1" kern="1200" dirty="0">
              <a:solidFill>
                <a:schemeClr val="tx1">
                  <a:lumMod val="75000"/>
                  <a:lumOff val="25000"/>
                </a:schemeClr>
              </a:solidFill>
            </a:rPr>
          </a:br>
          <a:r>
            <a:rPr lang="zh-TW" altLang="en-US" sz="1800" b="1" kern="1200" dirty="0">
              <a:solidFill>
                <a:schemeClr val="tx1">
                  <a:lumMod val="75000"/>
                  <a:lumOff val="25000"/>
                </a:schemeClr>
              </a:solidFill>
            </a:rPr>
            <a:t>參與者</a:t>
          </a:r>
          <a:br>
            <a:rPr lang="en-US" altLang="zh-TW" sz="1800" b="1" kern="1200" dirty="0">
              <a:solidFill>
                <a:schemeClr val="tx1">
                  <a:lumMod val="75000"/>
                  <a:lumOff val="25000"/>
                </a:schemeClr>
              </a:solidFill>
            </a:rPr>
          </a:br>
          <a:r>
            <a:rPr lang="zh-TW" altLang="en-US" sz="1800" b="1" kern="1200" dirty="0">
              <a:solidFill>
                <a:schemeClr val="tx1">
                  <a:lumMod val="75000"/>
                  <a:lumOff val="25000"/>
                </a:schemeClr>
              </a:solidFill>
            </a:rPr>
            <a:t>扮演角色</a:t>
          </a:r>
        </a:p>
      </dsp:txBody>
      <dsp:txXfrm>
        <a:off x="3431415" y="316846"/>
        <a:ext cx="1076354" cy="1076354"/>
      </dsp:txXfrm>
    </dsp:sp>
    <dsp:sp modelId="{90B0D1A0-69B7-4FE5-B6C1-D552CBE6ECE6}">
      <dsp:nvSpPr>
        <dsp:cNvPr id="0" name=""/>
        <dsp:cNvSpPr/>
      </dsp:nvSpPr>
      <dsp:spPr>
        <a:xfrm>
          <a:off x="5092055" y="1462412"/>
          <a:ext cx="1522194" cy="1522194"/>
        </a:xfrm>
        <a:prstGeom prst="ellipse">
          <a:avLst/>
        </a:prstGeom>
        <a:solidFill>
          <a:schemeClr val="accent5">
            <a:alpha val="50000"/>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altLang="zh-TW" sz="1800" b="1" kern="1200" dirty="0">
              <a:solidFill>
                <a:schemeClr val="tx1">
                  <a:lumMod val="75000"/>
                  <a:lumOff val="25000"/>
                </a:schemeClr>
              </a:solidFill>
            </a:rPr>
            <a:t>(</a:t>
          </a:r>
          <a:r>
            <a:rPr lang="zh-TW" altLang="en-US" sz="1800" b="1" kern="1200" dirty="0">
              <a:solidFill>
                <a:schemeClr val="tx1">
                  <a:lumMod val="75000"/>
                  <a:lumOff val="25000"/>
                </a:schemeClr>
              </a:solidFill>
            </a:rPr>
            <a:t>物</a:t>
          </a:r>
          <a:r>
            <a:rPr lang="en-US" altLang="zh-TW" sz="1800" b="1" kern="1200" dirty="0">
              <a:solidFill>
                <a:schemeClr val="tx1">
                  <a:lumMod val="75000"/>
                  <a:lumOff val="25000"/>
                </a:schemeClr>
              </a:solidFill>
            </a:rPr>
            <a:t>)</a:t>
          </a:r>
          <a:br>
            <a:rPr lang="en-US" altLang="zh-TW" sz="1800" b="1" kern="1200" dirty="0">
              <a:solidFill>
                <a:schemeClr val="tx1">
                  <a:lumMod val="75000"/>
                  <a:lumOff val="25000"/>
                </a:schemeClr>
              </a:solidFill>
            </a:rPr>
          </a:br>
          <a:r>
            <a:rPr lang="zh-TW" altLang="en-US" sz="1800" b="1" kern="1200" dirty="0">
              <a:solidFill>
                <a:schemeClr val="tx1">
                  <a:lumMod val="75000"/>
                  <a:lumOff val="25000"/>
                </a:schemeClr>
              </a:solidFill>
            </a:rPr>
            <a:t>細項</a:t>
          </a:r>
          <a:r>
            <a:rPr lang="en-US" altLang="zh-TW" sz="1800" b="1" kern="1200" dirty="0">
              <a:solidFill>
                <a:schemeClr val="tx1">
                  <a:lumMod val="75000"/>
                  <a:lumOff val="25000"/>
                </a:schemeClr>
              </a:solidFill>
            </a:rPr>
            <a:t>/</a:t>
          </a:r>
          <a:r>
            <a:rPr lang="zh-TW" altLang="en-US" sz="1800" b="1" kern="1200" dirty="0">
              <a:solidFill>
                <a:schemeClr val="tx1">
                  <a:lumMod val="75000"/>
                  <a:lumOff val="25000"/>
                </a:schemeClr>
              </a:solidFill>
            </a:rPr>
            <a:t>產品</a:t>
          </a:r>
          <a:r>
            <a:rPr lang="en-US" altLang="zh-TW" sz="1800" b="1" kern="1200" dirty="0">
              <a:solidFill>
                <a:schemeClr val="tx1">
                  <a:lumMod val="75000"/>
                  <a:lumOff val="25000"/>
                </a:schemeClr>
              </a:solidFill>
            </a:rPr>
            <a:t>/</a:t>
          </a:r>
          <a:r>
            <a:rPr lang="zh-TW" altLang="en-US" sz="1800" b="1" kern="1200" dirty="0">
              <a:solidFill>
                <a:schemeClr val="tx1">
                  <a:lumMod val="75000"/>
                  <a:lumOff val="25000"/>
                </a:schemeClr>
              </a:solidFill>
            </a:rPr>
            <a:t>服務</a:t>
          </a:r>
        </a:p>
      </dsp:txBody>
      <dsp:txXfrm>
        <a:off x="5314975" y="1685332"/>
        <a:ext cx="1076354" cy="1076354"/>
      </dsp:txXfrm>
    </dsp:sp>
    <dsp:sp modelId="{103D174C-C7CD-4559-BC91-EEF4D3D4AA27}">
      <dsp:nvSpPr>
        <dsp:cNvPr id="0" name=""/>
        <dsp:cNvSpPr/>
      </dsp:nvSpPr>
      <dsp:spPr>
        <a:xfrm>
          <a:off x="4372599" y="3676670"/>
          <a:ext cx="1522194" cy="1522194"/>
        </a:xfrm>
        <a:prstGeom prst="ellipse">
          <a:avLst/>
        </a:prstGeom>
        <a:solidFill>
          <a:schemeClr val="accent5">
            <a:alpha val="50000"/>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altLang="zh-TW" sz="1800" b="1" kern="1200" dirty="0">
              <a:solidFill>
                <a:schemeClr val="tx1">
                  <a:lumMod val="75000"/>
                  <a:lumOff val="25000"/>
                </a:schemeClr>
              </a:solidFill>
            </a:rPr>
            <a:t>(</a:t>
          </a:r>
          <a:r>
            <a:rPr lang="zh-TW" altLang="en-US" sz="1800" b="1" kern="1200" dirty="0">
              <a:solidFill>
                <a:schemeClr val="tx1">
                  <a:lumMod val="75000"/>
                  <a:lumOff val="25000"/>
                </a:schemeClr>
              </a:solidFill>
            </a:rPr>
            <a:t>事</a:t>
          </a:r>
          <a:r>
            <a:rPr lang="en-US" altLang="zh-TW" sz="1800" b="1" kern="1200" dirty="0">
              <a:solidFill>
                <a:schemeClr val="tx1">
                  <a:lumMod val="75000"/>
                  <a:lumOff val="25000"/>
                </a:schemeClr>
              </a:solidFill>
            </a:rPr>
            <a:t>)</a:t>
          </a:r>
          <a:br>
            <a:rPr lang="en-US" altLang="zh-TW" sz="1800" b="1" kern="1200" dirty="0">
              <a:solidFill>
                <a:schemeClr val="tx1">
                  <a:lumMod val="75000"/>
                  <a:lumOff val="25000"/>
                </a:schemeClr>
              </a:solidFill>
            </a:rPr>
          </a:br>
          <a:r>
            <a:rPr lang="zh-TW" altLang="en-US" sz="1800" b="1" kern="1200" dirty="0">
              <a:solidFill>
                <a:schemeClr val="tx1">
                  <a:lumMod val="75000"/>
                  <a:lumOff val="25000"/>
                </a:schemeClr>
              </a:solidFill>
            </a:rPr>
            <a:t>描述、事件、分類</a:t>
          </a:r>
        </a:p>
      </dsp:txBody>
      <dsp:txXfrm>
        <a:off x="4595519" y="3899590"/>
        <a:ext cx="1076354" cy="1076354"/>
      </dsp:txXfrm>
    </dsp:sp>
    <dsp:sp modelId="{25F342D7-BA17-4E65-911A-9746E4DE56B5}">
      <dsp:nvSpPr>
        <dsp:cNvPr id="0" name=""/>
        <dsp:cNvSpPr/>
      </dsp:nvSpPr>
      <dsp:spPr>
        <a:xfrm>
          <a:off x="2044391" y="3676670"/>
          <a:ext cx="1522194" cy="1522194"/>
        </a:xfrm>
        <a:prstGeom prst="ellipse">
          <a:avLst/>
        </a:prstGeom>
        <a:solidFill>
          <a:schemeClr val="accent5">
            <a:alpha val="50000"/>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altLang="zh-TW" sz="1800" b="1" kern="1200" dirty="0">
              <a:solidFill>
                <a:schemeClr val="tx1">
                  <a:lumMod val="75000"/>
                  <a:lumOff val="25000"/>
                </a:schemeClr>
              </a:solidFill>
            </a:rPr>
            <a:t>(</a:t>
          </a:r>
          <a:r>
            <a:rPr lang="zh-TW" altLang="en-US" sz="1800" b="1" kern="1200" dirty="0">
              <a:solidFill>
                <a:schemeClr val="tx1">
                  <a:lumMod val="75000"/>
                  <a:lumOff val="25000"/>
                </a:schemeClr>
              </a:solidFill>
            </a:rPr>
            <a:t>地</a:t>
          </a:r>
          <a:r>
            <a:rPr lang="en-US" altLang="zh-TW" sz="1800" b="1" kern="1200" dirty="0">
              <a:solidFill>
                <a:schemeClr val="tx1">
                  <a:lumMod val="75000"/>
                  <a:lumOff val="25000"/>
                </a:schemeClr>
              </a:solidFill>
            </a:rPr>
            <a:t>)</a:t>
          </a:r>
          <a:br>
            <a:rPr lang="en-US" altLang="zh-TW" sz="1800" b="1" kern="1200" dirty="0">
              <a:solidFill>
                <a:schemeClr val="tx1">
                  <a:lumMod val="75000"/>
                  <a:lumOff val="25000"/>
                </a:schemeClr>
              </a:solidFill>
            </a:rPr>
          </a:br>
          <a:r>
            <a:rPr lang="zh-TW" altLang="en-US" sz="1800" b="1" kern="1200" dirty="0">
              <a:solidFill>
                <a:schemeClr val="tx1">
                  <a:lumMod val="75000"/>
                  <a:lumOff val="25000"/>
                </a:schemeClr>
              </a:solidFill>
            </a:rPr>
            <a:t>發生地點、記錄</a:t>
          </a:r>
        </a:p>
      </dsp:txBody>
      <dsp:txXfrm>
        <a:off x="2267311" y="3899590"/>
        <a:ext cx="1076354" cy="1076354"/>
      </dsp:txXfrm>
    </dsp:sp>
    <dsp:sp modelId="{B5B607A4-DEC0-4DD9-BC85-6A6B14AE60BD}">
      <dsp:nvSpPr>
        <dsp:cNvPr id="0" name=""/>
        <dsp:cNvSpPr/>
      </dsp:nvSpPr>
      <dsp:spPr>
        <a:xfrm>
          <a:off x="1324936" y="1462412"/>
          <a:ext cx="1522194" cy="1522194"/>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tx1">
                  <a:lumMod val="75000"/>
                  <a:lumOff val="25000"/>
                </a:schemeClr>
              </a:solidFill>
            </a:rPr>
            <a:t>其它</a:t>
          </a:r>
          <a:br>
            <a:rPr lang="en-US" altLang="zh-TW" sz="1300" b="1" kern="1200" dirty="0">
              <a:solidFill>
                <a:schemeClr val="tx1">
                  <a:lumMod val="75000"/>
                  <a:lumOff val="25000"/>
                </a:schemeClr>
              </a:solidFill>
            </a:rPr>
          </a:br>
          <a:r>
            <a:rPr lang="en-US" altLang="zh-TW" sz="1300" b="1" kern="1200">
              <a:solidFill>
                <a:schemeClr val="tx1">
                  <a:lumMod val="75000"/>
                  <a:lumOff val="25000"/>
                </a:schemeClr>
              </a:solidFill>
            </a:rPr>
            <a:t>(for </a:t>
          </a:r>
          <a:r>
            <a:rPr lang="zh-TW" altLang="en-US" sz="1300" b="1" kern="1200">
              <a:solidFill>
                <a:schemeClr val="tx1">
                  <a:lumMod val="75000"/>
                  <a:lumOff val="25000"/>
                </a:schemeClr>
              </a:solidFill>
            </a:rPr>
            <a:t>財務</a:t>
          </a:r>
          <a:r>
            <a:rPr lang="zh-TW" altLang="en-US" sz="1300" b="1" kern="1200" dirty="0">
              <a:solidFill>
                <a:schemeClr val="tx1">
                  <a:lumMod val="75000"/>
                  <a:lumOff val="25000"/>
                </a:schemeClr>
              </a:solidFill>
            </a:rPr>
            <a:t>、法務、相關系統</a:t>
          </a:r>
          <a:r>
            <a:rPr lang="en-US" altLang="zh-TW" sz="1300" b="1" kern="1200" dirty="0">
              <a:solidFill>
                <a:schemeClr val="tx1">
                  <a:lumMod val="75000"/>
                  <a:lumOff val="25000"/>
                </a:schemeClr>
              </a:solidFill>
            </a:rPr>
            <a:t>)</a:t>
          </a:r>
          <a:endParaRPr lang="zh-TW" altLang="en-US" sz="1300" b="1" kern="1200" dirty="0">
            <a:solidFill>
              <a:schemeClr val="tx1">
                <a:lumMod val="75000"/>
                <a:lumOff val="25000"/>
              </a:schemeClr>
            </a:solidFill>
          </a:endParaRPr>
        </a:p>
      </dsp:txBody>
      <dsp:txXfrm>
        <a:off x="1547856" y="1685332"/>
        <a:ext cx="1076354" cy="10763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辨識</a:t>
          </a:r>
          <a:r>
            <a:rPr lang="zh-TW" altLang="en-US" sz="1600" kern="1200" dirty="0">
              <a:solidFill>
                <a:srgbClr val="FFFF00"/>
              </a:solidFill>
              <a:latin typeface="Calibri"/>
              <a:ea typeface="新細明體" panose="02020500000000000000" pitchFamily="18" charset="-120"/>
              <a:cs typeface="+mn-cs"/>
            </a:rPr>
            <a:t>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類別</a:t>
          </a:r>
          <a:endParaRPr lang="en-US" altLang="zh-TW" sz="3400" kern="1200" dirty="0"/>
        </a:p>
        <a:p>
          <a:pPr marL="0" lvl="0" indent="0" algn="ctr" defTabSz="1511300">
            <a:lnSpc>
              <a:spcPct val="90000"/>
            </a:lnSpc>
            <a:spcBef>
              <a:spcPct val="0"/>
            </a:spcBef>
            <a:spcAft>
              <a:spcPct val="35000"/>
            </a:spcAft>
            <a:buNone/>
          </a:pPr>
          <a:endParaRPr lang="zh-TW" altLang="en-US" sz="3400" kern="1200" dirty="0"/>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屬性</a:t>
          </a:r>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關聯</a:t>
          </a:r>
          <a:endParaRPr lang="en-US" altLang="zh-TW" sz="3400" kern="1200" dirty="0"/>
        </a:p>
        <a:p>
          <a:pPr marL="0" lvl="0" indent="0" algn="ctr" defTabSz="1511300">
            <a:lnSpc>
              <a:spcPct val="90000"/>
            </a:lnSpc>
            <a:spcBef>
              <a:spcPct val="0"/>
            </a:spcBef>
            <a:spcAft>
              <a:spcPct val="35000"/>
            </a:spcAft>
            <a:buNone/>
          </a:pPr>
          <a:endParaRPr lang="zh-TW" altLang="en-US" sz="3400" kern="1200" dirty="0"/>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A9138-7E65-44F7-8C41-965DA3FEC39F}">
      <dsp:nvSpPr>
        <dsp:cNvPr id="0" name=""/>
        <dsp:cNvSpPr/>
      </dsp:nvSpPr>
      <dsp:spPr>
        <a:xfrm>
          <a:off x="0" y="3131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68F688-9B38-497E-A354-EFD8B450AB85}">
      <dsp:nvSpPr>
        <dsp:cNvPr id="0" name=""/>
        <dsp:cNvSpPr/>
      </dsp:nvSpPr>
      <dsp:spPr>
        <a:xfrm>
          <a:off x="163232" y="17980"/>
          <a:ext cx="2798919" cy="5904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a:t>辨識</a:t>
          </a:r>
          <a:r>
            <a:rPr lang="en-US" altLang="zh-TW" sz="1800" kern="1200"/>
            <a:t>Use</a:t>
          </a:r>
          <a:r>
            <a:rPr lang="zh-TW" altLang="en-US" sz="1800" kern="1200"/>
            <a:t> </a:t>
          </a:r>
          <a:r>
            <a:rPr lang="en-US" altLang="zh-TW" sz="1800" kern="1200"/>
            <a:t>Case</a:t>
          </a:r>
          <a:r>
            <a:rPr lang="zh-TW" altLang="en-US" sz="1800" kern="1200" dirty="0"/>
            <a:t>內的名詞</a:t>
          </a:r>
        </a:p>
      </dsp:txBody>
      <dsp:txXfrm>
        <a:off x="192053" y="46801"/>
        <a:ext cx="2741277" cy="532758"/>
      </dsp:txXfrm>
    </dsp:sp>
    <dsp:sp modelId="{ABF292BB-EECC-4E00-B334-AFA8E6060725}">
      <dsp:nvSpPr>
        <dsp:cNvPr id="0" name=""/>
        <dsp:cNvSpPr/>
      </dsp:nvSpPr>
      <dsp:spPr>
        <a:xfrm>
          <a:off x="0" y="12203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3232" y="925180"/>
          <a:ext cx="2798919" cy="590400"/>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參考類別清單</a:t>
          </a:r>
        </a:p>
      </dsp:txBody>
      <dsp:txXfrm>
        <a:off x="192053" y="954001"/>
        <a:ext cx="2741277" cy="532758"/>
      </dsp:txXfrm>
    </dsp:sp>
    <dsp:sp modelId="{BC1DE5D7-A0C1-4AC3-B34E-2FCFFB3F8A37}">
      <dsp:nvSpPr>
        <dsp:cNvPr id="0" name=""/>
        <dsp:cNvSpPr/>
      </dsp:nvSpPr>
      <dsp:spPr>
        <a:xfrm>
          <a:off x="0" y="21275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3232" y="1832380"/>
          <a:ext cx="2798919" cy="5904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a:t>
          </a:r>
          <a:r>
            <a:rPr lang="en-US" altLang="zh-TW" sz="1800" kern="1200" dirty="0"/>
            <a:t>Pattern</a:t>
          </a:r>
          <a:endParaRPr lang="zh-TW" altLang="en-US" sz="1800" kern="1200" dirty="0"/>
        </a:p>
      </dsp:txBody>
      <dsp:txXfrm>
        <a:off x="192053" y="1861201"/>
        <a:ext cx="2741277" cy="53275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075328" cy="444658"/>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chemeClr val="bg1"/>
              </a:solidFill>
              <a:latin typeface="Calibri"/>
              <a:ea typeface="新細明體" panose="02020500000000000000" pitchFamily="18" charset="-120"/>
              <a:cs typeface="+mn-cs"/>
            </a:rPr>
            <a:t>辨識概念性類別</a:t>
          </a:r>
        </a:p>
      </dsp:txBody>
      <dsp:txXfrm>
        <a:off x="0" y="0"/>
        <a:ext cx="1964164" cy="444658"/>
      </dsp:txXfrm>
    </dsp:sp>
    <dsp:sp modelId="{B67B675F-A044-4A82-9BE0-09D99B568887}">
      <dsp:nvSpPr>
        <dsp:cNvPr id="0" name=""/>
        <dsp:cNvSpPr/>
      </dsp:nvSpPr>
      <dsp:spPr>
        <a:xfrm>
          <a:off x="1662635" y="0"/>
          <a:ext cx="2075328" cy="444658"/>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a:t>
          </a:r>
          <a:r>
            <a:rPr lang="zh-TW" altLang="en-US" sz="1600" kern="1200" dirty="0">
              <a:solidFill>
                <a:srgbClr val="FFFF00"/>
              </a:solidFill>
              <a:latin typeface="Calibri"/>
              <a:ea typeface="新細明體" panose="02020500000000000000" pitchFamily="18" charset="-120"/>
              <a:cs typeface="+mn-cs"/>
            </a:rPr>
            <a:t>類別關聯</a:t>
          </a:r>
        </a:p>
      </dsp:txBody>
      <dsp:txXfrm>
        <a:off x="1884964" y="0"/>
        <a:ext cx="1630670" cy="444658"/>
      </dsp:txXfrm>
    </dsp:sp>
    <dsp:sp modelId="{139D33E1-589B-4760-8326-DF463461DB68}">
      <dsp:nvSpPr>
        <dsp:cNvPr id="0" name=""/>
        <dsp:cNvSpPr/>
      </dsp:nvSpPr>
      <dsp:spPr>
        <a:xfrm>
          <a:off x="3322898" y="0"/>
          <a:ext cx="2075328" cy="444658"/>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ysClr val="window" lastClr="FFFFFF"/>
              </a:solidFill>
              <a:latin typeface="Calibri"/>
              <a:ea typeface="新細明體" panose="02020500000000000000" pitchFamily="18" charset="-120"/>
              <a:cs typeface="+mn-cs"/>
            </a:rPr>
            <a:t>定義類別屬性</a:t>
          </a:r>
        </a:p>
      </dsp:txBody>
      <dsp:txXfrm>
        <a:off x="3545227" y="0"/>
        <a:ext cx="1630670" cy="44465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定義類別屬性</a:t>
          </a:r>
        </a:p>
      </dsp:txBody>
      <dsp:txXfrm>
        <a:off x="4278074" y="0"/>
        <a:ext cx="1967751" cy="53657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類別</a:t>
          </a:r>
          <a:endParaRPr lang="en-US" altLang="zh-TW" sz="3400" kern="1200" dirty="0"/>
        </a:p>
        <a:p>
          <a:pPr marL="0" lvl="0" indent="0" algn="ctr" defTabSz="1511300">
            <a:lnSpc>
              <a:spcPct val="90000"/>
            </a:lnSpc>
            <a:spcBef>
              <a:spcPct val="0"/>
            </a:spcBef>
            <a:spcAft>
              <a:spcPct val="35000"/>
            </a:spcAft>
            <a:buNone/>
          </a:pPr>
          <a:endParaRPr lang="zh-TW" altLang="en-US" sz="3400" kern="1200" dirty="0"/>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屬性</a:t>
          </a:r>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關聯</a:t>
          </a:r>
          <a:endParaRPr lang="en-US" altLang="zh-TW" sz="3400" kern="1200" dirty="0"/>
        </a:p>
        <a:p>
          <a:pPr marL="0" lvl="0" indent="0" algn="ctr" defTabSz="1511300">
            <a:lnSpc>
              <a:spcPct val="90000"/>
            </a:lnSpc>
            <a:spcBef>
              <a:spcPct val="0"/>
            </a:spcBef>
            <a:spcAft>
              <a:spcPct val="35000"/>
            </a:spcAft>
            <a:buNone/>
          </a:pPr>
          <a:endParaRPr lang="zh-TW" altLang="en-US" sz="3400" kern="1200" dirty="0"/>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A9138-7E65-44F7-8C41-965DA3FEC39F}">
      <dsp:nvSpPr>
        <dsp:cNvPr id="0" name=""/>
        <dsp:cNvSpPr/>
      </dsp:nvSpPr>
      <dsp:spPr>
        <a:xfrm>
          <a:off x="0" y="3131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68F688-9B38-497E-A354-EFD8B450AB85}">
      <dsp:nvSpPr>
        <dsp:cNvPr id="0" name=""/>
        <dsp:cNvSpPr/>
      </dsp:nvSpPr>
      <dsp:spPr>
        <a:xfrm>
          <a:off x="163232" y="17980"/>
          <a:ext cx="2798919" cy="5904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a:t>辨識</a:t>
          </a:r>
          <a:r>
            <a:rPr lang="en-US" altLang="zh-TW" sz="1800" kern="1200"/>
            <a:t>Use</a:t>
          </a:r>
          <a:r>
            <a:rPr lang="zh-TW" altLang="en-US" sz="1800" kern="1200"/>
            <a:t> </a:t>
          </a:r>
          <a:r>
            <a:rPr lang="en-US" altLang="zh-TW" sz="1800" kern="1200"/>
            <a:t>Case</a:t>
          </a:r>
          <a:r>
            <a:rPr lang="zh-TW" altLang="en-US" sz="1800" kern="1200" dirty="0"/>
            <a:t>內的名詞</a:t>
          </a:r>
        </a:p>
      </dsp:txBody>
      <dsp:txXfrm>
        <a:off x="192053" y="46801"/>
        <a:ext cx="2741277" cy="532758"/>
      </dsp:txXfrm>
    </dsp:sp>
    <dsp:sp modelId="{ABF292BB-EECC-4E00-B334-AFA8E6060725}">
      <dsp:nvSpPr>
        <dsp:cNvPr id="0" name=""/>
        <dsp:cNvSpPr/>
      </dsp:nvSpPr>
      <dsp:spPr>
        <a:xfrm>
          <a:off x="0" y="12203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3232" y="925180"/>
          <a:ext cx="2798919" cy="590400"/>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參考類別清單</a:t>
          </a:r>
        </a:p>
      </dsp:txBody>
      <dsp:txXfrm>
        <a:off x="192053" y="954001"/>
        <a:ext cx="2741277" cy="532758"/>
      </dsp:txXfrm>
    </dsp:sp>
    <dsp:sp modelId="{BC1DE5D7-A0C1-4AC3-B34E-2FCFFB3F8A37}">
      <dsp:nvSpPr>
        <dsp:cNvPr id="0" name=""/>
        <dsp:cNvSpPr/>
      </dsp:nvSpPr>
      <dsp:spPr>
        <a:xfrm>
          <a:off x="0" y="21275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3232" y="1832380"/>
          <a:ext cx="2798919" cy="5904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a:t>
          </a:r>
          <a:r>
            <a:rPr lang="en-US" altLang="zh-TW" sz="1800" kern="1200" dirty="0"/>
            <a:t>Pattern</a:t>
          </a:r>
          <a:endParaRPr lang="zh-TW" altLang="en-US" sz="1800" kern="1200" dirty="0"/>
        </a:p>
      </dsp:txBody>
      <dsp:txXfrm>
        <a:off x="192053" y="1861201"/>
        <a:ext cx="2741277" cy="53275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292BB-EECC-4E00-B334-AFA8E6060725}">
      <dsp:nvSpPr>
        <dsp:cNvPr id="0" name=""/>
        <dsp:cNvSpPr/>
      </dsp:nvSpPr>
      <dsp:spPr>
        <a:xfrm>
          <a:off x="0" y="23726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5137" y="45385"/>
          <a:ext cx="2906027" cy="383760"/>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參考關聯清單</a:t>
          </a:r>
        </a:p>
      </dsp:txBody>
      <dsp:txXfrm>
        <a:off x="183871" y="64119"/>
        <a:ext cx="2868559" cy="346292"/>
      </dsp:txXfrm>
    </dsp:sp>
    <dsp:sp modelId="{BC1DE5D7-A0C1-4AC3-B34E-2FCFFB3F8A37}">
      <dsp:nvSpPr>
        <dsp:cNvPr id="0" name=""/>
        <dsp:cNvSpPr/>
      </dsp:nvSpPr>
      <dsp:spPr>
        <a:xfrm>
          <a:off x="0" y="82694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88279"/>
              <a:satOff val="-2183"/>
              <a:lumOff val="12494"/>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5137" y="635065"/>
          <a:ext cx="2906027" cy="383760"/>
        </a:xfrm>
        <a:prstGeom prst="roundRect">
          <a:avLst/>
        </a:prstGeom>
        <a:solidFill>
          <a:schemeClr val="accent4">
            <a:shade val="80000"/>
            <a:hueOff val="-88279"/>
            <a:satOff val="-2183"/>
            <a:lumOff val="124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a:t>
          </a:r>
          <a:r>
            <a:rPr lang="en-US" altLang="zh-TW" sz="1800" kern="1200" dirty="0"/>
            <a:t>Pattern</a:t>
          </a:r>
          <a:endParaRPr lang="zh-TW" altLang="en-US" sz="1800" kern="1200" dirty="0"/>
        </a:p>
      </dsp:txBody>
      <dsp:txXfrm>
        <a:off x="183871" y="653799"/>
        <a:ext cx="2868559" cy="346292"/>
      </dsp:txXfrm>
    </dsp:sp>
    <dsp:sp modelId="{C799270A-3017-48B8-B904-DC9847551D69}">
      <dsp:nvSpPr>
        <dsp:cNvPr id="0" name=""/>
        <dsp:cNvSpPr/>
      </dsp:nvSpPr>
      <dsp:spPr>
        <a:xfrm>
          <a:off x="0" y="1416625"/>
          <a:ext cx="3302758" cy="1187550"/>
        </a:xfrm>
        <a:prstGeom prst="rect">
          <a:avLst/>
        </a:prstGeom>
        <a:solidFill>
          <a:schemeClr val="lt1">
            <a:alpha val="90000"/>
            <a:hueOff val="0"/>
            <a:satOff val="0"/>
            <a:lumOff val="0"/>
            <a:alphaOff val="0"/>
          </a:schemeClr>
        </a:solidFill>
        <a:ln w="25400" cap="flat" cmpd="sng" algn="ctr">
          <a:solidFill>
            <a:schemeClr val="accent4">
              <a:shade val="80000"/>
              <a:hueOff val="-176558"/>
              <a:satOff val="-4365"/>
              <a:lumOff val="249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331" tIns="270764" rIns="256331" bIns="128016" numCol="1" spcCol="1270" anchor="t" anchorCtr="0">
          <a:noAutofit/>
        </a:bodyPr>
        <a:lstStyle/>
        <a:p>
          <a:pPr marL="171450" lvl="1" indent="-171450" algn="l" defTabSz="800100">
            <a:lnSpc>
              <a:spcPct val="90000"/>
            </a:lnSpc>
            <a:spcBef>
              <a:spcPct val="0"/>
            </a:spcBef>
            <a:spcAft>
              <a:spcPct val="15000"/>
            </a:spcAft>
            <a:buChar char="•"/>
          </a:pPr>
          <a:r>
            <a:rPr lang="en-US" altLang="zh-TW" sz="1800" kern="1200" dirty="0"/>
            <a:t>Generalization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dirty="0"/>
            <a:t>Aggregation/Composition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a:t>Association Class</a:t>
          </a:r>
          <a:endParaRPr lang="zh-TW" altLang="en-US" sz="1800" kern="1200" dirty="0"/>
        </a:p>
      </dsp:txBody>
      <dsp:txXfrm>
        <a:off x="0" y="1416625"/>
        <a:ext cx="3302758" cy="1187550"/>
      </dsp:txXfrm>
    </dsp:sp>
    <dsp:sp modelId="{AB8F1D28-55C7-4624-BCCE-B4FC923CBD27}">
      <dsp:nvSpPr>
        <dsp:cNvPr id="0" name=""/>
        <dsp:cNvSpPr/>
      </dsp:nvSpPr>
      <dsp:spPr>
        <a:xfrm>
          <a:off x="165137" y="1224745"/>
          <a:ext cx="2311930" cy="383760"/>
        </a:xfrm>
        <a:prstGeom prst="roundRect">
          <a:avLst/>
        </a:prstGeom>
        <a:solidFill>
          <a:schemeClr val="accent4">
            <a:shade val="80000"/>
            <a:hueOff val="-176558"/>
            <a:satOff val="-4365"/>
            <a:lumOff val="249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特殊關聯</a:t>
          </a:r>
        </a:p>
      </dsp:txBody>
      <dsp:txXfrm>
        <a:off x="183871" y="1243479"/>
        <a:ext cx="2274462" cy="34629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辨識概念性類別</a:t>
          </a: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bg1"/>
              </a:solidFill>
              <a:latin typeface="Calibri"/>
              <a:ea typeface="新細明體" panose="02020500000000000000" pitchFamily="18" charset="-120"/>
              <a:cs typeface="+mn-cs"/>
            </a:rPr>
            <a:t>定義類別關聯</a:t>
          </a: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ysClr val="window" lastClr="FFFFFF"/>
              </a:solidFill>
              <a:latin typeface="Calibri"/>
              <a:ea typeface="新細明體" panose="02020500000000000000" pitchFamily="18" charset="-120"/>
              <a:cs typeface="+mn-cs"/>
            </a:rPr>
            <a:t>定義</a:t>
          </a:r>
          <a:r>
            <a:rPr lang="zh-TW" altLang="en-US" sz="1800" kern="1200" dirty="0">
              <a:solidFill>
                <a:srgbClr val="FFFF00"/>
              </a:solidFill>
              <a:latin typeface="Calibri"/>
              <a:ea typeface="新細明體" panose="02020500000000000000" pitchFamily="18" charset="-120"/>
              <a:cs typeface="+mn-cs"/>
            </a:rPr>
            <a:t>類別屬性</a:t>
          </a:r>
        </a:p>
      </dsp:txBody>
      <dsp:txXfrm>
        <a:off x="4278074" y="0"/>
        <a:ext cx="1967751" cy="53657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035C3-D74D-4316-9C56-7FBFA7D9A945}">
      <dsp:nvSpPr>
        <dsp:cNvPr id="0" name=""/>
        <dsp:cNvSpPr/>
      </dsp:nvSpPr>
      <dsp:spPr>
        <a:xfrm>
          <a:off x="2709" y="9463"/>
          <a:ext cx="2641955" cy="4896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altLang="zh-TW" sz="1700" kern="1200" dirty="0"/>
            <a:t>Hierarchy</a:t>
          </a:r>
          <a:endParaRPr lang="zh-TW" altLang="en-US" sz="1700" kern="1200" dirty="0"/>
        </a:p>
      </dsp:txBody>
      <dsp:txXfrm>
        <a:off x="2709" y="9463"/>
        <a:ext cx="2641955" cy="489600"/>
      </dsp:txXfrm>
    </dsp:sp>
    <dsp:sp modelId="{49B854C4-18C6-4019-B8FE-1055246B7BB6}">
      <dsp:nvSpPr>
        <dsp:cNvPr id="0" name=""/>
        <dsp:cNvSpPr/>
      </dsp:nvSpPr>
      <dsp:spPr>
        <a:xfrm>
          <a:off x="2709" y="499063"/>
          <a:ext cx="2641955" cy="1784936"/>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altLang="zh-TW" sz="1700" kern="1200" dirty="0"/>
            <a:t>Ownership</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a:t>同方向連續</a:t>
          </a:r>
          <a:r>
            <a:rPr lang="en-US" altLang="zh-TW" sz="1700" kern="1200" dirty="0"/>
            <a:t>1</a:t>
          </a:r>
          <a:r>
            <a:rPr lang="zh-TW" altLang="en-US" sz="1700" kern="1200" dirty="0"/>
            <a:t>對多關係</a:t>
          </a:r>
        </a:p>
        <a:p>
          <a:pPr marL="171450" lvl="1" indent="-171450" algn="l" defTabSz="755650">
            <a:lnSpc>
              <a:spcPct val="90000"/>
            </a:lnSpc>
            <a:spcBef>
              <a:spcPct val="0"/>
            </a:spcBef>
            <a:spcAft>
              <a:spcPct val="15000"/>
            </a:spcAft>
            <a:buChar char="•"/>
          </a:pPr>
          <a:r>
            <a:rPr lang="zh-TW" altLang="en-US" sz="1700" kern="1200" dirty="0"/>
            <a:t>行政區</a:t>
          </a:r>
          <a:r>
            <a:rPr lang="en-US" altLang="zh-TW" sz="1700" kern="1200" dirty="0"/>
            <a:t>(</a:t>
          </a:r>
          <a:r>
            <a:rPr lang="zh-TW" altLang="en-US" sz="1700" kern="1200" dirty="0"/>
            <a:t>省、縣市</a:t>
          </a:r>
          <a:r>
            <a:rPr lang="en-US" altLang="zh-TW" sz="1700" kern="1200" dirty="0"/>
            <a:t>…)</a:t>
          </a:r>
          <a:r>
            <a:rPr lang="zh-TW" altLang="en-US" sz="1700" kern="1200" dirty="0"/>
            <a:t>、</a:t>
          </a:r>
          <a:r>
            <a:rPr lang="en-US" altLang="zh-TW" sz="1700" kern="1200" dirty="0"/>
            <a:t>BOM</a:t>
          </a:r>
          <a:r>
            <a:rPr lang="zh-TW" altLang="en-US" sz="1700" kern="1200" dirty="0"/>
            <a:t>、組織樹</a:t>
          </a:r>
        </a:p>
      </dsp:txBody>
      <dsp:txXfrm>
        <a:off x="2709" y="499063"/>
        <a:ext cx="2641955" cy="1784936"/>
      </dsp:txXfrm>
    </dsp:sp>
    <dsp:sp modelId="{FD7DA42E-CABB-442E-93E0-46635129820E}">
      <dsp:nvSpPr>
        <dsp:cNvPr id="0" name=""/>
        <dsp:cNvSpPr/>
      </dsp:nvSpPr>
      <dsp:spPr>
        <a:xfrm>
          <a:off x="3014539" y="9463"/>
          <a:ext cx="2641955" cy="489600"/>
        </a:xfrm>
        <a:prstGeom prst="rect">
          <a:avLst/>
        </a:prstGeom>
        <a:solidFill>
          <a:schemeClr val="accent3">
            <a:hueOff val="5625132"/>
            <a:satOff val="-8440"/>
            <a:lumOff val="-1373"/>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altLang="zh-TW" sz="1700" kern="1200" dirty="0"/>
            <a:t>Aggregation</a:t>
          </a:r>
          <a:endParaRPr lang="zh-TW" altLang="en-US" sz="1700" kern="1200" dirty="0"/>
        </a:p>
      </dsp:txBody>
      <dsp:txXfrm>
        <a:off x="3014539" y="9463"/>
        <a:ext cx="2641955" cy="489600"/>
      </dsp:txXfrm>
    </dsp:sp>
    <dsp:sp modelId="{075FEAC7-31A6-4A91-B251-7AE8E9A77A0D}">
      <dsp:nvSpPr>
        <dsp:cNvPr id="0" name=""/>
        <dsp:cNvSpPr/>
      </dsp:nvSpPr>
      <dsp:spPr>
        <a:xfrm>
          <a:off x="3014539" y="499063"/>
          <a:ext cx="2641955" cy="1784936"/>
        </a:xfrm>
        <a:prstGeom prst="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a:t>聚合關係</a:t>
          </a:r>
        </a:p>
        <a:p>
          <a:pPr marL="171450" lvl="1" indent="-171450" algn="l" defTabSz="755650">
            <a:lnSpc>
              <a:spcPct val="90000"/>
            </a:lnSpc>
            <a:spcBef>
              <a:spcPct val="0"/>
            </a:spcBef>
            <a:spcAft>
              <a:spcPct val="15000"/>
            </a:spcAft>
            <a:buChar char="•"/>
          </a:pPr>
          <a:r>
            <a:rPr lang="en-US" altLang="zh-TW" sz="1700" kern="1200" dirty="0"/>
            <a:t>XX</a:t>
          </a:r>
          <a:r>
            <a:rPr lang="zh-TW" altLang="en-US" sz="1700" kern="1200" dirty="0"/>
            <a:t>公會、</a:t>
          </a:r>
          <a:r>
            <a:rPr lang="en-US" altLang="zh-TW" sz="1700" kern="1200" dirty="0"/>
            <a:t>XX</a:t>
          </a:r>
          <a:r>
            <a:rPr lang="zh-TW" altLang="en-US" sz="1700" kern="1200" dirty="0"/>
            <a:t>聯盟</a:t>
          </a:r>
        </a:p>
      </dsp:txBody>
      <dsp:txXfrm>
        <a:off x="3014539" y="499063"/>
        <a:ext cx="2641955" cy="1784936"/>
      </dsp:txXfrm>
    </dsp:sp>
    <dsp:sp modelId="{B5288BBA-27BD-4D42-AF1C-16E67B24997B}">
      <dsp:nvSpPr>
        <dsp:cNvPr id="0" name=""/>
        <dsp:cNvSpPr/>
      </dsp:nvSpPr>
      <dsp:spPr>
        <a:xfrm>
          <a:off x="6026369" y="9463"/>
          <a:ext cx="2641955" cy="489600"/>
        </a:xfrm>
        <a:prstGeom prst="rect">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altLang="zh-TW" sz="1700" kern="1200" dirty="0"/>
            <a:t>Peer-to-Peer</a:t>
          </a:r>
          <a:endParaRPr lang="zh-TW" altLang="en-US" sz="1700" kern="1200" dirty="0"/>
        </a:p>
      </dsp:txBody>
      <dsp:txXfrm>
        <a:off x="6026369" y="9463"/>
        <a:ext cx="2641955" cy="489600"/>
      </dsp:txXfrm>
    </dsp:sp>
    <dsp:sp modelId="{FB095B1E-DDC4-4E2F-AC24-AB14A0FE4EB7}">
      <dsp:nvSpPr>
        <dsp:cNvPr id="0" name=""/>
        <dsp:cNvSpPr/>
      </dsp:nvSpPr>
      <dsp:spPr>
        <a:xfrm>
          <a:off x="6026369" y="499063"/>
          <a:ext cx="2641955" cy="1784936"/>
        </a:xfrm>
        <a:prstGeom prst="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a:t>同儕關係</a:t>
          </a:r>
        </a:p>
        <a:p>
          <a:pPr marL="171450" lvl="1" indent="-171450" algn="l" defTabSz="755650">
            <a:lnSpc>
              <a:spcPct val="90000"/>
            </a:lnSpc>
            <a:spcBef>
              <a:spcPct val="0"/>
            </a:spcBef>
            <a:spcAft>
              <a:spcPct val="15000"/>
            </a:spcAft>
            <a:buChar char="•"/>
          </a:pPr>
          <a:r>
            <a:rPr lang="zh-TW" altLang="en-US" sz="1700" kern="1200" dirty="0"/>
            <a:t>沒有上下屬關係</a:t>
          </a:r>
        </a:p>
        <a:p>
          <a:pPr marL="171450" lvl="1" indent="-171450" algn="l" defTabSz="755650">
            <a:lnSpc>
              <a:spcPct val="90000"/>
            </a:lnSpc>
            <a:spcBef>
              <a:spcPct val="0"/>
            </a:spcBef>
            <a:spcAft>
              <a:spcPct val="15000"/>
            </a:spcAft>
            <a:buChar char="•"/>
          </a:pPr>
          <a:r>
            <a:rPr lang="zh-TW" altLang="en-US" sz="1700" kern="1200" dirty="0"/>
            <a:t>沒有</a:t>
          </a:r>
          <a:r>
            <a:rPr lang="en-US" altLang="zh-TW" sz="1700" kern="1200" dirty="0"/>
            <a:t>Ownership</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a:t>課程</a:t>
          </a:r>
          <a:r>
            <a:rPr lang="en-US" altLang="zh-TW" sz="1700" kern="1200" dirty="0"/>
            <a:t>(</a:t>
          </a:r>
          <a:r>
            <a:rPr lang="zh-TW" altLang="en-US" sz="1700" kern="1200" dirty="0"/>
            <a:t>擋修、相抵</a:t>
          </a:r>
          <a:r>
            <a:rPr lang="en-US" altLang="zh-TW" sz="1700" kern="1200" dirty="0"/>
            <a:t>)</a:t>
          </a:r>
          <a:endParaRPr lang="zh-TW" altLang="en-US" sz="1700" kern="1200" dirty="0"/>
        </a:p>
      </dsp:txBody>
      <dsp:txXfrm>
        <a:off x="6026369" y="499063"/>
        <a:ext cx="2641955" cy="178493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F322-6342-484F-B72E-034B9338EF2F}">
      <dsp:nvSpPr>
        <dsp:cNvPr id="0" name=""/>
        <dsp:cNvSpPr/>
      </dsp:nvSpPr>
      <dsp:spPr>
        <a:xfrm>
          <a:off x="2265072" y="384532"/>
          <a:ext cx="4969349" cy="4969349"/>
        </a:xfrm>
        <a:prstGeom prst="pie">
          <a:avLst>
            <a:gd name="adj1" fmla="val 16200000"/>
            <a:gd name="adj2" fmla="val 18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類別</a:t>
          </a:r>
          <a:endParaRPr lang="en-US" altLang="zh-TW" sz="3400" kern="1200" dirty="0"/>
        </a:p>
        <a:p>
          <a:pPr marL="0" lvl="0" indent="0" algn="ctr" defTabSz="1511300">
            <a:lnSpc>
              <a:spcPct val="90000"/>
            </a:lnSpc>
            <a:spcBef>
              <a:spcPct val="0"/>
            </a:spcBef>
            <a:spcAft>
              <a:spcPct val="35000"/>
            </a:spcAft>
            <a:buNone/>
          </a:pPr>
          <a:endParaRPr lang="zh-TW" altLang="en-US" sz="3400" kern="1200" dirty="0"/>
        </a:p>
      </dsp:txBody>
      <dsp:txXfrm>
        <a:off x="4884038" y="1437561"/>
        <a:ext cx="1774767" cy="1478973"/>
      </dsp:txXfrm>
    </dsp:sp>
    <dsp:sp modelId="{16E63F49-2133-4449-A553-32B7E7212474}">
      <dsp:nvSpPr>
        <dsp:cNvPr id="0" name=""/>
        <dsp:cNvSpPr/>
      </dsp:nvSpPr>
      <dsp:spPr>
        <a:xfrm>
          <a:off x="2162727" y="562009"/>
          <a:ext cx="4969349" cy="4969349"/>
        </a:xfrm>
        <a:prstGeom prst="pie">
          <a:avLst>
            <a:gd name="adj1" fmla="val 1800000"/>
            <a:gd name="adj2" fmla="val 90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屬性</a:t>
          </a:r>
        </a:p>
      </dsp:txBody>
      <dsp:txXfrm>
        <a:off x="3345906" y="3786170"/>
        <a:ext cx="2662151" cy="1301496"/>
      </dsp:txXfrm>
    </dsp:sp>
    <dsp:sp modelId="{36BD5511-1F2E-4D8E-885E-019E0F9B1744}">
      <dsp:nvSpPr>
        <dsp:cNvPr id="0" name=""/>
        <dsp:cNvSpPr/>
      </dsp:nvSpPr>
      <dsp:spPr>
        <a:xfrm>
          <a:off x="2060382" y="384532"/>
          <a:ext cx="4969349" cy="4969349"/>
        </a:xfrm>
        <a:prstGeom prst="pie">
          <a:avLst>
            <a:gd name="adj1" fmla="val 90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關聯</a:t>
          </a:r>
          <a:endParaRPr lang="en-US" altLang="zh-TW" sz="3400" kern="1200" dirty="0"/>
        </a:p>
        <a:p>
          <a:pPr marL="0" lvl="0" indent="0" algn="ctr" defTabSz="1511300">
            <a:lnSpc>
              <a:spcPct val="90000"/>
            </a:lnSpc>
            <a:spcBef>
              <a:spcPct val="0"/>
            </a:spcBef>
            <a:spcAft>
              <a:spcPct val="35000"/>
            </a:spcAft>
            <a:buNone/>
          </a:pPr>
          <a:endParaRPr lang="zh-TW" altLang="en-US" sz="3400" kern="1200" dirty="0"/>
        </a:p>
      </dsp:txBody>
      <dsp:txXfrm>
        <a:off x="2635999" y="1437561"/>
        <a:ext cx="1774767" cy="1478973"/>
      </dsp:txXfrm>
    </dsp:sp>
    <dsp:sp modelId="{2DA5426C-A699-4D2B-9D42-306A1F29378E}">
      <dsp:nvSpPr>
        <dsp:cNvPr id="0" name=""/>
        <dsp:cNvSpPr/>
      </dsp:nvSpPr>
      <dsp:spPr>
        <a:xfrm>
          <a:off x="1957856" y="76906"/>
          <a:ext cx="5584602" cy="5584602"/>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A809848-6BA9-4DE6-8682-7D29603C2E36}">
      <dsp:nvSpPr>
        <dsp:cNvPr id="0" name=""/>
        <dsp:cNvSpPr/>
      </dsp:nvSpPr>
      <dsp:spPr>
        <a:xfrm>
          <a:off x="1855101" y="254069"/>
          <a:ext cx="5584602" cy="5584602"/>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8778A07-1120-430D-B7D9-0B2C12C49108}">
      <dsp:nvSpPr>
        <dsp:cNvPr id="0" name=""/>
        <dsp:cNvSpPr/>
      </dsp:nvSpPr>
      <dsp:spPr>
        <a:xfrm>
          <a:off x="1752346" y="76906"/>
          <a:ext cx="5584602" cy="5584602"/>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CDF80-0014-4A05-9BE8-B15E49524A4A}">
      <dsp:nvSpPr>
        <dsp:cNvPr id="0" name=""/>
        <dsp:cNvSpPr/>
      </dsp:nvSpPr>
      <dsp:spPr>
        <a:xfrm>
          <a:off x="543589" y="0"/>
          <a:ext cx="2174357" cy="2174357"/>
        </a:xfrm>
        <a:prstGeom prst="ellipse">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altLang="zh-TW" sz="1800" u="sng" kern="1200" dirty="0"/>
            <a:t>Patterns</a:t>
          </a:r>
        </a:p>
        <a:p>
          <a:pPr marL="0" lvl="0" indent="0" algn="ctr" defTabSz="800100">
            <a:lnSpc>
              <a:spcPct val="90000"/>
            </a:lnSpc>
            <a:spcBef>
              <a:spcPct val="0"/>
            </a:spcBef>
            <a:spcAft>
              <a:spcPct val="35000"/>
            </a:spcAft>
            <a:buNone/>
          </a:pPr>
          <a:r>
            <a:rPr lang="en-US" altLang="zh-TW" sz="1400" kern="1200"/>
            <a:t>Declarative Role</a:t>
          </a:r>
          <a:endParaRPr lang="en-US" altLang="zh-TW" sz="1400" kern="1200" dirty="0"/>
        </a:p>
        <a:p>
          <a:pPr marL="0" lvl="0" indent="0" algn="ctr" defTabSz="800100">
            <a:lnSpc>
              <a:spcPct val="90000"/>
            </a:lnSpc>
            <a:spcBef>
              <a:spcPct val="0"/>
            </a:spcBef>
            <a:spcAft>
              <a:spcPct val="35000"/>
            </a:spcAft>
            <a:buNone/>
          </a:pPr>
          <a:r>
            <a:rPr lang="en-US" altLang="zh-TW" sz="1400" kern="1200"/>
            <a:t>Contextual Role</a:t>
          </a:r>
          <a:endParaRPr lang="en-US" altLang="zh-TW" sz="1400" kern="1200" dirty="0"/>
        </a:p>
        <a:p>
          <a:pPr marL="0" lvl="0" indent="0" algn="ctr" defTabSz="800100">
            <a:lnSpc>
              <a:spcPct val="90000"/>
            </a:lnSpc>
            <a:spcBef>
              <a:spcPct val="0"/>
            </a:spcBef>
            <a:spcAft>
              <a:spcPct val="35000"/>
            </a:spcAft>
            <a:buNone/>
          </a:pPr>
          <a:r>
            <a:rPr lang="en-US" altLang="zh-TW" sz="1400" kern="1200" dirty="0"/>
            <a:t>Recursive</a:t>
          </a:r>
        </a:p>
        <a:p>
          <a:pPr marL="0" lvl="0" indent="0" algn="ctr" defTabSz="800100">
            <a:lnSpc>
              <a:spcPct val="90000"/>
            </a:lnSpc>
            <a:spcBef>
              <a:spcPct val="0"/>
            </a:spcBef>
            <a:spcAft>
              <a:spcPct val="35000"/>
            </a:spcAft>
            <a:buNone/>
          </a:pPr>
          <a:r>
            <a:rPr lang="en-US" altLang="zh-TW" sz="1400" kern="1200" dirty="0"/>
            <a:t>Classification</a:t>
          </a:r>
        </a:p>
        <a:p>
          <a:pPr marL="0" lvl="0" indent="0" algn="ctr" defTabSz="800100">
            <a:lnSpc>
              <a:spcPct val="90000"/>
            </a:lnSpc>
            <a:spcBef>
              <a:spcPct val="0"/>
            </a:spcBef>
            <a:spcAft>
              <a:spcPct val="35000"/>
            </a:spcAft>
            <a:buNone/>
          </a:pPr>
          <a:r>
            <a:rPr lang="en-US" altLang="zh-TW" sz="1400" kern="1200" dirty="0"/>
            <a:t>Status</a:t>
          </a:r>
        </a:p>
        <a:p>
          <a:pPr marL="0" lvl="0" indent="0" algn="ctr" defTabSz="800100">
            <a:lnSpc>
              <a:spcPct val="90000"/>
            </a:lnSpc>
            <a:spcBef>
              <a:spcPct val="0"/>
            </a:spcBef>
            <a:spcAft>
              <a:spcPct val="35000"/>
            </a:spcAft>
            <a:buNone/>
          </a:pPr>
          <a:r>
            <a:rPr lang="en-US" altLang="zh-TW" sz="1400" b="0" kern="1200">
              <a:solidFill>
                <a:schemeClr val="bg1"/>
              </a:solidFill>
            </a:rPr>
            <a:t>…</a:t>
          </a:r>
          <a:r>
            <a:rPr lang="zh-TW" altLang="en-US" sz="1400" b="0" kern="1200">
              <a:solidFill>
                <a:schemeClr val="bg1"/>
              </a:solidFill>
            </a:rPr>
            <a:t> </a:t>
          </a:r>
          <a:r>
            <a:rPr lang="en-US" altLang="zh-TW" sz="1400" b="0" kern="1200">
              <a:solidFill>
                <a:schemeClr val="bg1"/>
              </a:solidFill>
            </a:rPr>
            <a:t>…</a:t>
          </a:r>
          <a:endParaRPr lang="zh-TW" altLang="en-US" sz="1400" b="0" kern="1200" dirty="0">
            <a:solidFill>
              <a:schemeClr val="bg1"/>
            </a:solidFill>
          </a:endParaRPr>
        </a:p>
      </dsp:txBody>
      <dsp:txXfrm>
        <a:off x="862016" y="543589"/>
        <a:ext cx="1537502" cy="108717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A9138-7E65-44F7-8C41-965DA3FEC39F}">
      <dsp:nvSpPr>
        <dsp:cNvPr id="0" name=""/>
        <dsp:cNvSpPr/>
      </dsp:nvSpPr>
      <dsp:spPr>
        <a:xfrm>
          <a:off x="0" y="3131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68F688-9B38-497E-A354-EFD8B450AB85}">
      <dsp:nvSpPr>
        <dsp:cNvPr id="0" name=""/>
        <dsp:cNvSpPr/>
      </dsp:nvSpPr>
      <dsp:spPr>
        <a:xfrm>
          <a:off x="163232" y="17980"/>
          <a:ext cx="2798919" cy="5904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a:t>辨識</a:t>
          </a:r>
          <a:r>
            <a:rPr lang="en-US" altLang="zh-TW" sz="1800" kern="1200"/>
            <a:t>Use</a:t>
          </a:r>
          <a:r>
            <a:rPr lang="zh-TW" altLang="en-US" sz="1800" kern="1200"/>
            <a:t> </a:t>
          </a:r>
          <a:r>
            <a:rPr lang="en-US" altLang="zh-TW" sz="1800" kern="1200"/>
            <a:t>Case</a:t>
          </a:r>
          <a:r>
            <a:rPr lang="zh-TW" altLang="en-US" sz="1800" kern="1200" dirty="0"/>
            <a:t>內的名詞</a:t>
          </a:r>
        </a:p>
      </dsp:txBody>
      <dsp:txXfrm>
        <a:off x="192053" y="46801"/>
        <a:ext cx="2741277" cy="532758"/>
      </dsp:txXfrm>
    </dsp:sp>
    <dsp:sp modelId="{ABF292BB-EECC-4E00-B334-AFA8E6060725}">
      <dsp:nvSpPr>
        <dsp:cNvPr id="0" name=""/>
        <dsp:cNvSpPr/>
      </dsp:nvSpPr>
      <dsp:spPr>
        <a:xfrm>
          <a:off x="0" y="12203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3232" y="925180"/>
          <a:ext cx="2798919" cy="590400"/>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參考類別清單</a:t>
          </a:r>
        </a:p>
      </dsp:txBody>
      <dsp:txXfrm>
        <a:off x="192053" y="954001"/>
        <a:ext cx="2741277" cy="532758"/>
      </dsp:txXfrm>
    </dsp:sp>
    <dsp:sp modelId="{BC1DE5D7-A0C1-4AC3-B34E-2FCFFB3F8A37}">
      <dsp:nvSpPr>
        <dsp:cNvPr id="0" name=""/>
        <dsp:cNvSpPr/>
      </dsp:nvSpPr>
      <dsp:spPr>
        <a:xfrm>
          <a:off x="0" y="2127580"/>
          <a:ext cx="3264659" cy="504000"/>
        </a:xfrm>
        <a:prstGeom prst="rect">
          <a:avLst/>
        </a:prstGeom>
        <a:solidFill>
          <a:schemeClr val="lt1">
            <a:alpha val="90000"/>
            <a:hueOff val="0"/>
            <a:satOff val="0"/>
            <a:lumOff val="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3232" y="1832380"/>
          <a:ext cx="2798919" cy="5904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77" tIns="0" rIns="86377"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a:t>
          </a:r>
          <a:r>
            <a:rPr lang="en-US" altLang="zh-TW" sz="1800" kern="1200" dirty="0"/>
            <a:t>Pattern</a:t>
          </a:r>
          <a:endParaRPr lang="zh-TW" altLang="en-US" sz="1800" kern="1200" dirty="0"/>
        </a:p>
      </dsp:txBody>
      <dsp:txXfrm>
        <a:off x="192053" y="1861201"/>
        <a:ext cx="2741277" cy="53275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292BB-EECC-4E00-B334-AFA8E6060725}">
      <dsp:nvSpPr>
        <dsp:cNvPr id="0" name=""/>
        <dsp:cNvSpPr/>
      </dsp:nvSpPr>
      <dsp:spPr>
        <a:xfrm>
          <a:off x="0" y="23726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1BBC14-D884-4022-BD0D-D4CD1B6C8388}">
      <dsp:nvSpPr>
        <dsp:cNvPr id="0" name=""/>
        <dsp:cNvSpPr/>
      </dsp:nvSpPr>
      <dsp:spPr>
        <a:xfrm>
          <a:off x="165137" y="45385"/>
          <a:ext cx="2906027" cy="383760"/>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參考關聯清單</a:t>
          </a:r>
        </a:p>
      </dsp:txBody>
      <dsp:txXfrm>
        <a:off x="183871" y="64119"/>
        <a:ext cx="2868559" cy="346292"/>
      </dsp:txXfrm>
    </dsp:sp>
    <dsp:sp modelId="{BC1DE5D7-A0C1-4AC3-B34E-2FCFFB3F8A37}">
      <dsp:nvSpPr>
        <dsp:cNvPr id="0" name=""/>
        <dsp:cNvSpPr/>
      </dsp:nvSpPr>
      <dsp:spPr>
        <a:xfrm>
          <a:off x="0" y="826945"/>
          <a:ext cx="3302758" cy="327600"/>
        </a:xfrm>
        <a:prstGeom prst="rect">
          <a:avLst/>
        </a:prstGeom>
        <a:solidFill>
          <a:schemeClr val="lt1">
            <a:alpha val="90000"/>
            <a:hueOff val="0"/>
            <a:satOff val="0"/>
            <a:lumOff val="0"/>
            <a:alphaOff val="0"/>
          </a:schemeClr>
        </a:solidFill>
        <a:ln w="25400" cap="flat" cmpd="sng" algn="ctr">
          <a:solidFill>
            <a:schemeClr val="accent4">
              <a:shade val="80000"/>
              <a:hueOff val="-88279"/>
              <a:satOff val="-2183"/>
              <a:lumOff val="12494"/>
              <a:alphaOff val="0"/>
            </a:schemeClr>
          </a:solidFill>
          <a:prstDash val="solid"/>
        </a:ln>
        <a:effectLst/>
      </dsp:spPr>
      <dsp:style>
        <a:lnRef idx="2">
          <a:scrgbClr r="0" g="0" b="0"/>
        </a:lnRef>
        <a:fillRef idx="1">
          <a:scrgbClr r="0" g="0" b="0"/>
        </a:fillRef>
        <a:effectRef idx="0">
          <a:scrgbClr r="0" g="0" b="0"/>
        </a:effectRef>
        <a:fontRef idx="minor"/>
      </dsp:style>
    </dsp:sp>
    <dsp:sp modelId="{6EB4CAB2-2B5D-4B6F-830F-EF1659767301}">
      <dsp:nvSpPr>
        <dsp:cNvPr id="0" name=""/>
        <dsp:cNvSpPr/>
      </dsp:nvSpPr>
      <dsp:spPr>
        <a:xfrm>
          <a:off x="165137" y="635065"/>
          <a:ext cx="2906027" cy="383760"/>
        </a:xfrm>
        <a:prstGeom prst="roundRect">
          <a:avLst/>
        </a:prstGeom>
        <a:solidFill>
          <a:schemeClr val="accent4">
            <a:shade val="80000"/>
            <a:hueOff val="-88279"/>
            <a:satOff val="-2183"/>
            <a:lumOff val="124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參考</a:t>
          </a:r>
          <a:r>
            <a:rPr lang="en-US" altLang="zh-TW" sz="1800" kern="1200" dirty="0"/>
            <a:t>Pattern</a:t>
          </a:r>
          <a:endParaRPr lang="zh-TW" altLang="en-US" sz="1800" kern="1200" dirty="0"/>
        </a:p>
      </dsp:txBody>
      <dsp:txXfrm>
        <a:off x="183871" y="653799"/>
        <a:ext cx="2868559" cy="346292"/>
      </dsp:txXfrm>
    </dsp:sp>
    <dsp:sp modelId="{C799270A-3017-48B8-B904-DC9847551D69}">
      <dsp:nvSpPr>
        <dsp:cNvPr id="0" name=""/>
        <dsp:cNvSpPr/>
      </dsp:nvSpPr>
      <dsp:spPr>
        <a:xfrm>
          <a:off x="0" y="1416625"/>
          <a:ext cx="3302758" cy="1187550"/>
        </a:xfrm>
        <a:prstGeom prst="rect">
          <a:avLst/>
        </a:prstGeom>
        <a:solidFill>
          <a:schemeClr val="lt1">
            <a:alpha val="90000"/>
            <a:hueOff val="0"/>
            <a:satOff val="0"/>
            <a:lumOff val="0"/>
            <a:alphaOff val="0"/>
          </a:schemeClr>
        </a:solidFill>
        <a:ln w="25400" cap="flat" cmpd="sng" algn="ctr">
          <a:solidFill>
            <a:schemeClr val="accent4">
              <a:shade val="80000"/>
              <a:hueOff val="-176558"/>
              <a:satOff val="-4365"/>
              <a:lumOff val="249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331" tIns="270764" rIns="256331" bIns="128016" numCol="1" spcCol="1270" anchor="t" anchorCtr="0">
          <a:noAutofit/>
        </a:bodyPr>
        <a:lstStyle/>
        <a:p>
          <a:pPr marL="171450" lvl="1" indent="-171450" algn="l" defTabSz="800100">
            <a:lnSpc>
              <a:spcPct val="90000"/>
            </a:lnSpc>
            <a:spcBef>
              <a:spcPct val="0"/>
            </a:spcBef>
            <a:spcAft>
              <a:spcPct val="15000"/>
            </a:spcAft>
            <a:buChar char="•"/>
          </a:pPr>
          <a:r>
            <a:rPr lang="en-US" altLang="zh-TW" sz="1800" kern="1200" dirty="0"/>
            <a:t>Generalization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dirty="0"/>
            <a:t>Aggregation/Composition</a:t>
          </a:r>
          <a:endParaRPr lang="zh-TW" altLang="en-US" sz="1800" kern="1200" dirty="0"/>
        </a:p>
        <a:p>
          <a:pPr marL="171450" lvl="1" indent="-171450" algn="l" defTabSz="800100">
            <a:lnSpc>
              <a:spcPct val="90000"/>
            </a:lnSpc>
            <a:spcBef>
              <a:spcPct val="0"/>
            </a:spcBef>
            <a:spcAft>
              <a:spcPct val="15000"/>
            </a:spcAft>
            <a:buChar char="•"/>
          </a:pPr>
          <a:r>
            <a:rPr lang="en-US" altLang="zh-TW" sz="1800" kern="1200"/>
            <a:t>Association Class</a:t>
          </a:r>
          <a:endParaRPr lang="zh-TW" altLang="en-US" sz="1800" kern="1200" dirty="0"/>
        </a:p>
      </dsp:txBody>
      <dsp:txXfrm>
        <a:off x="0" y="1416625"/>
        <a:ext cx="3302758" cy="1187550"/>
      </dsp:txXfrm>
    </dsp:sp>
    <dsp:sp modelId="{AB8F1D28-55C7-4624-BCCE-B4FC923CBD27}">
      <dsp:nvSpPr>
        <dsp:cNvPr id="0" name=""/>
        <dsp:cNvSpPr/>
      </dsp:nvSpPr>
      <dsp:spPr>
        <a:xfrm>
          <a:off x="165137" y="1224745"/>
          <a:ext cx="2311930" cy="383760"/>
        </a:xfrm>
        <a:prstGeom prst="roundRect">
          <a:avLst/>
        </a:prstGeom>
        <a:solidFill>
          <a:schemeClr val="accent4">
            <a:shade val="80000"/>
            <a:hueOff val="-176558"/>
            <a:satOff val="-4365"/>
            <a:lumOff val="249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385" tIns="0" rIns="87385" bIns="0" numCol="1" spcCol="1270" anchor="ctr" anchorCtr="0">
          <a:noAutofit/>
        </a:bodyPr>
        <a:lstStyle/>
        <a:p>
          <a:pPr marL="0" lvl="0" indent="0" algn="l" defTabSz="800100">
            <a:lnSpc>
              <a:spcPct val="90000"/>
            </a:lnSpc>
            <a:spcBef>
              <a:spcPct val="0"/>
            </a:spcBef>
            <a:spcAft>
              <a:spcPct val="35000"/>
            </a:spcAft>
            <a:buNone/>
          </a:pPr>
          <a:r>
            <a:rPr lang="zh-TW" altLang="en-US" sz="1800" kern="1200" dirty="0"/>
            <a:t>特殊關聯</a:t>
          </a:r>
        </a:p>
      </dsp:txBody>
      <dsp:txXfrm>
        <a:off x="183871" y="1243479"/>
        <a:ext cx="2274462"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4283" cy="49657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8645" y="0"/>
            <a:ext cx="2944283" cy="49657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9B36F743-1D45-4518-80CC-FD78B147DFE9}" type="datetimeFigureOut">
              <a:rPr lang="zh-TW" altLang="en-US"/>
              <a:pPr>
                <a:defRPr/>
              </a:pPr>
              <a:t>2020/4/8</a:t>
            </a:fld>
            <a:endParaRPr lang="zh-TW" altLang="en-US"/>
          </a:p>
        </p:txBody>
      </p:sp>
      <p:sp>
        <p:nvSpPr>
          <p:cNvPr id="4" name="投影片圖像版面配置區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DA5C34CD-54F1-41C3-B719-8BD95C220343}" type="slidenum">
              <a:rPr lang="zh-TW" altLang="en-US"/>
              <a:pPr>
                <a:defRPr/>
              </a:pPr>
              <a:t>‹#›</a:t>
            </a:fld>
            <a:endParaRPr lang="zh-TW" altLang="en-US"/>
          </a:p>
        </p:txBody>
      </p:sp>
    </p:spTree>
    <p:extLst>
      <p:ext uri="{BB962C8B-B14F-4D97-AF65-F5344CB8AC3E}">
        <p14:creationId xmlns:p14="http://schemas.microsoft.com/office/powerpoint/2010/main" val="4251288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zh.wikipedia.org/wiki/%E5%A4%A7%E4%B8%8D%E5%88%97%E9%A1%9B"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zh.wikipedia.org/wiki/%E6%B5%B7%E5%B3%BD%E7%BE%A4%E5%B3%B6" TargetMode="External"/><Relationship Id="rId5" Type="http://schemas.openxmlformats.org/officeDocument/2006/relationships/hyperlink" Target="https://zh.wikipedia.org/wiki/%E6%9B%BC%E5%B3%B6" TargetMode="External"/><Relationship Id="rId4" Type="http://schemas.openxmlformats.org/officeDocument/2006/relationships/hyperlink" Target="https://zh.wikipedia.org/wiki/%E6%84%9B%E7%88%BE%E8%98%AD"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a:t>
            </a:fld>
            <a:endParaRPr lang="zh-TW" altLang="en-US"/>
          </a:p>
        </p:txBody>
      </p:sp>
    </p:spTree>
    <p:extLst>
      <p:ext uri="{BB962C8B-B14F-4D97-AF65-F5344CB8AC3E}">
        <p14:creationId xmlns:p14="http://schemas.microsoft.com/office/powerpoint/2010/main" val="2177602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這個課程的目標是希望各位同學能建立抽象化的概念，了解常見</a:t>
            </a:r>
            <a:r>
              <a:rPr lang="zh-TW" altLang="en-US"/>
              <a:t>的</a:t>
            </a:r>
            <a:r>
              <a:rPr lang="en-US" altLang="zh-TW"/>
              <a:t>Domain Model </a:t>
            </a:r>
            <a:r>
              <a:rPr lang="zh-TW" altLang="en-US"/>
              <a:t>表示</a:t>
            </a:r>
            <a:r>
              <a:rPr lang="zh-TW" altLang="en-US" dirty="0"/>
              <a:t>法</a:t>
            </a:r>
          </a:p>
          <a:p>
            <a:pPr eaLnBrk="1" hangingPunct="1"/>
            <a:r>
              <a:rPr lang="zh-TW" altLang="en-US" dirty="0"/>
              <a:t>也會介紹基本的商業邏輯的</a:t>
            </a:r>
            <a:r>
              <a:rPr lang="en-US" altLang="zh-TW" dirty="0"/>
              <a:t>Pattern</a:t>
            </a:r>
            <a:r>
              <a:rPr lang="zh-TW" altLang="en-US" dirty="0"/>
              <a:t>，讓大家可以快速</a:t>
            </a:r>
            <a:r>
              <a:rPr lang="zh-TW" altLang="en-US"/>
              <a:t>的建立 </a:t>
            </a:r>
            <a:r>
              <a:rPr lang="en-US" altLang="zh-TW"/>
              <a:t>Model</a:t>
            </a:r>
            <a:r>
              <a:rPr lang="zh-TW" altLang="en-US" dirty="0"/>
              <a:t>，作為一個共同溝通的語言</a:t>
            </a:r>
          </a:p>
          <a:p>
            <a:pPr eaLnBrk="1" hangingPunct="1"/>
            <a:r>
              <a:rPr lang="zh-TW" altLang="en-US" dirty="0"/>
              <a:t>最後也</a:t>
            </a:r>
            <a:r>
              <a:rPr lang="zh-TW" altLang="en-US"/>
              <a:t>希望透過 </a:t>
            </a:r>
            <a:r>
              <a:rPr lang="en-US" altLang="zh-TW"/>
              <a:t>Work shop </a:t>
            </a:r>
            <a:r>
              <a:rPr lang="zh-TW" altLang="en-US"/>
              <a:t>讓</a:t>
            </a:r>
            <a:r>
              <a:rPr lang="zh-TW" altLang="en-US" dirty="0"/>
              <a:t>大家一起體驗</a:t>
            </a:r>
            <a:r>
              <a:rPr lang="en-US" altLang="zh-TW" dirty="0"/>
              <a:t>【</a:t>
            </a:r>
            <a:r>
              <a:rPr lang="zh-TW" altLang="en-US" dirty="0"/>
              <a:t>層次的美感</a:t>
            </a:r>
            <a:r>
              <a:rPr lang="en-US" altLang="zh-TW" dirty="0"/>
              <a:t>】</a:t>
            </a:r>
            <a:endParaRPr lang="zh-TW" altLang="en-US"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a:t>
            </a:fld>
            <a:endParaRPr lang="zh-TW" altLang="en-US"/>
          </a:p>
        </p:txBody>
      </p:sp>
    </p:spTree>
    <p:extLst>
      <p:ext uri="{BB962C8B-B14F-4D97-AF65-F5344CB8AC3E}">
        <p14:creationId xmlns:p14="http://schemas.microsoft.com/office/powerpoint/2010/main" val="615085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好，現在會寫程式的人舉個手，</a:t>
            </a:r>
            <a:endParaRPr lang="en-US" altLang="zh-TW" dirty="0"/>
          </a:p>
          <a:p>
            <a:pPr eaLnBrk="1" hangingPunct="1"/>
            <a:r>
              <a:rPr lang="zh-TW" altLang="en-US" dirty="0"/>
              <a:t>這些人跟著我唸一遍：</a:t>
            </a:r>
            <a:endParaRPr lang="en-US" altLang="zh-TW" dirty="0"/>
          </a:p>
          <a:p>
            <a:pPr eaLnBrk="1" hangingPunct="1"/>
            <a:r>
              <a:rPr lang="zh-TW" altLang="en-US" dirty="0"/>
              <a:t>我，</a:t>
            </a:r>
            <a:r>
              <a:rPr lang="en-US" altLang="zh-TW" dirty="0"/>
              <a:t>Lynn</a:t>
            </a:r>
            <a:r>
              <a:rPr lang="zh-TW" altLang="en-US" dirty="0"/>
              <a:t>，發誓</a:t>
            </a:r>
            <a:endParaRPr lang="en-US" altLang="zh-TW" dirty="0"/>
          </a:p>
          <a:p>
            <a:pPr eaLnBrk="1" hangingPunct="1"/>
            <a:r>
              <a:rPr lang="zh-TW" altLang="en-US" dirty="0"/>
              <a:t>這堂課我會放下</a:t>
            </a:r>
            <a:endParaRPr lang="en-US" altLang="zh-TW" dirty="0"/>
          </a:p>
          <a:p>
            <a:pPr eaLnBrk="1" hangingPunct="1"/>
            <a:r>
              <a:rPr lang="en-US" altLang="zh-TW" dirty="0"/>
              <a:t>SQL,</a:t>
            </a:r>
            <a:r>
              <a:rPr lang="zh-TW" altLang="en-US" dirty="0"/>
              <a:t> </a:t>
            </a:r>
            <a:r>
              <a:rPr lang="en-US" altLang="zh-TW" dirty="0"/>
              <a:t>TABLE,</a:t>
            </a:r>
            <a:r>
              <a:rPr lang="zh-TW" altLang="en-US" dirty="0"/>
              <a:t> </a:t>
            </a:r>
            <a:r>
              <a:rPr lang="en-US" altLang="zh-TW" dirty="0"/>
              <a:t>RDBMS</a:t>
            </a:r>
            <a:r>
              <a:rPr lang="zh-TW" altLang="en-US" dirty="0"/>
              <a:t> </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a:t>
            </a:fld>
            <a:endParaRPr lang="zh-TW" altLang="en-US"/>
          </a:p>
        </p:txBody>
      </p:sp>
    </p:spTree>
    <p:extLst>
      <p:ext uri="{BB962C8B-B14F-4D97-AF65-F5344CB8AC3E}">
        <p14:creationId xmlns:p14="http://schemas.microsoft.com/office/powerpoint/2010/main" val="296109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a:t>
            </a:fld>
            <a:endParaRPr lang="zh-TW" altLang="en-US"/>
          </a:p>
        </p:txBody>
      </p:sp>
    </p:spTree>
    <p:extLst>
      <p:ext uri="{BB962C8B-B14F-4D97-AF65-F5344CB8AC3E}">
        <p14:creationId xmlns:p14="http://schemas.microsoft.com/office/powerpoint/2010/main" val="2631601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a:t>
            </a:fld>
            <a:endParaRPr lang="zh-TW" altLang="en-US"/>
          </a:p>
        </p:txBody>
      </p:sp>
    </p:spTree>
    <p:extLst>
      <p:ext uri="{BB962C8B-B14F-4D97-AF65-F5344CB8AC3E}">
        <p14:creationId xmlns:p14="http://schemas.microsoft.com/office/powerpoint/2010/main" val="1515026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接下來我們就來介紹什麼</a:t>
            </a:r>
            <a:r>
              <a:rPr lang="zh-TW" altLang="en-US"/>
              <a:t>是</a:t>
            </a:r>
            <a:r>
              <a:rPr lang="en-US" altLang="zh-TW"/>
              <a:t>Domain Model</a:t>
            </a:r>
            <a:endParaRPr lang="en-US" altLang="zh-TW"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a:t>Domain Model</a:t>
            </a:r>
            <a:r>
              <a:rPr lang="zh-TW" altLang="en-US" dirty="0"/>
              <a:t>是</a:t>
            </a:r>
            <a:r>
              <a:rPr lang="zh-TW" altLang="en-US"/>
              <a:t>由</a:t>
            </a:r>
            <a:r>
              <a:rPr lang="en-US" altLang="zh-TW"/>
              <a:t>Domain </a:t>
            </a:r>
            <a:r>
              <a:rPr lang="zh-TW" altLang="en-US"/>
              <a:t>及</a:t>
            </a:r>
            <a:r>
              <a:rPr lang="en-US" altLang="zh-TW" dirty="0"/>
              <a:t>Model</a:t>
            </a:r>
            <a:r>
              <a:rPr lang="zh-TW" altLang="en-US" dirty="0"/>
              <a:t>組成</a:t>
            </a:r>
            <a:endParaRPr lang="en-US" altLang="zh-TW" dirty="0"/>
          </a:p>
          <a:p>
            <a:pPr eaLnBrk="1" hangingPunct="1"/>
            <a:r>
              <a:rPr lang="en-US" altLang="zh-TW"/>
              <a:t>Domain Know how </a:t>
            </a:r>
            <a:r>
              <a:rPr lang="zh-TW" altLang="en-US"/>
              <a:t>是</a:t>
            </a:r>
            <a:r>
              <a:rPr lang="zh-TW" altLang="en-US" dirty="0"/>
              <a:t>指在某個領域中特有的知識</a:t>
            </a:r>
          </a:p>
          <a:p>
            <a:pPr eaLnBrk="1" hangingPunct="1"/>
            <a:r>
              <a:rPr lang="en-US" altLang="zh-TW"/>
              <a:t>Model </a:t>
            </a:r>
            <a:r>
              <a:rPr lang="zh-TW" altLang="en-US"/>
              <a:t>則</a:t>
            </a:r>
            <a:r>
              <a:rPr lang="zh-TW" altLang="en-US" dirty="0"/>
              <a:t>是透過</a:t>
            </a:r>
            <a:r>
              <a:rPr lang="en-US" altLang="zh-TW" dirty="0"/>
              <a:t>【</a:t>
            </a:r>
            <a:r>
              <a:rPr lang="zh-TW" altLang="en-US" dirty="0"/>
              <a:t>抽象化</a:t>
            </a:r>
            <a:r>
              <a:rPr lang="en-US" altLang="zh-TW" dirty="0"/>
              <a:t>】</a:t>
            </a:r>
            <a:r>
              <a:rPr lang="zh-TW" altLang="en-US" dirty="0"/>
              <a:t>的方式，</a:t>
            </a:r>
            <a:r>
              <a:rPr lang="en-US" altLang="zh-TW" dirty="0"/>
              <a:t>【</a:t>
            </a:r>
            <a:r>
              <a:rPr lang="zh-TW" altLang="en-US" dirty="0"/>
              <a:t>簡化</a:t>
            </a:r>
            <a:r>
              <a:rPr lang="en-US" altLang="zh-TW" dirty="0"/>
              <a:t>】</a:t>
            </a:r>
            <a:r>
              <a:rPr lang="zh-TW" altLang="en-US" dirty="0"/>
              <a:t>要表達的事物，再透過</a:t>
            </a:r>
            <a:r>
              <a:rPr lang="en-US" altLang="zh-TW" dirty="0"/>
              <a:t>【</a:t>
            </a:r>
            <a:r>
              <a:rPr lang="zh-TW" altLang="en-US" dirty="0"/>
              <a:t>結構化</a:t>
            </a:r>
            <a:r>
              <a:rPr lang="en-US" altLang="zh-TW" dirty="0"/>
              <a:t>】</a:t>
            </a:r>
            <a:r>
              <a:rPr lang="zh-TW" altLang="en-US" dirty="0"/>
              <a:t>的表現方式來呈現</a:t>
            </a:r>
          </a:p>
          <a:p>
            <a:pPr eaLnBrk="1" hangingPunct="1"/>
            <a:r>
              <a:rPr lang="zh-TW" altLang="en-US"/>
              <a:t>所以 </a:t>
            </a:r>
            <a:r>
              <a:rPr lang="en-US" altLang="zh-TW"/>
              <a:t>Domain Model </a:t>
            </a:r>
            <a:r>
              <a:rPr lang="zh-TW" altLang="en-US"/>
              <a:t>就是</a:t>
            </a:r>
            <a:r>
              <a:rPr lang="zh-TW" altLang="en-US" dirty="0"/>
              <a:t>將某個</a:t>
            </a:r>
            <a:r>
              <a:rPr lang="en-US" altLang="zh-TW" dirty="0"/>
              <a:t>【</a:t>
            </a:r>
            <a:r>
              <a:rPr lang="zh-TW" altLang="en-US" dirty="0"/>
              <a:t>領域</a:t>
            </a:r>
            <a:r>
              <a:rPr lang="en-US" altLang="zh-TW" dirty="0"/>
              <a:t>】</a:t>
            </a:r>
            <a:r>
              <a:rPr lang="zh-TW" altLang="en-US" dirty="0"/>
              <a:t>中特有的知識，以</a:t>
            </a:r>
            <a:r>
              <a:rPr lang="en-US" altLang="zh-TW" dirty="0"/>
              <a:t>【</a:t>
            </a:r>
            <a:r>
              <a:rPr lang="zh-TW" altLang="en-US" dirty="0"/>
              <a:t>抽象化</a:t>
            </a:r>
            <a:r>
              <a:rPr lang="en-US" altLang="zh-TW" dirty="0"/>
              <a:t>】</a:t>
            </a:r>
            <a:r>
              <a:rPr lang="zh-TW" altLang="en-US" dirty="0"/>
              <a:t>的方式轉化成具有結構的內容來增進於我們對問題的了解</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a:t>
            </a:fld>
            <a:endParaRPr lang="zh-TW" altLang="en-US"/>
          </a:p>
        </p:txBody>
      </p:sp>
    </p:spTree>
    <p:extLst>
      <p:ext uri="{BB962C8B-B14F-4D97-AF65-F5344CB8AC3E}">
        <p14:creationId xmlns:p14="http://schemas.microsoft.com/office/powerpoint/2010/main" val="274380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a:t>
            </a:fld>
            <a:endParaRPr lang="zh-TW" altLang="en-US"/>
          </a:p>
        </p:txBody>
      </p:sp>
    </p:spTree>
    <p:extLst>
      <p:ext uri="{BB962C8B-B14F-4D97-AF65-F5344CB8AC3E}">
        <p14:creationId xmlns:p14="http://schemas.microsoft.com/office/powerpoint/2010/main" val="58219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透過上面的這個例子，我們可以知道：</a:t>
            </a:r>
          </a:p>
          <a:p>
            <a:pPr eaLnBrk="1" hangingPunct="1"/>
            <a:r>
              <a:rPr lang="zh-TW" altLang="en-US" dirty="0"/>
              <a:t>模型是現實世界的簡化。</a:t>
            </a:r>
            <a:endParaRPr lang="en-US" altLang="zh-TW" dirty="0"/>
          </a:p>
          <a:p>
            <a:pPr eaLnBrk="1" hangingPunct="1"/>
            <a:r>
              <a:rPr lang="zh-TW" altLang="en-US" dirty="0"/>
              <a:t>生活中有很多這樣的例子，像模型機，概念車，建築籃圖</a:t>
            </a:r>
            <a:r>
              <a:rPr lang="en-US" altLang="zh-TW" dirty="0">
                <a:latin typeface="Arial" panose="020B0604020202020204" pitchFamily="34" charset="0"/>
              </a:rPr>
              <a:t>…</a:t>
            </a:r>
            <a:r>
              <a:rPr lang="zh-TW" altLang="en-US" dirty="0"/>
              <a:t>等</a:t>
            </a:r>
          </a:p>
          <a:p>
            <a:pPr eaLnBrk="1" hangingPunct="1"/>
            <a:r>
              <a:rPr lang="zh-TW" altLang="en-US" dirty="0"/>
              <a:t>可以把較</a:t>
            </a:r>
            <a:r>
              <a:rPr lang="en-US" altLang="zh-TW" dirty="0"/>
              <a:t>minor</a:t>
            </a:r>
            <a:r>
              <a:rPr lang="zh-TW" altLang="en-US" dirty="0"/>
              <a:t>的資訊先捨棄，讓問題更突顯出來</a:t>
            </a:r>
          </a:p>
          <a:p>
            <a:pPr eaLnBrk="1" hangingPunct="1"/>
            <a:r>
              <a:rPr lang="zh-TW" altLang="en-US" dirty="0"/>
              <a:t>因此也要特別注意，在簡化時不能把重要的資訊給簡化掉，要注意你要解的問題</a:t>
            </a:r>
            <a:r>
              <a:rPr lang="en-US" altLang="zh-TW" dirty="0"/>
              <a:t>(Domain)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a:t>
            </a:fld>
            <a:endParaRPr lang="zh-TW" altLang="en-US"/>
          </a:p>
        </p:txBody>
      </p:sp>
    </p:spTree>
    <p:extLst>
      <p:ext uri="{BB962C8B-B14F-4D97-AF65-F5344CB8AC3E}">
        <p14:creationId xmlns:p14="http://schemas.microsoft.com/office/powerpoint/2010/main" val="2280314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這個七橋問題是從前一座城市中，被河水分成四個部份，之間有七座橋相連結。</a:t>
            </a:r>
          </a:p>
          <a:p>
            <a:pPr eaLnBrk="1" hangingPunct="1">
              <a:spcBef>
                <a:spcPct val="0"/>
              </a:spcBef>
              <a:buFontTx/>
              <a:buNone/>
            </a:pPr>
            <a:r>
              <a:rPr lang="zh-TW" altLang="en-US" dirty="0"/>
              <a:t>當地的居民提出了一個有趣的問題，</a:t>
            </a:r>
            <a:r>
              <a:rPr lang="zh-TW" altLang="en-US" sz="1200" dirty="0"/>
              <a:t>可不可以每座橋恰好只走過一遍，並回到原出發點？</a:t>
            </a:r>
            <a:endParaRPr lang="en-US" altLang="zh-TW" sz="1200" dirty="0"/>
          </a:p>
          <a:p>
            <a:pPr eaLnBrk="1" hangingPunct="1">
              <a:spcBef>
                <a:spcPct val="0"/>
              </a:spcBef>
              <a:buFontTx/>
              <a:buNone/>
            </a:pPr>
            <a:r>
              <a:rPr lang="zh-TW" altLang="en-US" sz="1200" dirty="0"/>
              <a:t>可以的請舉手、不可以的請舉手</a:t>
            </a:r>
            <a:endParaRPr lang="en-US" altLang="zh-TW" sz="1200" dirty="0"/>
          </a:p>
          <a:p>
            <a:pPr eaLnBrk="1" hangingPunct="1"/>
            <a:endParaRPr lang="en-US" altLang="zh-TW" dirty="0"/>
          </a:p>
          <a:p>
            <a:pPr eaLnBrk="1" hangingPunct="1"/>
            <a:endParaRPr lang="zh-TW" altLang="en-US" dirty="0"/>
          </a:p>
          <a:p>
            <a:pPr eaLnBrk="1" hangingPunct="1"/>
            <a:r>
              <a:rPr lang="zh-TW" altLang="en-US" dirty="0"/>
              <a:t>他們試了各種方式，但都失敗了，</a:t>
            </a:r>
          </a:p>
          <a:p>
            <a:pPr eaLnBrk="1" hangingPunct="1"/>
            <a:r>
              <a:rPr lang="zh-TW" altLang="en-US" dirty="0"/>
              <a:t>但他們不知道如何證明到底有沒有存在這麼一個解，還是的確存在這麼一個解，只是自己沒發現</a:t>
            </a:r>
            <a:r>
              <a:rPr lang="en-US" altLang="zh-TW" dirty="0"/>
              <a:t>?</a:t>
            </a:r>
            <a:endParaRPr lang="zh-TW" altLang="en-US" dirty="0"/>
          </a:p>
          <a:p>
            <a:pPr eaLnBrk="1" hangingPunct="1"/>
            <a:r>
              <a:rPr lang="zh-TW" altLang="en-US" dirty="0"/>
              <a:t>－－－－－－－－－－－－－－－－－－－－－－－－－－以下為網路補充資料，提供講師參考</a:t>
            </a:r>
          </a:p>
          <a:p>
            <a:pPr eaLnBrk="1" hangingPunct="1"/>
            <a:r>
              <a:rPr lang="zh-TW" altLang="en-US" dirty="0"/>
              <a:t>現在俄國的加里寧格勤（</a:t>
            </a:r>
            <a:r>
              <a:rPr lang="en-US" altLang="zh-TW" dirty="0"/>
              <a:t>Kaliningrad</a:t>
            </a:r>
            <a:r>
              <a:rPr lang="zh-TW" altLang="en-US" dirty="0"/>
              <a:t>）市，從前為普魯士的康尼斯堡（</a:t>
            </a:r>
            <a:r>
              <a:rPr lang="en-US" altLang="zh-TW" dirty="0" err="1"/>
              <a:t>K</a:t>
            </a:r>
            <a:r>
              <a:rPr lang="en-US" altLang="zh-TW" dirty="0" err="1">
                <a:latin typeface="Arial" panose="020B0604020202020204" pitchFamily="34" charset="0"/>
              </a:rPr>
              <a:t>ö</a:t>
            </a:r>
            <a:r>
              <a:rPr lang="en-US" altLang="zh-TW" dirty="0" err="1"/>
              <a:t>nigsberg</a:t>
            </a:r>
            <a:r>
              <a:rPr lang="zh-TW" altLang="en-US" dirty="0"/>
              <a:t>），這個城市建立在普雷格爾河（</a:t>
            </a:r>
            <a:r>
              <a:rPr lang="en-US" altLang="zh-TW" dirty="0" err="1"/>
              <a:t>Pregel</a:t>
            </a:r>
            <a:r>
              <a:rPr lang="zh-TW" altLang="en-US" dirty="0"/>
              <a:t>）岸上，被河水分成四個部分，之間有七座橋將它們連起來，如圖。</a:t>
            </a:r>
          </a:p>
          <a:p>
            <a:pPr eaLnBrk="1" hangingPunct="1"/>
            <a:r>
              <a:rPr lang="zh-TW" altLang="en-US" dirty="0"/>
              <a:t>當時康尼斯堡的居民提出了一個有趣的問題：是否可以設計一次旅行，行經七座橋，而且每一座橋都恰恰好只走一次？解決這個問題便成了他們茶餘飯後的消遣之一。然而，他們試了各種路線，但每一次都失敗了。</a:t>
            </a:r>
          </a:p>
          <a:p>
            <a:pPr eaLnBrk="1" hangingPunct="1">
              <a:spcBef>
                <a:spcPct val="0"/>
              </a:spcBef>
            </a:pPr>
            <a:endParaRPr lang="en-US" altLang="zh-TW"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a:t>
            </a:fld>
            <a:endParaRPr lang="zh-TW" altLang="en-US"/>
          </a:p>
        </p:txBody>
      </p:sp>
    </p:spTree>
    <p:extLst>
      <p:ext uri="{BB962C8B-B14F-4D97-AF65-F5344CB8AC3E}">
        <p14:creationId xmlns:p14="http://schemas.microsoft.com/office/powerpoint/2010/main" val="1397334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lnSpc>
                <a:spcPct val="90000"/>
              </a:lnSpc>
              <a:defRPr/>
            </a:pPr>
            <a:r>
              <a:rPr lang="zh-TW" altLang="en-US" dirty="0"/>
              <a:t>這個問題早在十八世紀，就被數學家尤拉給解決了。</a:t>
            </a:r>
            <a:endParaRPr lang="en-US" altLang="zh-TW" dirty="0"/>
          </a:p>
          <a:p>
            <a:pPr eaLnBrk="1" hangingPunct="1">
              <a:lnSpc>
                <a:spcPct val="90000"/>
              </a:lnSpc>
              <a:defRPr/>
            </a:pPr>
            <a:r>
              <a:rPr lang="zh-TW" altLang="en-US" dirty="0"/>
              <a:t>他將四塊陸地變成四個點，七座橋梁變成七條線</a:t>
            </a:r>
            <a:endParaRPr lang="en-US" altLang="zh-TW" dirty="0"/>
          </a:p>
          <a:p>
            <a:pPr eaLnBrk="1" hangingPunct="1">
              <a:lnSpc>
                <a:spcPct val="90000"/>
              </a:lnSpc>
              <a:defRPr/>
            </a:pPr>
            <a:r>
              <a:rPr lang="zh-TW" altLang="en-US" dirty="0"/>
              <a:t>如果要能不重複地走過一遍又回到原出發點，那麼每個點必須要能一進一出，形成偶點</a:t>
            </a:r>
            <a:endParaRPr lang="en-US" altLang="zh-TW" dirty="0"/>
          </a:p>
          <a:p>
            <a:pPr eaLnBrk="1" hangingPunct="1">
              <a:lnSpc>
                <a:spcPct val="90000"/>
              </a:lnSpc>
              <a:defRPr/>
            </a:pPr>
            <a:r>
              <a:rPr lang="zh-TW" altLang="en-US" dirty="0"/>
              <a:t>，而七橋問題之所以無解，是因為存在奇點</a:t>
            </a:r>
            <a:endParaRPr lang="en-US" altLang="zh-TW" dirty="0"/>
          </a:p>
          <a:p>
            <a:pPr eaLnBrk="1" hangingPunct="1">
              <a:lnSpc>
                <a:spcPct val="90000"/>
              </a:lnSpc>
              <a:defRPr/>
            </a:pPr>
            <a:r>
              <a:rPr lang="zh-TW" altLang="en-US" dirty="0"/>
              <a:t>所以透過這個過程，將現實世界抽象化成模型，是可以簡化問題，並且求得共同解</a:t>
            </a:r>
            <a:endParaRPr lang="en-US" altLang="zh-TW" dirty="0"/>
          </a:p>
          <a:p>
            <a:pPr eaLnBrk="1" hangingPunct="1">
              <a:lnSpc>
                <a:spcPct val="90000"/>
              </a:lnSpc>
              <a:defRPr/>
            </a:pPr>
            <a:r>
              <a:rPr lang="zh-TW" altLang="en-US" dirty="0"/>
              <a:t>就像張無忌打太極，領悟了之後，可以化繁為簡以簡馭繁</a:t>
            </a:r>
            <a:endParaRPr lang="en-US" altLang="zh-TW" dirty="0"/>
          </a:p>
          <a:p>
            <a:pPr eaLnBrk="1" hangingPunct="1">
              <a:lnSpc>
                <a:spcPct val="90000"/>
              </a:lnSpc>
              <a:defRPr/>
            </a:pPr>
            <a:endParaRPr lang="en-US" altLang="zh-TW" dirty="0"/>
          </a:p>
          <a:p>
            <a:pPr eaLnBrk="1" hangingPunct="1">
              <a:lnSpc>
                <a:spcPct val="90000"/>
              </a:lnSpc>
              <a:defRPr/>
            </a:pPr>
            <a:endParaRPr lang="zh-TW" altLang="en-US" dirty="0"/>
          </a:p>
          <a:p>
            <a:pPr eaLnBrk="1" hangingPunct="1">
              <a:lnSpc>
                <a:spcPct val="90000"/>
              </a:lnSpc>
              <a:defRPr/>
            </a:pPr>
            <a:r>
              <a:rPr lang="zh-TW" altLang="en-US" dirty="0"/>
              <a:t>非但如此，他同時注意到這個問題可以利用數學上的圖的語言來描述，</a:t>
            </a:r>
          </a:p>
          <a:p>
            <a:pPr eaLnBrk="1" hangingPunct="1">
              <a:lnSpc>
                <a:spcPct val="90000"/>
              </a:lnSpc>
              <a:defRPr/>
            </a:pPr>
            <a:r>
              <a:rPr lang="zh-TW" altLang="en-US" dirty="0"/>
              <a:t>他以點代表城中被河水分隔的四個區域，並以邊代表連接各個區域的橋</a:t>
            </a:r>
          </a:p>
          <a:p>
            <a:pPr eaLnBrk="1" hangingPunct="1">
              <a:lnSpc>
                <a:spcPct val="90000"/>
              </a:lnSpc>
              <a:defRPr/>
            </a:pPr>
            <a:r>
              <a:rPr lang="zh-TW" altLang="en-US" dirty="0"/>
              <a:t>七橋問題就變成以下的問題：「是否存在一個迴圈通過每一條邊，而且每邊只經過一次？」這樣的迴圈我們稱之為</a:t>
            </a:r>
            <a:r>
              <a:rPr lang="en-US" altLang="zh-TW" dirty="0"/>
              <a:t>【</a:t>
            </a:r>
            <a:r>
              <a:rPr lang="zh-TW" altLang="en-US" dirty="0"/>
              <a:t>尤拉迴圈</a:t>
            </a:r>
            <a:r>
              <a:rPr lang="en-US" altLang="zh-TW"/>
              <a:t>】</a:t>
            </a:r>
            <a:r>
              <a:rPr lang="zh-TW" altLang="en-US"/>
              <a:t>。 </a:t>
            </a:r>
            <a:endParaRPr lang="zh-TW" altLang="en-US" dirty="0"/>
          </a:p>
          <a:p>
            <a:pPr eaLnBrk="1" hangingPunct="1">
              <a:lnSpc>
                <a:spcPct val="90000"/>
              </a:lnSpc>
              <a:defRPr/>
            </a:pPr>
            <a:r>
              <a:rPr lang="zh-TW" altLang="en-US" dirty="0"/>
              <a:t>注意到問題的徵結所在了嗎？</a:t>
            </a:r>
            <a:r>
              <a:rPr lang="en-US" altLang="zh-TW" dirty="0"/>
              <a:t>----</a:t>
            </a:r>
            <a:r>
              <a:rPr lang="zh-TW" altLang="en-US" dirty="0"/>
              <a:t>七橋問題之所以無解是因為上圖中存在奇數秩的點。</a:t>
            </a:r>
          </a:p>
          <a:p>
            <a:pPr eaLnBrk="1" hangingPunct="1">
              <a:lnSpc>
                <a:spcPct val="90000"/>
              </a:lnSpc>
              <a:defRPr/>
            </a:pPr>
            <a:r>
              <a:rPr lang="zh-TW" altLang="en-US" dirty="0"/>
              <a:t>對於尤拉迴圈的存在性問題，十八世紀的數學家尤拉給了下面的解答：</a:t>
            </a:r>
          </a:p>
          <a:p>
            <a:pPr eaLnBrk="1" hangingPunct="1">
              <a:lnSpc>
                <a:spcPct val="90000"/>
              </a:lnSpc>
              <a:defRPr/>
            </a:pPr>
            <a:r>
              <a:rPr lang="zh-TW" altLang="en-US" dirty="0"/>
              <a:t>「若一個連通圖中所有點經過的線都是偶數，</a:t>
            </a:r>
            <a:br>
              <a:rPr lang="zh-TW" altLang="en-US"/>
            </a:br>
            <a:r>
              <a:rPr lang="zh-TW" altLang="en-US">
                <a:latin typeface="Arial" panose="020B0604020202020204" pitchFamily="34" charset="0"/>
              </a:rPr>
              <a:t>   </a:t>
            </a:r>
            <a:r>
              <a:rPr lang="zh-TW" altLang="en-US"/>
              <a:t> 則</a:t>
            </a:r>
            <a:r>
              <a:rPr lang="zh-TW" altLang="en-US" dirty="0"/>
              <a:t>該圖中存在有尤拉迴圈；</a:t>
            </a:r>
            <a:br>
              <a:rPr lang="zh-TW" altLang="en-US"/>
            </a:br>
            <a:r>
              <a:rPr lang="zh-TW" altLang="en-US">
                <a:latin typeface="Arial" panose="020B0604020202020204" pitchFamily="34" charset="0"/>
              </a:rPr>
              <a:t>   </a:t>
            </a:r>
            <a:r>
              <a:rPr lang="zh-TW" altLang="en-US"/>
              <a:t> 反之亦然</a:t>
            </a:r>
            <a:r>
              <a:rPr lang="zh-TW" altLang="en-US" dirty="0"/>
              <a:t>，若某圖中存在尤拉迴圈，</a:t>
            </a:r>
            <a:br>
              <a:rPr lang="zh-TW" altLang="en-US"/>
            </a:br>
            <a:r>
              <a:rPr lang="zh-TW" altLang="en-US">
                <a:latin typeface="Arial" panose="020B0604020202020204" pitchFamily="34" charset="0"/>
              </a:rPr>
              <a:t>   </a:t>
            </a:r>
            <a:r>
              <a:rPr lang="zh-TW" altLang="en-US"/>
              <a:t> 則</a:t>
            </a:r>
            <a:r>
              <a:rPr lang="zh-TW" altLang="en-US" dirty="0"/>
              <a:t>該圖一定是一個由偶數秩的點所構成的連通圖。」</a:t>
            </a:r>
          </a:p>
          <a:p>
            <a:pPr eaLnBrk="1" hangingPunct="1">
              <a:lnSpc>
                <a:spcPct val="90000"/>
              </a:lnSpc>
              <a:defRPr/>
            </a:pPr>
            <a:r>
              <a:rPr lang="zh-TW" altLang="en-US" dirty="0"/>
              <a:t>一個圖若有尤拉迴圈，這個圖一定是一個連通圖；而且如果沿著尤拉迴圈通過圖中除了起點之外的每個點時，一定是自圖中的某條邊連進去，並從另一條邊連出去。因此，除了起點之外的所有點，連進該點</a:t>
            </a:r>
            <a:r>
              <a:rPr lang="zh-TW" altLang="en-US"/>
              <a:t>的邊 數</a:t>
            </a:r>
            <a:r>
              <a:rPr lang="zh-TW" altLang="en-US" dirty="0"/>
              <a:t>都等於連出該點的邊數，那麼每個點的秩都會是偶數。又因為迴圈最終還是要回到起點（中間可能進出多次），因此起點的秩也是</a:t>
            </a:r>
            <a:r>
              <a:rPr lang="zh-TW" altLang="en-US"/>
              <a:t>偶數。 </a:t>
            </a:r>
            <a:endParaRPr lang="zh-TW" altLang="en-US" dirty="0"/>
          </a:p>
          <a:p>
            <a:pPr eaLnBrk="1" hangingPunct="1">
              <a:lnSpc>
                <a:spcPct val="90000"/>
              </a:lnSpc>
              <a:defRPr/>
            </a:pPr>
            <a:r>
              <a:rPr lang="zh-TW" altLang="en-US" dirty="0"/>
              <a:t>康尼斯堡的人尋找尤拉迴圈單純是好玩，然而這件事卻和管理科學中的最佳化問題有著密切的關連性</a:t>
            </a:r>
          </a:p>
          <a:p>
            <a:pPr eaLnBrk="1" hangingPunct="1">
              <a:lnSpc>
                <a:spcPct val="90000"/>
              </a:lnSpc>
              <a:defRPr/>
            </a:pPr>
            <a:r>
              <a:rPr lang="zh-TW" altLang="en-US" dirty="0"/>
              <a:t>用模型可以把問題</a:t>
            </a:r>
            <a:r>
              <a:rPr lang="en-US" altLang="zh-TW" dirty="0"/>
              <a:t>【</a:t>
            </a:r>
            <a:r>
              <a:rPr lang="zh-TW" altLang="en-US" dirty="0"/>
              <a:t>適當的簡化</a:t>
            </a:r>
            <a:r>
              <a:rPr lang="en-US" altLang="zh-TW" dirty="0"/>
              <a:t>】</a:t>
            </a:r>
            <a:r>
              <a:rPr lang="zh-TW" altLang="en-US" dirty="0"/>
              <a:t>，</a:t>
            </a:r>
            <a:r>
              <a:rPr lang="en-US" altLang="zh-TW" dirty="0"/>
              <a:t>【</a:t>
            </a:r>
            <a:r>
              <a:rPr lang="zh-TW" altLang="en-US" dirty="0"/>
              <a:t>觀異求同，以簡馭繁</a:t>
            </a:r>
            <a:r>
              <a:rPr lang="en-US" altLang="zh-TW" dirty="0"/>
              <a:t>】</a:t>
            </a:r>
            <a:r>
              <a:rPr lang="zh-TW" altLang="en-US" dirty="0"/>
              <a:t>。這就是我們要用模型的原因。</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10</a:t>
            </a:fld>
            <a:endParaRPr lang="zh-TW" altLang="en-US"/>
          </a:p>
        </p:txBody>
      </p:sp>
    </p:spTree>
    <p:extLst>
      <p:ext uri="{BB962C8B-B14F-4D97-AF65-F5344CB8AC3E}">
        <p14:creationId xmlns:p14="http://schemas.microsoft.com/office/powerpoint/2010/main" val="4227131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11</a:t>
            </a:fld>
            <a:endParaRPr lang="zh-TW" altLang="en-US"/>
          </a:p>
        </p:txBody>
      </p:sp>
    </p:spTree>
    <p:extLst>
      <p:ext uri="{BB962C8B-B14F-4D97-AF65-F5344CB8AC3E}">
        <p14:creationId xmlns:p14="http://schemas.microsoft.com/office/powerpoint/2010/main" val="1780838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12</a:t>
            </a:fld>
            <a:endParaRPr lang="zh-TW" altLang="en-US"/>
          </a:p>
        </p:txBody>
      </p:sp>
    </p:spTree>
    <p:extLst>
      <p:ext uri="{BB962C8B-B14F-4D97-AF65-F5344CB8AC3E}">
        <p14:creationId xmlns:p14="http://schemas.microsoft.com/office/powerpoint/2010/main" val="991822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在系統開發上，有許多的 </a:t>
            </a:r>
            <a:r>
              <a:rPr lang="en-US" altLang="zh-TW" dirty="0"/>
              <a:t>Model </a:t>
            </a:r>
            <a:r>
              <a:rPr lang="zh-TW" altLang="en-US" dirty="0"/>
              <a:t>，</a:t>
            </a:r>
            <a:r>
              <a:rPr lang="en-US" altLang="zh-TW" dirty="0" err="1"/>
              <a:t>Zachman</a:t>
            </a:r>
            <a:r>
              <a:rPr lang="zh-TW" altLang="en-US" dirty="0"/>
              <a:t>提出了這個</a:t>
            </a:r>
            <a:r>
              <a:rPr lang="en-US" altLang="zh-TW" dirty="0"/>
              <a:t> Framework</a:t>
            </a:r>
          </a:p>
          <a:p>
            <a:pPr eaLnBrk="1" hangingPunct="1"/>
            <a:r>
              <a:rPr lang="zh-TW" altLang="en-US" dirty="0"/>
              <a:t>在</a:t>
            </a:r>
            <a:r>
              <a:rPr lang="en-US" altLang="zh-TW" dirty="0"/>
              <a:t>DM</a:t>
            </a:r>
            <a:r>
              <a:rPr lang="zh-TW" altLang="en-US" dirty="0"/>
              <a:t>中的領域中區分為</a:t>
            </a:r>
            <a:r>
              <a:rPr lang="en-US" altLang="zh-TW" dirty="0"/>
              <a:t>6*6</a:t>
            </a:r>
            <a:r>
              <a:rPr lang="zh-TW" altLang="en-US" dirty="0"/>
              <a:t>的矩陣圖，橫軸是功能面、縱軸是作業面，</a:t>
            </a:r>
            <a:r>
              <a:rPr lang="zh-TW" altLang="en-US" dirty="0">
                <a:sym typeface="Wingdings" panose="05000000000000000000" pitchFamily="2" charset="2"/>
              </a:rPr>
              <a:t>不同的層次有不同的觀點，</a:t>
            </a:r>
            <a:endParaRPr lang="en-US" altLang="zh-TW" dirty="0">
              <a:sym typeface="Wingdings" panose="05000000000000000000" pitchFamily="2" charset="2"/>
            </a:endParaRPr>
          </a:p>
          <a:p>
            <a:pPr eaLnBrk="1" hangingPunct="1"/>
            <a:r>
              <a:rPr lang="zh-TW" altLang="en-US" dirty="0">
                <a:sym typeface="Wingdings" panose="05000000000000000000" pitchFamily="2" charset="2"/>
              </a:rPr>
              <a:t>在</a:t>
            </a:r>
            <a:r>
              <a:rPr lang="en-US" altLang="zh-TW" dirty="0">
                <a:sym typeface="Wingdings" panose="05000000000000000000" pitchFamily="2" charset="2"/>
              </a:rPr>
              <a:t>Data</a:t>
            </a:r>
            <a:r>
              <a:rPr lang="zh-TW" altLang="en-US" dirty="0">
                <a:sym typeface="Wingdings" panose="05000000000000000000" pitchFamily="2" charset="2"/>
              </a:rPr>
              <a:t>個維度來看，這個部分是我們較常提到的，而這張表提供給同學做參考</a:t>
            </a:r>
            <a:endParaRPr lang="en-US" altLang="zh-TW" dirty="0">
              <a:sym typeface="Wingdings" panose="05000000000000000000" pitchFamily="2" charset="2"/>
            </a:endParaRPr>
          </a:p>
          <a:p>
            <a:pPr eaLnBrk="1" hangingPunct="1"/>
            <a:endParaRPr lang="en-US" altLang="zh-TW" dirty="0"/>
          </a:p>
          <a:p>
            <a:pPr eaLnBrk="1" hangingPunct="1"/>
            <a:r>
              <a:rPr lang="zh-TW" altLang="en-US" dirty="0"/>
              <a:t>他將 </a:t>
            </a:r>
            <a:r>
              <a:rPr lang="en-US" altLang="zh-TW" dirty="0">
                <a:sym typeface="Wingdings" panose="05000000000000000000" pitchFamily="2" charset="2"/>
              </a:rPr>
              <a:t>Model </a:t>
            </a:r>
            <a:r>
              <a:rPr lang="zh-TW" altLang="en-US" dirty="0">
                <a:sym typeface="Wingdings" panose="05000000000000000000" pitchFamily="2" charset="2"/>
              </a:rPr>
              <a:t>分層次，不同的層次有不同的觀點，同時在不同的維度來看，也有各別的</a:t>
            </a:r>
            <a:r>
              <a:rPr lang="en-US" altLang="zh-TW" dirty="0">
                <a:sym typeface="Wingdings" panose="05000000000000000000" pitchFamily="2" charset="2"/>
              </a:rPr>
              <a:t>Model </a:t>
            </a:r>
            <a:r>
              <a:rPr lang="zh-TW" altLang="en-US" dirty="0">
                <a:sym typeface="Wingdings" panose="05000000000000000000" pitchFamily="2" charset="2"/>
              </a:rPr>
              <a:t>來協助了解問題</a:t>
            </a:r>
          </a:p>
          <a:p>
            <a:pPr eaLnBrk="1" hangingPunct="1"/>
            <a:r>
              <a:rPr lang="zh-TW" altLang="en-US" dirty="0">
                <a:sym typeface="Wingdings" panose="05000000000000000000" pitchFamily="2" charset="2"/>
              </a:rPr>
              <a:t>以這張圖來說，橫軸是維度，縱軸是層次，</a:t>
            </a:r>
            <a:r>
              <a:rPr lang="zh-TW" altLang="en-US" dirty="0"/>
              <a:t>以資料這個維度來看，從較上層的</a:t>
            </a:r>
            <a:r>
              <a:rPr lang="en-US" altLang="zh-TW" dirty="0"/>
              <a:t>Conceptual </a:t>
            </a:r>
            <a:r>
              <a:rPr lang="zh-TW" altLang="en-US" dirty="0"/>
              <a:t>到</a:t>
            </a:r>
            <a:r>
              <a:rPr lang="en-US" altLang="zh-TW" dirty="0"/>
              <a:t>Logic </a:t>
            </a:r>
            <a:r>
              <a:rPr lang="zh-TW" altLang="en-US" dirty="0"/>
              <a:t>到 </a:t>
            </a:r>
            <a:r>
              <a:rPr lang="en-US" altLang="zh-TW" dirty="0"/>
              <a:t>Physical Data Model</a:t>
            </a:r>
          </a:p>
          <a:p>
            <a:pPr eaLnBrk="1" hangingPunct="1"/>
            <a:r>
              <a:rPr lang="zh-TW" altLang="en-US" dirty="0"/>
              <a:t>其中我們較常提到的是中間三個</a:t>
            </a:r>
            <a:endParaRPr lang="en-US" altLang="zh-TW"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13</a:t>
            </a:fld>
            <a:endParaRPr lang="zh-TW" altLang="en-US"/>
          </a:p>
        </p:txBody>
      </p:sp>
    </p:spTree>
    <p:extLst>
      <p:ext uri="{BB962C8B-B14F-4D97-AF65-F5344CB8AC3E}">
        <p14:creationId xmlns:p14="http://schemas.microsoft.com/office/powerpoint/2010/main" val="1786416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14</a:t>
            </a:fld>
            <a:endParaRPr lang="zh-TW" altLang="en-US"/>
          </a:p>
        </p:txBody>
      </p:sp>
    </p:spTree>
    <p:extLst>
      <p:ext uri="{BB962C8B-B14F-4D97-AF65-F5344CB8AC3E}">
        <p14:creationId xmlns:p14="http://schemas.microsoft.com/office/powerpoint/2010/main" val="453111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以下介紹在</a:t>
            </a:r>
            <a:r>
              <a:rPr lang="zh-TW" altLang="en-US"/>
              <a:t>介紹</a:t>
            </a:r>
            <a:r>
              <a:rPr lang="en-US" altLang="zh-TW"/>
              <a:t>Domain Model</a:t>
            </a:r>
            <a:r>
              <a:rPr lang="zh-TW" altLang="en-US" dirty="0"/>
              <a:t>時常見的一些表示法</a:t>
            </a:r>
          </a:p>
          <a:p>
            <a:pPr eaLnBrk="1" hangingPunct="1"/>
            <a:r>
              <a:rPr lang="zh-TW" altLang="en-US" dirty="0"/>
              <a:t>這些表示法大致上是差不多，學員只要知道即可</a:t>
            </a:r>
            <a:endParaRPr lang="en-US" altLang="zh-TW" dirty="0"/>
          </a:p>
          <a:p>
            <a:pPr eaLnBrk="1" hangingPunct="1"/>
            <a:r>
              <a:rPr lang="zh-TW" altLang="en-US" dirty="0"/>
              <a:t>上課時將會視講解需要而交叉運用不同表示法，一方面也讓大家可以習慣看到各種不同的表示法</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15</a:t>
            </a:fld>
            <a:endParaRPr lang="zh-TW" altLang="en-US"/>
          </a:p>
        </p:txBody>
      </p:sp>
    </p:spTree>
    <p:extLst>
      <p:ext uri="{BB962C8B-B14F-4D97-AF65-F5344CB8AC3E}">
        <p14:creationId xmlns:p14="http://schemas.microsoft.com/office/powerpoint/2010/main" val="2624275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我們以大家容易理解的例子來說</a:t>
            </a:r>
          </a:p>
          <a:p>
            <a:pPr eaLnBrk="1" hangingPunct="1"/>
            <a:r>
              <a:rPr lang="en-US" altLang="zh-TW" dirty="0"/>
              <a:t>Party</a:t>
            </a:r>
            <a:r>
              <a:rPr lang="zh-TW" altLang="en-US" dirty="0"/>
              <a:t>是指人或組織，會下採購訂單，每個訂單有細項品名</a:t>
            </a:r>
          </a:p>
          <a:p>
            <a:pPr eaLnBrk="1" hangingPunct="1"/>
            <a:r>
              <a:rPr lang="zh-TW" altLang="en-US" dirty="0"/>
              <a:t>第一種表示法是</a:t>
            </a:r>
            <a:r>
              <a:rPr lang="en-US" altLang="zh-TW" dirty="0"/>
              <a:t>Information Engineering </a:t>
            </a:r>
          </a:p>
          <a:p>
            <a:pPr eaLnBrk="1" hangingPunct="1"/>
            <a:r>
              <a:rPr lang="zh-TW" altLang="en-US" dirty="0"/>
              <a:t>這個蠻容易懂的，我們從右邊往左邊看過去，</a:t>
            </a:r>
          </a:p>
          <a:p>
            <a:pPr eaLnBrk="1" hangingPunct="1"/>
            <a:r>
              <a:rPr lang="zh-TW" altLang="en-US" dirty="0"/>
              <a:t>一個</a:t>
            </a:r>
            <a:r>
              <a:rPr lang="en-US" altLang="zh-TW" dirty="0"/>
              <a:t>Party</a:t>
            </a:r>
            <a:r>
              <a:rPr lang="zh-TW" altLang="en-US" dirty="0"/>
              <a:t>可以下０到多個訂單（不是每個人或組織都會下訂單，也會有人或組織可能下多張訂單）</a:t>
            </a:r>
          </a:p>
          <a:p>
            <a:pPr eaLnBrk="1" hangingPunct="1"/>
            <a:r>
              <a:rPr lang="zh-TW" altLang="en-US" dirty="0"/>
              <a:t>但每張訂單都必須來自一個且只有一個</a:t>
            </a:r>
            <a:r>
              <a:rPr lang="en-US" altLang="zh-TW" dirty="0" err="1"/>
              <a:t>Partty</a:t>
            </a:r>
            <a:endParaRPr lang="en-US" altLang="zh-TW" dirty="0"/>
          </a:p>
          <a:p>
            <a:pPr eaLnBrk="1" hangingPunct="1"/>
            <a:r>
              <a:rPr lang="zh-TW" altLang="en-US" dirty="0"/>
              <a:t>每張訂單會有至少一個細項，也會有多個細項，而每個細項則是歸屬於一張且只有一張訂單</a:t>
            </a:r>
          </a:p>
          <a:p>
            <a:pPr eaLnBrk="1" hangingPunct="1"/>
            <a:r>
              <a:rPr lang="zh-TW" altLang="en-US" dirty="0"/>
              <a:t>同樣的例子我們用另一個表示法：</a:t>
            </a:r>
            <a:r>
              <a:rPr lang="en-US" altLang="zh-TW" dirty="0"/>
              <a:t>IDEF1X</a:t>
            </a:r>
          </a:p>
          <a:p>
            <a:pPr eaLnBrk="1" hangingPunct="1"/>
            <a:r>
              <a:rPr lang="zh-TW" altLang="en-US" dirty="0"/>
              <a:t>學員可以看一下兩個的對照關係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16</a:t>
            </a:fld>
            <a:endParaRPr lang="zh-TW" altLang="en-US"/>
          </a:p>
        </p:txBody>
      </p:sp>
    </p:spTree>
    <p:extLst>
      <p:ext uri="{BB962C8B-B14F-4D97-AF65-F5344CB8AC3E}">
        <p14:creationId xmlns:p14="http://schemas.microsoft.com/office/powerpoint/2010/main" val="3055638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17</a:t>
            </a:fld>
            <a:endParaRPr lang="zh-TW" altLang="en-US"/>
          </a:p>
        </p:txBody>
      </p:sp>
    </p:spTree>
    <p:extLst>
      <p:ext uri="{BB962C8B-B14F-4D97-AF65-F5344CB8AC3E}">
        <p14:creationId xmlns:p14="http://schemas.microsoft.com/office/powerpoint/2010/main" val="1373532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18</a:t>
            </a:fld>
            <a:endParaRPr lang="zh-TW" altLang="en-US"/>
          </a:p>
        </p:txBody>
      </p:sp>
    </p:spTree>
    <p:extLst>
      <p:ext uri="{BB962C8B-B14F-4D97-AF65-F5344CB8AC3E}">
        <p14:creationId xmlns:p14="http://schemas.microsoft.com/office/powerpoint/2010/main" val="1088376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在這次的簡報中，主要是以</a:t>
            </a:r>
            <a:r>
              <a:rPr lang="en-US" altLang="zh-TW" dirty="0"/>
              <a:t>Oracle/Barker</a:t>
            </a:r>
            <a:r>
              <a:rPr lang="zh-TW" altLang="en-US" dirty="0"/>
              <a:t>的表示法來說明</a:t>
            </a:r>
            <a:r>
              <a:rPr lang="zh-TW" altLang="en-US"/>
              <a:t>，用 </a:t>
            </a:r>
            <a:r>
              <a:rPr lang="en-US" altLang="zh-TW"/>
              <a:t>UML </a:t>
            </a:r>
            <a:r>
              <a:rPr lang="zh-TW" altLang="en-US"/>
              <a:t>的</a:t>
            </a:r>
            <a:r>
              <a:rPr lang="zh-TW" altLang="en-US" dirty="0"/>
              <a:t>工具也可以</a:t>
            </a:r>
            <a:r>
              <a:rPr lang="zh-TW" altLang="en-US"/>
              <a:t>畫出 </a:t>
            </a:r>
            <a:r>
              <a:rPr lang="en-US" altLang="zh-TW"/>
              <a:t>Oracle/Barker </a:t>
            </a:r>
            <a:r>
              <a:rPr lang="zh-TW" altLang="en-US"/>
              <a:t>的</a:t>
            </a:r>
            <a:r>
              <a:rPr lang="zh-TW" altLang="en-US" dirty="0"/>
              <a:t>圖</a:t>
            </a:r>
          </a:p>
          <a:p>
            <a:pPr eaLnBrk="1" hangingPunct="1"/>
            <a:r>
              <a:rPr lang="zh-TW" altLang="en-US" dirty="0"/>
              <a:t>但在使用工具時可以</a:t>
            </a:r>
            <a:r>
              <a:rPr lang="zh-TW" altLang="en-US"/>
              <a:t>採用</a:t>
            </a:r>
            <a:r>
              <a:rPr lang="en-US" altLang="zh-TW"/>
              <a:t>UML </a:t>
            </a:r>
            <a:r>
              <a:rPr lang="zh-TW" altLang="en-US"/>
              <a:t>的</a:t>
            </a:r>
            <a:r>
              <a:rPr lang="zh-TW" altLang="en-US" dirty="0"/>
              <a:t>方式會比較直覺</a:t>
            </a:r>
            <a:r>
              <a:rPr lang="en-US" altLang="zh-TW" dirty="0"/>
              <a:t>(</a:t>
            </a:r>
            <a:r>
              <a:rPr lang="zh-TW" altLang="en-US" dirty="0"/>
              <a:t>考試時可用</a:t>
            </a:r>
            <a:r>
              <a:rPr lang="en-US" altLang="zh-TW" dirty="0"/>
              <a:t>UML</a:t>
            </a:r>
            <a:r>
              <a:rPr lang="zh-TW" altLang="en-US" dirty="0"/>
              <a:t>表示法</a:t>
            </a:r>
            <a:r>
              <a:rPr lang="en-US" altLang="zh-TW" dirty="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19</a:t>
            </a:fld>
            <a:endParaRPr lang="zh-TW" altLang="en-US"/>
          </a:p>
        </p:txBody>
      </p:sp>
    </p:spTree>
    <p:extLst>
      <p:ext uri="{BB962C8B-B14F-4D97-AF65-F5344CB8AC3E}">
        <p14:creationId xmlns:p14="http://schemas.microsoft.com/office/powerpoint/2010/main" val="406356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20</a:t>
            </a:fld>
            <a:endParaRPr lang="zh-TW" altLang="en-US"/>
          </a:p>
        </p:txBody>
      </p:sp>
    </p:spTree>
    <p:extLst>
      <p:ext uri="{BB962C8B-B14F-4D97-AF65-F5344CB8AC3E}">
        <p14:creationId xmlns:p14="http://schemas.microsoft.com/office/powerpoint/2010/main" val="1151859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21</a:t>
            </a:fld>
            <a:endParaRPr lang="zh-TW" altLang="en-US"/>
          </a:p>
        </p:txBody>
      </p:sp>
    </p:spTree>
    <p:extLst>
      <p:ext uri="{BB962C8B-B14F-4D97-AF65-F5344CB8AC3E}">
        <p14:creationId xmlns:p14="http://schemas.microsoft.com/office/powerpoint/2010/main" val="2022173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22</a:t>
            </a:fld>
            <a:endParaRPr lang="zh-TW" altLang="en-US"/>
          </a:p>
        </p:txBody>
      </p:sp>
    </p:spTree>
    <p:extLst>
      <p:ext uri="{BB962C8B-B14F-4D97-AF65-F5344CB8AC3E}">
        <p14:creationId xmlns:p14="http://schemas.microsoft.com/office/powerpoint/2010/main" val="2212659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23</a:t>
            </a:fld>
            <a:endParaRPr lang="zh-TW" altLang="en-US"/>
          </a:p>
        </p:txBody>
      </p:sp>
    </p:spTree>
    <p:extLst>
      <p:ext uri="{BB962C8B-B14F-4D97-AF65-F5344CB8AC3E}">
        <p14:creationId xmlns:p14="http://schemas.microsoft.com/office/powerpoint/2010/main" val="190487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24</a:t>
            </a:fld>
            <a:endParaRPr lang="zh-TW" altLang="en-US"/>
          </a:p>
        </p:txBody>
      </p:sp>
    </p:spTree>
    <p:extLst>
      <p:ext uri="{BB962C8B-B14F-4D97-AF65-F5344CB8AC3E}">
        <p14:creationId xmlns:p14="http://schemas.microsoft.com/office/powerpoint/2010/main" val="4149226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25</a:t>
            </a:fld>
            <a:endParaRPr lang="zh-TW" altLang="en-US"/>
          </a:p>
        </p:txBody>
      </p:sp>
    </p:spTree>
    <p:extLst>
      <p:ext uri="{BB962C8B-B14F-4D97-AF65-F5344CB8AC3E}">
        <p14:creationId xmlns:p14="http://schemas.microsoft.com/office/powerpoint/2010/main" val="3973220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26</a:t>
            </a:fld>
            <a:endParaRPr lang="zh-TW" altLang="en-US"/>
          </a:p>
        </p:txBody>
      </p:sp>
    </p:spTree>
    <p:extLst>
      <p:ext uri="{BB962C8B-B14F-4D97-AF65-F5344CB8AC3E}">
        <p14:creationId xmlns:p14="http://schemas.microsoft.com/office/powerpoint/2010/main" val="4151777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27</a:t>
            </a:fld>
            <a:endParaRPr lang="zh-TW" altLang="en-US"/>
          </a:p>
        </p:txBody>
      </p:sp>
    </p:spTree>
    <p:extLst>
      <p:ext uri="{BB962C8B-B14F-4D97-AF65-F5344CB8AC3E}">
        <p14:creationId xmlns:p14="http://schemas.microsoft.com/office/powerpoint/2010/main" val="832483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28</a:t>
            </a:fld>
            <a:endParaRPr lang="zh-TW" altLang="en-US"/>
          </a:p>
        </p:txBody>
      </p:sp>
    </p:spTree>
    <p:extLst>
      <p:ext uri="{BB962C8B-B14F-4D97-AF65-F5344CB8AC3E}">
        <p14:creationId xmlns:p14="http://schemas.microsoft.com/office/powerpoint/2010/main" val="241157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29</a:t>
            </a:fld>
            <a:endParaRPr lang="zh-TW" altLang="en-US"/>
          </a:p>
        </p:txBody>
      </p:sp>
    </p:spTree>
    <p:extLst>
      <p:ext uri="{BB962C8B-B14F-4D97-AF65-F5344CB8AC3E}">
        <p14:creationId xmlns:p14="http://schemas.microsoft.com/office/powerpoint/2010/main" val="2671908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旅行社推出很多行程，如台北到東京五日遊，高雄飛香港</a:t>
            </a:r>
            <a:endParaRPr lang="en-US" altLang="zh-TW" dirty="0"/>
          </a:p>
          <a:p>
            <a:r>
              <a:rPr lang="zh-TW" altLang="en-US" dirty="0"/>
              <a:t>消費者可以在線上查閱行程，並可以直接訂購</a:t>
            </a:r>
            <a:endParaRPr lang="en-US" altLang="zh-TW" dirty="0"/>
          </a:p>
          <a:p>
            <a:r>
              <a:rPr lang="zh-TW" altLang="en-US" dirty="0"/>
              <a:t>消費者也可以查看自己過去訂購過哪些行程</a:t>
            </a:r>
            <a:endParaRPr lang="en-US" altLang="zh-TW"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30</a:t>
            </a:fld>
            <a:endParaRPr lang="zh-TW" altLang="en-US"/>
          </a:p>
        </p:txBody>
      </p:sp>
    </p:spTree>
    <p:extLst>
      <p:ext uri="{BB962C8B-B14F-4D97-AF65-F5344CB8AC3E}">
        <p14:creationId xmlns:p14="http://schemas.microsoft.com/office/powerpoint/2010/main" val="2424826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31</a:t>
            </a:fld>
            <a:endParaRPr lang="zh-TW" altLang="en-US"/>
          </a:p>
        </p:txBody>
      </p:sp>
    </p:spTree>
    <p:extLst>
      <p:ext uri="{BB962C8B-B14F-4D97-AF65-F5344CB8AC3E}">
        <p14:creationId xmlns:p14="http://schemas.microsoft.com/office/powerpoint/2010/main" val="2062337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紀錄</a:t>
            </a:r>
            <a:r>
              <a:rPr lang="en-US" altLang="zh-TW" dirty="0"/>
              <a:t>class</a:t>
            </a:r>
            <a:r>
              <a:rPr lang="zh-TW" altLang="en-US" dirty="0"/>
              <a:t>間有意義的關係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32</a:t>
            </a:fld>
            <a:endParaRPr lang="zh-TW" altLang="en-US"/>
          </a:p>
        </p:txBody>
      </p:sp>
    </p:spTree>
    <p:extLst>
      <p:ext uri="{BB962C8B-B14F-4D97-AF65-F5344CB8AC3E}">
        <p14:creationId xmlns:p14="http://schemas.microsoft.com/office/powerpoint/2010/main" val="8459723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33</a:t>
            </a:fld>
            <a:endParaRPr lang="zh-TW" altLang="en-US"/>
          </a:p>
        </p:txBody>
      </p:sp>
    </p:spTree>
    <p:extLst>
      <p:ext uri="{BB962C8B-B14F-4D97-AF65-F5344CB8AC3E}">
        <p14:creationId xmlns:p14="http://schemas.microsoft.com/office/powerpoint/2010/main" val="3266964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TW" altLang="en-US" dirty="0"/>
              <a:t>在學習上要循序漸進，找名詞、看清單、套</a:t>
            </a:r>
            <a:r>
              <a:rPr lang="en-US" altLang="zh-TW" dirty="0" err="1"/>
              <a:t>patten</a:t>
            </a:r>
            <a:endParaRPr lang="en-US" altLang="zh-TW" dirty="0"/>
          </a:p>
          <a:p>
            <a:r>
              <a:rPr lang="zh-TW" altLang="en-US" dirty="0"/>
              <a:t>但是在實務上可以先</a:t>
            </a:r>
            <a:r>
              <a:rPr lang="zh-TW" altLang="en-US"/>
              <a:t>套用</a:t>
            </a:r>
            <a:r>
              <a:rPr lang="en-US" altLang="zh-TW"/>
              <a:t>patten </a:t>
            </a:r>
            <a:r>
              <a:rPr lang="zh-TW" altLang="en-US"/>
              <a:t>節省</a:t>
            </a:r>
            <a:r>
              <a:rPr lang="zh-TW" altLang="en-US" dirty="0"/>
              <a:t>時間</a:t>
            </a:r>
            <a:endParaRPr lang="en-US" altLang="zh-TW" dirty="0"/>
          </a:p>
          <a:p>
            <a:endParaRPr lang="zh-TW" altLang="en-US" dirty="0"/>
          </a:p>
        </p:txBody>
      </p:sp>
      <p:sp>
        <p:nvSpPr>
          <p:cNvPr id="378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8E47F8-DD2B-420C-B1E1-AF9E56EA2407}" type="slidenum">
              <a:rPr kumimoji="0" lang="zh-TW" altLang="en-US" smtClean="0">
                <a:latin typeface="Calibri" panose="020F0502020204030204" pitchFamily="34" charset="0"/>
              </a:rPr>
              <a:pPr/>
              <a:t>34</a:t>
            </a:fld>
            <a:endParaRPr kumimoji="0" lang="zh-TW" altLang="en-US">
              <a:latin typeface="Calibri" panose="020F0502020204030204" pitchFamily="34" charset="0"/>
            </a:endParaRPr>
          </a:p>
        </p:txBody>
      </p:sp>
    </p:spTree>
    <p:extLst>
      <p:ext uri="{BB962C8B-B14F-4D97-AF65-F5344CB8AC3E}">
        <p14:creationId xmlns:p14="http://schemas.microsoft.com/office/powerpoint/2010/main" val="1121185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35</a:t>
            </a:fld>
            <a:endParaRPr lang="zh-TW" altLang="en-US"/>
          </a:p>
        </p:txBody>
      </p:sp>
    </p:spTree>
    <p:extLst>
      <p:ext uri="{BB962C8B-B14F-4D97-AF65-F5344CB8AC3E}">
        <p14:creationId xmlns:p14="http://schemas.microsoft.com/office/powerpoint/2010/main" val="2453932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36</a:t>
            </a:fld>
            <a:endParaRPr lang="zh-TW" altLang="en-US"/>
          </a:p>
        </p:txBody>
      </p:sp>
    </p:spTree>
    <p:extLst>
      <p:ext uri="{BB962C8B-B14F-4D97-AF65-F5344CB8AC3E}">
        <p14:creationId xmlns:p14="http://schemas.microsoft.com/office/powerpoint/2010/main" val="3552651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37</a:t>
            </a:fld>
            <a:endParaRPr lang="zh-TW" altLang="en-US"/>
          </a:p>
        </p:txBody>
      </p:sp>
    </p:spTree>
    <p:extLst>
      <p:ext uri="{BB962C8B-B14F-4D97-AF65-F5344CB8AC3E}">
        <p14:creationId xmlns:p14="http://schemas.microsoft.com/office/powerpoint/2010/main" val="3021543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38</a:t>
            </a:fld>
            <a:endParaRPr lang="zh-TW" altLang="en-US"/>
          </a:p>
        </p:txBody>
      </p:sp>
    </p:spTree>
    <p:extLst>
      <p:ext uri="{BB962C8B-B14F-4D97-AF65-F5344CB8AC3E}">
        <p14:creationId xmlns:p14="http://schemas.microsoft.com/office/powerpoint/2010/main" val="21900565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39</a:t>
            </a:fld>
            <a:endParaRPr lang="zh-TW" altLang="en-US"/>
          </a:p>
        </p:txBody>
      </p:sp>
    </p:spTree>
    <p:extLst>
      <p:ext uri="{BB962C8B-B14F-4D97-AF65-F5344CB8AC3E}">
        <p14:creationId xmlns:p14="http://schemas.microsoft.com/office/powerpoint/2010/main" val="102688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40</a:t>
            </a:fld>
            <a:endParaRPr lang="zh-TW" altLang="en-US"/>
          </a:p>
        </p:txBody>
      </p:sp>
    </p:spTree>
    <p:extLst>
      <p:ext uri="{BB962C8B-B14F-4D97-AF65-F5344CB8AC3E}">
        <p14:creationId xmlns:p14="http://schemas.microsoft.com/office/powerpoint/2010/main" val="31704893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a:t>茱麗葉與羅密歐</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41</a:t>
            </a:fld>
            <a:endParaRPr lang="zh-TW" altLang="en-US"/>
          </a:p>
        </p:txBody>
      </p:sp>
    </p:spTree>
    <p:extLst>
      <p:ext uri="{BB962C8B-B14F-4D97-AF65-F5344CB8AC3E}">
        <p14:creationId xmlns:p14="http://schemas.microsoft.com/office/powerpoint/2010/main" val="28076515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42</a:t>
            </a:fld>
            <a:endParaRPr lang="zh-TW" altLang="en-US"/>
          </a:p>
        </p:txBody>
      </p:sp>
    </p:spTree>
    <p:extLst>
      <p:ext uri="{BB962C8B-B14F-4D97-AF65-F5344CB8AC3E}">
        <p14:creationId xmlns:p14="http://schemas.microsoft.com/office/powerpoint/2010/main" val="366050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43</a:t>
            </a:fld>
            <a:endParaRPr lang="zh-TW" altLang="en-US"/>
          </a:p>
        </p:txBody>
      </p:sp>
    </p:spTree>
    <p:extLst>
      <p:ext uri="{BB962C8B-B14F-4D97-AF65-F5344CB8AC3E}">
        <p14:creationId xmlns:p14="http://schemas.microsoft.com/office/powerpoint/2010/main" val="27768249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44</a:t>
            </a:fld>
            <a:endParaRPr lang="zh-TW" altLang="en-US"/>
          </a:p>
        </p:txBody>
      </p:sp>
    </p:spTree>
    <p:extLst>
      <p:ext uri="{BB962C8B-B14F-4D97-AF65-F5344CB8AC3E}">
        <p14:creationId xmlns:p14="http://schemas.microsoft.com/office/powerpoint/2010/main" val="3139454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45</a:t>
            </a:fld>
            <a:endParaRPr lang="zh-TW" altLang="en-US"/>
          </a:p>
        </p:txBody>
      </p:sp>
    </p:spTree>
    <p:extLst>
      <p:ext uri="{BB962C8B-B14F-4D97-AF65-F5344CB8AC3E}">
        <p14:creationId xmlns:p14="http://schemas.microsoft.com/office/powerpoint/2010/main" val="28599497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46</a:t>
            </a:fld>
            <a:endParaRPr lang="zh-TW" altLang="en-US"/>
          </a:p>
        </p:txBody>
      </p:sp>
    </p:spTree>
    <p:extLst>
      <p:ext uri="{BB962C8B-B14F-4D97-AF65-F5344CB8AC3E}">
        <p14:creationId xmlns:p14="http://schemas.microsoft.com/office/powerpoint/2010/main" val="14907968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47</a:t>
            </a:fld>
            <a:endParaRPr lang="zh-TW" altLang="en-US"/>
          </a:p>
        </p:txBody>
      </p:sp>
    </p:spTree>
    <p:extLst>
      <p:ext uri="{BB962C8B-B14F-4D97-AF65-F5344CB8AC3E}">
        <p14:creationId xmlns:p14="http://schemas.microsoft.com/office/powerpoint/2010/main" val="7662827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48</a:t>
            </a:fld>
            <a:endParaRPr lang="zh-TW" altLang="en-US"/>
          </a:p>
        </p:txBody>
      </p:sp>
    </p:spTree>
    <p:extLst>
      <p:ext uri="{BB962C8B-B14F-4D97-AF65-F5344CB8AC3E}">
        <p14:creationId xmlns:p14="http://schemas.microsoft.com/office/powerpoint/2010/main" val="758630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49</a:t>
            </a:fld>
            <a:endParaRPr lang="zh-TW" altLang="en-US"/>
          </a:p>
        </p:txBody>
      </p:sp>
    </p:spTree>
    <p:extLst>
      <p:ext uri="{BB962C8B-B14F-4D97-AF65-F5344CB8AC3E}">
        <p14:creationId xmlns:p14="http://schemas.microsoft.com/office/powerpoint/2010/main" val="584314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50</a:t>
            </a:fld>
            <a:endParaRPr lang="zh-TW" altLang="en-US"/>
          </a:p>
        </p:txBody>
      </p:sp>
    </p:spTree>
    <p:extLst>
      <p:ext uri="{BB962C8B-B14F-4D97-AF65-F5344CB8AC3E}">
        <p14:creationId xmlns:p14="http://schemas.microsoft.com/office/powerpoint/2010/main" val="14973772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感</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51</a:t>
            </a:fld>
            <a:endParaRPr lang="zh-TW" altLang="en-US"/>
          </a:p>
        </p:txBody>
      </p:sp>
    </p:spTree>
    <p:extLst>
      <p:ext uri="{BB962C8B-B14F-4D97-AF65-F5344CB8AC3E}">
        <p14:creationId xmlns:p14="http://schemas.microsoft.com/office/powerpoint/2010/main" val="8465117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52</a:t>
            </a:fld>
            <a:endParaRPr lang="zh-TW" altLang="en-US"/>
          </a:p>
        </p:txBody>
      </p:sp>
    </p:spTree>
    <p:extLst>
      <p:ext uri="{BB962C8B-B14F-4D97-AF65-F5344CB8AC3E}">
        <p14:creationId xmlns:p14="http://schemas.microsoft.com/office/powerpoint/2010/main" val="29607642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53</a:t>
            </a:fld>
            <a:endParaRPr lang="zh-TW" altLang="en-US"/>
          </a:p>
        </p:txBody>
      </p:sp>
    </p:spTree>
    <p:extLst>
      <p:ext uri="{BB962C8B-B14F-4D97-AF65-F5344CB8AC3E}">
        <p14:creationId xmlns:p14="http://schemas.microsoft.com/office/powerpoint/2010/main" val="24347447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54</a:t>
            </a:fld>
            <a:endParaRPr lang="zh-TW" altLang="en-US"/>
          </a:p>
        </p:txBody>
      </p:sp>
    </p:spTree>
    <p:extLst>
      <p:ext uri="{BB962C8B-B14F-4D97-AF65-F5344CB8AC3E}">
        <p14:creationId xmlns:p14="http://schemas.microsoft.com/office/powerpoint/2010/main" val="25349325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en-US" altLang="zh-TW"/>
              <a:t>Domain Model </a:t>
            </a:r>
            <a:r>
              <a:rPr lang="zh-TW" altLang="en-US"/>
              <a:t>有時</a:t>
            </a:r>
            <a:r>
              <a:rPr lang="zh-TW" altLang="en-US" dirty="0"/>
              <a:t>不會一下子就畫好，而是先把收集到的資訊</a:t>
            </a:r>
            <a:r>
              <a:rPr lang="zh-TW" altLang="en-US"/>
              <a:t>將</a:t>
            </a:r>
            <a:r>
              <a:rPr lang="en-US" altLang="zh-TW"/>
              <a:t>Entity </a:t>
            </a:r>
            <a:r>
              <a:rPr lang="zh-TW" altLang="en-US"/>
              <a:t>放</a:t>
            </a:r>
            <a:r>
              <a:rPr lang="zh-TW" altLang="en-US" dirty="0"/>
              <a:t>上去後</a:t>
            </a:r>
          </a:p>
          <a:p>
            <a:pPr eaLnBrk="1" hangingPunct="1"/>
            <a:r>
              <a:rPr lang="zh-TW" altLang="en-US" dirty="0"/>
              <a:t>經過一些自我問答的過程來推敲出好</a:t>
            </a:r>
            <a:r>
              <a:rPr lang="zh-TW" altLang="en-US"/>
              <a:t>的</a:t>
            </a:r>
            <a:r>
              <a:rPr lang="en-US" altLang="zh-TW"/>
              <a:t>Model </a:t>
            </a:r>
            <a:endParaRPr lang="en-US" altLang="zh-TW" dirty="0"/>
          </a:p>
          <a:p>
            <a:pPr eaLnBrk="1" hangingPunct="1"/>
            <a:r>
              <a:rPr lang="zh-TW" altLang="en-US" dirty="0"/>
              <a:t>以員工為例，</a:t>
            </a:r>
          </a:p>
          <a:p>
            <a:pPr eaLnBrk="1" hangingPunct="1"/>
            <a:r>
              <a:rPr lang="zh-TW" altLang="en-US" dirty="0"/>
              <a:t>剛開始我們會找到</a:t>
            </a:r>
            <a:r>
              <a:rPr lang="en-US" altLang="zh-TW" dirty="0"/>
              <a:t>Employee</a:t>
            </a:r>
            <a:r>
              <a:rPr lang="zh-TW" altLang="en-US" dirty="0"/>
              <a:t>這個</a:t>
            </a:r>
            <a:r>
              <a:rPr lang="en-US" altLang="zh-TW" dirty="0"/>
              <a:t>Entity</a:t>
            </a:r>
          </a:p>
          <a:p>
            <a:pPr eaLnBrk="1" hangingPunct="1"/>
            <a:r>
              <a:rPr lang="zh-TW" altLang="en-US" dirty="0"/>
              <a:t>但我們問，一個人會永遠是員工嗎？人是生來就當員工嗎？</a:t>
            </a:r>
          </a:p>
          <a:p>
            <a:pPr eaLnBrk="1" hangingPunct="1"/>
            <a:r>
              <a:rPr lang="zh-TW" altLang="en-US" dirty="0"/>
              <a:t>還是說，員工只不過是某個人在某個期間與某個組織之間存在的一個特殊關係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55</a:t>
            </a:fld>
            <a:endParaRPr lang="zh-TW" altLang="en-US"/>
          </a:p>
        </p:txBody>
      </p:sp>
    </p:spTree>
    <p:extLst>
      <p:ext uri="{BB962C8B-B14F-4D97-AF65-F5344CB8AC3E}">
        <p14:creationId xmlns:p14="http://schemas.microsoft.com/office/powerpoint/2010/main" val="23790483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難道聘任只跟員工和組織有關嗎</a:t>
            </a:r>
            <a:r>
              <a:rPr lang="en-US" altLang="zh-TW" dirty="0"/>
              <a:t>?</a:t>
            </a:r>
            <a:r>
              <a:rPr lang="zh-TW" altLang="en-US" dirty="0"/>
              <a:t>  當然不只，總是要分派一個職務給員工吧</a:t>
            </a:r>
            <a:r>
              <a:rPr lang="en-US" altLang="zh-TW" dirty="0"/>
              <a:t>!</a:t>
            </a:r>
            <a:r>
              <a:rPr lang="zh-TW" altLang="en-US" dirty="0"/>
              <a:t> </a:t>
            </a:r>
            <a:r>
              <a:rPr lang="en-US" altLang="zh-TW" dirty="0"/>
              <a:t>(</a:t>
            </a:r>
            <a:r>
              <a:rPr lang="zh-TW" altLang="en-US" dirty="0"/>
              <a:t>下一頁</a:t>
            </a:r>
            <a:r>
              <a:rPr lang="en-US" altLang="zh-TW" dirty="0"/>
              <a:t>)</a:t>
            </a:r>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56</a:t>
            </a:fld>
            <a:endParaRPr lang="zh-TW" altLang="en-US"/>
          </a:p>
        </p:txBody>
      </p:sp>
    </p:spTree>
    <p:extLst>
      <p:ext uri="{BB962C8B-B14F-4D97-AF65-F5344CB8AC3E}">
        <p14:creationId xmlns:p14="http://schemas.microsoft.com/office/powerpoint/2010/main" val="41576235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a:t>為什麼不是</a:t>
            </a:r>
            <a:r>
              <a:rPr lang="en-US" altLang="zh-TW" dirty="0"/>
              <a:t>POSITION-</a:t>
            </a:r>
            <a:r>
              <a:rPr lang="en-US" altLang="zh-TW"/>
              <a:t>---&lt;&gt;-----EMPLOYMENT</a:t>
            </a:r>
            <a:r>
              <a:rPr lang="zh-TW" altLang="en-US"/>
              <a:t> 而</a:t>
            </a:r>
            <a:r>
              <a:rPr lang="zh-TW" altLang="en-US" dirty="0"/>
              <a:t>要</a:t>
            </a:r>
            <a:r>
              <a:rPr lang="zh-TW" altLang="en-US"/>
              <a:t>多一個  </a:t>
            </a:r>
            <a:r>
              <a:rPr lang="en-US" altLang="zh-TW"/>
              <a:t>POSITION ASSIGNMENT</a:t>
            </a:r>
            <a:endParaRPr lang="en-US" altLang="zh-TW" dirty="0"/>
          </a:p>
          <a:p>
            <a:pPr eaLnBrk="1" hangingPunct="1"/>
            <a:r>
              <a:rPr lang="zh-TW" altLang="en-US" dirty="0"/>
              <a:t>兼職</a:t>
            </a:r>
            <a:r>
              <a:rPr lang="en-US" altLang="zh-TW" dirty="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57</a:t>
            </a:fld>
            <a:endParaRPr lang="zh-TW" altLang="en-US"/>
          </a:p>
        </p:txBody>
      </p:sp>
    </p:spTree>
    <p:extLst>
      <p:ext uri="{BB962C8B-B14F-4D97-AF65-F5344CB8AC3E}">
        <p14:creationId xmlns:p14="http://schemas.microsoft.com/office/powerpoint/2010/main" val="10885121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58</a:t>
            </a:fld>
            <a:endParaRPr lang="zh-TW" altLang="en-US"/>
          </a:p>
        </p:txBody>
      </p:sp>
    </p:spTree>
    <p:extLst>
      <p:ext uri="{BB962C8B-B14F-4D97-AF65-F5344CB8AC3E}">
        <p14:creationId xmlns:p14="http://schemas.microsoft.com/office/powerpoint/2010/main" val="21041097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dirty="0"/>
              <a:t>Hierarchy(Composition)</a:t>
            </a:r>
            <a:r>
              <a:rPr lang="zh-TW" altLang="en-US" dirty="0"/>
              <a:t>：</a:t>
            </a:r>
            <a:endParaRPr lang="en-US" altLang="zh-TW" dirty="0"/>
          </a:p>
          <a:p>
            <a:r>
              <a:rPr lang="en-US" altLang="zh-TW" dirty="0"/>
              <a:t>--ownership</a:t>
            </a:r>
            <a:r>
              <a:rPr lang="zh-TW" altLang="en-US" dirty="0"/>
              <a:t>上層對下層有擁有權（同生共死）</a:t>
            </a:r>
            <a:endParaRPr lang="en-US" altLang="zh-TW" dirty="0"/>
          </a:p>
          <a:p>
            <a:r>
              <a:rPr lang="en-US" altLang="zh-TW" dirty="0"/>
              <a:t>--</a:t>
            </a:r>
            <a:r>
              <a:rPr lang="zh-TW" altLang="en-US" dirty="0"/>
              <a:t>同一方向</a:t>
            </a:r>
            <a:r>
              <a:rPr lang="zh-TW" altLang="en-US"/>
              <a:t>一連串的 </a:t>
            </a:r>
            <a:r>
              <a:rPr lang="en-US" altLang="zh-TW"/>
              <a:t>1-</a:t>
            </a:r>
            <a:r>
              <a:rPr lang="zh-TW" altLang="en-US"/>
              <a:t>* 關係</a:t>
            </a:r>
            <a:endParaRPr lang="en-US" altLang="zh-TW" dirty="0"/>
          </a:p>
          <a:p>
            <a:r>
              <a:rPr lang="en-US" altLang="zh-TW" dirty="0"/>
              <a:t>Aggregation</a:t>
            </a:r>
          </a:p>
          <a:p>
            <a:r>
              <a:rPr lang="en-US" altLang="zh-TW" dirty="0"/>
              <a:t>--</a:t>
            </a:r>
            <a:r>
              <a:rPr lang="zh-TW" altLang="en-US" dirty="0"/>
              <a:t>聚合，如歐盟由歐洲多國所組成，歐盟互解也不會造成歐洲各國消失</a:t>
            </a:r>
            <a:endParaRPr lang="en-US" altLang="zh-TW" dirty="0"/>
          </a:p>
          <a:p>
            <a:r>
              <a:rPr lang="en-US" altLang="zh-TW" dirty="0"/>
              <a:t>Peer-to-Peer</a:t>
            </a:r>
          </a:p>
          <a:p>
            <a:r>
              <a:rPr lang="en-US" altLang="zh-TW" dirty="0"/>
              <a:t>--</a:t>
            </a:r>
            <a:r>
              <a:rPr lang="zh-TW" altLang="en-US" dirty="0"/>
              <a:t>同儕間關係，都在同一個</a:t>
            </a:r>
            <a:r>
              <a:rPr lang="en-US" altLang="zh-TW" dirty="0"/>
              <a:t>Entity</a:t>
            </a:r>
            <a:r>
              <a:rPr lang="zh-TW" altLang="en-US" dirty="0"/>
              <a:t>內，沒有上下層關係，也沒有</a:t>
            </a:r>
            <a:r>
              <a:rPr lang="en-US" altLang="zh-TW" dirty="0"/>
              <a:t>Ownership</a:t>
            </a:r>
            <a:r>
              <a:rPr lang="zh-TW" altLang="en-US" dirty="0"/>
              <a:t>關係，有多對多，１對多，１對１關係</a:t>
            </a:r>
            <a:endParaRPr lang="en-US" altLang="zh-TW" dirty="0"/>
          </a:p>
        </p:txBody>
      </p:sp>
      <p:sp>
        <p:nvSpPr>
          <p:cNvPr id="471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3942B1AB-4A0D-45EF-A7B7-1047E5AC0EAE}" type="slidenum">
              <a:rPr lang="zh-TW" altLang="en-US" smtClean="0">
                <a:latin typeface="Calibri" panose="020F0502020204030204" pitchFamily="34" charset="0"/>
              </a:rPr>
              <a:pPr/>
              <a:t>59</a:t>
            </a:fld>
            <a:endParaRPr lang="zh-TW" altLang="en-US">
              <a:latin typeface="Calibri" panose="020F0502020204030204" pitchFamily="34" charset="0"/>
            </a:endParaRPr>
          </a:p>
        </p:txBody>
      </p:sp>
    </p:spTree>
    <p:extLst>
      <p:ext uri="{BB962C8B-B14F-4D97-AF65-F5344CB8AC3E}">
        <p14:creationId xmlns:p14="http://schemas.microsoft.com/office/powerpoint/2010/main" val="14003984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dirty="0"/>
              <a:t>Hierarchy(Composition)</a:t>
            </a:r>
            <a:r>
              <a:rPr lang="zh-TW" altLang="en-US" dirty="0"/>
              <a:t>：</a:t>
            </a:r>
            <a:endParaRPr lang="en-US" altLang="zh-TW" dirty="0"/>
          </a:p>
          <a:p>
            <a:r>
              <a:rPr lang="en-US" altLang="zh-TW" dirty="0"/>
              <a:t>--ownership</a:t>
            </a:r>
            <a:r>
              <a:rPr lang="zh-TW" altLang="en-US" dirty="0"/>
              <a:t>上層對下層有擁有權（同生共死）</a:t>
            </a:r>
            <a:endParaRPr lang="en-US" altLang="zh-TW" dirty="0"/>
          </a:p>
          <a:p>
            <a:r>
              <a:rPr lang="en-US" altLang="zh-TW" dirty="0"/>
              <a:t>--</a:t>
            </a:r>
            <a:r>
              <a:rPr lang="zh-TW" altLang="en-US" dirty="0"/>
              <a:t>同一方向一連串的 </a:t>
            </a:r>
            <a:r>
              <a:rPr lang="en-US" altLang="zh-TW" dirty="0"/>
              <a:t>1-</a:t>
            </a:r>
            <a:r>
              <a:rPr lang="zh-TW" altLang="en-US" dirty="0"/>
              <a:t>* 關係</a:t>
            </a:r>
            <a:endParaRPr lang="en-US" altLang="zh-TW" dirty="0"/>
          </a:p>
          <a:p>
            <a:r>
              <a:rPr lang="en-US" altLang="zh-TW" dirty="0"/>
              <a:t>Aggregation</a:t>
            </a:r>
          </a:p>
          <a:p>
            <a:r>
              <a:rPr lang="en-US" altLang="zh-TW" dirty="0"/>
              <a:t>--</a:t>
            </a:r>
            <a:r>
              <a:rPr lang="zh-TW" altLang="en-US" dirty="0"/>
              <a:t>聚合，如歐盟由歐洲多國所組成，歐盟互解也不會造成歐洲各國消失</a:t>
            </a:r>
            <a:endParaRPr lang="en-US" altLang="zh-TW" dirty="0"/>
          </a:p>
          <a:p>
            <a:r>
              <a:rPr lang="en-US" altLang="zh-TW" dirty="0"/>
              <a:t>-- </a:t>
            </a:r>
            <a:r>
              <a:rPr lang="zh-TW" altLang="en-US" dirty="0"/>
              <a:t>地理：不列顛群島</a:t>
            </a:r>
            <a:r>
              <a:rPr lang="zh-TW" altLang="en-US" sz="1200" b="0" i="0" kern="1200" dirty="0">
                <a:solidFill>
                  <a:schemeClr val="tx1"/>
                </a:solidFill>
                <a:effectLst/>
                <a:latin typeface="+mn-lt"/>
                <a:ea typeface="+mn-ea"/>
                <a:cs typeface="+mn-cs"/>
              </a:rPr>
              <a:t>，是由</a:t>
            </a:r>
            <a:r>
              <a:rPr lang="zh-TW" altLang="en-US" sz="1200" b="0" i="0" u="none" strike="noStrike" kern="1200" dirty="0">
                <a:solidFill>
                  <a:schemeClr val="tx1"/>
                </a:solidFill>
                <a:effectLst/>
                <a:latin typeface="+mn-lt"/>
                <a:ea typeface="+mn-ea"/>
                <a:cs typeface="+mn-cs"/>
                <a:hlinkClick r:id="rId3" tooltip="大不列顛"/>
              </a:rPr>
              <a:t>大不列顛</a:t>
            </a:r>
            <a:r>
              <a:rPr lang="zh-TW" altLang="en-US" sz="1200" b="0" i="0" kern="1200" dirty="0">
                <a:solidFill>
                  <a:schemeClr val="tx1"/>
                </a:solidFill>
                <a:effectLst/>
                <a:latin typeface="+mn-lt"/>
                <a:ea typeface="+mn-ea"/>
                <a:cs typeface="+mn-cs"/>
              </a:rPr>
              <a:t>島嶼、</a:t>
            </a:r>
            <a:r>
              <a:rPr lang="zh-TW" altLang="en-US" sz="1200" b="0" i="0" u="none" strike="noStrike" kern="1200" dirty="0">
                <a:solidFill>
                  <a:schemeClr val="tx1"/>
                </a:solidFill>
                <a:effectLst/>
                <a:latin typeface="+mn-lt"/>
                <a:ea typeface="+mn-ea"/>
                <a:cs typeface="+mn-cs"/>
                <a:hlinkClick r:id="rId4" tooltip="愛爾蘭"/>
              </a:rPr>
              <a:t>愛爾蘭</a:t>
            </a:r>
            <a:r>
              <a:rPr lang="zh-TW" altLang="en-US" sz="1200" b="0" i="0" kern="1200" dirty="0">
                <a:solidFill>
                  <a:schemeClr val="tx1"/>
                </a:solidFill>
                <a:effectLst/>
                <a:latin typeface="+mn-lt"/>
                <a:ea typeface="+mn-ea"/>
                <a:cs typeface="+mn-cs"/>
              </a:rPr>
              <a:t>和周邊許多小島組成的群島。</a:t>
            </a:r>
            <a:endParaRPr lang="en-US" altLang="zh-TW" sz="1200" b="0" i="0" kern="1200" dirty="0">
              <a:solidFill>
                <a:schemeClr val="tx1"/>
              </a:solidFill>
              <a:effectLst/>
              <a:latin typeface="+mn-lt"/>
              <a:ea typeface="+mn-ea"/>
              <a:cs typeface="+mn-cs"/>
            </a:endParaRPr>
          </a:p>
          <a:p>
            <a:r>
              <a:rPr lang="en-US" altLang="zh-TW" dirty="0"/>
              <a:t>-- </a:t>
            </a:r>
            <a:r>
              <a:rPr lang="zh-TW" altLang="en-US" dirty="0"/>
              <a:t>政治：</a:t>
            </a:r>
            <a:r>
              <a:rPr lang="zh-TW" altLang="en-US" sz="1200" b="0" i="0" kern="1200" dirty="0">
                <a:solidFill>
                  <a:schemeClr val="tx1"/>
                </a:solidFill>
                <a:effectLst/>
                <a:latin typeface="+mn-lt"/>
                <a:ea typeface="+mn-ea"/>
                <a:cs typeface="+mn-cs"/>
              </a:rPr>
              <a:t>聯合王國是一個擁有大不列顛島、其臨近島嶼（不包括</a:t>
            </a:r>
            <a:r>
              <a:rPr lang="zh-TW" altLang="en-US" sz="1200" b="0" i="0" u="none" strike="noStrike" kern="1200" dirty="0">
                <a:solidFill>
                  <a:schemeClr val="tx1"/>
                </a:solidFill>
                <a:effectLst/>
                <a:latin typeface="+mn-lt"/>
                <a:ea typeface="+mn-ea"/>
                <a:cs typeface="+mn-cs"/>
                <a:hlinkClick r:id="rId5" tooltip="曼島"/>
              </a:rPr>
              <a:t>曼島</a:t>
            </a:r>
            <a:r>
              <a:rPr lang="zh-TW" altLang="en-US" sz="1200" b="0" i="0" kern="1200" dirty="0">
                <a:solidFill>
                  <a:schemeClr val="tx1"/>
                </a:solidFill>
                <a:effectLst/>
                <a:latin typeface="+mn-lt"/>
                <a:ea typeface="+mn-ea"/>
                <a:cs typeface="+mn-cs"/>
              </a:rPr>
              <a:t>與</a:t>
            </a:r>
            <a:r>
              <a:rPr lang="zh-TW" altLang="en-US" sz="1200" b="0" i="0" u="none" strike="noStrike" kern="1200" dirty="0">
                <a:solidFill>
                  <a:schemeClr val="tx1"/>
                </a:solidFill>
                <a:effectLst/>
                <a:latin typeface="+mn-lt"/>
                <a:ea typeface="+mn-ea"/>
                <a:cs typeface="+mn-cs"/>
                <a:hlinkClick r:id="rId6" tooltip="海峽群島"/>
              </a:rPr>
              <a:t>海峽群島</a:t>
            </a:r>
            <a:r>
              <a:rPr lang="zh-TW" altLang="en-US" sz="1200" b="0" i="0" kern="1200" dirty="0">
                <a:solidFill>
                  <a:schemeClr val="tx1"/>
                </a:solidFill>
                <a:effectLst/>
                <a:latin typeface="+mn-lt"/>
                <a:ea typeface="+mn-ea"/>
                <a:cs typeface="+mn-cs"/>
              </a:rPr>
              <a:t>）和愛爾蘭島東北部的主權國家。</a:t>
            </a:r>
            <a:endParaRPr lang="en-US" altLang="zh-TW" dirty="0"/>
          </a:p>
          <a:p>
            <a:r>
              <a:rPr lang="en-US" altLang="zh-TW" dirty="0"/>
              <a:t>Peer-to-Peer</a:t>
            </a:r>
          </a:p>
          <a:p>
            <a:r>
              <a:rPr lang="en-US" altLang="zh-TW" dirty="0"/>
              <a:t>--</a:t>
            </a:r>
            <a:r>
              <a:rPr lang="zh-TW" altLang="en-US" dirty="0"/>
              <a:t>同儕間關係，都在同一個</a:t>
            </a:r>
            <a:r>
              <a:rPr lang="en-US" altLang="zh-TW" dirty="0"/>
              <a:t>Entity</a:t>
            </a:r>
            <a:r>
              <a:rPr lang="zh-TW" altLang="en-US" dirty="0"/>
              <a:t>內，沒有上下層關係，也沒有</a:t>
            </a:r>
            <a:r>
              <a:rPr lang="en-US" altLang="zh-TW" dirty="0"/>
              <a:t>Ownership</a:t>
            </a:r>
            <a:r>
              <a:rPr lang="zh-TW" altLang="en-US" dirty="0"/>
              <a:t>關係，有多對多，１對多，１對１關係</a:t>
            </a:r>
            <a:endParaRPr lang="en-US" altLang="zh-TW" dirty="0"/>
          </a:p>
          <a:p>
            <a:endParaRPr lang="zh-TW" altLang="en-US" dirty="0"/>
          </a:p>
        </p:txBody>
      </p:sp>
      <p:sp>
        <p:nvSpPr>
          <p:cNvPr id="491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1A316C6-1B38-4C59-B45F-F2CA0146A0F4}" type="slidenum">
              <a:rPr lang="zh-TW" altLang="en-US" smtClean="0">
                <a:latin typeface="Calibri" panose="020F0502020204030204" pitchFamily="34" charset="0"/>
              </a:rPr>
              <a:pPr/>
              <a:t>60</a:t>
            </a:fld>
            <a:endParaRPr lang="zh-TW" altLang="en-US">
              <a:latin typeface="Calibri" panose="020F0502020204030204" pitchFamily="34" charset="0"/>
            </a:endParaRPr>
          </a:p>
        </p:txBody>
      </p:sp>
    </p:spTree>
    <p:extLst>
      <p:ext uri="{BB962C8B-B14F-4D97-AF65-F5344CB8AC3E}">
        <p14:creationId xmlns:p14="http://schemas.microsoft.com/office/powerpoint/2010/main" val="2190690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台大 </a:t>
            </a:r>
            <a:r>
              <a:rPr lang="en-US" altLang="zh-TW" dirty="0"/>
              <a:t>–</a:t>
            </a:r>
            <a:r>
              <a:rPr lang="zh-TW" altLang="en-US" dirty="0"/>
              <a:t> 管理學院 </a:t>
            </a:r>
            <a:r>
              <a:rPr lang="en-US" altLang="zh-TW" dirty="0"/>
              <a:t>– </a:t>
            </a:r>
            <a:r>
              <a:rPr lang="zh-TW" altLang="en-US" dirty="0"/>
              <a:t>資訊管理、國際企業、財務金融、工商管理學系</a:t>
            </a:r>
            <a:endParaRPr lang="en-US" altLang="zh-TW" dirty="0"/>
          </a:p>
          <a:p>
            <a:r>
              <a:rPr lang="zh-TW" altLang="en-US" dirty="0"/>
              <a:t> </a:t>
            </a:r>
            <a:r>
              <a:rPr lang="en-US" altLang="zh-TW" baseline="0" dirty="0"/>
              <a:t>        </a:t>
            </a:r>
            <a:r>
              <a:rPr lang="en-US" altLang="zh-TW" dirty="0"/>
              <a:t>– </a:t>
            </a:r>
            <a:r>
              <a:rPr lang="zh-TW" altLang="en-US" baseline="0" dirty="0"/>
              <a:t>工學院</a:t>
            </a:r>
            <a:endParaRPr lang="en-US" altLang="zh-TW" baseline="0" dirty="0"/>
          </a:p>
          <a:p>
            <a:r>
              <a:rPr lang="en-US" altLang="zh-TW" baseline="0" dirty="0"/>
              <a:t>         </a:t>
            </a:r>
            <a:r>
              <a:rPr lang="en-US" altLang="zh-TW" dirty="0"/>
              <a:t>–</a:t>
            </a:r>
            <a:r>
              <a:rPr lang="zh-TW" altLang="en-US" dirty="0"/>
              <a:t> </a:t>
            </a:r>
            <a:r>
              <a:rPr lang="zh-TW" altLang="en-US" baseline="0" dirty="0"/>
              <a:t>電機資訊學院</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61</a:t>
            </a:fld>
            <a:endParaRPr lang="zh-TW" altLang="en-US"/>
          </a:p>
        </p:txBody>
      </p:sp>
    </p:spTree>
    <p:extLst>
      <p:ext uri="{BB962C8B-B14F-4D97-AF65-F5344CB8AC3E}">
        <p14:creationId xmlns:p14="http://schemas.microsoft.com/office/powerpoint/2010/main" val="1641453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台大 </a:t>
            </a:r>
            <a:r>
              <a:rPr lang="en-US" altLang="zh-TW" dirty="0"/>
              <a:t>–</a:t>
            </a:r>
            <a:r>
              <a:rPr lang="zh-TW" altLang="en-US" dirty="0"/>
              <a:t> 管理學院 </a:t>
            </a:r>
            <a:r>
              <a:rPr lang="en-US" altLang="zh-TW" dirty="0"/>
              <a:t>– </a:t>
            </a:r>
            <a:r>
              <a:rPr lang="zh-TW" altLang="en-US" dirty="0"/>
              <a:t>資訊管理、國際企業、財務金融、工商管理學系</a:t>
            </a:r>
            <a:endParaRPr lang="en-US" altLang="zh-TW" dirty="0"/>
          </a:p>
          <a:p>
            <a:r>
              <a:rPr lang="zh-TW" altLang="en-US" dirty="0"/>
              <a:t> </a:t>
            </a:r>
            <a:r>
              <a:rPr lang="en-US" altLang="zh-TW" baseline="0" dirty="0"/>
              <a:t>        </a:t>
            </a:r>
            <a:r>
              <a:rPr lang="en-US" altLang="zh-TW" dirty="0"/>
              <a:t>– </a:t>
            </a:r>
            <a:r>
              <a:rPr lang="zh-TW" altLang="en-US" baseline="0" dirty="0"/>
              <a:t>工學院</a:t>
            </a:r>
            <a:endParaRPr lang="en-US" altLang="zh-TW" baseline="0" dirty="0"/>
          </a:p>
          <a:p>
            <a:r>
              <a:rPr lang="en-US" altLang="zh-TW" baseline="0" dirty="0"/>
              <a:t>         </a:t>
            </a:r>
            <a:r>
              <a:rPr lang="en-US" altLang="zh-TW" dirty="0"/>
              <a:t>–</a:t>
            </a:r>
            <a:r>
              <a:rPr lang="zh-TW" altLang="en-US" dirty="0"/>
              <a:t> </a:t>
            </a:r>
            <a:r>
              <a:rPr lang="zh-TW" altLang="en-US" baseline="0" dirty="0"/>
              <a:t>電機資訊學院</a:t>
            </a:r>
            <a:endParaRPr lang="zh-TW" altLang="en-US"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62</a:t>
            </a:fld>
            <a:endParaRPr lang="zh-TW" altLang="en-US"/>
          </a:p>
        </p:txBody>
      </p:sp>
    </p:spTree>
    <p:extLst>
      <p:ext uri="{BB962C8B-B14F-4D97-AF65-F5344CB8AC3E}">
        <p14:creationId xmlns:p14="http://schemas.microsoft.com/office/powerpoint/2010/main" val="2437530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63</a:t>
            </a:fld>
            <a:endParaRPr lang="zh-TW" altLang="en-US"/>
          </a:p>
        </p:txBody>
      </p:sp>
    </p:spTree>
    <p:extLst>
      <p:ext uri="{BB962C8B-B14F-4D97-AF65-F5344CB8AC3E}">
        <p14:creationId xmlns:p14="http://schemas.microsoft.com/office/powerpoint/2010/main" val="20862606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64</a:t>
            </a:fld>
            <a:endParaRPr lang="zh-TW" altLang="en-US"/>
          </a:p>
        </p:txBody>
      </p:sp>
    </p:spTree>
    <p:extLst>
      <p:ext uri="{BB962C8B-B14F-4D97-AF65-F5344CB8AC3E}">
        <p14:creationId xmlns:p14="http://schemas.microsoft.com/office/powerpoint/2010/main" val="23770358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我說你是什麼 你就是什麼</a:t>
            </a:r>
            <a:endParaRPr lang="en-US" altLang="zh-TW" dirty="0"/>
          </a:p>
          <a:p>
            <a:endParaRPr lang="en-US" altLang="zh-TW" dirty="0"/>
          </a:p>
          <a:p>
            <a:r>
              <a:rPr lang="zh-TW" altLang="en-US" dirty="0"/>
              <a:t>我們宣告四個</a:t>
            </a:r>
            <a:r>
              <a:rPr lang="en-US" altLang="zh-TW" dirty="0"/>
              <a:t>entity</a:t>
            </a:r>
            <a:r>
              <a:rPr lang="zh-TW" altLang="en-US" dirty="0"/>
              <a:t>分別為 客戶  供應商  夥伴 員工</a:t>
            </a:r>
            <a:endParaRPr lang="en-US" altLang="zh-TW" dirty="0"/>
          </a:p>
          <a:p>
            <a:endParaRPr lang="en-US" altLang="zh-TW" dirty="0"/>
          </a:p>
          <a:p>
            <a:r>
              <a:rPr lang="zh-TW" altLang="en-US" dirty="0"/>
              <a:t>這四個</a:t>
            </a:r>
            <a:r>
              <a:rPr lang="en-US" altLang="zh-TW" dirty="0" err="1"/>
              <a:t>entit</a:t>
            </a:r>
            <a:r>
              <a:rPr lang="zh-TW" altLang="en-US" dirty="0"/>
              <a:t>有什麼共通性</a:t>
            </a:r>
            <a:r>
              <a:rPr lang="en-US" altLang="zh-TW" dirty="0"/>
              <a:t>?</a:t>
            </a:r>
            <a:r>
              <a:rPr lang="zh-TW" altLang="en-US" dirty="0"/>
              <a:t> 是的  他們都是</a:t>
            </a:r>
            <a:r>
              <a:rPr lang="en-US" altLang="zh-TW" dirty="0"/>
              <a:t>Party</a:t>
            </a:r>
            <a:r>
              <a:rPr lang="zh-TW" altLang="en-US" dirty="0"/>
              <a:t>的一種</a:t>
            </a:r>
            <a:r>
              <a:rPr lang="en-US" altLang="zh-TW" dirty="0"/>
              <a:t>,</a:t>
            </a:r>
            <a:r>
              <a:rPr lang="zh-TW" altLang="en-US" dirty="0"/>
              <a:t> 所以我們可以調整成下圖</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65</a:t>
            </a:fld>
            <a:endParaRPr lang="zh-TW" altLang="en-US"/>
          </a:p>
        </p:txBody>
      </p:sp>
    </p:spTree>
    <p:extLst>
      <p:ext uri="{BB962C8B-B14F-4D97-AF65-F5344CB8AC3E}">
        <p14:creationId xmlns:p14="http://schemas.microsoft.com/office/powerpoint/2010/main" val="15942740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66</a:t>
            </a:fld>
            <a:endParaRPr lang="zh-TW" altLang="en-US"/>
          </a:p>
        </p:txBody>
      </p:sp>
    </p:spTree>
    <p:extLst>
      <p:ext uri="{BB962C8B-B14F-4D97-AF65-F5344CB8AC3E}">
        <p14:creationId xmlns:p14="http://schemas.microsoft.com/office/powerpoint/2010/main" val="36487284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把情境角色從情境</a:t>
            </a:r>
            <a:r>
              <a:rPr lang="en-US" altLang="zh-TW" dirty="0"/>
              <a:t>Entity</a:t>
            </a:r>
            <a:r>
              <a:rPr lang="zh-TW" altLang="en-US" dirty="0"/>
              <a:t>屬性抽離出來，記錄屬於自己的資訊</a:t>
            </a:r>
            <a:endParaRPr lang="en-US" altLang="zh-TW" dirty="0"/>
          </a:p>
          <a:p>
            <a:r>
              <a:rPr lang="zh-TW" altLang="en-US"/>
              <a:t>用</a:t>
            </a:r>
            <a:r>
              <a:rPr lang="en-US" altLang="zh-TW"/>
              <a:t>Declarative</a:t>
            </a:r>
            <a:r>
              <a:rPr lang="zh-TW" altLang="en-US"/>
              <a:t> </a:t>
            </a:r>
            <a:r>
              <a:rPr lang="en-US" altLang="zh-TW"/>
              <a:t>Role</a:t>
            </a:r>
            <a:r>
              <a:rPr lang="zh-TW" altLang="en-US" dirty="0"/>
              <a:t>來記錄角色的共同資訊，</a:t>
            </a:r>
            <a:r>
              <a:rPr lang="zh-TW" altLang="en-US"/>
              <a:t>用</a:t>
            </a:r>
            <a:r>
              <a:rPr lang="en-US" altLang="zh-TW"/>
              <a:t>Context</a:t>
            </a:r>
            <a:r>
              <a:rPr lang="zh-TW" altLang="en-US"/>
              <a:t> </a:t>
            </a:r>
            <a:r>
              <a:rPr lang="en-US" altLang="zh-TW"/>
              <a:t>Role</a:t>
            </a:r>
            <a:r>
              <a:rPr lang="zh-TW" altLang="en-US"/>
              <a:t> 來</a:t>
            </a:r>
            <a:r>
              <a:rPr lang="zh-TW" altLang="en-US" dirty="0"/>
              <a:t>記錄在情境之間的相關資訊</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67</a:t>
            </a:fld>
            <a:endParaRPr lang="zh-TW" altLang="en-US"/>
          </a:p>
        </p:txBody>
      </p:sp>
    </p:spTree>
    <p:extLst>
      <p:ext uri="{BB962C8B-B14F-4D97-AF65-F5344CB8AC3E}">
        <p14:creationId xmlns:p14="http://schemas.microsoft.com/office/powerpoint/2010/main" val="38378685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利用之前已經宣告過</a:t>
            </a:r>
            <a:r>
              <a:rPr lang="zh-TW" altLang="en-US"/>
              <a:t>的</a:t>
            </a:r>
            <a:r>
              <a:rPr lang="en-US" altLang="zh-TW"/>
              <a:t>PARTY</a:t>
            </a:r>
            <a:r>
              <a:rPr lang="zh-TW" altLang="en-US"/>
              <a:t> </a:t>
            </a:r>
            <a:r>
              <a:rPr lang="en-US" altLang="zh-TW"/>
              <a:t>ROLE</a:t>
            </a:r>
            <a:r>
              <a:rPr lang="zh-TW" altLang="en-US" dirty="0"/>
              <a:t>，就可以只記錄一次</a:t>
            </a:r>
            <a:r>
              <a:rPr lang="en-US" altLang="zh-TW" dirty="0"/>
              <a:t>PARTY</a:t>
            </a:r>
            <a:r>
              <a:rPr lang="zh-TW" altLang="en-US" dirty="0"/>
              <a:t>的資料</a:t>
            </a:r>
            <a:endParaRPr lang="en-US" altLang="zh-TW" dirty="0"/>
          </a:p>
          <a:p>
            <a:r>
              <a:rPr lang="en-US" altLang="zh-TW" dirty="0"/>
              <a:t>Declarative</a:t>
            </a:r>
            <a:r>
              <a:rPr lang="zh-TW" altLang="en-US" dirty="0"/>
              <a:t>是指整體而言這個</a:t>
            </a:r>
            <a:r>
              <a:rPr lang="en-US" altLang="zh-TW" dirty="0"/>
              <a:t>PARTY</a:t>
            </a:r>
            <a:r>
              <a:rPr lang="zh-TW" altLang="en-US" dirty="0"/>
              <a:t>是扮演什麼</a:t>
            </a:r>
            <a:r>
              <a:rPr lang="zh-TW" altLang="en-US"/>
              <a:t>角色</a:t>
            </a:r>
            <a:r>
              <a:rPr lang="en-US" altLang="zh-TW"/>
              <a:t>,</a:t>
            </a:r>
            <a:r>
              <a:rPr lang="zh-TW" altLang="en-US"/>
              <a:t> 而</a:t>
            </a:r>
            <a:r>
              <a:rPr lang="zh-TW" altLang="en-US" dirty="0"/>
              <a:t>不是針對特定的商業活動</a:t>
            </a:r>
            <a:endParaRPr lang="en-US" altLang="zh-TW" dirty="0"/>
          </a:p>
          <a:p>
            <a:r>
              <a:rPr lang="en-US" altLang="zh-TW"/>
              <a:t>PARTY</a:t>
            </a:r>
            <a:r>
              <a:rPr lang="zh-TW" altLang="en-US"/>
              <a:t> 可以</a:t>
            </a:r>
            <a:r>
              <a:rPr lang="zh-TW" altLang="en-US" dirty="0"/>
              <a:t>扮演多個角色</a:t>
            </a:r>
            <a:endParaRPr lang="en-US" altLang="zh-TW" dirty="0"/>
          </a:p>
          <a:p>
            <a:r>
              <a:rPr lang="zh-TW" altLang="en-US" dirty="0"/>
              <a:t>在扮演同一個角色的同時，也可以</a:t>
            </a:r>
            <a:r>
              <a:rPr lang="zh-TW" altLang="en-US"/>
              <a:t>參與很多 </a:t>
            </a:r>
            <a:r>
              <a:rPr lang="en-US" altLang="zh-TW"/>
              <a:t>Contextual</a:t>
            </a:r>
            <a:r>
              <a:rPr lang="zh-TW" altLang="en-US"/>
              <a:t> </a:t>
            </a:r>
            <a:r>
              <a:rPr lang="en-US" altLang="zh-TW"/>
              <a:t>Role</a:t>
            </a:r>
            <a:endParaRPr lang="en-US" altLang="zh-TW" dirty="0"/>
          </a:p>
          <a:p>
            <a:endParaRPr lang="en-US" altLang="zh-TW" dirty="0"/>
          </a:p>
          <a:p>
            <a:r>
              <a:rPr lang="zh-TW" altLang="en-US"/>
              <a:t>若</a:t>
            </a:r>
            <a:r>
              <a:rPr lang="en-US" altLang="zh-TW"/>
              <a:t>Entity </a:t>
            </a:r>
            <a:r>
              <a:rPr lang="zh-TW" altLang="en-US"/>
              <a:t>只</a:t>
            </a:r>
            <a:r>
              <a:rPr lang="zh-TW" altLang="en-US" dirty="0"/>
              <a:t>允許</a:t>
            </a:r>
            <a:r>
              <a:rPr lang="zh-TW" altLang="en-US"/>
              <a:t>一個</a:t>
            </a:r>
            <a:r>
              <a:rPr lang="en-US" altLang="zh-TW"/>
              <a:t>PARTY </a:t>
            </a:r>
            <a:r>
              <a:rPr lang="zh-TW" altLang="en-US"/>
              <a:t>扮演 </a:t>
            </a:r>
            <a:r>
              <a:rPr lang="en-US" altLang="zh-TW"/>
              <a:t>Contextual</a:t>
            </a:r>
            <a:r>
              <a:rPr lang="zh-TW" altLang="en-US"/>
              <a:t> </a:t>
            </a:r>
            <a:r>
              <a:rPr lang="en-US" altLang="zh-TW"/>
              <a:t>Role</a:t>
            </a:r>
            <a:r>
              <a:rPr lang="zh-TW" altLang="en-US"/>
              <a:t> </a:t>
            </a:r>
            <a:r>
              <a:rPr lang="en-US" altLang="zh-TW"/>
              <a:t>,</a:t>
            </a:r>
            <a:r>
              <a:rPr lang="zh-TW" altLang="en-US"/>
              <a:t> 就用 </a:t>
            </a:r>
            <a:r>
              <a:rPr lang="en-US" altLang="zh-TW"/>
              <a:t>1-many</a:t>
            </a:r>
            <a:r>
              <a:rPr lang="zh-TW" altLang="en-US"/>
              <a:t> 的</a:t>
            </a:r>
            <a:r>
              <a:rPr lang="zh-TW" altLang="en-US" dirty="0"/>
              <a:t>方式</a:t>
            </a:r>
            <a:endParaRPr lang="en-US" altLang="zh-TW" dirty="0"/>
          </a:p>
          <a:p>
            <a:r>
              <a:rPr lang="zh-TW" altLang="en-US" dirty="0"/>
              <a:t>有</a:t>
            </a:r>
            <a:r>
              <a:rPr lang="en-US" altLang="zh-TW" dirty="0"/>
              <a:t>SPONSOR</a:t>
            </a:r>
            <a:r>
              <a:rPr lang="zh-TW" altLang="en-US" dirty="0"/>
              <a:t>資格的人才可以</a:t>
            </a:r>
            <a:r>
              <a:rPr lang="zh-TW" altLang="en-US"/>
              <a:t>擔任</a:t>
            </a:r>
            <a:r>
              <a:rPr lang="en-US" altLang="zh-TW"/>
              <a:t>PROJECT</a:t>
            </a:r>
            <a:r>
              <a:rPr lang="zh-TW" altLang="en-US"/>
              <a:t> </a:t>
            </a:r>
            <a:r>
              <a:rPr lang="en-US" altLang="zh-TW"/>
              <a:t>SPONSOR, </a:t>
            </a:r>
            <a:r>
              <a:rPr lang="zh-TW" altLang="en-US"/>
              <a:t>有</a:t>
            </a:r>
            <a:r>
              <a:rPr lang="en-US" altLang="zh-TW" dirty="0"/>
              <a:t>WORKER</a:t>
            </a:r>
            <a:r>
              <a:rPr lang="zh-TW" altLang="en-US" dirty="0"/>
              <a:t>身分的人才可以擔任專案</a:t>
            </a:r>
            <a:r>
              <a:rPr lang="zh-TW" altLang="en-US"/>
              <a:t>成員</a:t>
            </a:r>
            <a:r>
              <a:rPr lang="en-US" altLang="zh-TW"/>
              <a:t>,</a:t>
            </a:r>
            <a:r>
              <a:rPr lang="zh-TW" altLang="en-US"/>
              <a:t> 專案</a:t>
            </a:r>
            <a:r>
              <a:rPr lang="zh-TW" altLang="en-US" dirty="0"/>
              <a:t>只能有</a:t>
            </a:r>
            <a:r>
              <a:rPr lang="zh-TW" altLang="en-US"/>
              <a:t>一個</a:t>
            </a:r>
            <a:r>
              <a:rPr lang="en-US" altLang="zh-TW"/>
              <a:t>Prj</a:t>
            </a:r>
            <a:r>
              <a:rPr lang="zh-TW" altLang="en-US"/>
              <a:t> </a:t>
            </a:r>
            <a:r>
              <a:rPr lang="en-US" altLang="zh-TW"/>
              <a:t>leader </a:t>
            </a:r>
            <a:r>
              <a:rPr lang="zh-TW" altLang="en-US"/>
              <a:t>且</a:t>
            </a:r>
            <a:r>
              <a:rPr lang="zh-TW" altLang="en-US" dirty="0"/>
              <a:t>是</a:t>
            </a:r>
            <a:r>
              <a:rPr lang="zh-TW" altLang="en-US"/>
              <a:t>有</a:t>
            </a:r>
            <a:r>
              <a:rPr lang="en-US" altLang="zh-TW"/>
              <a:t>Prj</a:t>
            </a:r>
            <a:r>
              <a:rPr lang="zh-TW" altLang="en-US"/>
              <a:t> </a:t>
            </a:r>
            <a:r>
              <a:rPr lang="en-US" altLang="zh-TW"/>
              <a:t>leader</a:t>
            </a:r>
            <a:r>
              <a:rPr lang="zh-TW" altLang="en-US"/>
              <a:t> 身分</a:t>
            </a:r>
            <a:r>
              <a:rPr lang="zh-TW" altLang="en-US" dirty="0"/>
              <a:t>的人擔任</a:t>
            </a:r>
            <a:endParaRPr lang="en-US" altLang="zh-TW" dirty="0"/>
          </a:p>
          <a:p>
            <a:endParaRPr lang="en-US" altLang="zh-TW" dirty="0"/>
          </a:p>
          <a:p>
            <a:r>
              <a:rPr lang="zh-TW" altLang="en-US" dirty="0"/>
              <a:t>如果以後專案都必須記錄</a:t>
            </a:r>
            <a:r>
              <a:rPr lang="en-US" altLang="zh-TW" dirty="0"/>
              <a:t>QA</a:t>
            </a:r>
            <a:r>
              <a:rPr lang="zh-TW" altLang="en-US"/>
              <a:t>人員</a:t>
            </a:r>
            <a:r>
              <a:rPr lang="en-US" altLang="zh-TW"/>
              <a:t>,</a:t>
            </a:r>
            <a:r>
              <a:rPr lang="zh-TW" altLang="en-US"/>
              <a:t> 就</a:t>
            </a:r>
            <a:r>
              <a:rPr lang="zh-TW" altLang="en-US" dirty="0"/>
              <a:t>得要加欄位或</a:t>
            </a:r>
            <a:r>
              <a:rPr lang="zh-TW" altLang="en-US"/>
              <a:t>加</a:t>
            </a:r>
            <a:r>
              <a:rPr lang="en-US" altLang="zh-TW"/>
              <a:t>Contextual</a:t>
            </a:r>
            <a:r>
              <a:rPr lang="zh-TW" altLang="en-US"/>
              <a:t> </a:t>
            </a:r>
            <a:r>
              <a:rPr lang="en-US" altLang="zh-TW"/>
              <a:t>Role</a:t>
            </a:r>
            <a:r>
              <a:rPr lang="zh-TW" altLang="en-US"/>
              <a:t> 的</a:t>
            </a:r>
            <a:r>
              <a:rPr lang="en-US" altLang="zh-TW" dirty="0"/>
              <a:t>TABLE</a:t>
            </a:r>
            <a:endParaRPr lang="zh-TW" altLang="en-US"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68</a:t>
            </a:fld>
            <a:endParaRPr lang="zh-TW" altLang="en-US"/>
          </a:p>
        </p:txBody>
      </p:sp>
    </p:spTree>
    <p:extLst>
      <p:ext uri="{BB962C8B-B14F-4D97-AF65-F5344CB8AC3E}">
        <p14:creationId xmlns:p14="http://schemas.microsoft.com/office/powerpoint/2010/main" val="40285422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結合前</a:t>
            </a:r>
            <a:r>
              <a:rPr lang="en-US" altLang="zh-TW" dirty="0"/>
              <a:t>2</a:t>
            </a:r>
            <a:r>
              <a:rPr lang="zh-TW" altLang="en-US" dirty="0"/>
              <a:t>個</a:t>
            </a:r>
            <a:r>
              <a:rPr lang="en-US" altLang="zh-TW" dirty="0"/>
              <a:t>Pattern </a:t>
            </a:r>
            <a:r>
              <a:rPr lang="zh-TW" altLang="en-US" dirty="0"/>
              <a:t>既可將已知的邏輯清楚表達，又保留對未來的彈性</a:t>
            </a:r>
            <a:endParaRPr lang="en-US" altLang="zh-TW" dirty="0"/>
          </a:p>
          <a:p>
            <a:r>
              <a:rPr lang="zh-TW" altLang="en-US" dirty="0"/>
              <a:t>特例與一般化兼顧</a:t>
            </a:r>
            <a:endParaRPr lang="en-US" altLang="zh-TW" dirty="0"/>
          </a:p>
          <a:p>
            <a:r>
              <a:rPr lang="zh-TW" altLang="en-US" dirty="0"/>
              <a:t>可對特定核心的資料做 </a:t>
            </a:r>
            <a:r>
              <a:rPr lang="en-US" altLang="zh-TW" dirty="0"/>
              <a:t>Specific </a:t>
            </a:r>
            <a:r>
              <a:rPr lang="zh-TW" altLang="en-US" dirty="0"/>
              <a:t>建構，再對一般的建構來預留彈性</a:t>
            </a:r>
            <a:endParaRPr lang="en-US" altLang="zh-TW" dirty="0"/>
          </a:p>
          <a:p>
            <a:r>
              <a:rPr lang="zh-TW" altLang="en-US" dirty="0"/>
              <a:t>以</a:t>
            </a:r>
            <a:r>
              <a:rPr lang="en-US" altLang="zh-TW" dirty="0"/>
              <a:t>Level</a:t>
            </a:r>
            <a:r>
              <a:rPr lang="zh-TW" altLang="en-US" dirty="0"/>
              <a:t> </a:t>
            </a:r>
            <a:r>
              <a:rPr lang="en-US" altLang="zh-TW" dirty="0"/>
              <a:t>2,</a:t>
            </a:r>
            <a:r>
              <a:rPr lang="zh-TW" altLang="en-US" dirty="0"/>
              <a:t> </a:t>
            </a:r>
            <a:r>
              <a:rPr lang="en-US" altLang="zh-TW" dirty="0"/>
              <a:t>Level</a:t>
            </a:r>
            <a:r>
              <a:rPr lang="zh-TW" altLang="en-US" dirty="0"/>
              <a:t> </a:t>
            </a:r>
            <a:r>
              <a:rPr lang="en-US" altLang="zh-TW" dirty="0"/>
              <a:t>3</a:t>
            </a:r>
            <a:r>
              <a:rPr lang="zh-TW" altLang="en-US" dirty="0"/>
              <a:t> 來看，</a:t>
            </a:r>
            <a:r>
              <a:rPr lang="en-US" altLang="zh-TW" dirty="0"/>
              <a:t>Entity </a:t>
            </a:r>
            <a:r>
              <a:rPr lang="zh-TW" altLang="en-US" dirty="0"/>
              <a:t>是 </a:t>
            </a:r>
            <a:r>
              <a:rPr lang="en-US" altLang="zh-TW" dirty="0"/>
              <a:t>Common</a:t>
            </a:r>
            <a:r>
              <a:rPr lang="zh-TW" altLang="en-US" dirty="0"/>
              <a:t>的</a:t>
            </a:r>
            <a:r>
              <a:rPr lang="en-US" altLang="zh-TW" dirty="0"/>
              <a:t>,</a:t>
            </a:r>
            <a:r>
              <a:rPr lang="zh-TW" altLang="en-US" dirty="0"/>
              <a:t> </a:t>
            </a:r>
            <a:r>
              <a:rPr lang="en-US" altLang="zh-TW" dirty="0"/>
              <a:t>PARTY</a:t>
            </a:r>
            <a:r>
              <a:rPr lang="zh-TW" altLang="en-US" dirty="0"/>
              <a:t>也是，</a:t>
            </a:r>
            <a:r>
              <a:rPr lang="en-US" altLang="zh-TW" dirty="0"/>
              <a:t>ROLE</a:t>
            </a:r>
            <a:r>
              <a:rPr lang="zh-TW" altLang="en-US" dirty="0"/>
              <a:t> </a:t>
            </a:r>
            <a:r>
              <a:rPr lang="en-US" altLang="zh-TW" dirty="0"/>
              <a:t>TYPE</a:t>
            </a:r>
            <a:r>
              <a:rPr lang="zh-TW" altLang="en-US" dirty="0"/>
              <a:t> 也是共有的，因為</a:t>
            </a:r>
            <a:r>
              <a:rPr lang="en-US" altLang="zh-TW" dirty="0"/>
              <a:t>ROLE</a:t>
            </a:r>
            <a:r>
              <a:rPr lang="zh-TW" altLang="en-US" dirty="0"/>
              <a:t> </a:t>
            </a:r>
            <a:r>
              <a:rPr lang="en-US" altLang="zh-TW" dirty="0"/>
              <a:t>TYPE</a:t>
            </a:r>
            <a:r>
              <a:rPr lang="zh-TW" altLang="en-US" dirty="0"/>
              <a:t>是存放</a:t>
            </a:r>
            <a:r>
              <a:rPr lang="en-US" altLang="zh-TW" dirty="0"/>
              <a:t>ROLE</a:t>
            </a:r>
            <a:r>
              <a:rPr lang="zh-TW" altLang="en-US" dirty="0"/>
              <a:t> </a:t>
            </a:r>
            <a:r>
              <a:rPr lang="en-US" altLang="zh-TW" dirty="0"/>
              <a:t>NAME</a:t>
            </a:r>
            <a:r>
              <a:rPr lang="zh-TW" altLang="en-US" dirty="0"/>
              <a:t>的地方</a:t>
            </a:r>
            <a:endParaRPr lang="en-US" altLang="zh-TW" dirty="0"/>
          </a:p>
          <a:p>
            <a:endParaRPr lang="en-US" altLang="zh-TW" dirty="0"/>
          </a:p>
          <a:p>
            <a:r>
              <a:rPr lang="en-US" altLang="zh-TW" dirty="0"/>
              <a:t>Generic Contextual Role </a:t>
            </a:r>
            <a:r>
              <a:rPr lang="zh-TW" altLang="en-US" dirty="0"/>
              <a:t>和 </a:t>
            </a:r>
            <a:r>
              <a:rPr lang="en-US" altLang="zh-TW" dirty="0"/>
              <a:t>Specific Contextual Role </a:t>
            </a:r>
            <a:r>
              <a:rPr lang="zh-TW" altLang="en-US" dirty="0"/>
              <a:t>各自存放，不需要把</a:t>
            </a:r>
            <a:r>
              <a:rPr lang="en-US" altLang="zh-TW" dirty="0"/>
              <a:t>Specific</a:t>
            </a:r>
            <a:r>
              <a:rPr lang="zh-TW" altLang="en-US" dirty="0"/>
              <a:t>的 </a:t>
            </a:r>
            <a:r>
              <a:rPr lang="en-US" altLang="zh-TW" dirty="0"/>
              <a:t>ROLE</a:t>
            </a:r>
            <a:r>
              <a:rPr lang="zh-TW" altLang="en-US" dirty="0"/>
              <a:t>也納到</a:t>
            </a:r>
            <a:r>
              <a:rPr lang="en-US" altLang="zh-TW" dirty="0"/>
              <a:t>Generic</a:t>
            </a:r>
            <a:r>
              <a:rPr lang="zh-TW" altLang="en-US" dirty="0"/>
              <a:t> 裡</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69</a:t>
            </a:fld>
            <a:endParaRPr lang="zh-TW" altLang="en-US"/>
          </a:p>
        </p:txBody>
      </p:sp>
    </p:spTree>
    <p:extLst>
      <p:ext uri="{BB962C8B-B14F-4D97-AF65-F5344CB8AC3E}">
        <p14:creationId xmlns:p14="http://schemas.microsoft.com/office/powerpoint/2010/main" val="20602332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結合前</a:t>
            </a:r>
            <a:r>
              <a:rPr lang="en-US" altLang="zh-TW" dirty="0"/>
              <a:t>2</a:t>
            </a:r>
            <a:r>
              <a:rPr lang="zh-TW" altLang="en-US" dirty="0"/>
              <a:t>個</a:t>
            </a:r>
            <a:r>
              <a:rPr lang="en-US" altLang="zh-TW" dirty="0"/>
              <a:t>Pattern </a:t>
            </a:r>
            <a:r>
              <a:rPr lang="zh-TW" altLang="en-US" dirty="0"/>
              <a:t>既可將已知的邏輯清楚表達，又保留對未來的彈性</a:t>
            </a:r>
            <a:endParaRPr lang="en-US" altLang="zh-TW" dirty="0"/>
          </a:p>
          <a:p>
            <a:r>
              <a:rPr lang="zh-TW" altLang="en-US" dirty="0"/>
              <a:t>特例與一般化兼顧</a:t>
            </a:r>
            <a:endParaRPr lang="en-US" altLang="zh-TW" dirty="0"/>
          </a:p>
          <a:p>
            <a:r>
              <a:rPr lang="zh-TW" altLang="en-US" dirty="0"/>
              <a:t>可對特定核心的資料做 </a:t>
            </a:r>
            <a:r>
              <a:rPr lang="en-US" altLang="zh-TW" dirty="0"/>
              <a:t>Specific </a:t>
            </a:r>
            <a:r>
              <a:rPr lang="zh-TW" altLang="en-US" dirty="0"/>
              <a:t>建構，再對一般的建構來預留彈性</a:t>
            </a:r>
            <a:endParaRPr lang="en-US" altLang="zh-TW" dirty="0"/>
          </a:p>
          <a:p>
            <a:r>
              <a:rPr lang="zh-TW" altLang="en-US" dirty="0"/>
              <a:t>以</a:t>
            </a:r>
            <a:r>
              <a:rPr lang="en-US" altLang="zh-TW" dirty="0"/>
              <a:t>Level</a:t>
            </a:r>
            <a:r>
              <a:rPr lang="zh-TW" altLang="en-US" dirty="0"/>
              <a:t> </a:t>
            </a:r>
            <a:r>
              <a:rPr lang="en-US" altLang="zh-TW" dirty="0"/>
              <a:t>2,</a:t>
            </a:r>
            <a:r>
              <a:rPr lang="zh-TW" altLang="en-US" dirty="0"/>
              <a:t> </a:t>
            </a:r>
            <a:r>
              <a:rPr lang="en-US" altLang="zh-TW" dirty="0"/>
              <a:t>Level</a:t>
            </a:r>
            <a:r>
              <a:rPr lang="zh-TW" altLang="en-US" dirty="0"/>
              <a:t> </a:t>
            </a:r>
            <a:r>
              <a:rPr lang="en-US" altLang="zh-TW" dirty="0"/>
              <a:t>3</a:t>
            </a:r>
            <a:r>
              <a:rPr lang="zh-TW" altLang="en-US" dirty="0"/>
              <a:t> 來看，</a:t>
            </a:r>
            <a:r>
              <a:rPr lang="en-US" altLang="zh-TW" dirty="0"/>
              <a:t>Entity </a:t>
            </a:r>
            <a:r>
              <a:rPr lang="zh-TW" altLang="en-US" dirty="0"/>
              <a:t>是 </a:t>
            </a:r>
            <a:r>
              <a:rPr lang="en-US" altLang="zh-TW" dirty="0"/>
              <a:t>Common</a:t>
            </a:r>
            <a:r>
              <a:rPr lang="zh-TW" altLang="en-US" dirty="0"/>
              <a:t>的</a:t>
            </a:r>
            <a:r>
              <a:rPr lang="en-US" altLang="zh-TW" dirty="0"/>
              <a:t>,</a:t>
            </a:r>
            <a:r>
              <a:rPr lang="zh-TW" altLang="en-US" dirty="0"/>
              <a:t> </a:t>
            </a:r>
            <a:r>
              <a:rPr lang="en-US" altLang="zh-TW" dirty="0"/>
              <a:t>PARTY</a:t>
            </a:r>
            <a:r>
              <a:rPr lang="zh-TW" altLang="en-US" dirty="0"/>
              <a:t>也是，</a:t>
            </a:r>
            <a:r>
              <a:rPr lang="en-US" altLang="zh-TW" dirty="0"/>
              <a:t>ROLE</a:t>
            </a:r>
            <a:r>
              <a:rPr lang="zh-TW" altLang="en-US" dirty="0"/>
              <a:t> </a:t>
            </a:r>
            <a:r>
              <a:rPr lang="en-US" altLang="zh-TW" dirty="0"/>
              <a:t>TYPE</a:t>
            </a:r>
            <a:r>
              <a:rPr lang="zh-TW" altLang="en-US" dirty="0"/>
              <a:t> 也是共有的，因為</a:t>
            </a:r>
            <a:r>
              <a:rPr lang="en-US" altLang="zh-TW" dirty="0"/>
              <a:t>ROLE</a:t>
            </a:r>
            <a:r>
              <a:rPr lang="zh-TW" altLang="en-US" dirty="0"/>
              <a:t> </a:t>
            </a:r>
            <a:r>
              <a:rPr lang="en-US" altLang="zh-TW" dirty="0"/>
              <a:t>TYPE</a:t>
            </a:r>
            <a:r>
              <a:rPr lang="zh-TW" altLang="en-US" dirty="0"/>
              <a:t>是存放</a:t>
            </a:r>
            <a:r>
              <a:rPr lang="en-US" altLang="zh-TW" dirty="0"/>
              <a:t>ROLE</a:t>
            </a:r>
            <a:r>
              <a:rPr lang="zh-TW" altLang="en-US" dirty="0"/>
              <a:t> </a:t>
            </a:r>
            <a:r>
              <a:rPr lang="en-US" altLang="zh-TW" dirty="0"/>
              <a:t>NAME</a:t>
            </a:r>
            <a:r>
              <a:rPr lang="zh-TW" altLang="en-US" dirty="0"/>
              <a:t>的地方</a:t>
            </a:r>
            <a:endParaRPr lang="en-US" altLang="zh-TW" dirty="0"/>
          </a:p>
          <a:p>
            <a:endParaRPr lang="en-US" altLang="zh-TW" dirty="0"/>
          </a:p>
          <a:p>
            <a:r>
              <a:rPr lang="en-US" altLang="zh-TW" dirty="0"/>
              <a:t>Generic Contextual Role </a:t>
            </a:r>
            <a:r>
              <a:rPr lang="zh-TW" altLang="en-US" dirty="0"/>
              <a:t>和 </a:t>
            </a:r>
            <a:r>
              <a:rPr lang="en-US" altLang="zh-TW" dirty="0"/>
              <a:t>Specific Contextual Role </a:t>
            </a:r>
            <a:r>
              <a:rPr lang="zh-TW" altLang="en-US" dirty="0"/>
              <a:t>各自存放，不需要把</a:t>
            </a:r>
            <a:r>
              <a:rPr lang="en-US" altLang="zh-TW" dirty="0"/>
              <a:t>Specific</a:t>
            </a:r>
            <a:r>
              <a:rPr lang="zh-TW" altLang="en-US" dirty="0"/>
              <a:t>的 </a:t>
            </a:r>
            <a:r>
              <a:rPr lang="en-US" altLang="zh-TW" dirty="0"/>
              <a:t>ROLE</a:t>
            </a:r>
            <a:r>
              <a:rPr lang="zh-TW" altLang="en-US" dirty="0"/>
              <a:t>也納到</a:t>
            </a:r>
            <a:r>
              <a:rPr lang="en-US" altLang="zh-TW" dirty="0"/>
              <a:t>Generic</a:t>
            </a:r>
            <a:r>
              <a:rPr lang="zh-TW" altLang="en-US" dirty="0"/>
              <a:t> 裡</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70</a:t>
            </a:fld>
            <a:endParaRPr lang="zh-TW" altLang="en-US"/>
          </a:p>
        </p:txBody>
      </p:sp>
    </p:spTree>
    <p:extLst>
      <p:ext uri="{BB962C8B-B14F-4D97-AF65-F5344CB8AC3E}">
        <p14:creationId xmlns:p14="http://schemas.microsoft.com/office/powerpoint/2010/main" val="38100319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a:t>CONTEXTUAL ROLE </a:t>
            </a:r>
            <a:r>
              <a:rPr lang="zh-TW" altLang="en-US"/>
              <a:t>是 </a:t>
            </a:r>
            <a:r>
              <a:rPr lang="en-US" altLang="zh-TW"/>
              <a:t>ENTITY,</a:t>
            </a:r>
            <a:r>
              <a:rPr lang="zh-TW" altLang="en-US"/>
              <a:t> </a:t>
            </a:r>
            <a:r>
              <a:rPr lang="en-US" altLang="zh-TW"/>
              <a:t>PARTY,</a:t>
            </a:r>
            <a:r>
              <a:rPr lang="zh-TW" altLang="en-US"/>
              <a:t> </a:t>
            </a:r>
            <a:r>
              <a:rPr lang="en-US" altLang="zh-TW"/>
              <a:t>ROLE</a:t>
            </a:r>
            <a:r>
              <a:rPr lang="zh-TW" altLang="en-US"/>
              <a:t> </a:t>
            </a:r>
            <a:r>
              <a:rPr lang="en-US" altLang="zh-TW"/>
              <a:t>TYPE</a:t>
            </a:r>
            <a:r>
              <a:rPr lang="zh-TW" altLang="en-US"/>
              <a:t> 的</a:t>
            </a:r>
            <a:r>
              <a:rPr lang="zh-TW" altLang="en-US" dirty="0"/>
              <a:t>關聯檔</a:t>
            </a:r>
            <a:endParaRPr lang="en-US" altLang="zh-TW" dirty="0"/>
          </a:p>
          <a:p>
            <a:r>
              <a:rPr lang="en-US" altLang="zh-TW"/>
              <a:t>Any PARTY play any type of ROLE, any number of times for the ENTITY</a:t>
            </a:r>
            <a:endParaRPr lang="en-US" altLang="zh-TW" dirty="0"/>
          </a:p>
          <a:p>
            <a:r>
              <a:rPr lang="en-US" altLang="zh-TW"/>
              <a:t>ROLE TYPE </a:t>
            </a:r>
            <a:r>
              <a:rPr lang="zh-TW" altLang="en-US"/>
              <a:t>可以區分為 </a:t>
            </a:r>
            <a:r>
              <a:rPr lang="en-US" altLang="zh-TW"/>
              <a:t>DECLARATIVE</a:t>
            </a:r>
            <a:r>
              <a:rPr lang="zh-TW" altLang="en-US"/>
              <a:t> </a:t>
            </a:r>
            <a:r>
              <a:rPr lang="en-US" altLang="zh-TW"/>
              <a:t>ROLE</a:t>
            </a:r>
            <a:r>
              <a:rPr lang="zh-TW" altLang="en-US"/>
              <a:t> 與 </a:t>
            </a:r>
            <a:r>
              <a:rPr lang="en-US" altLang="zh-TW"/>
              <a:t>CONTEXTUAL</a:t>
            </a:r>
            <a:r>
              <a:rPr lang="zh-TW" altLang="en-US"/>
              <a:t> </a:t>
            </a:r>
            <a:r>
              <a:rPr lang="en-US" altLang="zh-TW"/>
              <a:t>ROLE</a:t>
            </a:r>
            <a:endParaRPr lang="en-US" altLang="zh-TW" dirty="0"/>
          </a:p>
          <a:p>
            <a:r>
              <a:rPr lang="zh-TW" altLang="en-US" dirty="0"/>
              <a:t>且彼此之間也會有關係</a:t>
            </a:r>
            <a:r>
              <a:rPr lang="zh-TW" altLang="en-US"/>
              <a:t>，如 </a:t>
            </a:r>
            <a:r>
              <a:rPr lang="en-US" altLang="zh-TW"/>
              <a:t>“Provider” (Declarative) can play the role type “Medical Service Provider</a:t>
            </a:r>
            <a:r>
              <a:rPr lang="en-US" altLang="zh-TW" dirty="0"/>
              <a:t>”(Contextual)</a:t>
            </a:r>
          </a:p>
          <a:p>
            <a:r>
              <a:rPr lang="zh-TW" altLang="en-US"/>
              <a:t>如</a:t>
            </a:r>
            <a:r>
              <a:rPr lang="en-US" altLang="zh-TW"/>
              <a:t>:</a:t>
            </a:r>
            <a:r>
              <a:rPr lang="zh-TW" altLang="en-US"/>
              <a:t> </a:t>
            </a:r>
            <a:r>
              <a:rPr lang="en-US" altLang="zh-TW"/>
              <a:t>Prj worker </a:t>
            </a:r>
            <a:r>
              <a:rPr lang="zh-TW" altLang="en-US"/>
              <a:t>的</a:t>
            </a:r>
            <a:r>
              <a:rPr lang="en-US" altLang="zh-TW"/>
              <a:t>parent</a:t>
            </a:r>
            <a:r>
              <a:rPr lang="zh-TW" altLang="en-US"/>
              <a:t> </a:t>
            </a:r>
            <a:r>
              <a:rPr lang="en-US" altLang="zh-TW"/>
              <a:t>role</a:t>
            </a:r>
            <a:r>
              <a:rPr lang="zh-TW" altLang="en-US"/>
              <a:t> 是 </a:t>
            </a:r>
            <a:r>
              <a:rPr lang="en-US" altLang="zh-TW"/>
              <a:t>Person-Only-Role</a:t>
            </a:r>
            <a:endParaRPr lang="en-US" altLang="zh-TW" dirty="0"/>
          </a:p>
          <a:p>
            <a:r>
              <a:rPr lang="en-US" altLang="zh-TW"/>
              <a:t>ROLE</a:t>
            </a:r>
            <a:r>
              <a:rPr lang="zh-TW" altLang="en-US"/>
              <a:t> </a:t>
            </a:r>
            <a:r>
              <a:rPr lang="en-US" altLang="zh-TW"/>
              <a:t>TYPE</a:t>
            </a:r>
            <a:r>
              <a:rPr lang="zh-TW" altLang="en-US"/>
              <a:t> 有個 </a:t>
            </a:r>
            <a:r>
              <a:rPr lang="en-US" altLang="zh-TW"/>
              <a:t>recursive </a:t>
            </a:r>
            <a:r>
              <a:rPr lang="zh-TW" altLang="en-US"/>
              <a:t>的</a:t>
            </a:r>
            <a:r>
              <a:rPr lang="zh-TW" altLang="en-US" dirty="0"/>
              <a:t>關係，如：可以定義</a:t>
            </a:r>
            <a:r>
              <a:rPr lang="zh-TW" altLang="en-US"/>
              <a:t>一些</a:t>
            </a:r>
            <a:r>
              <a:rPr lang="en-US" altLang="zh-TW"/>
              <a:t>Party Role type (declarative) </a:t>
            </a:r>
            <a:r>
              <a:rPr lang="zh-TW" altLang="en-US"/>
              <a:t>與 </a:t>
            </a:r>
            <a:r>
              <a:rPr lang="en-US" altLang="zh-TW"/>
              <a:t>Project</a:t>
            </a:r>
            <a:r>
              <a:rPr lang="zh-TW" altLang="en-US"/>
              <a:t> </a:t>
            </a:r>
            <a:r>
              <a:rPr lang="en-US" altLang="zh-TW"/>
              <a:t>Role</a:t>
            </a:r>
            <a:r>
              <a:rPr lang="zh-TW" altLang="en-US"/>
              <a:t> </a:t>
            </a:r>
            <a:r>
              <a:rPr lang="en-US" altLang="zh-TW"/>
              <a:t>Type</a:t>
            </a:r>
            <a:r>
              <a:rPr lang="zh-TW" altLang="en-US"/>
              <a:t> </a:t>
            </a:r>
            <a:r>
              <a:rPr lang="en-US" altLang="zh-TW"/>
              <a:t>(</a:t>
            </a:r>
            <a:r>
              <a:rPr lang="en-US" altLang="zh-TW" dirty="0"/>
              <a:t>contextual)</a:t>
            </a:r>
          </a:p>
          <a:p>
            <a:r>
              <a:rPr lang="zh-TW" altLang="en-US" dirty="0"/>
              <a:t>如果不同的分類方式，那可能就</a:t>
            </a:r>
            <a:r>
              <a:rPr lang="zh-TW" altLang="en-US"/>
              <a:t>需要變成 </a:t>
            </a:r>
            <a:r>
              <a:rPr lang="en-US" altLang="zh-TW"/>
              <a:t>many-to-many</a:t>
            </a:r>
            <a:r>
              <a:rPr lang="zh-TW" altLang="en-US"/>
              <a:t> 的</a:t>
            </a:r>
            <a:r>
              <a:rPr lang="zh-TW" altLang="en-US" dirty="0"/>
              <a:t>關係</a:t>
            </a:r>
            <a:endParaRPr lang="en-US" altLang="zh-TW" dirty="0"/>
          </a:p>
          <a:p>
            <a:r>
              <a:rPr lang="zh-TW" altLang="en-US"/>
              <a:t>這個</a:t>
            </a:r>
            <a:r>
              <a:rPr lang="en-US" altLang="zh-TW"/>
              <a:t>Recursive</a:t>
            </a:r>
            <a:r>
              <a:rPr lang="zh-TW" altLang="en-US"/>
              <a:t> </a:t>
            </a:r>
            <a:r>
              <a:rPr lang="en-US" altLang="zh-TW"/>
              <a:t>Relationship</a:t>
            </a:r>
            <a:r>
              <a:rPr lang="zh-TW" altLang="en-US" dirty="0"/>
              <a:t>可以</a:t>
            </a:r>
            <a:r>
              <a:rPr lang="zh-TW" altLang="en-US"/>
              <a:t>用來提供 </a:t>
            </a:r>
            <a:r>
              <a:rPr lang="en-US" altLang="zh-TW"/>
              <a:t>PersonOnly,</a:t>
            </a:r>
            <a:r>
              <a:rPr lang="zh-TW" altLang="en-US"/>
              <a:t> </a:t>
            </a:r>
            <a:r>
              <a:rPr lang="en-US" altLang="zh-TW"/>
              <a:t>OrgOnly</a:t>
            </a:r>
            <a:r>
              <a:rPr lang="zh-TW" altLang="en-US"/>
              <a:t> </a:t>
            </a:r>
            <a:r>
              <a:rPr lang="en-US" altLang="zh-TW"/>
              <a:t>Role</a:t>
            </a:r>
            <a:r>
              <a:rPr lang="zh-TW" altLang="en-US"/>
              <a:t> 的</a:t>
            </a:r>
            <a:r>
              <a:rPr lang="zh-TW" altLang="en-US" dirty="0"/>
              <a:t>關係</a:t>
            </a:r>
            <a:endParaRPr lang="en-US" altLang="zh-TW" dirty="0"/>
          </a:p>
          <a:p>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71</a:t>
            </a:fld>
            <a:endParaRPr lang="zh-TW" altLang="en-US"/>
          </a:p>
        </p:txBody>
      </p:sp>
    </p:spTree>
    <p:extLst>
      <p:ext uri="{BB962C8B-B14F-4D97-AF65-F5344CB8AC3E}">
        <p14:creationId xmlns:p14="http://schemas.microsoft.com/office/powerpoint/2010/main" val="22464062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72</a:t>
            </a:fld>
            <a:endParaRPr lang="zh-TW" altLang="en-US"/>
          </a:p>
        </p:txBody>
      </p:sp>
    </p:spTree>
    <p:extLst>
      <p:ext uri="{BB962C8B-B14F-4D97-AF65-F5344CB8AC3E}">
        <p14:creationId xmlns:p14="http://schemas.microsoft.com/office/powerpoint/2010/main" val="38324196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73</a:t>
            </a:fld>
            <a:endParaRPr lang="zh-TW" altLang="en-US"/>
          </a:p>
        </p:txBody>
      </p:sp>
    </p:spTree>
    <p:extLst>
      <p:ext uri="{BB962C8B-B14F-4D97-AF65-F5344CB8AC3E}">
        <p14:creationId xmlns:p14="http://schemas.microsoft.com/office/powerpoint/2010/main" val="7776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74</a:t>
            </a:fld>
            <a:endParaRPr lang="zh-TW" altLang="en-US"/>
          </a:p>
        </p:txBody>
      </p:sp>
    </p:spTree>
    <p:extLst>
      <p:ext uri="{BB962C8B-B14F-4D97-AF65-F5344CB8AC3E}">
        <p14:creationId xmlns:p14="http://schemas.microsoft.com/office/powerpoint/2010/main" val="2583606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75</a:t>
            </a:fld>
            <a:endParaRPr lang="zh-TW" altLang="en-US"/>
          </a:p>
        </p:txBody>
      </p:sp>
    </p:spTree>
    <p:extLst>
      <p:ext uri="{BB962C8B-B14F-4D97-AF65-F5344CB8AC3E}">
        <p14:creationId xmlns:p14="http://schemas.microsoft.com/office/powerpoint/2010/main" val="23017447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76</a:t>
            </a:fld>
            <a:endParaRPr lang="zh-TW" altLang="en-US"/>
          </a:p>
        </p:txBody>
      </p:sp>
    </p:spTree>
    <p:extLst>
      <p:ext uri="{BB962C8B-B14F-4D97-AF65-F5344CB8AC3E}">
        <p14:creationId xmlns:p14="http://schemas.microsoft.com/office/powerpoint/2010/main" val="32021855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擴充需求</a:t>
            </a:r>
            <a:endParaRPr lang="en-US" altLang="zh-TW" dirty="0"/>
          </a:p>
          <a:p>
            <a:r>
              <a:rPr lang="zh-TW" altLang="en-US" dirty="0"/>
              <a:t>一堂課多間教室</a:t>
            </a:r>
            <a:endParaRPr lang="en-US" altLang="zh-TW" dirty="0"/>
          </a:p>
          <a:p>
            <a:r>
              <a:rPr lang="zh-TW" altLang="en-US" dirty="0"/>
              <a:t>多個時段</a:t>
            </a:r>
            <a:r>
              <a:rPr lang="en-US" altLang="zh-TW" dirty="0"/>
              <a:t>how?</a:t>
            </a:r>
          </a:p>
          <a:p>
            <a:endParaRPr lang="en-US" altLang="zh-TW" dirty="0"/>
          </a:p>
          <a:p>
            <a:r>
              <a:rPr lang="zh-TW" altLang="en-US" dirty="0"/>
              <a:t>學生</a:t>
            </a:r>
            <a:r>
              <a:rPr lang="zh-TW" altLang="en-US"/>
              <a:t>評鑑老師 要</a:t>
            </a:r>
            <a:r>
              <a:rPr lang="zh-TW" altLang="en-US" dirty="0"/>
              <a:t>如何記錄</a:t>
            </a:r>
            <a:endParaRPr lang="en-US" altLang="zh-TW" dirty="0"/>
          </a:p>
          <a:p>
            <a:endParaRPr lang="en-US" altLang="zh-TW"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77</a:t>
            </a:fld>
            <a:endParaRPr lang="zh-TW" altLang="en-US"/>
          </a:p>
        </p:txBody>
      </p:sp>
    </p:spTree>
    <p:extLst>
      <p:ext uri="{BB962C8B-B14F-4D97-AF65-F5344CB8AC3E}">
        <p14:creationId xmlns:p14="http://schemas.microsoft.com/office/powerpoint/2010/main" val="31949631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Tx/>
              <a:buChar char="-"/>
            </a:pPr>
            <a:r>
              <a:rPr lang="zh-TW" altLang="en-US" dirty="0"/>
              <a:t>若</a:t>
            </a:r>
            <a:r>
              <a:rPr lang="zh-TW" altLang="en-US"/>
              <a:t>沒有</a:t>
            </a:r>
            <a:r>
              <a:rPr lang="en-US" altLang="zh-TW"/>
              <a:t>class</a:t>
            </a:r>
            <a:r>
              <a:rPr lang="zh-TW" altLang="en-US"/>
              <a:t> </a:t>
            </a:r>
            <a:r>
              <a:rPr lang="en-US" altLang="zh-TW"/>
              <a:t>role</a:t>
            </a:r>
            <a:r>
              <a:rPr lang="zh-TW" altLang="en-US"/>
              <a:t> 如果</a:t>
            </a:r>
            <a:r>
              <a:rPr lang="zh-TW" altLang="en-US" dirty="0"/>
              <a:t>有助教</a:t>
            </a:r>
            <a:r>
              <a:rPr lang="zh-TW" altLang="en-US"/>
              <a:t>怎麼辦</a:t>
            </a:r>
            <a:r>
              <a:rPr lang="en-US" altLang="zh-TW"/>
              <a:t>?</a:t>
            </a:r>
            <a:r>
              <a:rPr lang="zh-TW" altLang="en-US"/>
              <a:t> 講師</a:t>
            </a:r>
            <a:r>
              <a:rPr lang="zh-TW" altLang="en-US" dirty="0"/>
              <a:t>多個怎麼辦</a:t>
            </a:r>
            <a:r>
              <a:rPr lang="en-US" altLang="zh-TW" dirty="0"/>
              <a:t>?</a:t>
            </a:r>
          </a:p>
          <a:p>
            <a:pPr marL="171450" indent="-171450">
              <a:buFontTx/>
              <a:buChar char="-"/>
            </a:pPr>
            <a:r>
              <a:rPr lang="zh-TW" altLang="en-US" dirty="0"/>
              <a:t>若不同天不同時段有</a:t>
            </a:r>
            <a:r>
              <a:rPr lang="zh-TW" altLang="en-US"/>
              <a:t>不同老師 如何</a:t>
            </a:r>
            <a:r>
              <a:rPr lang="zh-TW" altLang="en-US" dirty="0"/>
              <a:t>時做</a:t>
            </a:r>
            <a:endParaRPr lang="en-US" altLang="zh-TW" dirty="0"/>
          </a:p>
          <a:p>
            <a:pPr marL="171450" indent="-171450">
              <a:buFontTx/>
              <a:buChar char="-"/>
            </a:pPr>
            <a:endParaRPr lang="en-US" altLang="zh-TW" dirty="0"/>
          </a:p>
          <a:p>
            <a:pPr marL="171450" indent="-171450">
              <a:buFontTx/>
              <a:buChar char="-"/>
            </a:pPr>
            <a:endParaRPr lang="en-US" altLang="zh-TW"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78</a:t>
            </a:fld>
            <a:endParaRPr lang="zh-TW" altLang="en-US"/>
          </a:p>
        </p:txBody>
      </p:sp>
    </p:spTree>
    <p:extLst>
      <p:ext uri="{BB962C8B-B14F-4D97-AF65-F5344CB8AC3E}">
        <p14:creationId xmlns:p14="http://schemas.microsoft.com/office/powerpoint/2010/main" val="25205367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a:t>1.</a:t>
            </a:r>
            <a:r>
              <a:rPr lang="zh-TW" altLang="en-US"/>
              <a:t> </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79</a:t>
            </a:fld>
            <a:endParaRPr lang="zh-TW" altLang="en-US"/>
          </a:p>
        </p:txBody>
      </p:sp>
    </p:spTree>
    <p:extLst>
      <p:ext uri="{BB962C8B-B14F-4D97-AF65-F5344CB8AC3E}">
        <p14:creationId xmlns:p14="http://schemas.microsoft.com/office/powerpoint/2010/main" val="23958928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80</a:t>
            </a:fld>
            <a:endParaRPr lang="zh-TW" altLang="en-US"/>
          </a:p>
        </p:txBody>
      </p:sp>
    </p:spTree>
    <p:extLst>
      <p:ext uri="{BB962C8B-B14F-4D97-AF65-F5344CB8AC3E}">
        <p14:creationId xmlns:p14="http://schemas.microsoft.com/office/powerpoint/2010/main" val="39873623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a:t>提醒 不要</a:t>
            </a:r>
            <a:r>
              <a:rPr lang="zh-TW" altLang="en-US" dirty="0"/>
              <a:t>一拿到題目就開始</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81</a:t>
            </a:fld>
            <a:endParaRPr lang="zh-TW" altLang="en-US"/>
          </a:p>
        </p:txBody>
      </p:sp>
    </p:spTree>
    <p:extLst>
      <p:ext uri="{BB962C8B-B14F-4D97-AF65-F5344CB8AC3E}">
        <p14:creationId xmlns:p14="http://schemas.microsoft.com/office/powerpoint/2010/main" val="29460985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82</a:t>
            </a:fld>
            <a:endParaRPr lang="zh-TW" altLang="en-US"/>
          </a:p>
        </p:txBody>
      </p:sp>
    </p:spTree>
    <p:extLst>
      <p:ext uri="{BB962C8B-B14F-4D97-AF65-F5344CB8AC3E}">
        <p14:creationId xmlns:p14="http://schemas.microsoft.com/office/powerpoint/2010/main" val="31273749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83</a:t>
            </a:fld>
            <a:endParaRPr lang="zh-TW" altLang="en-US"/>
          </a:p>
        </p:txBody>
      </p:sp>
    </p:spTree>
    <p:extLst>
      <p:ext uri="{BB962C8B-B14F-4D97-AF65-F5344CB8AC3E}">
        <p14:creationId xmlns:p14="http://schemas.microsoft.com/office/powerpoint/2010/main" val="24873523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84</a:t>
            </a:fld>
            <a:endParaRPr lang="zh-TW" altLang="en-US"/>
          </a:p>
        </p:txBody>
      </p:sp>
    </p:spTree>
    <p:extLst>
      <p:ext uri="{BB962C8B-B14F-4D97-AF65-F5344CB8AC3E}">
        <p14:creationId xmlns:p14="http://schemas.microsoft.com/office/powerpoint/2010/main" val="32284928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85</a:t>
            </a:fld>
            <a:endParaRPr lang="zh-TW" altLang="en-US"/>
          </a:p>
        </p:txBody>
      </p:sp>
    </p:spTree>
    <p:extLst>
      <p:ext uri="{BB962C8B-B14F-4D97-AF65-F5344CB8AC3E}">
        <p14:creationId xmlns:p14="http://schemas.microsoft.com/office/powerpoint/2010/main" val="18025147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86</a:t>
            </a:fld>
            <a:endParaRPr lang="zh-TW" altLang="en-US"/>
          </a:p>
        </p:txBody>
      </p:sp>
    </p:spTree>
    <p:extLst>
      <p:ext uri="{BB962C8B-B14F-4D97-AF65-F5344CB8AC3E}">
        <p14:creationId xmlns:p14="http://schemas.microsoft.com/office/powerpoint/2010/main" val="42403659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烘焙</a:t>
            </a:r>
            <a:endParaRPr lang="en-US" altLang="zh-TW" dirty="0"/>
          </a:p>
          <a:p>
            <a:r>
              <a:rPr lang="zh-TW" altLang="en-US" dirty="0"/>
              <a:t>    烘培</a:t>
            </a:r>
            <a:r>
              <a:rPr lang="en-US" altLang="zh-TW" dirty="0"/>
              <a:t>-</a:t>
            </a:r>
            <a:r>
              <a:rPr lang="zh-TW" altLang="en-US" dirty="0"/>
              <a:t>不夾屑的烘培</a:t>
            </a:r>
            <a:endParaRPr lang="en-US" altLang="zh-TW" dirty="0"/>
          </a:p>
          <a:p>
            <a:r>
              <a:rPr lang="zh-TW" altLang="en-US" dirty="0"/>
              <a:t>油炸</a:t>
            </a:r>
            <a:endParaRPr lang="en-US" altLang="zh-TW"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87</a:t>
            </a:fld>
            <a:endParaRPr lang="zh-TW" altLang="en-US"/>
          </a:p>
        </p:txBody>
      </p:sp>
    </p:spTree>
    <p:extLst>
      <p:ext uri="{BB962C8B-B14F-4D97-AF65-F5344CB8AC3E}">
        <p14:creationId xmlns:p14="http://schemas.microsoft.com/office/powerpoint/2010/main" val="38429500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Tx/>
              <a:buChar char="-"/>
            </a:pPr>
            <a:r>
              <a:rPr lang="en-US" altLang="zh-TW" dirty="0"/>
              <a:t>Meal  </a:t>
            </a:r>
            <a:r>
              <a:rPr lang="zh-TW" altLang="en-US" dirty="0"/>
              <a:t>套餐</a:t>
            </a:r>
            <a:endParaRPr lang="en-US" altLang="zh-TW" dirty="0"/>
          </a:p>
          <a:p>
            <a:pPr marL="171450" indent="-171450">
              <a:buFontTx/>
              <a:buChar char="-"/>
            </a:pPr>
            <a:r>
              <a:rPr lang="zh-TW" altLang="en-US" dirty="0"/>
              <a:t>右邊分類  </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88</a:t>
            </a:fld>
            <a:endParaRPr lang="zh-TW" altLang="en-US"/>
          </a:p>
        </p:txBody>
      </p:sp>
    </p:spTree>
    <p:extLst>
      <p:ext uri="{BB962C8B-B14F-4D97-AF65-F5344CB8AC3E}">
        <p14:creationId xmlns:p14="http://schemas.microsoft.com/office/powerpoint/2010/main" val="7900562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套用</a:t>
            </a:r>
            <a:r>
              <a:rPr lang="en-US" altLang="zh-TW" dirty="0"/>
              <a:t>Pattern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89</a:t>
            </a:fld>
            <a:endParaRPr lang="zh-TW" altLang="en-US"/>
          </a:p>
        </p:txBody>
      </p:sp>
    </p:spTree>
    <p:extLst>
      <p:ext uri="{BB962C8B-B14F-4D97-AF65-F5344CB8AC3E}">
        <p14:creationId xmlns:p14="http://schemas.microsoft.com/office/powerpoint/2010/main" val="33353594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套用</a:t>
            </a:r>
            <a:r>
              <a:rPr lang="en-US" altLang="zh-TW" dirty="0"/>
              <a:t>Pattern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90</a:t>
            </a:fld>
            <a:endParaRPr lang="zh-TW" altLang="en-US"/>
          </a:p>
        </p:txBody>
      </p:sp>
    </p:spTree>
    <p:extLst>
      <p:ext uri="{BB962C8B-B14F-4D97-AF65-F5344CB8AC3E}">
        <p14:creationId xmlns:p14="http://schemas.microsoft.com/office/powerpoint/2010/main" val="32278956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a:t>提醒 不要</a:t>
            </a:r>
            <a:r>
              <a:rPr lang="zh-TW" altLang="en-US" dirty="0"/>
              <a:t>一拿到題目就開始</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91</a:t>
            </a:fld>
            <a:endParaRPr lang="zh-TW" altLang="en-US"/>
          </a:p>
        </p:txBody>
      </p:sp>
    </p:spTree>
    <p:extLst>
      <p:ext uri="{BB962C8B-B14F-4D97-AF65-F5344CB8AC3E}">
        <p14:creationId xmlns:p14="http://schemas.microsoft.com/office/powerpoint/2010/main" val="34743228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56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EE910EF5-1FB5-4CCD-87BB-CE1FC9CF48EB}" type="slidenum">
              <a:rPr kumimoji="0" lang="zh-TW" altLang="en-US" smtClean="0">
                <a:latin typeface="Calibri" pitchFamily="34" charset="0"/>
              </a:rPr>
              <a:pPr eaLnBrk="1" fontAlgn="base" hangingPunct="1">
                <a:spcBef>
                  <a:spcPct val="0"/>
                </a:spcBef>
                <a:spcAft>
                  <a:spcPct val="0"/>
                </a:spcAft>
              </a:pPr>
              <a:t>92</a:t>
            </a:fld>
            <a:endParaRPr kumimoji="0" lang="zh-TW" altLang="en-US">
              <a:latin typeface="Calibri" pitchFamily="34" charset="0"/>
            </a:endParaRPr>
          </a:p>
        </p:txBody>
      </p:sp>
    </p:spTree>
    <p:extLst>
      <p:ext uri="{BB962C8B-B14F-4D97-AF65-F5344CB8AC3E}">
        <p14:creationId xmlns:p14="http://schemas.microsoft.com/office/powerpoint/2010/main" val="2171483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image" Target="../media/image12.png"/><Relationship Id="rId10" Type="http://schemas.openxmlformats.org/officeDocument/2006/relationships/image" Target="../media/image4.png"/><Relationship Id="rId4" Type="http://schemas.openxmlformats.org/officeDocument/2006/relationships/image" Target="../media/image11.gif"/><Relationship Id="rId9"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10" descr="gif01.gif"/>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11"/>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471863" y="5981700"/>
            <a:ext cx="220027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線接點 5"/>
          <p:cNvCxnSpPr/>
          <p:nvPr userDrawn="1"/>
        </p:nvCxnSpPr>
        <p:spPr>
          <a:xfrm>
            <a:off x="827088" y="4102100"/>
            <a:ext cx="0" cy="12239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ctrTitle"/>
          </p:nvPr>
        </p:nvSpPr>
        <p:spPr>
          <a:xfrm>
            <a:off x="685800" y="1340768"/>
            <a:ext cx="8422704" cy="1470025"/>
          </a:xfrm>
        </p:spPr>
        <p:txBody>
          <a:bodyPr>
            <a:noAutofit/>
          </a:bodyPr>
          <a:lstStyle>
            <a:lvl1pPr algn="l">
              <a:defRPr sz="6600">
                <a:solidFill>
                  <a:srgbClr val="144C90"/>
                </a:solidFill>
              </a:defRPr>
            </a:lvl1pPr>
          </a:lstStyle>
          <a:p>
            <a:r>
              <a:rPr lang="zh-TW" altLang="en-US" dirty="0"/>
              <a:t>按一下以編輯母片標題樣式</a:t>
            </a:r>
          </a:p>
        </p:txBody>
      </p:sp>
      <p:sp>
        <p:nvSpPr>
          <p:cNvPr id="3" name="副標題 2"/>
          <p:cNvSpPr>
            <a:spLocks noGrp="1"/>
          </p:cNvSpPr>
          <p:nvPr>
            <p:ph type="subTitle" idx="1"/>
          </p:nvPr>
        </p:nvSpPr>
        <p:spPr>
          <a:xfrm>
            <a:off x="971600" y="4077072"/>
            <a:ext cx="6400800" cy="1752600"/>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投影片編號版面配置區 5"/>
          <p:cNvSpPr>
            <a:spLocks noGrp="1"/>
          </p:cNvSpPr>
          <p:nvPr>
            <p:ph type="sldNum" sz="quarter" idx="10"/>
          </p:nvPr>
        </p:nvSpPr>
        <p:spPr/>
        <p:txBody>
          <a:bodyPr/>
          <a:lstStyle>
            <a:lvl1pPr>
              <a:defRPr>
                <a:solidFill>
                  <a:schemeClr val="tx2"/>
                </a:solidFill>
              </a:defRPr>
            </a:lvl1pPr>
          </a:lstStyle>
          <a:p>
            <a:pPr>
              <a:defRPr/>
            </a:pPr>
            <a:fld id="{9D754830-A32C-47BA-ADD6-DC81E2A09D61}" type="slidenum">
              <a:rPr lang="zh-TW" altLang="en-US"/>
              <a:pPr>
                <a:defRPr/>
              </a:pPr>
              <a:t>‹#›</a:t>
            </a:fld>
            <a:endParaRPr lang="zh-TW" altLang="en-US"/>
          </a:p>
        </p:txBody>
      </p:sp>
      <p:pic>
        <p:nvPicPr>
          <p:cNvPr id="9" name="圖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24328" y="4470021"/>
            <a:ext cx="1443373" cy="1263235"/>
          </a:xfrm>
          <a:prstGeom prst="rect">
            <a:avLst/>
          </a:prstGeom>
        </p:spPr>
      </p:pic>
    </p:spTree>
    <p:extLst>
      <p:ext uri="{BB962C8B-B14F-4D97-AF65-F5344CB8AC3E}">
        <p14:creationId xmlns:p14="http://schemas.microsoft.com/office/powerpoint/2010/main" val="353924437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4" name="圖片 10" descr="未命名-2.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777875"/>
            <a:ext cx="9144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lvl1pPr>
              <a:defRPr>
                <a:solidFill>
                  <a:srgbClr val="144C90"/>
                </a:solidFill>
              </a:defRPr>
            </a:lvl1pPr>
          </a:lstStyle>
          <a:p>
            <a:r>
              <a:rPr lang="zh-TW" altLang="en-US" dirty="0"/>
              <a:t>按一下以編輯母片標題樣式</a:t>
            </a:r>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5" name="投影片編號版面配置區 5"/>
          <p:cNvSpPr>
            <a:spLocks noGrp="1"/>
          </p:cNvSpPr>
          <p:nvPr>
            <p:ph type="sldNum" sz="quarter" idx="10"/>
          </p:nvPr>
        </p:nvSpPr>
        <p:spPr/>
        <p:txBody>
          <a:bodyPr/>
          <a:lstStyle>
            <a:lvl1pPr>
              <a:defRPr/>
            </a:lvl1pPr>
          </a:lstStyle>
          <a:p>
            <a:pPr>
              <a:defRPr/>
            </a:pPr>
            <a:fld id="{1315376B-066F-43A0-8DC6-2760F70ABFCA}" type="slidenum">
              <a:rPr lang="zh-TW" altLang="en-US"/>
              <a:pPr>
                <a:defRPr/>
              </a:pPr>
              <a:t>‹#›</a:t>
            </a:fld>
            <a:endParaRPr lang="zh-TW" altLang="en-US"/>
          </a:p>
        </p:txBody>
      </p:sp>
    </p:spTree>
    <p:extLst>
      <p:ext uri="{BB962C8B-B14F-4D97-AF65-F5344CB8AC3E}">
        <p14:creationId xmlns:p14="http://schemas.microsoft.com/office/powerpoint/2010/main" val="27931592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rgbClr val="144C90"/>
                </a:solidFill>
              </a:defRPr>
            </a:lvl1pPr>
          </a:lstStyle>
          <a:p>
            <a:r>
              <a:rPr lang="zh-TW" altLang="en-US" dirty="0"/>
              <a:t>按一下以編輯母片標題樣式</a:t>
            </a:r>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投影片編號版面配置區 5"/>
          <p:cNvSpPr>
            <a:spLocks noGrp="1"/>
          </p:cNvSpPr>
          <p:nvPr>
            <p:ph type="sldNum" sz="quarter" idx="10"/>
          </p:nvPr>
        </p:nvSpPr>
        <p:spPr/>
        <p:txBody>
          <a:bodyPr/>
          <a:lstStyle>
            <a:lvl1pPr>
              <a:defRPr/>
            </a:lvl1pPr>
          </a:lstStyle>
          <a:p>
            <a:pPr>
              <a:defRPr/>
            </a:pPr>
            <a:fld id="{C0C20E6D-3551-4170-BC3C-46E54CC3AB78}" type="slidenum">
              <a:rPr lang="zh-TW" altLang="en-US"/>
              <a:pPr>
                <a:defRPr/>
              </a:pPr>
              <a:t>‹#›</a:t>
            </a:fld>
            <a:endParaRPr lang="zh-TW" altLang="en-US"/>
          </a:p>
        </p:txBody>
      </p:sp>
    </p:spTree>
    <p:extLst>
      <p:ext uri="{BB962C8B-B14F-4D97-AF65-F5344CB8AC3E}">
        <p14:creationId xmlns:p14="http://schemas.microsoft.com/office/powerpoint/2010/main" val="29295416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object 2"/>
          <p:cNvSpPr>
            <a:spLocks noChangeArrowheads="1"/>
          </p:cNvSpPr>
          <p:nvPr userDrawn="1"/>
        </p:nvSpPr>
        <p:spPr bwMode="auto">
          <a:xfrm>
            <a:off x="0" y="-26988"/>
            <a:ext cx="9144000" cy="6237288"/>
          </a:xfrm>
          <a:prstGeom prst="rect">
            <a:avLst/>
          </a:prstGeom>
          <a:blipFill dpi="0" rotWithShape="1">
            <a:blip r:embed="rId2" cstate="print"/>
            <a:srcRect/>
            <a:stretch>
              <a:fillRect/>
            </a:stretch>
          </a:blipFill>
          <a:ln>
            <a:noFill/>
          </a:ln>
        </p:spPr>
        <p:txBody>
          <a:bodyPr lIns="0" tIns="0" rIns="0" bIns="0"/>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fontAlgn="auto" hangingPunct="1">
              <a:spcBef>
                <a:spcPts val="0"/>
              </a:spcBef>
              <a:spcAft>
                <a:spcPts val="0"/>
              </a:spcAft>
              <a:defRPr/>
            </a:pPr>
            <a:endParaRPr lang="zh-TW" altLang="zh-TW" b="0"/>
          </a:p>
        </p:txBody>
      </p:sp>
      <p:pic>
        <p:nvPicPr>
          <p:cNvPr id="5" name="圖片 9236"/>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2225" y="2708275"/>
            <a:ext cx="913447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12" descr="gif02.gif"/>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0" y="2565400"/>
            <a:ext cx="91440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13"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1748688">
            <a:off x="6423025" y="-107950"/>
            <a:ext cx="31369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14"/>
          <p:cNvPicPr>
            <a:picLocks noChangeAspect="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0" y="5964238"/>
            <a:ext cx="91567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5"/>
          <p:cNvPicPr>
            <a:picLocks noChangeAspect="1"/>
          </p:cNvPicPr>
          <p:nvPr userDrawn="1"/>
        </p:nvPicPr>
        <p:blipFill>
          <a:blip r:embed="rId7" cstate="print">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9"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5554484">
            <a:off x="5312569" y="2674144"/>
            <a:ext cx="1335087"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20" descr="未命名-3.png"/>
          <p:cNvPicPr>
            <a:picLocks noChangeAspect="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rot="3016251">
            <a:off x="186531" y="931069"/>
            <a:ext cx="61912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版面配置區 2"/>
          <p:cNvSpPr>
            <a:spLocks noGrp="1"/>
          </p:cNvSpPr>
          <p:nvPr>
            <p:ph type="body" idx="1"/>
          </p:nvPr>
        </p:nvSpPr>
        <p:spPr>
          <a:xfrm>
            <a:off x="722313" y="2906713"/>
            <a:ext cx="7772400" cy="1500187"/>
          </a:xfrm>
        </p:spPr>
        <p:txBody>
          <a:bodyPr anchor="b">
            <a:normAutofit/>
          </a:bodyPr>
          <a:lstStyle>
            <a:lvl1pPr marL="0" indent="0">
              <a:buNone/>
              <a:defRPr sz="3200">
                <a:solidFill>
                  <a:schemeClr val="tx1">
                    <a:lumMod val="85000"/>
                    <a:lumOff val="1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dirty="0"/>
              <a:t>按一下以編輯母片文字樣式</a:t>
            </a:r>
          </a:p>
        </p:txBody>
      </p:sp>
      <p:sp>
        <p:nvSpPr>
          <p:cNvPr id="2" name="標題 1"/>
          <p:cNvSpPr>
            <a:spLocks noGrp="1"/>
          </p:cNvSpPr>
          <p:nvPr>
            <p:ph type="title"/>
          </p:nvPr>
        </p:nvSpPr>
        <p:spPr>
          <a:xfrm>
            <a:off x="722313" y="1490861"/>
            <a:ext cx="7772400" cy="1362075"/>
          </a:xfrm>
        </p:spPr>
        <p:txBody>
          <a:bodyPr anchor="t">
            <a:noAutofit/>
          </a:bodyPr>
          <a:lstStyle>
            <a:lvl1pPr algn="l">
              <a:defRPr sz="6000" b="1" cap="all">
                <a:solidFill>
                  <a:srgbClr val="144C90"/>
                </a:solidFill>
              </a:defRPr>
            </a:lvl1pPr>
          </a:lstStyle>
          <a:p>
            <a:r>
              <a:rPr lang="zh-TW" altLang="en-US" dirty="0"/>
              <a:t>按一下以編輯母片標題樣式</a:t>
            </a:r>
          </a:p>
        </p:txBody>
      </p:sp>
      <p:sp>
        <p:nvSpPr>
          <p:cNvPr id="15" name="投影片編號版面配置區 5"/>
          <p:cNvSpPr>
            <a:spLocks noGrp="1"/>
          </p:cNvSpPr>
          <p:nvPr>
            <p:ph type="sldNum" sz="quarter" idx="10"/>
          </p:nvPr>
        </p:nvSpPr>
        <p:spPr/>
        <p:txBody>
          <a:bodyPr/>
          <a:lstStyle>
            <a:lvl1pPr algn="r">
              <a:defRPr sz="1200">
                <a:solidFill>
                  <a:schemeClr val="bg1"/>
                </a:solidFill>
              </a:defRPr>
            </a:lvl1pPr>
          </a:lstStyle>
          <a:p>
            <a:pPr>
              <a:defRPr/>
            </a:pPr>
            <a:fld id="{51291676-3B9D-466A-BD0E-A3E6D95CC9F2}" type="slidenum">
              <a:rPr lang="zh-TW" altLang="en-US"/>
              <a:pPr>
                <a:defRPr/>
              </a:pPr>
              <a:t>‹#›</a:t>
            </a:fld>
            <a:endParaRPr lang="zh-TW" altLang="en-US"/>
          </a:p>
        </p:txBody>
      </p:sp>
      <p:pic>
        <p:nvPicPr>
          <p:cNvPr id="19" name="圖片 4" descr="未命名-2.png"/>
          <p:cNvPicPr>
            <a:picLocks noChangeAspect="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6" name="圖片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extLst>
      <p:ext uri="{BB962C8B-B14F-4D97-AF65-F5344CB8AC3E}">
        <p14:creationId xmlns:p14="http://schemas.microsoft.com/office/powerpoint/2010/main" val="282221768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5"/>
          <p:cNvSpPr>
            <a:spLocks noGrp="1"/>
          </p:cNvSpPr>
          <p:nvPr>
            <p:ph type="sldNum" sz="quarter" idx="10"/>
          </p:nvPr>
        </p:nvSpPr>
        <p:spPr/>
        <p:txBody>
          <a:bodyPr/>
          <a:lstStyle>
            <a:lvl1pPr>
              <a:defRPr/>
            </a:lvl1pPr>
          </a:lstStyle>
          <a:p>
            <a:pPr>
              <a:defRPr/>
            </a:pPr>
            <a:fld id="{66CF8E8C-E539-4CEA-9DE2-A697D43BA29A}" type="slidenum">
              <a:rPr lang="zh-TW" altLang="en-US"/>
              <a:pPr>
                <a:defRPr/>
              </a:pPr>
              <a:t>‹#›</a:t>
            </a:fld>
            <a:endParaRPr lang="zh-TW" altLang="en-US"/>
          </a:p>
        </p:txBody>
      </p:sp>
    </p:spTree>
    <p:extLst>
      <p:ext uri="{BB962C8B-B14F-4D97-AF65-F5344CB8AC3E}">
        <p14:creationId xmlns:p14="http://schemas.microsoft.com/office/powerpoint/2010/main" val="64597408"/>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5"/>
          <p:cNvSpPr>
            <a:spLocks noGrp="1"/>
          </p:cNvSpPr>
          <p:nvPr>
            <p:ph type="sldNum" sz="quarter" idx="10"/>
          </p:nvPr>
        </p:nvSpPr>
        <p:spPr/>
        <p:txBody>
          <a:bodyPr/>
          <a:lstStyle>
            <a:lvl1pPr>
              <a:defRPr/>
            </a:lvl1pPr>
          </a:lstStyle>
          <a:p>
            <a:pPr>
              <a:defRPr/>
            </a:pPr>
            <a:fld id="{CB496B5F-C49E-4AD0-B125-44639CE4F78D}" type="slidenum">
              <a:rPr lang="zh-TW" altLang="en-US"/>
              <a:pPr>
                <a:defRPr/>
              </a:pPr>
              <a:t>‹#›</a:t>
            </a:fld>
            <a:endParaRPr lang="zh-TW" altLang="en-US"/>
          </a:p>
        </p:txBody>
      </p:sp>
    </p:spTree>
    <p:extLst>
      <p:ext uri="{BB962C8B-B14F-4D97-AF65-F5344CB8AC3E}">
        <p14:creationId xmlns:p14="http://schemas.microsoft.com/office/powerpoint/2010/main" val="314817619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投影片編號版面配置區 5"/>
          <p:cNvSpPr>
            <a:spLocks noGrp="1"/>
          </p:cNvSpPr>
          <p:nvPr>
            <p:ph type="sldNum" sz="quarter" idx="10"/>
          </p:nvPr>
        </p:nvSpPr>
        <p:spPr/>
        <p:txBody>
          <a:bodyPr/>
          <a:lstStyle>
            <a:lvl1pPr>
              <a:defRPr/>
            </a:lvl1pPr>
          </a:lstStyle>
          <a:p>
            <a:pPr>
              <a:defRPr/>
            </a:pPr>
            <a:fld id="{9A035A14-F86D-4A9A-B484-F1BCC79E82B0}" type="slidenum">
              <a:rPr lang="zh-TW" altLang="en-US"/>
              <a:pPr>
                <a:defRPr/>
              </a:pPr>
              <a:t>‹#›</a:t>
            </a:fld>
            <a:endParaRPr lang="zh-TW" altLang="en-US"/>
          </a:p>
        </p:txBody>
      </p:sp>
    </p:spTree>
    <p:extLst>
      <p:ext uri="{BB962C8B-B14F-4D97-AF65-F5344CB8AC3E}">
        <p14:creationId xmlns:p14="http://schemas.microsoft.com/office/powerpoint/2010/main" val="144904546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5"/>
          <p:cNvSpPr>
            <a:spLocks noGrp="1"/>
          </p:cNvSpPr>
          <p:nvPr>
            <p:ph type="sldNum" sz="quarter" idx="10"/>
          </p:nvPr>
        </p:nvSpPr>
        <p:spPr/>
        <p:txBody>
          <a:bodyPr/>
          <a:lstStyle>
            <a:lvl1pPr>
              <a:defRPr/>
            </a:lvl1pPr>
          </a:lstStyle>
          <a:p>
            <a:pPr>
              <a:defRPr/>
            </a:pPr>
            <a:fld id="{EF858D30-514D-438C-9DF1-366B76C89202}" type="slidenum">
              <a:rPr lang="zh-TW" altLang="en-US"/>
              <a:pPr>
                <a:defRPr/>
              </a:pPr>
              <a:t>‹#›</a:t>
            </a:fld>
            <a:endParaRPr lang="zh-TW" altLang="en-US"/>
          </a:p>
        </p:txBody>
      </p:sp>
    </p:spTree>
    <p:extLst>
      <p:ext uri="{BB962C8B-B14F-4D97-AF65-F5344CB8AC3E}">
        <p14:creationId xmlns:p14="http://schemas.microsoft.com/office/powerpoint/2010/main" val="219458887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C54D2C37-0281-43C8-9DA7-14CE0E10E649}" type="slidenum">
              <a:rPr lang="zh-TW" altLang="en-US"/>
              <a:pPr>
                <a:defRPr/>
              </a:pPr>
              <a:t>‹#›</a:t>
            </a:fld>
            <a:endParaRPr lang="zh-TW" altLang="en-US"/>
          </a:p>
        </p:txBody>
      </p:sp>
    </p:spTree>
    <p:extLst>
      <p:ext uri="{BB962C8B-B14F-4D97-AF65-F5344CB8AC3E}">
        <p14:creationId xmlns:p14="http://schemas.microsoft.com/office/powerpoint/2010/main" val="409082562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0ACB8511-97F4-4167-ACD5-6CB7F83026CF}" type="slidenum">
              <a:rPr lang="zh-TW" altLang="en-US"/>
              <a:pPr>
                <a:defRPr/>
              </a:pPr>
              <a:t>‹#›</a:t>
            </a:fld>
            <a:endParaRPr lang="zh-TW" altLang="en-US"/>
          </a:p>
        </p:txBody>
      </p:sp>
    </p:spTree>
    <p:extLst>
      <p:ext uri="{BB962C8B-B14F-4D97-AF65-F5344CB8AC3E}">
        <p14:creationId xmlns:p14="http://schemas.microsoft.com/office/powerpoint/2010/main" val="126660322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投影片編號版面配置區 5"/>
          <p:cNvSpPr>
            <a:spLocks noGrp="1"/>
          </p:cNvSpPr>
          <p:nvPr>
            <p:ph type="sldNum" sz="quarter" idx="10"/>
          </p:nvPr>
        </p:nvSpPr>
        <p:spPr/>
        <p:txBody>
          <a:bodyPr/>
          <a:lstStyle>
            <a:lvl1pPr>
              <a:defRPr/>
            </a:lvl1pPr>
          </a:lstStyle>
          <a:p>
            <a:pPr>
              <a:defRPr/>
            </a:pPr>
            <a:fld id="{CF3EA9CC-3357-4193-AE8A-452518C5EDD2}" type="slidenum">
              <a:rPr lang="zh-TW" altLang="en-US"/>
              <a:pPr>
                <a:defRPr/>
              </a:pPr>
              <a:t>‹#›</a:t>
            </a:fld>
            <a:endParaRPr lang="zh-TW" altLang="en-US"/>
          </a:p>
        </p:txBody>
      </p:sp>
    </p:spTree>
    <p:extLst>
      <p:ext uri="{BB962C8B-B14F-4D97-AF65-F5344CB8AC3E}">
        <p14:creationId xmlns:p14="http://schemas.microsoft.com/office/powerpoint/2010/main" val="331618836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投影片編號版面配置區 5"/>
          <p:cNvSpPr>
            <a:spLocks noGrp="1"/>
          </p:cNvSpPr>
          <p:nvPr>
            <p:ph type="sldNum" sz="quarter" idx="10"/>
          </p:nvPr>
        </p:nvSpPr>
        <p:spPr/>
        <p:txBody>
          <a:bodyPr/>
          <a:lstStyle>
            <a:lvl1pPr>
              <a:defRPr/>
            </a:lvl1pPr>
          </a:lstStyle>
          <a:p>
            <a:pPr>
              <a:defRPr/>
            </a:pPr>
            <a:fld id="{DE5187CD-576F-49C9-A280-81CD5F17390B}" type="slidenum">
              <a:rPr lang="zh-TW" altLang="en-US"/>
              <a:pPr>
                <a:defRPr/>
              </a:pPr>
              <a:t>‹#›</a:t>
            </a:fld>
            <a:endParaRPr lang="zh-TW" altLang="en-US"/>
          </a:p>
        </p:txBody>
      </p:sp>
    </p:spTree>
    <p:extLst>
      <p:ext uri="{BB962C8B-B14F-4D97-AF65-F5344CB8AC3E}">
        <p14:creationId xmlns:p14="http://schemas.microsoft.com/office/powerpoint/2010/main" val="293837958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bk object 16"/>
          <p:cNvSpPr>
            <a:spLocks/>
          </p:cNvSpPr>
          <p:nvPr userDrawn="1"/>
        </p:nvSpPr>
        <p:spPr bwMode="auto">
          <a:xfrm>
            <a:off x="0" y="0"/>
            <a:ext cx="9144000" cy="6858000"/>
          </a:xfrm>
          <a:custGeom>
            <a:avLst/>
            <a:gdLst>
              <a:gd name="T0" fmla="*/ 0 w 13004787"/>
              <a:gd name="T1" fmla="*/ 1 h 9753574"/>
              <a:gd name="T2" fmla="*/ 1 w 13004787"/>
              <a:gd name="T3" fmla="*/ 1 h 9753574"/>
              <a:gd name="T4" fmla="*/ 1 w 13004787"/>
              <a:gd name="T5" fmla="*/ 0 h 9753574"/>
              <a:gd name="T6" fmla="*/ 0 w 13004787"/>
              <a:gd name="T7" fmla="*/ 0 h 9753574"/>
              <a:gd name="T8" fmla="*/ 0 w 13004787"/>
              <a:gd name="T9" fmla="*/ 1 h 9753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787" h="9753574">
                <a:moveTo>
                  <a:pt x="0" y="9753574"/>
                </a:moveTo>
                <a:lnTo>
                  <a:pt x="13004787" y="9753574"/>
                </a:lnTo>
                <a:lnTo>
                  <a:pt x="13004787" y="0"/>
                </a:lnTo>
                <a:lnTo>
                  <a:pt x="0" y="0"/>
                </a:lnTo>
                <a:lnTo>
                  <a:pt x="0" y="9753574"/>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 name="bk object 17"/>
          <p:cNvSpPr>
            <a:spLocks/>
          </p:cNvSpPr>
          <p:nvPr/>
        </p:nvSpPr>
        <p:spPr bwMode="auto">
          <a:xfrm>
            <a:off x="0" y="19050"/>
            <a:ext cx="9144000" cy="6365875"/>
          </a:xfrm>
          <a:custGeom>
            <a:avLst/>
            <a:gdLst>
              <a:gd name="T0" fmla="*/ 1 w 13004799"/>
              <a:gd name="T1" fmla="*/ 1 h 9053974"/>
              <a:gd name="T2" fmla="*/ 1 w 13004799"/>
              <a:gd name="T3" fmla="*/ 1 h 9053974"/>
              <a:gd name="T4" fmla="*/ 1 w 13004799"/>
              <a:gd name="T5" fmla="*/ 1 h 9053974"/>
              <a:gd name="T6" fmla="*/ 1 w 13004799"/>
              <a:gd name="T7" fmla="*/ 1 h 9053974"/>
              <a:gd name="T8" fmla="*/ 1 w 13004799"/>
              <a:gd name="T9" fmla="*/ 1 h 9053974"/>
              <a:gd name="T10" fmla="*/ 1 w 13004799"/>
              <a:gd name="T11" fmla="*/ 1 h 9053974"/>
              <a:gd name="T12" fmla="*/ 1 w 13004799"/>
              <a:gd name="T13" fmla="*/ 1 h 9053974"/>
              <a:gd name="T14" fmla="*/ 1 w 13004799"/>
              <a:gd name="T15" fmla="*/ 1 h 9053974"/>
              <a:gd name="T16" fmla="*/ 1 w 13004799"/>
              <a:gd name="T17" fmla="*/ 1 h 9053974"/>
              <a:gd name="T18" fmla="*/ 1 w 13004799"/>
              <a:gd name="T19" fmla="*/ 1 h 9053974"/>
              <a:gd name="T20" fmla="*/ 1 w 13004799"/>
              <a:gd name="T21" fmla="*/ 1 h 9053974"/>
              <a:gd name="T22" fmla="*/ 1 w 13004799"/>
              <a:gd name="T23" fmla="*/ 1 h 9053974"/>
              <a:gd name="T24" fmla="*/ 1 w 13004799"/>
              <a:gd name="T25" fmla="*/ 1 h 9053974"/>
              <a:gd name="T26" fmla="*/ 1 w 13004799"/>
              <a:gd name="T27" fmla="*/ 1 h 9053974"/>
              <a:gd name="T28" fmla="*/ 1 w 13004799"/>
              <a:gd name="T29" fmla="*/ 1 h 9053974"/>
              <a:gd name="T30" fmla="*/ 1 w 13004799"/>
              <a:gd name="T31" fmla="*/ 1 h 9053974"/>
              <a:gd name="T32" fmla="*/ 1 w 13004799"/>
              <a:gd name="T33" fmla="*/ 1 h 9053974"/>
              <a:gd name="T34" fmla="*/ 1 w 13004799"/>
              <a:gd name="T35" fmla="*/ 1 h 9053974"/>
              <a:gd name="T36" fmla="*/ 1 w 13004799"/>
              <a:gd name="T37" fmla="*/ 1 h 9053974"/>
              <a:gd name="T38" fmla="*/ 1 w 13004799"/>
              <a:gd name="T39" fmla="*/ 1 h 9053974"/>
              <a:gd name="T40" fmla="*/ 1 w 13004799"/>
              <a:gd name="T41" fmla="*/ 1 h 9053974"/>
              <a:gd name="T42" fmla="*/ 0 w 13004799"/>
              <a:gd name="T43" fmla="*/ 1 h 9053974"/>
              <a:gd name="T44" fmla="*/ 0 w 13004799"/>
              <a:gd name="T45" fmla="*/ 1 h 9053974"/>
              <a:gd name="T46" fmla="*/ 1 w 13004799"/>
              <a:gd name="T47" fmla="*/ 1 h 9053974"/>
              <a:gd name="T48" fmla="*/ 1 w 13004799"/>
              <a:gd name="T49" fmla="*/ 1 h 9053974"/>
              <a:gd name="T50" fmla="*/ 1 w 13004799"/>
              <a:gd name="T51" fmla="*/ 1 h 9053974"/>
              <a:gd name="T52" fmla="*/ 1 w 13004799"/>
              <a:gd name="T53" fmla="*/ 1 h 9053974"/>
              <a:gd name="T54" fmla="*/ 1 w 13004799"/>
              <a:gd name="T55" fmla="*/ 1 h 9053974"/>
              <a:gd name="T56" fmla="*/ 1 w 13004799"/>
              <a:gd name="T57" fmla="*/ 1 h 9053974"/>
              <a:gd name="T58" fmla="*/ 1 w 13004799"/>
              <a:gd name="T59" fmla="*/ 1 h 9053974"/>
              <a:gd name="T60" fmla="*/ 1 w 13004799"/>
              <a:gd name="T61" fmla="*/ 1 h 9053974"/>
              <a:gd name="T62" fmla="*/ 1 w 13004799"/>
              <a:gd name="T63" fmla="*/ 1 h 9053974"/>
              <a:gd name="T64" fmla="*/ 1 w 13004799"/>
              <a:gd name="T65" fmla="*/ 0 h 9053974"/>
              <a:gd name="T66" fmla="*/ 1 w 13004799"/>
              <a:gd name="T67" fmla="*/ 1 h 9053974"/>
              <a:gd name="T68" fmla="*/ 1 w 13004799"/>
              <a:gd name="T69" fmla="*/ 1 h 9053974"/>
              <a:gd name="T70" fmla="*/ 1 w 13004799"/>
              <a:gd name="T71" fmla="*/ 1 h 9053974"/>
              <a:gd name="T72" fmla="*/ 1 w 13004799"/>
              <a:gd name="T73" fmla="*/ 0 h 9053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004799" h="9053974">
                <a:moveTo>
                  <a:pt x="8712706" y="2686322"/>
                </a:moveTo>
                <a:lnTo>
                  <a:pt x="8492579" y="3017221"/>
                </a:lnTo>
                <a:lnTo>
                  <a:pt x="8421035" y="3125193"/>
                </a:lnTo>
                <a:lnTo>
                  <a:pt x="8036706" y="3709274"/>
                </a:lnTo>
                <a:lnTo>
                  <a:pt x="7835889" y="4018157"/>
                </a:lnTo>
                <a:lnTo>
                  <a:pt x="7740363" y="4166512"/>
                </a:lnTo>
                <a:lnTo>
                  <a:pt x="7650776" y="4306887"/>
                </a:lnTo>
                <a:lnTo>
                  <a:pt x="7569140" y="4436339"/>
                </a:lnTo>
                <a:lnTo>
                  <a:pt x="7497470" y="4551927"/>
                </a:lnTo>
                <a:lnTo>
                  <a:pt x="7437777" y="4650709"/>
                </a:lnTo>
                <a:lnTo>
                  <a:pt x="7392075" y="4729743"/>
                </a:lnTo>
                <a:lnTo>
                  <a:pt x="7362376" y="4786087"/>
                </a:lnTo>
                <a:lnTo>
                  <a:pt x="7347832" y="4833040"/>
                </a:lnTo>
                <a:lnTo>
                  <a:pt x="7339375" y="4848632"/>
                </a:lnTo>
                <a:lnTo>
                  <a:pt x="7282496" y="4882031"/>
                </a:lnTo>
                <a:lnTo>
                  <a:pt x="7222486" y="4901920"/>
                </a:lnTo>
                <a:lnTo>
                  <a:pt x="7133701" y="4925324"/>
                </a:lnTo>
                <a:lnTo>
                  <a:pt x="7010348" y="4953283"/>
                </a:lnTo>
                <a:lnTo>
                  <a:pt x="6846632" y="4986840"/>
                </a:lnTo>
                <a:lnTo>
                  <a:pt x="6636758" y="5027036"/>
                </a:lnTo>
                <a:lnTo>
                  <a:pt x="6055358" y="5131507"/>
                </a:lnTo>
                <a:lnTo>
                  <a:pt x="0" y="6143010"/>
                </a:lnTo>
                <a:lnTo>
                  <a:pt x="0" y="9053974"/>
                </a:lnTo>
                <a:lnTo>
                  <a:pt x="8080386" y="5687942"/>
                </a:lnTo>
                <a:lnTo>
                  <a:pt x="9342969" y="3017170"/>
                </a:lnTo>
                <a:lnTo>
                  <a:pt x="11786994" y="3017170"/>
                </a:lnTo>
                <a:lnTo>
                  <a:pt x="11929600" y="2721031"/>
                </a:lnTo>
                <a:lnTo>
                  <a:pt x="11459627" y="2721031"/>
                </a:lnTo>
                <a:lnTo>
                  <a:pt x="8712706" y="2686322"/>
                </a:lnTo>
              </a:path>
              <a:path w="13004799" h="9053974">
                <a:moveTo>
                  <a:pt x="11786994" y="3017170"/>
                </a:moveTo>
                <a:lnTo>
                  <a:pt x="9342969" y="3017170"/>
                </a:lnTo>
                <a:lnTo>
                  <a:pt x="11786970" y="3017221"/>
                </a:lnTo>
              </a:path>
              <a:path w="13004799" h="9053974">
                <a:moveTo>
                  <a:pt x="13004800" y="0"/>
                </a:moveTo>
                <a:lnTo>
                  <a:pt x="11459627" y="2721031"/>
                </a:lnTo>
                <a:lnTo>
                  <a:pt x="11929600" y="2721031"/>
                </a:lnTo>
                <a:lnTo>
                  <a:pt x="13004800" y="488251"/>
                </a:lnTo>
                <a:lnTo>
                  <a:pt x="13004800" y="0"/>
                </a:lnTo>
              </a:path>
            </a:pathLst>
          </a:custGeom>
          <a:solidFill>
            <a:srgbClr val="3A9B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 name="bk object 18"/>
          <p:cNvSpPr>
            <a:spLocks/>
          </p:cNvSpPr>
          <p:nvPr/>
        </p:nvSpPr>
        <p:spPr bwMode="auto">
          <a:xfrm>
            <a:off x="0" y="0"/>
            <a:ext cx="9144000" cy="5954713"/>
          </a:xfrm>
          <a:custGeom>
            <a:avLst/>
            <a:gdLst>
              <a:gd name="T0" fmla="*/ 1 w 13004799"/>
              <a:gd name="T1" fmla="*/ 1 h 8468926"/>
              <a:gd name="T2" fmla="*/ 1 w 13004799"/>
              <a:gd name="T3" fmla="*/ 1 h 8468926"/>
              <a:gd name="T4" fmla="*/ 1 w 13004799"/>
              <a:gd name="T5" fmla="*/ 1 h 8468926"/>
              <a:gd name="T6" fmla="*/ 1 w 13004799"/>
              <a:gd name="T7" fmla="*/ 1 h 8468926"/>
              <a:gd name="T8" fmla="*/ 1 w 13004799"/>
              <a:gd name="T9" fmla="*/ 1 h 8468926"/>
              <a:gd name="T10" fmla="*/ 1 w 13004799"/>
              <a:gd name="T11" fmla="*/ 1 h 8468926"/>
              <a:gd name="T12" fmla="*/ 1 w 13004799"/>
              <a:gd name="T13" fmla="*/ 1 h 8468926"/>
              <a:gd name="T14" fmla="*/ 1 w 13004799"/>
              <a:gd name="T15" fmla="*/ 1 h 8468926"/>
              <a:gd name="T16" fmla="*/ 1 w 13004799"/>
              <a:gd name="T17" fmla="*/ 1 h 8468926"/>
              <a:gd name="T18" fmla="*/ 1 w 13004799"/>
              <a:gd name="T19" fmla="*/ 1 h 8468926"/>
              <a:gd name="T20" fmla="*/ 1 w 13004799"/>
              <a:gd name="T21" fmla="*/ 1 h 8468926"/>
              <a:gd name="T22" fmla="*/ 1 w 13004799"/>
              <a:gd name="T23" fmla="*/ 1 h 8468926"/>
              <a:gd name="T24" fmla="*/ 1 w 13004799"/>
              <a:gd name="T25" fmla="*/ 1 h 8468926"/>
              <a:gd name="T26" fmla="*/ 1 w 13004799"/>
              <a:gd name="T27" fmla="*/ 1 h 8468926"/>
              <a:gd name="T28" fmla="*/ 1 w 13004799"/>
              <a:gd name="T29" fmla="*/ 1 h 8468926"/>
              <a:gd name="T30" fmla="*/ 1 w 13004799"/>
              <a:gd name="T31" fmla="*/ 1 h 8468926"/>
              <a:gd name="T32" fmla="*/ 0 w 13004799"/>
              <a:gd name="T33" fmla="*/ 1 h 8468926"/>
              <a:gd name="T34" fmla="*/ 0 w 13004799"/>
              <a:gd name="T35" fmla="*/ 1 h 8468926"/>
              <a:gd name="T36" fmla="*/ 1 w 13004799"/>
              <a:gd name="T37" fmla="*/ 1 h 8468926"/>
              <a:gd name="T38" fmla="*/ 1 w 13004799"/>
              <a:gd name="T39" fmla="*/ 1 h 8468926"/>
              <a:gd name="T40" fmla="*/ 1 w 13004799"/>
              <a:gd name="T41" fmla="*/ 1 h 8468926"/>
              <a:gd name="T42" fmla="*/ 1 w 13004799"/>
              <a:gd name="T43" fmla="*/ 1 h 8468926"/>
              <a:gd name="T44" fmla="*/ 1 w 13004799"/>
              <a:gd name="T45" fmla="*/ 1 h 8468926"/>
              <a:gd name="T46" fmla="*/ 1 w 13004799"/>
              <a:gd name="T47" fmla="*/ 1 h 8468926"/>
              <a:gd name="T48" fmla="*/ 1 w 13004799"/>
              <a:gd name="T49" fmla="*/ 1 h 8468926"/>
              <a:gd name="T50" fmla="*/ 1 w 13004799"/>
              <a:gd name="T51" fmla="*/ 1 h 8468926"/>
              <a:gd name="T52" fmla="*/ 1 w 13004799"/>
              <a:gd name="T53" fmla="*/ 1 h 8468926"/>
              <a:gd name="T54" fmla="*/ 1 w 13004799"/>
              <a:gd name="T55" fmla="*/ 1 h 8468926"/>
              <a:gd name="T56" fmla="*/ 1 w 13004799"/>
              <a:gd name="T57" fmla="*/ 0 h 8468926"/>
              <a:gd name="T58" fmla="*/ 1 w 13004799"/>
              <a:gd name="T59" fmla="*/ 0 h 8468926"/>
              <a:gd name="T60" fmla="*/ 1 w 13004799"/>
              <a:gd name="T61" fmla="*/ 1 h 8468926"/>
              <a:gd name="T62" fmla="*/ 1 w 13004799"/>
              <a:gd name="T63" fmla="*/ 1 h 8468926"/>
              <a:gd name="T64" fmla="*/ 1 w 13004799"/>
              <a:gd name="T65" fmla="*/ 1 h 8468926"/>
              <a:gd name="T66" fmla="*/ 1 w 13004799"/>
              <a:gd name="T67" fmla="*/ 0 h 84689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004799" h="8468926">
                <a:moveTo>
                  <a:pt x="8587606" y="2643704"/>
                </a:moveTo>
                <a:lnTo>
                  <a:pt x="7894204" y="3689625"/>
                </a:lnTo>
                <a:lnTo>
                  <a:pt x="7416437" y="4417579"/>
                </a:lnTo>
                <a:lnTo>
                  <a:pt x="7343591" y="4530123"/>
                </a:lnTo>
                <a:lnTo>
                  <a:pt x="7283156" y="4624441"/>
                </a:lnTo>
                <a:lnTo>
                  <a:pt x="7237206" y="4697442"/>
                </a:lnTo>
                <a:lnTo>
                  <a:pt x="7207815" y="4746035"/>
                </a:lnTo>
                <a:lnTo>
                  <a:pt x="7194197" y="4783373"/>
                </a:lnTo>
                <a:lnTo>
                  <a:pt x="7185741" y="4798965"/>
                </a:lnTo>
                <a:lnTo>
                  <a:pt x="7128865" y="4832364"/>
                </a:lnTo>
                <a:lnTo>
                  <a:pt x="7068856" y="4852253"/>
                </a:lnTo>
                <a:lnTo>
                  <a:pt x="6980072" y="4875657"/>
                </a:lnTo>
                <a:lnTo>
                  <a:pt x="6856720" y="4903616"/>
                </a:lnTo>
                <a:lnTo>
                  <a:pt x="6693004" y="4937173"/>
                </a:lnTo>
                <a:lnTo>
                  <a:pt x="6483130" y="4977369"/>
                </a:lnTo>
                <a:lnTo>
                  <a:pt x="5901730" y="5081841"/>
                </a:lnTo>
                <a:lnTo>
                  <a:pt x="0" y="6067933"/>
                </a:lnTo>
                <a:lnTo>
                  <a:pt x="0" y="8468926"/>
                </a:lnTo>
                <a:lnTo>
                  <a:pt x="7926736" y="5638275"/>
                </a:lnTo>
                <a:lnTo>
                  <a:pt x="9215443" y="2867490"/>
                </a:lnTo>
                <a:lnTo>
                  <a:pt x="11722820" y="2867490"/>
                </a:lnTo>
                <a:lnTo>
                  <a:pt x="11812162" y="2698720"/>
                </a:lnTo>
                <a:lnTo>
                  <a:pt x="11402498" y="2698720"/>
                </a:lnTo>
                <a:lnTo>
                  <a:pt x="8587606" y="2643704"/>
                </a:lnTo>
              </a:path>
              <a:path w="13004799" h="8468926">
                <a:moveTo>
                  <a:pt x="11722820" y="2867490"/>
                </a:moveTo>
                <a:lnTo>
                  <a:pt x="9215443" y="2867490"/>
                </a:lnTo>
                <a:lnTo>
                  <a:pt x="11682939" y="2942827"/>
                </a:lnTo>
                <a:lnTo>
                  <a:pt x="11722820" y="2867490"/>
                </a:lnTo>
              </a:path>
              <a:path w="13004799" h="8468926">
                <a:moveTo>
                  <a:pt x="13004800" y="0"/>
                </a:moveTo>
                <a:lnTo>
                  <a:pt x="12983662" y="0"/>
                </a:lnTo>
                <a:lnTo>
                  <a:pt x="11402498" y="2698720"/>
                </a:lnTo>
                <a:lnTo>
                  <a:pt x="11812162" y="2698720"/>
                </a:lnTo>
                <a:lnTo>
                  <a:pt x="13004800" y="445786"/>
                </a:lnTo>
                <a:lnTo>
                  <a:pt x="13004800" y="0"/>
                </a:lnTo>
              </a:path>
            </a:pathLst>
          </a:custGeom>
          <a:solidFill>
            <a:srgbClr val="74BCE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 name="bk object 19"/>
          <p:cNvSpPr>
            <a:spLocks/>
          </p:cNvSpPr>
          <p:nvPr/>
        </p:nvSpPr>
        <p:spPr bwMode="auto">
          <a:xfrm>
            <a:off x="1001713" y="11113"/>
            <a:ext cx="0" cy="6846887"/>
          </a:xfrm>
          <a:custGeom>
            <a:avLst/>
            <a:gdLst>
              <a:gd name="T0" fmla="*/ 0 h 9737600"/>
              <a:gd name="T1" fmla="*/ 1 h 9737600"/>
              <a:gd name="T2" fmla="*/ 0 60000 65536"/>
              <a:gd name="T3" fmla="*/ 0 60000 65536"/>
            </a:gdLst>
            <a:ahLst/>
            <a:cxnLst>
              <a:cxn ang="T2">
                <a:pos x="0" y="T0"/>
              </a:cxn>
              <a:cxn ang="T3">
                <a:pos x="0" y="T1"/>
              </a:cxn>
            </a:cxnLst>
            <a:rect l="0" t="0" r="r" b="b"/>
            <a:pathLst>
              <a:path h="9737600">
                <a:moveTo>
                  <a:pt x="0" y="0"/>
                </a:moveTo>
                <a:lnTo>
                  <a:pt x="0" y="97376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Tree>
    <p:extLst>
      <p:ext uri="{BB962C8B-B14F-4D97-AF65-F5344CB8AC3E}">
        <p14:creationId xmlns:p14="http://schemas.microsoft.com/office/powerpoint/2010/main" val="283117145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9"/>
          <p:cNvPicPr>
            <a:picLocks noChangeAspect="1"/>
          </p:cNvPicPr>
          <p:nvPr userDrawn="1"/>
        </p:nvPicPr>
        <p:blipFill>
          <a:blip r:embed="rId15" cstate="print">
            <a:extLst>
              <a:ext uri="{28A0092B-C50C-407E-A947-70E740481C1C}">
                <a14:useLocalDpi xmlns:a14="http://schemas.microsoft.com/office/drawing/2010/main"/>
              </a:ext>
            </a:extLst>
          </a:blip>
          <a:srcRect/>
          <a:stretch>
            <a:fillRect/>
          </a:stretch>
        </p:blipFill>
        <p:spPr bwMode="auto">
          <a:xfrm>
            <a:off x="0" y="5979688"/>
            <a:ext cx="914658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圖片 7"/>
          <p:cNvPicPr>
            <a:picLocks noChangeAspect="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標題版面配置區 1"/>
          <p:cNvSpPr>
            <a:spLocks noGrp="1"/>
          </p:cNvSpPr>
          <p:nvPr>
            <p:ph type="title"/>
          </p:nvPr>
        </p:nvSpPr>
        <p:spPr bwMode="auto">
          <a:xfrm>
            <a:off x="0" y="0"/>
            <a:ext cx="9144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9" name="文字版面配置區 2"/>
          <p:cNvSpPr>
            <a:spLocks noGrp="1"/>
          </p:cNvSpPr>
          <p:nvPr>
            <p:ph type="body" idx="1"/>
          </p:nvPr>
        </p:nvSpPr>
        <p:spPr bwMode="auto">
          <a:xfrm>
            <a:off x="457200" y="836613"/>
            <a:ext cx="82296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4"/>
          </p:nvPr>
        </p:nvSpPr>
        <p:spPr bwMode="white">
          <a:xfrm>
            <a:off x="690245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bg1"/>
                </a:solidFill>
                <a:latin typeface="+mn-lt"/>
                <a:ea typeface="+mn-ea"/>
              </a:defRPr>
            </a:lvl1pPr>
          </a:lstStyle>
          <a:p>
            <a:pPr>
              <a:defRPr/>
            </a:pPr>
            <a:fld id="{B943CCC9-0DE4-4AEE-9724-1742EF941011}" type="slidenum">
              <a:rPr lang="zh-TW" altLang="en-US"/>
              <a:pPr>
                <a:defRPr/>
              </a:pPr>
              <a:t>‹#›</a:t>
            </a:fld>
            <a:endParaRPr lang="zh-TW" altLang="en-US"/>
          </a:p>
        </p:txBody>
      </p:sp>
      <p:pic>
        <p:nvPicPr>
          <p:cNvPr id="1031" name="圖片 4" descr="未命名-2.png"/>
          <p:cNvPicPr>
            <a:picLocks noChangeAspect="1"/>
          </p:cNvPicPr>
          <p:nvPr userDrawn="1"/>
        </p:nvPicPr>
        <p:blipFill>
          <a:blip r:embed="rId17"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0" name="圖片 9"/>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ctr" rtl="0" eaLnBrk="0" fontAlgn="base" hangingPunct="0">
        <a:spcBef>
          <a:spcPct val="0"/>
        </a:spcBef>
        <a:spcAft>
          <a:spcPct val="0"/>
        </a:spcAft>
        <a:defRPr sz="3600" b="1" kern="1200">
          <a:solidFill>
            <a:srgbClr val="144C90"/>
          </a:solidFill>
          <a:latin typeface="+mj-lt"/>
          <a:ea typeface="+mj-ea"/>
          <a:cs typeface="+mj-cs"/>
        </a:defRPr>
      </a:lvl1pPr>
      <a:lvl2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2pPr>
      <a:lvl3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3pPr>
      <a:lvl4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4pPr>
      <a:lvl5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5pPr>
      <a:lvl6pPr marL="457200" algn="ctr" rtl="0" fontAlgn="base">
        <a:spcBef>
          <a:spcPct val="0"/>
        </a:spcBef>
        <a:spcAft>
          <a:spcPct val="0"/>
        </a:spcAft>
        <a:defRPr sz="3600" b="1">
          <a:solidFill>
            <a:srgbClr val="144C90"/>
          </a:solidFill>
          <a:latin typeface="Tw Cen MT"/>
          <a:ea typeface="微軟正黑體" pitchFamily="34" charset="-120"/>
        </a:defRPr>
      </a:lvl6pPr>
      <a:lvl7pPr marL="914400" algn="ctr" rtl="0" fontAlgn="base">
        <a:spcBef>
          <a:spcPct val="0"/>
        </a:spcBef>
        <a:spcAft>
          <a:spcPct val="0"/>
        </a:spcAft>
        <a:defRPr sz="3600" b="1">
          <a:solidFill>
            <a:srgbClr val="144C90"/>
          </a:solidFill>
          <a:latin typeface="Tw Cen MT"/>
          <a:ea typeface="微軟正黑體" pitchFamily="34" charset="-120"/>
        </a:defRPr>
      </a:lvl7pPr>
      <a:lvl8pPr marL="1371600" algn="ctr" rtl="0" fontAlgn="base">
        <a:spcBef>
          <a:spcPct val="0"/>
        </a:spcBef>
        <a:spcAft>
          <a:spcPct val="0"/>
        </a:spcAft>
        <a:defRPr sz="3600" b="1">
          <a:solidFill>
            <a:srgbClr val="144C90"/>
          </a:solidFill>
          <a:latin typeface="Tw Cen MT"/>
          <a:ea typeface="微軟正黑體" pitchFamily="34" charset="-120"/>
        </a:defRPr>
      </a:lvl8pPr>
      <a:lvl9pPr marL="1828800" algn="ctr" rtl="0" fontAlgn="base">
        <a:spcBef>
          <a:spcPct val="0"/>
        </a:spcBef>
        <a:spcAft>
          <a:spcPct val="0"/>
        </a:spcAft>
        <a:defRPr sz="3600" b="1">
          <a:solidFill>
            <a:srgbClr val="144C90"/>
          </a:solidFill>
          <a:latin typeface="Tw Cen MT"/>
          <a:ea typeface="微軟正黑體" pitchFamily="34" charset="-120"/>
        </a:defRPr>
      </a:lvl9pPr>
    </p:titleStyle>
    <p:bodyStyle>
      <a:lvl1pPr marL="342900" indent="-342900" algn="l" rtl="0" eaLnBrk="0" fontAlgn="base" hangingPunct="0">
        <a:spcBef>
          <a:spcPct val="20000"/>
        </a:spcBef>
        <a:spcAft>
          <a:spcPct val="0"/>
        </a:spcAft>
        <a:buClr>
          <a:srgbClr val="C00000"/>
        </a:buClr>
        <a:buSzPct val="50000"/>
        <a:buFont typeface="Wingdings" pitchFamily="2" charset="2"/>
        <a:buChar char="n"/>
        <a:defRPr sz="32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wmf"/><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33.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diagramColors" Target="../diagrams/colors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QuickStyle" Target="../diagrams/quickStyle7.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Layout" Target="../diagrams/layout7.xml"/><Relationship Id="rId5" Type="http://schemas.openxmlformats.org/officeDocument/2006/relationships/diagramQuickStyle" Target="../diagrams/quickStyle6.xml"/><Relationship Id="rId10" Type="http://schemas.openxmlformats.org/officeDocument/2006/relationships/diagramData" Target="../diagrams/data7.xml"/><Relationship Id="rId4" Type="http://schemas.openxmlformats.org/officeDocument/2006/relationships/diagramLayout" Target="../diagrams/layout6.xml"/><Relationship Id="rId9" Type="http://schemas.openxmlformats.org/officeDocument/2006/relationships/image" Target="../media/image36.png"/><Relationship Id="rId14" Type="http://schemas.microsoft.com/office/2007/relationships/diagramDrawing" Target="../diagrams/drawing7.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43.png"/><Relationship Id="rId7" Type="http://schemas.openxmlformats.org/officeDocument/2006/relationships/diagramQuickStyle" Target="../diagrams/quickStyle1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44.png"/><Relationship Id="rId9" Type="http://schemas.microsoft.com/office/2007/relationships/diagramDrawing" Target="../diagrams/drawing13.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7.png"/><Relationship Id="rId7" Type="http://schemas.openxmlformats.org/officeDocument/2006/relationships/diagramQuickStyle" Target="../diagrams/quickStyle1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38.png"/><Relationship Id="rId9" Type="http://schemas.microsoft.com/office/2007/relationships/diagramDrawing" Target="../diagrams/drawing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50.png"/><Relationship Id="rId7" Type="http://schemas.openxmlformats.org/officeDocument/2006/relationships/diagramQuickStyle" Target="../diagrams/quickStyle22.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10" Type="http://schemas.openxmlformats.org/officeDocument/2006/relationships/image" Target="../media/image52.png"/><Relationship Id="rId4" Type="http://schemas.openxmlformats.org/officeDocument/2006/relationships/image" Target="../media/image51.png"/><Relationship Id="rId9" Type="http://schemas.microsoft.com/office/2007/relationships/diagramDrawing" Target="../diagrams/drawing22.xml"/></Relationships>
</file>

<file path=ppt/slides/_rels/slide43.xml.rels><?xml version="1.0" encoding="UTF-8" standalone="yes"?>
<Relationships xmlns="http://schemas.openxmlformats.org/package/2006/relationships"><Relationship Id="rId8" Type="http://schemas.openxmlformats.org/officeDocument/2006/relationships/diagramQuickStyle" Target="../diagrams/quickStyle23.xml"/><Relationship Id="rId3" Type="http://schemas.openxmlformats.org/officeDocument/2006/relationships/image" Target="../media/image53.png"/><Relationship Id="rId7" Type="http://schemas.openxmlformats.org/officeDocument/2006/relationships/diagramLayout" Target="../diagrams/layout23.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Data" Target="../diagrams/data23.xml"/><Relationship Id="rId5" Type="http://schemas.openxmlformats.org/officeDocument/2006/relationships/image" Target="../media/image55.png"/><Relationship Id="rId10" Type="http://schemas.microsoft.com/office/2007/relationships/diagramDrawing" Target="../diagrams/drawing23.xml"/><Relationship Id="rId4" Type="http://schemas.openxmlformats.org/officeDocument/2006/relationships/image" Target="../media/image54.png"/><Relationship Id="rId9" Type="http://schemas.openxmlformats.org/officeDocument/2006/relationships/diagramColors" Target="../diagrams/colors23.xml"/></Relationships>
</file>

<file path=ppt/slides/_rels/slide4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openxmlformats.org/officeDocument/2006/relationships/image" Target="../media/image57.png"/></Relationships>
</file>

<file path=ppt/slides/_rels/slide45.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notesSlide" Target="../notesSlides/notesSlide45.xml"/><Relationship Id="rId7" Type="http://schemas.openxmlformats.org/officeDocument/2006/relationships/diagramColors" Target="../diagrams/colors2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QuickStyle" Target="../diagrams/quickStyle25.xml"/><Relationship Id="rId5" Type="http://schemas.openxmlformats.org/officeDocument/2006/relationships/diagramLayout" Target="../diagrams/layout25.xml"/><Relationship Id="rId10" Type="http://schemas.openxmlformats.org/officeDocument/2006/relationships/image" Target="../media/image58.emf"/><Relationship Id="rId4" Type="http://schemas.openxmlformats.org/officeDocument/2006/relationships/diagramData" Target="../diagrams/data25.xml"/><Relationship Id="rId9"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0.wmf"/><Relationship Id="rId5" Type="http://schemas.openxmlformats.org/officeDocument/2006/relationships/oleObject" Target="../embeddings/oleObject3.bin"/><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8" Type="http://schemas.openxmlformats.org/officeDocument/2006/relationships/diagramData" Target="../diagrams/data28.xml"/><Relationship Id="rId13" Type="http://schemas.openxmlformats.org/officeDocument/2006/relationships/diagramData" Target="../diagrams/data29.xml"/><Relationship Id="rId18" Type="http://schemas.openxmlformats.org/officeDocument/2006/relationships/image" Target="../media/image63.png"/><Relationship Id="rId3" Type="http://schemas.openxmlformats.org/officeDocument/2006/relationships/diagramData" Target="../diagrams/data27.xml"/><Relationship Id="rId21" Type="http://schemas.openxmlformats.org/officeDocument/2006/relationships/image" Target="../media/image66.png"/><Relationship Id="rId7" Type="http://schemas.microsoft.com/office/2007/relationships/diagramDrawing" Target="../diagrams/drawing27.xml"/><Relationship Id="rId12" Type="http://schemas.microsoft.com/office/2007/relationships/diagramDrawing" Target="../diagrams/drawing28.xml"/><Relationship Id="rId17" Type="http://schemas.microsoft.com/office/2007/relationships/diagramDrawing" Target="../diagrams/drawing29.xml"/><Relationship Id="rId2" Type="http://schemas.openxmlformats.org/officeDocument/2006/relationships/notesSlide" Target="../notesSlides/notesSlide48.xml"/><Relationship Id="rId16" Type="http://schemas.openxmlformats.org/officeDocument/2006/relationships/diagramColors" Target="../diagrams/colors29.xml"/><Relationship Id="rId20"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5" Type="http://schemas.openxmlformats.org/officeDocument/2006/relationships/diagramQuickStyle" Target="../diagrams/quickStyle29.xml"/><Relationship Id="rId10" Type="http://schemas.openxmlformats.org/officeDocument/2006/relationships/diagramQuickStyle" Target="../diagrams/quickStyle28.xml"/><Relationship Id="rId19" Type="http://schemas.openxmlformats.org/officeDocument/2006/relationships/image" Target="../media/image64.png"/><Relationship Id="rId4" Type="http://schemas.openxmlformats.org/officeDocument/2006/relationships/diagramLayout" Target="../diagrams/layout27.xml"/><Relationship Id="rId9" Type="http://schemas.openxmlformats.org/officeDocument/2006/relationships/diagramLayout" Target="../diagrams/layout28.xml"/><Relationship Id="rId14" Type="http://schemas.openxmlformats.org/officeDocument/2006/relationships/diagramLayout" Target="../diagrams/layout29.xml"/></Relationships>
</file>

<file path=ppt/slides/_rels/slide4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 Id="rId9" Type="http://schemas.openxmlformats.org/officeDocument/2006/relationships/image" Target="../media/image6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image" Target="../media/image74.png"/><Relationship Id="rId11" Type="http://schemas.openxmlformats.org/officeDocument/2006/relationships/image" Target="../media/image79.wmf"/><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1.wmf"/></Relationships>
</file>

<file path=ppt/slides/_rels/slide56.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82.wmf"/></Relationships>
</file>

<file path=ppt/slides/_rels/slide57.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jp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87.png"/><Relationship Id="rId5" Type="http://schemas.openxmlformats.org/officeDocument/2006/relationships/image" Target="../media/image86.wmf"/><Relationship Id="rId4" Type="http://schemas.openxmlformats.org/officeDocument/2006/relationships/image" Target="../media/image85.png"/><Relationship Id="rId9" Type="http://schemas.microsoft.com/office/2007/relationships/hdphoto" Target="../media/hdphoto1.wdp"/></Relationships>
</file>

<file path=ppt/slides/_rels/slide60.xml.rels><?xml version="1.0" encoding="UTF-8" standalone="yes"?>
<Relationships xmlns="http://schemas.openxmlformats.org/package/2006/relationships"><Relationship Id="rId8" Type="http://schemas.openxmlformats.org/officeDocument/2006/relationships/diagramQuickStyle" Target="../diagrams/quickStyle31.xml"/><Relationship Id="rId3" Type="http://schemas.openxmlformats.org/officeDocument/2006/relationships/image" Target="../media/image90.png"/><Relationship Id="rId7" Type="http://schemas.openxmlformats.org/officeDocument/2006/relationships/diagramLayout" Target="../diagrams/layout31.xml"/><Relationship Id="rId12" Type="http://schemas.openxmlformats.org/officeDocument/2006/relationships/image" Target="../media/image94.jpg"/><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diagramData" Target="../diagrams/data31.xml"/><Relationship Id="rId11" Type="http://schemas.openxmlformats.org/officeDocument/2006/relationships/image" Target="../media/image93.png"/><Relationship Id="rId5" Type="http://schemas.openxmlformats.org/officeDocument/2006/relationships/image" Target="../media/image92.png"/><Relationship Id="rId10" Type="http://schemas.microsoft.com/office/2007/relationships/diagramDrawing" Target="../diagrams/drawing31.xml"/><Relationship Id="rId4" Type="http://schemas.openxmlformats.org/officeDocument/2006/relationships/image" Target="../media/image91.png"/><Relationship Id="rId9" Type="http://schemas.openxmlformats.org/officeDocument/2006/relationships/diagramColors" Target="../diagrams/colors31.xml"/></Relationships>
</file>

<file path=ppt/slides/_rels/slide61.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97.wmf"/><Relationship Id="rId4" Type="http://schemas.openxmlformats.org/officeDocument/2006/relationships/image" Target="../media/image96.wmf"/></Relationships>
</file>

<file path=ppt/slides/_rels/slide62.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notesSlide" Target="../notesSlides/notesSlide62.xml"/><Relationship Id="rId1" Type="http://schemas.openxmlformats.org/officeDocument/2006/relationships/slideLayout" Target="../slideLayouts/slideLayout3.xml"/><Relationship Id="rId5" Type="http://schemas.openxmlformats.org/officeDocument/2006/relationships/image" Target="../media/image99.wmf"/><Relationship Id="rId4" Type="http://schemas.openxmlformats.org/officeDocument/2006/relationships/image" Target="../media/image98.wmf"/></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2.xml"/><Relationship Id="rId1" Type="http://schemas.openxmlformats.org/officeDocument/2006/relationships/slideLayout" Target="../slideLayouts/slideLayout3.xml"/><Relationship Id="rId5" Type="http://schemas.openxmlformats.org/officeDocument/2006/relationships/image" Target="../media/image109.png"/><Relationship Id="rId4" Type="http://schemas.openxmlformats.org/officeDocument/2006/relationships/image" Target="../media/image108.png"/></Relationships>
</file>

<file path=ppt/slides/_rels/slide73.xml.rels><?xml version="1.0" encoding="UTF-8" standalone="yes"?>
<Relationships xmlns="http://schemas.openxmlformats.org/package/2006/relationships"><Relationship Id="rId8" Type="http://schemas.openxmlformats.org/officeDocument/2006/relationships/diagramData" Target="../diagrams/data33.xml"/><Relationship Id="rId13" Type="http://schemas.openxmlformats.org/officeDocument/2006/relationships/diagramData" Target="../diagrams/data34.xml"/><Relationship Id="rId18" Type="http://schemas.openxmlformats.org/officeDocument/2006/relationships/diagramData" Target="../diagrams/data35.xml"/><Relationship Id="rId26" Type="http://schemas.openxmlformats.org/officeDocument/2006/relationships/image" Target="../media/image113.png"/><Relationship Id="rId3" Type="http://schemas.openxmlformats.org/officeDocument/2006/relationships/diagramData" Target="../diagrams/data32.xml"/><Relationship Id="rId21" Type="http://schemas.openxmlformats.org/officeDocument/2006/relationships/diagramColors" Target="../diagrams/colors35.xml"/><Relationship Id="rId7" Type="http://schemas.microsoft.com/office/2007/relationships/diagramDrawing" Target="../diagrams/drawing32.xml"/><Relationship Id="rId12" Type="http://schemas.microsoft.com/office/2007/relationships/diagramDrawing" Target="../diagrams/drawing33.xml"/><Relationship Id="rId17" Type="http://schemas.microsoft.com/office/2007/relationships/diagramDrawing" Target="../diagrams/drawing34.xml"/><Relationship Id="rId25" Type="http://schemas.openxmlformats.org/officeDocument/2006/relationships/image" Target="../media/image112.png"/><Relationship Id="rId2" Type="http://schemas.openxmlformats.org/officeDocument/2006/relationships/notesSlide" Target="../notesSlides/notesSlide73.xml"/><Relationship Id="rId16" Type="http://schemas.openxmlformats.org/officeDocument/2006/relationships/diagramColors" Target="../diagrams/colors34.xml"/><Relationship Id="rId20" Type="http://schemas.openxmlformats.org/officeDocument/2006/relationships/diagramQuickStyle" Target="../diagrams/quickStyle35.xml"/><Relationship Id="rId1" Type="http://schemas.openxmlformats.org/officeDocument/2006/relationships/slideLayout" Target="../slideLayouts/slideLayout3.xml"/><Relationship Id="rId6" Type="http://schemas.openxmlformats.org/officeDocument/2006/relationships/diagramColors" Target="../diagrams/colors32.xml"/><Relationship Id="rId11" Type="http://schemas.openxmlformats.org/officeDocument/2006/relationships/diagramColors" Target="../diagrams/colors33.xml"/><Relationship Id="rId24" Type="http://schemas.openxmlformats.org/officeDocument/2006/relationships/image" Target="../media/image111.jpeg"/><Relationship Id="rId5" Type="http://schemas.openxmlformats.org/officeDocument/2006/relationships/diagramQuickStyle" Target="../diagrams/quickStyle32.xml"/><Relationship Id="rId15" Type="http://schemas.openxmlformats.org/officeDocument/2006/relationships/diagramQuickStyle" Target="../diagrams/quickStyle34.xml"/><Relationship Id="rId23" Type="http://schemas.openxmlformats.org/officeDocument/2006/relationships/image" Target="../media/image110.png"/><Relationship Id="rId10" Type="http://schemas.openxmlformats.org/officeDocument/2006/relationships/diagramQuickStyle" Target="../diagrams/quickStyle33.xml"/><Relationship Id="rId19" Type="http://schemas.openxmlformats.org/officeDocument/2006/relationships/diagramLayout" Target="../diagrams/layout35.xml"/><Relationship Id="rId4" Type="http://schemas.openxmlformats.org/officeDocument/2006/relationships/diagramLayout" Target="../diagrams/layout32.xml"/><Relationship Id="rId9" Type="http://schemas.openxmlformats.org/officeDocument/2006/relationships/diagramLayout" Target="../diagrams/layout33.xml"/><Relationship Id="rId14" Type="http://schemas.openxmlformats.org/officeDocument/2006/relationships/diagramLayout" Target="../diagrams/layout34.xml"/><Relationship Id="rId22" Type="http://schemas.microsoft.com/office/2007/relationships/diagramDrawing" Target="../diagrams/drawing3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hyperlink" Target="mailto:pauline_peng@gss.com.tw"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hyperlink" Target="mailto:do_cheng@gss.com.tw" TargetMode="External"/><Relationship Id="rId5" Type="http://schemas.openxmlformats.org/officeDocument/2006/relationships/hyperlink" Target="mailto:scar_su@gss.com.tw" TargetMode="External"/><Relationship Id="rId4" Type="http://schemas.openxmlformats.org/officeDocument/2006/relationships/hyperlink" Target="mailto:scar_su@mail.gss.com.tw"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8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116.png"/></Relationships>
</file>

<file path=ppt/slides/_rels/slide88.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120.png"/></Relationships>
</file>

<file path=ppt/slides/_rels/slide8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9.xml"/><Relationship Id="rId1" Type="http://schemas.openxmlformats.org/officeDocument/2006/relationships/slideLayout" Target="../slideLayouts/slideLayout3.xml"/><Relationship Id="rId5" Type="http://schemas.openxmlformats.org/officeDocument/2006/relationships/image" Target="../media/image123.png"/><Relationship Id="rId4" Type="http://schemas.openxmlformats.org/officeDocument/2006/relationships/image" Target="../media/image122.png"/></Relationships>
</file>

<file path=ppt/slides/_rels/slide9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0.xml"/><Relationship Id="rId1" Type="http://schemas.openxmlformats.org/officeDocument/2006/relationships/slideLayout" Target="../slideLayouts/slideLayout3.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122.png"/></Relationships>
</file>

<file path=ppt/slides/_rels/slide9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92.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6.png"/><Relationship Id="rId2" Type="http://schemas.openxmlformats.org/officeDocument/2006/relationships/notesSlide" Target="../notesSlides/notesSlide9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http://www.cloudgss.com/" TargetMode="External"/><Relationship Id="rId4" Type="http://schemas.openxmlformats.org/officeDocument/2006/relationships/hyperlink" Target="http://www.gss.com.t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5"/>
          <p:cNvSpPr>
            <a:spLocks noGrp="1"/>
          </p:cNvSpPr>
          <p:nvPr>
            <p:ph type="ctrTitle"/>
          </p:nvPr>
        </p:nvSpPr>
        <p:spPr>
          <a:xfrm>
            <a:off x="685800" y="1341438"/>
            <a:ext cx="8423275" cy="1470025"/>
          </a:xfrm>
        </p:spPr>
        <p:txBody>
          <a:bodyPr/>
          <a:lstStyle/>
          <a:p>
            <a:pPr eaLnBrk="1" hangingPunct="1"/>
            <a:r>
              <a:rPr lang="en-US" altLang="zh-TW"/>
              <a:t>Domain Model</a:t>
            </a:r>
            <a:endParaRPr lang="zh-TW" altLang="en-US" dirty="0"/>
          </a:p>
        </p:txBody>
      </p:sp>
      <p:sp>
        <p:nvSpPr>
          <p:cNvPr id="15363" name="副標題 6"/>
          <p:cNvSpPr>
            <a:spLocks noGrp="1"/>
          </p:cNvSpPr>
          <p:nvPr>
            <p:ph type="subTitle" idx="1"/>
          </p:nvPr>
        </p:nvSpPr>
        <p:spPr>
          <a:xfrm>
            <a:off x="971550" y="4077072"/>
            <a:ext cx="6400800" cy="1368152"/>
          </a:xfrm>
        </p:spPr>
        <p:txBody>
          <a:bodyPr/>
          <a:lstStyle/>
          <a:p>
            <a:pPr eaLnBrk="1" hangingPunct="1"/>
            <a:r>
              <a:rPr lang="en-US" altLang="zh-TW" dirty="0"/>
              <a:t>2020/04/08</a:t>
            </a:r>
            <a:r>
              <a:rPr lang="zh-TW" altLang="en-US" dirty="0"/>
              <a:t>：彭寶嶙、鄭秀芳</a:t>
            </a:r>
            <a:endParaRPr lang="en-US" altLang="zh-TW" dirty="0"/>
          </a:p>
          <a:p>
            <a:pPr eaLnBrk="1" hangingPunct="1"/>
            <a:r>
              <a:rPr lang="en-US" altLang="zh-TW" dirty="0"/>
              <a:t>2020/04/15</a:t>
            </a:r>
            <a:r>
              <a:rPr lang="zh-TW" altLang="en-US" dirty="0"/>
              <a:t>：蘇瑞亨</a:t>
            </a:r>
            <a:endParaRPr lang="en-US" altLang="zh-TW" dirty="0"/>
          </a:p>
        </p:txBody>
      </p:sp>
      <p:sp>
        <p:nvSpPr>
          <p:cNvPr id="15364" name="投影片編號版面配置區 7"/>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A6D702FE-C332-4CE5-AEF5-9A26C5C20341}" type="slidenum">
              <a:rPr kumimoji="0" lang="zh-TW" altLang="en-US" smtClean="0">
                <a:solidFill>
                  <a:schemeClr val="tx2"/>
                </a:solidFill>
                <a:latin typeface="Tw Cen MT" pitchFamily="34" charset="0"/>
                <a:ea typeface="微軟正黑體" pitchFamily="34" charset="-120"/>
              </a:rPr>
              <a:pPr eaLnBrk="1" fontAlgn="base" hangingPunct="1">
                <a:spcBef>
                  <a:spcPct val="0"/>
                </a:spcBef>
                <a:spcAft>
                  <a:spcPct val="0"/>
                </a:spcAft>
              </a:pPr>
              <a:t>1</a:t>
            </a:fld>
            <a:endParaRPr kumimoji="0" lang="zh-TW" altLang="en-US">
              <a:solidFill>
                <a:schemeClr val="tx2"/>
              </a:solidFill>
              <a:latin typeface="Tw Cen MT" pitchFamily="34" charset="0"/>
              <a:ea typeface="微軟正黑體" pitchFamily="34" charset="-120"/>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課程目標</a:t>
            </a:r>
          </a:p>
        </p:txBody>
      </p:sp>
      <p:sp>
        <p:nvSpPr>
          <p:cNvPr id="3" name="內容版面配置區 2"/>
          <p:cNvSpPr>
            <a:spLocks noGrp="1"/>
          </p:cNvSpPr>
          <p:nvPr>
            <p:ph idx="1"/>
          </p:nvPr>
        </p:nvSpPr>
        <p:spPr/>
        <p:txBody>
          <a:bodyPr/>
          <a:lstStyle/>
          <a:p>
            <a:r>
              <a:rPr lang="zh-TW" altLang="en-US" dirty="0"/>
              <a:t>建立抽象的概念</a:t>
            </a:r>
          </a:p>
          <a:p>
            <a:r>
              <a:rPr lang="en-US" altLang="zh-TW"/>
              <a:t>Domain Model </a:t>
            </a:r>
            <a:r>
              <a:rPr lang="zh-TW" altLang="en-US"/>
              <a:t>的</a:t>
            </a:r>
            <a:r>
              <a:rPr lang="zh-TW" altLang="en-US" dirty="0"/>
              <a:t>表示法與構成元素</a:t>
            </a:r>
          </a:p>
          <a:p>
            <a:r>
              <a:rPr lang="zh-TW" altLang="en-US" dirty="0"/>
              <a:t>基本商業邏輯的</a:t>
            </a:r>
            <a:r>
              <a:rPr lang="en-US" altLang="zh-TW" dirty="0"/>
              <a:t>Pattern</a:t>
            </a:r>
            <a:endParaRPr lang="zh-TW" altLang="en-US" dirty="0"/>
          </a:p>
          <a:p>
            <a:r>
              <a:rPr lang="zh-TW" altLang="en-US"/>
              <a:t>溝通</a:t>
            </a:r>
            <a:r>
              <a:rPr lang="en-US" altLang="zh-TW"/>
              <a:t>domain </a:t>
            </a:r>
            <a:r>
              <a:rPr lang="zh-TW" altLang="en-US"/>
              <a:t>的</a:t>
            </a:r>
            <a:r>
              <a:rPr lang="zh-TW" altLang="en-US" dirty="0"/>
              <a:t>共同語言</a:t>
            </a:r>
          </a:p>
          <a:p>
            <a:r>
              <a:rPr lang="zh-TW" altLang="en-US" dirty="0"/>
              <a:t>體驗層次的美感</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2</a:t>
            </a:fld>
            <a:endParaRPr lang="zh-TW" altLang="en-US"/>
          </a:p>
        </p:txBody>
      </p:sp>
      <p:pic>
        <p:nvPicPr>
          <p:cNvPr id="1026" name="Picture 2" descr="http://www.51pptmoban.com/d/file/2015/01/14/e73b4fca69f4962bdc114a7559fa6c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3265" y="2636912"/>
            <a:ext cx="4300735" cy="322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10875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我不會寫程式，可以聽得懂嗎？</a:t>
            </a:r>
          </a:p>
        </p:txBody>
      </p:sp>
      <p:sp>
        <p:nvSpPr>
          <p:cNvPr id="3" name="內容版面配置區 2"/>
          <p:cNvSpPr>
            <a:spLocks noGrp="1"/>
          </p:cNvSpPr>
          <p:nvPr>
            <p:ph idx="1"/>
          </p:nvPr>
        </p:nvSpPr>
        <p:spPr/>
        <p:txBody>
          <a:bodyPr/>
          <a:lstStyle/>
          <a:p>
            <a:r>
              <a:rPr lang="en-US" altLang="zh-TW"/>
              <a:t>Domain Model </a:t>
            </a:r>
            <a:r>
              <a:rPr lang="zh-TW" altLang="en-US"/>
              <a:t>是</a:t>
            </a:r>
            <a:r>
              <a:rPr lang="zh-TW" altLang="en-US" dirty="0"/>
              <a:t>概念性層次</a:t>
            </a:r>
            <a:r>
              <a:rPr lang="en-US" altLang="zh-TW"/>
              <a:t>(Conceptual level</a:t>
            </a:r>
            <a:r>
              <a:rPr lang="en-US" altLang="zh-TW" dirty="0"/>
              <a:t>)</a:t>
            </a:r>
          </a:p>
          <a:p>
            <a:r>
              <a:rPr lang="zh-TW" altLang="en-US" dirty="0"/>
              <a:t>會寫程式的人容易被實做的方法影響，反而限制了思考其它可能性</a:t>
            </a:r>
          </a:p>
          <a:p>
            <a:r>
              <a:rPr lang="zh-TW" altLang="en-US" dirty="0"/>
              <a:t>所以不會寫程式反而比較沒有包袱</a:t>
            </a:r>
          </a:p>
          <a:p>
            <a:pPr marL="0" indent="0">
              <a:buNone/>
            </a:pPr>
            <a:endParaRPr lang="en-US" altLang="zh-TW" dirty="0"/>
          </a:p>
          <a:p>
            <a:pPr marL="0" indent="0">
              <a:buNone/>
            </a:pPr>
            <a:r>
              <a:rPr lang="zh-TW" altLang="en-US" dirty="0"/>
              <a:t>葵花寶典第一頁：欲練此功，必先放下：</a:t>
            </a:r>
          </a:p>
          <a:p>
            <a:r>
              <a:rPr lang="en-US" altLang="zh-TW" dirty="0"/>
              <a:t>SQL</a:t>
            </a:r>
            <a:r>
              <a:rPr lang="zh-TW" altLang="en-US" dirty="0"/>
              <a:t>（存取資料的語言）</a:t>
            </a:r>
          </a:p>
          <a:p>
            <a:r>
              <a:rPr lang="en-US" altLang="zh-TW" dirty="0"/>
              <a:t>Table</a:t>
            </a:r>
          </a:p>
          <a:p>
            <a:r>
              <a:rPr lang="en-US" altLang="zh-TW" dirty="0"/>
              <a:t>RDBMS</a:t>
            </a:r>
            <a:r>
              <a:rPr lang="zh-TW" altLang="en-US" dirty="0"/>
              <a:t>（處理資料存取的系統）</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3</a:t>
            </a:fld>
            <a:endParaRPr lang="zh-TW" altLang="en-US"/>
          </a:p>
        </p:txBody>
      </p:sp>
    </p:spTree>
    <p:extLst>
      <p:ext uri="{BB962C8B-B14F-4D97-AF65-F5344CB8AC3E}">
        <p14:creationId xmlns:p14="http://schemas.microsoft.com/office/powerpoint/2010/main" val="369713108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708400" y="982663"/>
            <a:ext cx="5111750" cy="5041900"/>
          </a:xfrm>
          <a:prstGeom prst="rect">
            <a:avLst/>
          </a:prstGeom>
          <a:solidFill>
            <a:srgbClr val="144C90"/>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TW" altLang="en-US"/>
          </a:p>
        </p:txBody>
      </p:sp>
      <p:pic>
        <p:nvPicPr>
          <p:cNvPr id="17411" name="圖片 9" descr="未命名-3.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rot="7255775">
            <a:off x="4710112" y="4806951"/>
            <a:ext cx="108426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圖片 8"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3742743">
            <a:off x="566737" y="3451226"/>
            <a:ext cx="2132013"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圖片 7"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711672">
            <a:off x="6156325" y="1497013"/>
            <a:ext cx="2808288"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標題 1"/>
          <p:cNvSpPr>
            <a:spLocks noGrp="1"/>
          </p:cNvSpPr>
          <p:nvPr>
            <p:ph type="title"/>
          </p:nvPr>
        </p:nvSpPr>
        <p:spPr/>
        <p:txBody>
          <a:bodyPr/>
          <a:lstStyle/>
          <a:p>
            <a:pPr eaLnBrk="1" hangingPunct="1"/>
            <a:r>
              <a:rPr kumimoji="1" lang="zh-TW" altLang="en-US" dirty="0"/>
              <a:t>課程大綱</a:t>
            </a:r>
          </a:p>
        </p:txBody>
      </p:sp>
      <p:sp>
        <p:nvSpPr>
          <p:cNvPr id="17415" name="投影片編號版面配置區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C4E2612A-534C-4A85-B815-39744A3BACF2}"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4</a:t>
            </a:fld>
            <a:endParaRPr kumimoji="0" lang="zh-TW" altLang="en-US">
              <a:solidFill>
                <a:schemeClr val="bg1"/>
              </a:solidFill>
              <a:latin typeface="Tw Cen MT" pitchFamily="34" charset="0"/>
              <a:ea typeface="微軟正黑體" pitchFamily="34" charset="-120"/>
            </a:endParaRPr>
          </a:p>
        </p:txBody>
      </p:sp>
      <p:pic>
        <p:nvPicPr>
          <p:cNvPr id="17416" name="圖片 2" descr="未命名-1.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54050" y="1544638"/>
            <a:ext cx="24288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內容版面配置區 12"/>
          <p:cNvSpPr>
            <a:spLocks noGrp="1"/>
          </p:cNvSpPr>
          <p:nvPr>
            <p:ph idx="1"/>
          </p:nvPr>
        </p:nvSpPr>
        <p:spPr>
          <a:xfrm>
            <a:off x="3995738" y="1127125"/>
            <a:ext cx="4691062" cy="4929188"/>
          </a:xfrm>
        </p:spPr>
        <p:txBody>
          <a:bodyPr/>
          <a:lstStyle/>
          <a:p>
            <a:pPr marL="0" indent="0" eaLnBrk="1" hangingPunct="1">
              <a:buClr>
                <a:srgbClr val="FFFF00"/>
              </a:buClr>
              <a:buNone/>
            </a:pPr>
            <a:r>
              <a:rPr lang="en-US" altLang="zh-TW">
                <a:solidFill>
                  <a:schemeClr val="bg1"/>
                </a:solidFill>
              </a:rPr>
              <a:t>Day 1</a:t>
            </a:r>
            <a:endParaRPr lang="en-US" altLang="zh-TW" dirty="0">
              <a:solidFill>
                <a:schemeClr val="bg1"/>
              </a:solidFill>
            </a:endParaRPr>
          </a:p>
          <a:p>
            <a:pPr eaLnBrk="1" hangingPunct="1">
              <a:buClr>
                <a:srgbClr val="FFFF00"/>
              </a:buClr>
            </a:pPr>
            <a:r>
              <a:rPr lang="zh-TW" altLang="en-US" dirty="0">
                <a:solidFill>
                  <a:schemeClr val="bg1"/>
                </a:solidFill>
              </a:rPr>
              <a:t>什麼</a:t>
            </a:r>
            <a:r>
              <a:rPr lang="zh-TW" altLang="en-US">
                <a:solidFill>
                  <a:schemeClr val="bg1"/>
                </a:solidFill>
              </a:rPr>
              <a:t>是</a:t>
            </a:r>
            <a:r>
              <a:rPr lang="en-US" altLang="zh-TW">
                <a:solidFill>
                  <a:schemeClr val="bg1"/>
                </a:solidFill>
              </a:rPr>
              <a:t>Domain Model</a:t>
            </a:r>
            <a:endParaRPr lang="en-US" altLang="zh-TW" dirty="0">
              <a:solidFill>
                <a:schemeClr val="bg1"/>
              </a:solidFill>
            </a:endParaRPr>
          </a:p>
          <a:p>
            <a:pPr eaLnBrk="1" hangingPunct="1">
              <a:buClr>
                <a:srgbClr val="FFFF00"/>
              </a:buClr>
            </a:pPr>
            <a:r>
              <a:rPr lang="zh-TW" altLang="en-US" dirty="0">
                <a:solidFill>
                  <a:schemeClr val="bg1"/>
                </a:solidFill>
              </a:rPr>
              <a:t>如何</a:t>
            </a:r>
            <a:r>
              <a:rPr lang="zh-TW" altLang="en-US">
                <a:solidFill>
                  <a:schemeClr val="bg1"/>
                </a:solidFill>
              </a:rPr>
              <a:t>做</a:t>
            </a:r>
            <a:r>
              <a:rPr lang="en-US" altLang="zh-TW">
                <a:solidFill>
                  <a:schemeClr val="bg1"/>
                </a:solidFill>
              </a:rPr>
              <a:t>Domain Model</a:t>
            </a:r>
            <a:endParaRPr lang="en-US" altLang="zh-TW" dirty="0">
              <a:solidFill>
                <a:schemeClr val="bg1"/>
              </a:solidFill>
            </a:endParaRPr>
          </a:p>
          <a:p>
            <a:pPr eaLnBrk="1" hangingPunct="1">
              <a:buClr>
                <a:srgbClr val="FFFF00"/>
              </a:buClr>
            </a:pPr>
            <a:r>
              <a:rPr lang="zh-TW" altLang="en-US" dirty="0">
                <a:solidFill>
                  <a:schemeClr val="bg1"/>
                </a:solidFill>
              </a:rPr>
              <a:t>常用</a:t>
            </a:r>
            <a:r>
              <a:rPr lang="en-US" altLang="zh-TW" dirty="0">
                <a:solidFill>
                  <a:schemeClr val="bg1"/>
                </a:solidFill>
              </a:rPr>
              <a:t>Pattern</a:t>
            </a:r>
          </a:p>
          <a:p>
            <a:pPr marL="0" indent="0" eaLnBrk="1" hangingPunct="1">
              <a:buClr>
                <a:srgbClr val="FFFF00"/>
              </a:buClr>
              <a:buNone/>
            </a:pPr>
            <a:r>
              <a:rPr lang="en-US" altLang="zh-TW">
                <a:solidFill>
                  <a:schemeClr val="bg1"/>
                </a:solidFill>
              </a:rPr>
              <a:t>Homework (</a:t>
            </a:r>
            <a:r>
              <a:rPr lang="zh-TW" altLang="en-US" dirty="0">
                <a:solidFill>
                  <a:schemeClr val="bg1"/>
                </a:solidFill>
              </a:rPr>
              <a:t>分組</a:t>
            </a:r>
            <a:r>
              <a:rPr lang="en-US" altLang="zh-TW" dirty="0">
                <a:solidFill>
                  <a:schemeClr val="bg1"/>
                </a:solidFill>
              </a:rPr>
              <a:t>)</a:t>
            </a:r>
          </a:p>
          <a:p>
            <a:pPr marL="0" indent="0" eaLnBrk="1" hangingPunct="1">
              <a:buClr>
                <a:srgbClr val="FFFF00"/>
              </a:buClr>
              <a:buNone/>
            </a:pPr>
            <a:endParaRPr lang="en-US" altLang="zh-TW" dirty="0">
              <a:solidFill>
                <a:schemeClr val="bg1"/>
              </a:solidFill>
            </a:endParaRPr>
          </a:p>
          <a:p>
            <a:pPr marL="0" indent="0" eaLnBrk="1" hangingPunct="1">
              <a:buClr>
                <a:srgbClr val="FFFF00"/>
              </a:buClr>
              <a:buNone/>
            </a:pPr>
            <a:r>
              <a:rPr lang="en-US" altLang="zh-TW">
                <a:solidFill>
                  <a:schemeClr val="bg1"/>
                </a:solidFill>
              </a:rPr>
              <a:t>Day 2</a:t>
            </a:r>
            <a:endParaRPr lang="zh-TW" altLang="en-US" dirty="0">
              <a:solidFill>
                <a:schemeClr val="bg1"/>
              </a:solidFill>
            </a:endParaRPr>
          </a:p>
          <a:p>
            <a:pPr eaLnBrk="1" hangingPunct="1">
              <a:buClr>
                <a:srgbClr val="FFFF00"/>
              </a:buClr>
            </a:pPr>
            <a:r>
              <a:rPr lang="zh-TW" altLang="en-US" dirty="0">
                <a:solidFill>
                  <a:schemeClr val="bg1"/>
                </a:solidFill>
              </a:rPr>
              <a:t>成果展示與討論</a:t>
            </a:r>
          </a:p>
        </p:txBody>
      </p:sp>
      <p:pic>
        <p:nvPicPr>
          <p:cNvPr id="17418" name="圖片 14"/>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95288" y="981075"/>
            <a:ext cx="32448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a:t>Domain</a:t>
            </a:r>
            <a:r>
              <a:rPr lang="zh-TW" altLang="en-US"/>
              <a:t> </a:t>
            </a:r>
            <a:r>
              <a:rPr lang="en-US" altLang="zh-TW"/>
              <a:t>model</a:t>
            </a:r>
            <a:r>
              <a:rPr lang="en-US" altLang="zh-TW" dirty="0"/>
              <a:t>,</a:t>
            </a:r>
            <a:br>
              <a:rPr lang="en-US" altLang="zh-TW" dirty="0"/>
            </a:br>
            <a:r>
              <a:rPr lang="en-US" altLang="zh-TW" dirty="0"/>
              <a:t>What?</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5</a:t>
            </a:fld>
            <a:endParaRPr kumimoji="0" lang="zh-TW" altLang="en-US">
              <a:solidFill>
                <a:schemeClr val="bg1"/>
              </a:solidFill>
              <a:latin typeface="Tw Cen MT" pitchFamily="34" charset="0"/>
              <a:ea typeface="微軟正黑體" pitchFamily="34" charset="-120"/>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什麼</a:t>
            </a:r>
            <a:r>
              <a:rPr lang="zh-TW" altLang="en-US"/>
              <a:t>是</a:t>
            </a:r>
            <a:r>
              <a:rPr lang="en-US" altLang="zh-TW"/>
              <a:t>Domain</a:t>
            </a:r>
            <a:r>
              <a:rPr lang="zh-TW" altLang="en-US"/>
              <a:t> </a:t>
            </a:r>
            <a:r>
              <a:rPr lang="en-US" altLang="zh-TW"/>
              <a:t>Model</a:t>
            </a:r>
            <a:endParaRPr lang="zh-TW" altLang="en-US" dirty="0"/>
          </a:p>
        </p:txBody>
      </p:sp>
      <p:sp>
        <p:nvSpPr>
          <p:cNvPr id="3" name="內容版面配置區 2"/>
          <p:cNvSpPr>
            <a:spLocks noGrp="1"/>
          </p:cNvSpPr>
          <p:nvPr>
            <p:ph idx="1"/>
          </p:nvPr>
        </p:nvSpPr>
        <p:spPr/>
        <p:txBody>
          <a:bodyPr/>
          <a:lstStyle/>
          <a:p>
            <a:r>
              <a:rPr lang="en-US" altLang="zh-TW"/>
              <a:t>Domain Knowhow</a:t>
            </a:r>
            <a:endParaRPr lang="en-US" altLang="zh-TW" dirty="0"/>
          </a:p>
          <a:p>
            <a:pPr lvl="1"/>
            <a:r>
              <a:rPr lang="zh-TW" altLang="en-US" dirty="0"/>
              <a:t>在某個</a:t>
            </a:r>
            <a:r>
              <a:rPr lang="zh-TW" altLang="en-US" dirty="0">
                <a:solidFill>
                  <a:srgbClr val="C00000"/>
                </a:solidFill>
              </a:rPr>
              <a:t>問題領域</a:t>
            </a:r>
            <a:r>
              <a:rPr lang="zh-TW" altLang="en-US" dirty="0"/>
              <a:t>中特有的知識</a:t>
            </a:r>
          </a:p>
          <a:p>
            <a:r>
              <a:rPr lang="en-US" altLang="zh-TW" dirty="0"/>
              <a:t>Model</a:t>
            </a:r>
          </a:p>
          <a:p>
            <a:pPr lvl="1"/>
            <a:r>
              <a:rPr lang="zh-TW" altLang="en-US" dirty="0"/>
              <a:t>一種</a:t>
            </a:r>
            <a:r>
              <a:rPr lang="zh-TW" altLang="en-US" dirty="0">
                <a:solidFill>
                  <a:srgbClr val="C00000"/>
                </a:solidFill>
              </a:rPr>
              <a:t>結構化</a:t>
            </a:r>
            <a:r>
              <a:rPr lang="zh-TW" altLang="en-US" dirty="0"/>
              <a:t>的表現方式</a:t>
            </a:r>
          </a:p>
          <a:p>
            <a:pPr lvl="1"/>
            <a:r>
              <a:rPr lang="zh-TW" altLang="en-US" dirty="0"/>
              <a:t>透過</a:t>
            </a:r>
            <a:r>
              <a:rPr lang="zh-TW" altLang="en-US" dirty="0">
                <a:solidFill>
                  <a:srgbClr val="C00000"/>
                </a:solidFill>
              </a:rPr>
              <a:t>抽象化</a:t>
            </a:r>
            <a:r>
              <a:rPr lang="zh-TW" altLang="en-US" dirty="0"/>
              <a:t>將實際上的事物轉化成虛擬的圖形、關係、文字等概念</a:t>
            </a:r>
          </a:p>
          <a:p>
            <a:r>
              <a:rPr lang="en-US" altLang="zh-TW"/>
              <a:t>Domain Model</a:t>
            </a:r>
            <a:endParaRPr lang="en-US" altLang="zh-TW" dirty="0"/>
          </a:p>
          <a:p>
            <a:pPr lvl="1"/>
            <a:r>
              <a:rPr lang="zh-TW" altLang="en-US" dirty="0"/>
              <a:t>將某個</a:t>
            </a:r>
            <a:r>
              <a:rPr lang="zh-TW" altLang="en-US" dirty="0">
                <a:solidFill>
                  <a:srgbClr val="C00000"/>
                </a:solidFill>
              </a:rPr>
              <a:t>問題領域</a:t>
            </a:r>
            <a:r>
              <a:rPr lang="zh-TW" altLang="en-US" dirty="0"/>
              <a:t>中特有的知識，</a:t>
            </a:r>
            <a:r>
              <a:rPr lang="zh-TW" altLang="en-US" dirty="0">
                <a:solidFill>
                  <a:srgbClr val="C00000"/>
                </a:solidFill>
              </a:rPr>
              <a:t>抽象化</a:t>
            </a:r>
            <a:r>
              <a:rPr lang="zh-TW" altLang="en-US" dirty="0"/>
              <a:t>成具有結構的圖形、關係、文字等內容</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a:t>
            </a:fld>
            <a:endParaRPr lang="zh-TW" altLang="en-US"/>
          </a:p>
        </p:txBody>
      </p:sp>
    </p:spTree>
    <p:extLst>
      <p:ext uri="{BB962C8B-B14F-4D97-AF65-F5344CB8AC3E}">
        <p14:creationId xmlns:p14="http://schemas.microsoft.com/office/powerpoint/2010/main" val="11569507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Model vs. Reality</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a:t>
            </a:fld>
            <a:endParaRPr lang="zh-TW" altLang="en-US"/>
          </a:p>
        </p:txBody>
      </p:sp>
      <p:pic>
        <p:nvPicPr>
          <p:cNvPr id="5" name="圖片 4" descr="一張含有 擺姿勢, 相片, 個人, 笑臉 的圖片&#10;&#10;自動產生的描述">
            <a:extLst>
              <a:ext uri="{FF2B5EF4-FFF2-40B4-BE49-F238E27FC236}">
                <a16:creationId xmlns:a16="http://schemas.microsoft.com/office/drawing/2014/main" id="{A16EEC0E-0316-40B1-B984-A6C5BBAE36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4278" y="2303563"/>
            <a:ext cx="4304186" cy="2250871"/>
          </a:xfrm>
          <a:prstGeom prst="rect">
            <a:avLst/>
          </a:prstGeom>
        </p:spPr>
      </p:pic>
      <p:pic>
        <p:nvPicPr>
          <p:cNvPr id="9" name="圖片 8">
            <a:extLst>
              <a:ext uri="{FF2B5EF4-FFF2-40B4-BE49-F238E27FC236}">
                <a16:creationId xmlns:a16="http://schemas.microsoft.com/office/drawing/2014/main" id="{8A34D4C0-33AF-41A1-BCA4-45CDACF356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838" y="2303564"/>
            <a:ext cx="3622567" cy="2250871"/>
          </a:xfrm>
          <a:prstGeom prst="rect">
            <a:avLst/>
          </a:prstGeom>
        </p:spPr>
      </p:pic>
    </p:spTree>
    <p:extLst>
      <p:ext uri="{BB962C8B-B14F-4D97-AF65-F5344CB8AC3E}">
        <p14:creationId xmlns:p14="http://schemas.microsoft.com/office/powerpoint/2010/main" val="35709740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Model, What? Why</a:t>
            </a:r>
            <a:r>
              <a:rPr lang="en-US" altLang="zh-TW" dirty="0"/>
              <a:t>?</a:t>
            </a:r>
            <a:endParaRPr lang="zh-TW" altLang="en-US" dirty="0"/>
          </a:p>
        </p:txBody>
      </p:sp>
      <p:sp>
        <p:nvSpPr>
          <p:cNvPr id="3" name="內容版面配置區 2"/>
          <p:cNvSpPr>
            <a:spLocks noGrp="1"/>
          </p:cNvSpPr>
          <p:nvPr>
            <p:ph idx="1"/>
          </p:nvPr>
        </p:nvSpPr>
        <p:spPr/>
        <p:txBody>
          <a:bodyPr/>
          <a:lstStyle/>
          <a:p>
            <a:r>
              <a:rPr lang="zh-TW" altLang="en-US" dirty="0"/>
              <a:t>模型是現實世界的簡化</a:t>
            </a:r>
          </a:p>
          <a:p>
            <a:pPr lvl="1"/>
            <a:r>
              <a:rPr lang="zh-TW" altLang="en-US" dirty="0">
                <a:solidFill>
                  <a:srgbClr val="C00000"/>
                </a:solidFill>
              </a:rPr>
              <a:t>抽象化</a:t>
            </a:r>
            <a:r>
              <a:rPr lang="en-US" altLang="zh-TW" dirty="0"/>
              <a:t>/</a:t>
            </a:r>
            <a:r>
              <a:rPr lang="zh-TW" altLang="en-US" dirty="0"/>
              <a:t>概念化</a:t>
            </a:r>
            <a:r>
              <a:rPr lang="en-US" altLang="zh-TW" dirty="0"/>
              <a:t>/</a:t>
            </a:r>
            <a:r>
              <a:rPr lang="zh-TW" altLang="en-US" dirty="0"/>
              <a:t>歸類</a:t>
            </a:r>
          </a:p>
          <a:p>
            <a:pPr lvl="1"/>
            <a:r>
              <a:rPr lang="zh-TW" altLang="en-US" dirty="0"/>
              <a:t>模型機</a:t>
            </a:r>
            <a:r>
              <a:rPr lang="en-US" altLang="zh-TW" dirty="0"/>
              <a:t>/</a:t>
            </a:r>
            <a:r>
              <a:rPr lang="zh-TW" altLang="en-US" dirty="0"/>
              <a:t>建築藍圖</a:t>
            </a:r>
          </a:p>
          <a:p>
            <a:pPr lvl="1"/>
            <a:r>
              <a:rPr lang="zh-TW" altLang="en-US" dirty="0"/>
              <a:t>系統藍圖</a:t>
            </a:r>
            <a:r>
              <a:rPr lang="en-US" altLang="zh-TW" dirty="0"/>
              <a:t>/</a:t>
            </a:r>
            <a:r>
              <a:rPr lang="zh-TW" altLang="en-US" dirty="0"/>
              <a:t>層次性</a:t>
            </a:r>
            <a:r>
              <a:rPr lang="en-US" altLang="zh-TW" dirty="0"/>
              <a:t>/</a:t>
            </a:r>
            <a:r>
              <a:rPr lang="zh-TW" altLang="en-US" dirty="0">
                <a:solidFill>
                  <a:srgbClr val="C00000"/>
                </a:solidFill>
              </a:rPr>
              <a:t>能捨才能得</a:t>
            </a:r>
          </a:p>
          <a:p>
            <a:r>
              <a:rPr lang="zh-TW" altLang="en-US" dirty="0"/>
              <a:t>模型是系統的抽象化</a:t>
            </a:r>
          </a:p>
          <a:p>
            <a:pPr lvl="1"/>
            <a:r>
              <a:rPr lang="zh-TW" altLang="en-US" dirty="0"/>
              <a:t>透過建立模型了解所要開發的系統</a:t>
            </a:r>
          </a:p>
          <a:p>
            <a:r>
              <a:rPr lang="zh-TW" altLang="en-US" dirty="0"/>
              <a:t>針對複雜系統建立模型的主要原因：</a:t>
            </a:r>
          </a:p>
          <a:p>
            <a:pPr lvl="1"/>
            <a:r>
              <a:rPr lang="zh-TW" altLang="en-US" dirty="0"/>
              <a:t>我們無法全盤了解複雜的系統</a:t>
            </a:r>
            <a:br>
              <a:rPr lang="en-US" altLang="zh-TW" dirty="0"/>
            </a:br>
            <a:r>
              <a:rPr lang="zh-TW" altLang="en-US" dirty="0"/>
              <a:t>（對複雜性的理解限制）</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8</a:t>
            </a:fld>
            <a:endParaRPr lang="zh-TW" altLang="en-US"/>
          </a:p>
        </p:txBody>
      </p:sp>
      <p:pic>
        <p:nvPicPr>
          <p:cNvPr id="5" name="Picture 15" descr="http://2.bp.blogspot.com/-7BOKGbIoNMg/TsUQKBTmoRI/AAAAAAAAAYM/0ahtr2btM88/s1600/DSC_018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685" r="19410" b="28766"/>
          <a:stretch/>
        </p:blipFill>
        <p:spPr bwMode="auto">
          <a:xfrm>
            <a:off x="6012160" y="980728"/>
            <a:ext cx="2903240" cy="2115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116660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暖身－七橋問題</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9</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381099" y="692696"/>
            <a:ext cx="8381801" cy="2955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descr="C:\Users\scar_su\AppData\Local\Microsoft\Windows\Temporary Internet Files\Content.IE5\ZO9JHTNH\MC900434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5816" y="4680318"/>
            <a:ext cx="1218133" cy="1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ject 70"/>
          <p:cNvSpPr txBox="1">
            <a:spLocks noChangeArrowheads="1"/>
          </p:cNvSpPr>
          <p:nvPr/>
        </p:nvSpPr>
        <p:spPr bwMode="auto">
          <a:xfrm>
            <a:off x="499463" y="3707044"/>
            <a:ext cx="8556625" cy="188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000" dirty="0"/>
              <a:t>可不可以每座橋恰好只走過一遍，</a:t>
            </a:r>
            <a:br>
              <a:rPr lang="en-US" altLang="zh-TW" sz="4000" dirty="0"/>
            </a:br>
            <a:r>
              <a:rPr lang="zh-TW" altLang="en-US" sz="4000" dirty="0"/>
              <a:t>並回到原出發點？</a:t>
            </a:r>
            <a:endParaRPr lang="en-US" altLang="zh-TW" sz="4000" dirty="0"/>
          </a:p>
        </p:txBody>
      </p:sp>
    </p:spTree>
    <p:extLst>
      <p:ext uri="{BB962C8B-B14F-4D97-AF65-F5344CB8AC3E}">
        <p14:creationId xmlns:p14="http://schemas.microsoft.com/office/powerpoint/2010/main" val="177179433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七橋問題</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10</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5220072" y="251915"/>
            <a:ext cx="3923928" cy="13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descr="Rectangle: Click to edit Master text styles&#10;Second level&#10;Third level&#10;Fourth level&#10;Fifth level"/>
          <p:cNvSpPr txBox="1">
            <a:spLocks noChangeArrowheads="1"/>
          </p:cNvSpPr>
          <p:nvPr/>
        </p:nvSpPr>
        <p:spPr bwMode="auto">
          <a:xfrm>
            <a:off x="539552" y="1488489"/>
            <a:ext cx="8064896" cy="17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Clr>
                <a:srgbClr val="CC00CC"/>
              </a:buClr>
              <a:buFont typeface="Wingdings" pitchFamily="2" charset="2"/>
              <a:buNone/>
            </a:pPr>
            <a:r>
              <a:rPr kumimoji="0" lang="zh-TW" altLang="en-US" sz="3200" u="sng" dirty="0">
                <a:solidFill>
                  <a:schemeClr val="accent6">
                    <a:lumMod val="75000"/>
                  </a:schemeClr>
                </a:solidFill>
              </a:rPr>
              <a:t>尤拉</a:t>
            </a:r>
            <a:r>
              <a:rPr kumimoji="0" lang="zh-TW" altLang="en-US" sz="3200" dirty="0">
                <a:solidFill>
                  <a:schemeClr val="accent6">
                    <a:lumMod val="75000"/>
                  </a:schemeClr>
                </a:solidFill>
              </a:rPr>
              <a:t>發現七橋問題就相當於問：</a:t>
            </a:r>
            <a:br>
              <a:rPr kumimoji="0" lang="en-US" altLang="zh-TW" sz="3200" dirty="0">
                <a:solidFill>
                  <a:schemeClr val="accent6">
                    <a:lumMod val="75000"/>
                  </a:schemeClr>
                </a:solidFill>
              </a:rPr>
            </a:br>
            <a:r>
              <a:rPr kumimoji="0" lang="zh-TW" altLang="en-US" sz="3200" dirty="0">
                <a:solidFill>
                  <a:schemeClr val="accent6">
                    <a:lumMod val="75000"/>
                  </a:schemeClr>
                </a:solidFill>
              </a:rPr>
              <a:t>下圖可否一筆描繪，而且起點等於終點？</a:t>
            </a:r>
            <a:br>
              <a:rPr kumimoji="0" lang="en-US" altLang="zh-TW" sz="3200" dirty="0">
                <a:solidFill>
                  <a:schemeClr val="accent6">
                    <a:lumMod val="75000"/>
                  </a:schemeClr>
                </a:solidFill>
              </a:rPr>
            </a:br>
            <a:endParaRPr kumimoji="0" lang="en-US" altLang="zh-TW" sz="3200" dirty="0">
              <a:solidFill>
                <a:schemeClr val="accent6">
                  <a:lumMod val="75000"/>
                </a:schemeClr>
              </a:solidFill>
            </a:endParaRPr>
          </a:p>
          <a:p>
            <a:pPr marL="0" indent="0" eaLnBrk="1" hangingPunct="1">
              <a:lnSpc>
                <a:spcPct val="110000"/>
              </a:lnSpc>
              <a:buClr>
                <a:srgbClr val="CC00CC"/>
              </a:buClr>
              <a:buNone/>
            </a:pPr>
            <a:r>
              <a:rPr kumimoji="0" lang="zh-TW" altLang="en-US" sz="3200" dirty="0">
                <a:solidFill>
                  <a:schemeClr val="accent6">
                    <a:lumMod val="75000"/>
                  </a:schemeClr>
                </a:solidFill>
              </a:rPr>
              <a:t>點：陸地和小島</a:t>
            </a:r>
            <a:endParaRPr kumimoji="0" lang="en-US" altLang="zh-TW" sz="3200" dirty="0">
              <a:solidFill>
                <a:schemeClr val="accent6">
                  <a:lumMod val="75000"/>
                </a:schemeClr>
              </a:solidFill>
            </a:endParaRPr>
          </a:p>
          <a:p>
            <a:pPr marL="0" indent="0" eaLnBrk="1" hangingPunct="1">
              <a:lnSpc>
                <a:spcPct val="110000"/>
              </a:lnSpc>
              <a:buClr>
                <a:srgbClr val="CC00CC"/>
              </a:buClr>
              <a:buNone/>
            </a:pPr>
            <a:r>
              <a:rPr kumimoji="0" lang="zh-TW" altLang="en-US" sz="3200" dirty="0">
                <a:solidFill>
                  <a:schemeClr val="accent6">
                    <a:lumMod val="75000"/>
                  </a:schemeClr>
                </a:solidFill>
              </a:rPr>
              <a:t>線：橋樑</a:t>
            </a:r>
          </a:p>
        </p:txBody>
      </p:sp>
      <p:pic>
        <p:nvPicPr>
          <p:cNvPr id="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552" y="3272490"/>
            <a:ext cx="2736304" cy="2380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C:\Users\scar_su\AppData\Local\Microsoft\Windows\Temporary Internet Files\Content.IE5\ZO9JHTNH\MC90042446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9723" y="4720225"/>
            <a:ext cx="1469357" cy="126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3610608" y="3356992"/>
            <a:ext cx="3810000" cy="120032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模型 </a:t>
            </a: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簡化問題</a:t>
            </a: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p>
          <a:p>
            <a:pPr eaLnBrk="1" hangingPunct="1">
              <a:defRPr/>
            </a:pP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抽象化 </a:t>
            </a: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 </a:t>
            </a: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尋求</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共同解</a:t>
            </a:r>
            <a:endPar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endParaRPr>
          </a:p>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觀異求同</a:t>
            </a:r>
          </a:p>
        </p:txBody>
      </p:sp>
      <p:sp>
        <p:nvSpPr>
          <p:cNvPr id="10" name="Text Box 6"/>
          <p:cNvSpPr txBox="1">
            <a:spLocks noChangeArrowheads="1"/>
          </p:cNvSpPr>
          <p:nvPr/>
        </p:nvSpPr>
        <p:spPr bwMode="auto">
          <a:xfrm>
            <a:off x="3610608" y="4820339"/>
            <a:ext cx="3810000" cy="83099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張無忌打太極</a:t>
            </a:r>
          </a:p>
          <a:p>
            <a:pPr eaLnBrk="1" hangingPunct="1">
              <a:defRPr/>
            </a:pP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參</a:t>
            </a: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透領悟 </a:t>
            </a: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馭繁由簡</a:t>
            </a:r>
          </a:p>
        </p:txBody>
      </p:sp>
    </p:spTree>
    <p:extLst>
      <p:ext uri="{BB962C8B-B14F-4D97-AF65-F5344CB8AC3E}">
        <p14:creationId xmlns:p14="http://schemas.microsoft.com/office/powerpoint/2010/main" val="17330436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暖身</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11</a:t>
            </a:fld>
            <a:endParaRPr lang="zh-TW" altLang="en-US"/>
          </a:p>
        </p:txBody>
      </p:sp>
      <p:sp>
        <p:nvSpPr>
          <p:cNvPr id="5" name="Text Box 3"/>
          <p:cNvSpPr txBox="1">
            <a:spLocks noChangeArrowheads="1"/>
          </p:cNvSpPr>
          <p:nvPr/>
        </p:nvSpPr>
        <p:spPr bwMode="auto">
          <a:xfrm>
            <a:off x="439589" y="13081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sp>
        <p:nvSpPr>
          <p:cNvPr id="6" name="Text Box 4"/>
          <p:cNvSpPr txBox="1">
            <a:spLocks noChangeArrowheads="1"/>
          </p:cNvSpPr>
          <p:nvPr/>
        </p:nvSpPr>
        <p:spPr bwMode="auto">
          <a:xfrm>
            <a:off x="439589" y="3106738"/>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dirty="0"/>
              <a:t>老師</a:t>
            </a:r>
          </a:p>
        </p:txBody>
      </p:sp>
      <p:sp>
        <p:nvSpPr>
          <p:cNvPr id="7" name="Text Box 5"/>
          <p:cNvSpPr txBox="1">
            <a:spLocks noChangeArrowheads="1"/>
          </p:cNvSpPr>
          <p:nvPr/>
        </p:nvSpPr>
        <p:spPr bwMode="auto">
          <a:xfrm>
            <a:off x="2900927" y="210187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8" name="Text Box 6"/>
          <p:cNvSpPr txBox="1">
            <a:spLocks noChangeArrowheads="1"/>
          </p:cNvSpPr>
          <p:nvPr/>
        </p:nvSpPr>
        <p:spPr bwMode="auto">
          <a:xfrm>
            <a:off x="2900927" y="3086124"/>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9" name="Text Box 7"/>
          <p:cNvSpPr txBox="1">
            <a:spLocks noChangeArrowheads="1"/>
          </p:cNvSpPr>
          <p:nvPr/>
        </p:nvSpPr>
        <p:spPr bwMode="auto">
          <a:xfrm>
            <a:off x="2900927" y="40719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10" name="Text Box 8"/>
          <p:cNvSpPr txBox="1">
            <a:spLocks noChangeArrowheads="1"/>
          </p:cNvSpPr>
          <p:nvPr/>
        </p:nvSpPr>
        <p:spPr bwMode="auto">
          <a:xfrm>
            <a:off x="439589" y="4905375"/>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11" name="AutoShape 9"/>
          <p:cNvCxnSpPr>
            <a:cxnSpLocks noChangeShapeType="1"/>
            <a:stCxn id="5" idx="3"/>
            <a:endCxn id="7" idx="1"/>
          </p:cNvCxnSpPr>
          <p:nvPr/>
        </p:nvCxnSpPr>
        <p:spPr bwMode="auto">
          <a:xfrm>
            <a:off x="1342400" y="1569710"/>
            <a:ext cx="1558527" cy="79377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 name="AutoShape 10"/>
          <p:cNvCxnSpPr>
            <a:cxnSpLocks noChangeShapeType="1"/>
            <a:stCxn id="6" idx="3"/>
            <a:endCxn id="7" idx="1"/>
          </p:cNvCxnSpPr>
          <p:nvPr/>
        </p:nvCxnSpPr>
        <p:spPr bwMode="auto">
          <a:xfrm flipV="1">
            <a:off x="1342400" y="2363484"/>
            <a:ext cx="1558527" cy="10048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 name="AutoShape 11"/>
          <p:cNvCxnSpPr>
            <a:cxnSpLocks noChangeShapeType="1"/>
            <a:stCxn id="10" idx="3"/>
            <a:endCxn id="7" idx="1"/>
          </p:cNvCxnSpPr>
          <p:nvPr/>
        </p:nvCxnSpPr>
        <p:spPr bwMode="auto">
          <a:xfrm flipV="1">
            <a:off x="1342400" y="2363484"/>
            <a:ext cx="1558527" cy="280350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AutoShape 12"/>
          <p:cNvCxnSpPr>
            <a:cxnSpLocks noChangeShapeType="1"/>
            <a:stCxn id="5" idx="3"/>
            <a:endCxn id="8" idx="1"/>
          </p:cNvCxnSpPr>
          <p:nvPr/>
        </p:nvCxnSpPr>
        <p:spPr bwMode="auto">
          <a:xfrm>
            <a:off x="1342400" y="1569710"/>
            <a:ext cx="1558527" cy="177802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 name="AutoShape 13"/>
          <p:cNvCxnSpPr>
            <a:cxnSpLocks noChangeShapeType="1"/>
            <a:stCxn id="6" idx="3"/>
            <a:endCxn id="8" idx="1"/>
          </p:cNvCxnSpPr>
          <p:nvPr/>
        </p:nvCxnSpPr>
        <p:spPr bwMode="auto">
          <a:xfrm flipV="1">
            <a:off x="1342400" y="3347734"/>
            <a:ext cx="1558527" cy="206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 name="AutoShape 14"/>
          <p:cNvCxnSpPr>
            <a:cxnSpLocks noChangeShapeType="1"/>
            <a:stCxn id="10" idx="3"/>
            <a:endCxn id="9" idx="1"/>
          </p:cNvCxnSpPr>
          <p:nvPr/>
        </p:nvCxnSpPr>
        <p:spPr bwMode="auto">
          <a:xfrm flipV="1">
            <a:off x="1342400" y="4333571"/>
            <a:ext cx="1558527" cy="8334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 name="AutoShape 15"/>
          <p:cNvCxnSpPr>
            <a:cxnSpLocks noChangeShapeType="1"/>
            <a:stCxn id="5" idx="3"/>
            <a:endCxn id="9" idx="1"/>
          </p:cNvCxnSpPr>
          <p:nvPr/>
        </p:nvCxnSpPr>
        <p:spPr bwMode="auto">
          <a:xfrm>
            <a:off x="1342400" y="1569710"/>
            <a:ext cx="1558527" cy="276386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 name="AutoShape 16"/>
          <p:cNvCxnSpPr>
            <a:cxnSpLocks noChangeShapeType="1"/>
            <a:stCxn id="6" idx="3"/>
            <a:endCxn id="9" idx="1"/>
          </p:cNvCxnSpPr>
          <p:nvPr/>
        </p:nvCxnSpPr>
        <p:spPr bwMode="auto">
          <a:xfrm>
            <a:off x="1342400" y="3368348"/>
            <a:ext cx="1558527" cy="96522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9" name="AutoShape 17"/>
          <p:cNvCxnSpPr>
            <a:cxnSpLocks noChangeShapeType="1"/>
            <a:stCxn id="10" idx="3"/>
            <a:endCxn id="8" idx="1"/>
          </p:cNvCxnSpPr>
          <p:nvPr/>
        </p:nvCxnSpPr>
        <p:spPr bwMode="auto">
          <a:xfrm flipV="1">
            <a:off x="1342400" y="3347734"/>
            <a:ext cx="1558527" cy="181925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 name="AutoShape 18"/>
          <p:cNvSpPr>
            <a:spLocks noChangeArrowheads="1"/>
          </p:cNvSpPr>
          <p:nvPr/>
        </p:nvSpPr>
        <p:spPr bwMode="auto">
          <a:xfrm>
            <a:off x="4278133" y="2832566"/>
            <a:ext cx="865188" cy="433387"/>
          </a:xfrm>
          <a:prstGeom prst="rightArrow">
            <a:avLst>
              <a:gd name="adj1" fmla="val 50000"/>
              <a:gd name="adj2" fmla="val 49909"/>
            </a:avLst>
          </a:prstGeom>
          <a:solidFill>
            <a:schemeClr val="accent1"/>
          </a:solidFill>
          <a:ln w="9525">
            <a:solidFill>
              <a:schemeClr val="tx1"/>
            </a:solidFill>
            <a:miter lim="800000"/>
            <a:headEnd/>
            <a:tailEnd/>
          </a:ln>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1" name="Text Box 19"/>
          <p:cNvSpPr txBox="1">
            <a:spLocks noChangeArrowheads="1"/>
          </p:cNvSpPr>
          <p:nvPr/>
        </p:nvSpPr>
        <p:spPr bwMode="auto">
          <a:xfrm>
            <a:off x="5976788" y="2442521"/>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22" name="Text Box 20"/>
          <p:cNvSpPr txBox="1">
            <a:spLocks noChangeArrowheads="1"/>
          </p:cNvSpPr>
          <p:nvPr/>
        </p:nvSpPr>
        <p:spPr bwMode="auto">
          <a:xfrm>
            <a:off x="58106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23" name="Text Box 21"/>
          <p:cNvSpPr txBox="1">
            <a:spLocks noChangeArrowheads="1"/>
          </p:cNvSpPr>
          <p:nvPr/>
        </p:nvSpPr>
        <p:spPr bwMode="auto">
          <a:xfrm>
            <a:off x="7457822" y="1359833"/>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24" name="Text Box 22"/>
          <p:cNvSpPr txBox="1">
            <a:spLocks noChangeArrowheads="1"/>
          </p:cNvSpPr>
          <p:nvPr/>
        </p:nvSpPr>
        <p:spPr bwMode="auto">
          <a:xfrm>
            <a:off x="7457822" y="2332971"/>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25" name="Text Box 23"/>
          <p:cNvSpPr txBox="1">
            <a:spLocks noChangeArrowheads="1"/>
          </p:cNvSpPr>
          <p:nvPr/>
        </p:nvSpPr>
        <p:spPr bwMode="auto">
          <a:xfrm>
            <a:off x="7457822" y="335214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26" name="Text Box 24"/>
          <p:cNvSpPr txBox="1">
            <a:spLocks noChangeArrowheads="1"/>
          </p:cNvSpPr>
          <p:nvPr/>
        </p:nvSpPr>
        <p:spPr bwMode="auto">
          <a:xfrm>
            <a:off x="71695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27" name="AutoShape 25"/>
          <p:cNvCxnSpPr>
            <a:cxnSpLocks noChangeShapeType="1"/>
            <a:stCxn id="21" idx="3"/>
            <a:endCxn id="23" idx="1"/>
          </p:cNvCxnSpPr>
          <p:nvPr/>
        </p:nvCxnSpPr>
        <p:spPr bwMode="auto">
          <a:xfrm flipV="1">
            <a:off x="6520527" y="1621443"/>
            <a:ext cx="937295" cy="10826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8" name="AutoShape 26"/>
          <p:cNvCxnSpPr>
            <a:cxnSpLocks noChangeShapeType="1"/>
            <a:stCxn id="21" idx="3"/>
            <a:endCxn id="24" idx="1"/>
          </p:cNvCxnSpPr>
          <p:nvPr/>
        </p:nvCxnSpPr>
        <p:spPr bwMode="auto">
          <a:xfrm flipV="1">
            <a:off x="6520527" y="2594581"/>
            <a:ext cx="937295" cy="1095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9" name="AutoShape 27"/>
          <p:cNvCxnSpPr>
            <a:cxnSpLocks noChangeShapeType="1"/>
            <a:stCxn id="21" idx="3"/>
            <a:endCxn id="25" idx="1"/>
          </p:cNvCxnSpPr>
          <p:nvPr/>
        </p:nvCxnSpPr>
        <p:spPr bwMode="auto">
          <a:xfrm>
            <a:off x="6520527" y="2704131"/>
            <a:ext cx="937295" cy="9096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0" name="Text Box 28"/>
          <p:cNvSpPr txBox="1">
            <a:spLocks noChangeArrowheads="1"/>
          </p:cNvSpPr>
          <p:nvPr/>
        </p:nvSpPr>
        <p:spPr bwMode="auto">
          <a:xfrm>
            <a:off x="4427984"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31" name="AutoShape 29"/>
          <p:cNvCxnSpPr>
            <a:cxnSpLocks noChangeShapeType="1"/>
            <a:stCxn id="30" idx="0"/>
            <a:endCxn id="21" idx="2"/>
          </p:cNvCxnSpPr>
          <p:nvPr/>
        </p:nvCxnSpPr>
        <p:spPr bwMode="auto">
          <a:xfrm flipV="1">
            <a:off x="4879390" y="2965741"/>
            <a:ext cx="1369268"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2" name="AutoShape 30"/>
          <p:cNvCxnSpPr>
            <a:cxnSpLocks noChangeShapeType="1"/>
            <a:stCxn id="26" idx="0"/>
            <a:endCxn id="21" idx="2"/>
          </p:cNvCxnSpPr>
          <p:nvPr/>
        </p:nvCxnSpPr>
        <p:spPr bwMode="auto">
          <a:xfrm flipH="1" flipV="1">
            <a:off x="6248658" y="2965741"/>
            <a:ext cx="13723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3" name="AutoShape 31"/>
          <p:cNvCxnSpPr>
            <a:cxnSpLocks noChangeShapeType="1"/>
            <a:stCxn id="22" idx="0"/>
            <a:endCxn id="21" idx="2"/>
          </p:cNvCxnSpPr>
          <p:nvPr/>
        </p:nvCxnSpPr>
        <p:spPr bwMode="auto">
          <a:xfrm flipH="1" flipV="1">
            <a:off x="6248658" y="2965741"/>
            <a:ext cx="134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259241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50" fill="hold"/>
                                        <p:tgtEl>
                                          <p:spTgt spid="20"/>
                                        </p:tgtEl>
                                        <p:attrNameLst>
                                          <p:attrName>ppt_w</p:attrName>
                                        </p:attrNameLst>
                                      </p:cBhvr>
                                      <p:tavLst>
                                        <p:tav tm="0">
                                          <p:val>
                                            <p:fltVal val="0"/>
                                          </p:val>
                                        </p:tav>
                                        <p:tav tm="100000">
                                          <p:val>
                                            <p:strVal val="#ppt_w"/>
                                          </p:val>
                                        </p:tav>
                                      </p:tavLst>
                                    </p:anim>
                                    <p:anim calcmode="lin" valueType="num">
                                      <p:cBhvr>
                                        <p:cTn id="8" dur="250" fill="hold"/>
                                        <p:tgtEl>
                                          <p:spTgt spid="20"/>
                                        </p:tgtEl>
                                        <p:attrNameLst>
                                          <p:attrName>ppt_h</p:attrName>
                                        </p:attrNameLst>
                                      </p:cBhvr>
                                      <p:tavLst>
                                        <p:tav tm="0">
                                          <p:val>
                                            <p:fltVal val="0"/>
                                          </p:val>
                                        </p:tav>
                                        <p:tav tm="100000">
                                          <p:val>
                                            <p:strVal val="#ppt_h"/>
                                          </p:val>
                                        </p:tav>
                                      </p:tavLst>
                                    </p:anim>
                                    <p:animEffect transition="in" filter="fade">
                                      <p:cBhvr>
                                        <p:cTn id="9" dur="25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250" fill="hold"/>
                                        <p:tgtEl>
                                          <p:spTgt spid="21"/>
                                        </p:tgtEl>
                                        <p:attrNameLst>
                                          <p:attrName>ppt_w</p:attrName>
                                        </p:attrNameLst>
                                      </p:cBhvr>
                                      <p:tavLst>
                                        <p:tav tm="0">
                                          <p:val>
                                            <p:fltVal val="0"/>
                                          </p:val>
                                        </p:tav>
                                        <p:tav tm="100000">
                                          <p:val>
                                            <p:strVal val="#ppt_w"/>
                                          </p:val>
                                        </p:tav>
                                      </p:tavLst>
                                    </p:anim>
                                    <p:anim calcmode="lin" valueType="num">
                                      <p:cBhvr>
                                        <p:cTn id="13" dur="250" fill="hold"/>
                                        <p:tgtEl>
                                          <p:spTgt spid="21"/>
                                        </p:tgtEl>
                                        <p:attrNameLst>
                                          <p:attrName>ppt_h</p:attrName>
                                        </p:attrNameLst>
                                      </p:cBhvr>
                                      <p:tavLst>
                                        <p:tav tm="0">
                                          <p:val>
                                            <p:fltVal val="0"/>
                                          </p:val>
                                        </p:tav>
                                        <p:tav tm="100000">
                                          <p:val>
                                            <p:strVal val="#ppt_h"/>
                                          </p:val>
                                        </p:tav>
                                      </p:tavLst>
                                    </p:anim>
                                    <p:animEffect transition="in" filter="fade">
                                      <p:cBhvr>
                                        <p:cTn id="14" dur="25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250" fill="hold"/>
                                        <p:tgtEl>
                                          <p:spTgt spid="22"/>
                                        </p:tgtEl>
                                        <p:attrNameLst>
                                          <p:attrName>ppt_w</p:attrName>
                                        </p:attrNameLst>
                                      </p:cBhvr>
                                      <p:tavLst>
                                        <p:tav tm="0">
                                          <p:val>
                                            <p:fltVal val="0"/>
                                          </p:val>
                                        </p:tav>
                                        <p:tav tm="100000">
                                          <p:val>
                                            <p:strVal val="#ppt_w"/>
                                          </p:val>
                                        </p:tav>
                                      </p:tavLst>
                                    </p:anim>
                                    <p:anim calcmode="lin" valueType="num">
                                      <p:cBhvr>
                                        <p:cTn id="18" dur="250" fill="hold"/>
                                        <p:tgtEl>
                                          <p:spTgt spid="22"/>
                                        </p:tgtEl>
                                        <p:attrNameLst>
                                          <p:attrName>ppt_h</p:attrName>
                                        </p:attrNameLst>
                                      </p:cBhvr>
                                      <p:tavLst>
                                        <p:tav tm="0">
                                          <p:val>
                                            <p:fltVal val="0"/>
                                          </p:val>
                                        </p:tav>
                                        <p:tav tm="100000">
                                          <p:val>
                                            <p:strVal val="#ppt_h"/>
                                          </p:val>
                                        </p:tav>
                                      </p:tavLst>
                                    </p:anim>
                                    <p:animEffect transition="in" filter="fade">
                                      <p:cBhvr>
                                        <p:cTn id="19" dur="25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250" fill="hold"/>
                                        <p:tgtEl>
                                          <p:spTgt spid="23"/>
                                        </p:tgtEl>
                                        <p:attrNameLst>
                                          <p:attrName>ppt_w</p:attrName>
                                        </p:attrNameLst>
                                      </p:cBhvr>
                                      <p:tavLst>
                                        <p:tav tm="0">
                                          <p:val>
                                            <p:fltVal val="0"/>
                                          </p:val>
                                        </p:tav>
                                        <p:tav tm="100000">
                                          <p:val>
                                            <p:strVal val="#ppt_w"/>
                                          </p:val>
                                        </p:tav>
                                      </p:tavLst>
                                    </p:anim>
                                    <p:anim calcmode="lin" valueType="num">
                                      <p:cBhvr>
                                        <p:cTn id="23" dur="250" fill="hold"/>
                                        <p:tgtEl>
                                          <p:spTgt spid="23"/>
                                        </p:tgtEl>
                                        <p:attrNameLst>
                                          <p:attrName>ppt_h</p:attrName>
                                        </p:attrNameLst>
                                      </p:cBhvr>
                                      <p:tavLst>
                                        <p:tav tm="0">
                                          <p:val>
                                            <p:fltVal val="0"/>
                                          </p:val>
                                        </p:tav>
                                        <p:tav tm="100000">
                                          <p:val>
                                            <p:strVal val="#ppt_h"/>
                                          </p:val>
                                        </p:tav>
                                      </p:tavLst>
                                    </p:anim>
                                    <p:animEffect transition="in" filter="fade">
                                      <p:cBhvr>
                                        <p:cTn id="24" dur="25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250" fill="hold"/>
                                        <p:tgtEl>
                                          <p:spTgt spid="24"/>
                                        </p:tgtEl>
                                        <p:attrNameLst>
                                          <p:attrName>ppt_w</p:attrName>
                                        </p:attrNameLst>
                                      </p:cBhvr>
                                      <p:tavLst>
                                        <p:tav tm="0">
                                          <p:val>
                                            <p:fltVal val="0"/>
                                          </p:val>
                                        </p:tav>
                                        <p:tav tm="100000">
                                          <p:val>
                                            <p:strVal val="#ppt_w"/>
                                          </p:val>
                                        </p:tav>
                                      </p:tavLst>
                                    </p:anim>
                                    <p:anim calcmode="lin" valueType="num">
                                      <p:cBhvr>
                                        <p:cTn id="28" dur="250" fill="hold"/>
                                        <p:tgtEl>
                                          <p:spTgt spid="24"/>
                                        </p:tgtEl>
                                        <p:attrNameLst>
                                          <p:attrName>ppt_h</p:attrName>
                                        </p:attrNameLst>
                                      </p:cBhvr>
                                      <p:tavLst>
                                        <p:tav tm="0">
                                          <p:val>
                                            <p:fltVal val="0"/>
                                          </p:val>
                                        </p:tav>
                                        <p:tav tm="100000">
                                          <p:val>
                                            <p:strVal val="#ppt_h"/>
                                          </p:val>
                                        </p:tav>
                                      </p:tavLst>
                                    </p:anim>
                                    <p:animEffect transition="in" filter="fade">
                                      <p:cBhvr>
                                        <p:cTn id="29" dur="25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250" fill="hold"/>
                                        <p:tgtEl>
                                          <p:spTgt spid="25"/>
                                        </p:tgtEl>
                                        <p:attrNameLst>
                                          <p:attrName>ppt_w</p:attrName>
                                        </p:attrNameLst>
                                      </p:cBhvr>
                                      <p:tavLst>
                                        <p:tav tm="0">
                                          <p:val>
                                            <p:fltVal val="0"/>
                                          </p:val>
                                        </p:tav>
                                        <p:tav tm="100000">
                                          <p:val>
                                            <p:strVal val="#ppt_w"/>
                                          </p:val>
                                        </p:tav>
                                      </p:tavLst>
                                    </p:anim>
                                    <p:anim calcmode="lin" valueType="num">
                                      <p:cBhvr>
                                        <p:cTn id="33" dur="250" fill="hold"/>
                                        <p:tgtEl>
                                          <p:spTgt spid="25"/>
                                        </p:tgtEl>
                                        <p:attrNameLst>
                                          <p:attrName>ppt_h</p:attrName>
                                        </p:attrNameLst>
                                      </p:cBhvr>
                                      <p:tavLst>
                                        <p:tav tm="0">
                                          <p:val>
                                            <p:fltVal val="0"/>
                                          </p:val>
                                        </p:tav>
                                        <p:tav tm="100000">
                                          <p:val>
                                            <p:strVal val="#ppt_h"/>
                                          </p:val>
                                        </p:tav>
                                      </p:tavLst>
                                    </p:anim>
                                    <p:animEffect transition="in" filter="fade">
                                      <p:cBhvr>
                                        <p:cTn id="34" dur="25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50" fill="hold"/>
                                        <p:tgtEl>
                                          <p:spTgt spid="26"/>
                                        </p:tgtEl>
                                        <p:attrNameLst>
                                          <p:attrName>ppt_w</p:attrName>
                                        </p:attrNameLst>
                                      </p:cBhvr>
                                      <p:tavLst>
                                        <p:tav tm="0">
                                          <p:val>
                                            <p:fltVal val="0"/>
                                          </p:val>
                                        </p:tav>
                                        <p:tav tm="100000">
                                          <p:val>
                                            <p:strVal val="#ppt_w"/>
                                          </p:val>
                                        </p:tav>
                                      </p:tavLst>
                                    </p:anim>
                                    <p:anim calcmode="lin" valueType="num">
                                      <p:cBhvr>
                                        <p:cTn id="38" dur="250" fill="hold"/>
                                        <p:tgtEl>
                                          <p:spTgt spid="26"/>
                                        </p:tgtEl>
                                        <p:attrNameLst>
                                          <p:attrName>ppt_h</p:attrName>
                                        </p:attrNameLst>
                                      </p:cBhvr>
                                      <p:tavLst>
                                        <p:tav tm="0">
                                          <p:val>
                                            <p:fltVal val="0"/>
                                          </p:val>
                                        </p:tav>
                                        <p:tav tm="100000">
                                          <p:val>
                                            <p:strVal val="#ppt_h"/>
                                          </p:val>
                                        </p:tav>
                                      </p:tavLst>
                                    </p:anim>
                                    <p:animEffect transition="in" filter="fade">
                                      <p:cBhvr>
                                        <p:cTn id="39" dur="25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250" fill="hold"/>
                                        <p:tgtEl>
                                          <p:spTgt spid="27"/>
                                        </p:tgtEl>
                                        <p:attrNameLst>
                                          <p:attrName>ppt_w</p:attrName>
                                        </p:attrNameLst>
                                      </p:cBhvr>
                                      <p:tavLst>
                                        <p:tav tm="0">
                                          <p:val>
                                            <p:fltVal val="0"/>
                                          </p:val>
                                        </p:tav>
                                        <p:tav tm="100000">
                                          <p:val>
                                            <p:strVal val="#ppt_w"/>
                                          </p:val>
                                        </p:tav>
                                      </p:tavLst>
                                    </p:anim>
                                    <p:anim calcmode="lin" valueType="num">
                                      <p:cBhvr>
                                        <p:cTn id="43" dur="250" fill="hold"/>
                                        <p:tgtEl>
                                          <p:spTgt spid="27"/>
                                        </p:tgtEl>
                                        <p:attrNameLst>
                                          <p:attrName>ppt_h</p:attrName>
                                        </p:attrNameLst>
                                      </p:cBhvr>
                                      <p:tavLst>
                                        <p:tav tm="0">
                                          <p:val>
                                            <p:fltVal val="0"/>
                                          </p:val>
                                        </p:tav>
                                        <p:tav tm="100000">
                                          <p:val>
                                            <p:strVal val="#ppt_h"/>
                                          </p:val>
                                        </p:tav>
                                      </p:tavLst>
                                    </p:anim>
                                    <p:animEffect transition="in" filter="fade">
                                      <p:cBhvr>
                                        <p:cTn id="44" dur="250"/>
                                        <p:tgtEl>
                                          <p:spTgt spid="27"/>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250" fill="hold"/>
                                        <p:tgtEl>
                                          <p:spTgt spid="28"/>
                                        </p:tgtEl>
                                        <p:attrNameLst>
                                          <p:attrName>ppt_w</p:attrName>
                                        </p:attrNameLst>
                                      </p:cBhvr>
                                      <p:tavLst>
                                        <p:tav tm="0">
                                          <p:val>
                                            <p:fltVal val="0"/>
                                          </p:val>
                                        </p:tav>
                                        <p:tav tm="100000">
                                          <p:val>
                                            <p:strVal val="#ppt_w"/>
                                          </p:val>
                                        </p:tav>
                                      </p:tavLst>
                                    </p:anim>
                                    <p:anim calcmode="lin" valueType="num">
                                      <p:cBhvr>
                                        <p:cTn id="48" dur="250" fill="hold"/>
                                        <p:tgtEl>
                                          <p:spTgt spid="28"/>
                                        </p:tgtEl>
                                        <p:attrNameLst>
                                          <p:attrName>ppt_h</p:attrName>
                                        </p:attrNameLst>
                                      </p:cBhvr>
                                      <p:tavLst>
                                        <p:tav tm="0">
                                          <p:val>
                                            <p:fltVal val="0"/>
                                          </p:val>
                                        </p:tav>
                                        <p:tav tm="100000">
                                          <p:val>
                                            <p:strVal val="#ppt_h"/>
                                          </p:val>
                                        </p:tav>
                                      </p:tavLst>
                                    </p:anim>
                                    <p:animEffect transition="in" filter="fade">
                                      <p:cBhvr>
                                        <p:cTn id="49" dur="250"/>
                                        <p:tgtEl>
                                          <p:spTgt spid="28"/>
                                        </p:tgtEl>
                                      </p:cBhvr>
                                    </p:animEffect>
                                  </p:childTnLst>
                                </p:cTn>
                              </p:par>
                              <p:par>
                                <p:cTn id="50" presetID="53" presetClass="entr" presetSubtype="16"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250" fill="hold"/>
                                        <p:tgtEl>
                                          <p:spTgt spid="29"/>
                                        </p:tgtEl>
                                        <p:attrNameLst>
                                          <p:attrName>ppt_w</p:attrName>
                                        </p:attrNameLst>
                                      </p:cBhvr>
                                      <p:tavLst>
                                        <p:tav tm="0">
                                          <p:val>
                                            <p:fltVal val="0"/>
                                          </p:val>
                                        </p:tav>
                                        <p:tav tm="100000">
                                          <p:val>
                                            <p:strVal val="#ppt_w"/>
                                          </p:val>
                                        </p:tav>
                                      </p:tavLst>
                                    </p:anim>
                                    <p:anim calcmode="lin" valueType="num">
                                      <p:cBhvr>
                                        <p:cTn id="53" dur="250" fill="hold"/>
                                        <p:tgtEl>
                                          <p:spTgt spid="29"/>
                                        </p:tgtEl>
                                        <p:attrNameLst>
                                          <p:attrName>ppt_h</p:attrName>
                                        </p:attrNameLst>
                                      </p:cBhvr>
                                      <p:tavLst>
                                        <p:tav tm="0">
                                          <p:val>
                                            <p:fltVal val="0"/>
                                          </p:val>
                                        </p:tav>
                                        <p:tav tm="100000">
                                          <p:val>
                                            <p:strVal val="#ppt_h"/>
                                          </p:val>
                                        </p:tav>
                                      </p:tavLst>
                                    </p:anim>
                                    <p:animEffect transition="in" filter="fade">
                                      <p:cBhvr>
                                        <p:cTn id="54" dur="250"/>
                                        <p:tgtEl>
                                          <p:spTgt spid="2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250" fill="hold"/>
                                        <p:tgtEl>
                                          <p:spTgt spid="30"/>
                                        </p:tgtEl>
                                        <p:attrNameLst>
                                          <p:attrName>ppt_w</p:attrName>
                                        </p:attrNameLst>
                                      </p:cBhvr>
                                      <p:tavLst>
                                        <p:tav tm="0">
                                          <p:val>
                                            <p:fltVal val="0"/>
                                          </p:val>
                                        </p:tav>
                                        <p:tav tm="100000">
                                          <p:val>
                                            <p:strVal val="#ppt_w"/>
                                          </p:val>
                                        </p:tav>
                                      </p:tavLst>
                                    </p:anim>
                                    <p:anim calcmode="lin" valueType="num">
                                      <p:cBhvr>
                                        <p:cTn id="58" dur="250" fill="hold"/>
                                        <p:tgtEl>
                                          <p:spTgt spid="30"/>
                                        </p:tgtEl>
                                        <p:attrNameLst>
                                          <p:attrName>ppt_h</p:attrName>
                                        </p:attrNameLst>
                                      </p:cBhvr>
                                      <p:tavLst>
                                        <p:tav tm="0">
                                          <p:val>
                                            <p:fltVal val="0"/>
                                          </p:val>
                                        </p:tav>
                                        <p:tav tm="100000">
                                          <p:val>
                                            <p:strVal val="#ppt_h"/>
                                          </p:val>
                                        </p:tav>
                                      </p:tavLst>
                                    </p:anim>
                                    <p:animEffect transition="in" filter="fade">
                                      <p:cBhvr>
                                        <p:cTn id="59" dur="250"/>
                                        <p:tgtEl>
                                          <p:spTgt spid="30"/>
                                        </p:tgtEl>
                                      </p:cBhvr>
                                    </p:animEffect>
                                  </p:childTnLst>
                                </p:cTn>
                              </p:par>
                              <p:par>
                                <p:cTn id="60" presetID="53" presetClass="entr" presetSubtype="16"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250" fill="hold"/>
                                        <p:tgtEl>
                                          <p:spTgt spid="31"/>
                                        </p:tgtEl>
                                        <p:attrNameLst>
                                          <p:attrName>ppt_w</p:attrName>
                                        </p:attrNameLst>
                                      </p:cBhvr>
                                      <p:tavLst>
                                        <p:tav tm="0">
                                          <p:val>
                                            <p:fltVal val="0"/>
                                          </p:val>
                                        </p:tav>
                                        <p:tav tm="100000">
                                          <p:val>
                                            <p:strVal val="#ppt_w"/>
                                          </p:val>
                                        </p:tav>
                                      </p:tavLst>
                                    </p:anim>
                                    <p:anim calcmode="lin" valueType="num">
                                      <p:cBhvr>
                                        <p:cTn id="63" dur="250" fill="hold"/>
                                        <p:tgtEl>
                                          <p:spTgt spid="31"/>
                                        </p:tgtEl>
                                        <p:attrNameLst>
                                          <p:attrName>ppt_h</p:attrName>
                                        </p:attrNameLst>
                                      </p:cBhvr>
                                      <p:tavLst>
                                        <p:tav tm="0">
                                          <p:val>
                                            <p:fltVal val="0"/>
                                          </p:val>
                                        </p:tav>
                                        <p:tav tm="100000">
                                          <p:val>
                                            <p:strVal val="#ppt_h"/>
                                          </p:val>
                                        </p:tav>
                                      </p:tavLst>
                                    </p:anim>
                                    <p:animEffect transition="in" filter="fade">
                                      <p:cBhvr>
                                        <p:cTn id="64" dur="250"/>
                                        <p:tgtEl>
                                          <p:spTgt spid="31"/>
                                        </p:tgtEl>
                                      </p:cBhvr>
                                    </p:animEffect>
                                  </p:childTnLst>
                                </p:cTn>
                              </p:par>
                              <p:par>
                                <p:cTn id="65" presetID="53" presetClass="entr" presetSubtype="16"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250" fill="hold"/>
                                        <p:tgtEl>
                                          <p:spTgt spid="32"/>
                                        </p:tgtEl>
                                        <p:attrNameLst>
                                          <p:attrName>ppt_w</p:attrName>
                                        </p:attrNameLst>
                                      </p:cBhvr>
                                      <p:tavLst>
                                        <p:tav tm="0">
                                          <p:val>
                                            <p:fltVal val="0"/>
                                          </p:val>
                                        </p:tav>
                                        <p:tav tm="100000">
                                          <p:val>
                                            <p:strVal val="#ppt_w"/>
                                          </p:val>
                                        </p:tav>
                                      </p:tavLst>
                                    </p:anim>
                                    <p:anim calcmode="lin" valueType="num">
                                      <p:cBhvr>
                                        <p:cTn id="68" dur="250" fill="hold"/>
                                        <p:tgtEl>
                                          <p:spTgt spid="32"/>
                                        </p:tgtEl>
                                        <p:attrNameLst>
                                          <p:attrName>ppt_h</p:attrName>
                                        </p:attrNameLst>
                                      </p:cBhvr>
                                      <p:tavLst>
                                        <p:tav tm="0">
                                          <p:val>
                                            <p:fltVal val="0"/>
                                          </p:val>
                                        </p:tav>
                                        <p:tav tm="100000">
                                          <p:val>
                                            <p:strVal val="#ppt_h"/>
                                          </p:val>
                                        </p:tav>
                                      </p:tavLst>
                                    </p:anim>
                                    <p:animEffect transition="in" filter="fade">
                                      <p:cBhvr>
                                        <p:cTn id="69" dur="250"/>
                                        <p:tgtEl>
                                          <p:spTgt spid="32"/>
                                        </p:tgtEl>
                                      </p:cBhvr>
                                    </p:animEffect>
                                  </p:childTnLst>
                                </p:cTn>
                              </p:par>
                              <p:par>
                                <p:cTn id="70" presetID="53" presetClass="entr" presetSubtype="16"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50" fill="hold"/>
                                        <p:tgtEl>
                                          <p:spTgt spid="33"/>
                                        </p:tgtEl>
                                        <p:attrNameLst>
                                          <p:attrName>ppt_w</p:attrName>
                                        </p:attrNameLst>
                                      </p:cBhvr>
                                      <p:tavLst>
                                        <p:tav tm="0">
                                          <p:val>
                                            <p:fltVal val="0"/>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animEffect transition="in" filter="fade">
                                      <p:cBhvr>
                                        <p:cTn id="7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抽象化、概念化</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12</a:t>
            </a:fld>
            <a:endParaRPr lang="zh-TW" altLang="en-US"/>
          </a:p>
        </p:txBody>
      </p:sp>
      <p:sp>
        <p:nvSpPr>
          <p:cNvPr id="5" name="Text Box 3"/>
          <p:cNvSpPr txBox="1">
            <a:spLocks noChangeArrowheads="1"/>
          </p:cNvSpPr>
          <p:nvPr/>
        </p:nvSpPr>
        <p:spPr bwMode="auto">
          <a:xfrm>
            <a:off x="1628510" y="1695654"/>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6" name="Text Box 4"/>
          <p:cNvSpPr txBox="1">
            <a:spLocks noChangeArrowheads="1"/>
          </p:cNvSpPr>
          <p:nvPr/>
        </p:nvSpPr>
        <p:spPr bwMode="auto">
          <a:xfrm>
            <a:off x="1801285" y="33633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7" name="Text Box 5"/>
          <p:cNvSpPr txBox="1">
            <a:spLocks noChangeArrowheads="1"/>
          </p:cNvSpPr>
          <p:nvPr/>
        </p:nvSpPr>
        <p:spPr bwMode="auto">
          <a:xfrm>
            <a:off x="5567097" y="1686129"/>
            <a:ext cx="1620957"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聯絡方式</a:t>
            </a:r>
          </a:p>
        </p:txBody>
      </p:sp>
      <p:sp>
        <p:nvSpPr>
          <p:cNvPr id="8" name="Text Box 6"/>
          <p:cNvSpPr txBox="1">
            <a:spLocks noChangeArrowheads="1"/>
          </p:cNvSpPr>
          <p:nvPr/>
        </p:nvSpPr>
        <p:spPr bwMode="auto">
          <a:xfrm>
            <a:off x="3273965" y="335141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9" name="AutoShape 7"/>
          <p:cNvCxnSpPr>
            <a:cxnSpLocks noChangeShapeType="1"/>
            <a:stCxn id="5" idx="3"/>
            <a:endCxn id="7" idx="1"/>
          </p:cNvCxnSpPr>
          <p:nvPr/>
        </p:nvCxnSpPr>
        <p:spPr bwMode="auto">
          <a:xfrm flipV="1">
            <a:off x="2172249" y="1947739"/>
            <a:ext cx="3394848" cy="95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 name="AutoShape 8"/>
          <p:cNvCxnSpPr>
            <a:cxnSpLocks noChangeShapeType="1"/>
            <a:stCxn id="7" idx="2"/>
            <a:endCxn id="15" idx="0"/>
          </p:cNvCxnSpPr>
          <p:nvPr/>
        </p:nvCxnSpPr>
        <p:spPr bwMode="auto">
          <a:xfrm flipH="1">
            <a:off x="5198051" y="2209349"/>
            <a:ext cx="1179525" cy="1188105"/>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sp>
        <p:nvSpPr>
          <p:cNvPr id="11" name="Text Box 9"/>
          <p:cNvSpPr txBox="1">
            <a:spLocks noChangeArrowheads="1"/>
          </p:cNvSpPr>
          <p:nvPr/>
        </p:nvSpPr>
        <p:spPr bwMode="auto">
          <a:xfrm>
            <a:off x="328605" y="337129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12" name="AutoShape 10"/>
          <p:cNvCxnSpPr>
            <a:cxnSpLocks noChangeShapeType="1"/>
            <a:stCxn id="11" idx="0"/>
            <a:endCxn id="5" idx="2"/>
          </p:cNvCxnSpPr>
          <p:nvPr/>
        </p:nvCxnSpPr>
        <p:spPr bwMode="auto">
          <a:xfrm flipV="1">
            <a:off x="780011" y="2218874"/>
            <a:ext cx="1120369" cy="11524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 name="AutoShape 11"/>
          <p:cNvCxnSpPr>
            <a:cxnSpLocks noChangeShapeType="1"/>
            <a:stCxn id="8" idx="0"/>
            <a:endCxn id="5" idx="2"/>
          </p:cNvCxnSpPr>
          <p:nvPr/>
        </p:nvCxnSpPr>
        <p:spPr bwMode="auto">
          <a:xfrm flipH="1" flipV="1">
            <a:off x="1900380" y="2218874"/>
            <a:ext cx="1824991" cy="113254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 name="AutoShape 12"/>
          <p:cNvCxnSpPr>
            <a:cxnSpLocks noChangeShapeType="1"/>
            <a:stCxn id="6" idx="0"/>
            <a:endCxn id="5" idx="2"/>
          </p:cNvCxnSpPr>
          <p:nvPr/>
        </p:nvCxnSpPr>
        <p:spPr bwMode="auto">
          <a:xfrm flipH="1" flipV="1">
            <a:off x="1900380" y="2218874"/>
            <a:ext cx="352311" cy="11444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 name="Text Box 14"/>
          <p:cNvSpPr txBox="1">
            <a:spLocks noChangeArrowheads="1"/>
          </p:cNvSpPr>
          <p:nvPr/>
        </p:nvSpPr>
        <p:spPr bwMode="auto">
          <a:xfrm>
            <a:off x="4746645" y="339745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16" name="Text Box 15"/>
          <p:cNvSpPr txBox="1">
            <a:spLocks noChangeArrowheads="1"/>
          </p:cNvSpPr>
          <p:nvPr/>
        </p:nvSpPr>
        <p:spPr bwMode="auto">
          <a:xfrm>
            <a:off x="6219325" y="3387929"/>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17" name="Text Box 16"/>
          <p:cNvSpPr txBox="1">
            <a:spLocks noChangeArrowheads="1"/>
          </p:cNvSpPr>
          <p:nvPr/>
        </p:nvSpPr>
        <p:spPr bwMode="auto">
          <a:xfrm>
            <a:off x="7884368" y="338792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cxnSp>
        <p:nvCxnSpPr>
          <p:cNvPr id="18" name="AutoShape 17"/>
          <p:cNvCxnSpPr>
            <a:cxnSpLocks noChangeShapeType="1"/>
            <a:stCxn id="7" idx="2"/>
            <a:endCxn id="16" idx="0"/>
          </p:cNvCxnSpPr>
          <p:nvPr/>
        </p:nvCxnSpPr>
        <p:spPr bwMode="auto">
          <a:xfrm>
            <a:off x="6377576" y="2209349"/>
            <a:ext cx="389335"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cxnSp>
        <p:nvCxnSpPr>
          <p:cNvPr id="19" name="AutoShape 18"/>
          <p:cNvCxnSpPr>
            <a:cxnSpLocks noChangeShapeType="1"/>
            <a:stCxn id="7" idx="2"/>
            <a:endCxn id="17" idx="0"/>
          </p:cNvCxnSpPr>
          <p:nvPr/>
        </p:nvCxnSpPr>
        <p:spPr bwMode="auto">
          <a:xfrm>
            <a:off x="6377576" y="2209349"/>
            <a:ext cx="1958198"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pic>
        <p:nvPicPr>
          <p:cNvPr id="20" name="Picture 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4902" r="9216"/>
          <a:stretch>
            <a:fillRect/>
          </a:stretch>
        </p:blipFill>
        <p:spPr bwMode="auto">
          <a:xfrm>
            <a:off x="4881764" y="4143296"/>
            <a:ext cx="847405" cy="741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8861" r="21649"/>
          <a:stretch>
            <a:fillRect/>
          </a:stretch>
        </p:blipFill>
        <p:spPr bwMode="auto">
          <a:xfrm>
            <a:off x="5940323" y="4099581"/>
            <a:ext cx="774386" cy="8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9"/>
          <p:cNvPicPr>
            <a:picLocks noChangeAspect="1" noChangeArrowheads="1"/>
          </p:cNvPicPr>
          <p:nvPr/>
        </p:nvPicPr>
        <p:blipFill>
          <a:blip r:embed="rId5" cstate="print">
            <a:clrChange>
              <a:clrFrom>
                <a:srgbClr val="FFF6FF"/>
              </a:clrFrom>
              <a:clrTo>
                <a:srgbClr val="FFF6FF">
                  <a:alpha val="0"/>
                </a:srgbClr>
              </a:clrTo>
            </a:clrChange>
            <a:extLst>
              <a:ext uri="{28A0092B-C50C-407E-A947-70E740481C1C}">
                <a14:useLocalDpi xmlns:a14="http://schemas.microsoft.com/office/drawing/2010/main" val="0"/>
              </a:ext>
            </a:extLst>
          </a:blip>
          <a:srcRect/>
          <a:stretch>
            <a:fillRect/>
          </a:stretch>
        </p:blipFill>
        <p:spPr bwMode="auto">
          <a:xfrm>
            <a:off x="6925863" y="4125522"/>
            <a:ext cx="777268" cy="77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0"/>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4284" y="4078444"/>
            <a:ext cx="870465" cy="87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351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par>
                          <p:cTn id="41" fill="hold">
                            <p:stCondLst>
                              <p:cond delay="500"/>
                            </p:stCondLst>
                            <p:childTnLst>
                              <p:par>
                                <p:cTn id="42" presetID="31"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ppt_w</p:attrName>
                                        </p:attrNameLst>
                                      </p:cBhvr>
                                      <p:tavLst>
                                        <p:tav tm="0">
                                          <p:val>
                                            <p:fltVal val="0"/>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anim calcmode="lin" valueType="num">
                                      <p:cBhvr>
                                        <p:cTn id="46" dur="250" fill="hold"/>
                                        <p:tgtEl>
                                          <p:spTgt spid="20"/>
                                        </p:tgtEl>
                                        <p:attrNameLst>
                                          <p:attrName>style.rotation</p:attrName>
                                        </p:attrNameLst>
                                      </p:cBhvr>
                                      <p:tavLst>
                                        <p:tav tm="0">
                                          <p:val>
                                            <p:fltVal val="90"/>
                                          </p:val>
                                        </p:tav>
                                        <p:tav tm="100000">
                                          <p:val>
                                            <p:fltVal val="0"/>
                                          </p:val>
                                        </p:tav>
                                      </p:tavLst>
                                    </p:anim>
                                    <p:animEffect transition="in" filter="fade">
                                      <p:cBhvr>
                                        <p:cTn id="47" dur="250"/>
                                        <p:tgtEl>
                                          <p:spTgt spid="20"/>
                                        </p:tgtEl>
                                      </p:cBhvr>
                                    </p:animEffect>
                                  </p:childTnLst>
                                </p:cTn>
                              </p:par>
                            </p:childTnLst>
                          </p:cTn>
                        </p:par>
                        <p:par>
                          <p:cTn id="48" fill="hold">
                            <p:stCondLst>
                              <p:cond delay="750"/>
                            </p:stCondLst>
                            <p:childTnLst>
                              <p:par>
                                <p:cTn id="49" presetID="31"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250" fill="hold"/>
                                        <p:tgtEl>
                                          <p:spTgt spid="21"/>
                                        </p:tgtEl>
                                        <p:attrNameLst>
                                          <p:attrName>ppt_w</p:attrName>
                                        </p:attrNameLst>
                                      </p:cBhvr>
                                      <p:tavLst>
                                        <p:tav tm="0">
                                          <p:val>
                                            <p:fltVal val="0"/>
                                          </p:val>
                                        </p:tav>
                                        <p:tav tm="100000">
                                          <p:val>
                                            <p:strVal val="#ppt_w"/>
                                          </p:val>
                                        </p:tav>
                                      </p:tavLst>
                                    </p:anim>
                                    <p:anim calcmode="lin" valueType="num">
                                      <p:cBhvr>
                                        <p:cTn id="52" dur="250" fill="hold"/>
                                        <p:tgtEl>
                                          <p:spTgt spid="21"/>
                                        </p:tgtEl>
                                        <p:attrNameLst>
                                          <p:attrName>ppt_h</p:attrName>
                                        </p:attrNameLst>
                                      </p:cBhvr>
                                      <p:tavLst>
                                        <p:tav tm="0">
                                          <p:val>
                                            <p:fltVal val="0"/>
                                          </p:val>
                                        </p:tav>
                                        <p:tav tm="100000">
                                          <p:val>
                                            <p:strVal val="#ppt_h"/>
                                          </p:val>
                                        </p:tav>
                                      </p:tavLst>
                                    </p:anim>
                                    <p:anim calcmode="lin" valueType="num">
                                      <p:cBhvr>
                                        <p:cTn id="53" dur="250" fill="hold"/>
                                        <p:tgtEl>
                                          <p:spTgt spid="21"/>
                                        </p:tgtEl>
                                        <p:attrNameLst>
                                          <p:attrName>style.rotation</p:attrName>
                                        </p:attrNameLst>
                                      </p:cBhvr>
                                      <p:tavLst>
                                        <p:tav tm="0">
                                          <p:val>
                                            <p:fltVal val="90"/>
                                          </p:val>
                                        </p:tav>
                                        <p:tav tm="100000">
                                          <p:val>
                                            <p:fltVal val="0"/>
                                          </p:val>
                                        </p:tav>
                                      </p:tavLst>
                                    </p:anim>
                                    <p:animEffect transition="in" filter="fade">
                                      <p:cBhvr>
                                        <p:cTn id="54" dur="250"/>
                                        <p:tgtEl>
                                          <p:spTgt spid="21"/>
                                        </p:tgtEl>
                                      </p:cBhvr>
                                    </p:animEffect>
                                  </p:childTnLst>
                                </p:cTn>
                              </p:par>
                            </p:childTnLst>
                          </p:cTn>
                        </p:par>
                        <p:par>
                          <p:cTn id="55" fill="hold">
                            <p:stCondLst>
                              <p:cond delay="1000"/>
                            </p:stCondLst>
                            <p:childTnLst>
                              <p:par>
                                <p:cTn id="56" presetID="31"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250" fill="hold"/>
                                        <p:tgtEl>
                                          <p:spTgt spid="22"/>
                                        </p:tgtEl>
                                        <p:attrNameLst>
                                          <p:attrName>ppt_w</p:attrName>
                                        </p:attrNameLst>
                                      </p:cBhvr>
                                      <p:tavLst>
                                        <p:tav tm="0">
                                          <p:val>
                                            <p:fltVal val="0"/>
                                          </p:val>
                                        </p:tav>
                                        <p:tav tm="100000">
                                          <p:val>
                                            <p:strVal val="#ppt_w"/>
                                          </p:val>
                                        </p:tav>
                                      </p:tavLst>
                                    </p:anim>
                                    <p:anim calcmode="lin" valueType="num">
                                      <p:cBhvr>
                                        <p:cTn id="59" dur="250" fill="hold"/>
                                        <p:tgtEl>
                                          <p:spTgt spid="22"/>
                                        </p:tgtEl>
                                        <p:attrNameLst>
                                          <p:attrName>ppt_h</p:attrName>
                                        </p:attrNameLst>
                                      </p:cBhvr>
                                      <p:tavLst>
                                        <p:tav tm="0">
                                          <p:val>
                                            <p:fltVal val="0"/>
                                          </p:val>
                                        </p:tav>
                                        <p:tav tm="100000">
                                          <p:val>
                                            <p:strVal val="#ppt_h"/>
                                          </p:val>
                                        </p:tav>
                                      </p:tavLst>
                                    </p:anim>
                                    <p:anim calcmode="lin" valueType="num">
                                      <p:cBhvr>
                                        <p:cTn id="60" dur="250" fill="hold"/>
                                        <p:tgtEl>
                                          <p:spTgt spid="22"/>
                                        </p:tgtEl>
                                        <p:attrNameLst>
                                          <p:attrName>style.rotation</p:attrName>
                                        </p:attrNameLst>
                                      </p:cBhvr>
                                      <p:tavLst>
                                        <p:tav tm="0">
                                          <p:val>
                                            <p:fltVal val="90"/>
                                          </p:val>
                                        </p:tav>
                                        <p:tav tm="100000">
                                          <p:val>
                                            <p:fltVal val="0"/>
                                          </p:val>
                                        </p:tav>
                                      </p:tavLst>
                                    </p:anim>
                                    <p:animEffect transition="in" filter="fade">
                                      <p:cBhvr>
                                        <p:cTn id="61" dur="250"/>
                                        <p:tgtEl>
                                          <p:spTgt spid="22"/>
                                        </p:tgtEl>
                                      </p:cBhvr>
                                    </p:animEffect>
                                  </p:childTnLst>
                                </p:cTn>
                              </p:par>
                            </p:childTnLst>
                          </p:cTn>
                        </p:par>
                        <p:par>
                          <p:cTn id="62" fill="hold">
                            <p:stCondLst>
                              <p:cond delay="1250"/>
                            </p:stCondLst>
                            <p:childTnLst>
                              <p:par>
                                <p:cTn id="63" presetID="31"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250" fill="hold"/>
                                        <p:tgtEl>
                                          <p:spTgt spid="23"/>
                                        </p:tgtEl>
                                        <p:attrNameLst>
                                          <p:attrName>ppt_w</p:attrName>
                                        </p:attrNameLst>
                                      </p:cBhvr>
                                      <p:tavLst>
                                        <p:tav tm="0">
                                          <p:val>
                                            <p:fltVal val="0"/>
                                          </p:val>
                                        </p:tav>
                                        <p:tav tm="100000">
                                          <p:val>
                                            <p:strVal val="#ppt_w"/>
                                          </p:val>
                                        </p:tav>
                                      </p:tavLst>
                                    </p:anim>
                                    <p:anim calcmode="lin" valueType="num">
                                      <p:cBhvr>
                                        <p:cTn id="66" dur="250" fill="hold"/>
                                        <p:tgtEl>
                                          <p:spTgt spid="23"/>
                                        </p:tgtEl>
                                        <p:attrNameLst>
                                          <p:attrName>ppt_h</p:attrName>
                                        </p:attrNameLst>
                                      </p:cBhvr>
                                      <p:tavLst>
                                        <p:tav tm="0">
                                          <p:val>
                                            <p:fltVal val="0"/>
                                          </p:val>
                                        </p:tav>
                                        <p:tav tm="100000">
                                          <p:val>
                                            <p:strVal val="#ppt_h"/>
                                          </p:val>
                                        </p:tav>
                                      </p:tavLst>
                                    </p:anim>
                                    <p:anim calcmode="lin" valueType="num">
                                      <p:cBhvr>
                                        <p:cTn id="67" dur="250" fill="hold"/>
                                        <p:tgtEl>
                                          <p:spTgt spid="23"/>
                                        </p:tgtEl>
                                        <p:attrNameLst>
                                          <p:attrName>style.rotation</p:attrName>
                                        </p:attrNameLst>
                                      </p:cBhvr>
                                      <p:tavLst>
                                        <p:tav tm="0">
                                          <p:val>
                                            <p:fltVal val="90"/>
                                          </p:val>
                                        </p:tav>
                                        <p:tav tm="100000">
                                          <p:val>
                                            <p:fltVal val="0"/>
                                          </p:val>
                                        </p:tav>
                                      </p:tavLst>
                                    </p:anim>
                                    <p:animEffect transition="in" filter="fade">
                                      <p:cBhvr>
                                        <p:cTn id="68" dur="25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1" nodeType="clickEffect">
                                  <p:stCondLst>
                                    <p:cond delay="0"/>
                                  </p:stCondLst>
                                  <p:childTnLst>
                                    <p:animEffect transition="out" filter="fade">
                                      <p:cBhvr>
                                        <p:cTn id="72" dur="500"/>
                                        <p:tgtEl>
                                          <p:spTgt spid="6"/>
                                        </p:tgtEl>
                                      </p:cBhvr>
                                    </p:animEffect>
                                    <p:set>
                                      <p:cBhvr>
                                        <p:cTn id="73" dur="1" fill="hold">
                                          <p:stCondLst>
                                            <p:cond delay="499"/>
                                          </p:stCondLst>
                                        </p:cTn>
                                        <p:tgtEl>
                                          <p:spTgt spid="6"/>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8"/>
                                        </p:tgtEl>
                                      </p:cBhvr>
                                    </p:animEffect>
                                    <p:set>
                                      <p:cBhvr>
                                        <p:cTn id="76" dur="1" fill="hold">
                                          <p:stCondLst>
                                            <p:cond delay="499"/>
                                          </p:stCondLst>
                                        </p:cTn>
                                        <p:tgtEl>
                                          <p:spTgt spid="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11"/>
                                        </p:tgtEl>
                                      </p:cBhvr>
                                    </p:animEffect>
                                    <p:set>
                                      <p:cBhvr>
                                        <p:cTn id="82" dur="1" fill="hold">
                                          <p:stCondLst>
                                            <p:cond delay="499"/>
                                          </p:stCondLst>
                                        </p:cTn>
                                        <p:tgtEl>
                                          <p:spTgt spid="11"/>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2"/>
                                        </p:tgtEl>
                                      </p:cBhvr>
                                    </p:animEffect>
                                    <p:set>
                                      <p:cBhvr>
                                        <p:cTn id="85" dur="1" fill="hold">
                                          <p:stCondLst>
                                            <p:cond delay="499"/>
                                          </p:stCondLst>
                                        </p:cTn>
                                        <p:tgtEl>
                                          <p:spTgt spid="12"/>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3"/>
                                        </p:tgtEl>
                                      </p:cBhvr>
                                    </p:animEffect>
                                    <p:set>
                                      <p:cBhvr>
                                        <p:cTn id="88" dur="1" fill="hold">
                                          <p:stCondLst>
                                            <p:cond delay="499"/>
                                          </p:stCondLst>
                                        </p:cTn>
                                        <p:tgtEl>
                                          <p:spTgt spid="1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5"/>
                                        </p:tgtEl>
                                      </p:cBhvr>
                                    </p:animEffect>
                                    <p:set>
                                      <p:cBhvr>
                                        <p:cTn id="94" dur="1" fill="hold">
                                          <p:stCondLst>
                                            <p:cond delay="499"/>
                                          </p:stCondLst>
                                        </p:cTn>
                                        <p:tgtEl>
                                          <p:spTgt spid="15"/>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16"/>
                                        </p:tgtEl>
                                      </p:cBhvr>
                                    </p:animEffect>
                                    <p:set>
                                      <p:cBhvr>
                                        <p:cTn id="97" dur="1" fill="hold">
                                          <p:stCondLst>
                                            <p:cond delay="499"/>
                                          </p:stCondLst>
                                        </p:cTn>
                                        <p:tgtEl>
                                          <p:spTgt spid="16"/>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7"/>
                                        </p:tgtEl>
                                      </p:cBhvr>
                                    </p:animEffect>
                                    <p:set>
                                      <p:cBhvr>
                                        <p:cTn id="100" dur="1" fill="hold">
                                          <p:stCondLst>
                                            <p:cond delay="499"/>
                                          </p:stCondLst>
                                        </p:cTn>
                                        <p:tgtEl>
                                          <p:spTgt spid="17"/>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8"/>
                                        </p:tgtEl>
                                      </p:cBhvr>
                                    </p:animEffect>
                                    <p:set>
                                      <p:cBhvr>
                                        <p:cTn id="103" dur="1" fill="hold">
                                          <p:stCondLst>
                                            <p:cond delay="499"/>
                                          </p:stCondLst>
                                        </p:cTn>
                                        <p:tgtEl>
                                          <p:spTgt spid="18"/>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19"/>
                                        </p:tgtEl>
                                      </p:cBhvr>
                                    </p:animEffect>
                                    <p:set>
                                      <p:cBhvr>
                                        <p:cTn id="106" dur="1" fill="hold">
                                          <p:stCondLst>
                                            <p:cond delay="499"/>
                                          </p:stCondLst>
                                        </p:cTn>
                                        <p:tgtEl>
                                          <p:spTgt spid="19"/>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20"/>
                                        </p:tgtEl>
                                      </p:cBhvr>
                                    </p:animEffect>
                                    <p:set>
                                      <p:cBhvr>
                                        <p:cTn id="109" dur="1" fill="hold">
                                          <p:stCondLst>
                                            <p:cond delay="499"/>
                                          </p:stCondLst>
                                        </p:cTn>
                                        <p:tgtEl>
                                          <p:spTgt spid="20"/>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1"/>
                                        </p:tgtEl>
                                      </p:cBhvr>
                                    </p:animEffect>
                                    <p:set>
                                      <p:cBhvr>
                                        <p:cTn id="112" dur="1" fill="hold">
                                          <p:stCondLst>
                                            <p:cond delay="499"/>
                                          </p:stCondLst>
                                        </p:cTn>
                                        <p:tgtEl>
                                          <p:spTgt spid="21"/>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22"/>
                                        </p:tgtEl>
                                      </p:cBhvr>
                                    </p:animEffect>
                                    <p:set>
                                      <p:cBhvr>
                                        <p:cTn id="115" dur="1" fill="hold">
                                          <p:stCondLst>
                                            <p:cond delay="499"/>
                                          </p:stCondLst>
                                        </p:cTn>
                                        <p:tgtEl>
                                          <p:spTgt spid="22"/>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23"/>
                                        </p:tgtEl>
                                      </p:cBhvr>
                                    </p:animEffect>
                                    <p:set>
                                      <p:cBhvr>
                                        <p:cTn id="11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P spid="11" grpId="1" animBg="1"/>
      <p:bldP spid="15" grpId="0" animBg="1"/>
      <p:bldP spid="15" grpId="1" animBg="1"/>
      <p:bldP spid="16" grpId="0" animBg="1"/>
      <p:bldP spid="16" grpId="1" animBg="1"/>
      <p:bldP spid="17" grpId="0" animBg="1"/>
      <p:bldP spid="1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3"/>
          <p:cNvSpPr>
            <a:spLocks noGrp="1"/>
          </p:cNvSpPr>
          <p:nvPr>
            <p:ph type="title"/>
          </p:nvPr>
        </p:nvSpPr>
        <p:spPr/>
        <p:txBody>
          <a:bodyPr/>
          <a:lstStyle/>
          <a:p>
            <a:pPr eaLnBrk="1" hangingPunct="1"/>
            <a:r>
              <a:rPr lang="en-US" altLang="zh-TW"/>
              <a:t>Zachman Architecture Framework</a:t>
            </a:r>
            <a:endParaRPr lang="zh-TW" altLang="en-US" dirty="0"/>
          </a:p>
        </p:txBody>
      </p:sp>
      <p:sp>
        <p:nvSpPr>
          <p:cNvPr id="20484"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92635CB4-2824-4300-A023-78D791E88D6A}"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13</a:t>
            </a:fld>
            <a:endParaRPr kumimoji="0" lang="zh-TW" altLang="en-US">
              <a:solidFill>
                <a:schemeClr val="bg1"/>
              </a:solidFill>
              <a:latin typeface="Tw Cen MT" pitchFamily="34" charset="0"/>
              <a:ea typeface="微軟正黑體" pitchFamily="34" charset="-120"/>
            </a:endParaRP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980728"/>
            <a:ext cx="8477479" cy="4968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323528" y="3124035"/>
            <a:ext cx="8568952"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31598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a:t>Domain Model</a:t>
            </a:r>
            <a:r>
              <a:rPr lang="en-US" altLang="zh-TW" dirty="0"/>
              <a:t>,</a:t>
            </a:r>
            <a:br>
              <a:rPr lang="en-US" altLang="zh-TW" dirty="0"/>
            </a:br>
            <a:r>
              <a:rPr lang="en-US" altLang="zh-TW" dirty="0"/>
              <a:t>How?</a:t>
            </a:r>
            <a:endParaRPr lang="zh-TW" altLang="en-US" dirty="0"/>
          </a:p>
        </p:txBody>
      </p:sp>
      <p:sp>
        <p:nvSpPr>
          <p:cNvPr id="21507" name="文字版面配置區 4"/>
          <p:cNvSpPr>
            <a:spLocks noGrp="1"/>
          </p:cNvSpPr>
          <p:nvPr>
            <p:ph type="body" idx="1"/>
          </p:nvPr>
        </p:nvSpPr>
        <p:spPr/>
        <p:txBody>
          <a:bodyPr/>
          <a:lstStyle/>
          <a:p>
            <a:pPr eaLnBrk="1" hangingPunct="1"/>
            <a:endParaRPr lang="zh-TW" altLang="en-US" dirty="0">
              <a:solidFill>
                <a:srgbClr val="262626"/>
              </a:solidFill>
            </a:endParaRPr>
          </a:p>
        </p:txBody>
      </p:sp>
      <p:sp>
        <p:nvSpPr>
          <p:cNvPr id="21508" name="投影片編號版面配置區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84F217BE-2222-4B0F-939B-3A0ABF239505}"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14</a:t>
            </a:fld>
            <a:endParaRPr kumimoji="0" lang="zh-TW" altLang="en-US">
              <a:solidFill>
                <a:schemeClr val="bg1"/>
              </a:solidFill>
              <a:latin typeface="Tw Cen MT" pitchFamily="34" charset="0"/>
              <a:ea typeface="微軟正黑體" pitchFamily="34" charset="-120"/>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常見表示法</a:t>
            </a:r>
          </a:p>
        </p:txBody>
      </p:sp>
      <p:sp>
        <p:nvSpPr>
          <p:cNvPr id="3" name="內容版面配置區 2"/>
          <p:cNvSpPr>
            <a:spLocks noGrp="1"/>
          </p:cNvSpPr>
          <p:nvPr>
            <p:ph idx="1"/>
          </p:nvPr>
        </p:nvSpPr>
        <p:spPr/>
        <p:txBody>
          <a:bodyPr/>
          <a:lstStyle/>
          <a:p>
            <a:r>
              <a:rPr lang="en-US" altLang="zh-TW"/>
              <a:t>Information Engineering</a:t>
            </a:r>
            <a:endParaRPr lang="en-US" altLang="zh-TW" dirty="0"/>
          </a:p>
          <a:p>
            <a:endParaRPr lang="en-US" altLang="zh-TW" dirty="0"/>
          </a:p>
          <a:p>
            <a:r>
              <a:rPr lang="en-US" altLang="zh-TW"/>
              <a:t>Unified Modeling Language (</a:t>
            </a:r>
            <a:r>
              <a:rPr lang="en-US" altLang="zh-TW" dirty="0"/>
              <a:t>UML)</a:t>
            </a:r>
          </a:p>
          <a:p>
            <a:endParaRPr lang="en-US" altLang="zh-TW" dirty="0"/>
          </a:p>
          <a:p>
            <a:r>
              <a:rPr lang="en-US" altLang="zh-TW" dirty="0"/>
              <a:t>Barker/Oracle/SSADM</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15</a:t>
            </a:fld>
            <a:endParaRPr lang="zh-TW" altLang="en-US"/>
          </a:p>
        </p:txBody>
      </p:sp>
      <p:pic>
        <p:nvPicPr>
          <p:cNvPr id="5" name="圖片 4"/>
          <p:cNvPicPr>
            <a:picLocks noChangeAspect="1"/>
          </p:cNvPicPr>
          <p:nvPr/>
        </p:nvPicPr>
        <p:blipFill>
          <a:blip r:embed="rId3"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718324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常見表示法</a:t>
            </a:r>
            <a:r>
              <a:rPr lang="en-US" altLang="zh-TW"/>
              <a:t>-Information</a:t>
            </a:r>
            <a:r>
              <a:rPr lang="zh-TW" altLang="en-US"/>
              <a:t> </a:t>
            </a:r>
            <a:r>
              <a:rPr lang="en-US" altLang="zh-TW"/>
              <a:t>Engineering</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16</a:t>
            </a:fld>
            <a:endParaRPr lang="zh-TW" altLang="en-US"/>
          </a:p>
        </p:txBody>
      </p:sp>
      <p:grpSp>
        <p:nvGrpSpPr>
          <p:cNvPr id="30" name="Group 32"/>
          <p:cNvGrpSpPr>
            <a:grpSpLocks/>
          </p:cNvGrpSpPr>
          <p:nvPr/>
        </p:nvGrpSpPr>
        <p:grpSpPr bwMode="auto">
          <a:xfrm>
            <a:off x="5940154" y="1659423"/>
            <a:ext cx="2338663" cy="1343137"/>
            <a:chOff x="3900" y="858"/>
            <a:chExt cx="1136" cy="870"/>
          </a:xfrm>
        </p:grpSpPr>
        <p:sp>
          <p:nvSpPr>
            <p:cNvPr id="31" name="Line 33"/>
            <p:cNvSpPr>
              <a:spLocks noChangeShapeType="1"/>
            </p:cNvSpPr>
            <p:nvPr/>
          </p:nvSpPr>
          <p:spPr bwMode="auto">
            <a:xfrm flipH="1">
              <a:off x="3900" y="1156"/>
              <a:ext cx="595" cy="57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4" name="Text Box 38"/>
            <p:cNvSpPr txBox="1">
              <a:spLocks noChangeArrowheads="1"/>
            </p:cNvSpPr>
            <p:nvPr/>
          </p:nvSpPr>
          <p:spPr bwMode="auto">
            <a:xfrm>
              <a:off x="4327" y="858"/>
              <a:ext cx="709"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may be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35" name="Group 39"/>
          <p:cNvGrpSpPr>
            <a:grpSpLocks/>
          </p:cNvGrpSpPr>
          <p:nvPr/>
        </p:nvGrpSpPr>
        <p:grpSpPr bwMode="auto">
          <a:xfrm>
            <a:off x="1768975" y="1252599"/>
            <a:ext cx="1437384" cy="1636570"/>
            <a:chOff x="2185" y="831"/>
            <a:chExt cx="684" cy="916"/>
          </a:xfrm>
        </p:grpSpPr>
        <p:sp>
          <p:nvSpPr>
            <p:cNvPr id="36" name="Line 40"/>
            <p:cNvSpPr>
              <a:spLocks noChangeShapeType="1"/>
            </p:cNvSpPr>
            <p:nvPr/>
          </p:nvSpPr>
          <p:spPr bwMode="auto">
            <a:xfrm>
              <a:off x="2449" y="1090"/>
              <a:ext cx="42" cy="65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9" name="Text Box 45"/>
            <p:cNvSpPr txBox="1">
              <a:spLocks noChangeArrowheads="1"/>
            </p:cNvSpPr>
            <p:nvPr/>
          </p:nvSpPr>
          <p:spPr bwMode="auto">
            <a:xfrm>
              <a:off x="2185" y="831"/>
              <a:ext cx="68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must be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6"/>
          <p:cNvGrpSpPr>
            <a:grpSpLocks/>
          </p:cNvGrpSpPr>
          <p:nvPr/>
        </p:nvGrpSpPr>
        <p:grpSpPr bwMode="auto">
          <a:xfrm>
            <a:off x="2564079" y="1632272"/>
            <a:ext cx="1810104" cy="1135340"/>
            <a:chOff x="2360" y="1128"/>
            <a:chExt cx="807" cy="577"/>
          </a:xfrm>
        </p:grpSpPr>
        <p:sp>
          <p:nvSpPr>
            <p:cNvPr id="43" name="Line 47"/>
            <p:cNvSpPr>
              <a:spLocks noChangeShapeType="1"/>
            </p:cNvSpPr>
            <p:nvPr/>
          </p:nvSpPr>
          <p:spPr bwMode="auto">
            <a:xfrm>
              <a:off x="2649" y="1363"/>
              <a:ext cx="135" cy="34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46" name="Text Box 52"/>
            <p:cNvSpPr txBox="1">
              <a:spLocks noChangeArrowheads="1"/>
            </p:cNvSpPr>
            <p:nvPr/>
          </p:nvSpPr>
          <p:spPr bwMode="auto">
            <a:xfrm>
              <a:off x="2360" y="1128"/>
              <a:ext cx="80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one exactly</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47" name="Group 53"/>
          <p:cNvGrpSpPr>
            <a:grpSpLocks/>
          </p:cNvGrpSpPr>
          <p:nvPr/>
        </p:nvGrpSpPr>
        <p:grpSpPr bwMode="auto">
          <a:xfrm>
            <a:off x="611560" y="2559529"/>
            <a:ext cx="8259763" cy="1127125"/>
            <a:chOff x="186" y="886"/>
            <a:chExt cx="5203" cy="710"/>
          </a:xfrm>
        </p:grpSpPr>
        <p:graphicFrame>
          <p:nvGraphicFramePr>
            <p:cNvPr id="49" name="Object 55"/>
            <p:cNvGraphicFramePr>
              <a:graphicFrameLocks noChangeAspect="1"/>
            </p:cNvGraphicFramePr>
            <p:nvPr/>
          </p:nvGraphicFramePr>
          <p:xfrm>
            <a:off x="186" y="886"/>
            <a:ext cx="5203" cy="710"/>
          </p:xfrm>
          <a:graphic>
            <a:graphicData uri="http://schemas.openxmlformats.org/presentationml/2006/ole">
              <mc:AlternateContent xmlns:mc="http://schemas.openxmlformats.org/markup-compatibility/2006">
                <mc:Choice xmlns:v="urn:schemas-microsoft-com:vml" Requires="v">
                  <p:oleObj spid="_x0000_s2197" name="VISIO" r:id="rId4" imgW="6653160" imgH="907920" progId="">
                    <p:embed/>
                  </p:oleObj>
                </mc:Choice>
                <mc:Fallback>
                  <p:oleObj name="VISIO" r:id="rId4" imgW="6653160" imgH="907920" progId="">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 y="886"/>
                          <a:ext cx="5203" cy="7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 name="Text Box 56"/>
            <p:cNvSpPr txBox="1">
              <a:spLocks noChangeArrowheads="1"/>
            </p:cNvSpPr>
            <p:nvPr/>
          </p:nvSpPr>
          <p:spPr bwMode="auto">
            <a:xfrm>
              <a:off x="1348" y="1258"/>
              <a:ext cx="63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dirty="0">
                  <a:ln>
                    <a:noFill/>
                  </a:ln>
                  <a:solidFill>
                    <a:srgbClr val="40458C"/>
                  </a:solidFill>
                  <a:effectLst/>
                  <a:uLnTx/>
                  <a:uFillTx/>
                  <a:latin typeface="微軟正黑體" panose="020B0604030504040204" pitchFamily="34" charset="-120"/>
                  <a:ea typeface="微軟正黑體" panose="020B0604030504040204" pitchFamily="34" charset="-120"/>
                </a:rPr>
                <a:t>has</a:t>
              </a:r>
              <a:endParaRPr kumimoji="0" lang="en-US" altLang="zh-TW" sz="6000" b="0" i="0" u="none" strike="noStrike" kern="0" cap="none" spc="0" normalizeH="0" baseline="0" noProof="0" dirty="0">
                <a:ln>
                  <a:noFill/>
                </a:ln>
                <a:solidFill>
                  <a:srgbClr val="40458C"/>
                </a:solidFill>
                <a:effectLst/>
                <a:uLnTx/>
                <a:uFillTx/>
                <a:latin typeface="微軟正黑體" panose="020B0604030504040204" pitchFamily="34" charset="-120"/>
                <a:ea typeface="微軟正黑體" panose="020B0604030504040204" pitchFamily="34" charset="-120"/>
              </a:endParaRPr>
            </a:p>
          </p:txBody>
        </p:sp>
        <p:sp>
          <p:nvSpPr>
            <p:cNvPr id="51" name="Text Box 57"/>
            <p:cNvSpPr txBox="1">
              <a:spLocks noChangeArrowheads="1"/>
            </p:cNvSpPr>
            <p:nvPr/>
          </p:nvSpPr>
          <p:spPr bwMode="auto">
            <a:xfrm>
              <a:off x="3389" y="1258"/>
              <a:ext cx="80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a:ln>
                    <a:noFill/>
                  </a:ln>
                  <a:solidFill>
                    <a:srgbClr val="40458C"/>
                  </a:solidFill>
                  <a:effectLst/>
                  <a:uLnTx/>
                  <a:uFillTx/>
                  <a:latin typeface="微軟正黑體" panose="020B0604030504040204" pitchFamily="34" charset="-120"/>
                  <a:ea typeface="微軟正黑體" panose="020B0604030504040204" pitchFamily="34" charset="-120"/>
                </a:rPr>
                <a:t>sells in</a:t>
              </a:r>
              <a:endParaRPr kumimoji="0" lang="en-US" altLang="zh-TW" sz="6000" b="0" i="0" u="none" strike="noStrike" kern="0" cap="none" spc="0" normalizeH="0" baseline="0" noProof="0" dirty="0">
                <a:ln>
                  <a:noFill/>
                </a:ln>
                <a:solidFill>
                  <a:srgbClr val="40458C"/>
                </a:solidFill>
                <a:effectLst/>
                <a:uLnTx/>
                <a:uFillTx/>
                <a:latin typeface="微軟正黑體" panose="020B0604030504040204" pitchFamily="34" charset="-120"/>
                <a:ea typeface="微軟正黑體" panose="020B0604030504040204" pitchFamily="34" charset="-120"/>
              </a:endParaRPr>
            </a:p>
          </p:txBody>
        </p:sp>
      </p:grpSp>
      <p:grpSp>
        <p:nvGrpSpPr>
          <p:cNvPr id="52" name="Group 64"/>
          <p:cNvGrpSpPr>
            <a:grpSpLocks/>
          </p:cNvGrpSpPr>
          <p:nvPr/>
        </p:nvGrpSpPr>
        <p:grpSpPr bwMode="auto">
          <a:xfrm>
            <a:off x="4771997" y="1659505"/>
            <a:ext cx="2019668" cy="1298949"/>
            <a:chOff x="3471" y="774"/>
            <a:chExt cx="685" cy="963"/>
          </a:xfrm>
        </p:grpSpPr>
        <p:sp>
          <p:nvSpPr>
            <p:cNvPr id="53" name="Line 65"/>
            <p:cNvSpPr>
              <a:spLocks noChangeShapeType="1"/>
            </p:cNvSpPr>
            <p:nvPr/>
          </p:nvSpPr>
          <p:spPr bwMode="auto">
            <a:xfrm>
              <a:off x="3784" y="1050"/>
              <a:ext cx="2" cy="68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56" name="Text Box 70"/>
            <p:cNvSpPr txBox="1">
              <a:spLocks noChangeArrowheads="1"/>
            </p:cNvSpPr>
            <p:nvPr/>
          </p:nvSpPr>
          <p:spPr bwMode="auto">
            <a:xfrm>
              <a:off x="3471" y="774"/>
              <a:ext cx="685"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pic>
        <p:nvPicPr>
          <p:cNvPr id="59" name="圖片 58"/>
          <p:cNvPicPr>
            <a:picLocks noChangeAspect="1"/>
          </p:cNvPicPr>
          <p:nvPr/>
        </p:nvPicPr>
        <p:blipFill>
          <a:blip r:embed="rId6"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22118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500"/>
                                        <p:tgtEl>
                                          <p:spTgt spid="4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常見表示法</a:t>
            </a:r>
            <a:r>
              <a:rPr lang="en-US" altLang="zh-TW" dirty="0"/>
              <a:t>-UML</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17</a:t>
            </a:fld>
            <a:endParaRPr lang="zh-TW" altLang="en-US"/>
          </a:p>
        </p:txBody>
      </p:sp>
      <p:grpSp>
        <p:nvGrpSpPr>
          <p:cNvPr id="3" name="群組 2"/>
          <p:cNvGrpSpPr/>
          <p:nvPr/>
        </p:nvGrpSpPr>
        <p:grpSpPr>
          <a:xfrm>
            <a:off x="323528" y="804935"/>
            <a:ext cx="8570913" cy="2984105"/>
            <a:chOff x="323528" y="1545729"/>
            <a:chExt cx="8570913" cy="2984105"/>
          </a:xfrm>
        </p:grpSpPr>
        <p:sp>
          <p:nvSpPr>
            <p:cNvPr id="6" name="Line 6"/>
            <p:cNvSpPr>
              <a:spLocks noChangeShapeType="1"/>
            </p:cNvSpPr>
            <p:nvPr/>
          </p:nvSpPr>
          <p:spPr bwMode="auto">
            <a:xfrm>
              <a:off x="1991483" y="3767484"/>
              <a:ext cx="1774154"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7" name="Line 7"/>
            <p:cNvSpPr>
              <a:spLocks noChangeShapeType="1"/>
            </p:cNvSpPr>
            <p:nvPr/>
          </p:nvSpPr>
          <p:spPr bwMode="auto">
            <a:xfrm>
              <a:off x="5402356" y="3765337"/>
              <a:ext cx="1774154"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8" name="Rectangle 8"/>
            <p:cNvSpPr>
              <a:spLocks noChangeArrowheads="1"/>
            </p:cNvSpPr>
            <p:nvPr/>
          </p:nvSpPr>
          <p:spPr bwMode="auto">
            <a:xfrm>
              <a:off x="7176510" y="2603559"/>
              <a:ext cx="1711684" cy="1905562"/>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9" name="Text Box 9"/>
            <p:cNvSpPr txBox="1">
              <a:spLocks noChangeArrowheads="1"/>
            </p:cNvSpPr>
            <p:nvPr/>
          </p:nvSpPr>
          <p:spPr bwMode="auto">
            <a:xfrm>
              <a:off x="7388909" y="2642213"/>
              <a:ext cx="1311874"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Party</a:t>
              </a:r>
            </a:p>
          </p:txBody>
        </p:sp>
        <p:sp>
          <p:nvSpPr>
            <p:cNvPr id="10" name="Text Box 10"/>
            <p:cNvSpPr txBox="1">
              <a:spLocks noChangeArrowheads="1"/>
            </p:cNvSpPr>
            <p:nvPr/>
          </p:nvSpPr>
          <p:spPr bwMode="auto">
            <a:xfrm>
              <a:off x="7270216" y="3157604"/>
              <a:ext cx="1430568" cy="95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a:solidFill>
                    <a:srgbClr val="40458C"/>
                  </a:solidFill>
                  <a:latin typeface="微軟正黑體" panose="020B0604030504040204" pitchFamily="34" charset="-120"/>
                  <a:ea typeface="微軟正黑體" panose="020B0604030504040204" pitchFamily="34" charset="-120"/>
                </a:rPr>
                <a:t>name:String</a:t>
              </a:r>
              <a:br>
                <a:rPr kumimoji="0" lang="en-US" altLang="zh-TW" sz="1400" kern="0" dirty="0">
                  <a:solidFill>
                    <a:srgbClr val="40458C"/>
                  </a:solidFill>
                  <a:latin typeface="微軟正黑體" panose="020B0604030504040204" pitchFamily="34" charset="-120"/>
                  <a:ea typeface="微軟正黑體" panose="020B0604030504040204" pitchFamily="34" charset="-120"/>
                </a:rPr>
              </a:br>
              <a:r>
                <a:rPr kumimoji="0" lang="en-US" altLang="zh-TW" sz="1400" kern="0" dirty="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a:solidFill>
                    <a:srgbClr val="40458C"/>
                  </a:solidFill>
                  <a:latin typeface="微軟正黑體" panose="020B0604030504040204" pitchFamily="34" charset="-120"/>
                  <a:ea typeface="微軟正黑體" panose="020B0604030504040204" pitchFamily="34" charset="-120"/>
                </a:rPr>
                <a:t>partyType:String</a:t>
              </a:r>
              <a:br>
                <a:rPr kumimoji="0" lang="en-US" altLang="zh-TW" sz="1400" kern="0" dirty="0">
                  <a:solidFill>
                    <a:srgbClr val="40458C"/>
                  </a:solidFill>
                  <a:latin typeface="微軟正黑體" panose="020B0604030504040204" pitchFamily="34" charset="-120"/>
                  <a:ea typeface="微軟正黑體" panose="020B0604030504040204" pitchFamily="34" charset="-120"/>
                </a:rPr>
              </a:br>
              <a:endParaRPr kumimoji="0" lang="en-US" altLang="zh-TW" sz="1400" kern="0" dirty="0">
                <a:solidFill>
                  <a:srgbClr val="40458C"/>
                </a:solidFill>
                <a:latin typeface="微軟正黑體" panose="020B0604030504040204" pitchFamily="34" charset="-120"/>
                <a:ea typeface="微軟正黑體" panose="020B0604030504040204" pitchFamily="34" charset="-120"/>
              </a:endParaRPr>
            </a:p>
          </p:txBody>
        </p:sp>
        <p:sp>
          <p:nvSpPr>
            <p:cNvPr id="11" name="Rectangle 11"/>
            <p:cNvSpPr>
              <a:spLocks noChangeArrowheads="1"/>
            </p:cNvSpPr>
            <p:nvPr/>
          </p:nvSpPr>
          <p:spPr bwMode="auto">
            <a:xfrm>
              <a:off x="3759390" y="2564905"/>
              <a:ext cx="1713766" cy="1872208"/>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12" name="Text Box 12"/>
            <p:cNvSpPr txBox="1">
              <a:spLocks noChangeArrowheads="1"/>
            </p:cNvSpPr>
            <p:nvPr/>
          </p:nvSpPr>
          <p:spPr bwMode="auto">
            <a:xfrm>
              <a:off x="3759390" y="2597116"/>
              <a:ext cx="1849118"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purchaseOrder</a:t>
              </a:r>
            </a:p>
          </p:txBody>
        </p:sp>
        <p:sp>
          <p:nvSpPr>
            <p:cNvPr id="13" name="Text Box 13"/>
            <p:cNvSpPr txBox="1">
              <a:spLocks noChangeArrowheads="1"/>
            </p:cNvSpPr>
            <p:nvPr/>
          </p:nvSpPr>
          <p:spPr bwMode="auto">
            <a:xfrm>
              <a:off x="3778131" y="3118950"/>
              <a:ext cx="1724178" cy="95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+PO_number:Integer</a:t>
              </a:r>
              <a:br>
                <a:rPr kumimoji="0" lang="en-US" altLang="zh-TW" sz="1400" kern="0">
                  <a:solidFill>
                    <a:srgbClr val="40458C"/>
                  </a:solidFill>
                  <a:latin typeface="微軟正黑體" panose="020B0604030504040204" pitchFamily="34" charset="-120"/>
                  <a:ea typeface="微軟正黑體" panose="020B0604030504040204" pitchFamily="34" charset="-120"/>
                </a:rPr>
              </a:br>
              <a:r>
                <a:rPr kumimoji="0" lang="en-US" altLang="zh-TW" sz="1400" kern="0">
                  <a:solidFill>
                    <a:srgbClr val="40458C"/>
                  </a:solidFill>
                  <a:latin typeface="微軟正黑體" panose="020B0604030504040204" pitchFamily="34" charset="-120"/>
                  <a:ea typeface="微軟正黑體" panose="020B0604030504040204" pitchFamily="34" charset="-120"/>
                </a:rPr>
                <a:t>+PO_Date:Date</a:t>
              </a:r>
              <a:br>
                <a:rPr kumimoji="0" lang="en-US" altLang="zh-TW" sz="1400" kern="0">
                  <a:solidFill>
                    <a:srgbClr val="40458C"/>
                  </a:solidFill>
                  <a:latin typeface="微軟正黑體" panose="020B0604030504040204" pitchFamily="34" charset="-120"/>
                  <a:ea typeface="微軟正黑體" panose="020B0604030504040204" pitchFamily="34" charset="-120"/>
                </a:rPr>
              </a:br>
              <a:r>
                <a:rPr kumimoji="0" lang="en-US" altLang="zh-TW" sz="1400" kern="0">
                  <a:solidFill>
                    <a:srgbClr val="40458C"/>
                  </a:solidFill>
                  <a:latin typeface="微軟正黑體" panose="020B0604030504040204" pitchFamily="34" charset="-120"/>
                  <a:ea typeface="微軟正黑體" panose="020B0604030504040204" pitchFamily="34" charset="-120"/>
                </a:rPr>
                <a:t>+Terms:String</a:t>
              </a:r>
            </a:p>
          </p:txBody>
        </p:sp>
        <p:sp>
          <p:nvSpPr>
            <p:cNvPr id="14" name="Rectangle 14"/>
            <p:cNvSpPr>
              <a:spLocks noChangeArrowheads="1"/>
            </p:cNvSpPr>
            <p:nvPr/>
          </p:nvSpPr>
          <p:spPr bwMode="auto">
            <a:xfrm>
              <a:off x="323528" y="2590675"/>
              <a:ext cx="1711684" cy="1846438"/>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15" name="Text Box 15"/>
            <p:cNvSpPr txBox="1">
              <a:spLocks noChangeArrowheads="1"/>
            </p:cNvSpPr>
            <p:nvPr/>
          </p:nvSpPr>
          <p:spPr bwMode="auto">
            <a:xfrm>
              <a:off x="560915" y="2597116"/>
              <a:ext cx="1311874"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lineItem</a:t>
              </a:r>
            </a:p>
          </p:txBody>
        </p:sp>
        <p:sp>
          <p:nvSpPr>
            <p:cNvPr id="16" name="Text Box 16"/>
            <p:cNvSpPr txBox="1">
              <a:spLocks noChangeArrowheads="1"/>
            </p:cNvSpPr>
            <p:nvPr/>
          </p:nvSpPr>
          <p:spPr bwMode="auto">
            <a:xfrm>
              <a:off x="429727" y="3144719"/>
              <a:ext cx="1611731" cy="138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a:solidFill>
                    <a:srgbClr val="40458C"/>
                  </a:solidFill>
                  <a:latin typeface="微軟正黑體" panose="020B0604030504040204" pitchFamily="34" charset="-120"/>
                  <a:ea typeface="微軟正黑體" panose="020B0604030504040204" pitchFamily="34" charset="-120"/>
                </a:rPr>
                <a:t>productType:String</a:t>
              </a:r>
              <a:br>
                <a:rPr kumimoji="0" lang="en-US" altLang="zh-TW" sz="1400" kern="0" dirty="0">
                  <a:solidFill>
                    <a:srgbClr val="40458C"/>
                  </a:solidFill>
                  <a:latin typeface="微軟正黑體" panose="020B0604030504040204" pitchFamily="34" charset="-120"/>
                  <a:ea typeface="微軟正黑體" panose="020B0604030504040204" pitchFamily="34" charset="-120"/>
                </a:rPr>
              </a:br>
              <a:r>
                <a:rPr kumimoji="0" lang="en-US" altLang="zh-TW" sz="1400" kern="0" dirty="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a:solidFill>
                    <a:srgbClr val="40458C"/>
                  </a:solidFill>
                  <a:latin typeface="微軟正黑體" panose="020B0604030504040204" pitchFamily="34" charset="-120"/>
                  <a:ea typeface="微軟正黑體" panose="020B0604030504040204" pitchFamily="34" charset="-120"/>
                </a:rPr>
                <a:t>Quantity:Number</a:t>
              </a:r>
              <a:br>
                <a:rPr kumimoji="0" lang="en-US" altLang="zh-TW" sz="1400" kern="0" dirty="0">
                  <a:solidFill>
                    <a:srgbClr val="40458C"/>
                  </a:solidFill>
                  <a:latin typeface="微軟正黑體" panose="020B0604030504040204" pitchFamily="34" charset="-120"/>
                  <a:ea typeface="微軟正黑體" panose="020B0604030504040204" pitchFamily="34" charset="-120"/>
                </a:rPr>
              </a:br>
              <a:r>
                <a:rPr kumimoji="0" lang="en-US" altLang="zh-TW" sz="1400" kern="0" dirty="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a:solidFill>
                    <a:srgbClr val="40458C"/>
                  </a:solidFill>
                  <a:latin typeface="微軟正黑體" panose="020B0604030504040204" pitchFamily="34" charset="-120"/>
                  <a:ea typeface="微軟正黑體" panose="020B0604030504040204" pitchFamily="34" charset="-120"/>
                </a:rPr>
                <a:t>Price:Money</a:t>
              </a:r>
              <a:br>
                <a:rPr kumimoji="0" lang="en-US" altLang="zh-TW" sz="1400" kern="0" dirty="0">
                  <a:solidFill>
                    <a:srgbClr val="40458C"/>
                  </a:solidFill>
                  <a:latin typeface="微軟正黑體" panose="020B0604030504040204" pitchFamily="34" charset="-120"/>
                  <a:ea typeface="微軟正黑體" panose="020B0604030504040204" pitchFamily="34" charset="-120"/>
                </a:rPr>
              </a:br>
              <a:endParaRPr kumimoji="0" lang="en-US" altLang="zh-TW" sz="1400" kern="0" dirty="0">
                <a:solidFill>
                  <a:srgbClr val="40458C"/>
                </a:solidFill>
                <a:latin typeface="微軟正黑體" panose="020B0604030504040204" pitchFamily="34" charset="-120"/>
                <a:ea typeface="微軟正黑體" panose="020B0604030504040204" pitchFamily="34" charset="-120"/>
              </a:endParaRPr>
            </a:p>
          </p:txBody>
        </p:sp>
        <p:sp>
          <p:nvSpPr>
            <p:cNvPr id="17" name="Text Box 17"/>
            <p:cNvSpPr txBox="1">
              <a:spLocks noChangeArrowheads="1"/>
            </p:cNvSpPr>
            <p:nvPr/>
          </p:nvSpPr>
          <p:spPr bwMode="auto">
            <a:xfrm>
              <a:off x="6739219" y="3441070"/>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1..1</a:t>
              </a:r>
            </a:p>
          </p:txBody>
        </p:sp>
        <p:sp>
          <p:nvSpPr>
            <p:cNvPr id="18" name="Text Box 18"/>
            <p:cNvSpPr txBox="1">
              <a:spLocks noChangeArrowheads="1"/>
            </p:cNvSpPr>
            <p:nvPr/>
          </p:nvSpPr>
          <p:spPr bwMode="auto">
            <a:xfrm>
              <a:off x="5396109" y="3473282"/>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0..*</a:t>
              </a:r>
            </a:p>
          </p:txBody>
        </p:sp>
        <p:sp>
          <p:nvSpPr>
            <p:cNvPr id="19" name="Text Box 19"/>
            <p:cNvSpPr txBox="1">
              <a:spLocks noChangeArrowheads="1"/>
            </p:cNvSpPr>
            <p:nvPr/>
          </p:nvSpPr>
          <p:spPr bwMode="auto">
            <a:xfrm>
              <a:off x="3297110" y="3473282"/>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1..1</a:t>
              </a:r>
            </a:p>
          </p:txBody>
        </p:sp>
        <p:sp>
          <p:nvSpPr>
            <p:cNvPr id="20" name="Text Box 20"/>
            <p:cNvSpPr txBox="1">
              <a:spLocks noChangeArrowheads="1"/>
            </p:cNvSpPr>
            <p:nvPr/>
          </p:nvSpPr>
          <p:spPr bwMode="auto">
            <a:xfrm>
              <a:off x="2022718" y="3473282"/>
              <a:ext cx="580973"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1..*</a:t>
              </a:r>
            </a:p>
          </p:txBody>
        </p:sp>
        <p:sp>
          <p:nvSpPr>
            <p:cNvPr id="21" name="Line 21"/>
            <p:cNvSpPr>
              <a:spLocks noChangeShapeType="1"/>
            </p:cNvSpPr>
            <p:nvPr/>
          </p:nvSpPr>
          <p:spPr bwMode="auto">
            <a:xfrm>
              <a:off x="7182757" y="3002987"/>
              <a:ext cx="171168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2" name="Text Box 22"/>
            <p:cNvSpPr txBox="1">
              <a:spLocks noChangeArrowheads="1"/>
            </p:cNvSpPr>
            <p:nvPr/>
          </p:nvSpPr>
          <p:spPr bwMode="auto">
            <a:xfrm>
              <a:off x="2566209" y="3814728"/>
              <a:ext cx="762137"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a:solidFill>
                    <a:srgbClr val="40458C"/>
                  </a:solidFill>
                  <a:latin typeface="微軟正黑體" panose="020B0604030504040204" pitchFamily="34" charset="-120"/>
                  <a:ea typeface="微軟正黑體" panose="020B0604030504040204" pitchFamily="34" charset="-120"/>
                </a:rPr>
                <a:t>has</a:t>
              </a:r>
            </a:p>
          </p:txBody>
        </p:sp>
        <p:sp>
          <p:nvSpPr>
            <p:cNvPr id="23" name="Text Box 23"/>
            <p:cNvSpPr txBox="1">
              <a:spLocks noChangeArrowheads="1"/>
            </p:cNvSpPr>
            <p:nvPr/>
          </p:nvSpPr>
          <p:spPr bwMode="auto">
            <a:xfrm>
              <a:off x="5727201" y="3737420"/>
              <a:ext cx="1286886" cy="31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a:solidFill>
                    <a:srgbClr val="40458C"/>
                  </a:solidFill>
                  <a:latin typeface="微軟正黑體" panose="020B0604030504040204" pitchFamily="34" charset="-120"/>
                  <a:ea typeface="微軟正黑體" panose="020B0604030504040204" pitchFamily="34" charset="-120"/>
                </a:rPr>
                <a:t>Is vendor in</a:t>
              </a:r>
              <a:endParaRPr kumimoji="0" lang="en-US" altLang="zh-TW" sz="1400" i="1" kern="0" dirty="0">
                <a:solidFill>
                  <a:srgbClr val="40458C"/>
                </a:solidFill>
                <a:latin typeface="微軟正黑體" panose="020B0604030504040204" pitchFamily="34" charset="-120"/>
                <a:ea typeface="微軟正黑體" panose="020B0604030504040204" pitchFamily="34" charset="-120"/>
              </a:endParaRPr>
            </a:p>
          </p:txBody>
        </p:sp>
        <p:sp>
          <p:nvSpPr>
            <p:cNvPr id="24" name="Line 24"/>
            <p:cNvSpPr>
              <a:spLocks noChangeShapeType="1"/>
            </p:cNvSpPr>
            <p:nvPr/>
          </p:nvSpPr>
          <p:spPr bwMode="auto">
            <a:xfrm>
              <a:off x="327693" y="2983660"/>
              <a:ext cx="171168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5" name="Line 25"/>
            <p:cNvSpPr>
              <a:spLocks noChangeShapeType="1"/>
            </p:cNvSpPr>
            <p:nvPr/>
          </p:nvSpPr>
          <p:spPr bwMode="auto">
            <a:xfrm>
              <a:off x="3757307" y="2996544"/>
              <a:ext cx="171168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grpSp>
          <p:nvGrpSpPr>
            <p:cNvPr id="32" name="Group 33"/>
            <p:cNvGrpSpPr>
              <a:grpSpLocks/>
            </p:cNvGrpSpPr>
            <p:nvPr/>
          </p:nvGrpSpPr>
          <p:grpSpPr bwMode="auto">
            <a:xfrm>
              <a:off x="5628956" y="1553666"/>
              <a:ext cx="2195386" cy="1885950"/>
              <a:chOff x="3679" y="1253"/>
              <a:chExt cx="1128" cy="1188"/>
            </a:xfrm>
          </p:grpSpPr>
          <p:sp>
            <p:nvSpPr>
              <p:cNvPr id="33" name="Line 34"/>
              <p:cNvSpPr>
                <a:spLocks noChangeShapeType="1"/>
              </p:cNvSpPr>
              <p:nvPr/>
            </p:nvSpPr>
            <p:spPr bwMode="auto">
              <a:xfrm flipH="1">
                <a:off x="3679" y="1771"/>
                <a:ext cx="214" cy="670"/>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sp>
            <p:nvSpPr>
              <p:cNvPr id="36" name="Text Box 39"/>
              <p:cNvSpPr txBox="1">
                <a:spLocks noChangeArrowheads="1"/>
              </p:cNvSpPr>
              <p:nvPr/>
            </p:nvSpPr>
            <p:spPr bwMode="auto">
              <a:xfrm>
                <a:off x="3773" y="1253"/>
                <a:ext cx="103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may be </a:t>
                </a:r>
                <a:br>
                  <a:rPr kumimoji="0" lang="en-US" altLang="zh-TW" kern="0">
                    <a:solidFill>
                      <a:srgbClr val="40458C"/>
                    </a:solidFill>
                    <a:latin typeface="微軟正黑體" panose="020B0604030504040204" pitchFamily="34" charset="-120"/>
                    <a:ea typeface="微軟正黑體" panose="020B0604030504040204" pitchFamily="34" charset="-120"/>
                  </a:rPr>
                </a:br>
                <a:r>
                  <a:rPr kumimoji="0" lang="en-US" altLang="zh-TW" ker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37" name="Group 40"/>
            <p:cNvGrpSpPr>
              <a:grpSpLocks/>
            </p:cNvGrpSpPr>
            <p:nvPr/>
          </p:nvGrpSpPr>
          <p:grpSpPr bwMode="auto">
            <a:xfrm>
              <a:off x="429757" y="1553667"/>
              <a:ext cx="2043997" cy="1916112"/>
              <a:chOff x="693" y="1253"/>
              <a:chExt cx="1098" cy="1207"/>
            </a:xfrm>
          </p:grpSpPr>
          <p:sp>
            <p:nvSpPr>
              <p:cNvPr id="41" name="Text Box 45"/>
              <p:cNvSpPr txBox="1">
                <a:spLocks noChangeArrowheads="1"/>
              </p:cNvSpPr>
              <p:nvPr/>
            </p:nvSpPr>
            <p:spPr bwMode="auto">
              <a:xfrm>
                <a:off x="693" y="1253"/>
                <a:ext cx="10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must be </a:t>
                </a:r>
                <a:br>
                  <a:rPr kumimoji="0" lang="en-US" altLang="zh-TW" kern="0">
                    <a:solidFill>
                      <a:srgbClr val="40458C"/>
                    </a:solidFill>
                    <a:latin typeface="微軟正黑體" panose="020B0604030504040204" pitchFamily="34" charset="-120"/>
                    <a:ea typeface="微軟正黑體" panose="020B0604030504040204" pitchFamily="34" charset="-120"/>
                  </a:rPr>
                </a:br>
                <a:r>
                  <a:rPr kumimoji="0" lang="en-US" altLang="zh-TW" ker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sp>
            <p:nvSpPr>
              <p:cNvPr id="39" name="Line 46"/>
              <p:cNvSpPr>
                <a:spLocks noChangeShapeType="1"/>
              </p:cNvSpPr>
              <p:nvPr/>
            </p:nvSpPr>
            <p:spPr bwMode="auto">
              <a:xfrm>
                <a:off x="1646" y="1776"/>
                <a:ext cx="91" cy="684"/>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7"/>
            <p:cNvGrpSpPr>
              <a:grpSpLocks/>
            </p:cNvGrpSpPr>
            <p:nvPr/>
          </p:nvGrpSpPr>
          <p:grpSpPr bwMode="auto">
            <a:xfrm>
              <a:off x="3209602" y="1545729"/>
              <a:ext cx="1866839" cy="1824038"/>
              <a:chOff x="2160" y="1248"/>
              <a:chExt cx="1213" cy="1149"/>
            </a:xfrm>
          </p:grpSpPr>
          <p:sp>
            <p:nvSpPr>
              <p:cNvPr id="46" name="Text Box 52"/>
              <p:cNvSpPr txBox="1">
                <a:spLocks noChangeArrowheads="1"/>
              </p:cNvSpPr>
              <p:nvPr/>
            </p:nvSpPr>
            <p:spPr bwMode="auto">
              <a:xfrm>
                <a:off x="2160" y="1248"/>
                <a:ext cx="121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must be </a:t>
                </a:r>
                <a:br>
                  <a:rPr kumimoji="0" lang="en-US" altLang="zh-TW" kern="0">
                    <a:solidFill>
                      <a:srgbClr val="40458C"/>
                    </a:solidFill>
                    <a:latin typeface="微軟正黑體" panose="020B0604030504040204" pitchFamily="34" charset="-120"/>
                    <a:ea typeface="微軟正黑體" panose="020B0604030504040204" pitchFamily="34" charset="-120"/>
                  </a:rPr>
                </a:br>
                <a:r>
                  <a:rPr kumimoji="0" lang="en-US" altLang="zh-TW" kern="0">
                    <a:solidFill>
                      <a:srgbClr val="40458C"/>
                    </a:solidFill>
                    <a:latin typeface="微軟正黑體" panose="020B0604030504040204" pitchFamily="34" charset="-120"/>
                    <a:ea typeface="微軟正黑體" panose="020B0604030504040204" pitchFamily="34" charset="-120"/>
                  </a:rPr>
                  <a:t>one exactly</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sp>
            <p:nvSpPr>
              <p:cNvPr id="44" name="Line 53"/>
              <p:cNvSpPr>
                <a:spLocks noChangeShapeType="1"/>
              </p:cNvSpPr>
              <p:nvPr/>
            </p:nvSpPr>
            <p:spPr bwMode="auto">
              <a:xfrm flipH="1">
                <a:off x="2406" y="1849"/>
                <a:ext cx="0" cy="548"/>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pic>
        <p:nvPicPr>
          <p:cNvPr id="38" name="圖片 37"/>
          <p:cNvPicPr>
            <a:picLocks noChangeAspect="1"/>
          </p:cNvPicPr>
          <p:nvPr/>
        </p:nvPicPr>
        <p:blipFill>
          <a:blip r:embed="rId3"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9883801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常見表示法</a:t>
            </a:r>
            <a:r>
              <a:rPr lang="en-US" altLang="zh-TW" dirty="0"/>
              <a:t>-Barker/Oracle/SSADM</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18</a:t>
            </a:fld>
            <a:endParaRPr lang="zh-TW" altLang="en-US"/>
          </a:p>
        </p:txBody>
      </p:sp>
      <p:grpSp>
        <p:nvGrpSpPr>
          <p:cNvPr id="5" name="Group 6"/>
          <p:cNvGrpSpPr>
            <a:grpSpLocks/>
          </p:cNvGrpSpPr>
          <p:nvPr/>
        </p:nvGrpSpPr>
        <p:grpSpPr bwMode="auto">
          <a:xfrm>
            <a:off x="1125526" y="908720"/>
            <a:ext cx="1728985" cy="1800226"/>
            <a:chOff x="1315" y="1572"/>
            <a:chExt cx="686" cy="1134"/>
          </a:xfrm>
        </p:grpSpPr>
        <p:sp>
          <p:nvSpPr>
            <p:cNvPr id="6" name="Line 7"/>
            <p:cNvSpPr>
              <a:spLocks noChangeShapeType="1"/>
            </p:cNvSpPr>
            <p:nvPr/>
          </p:nvSpPr>
          <p:spPr bwMode="auto">
            <a:xfrm>
              <a:off x="1683" y="2020"/>
              <a:ext cx="27" cy="68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 name="Text Box 12"/>
            <p:cNvSpPr txBox="1">
              <a:spLocks noChangeArrowheads="1"/>
            </p:cNvSpPr>
            <p:nvPr/>
          </p:nvSpPr>
          <p:spPr bwMode="auto">
            <a:xfrm>
              <a:off x="1315" y="1572"/>
              <a:ext cx="68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10" name="Group 13"/>
          <p:cNvGrpSpPr>
            <a:grpSpLocks/>
          </p:cNvGrpSpPr>
          <p:nvPr/>
        </p:nvGrpSpPr>
        <p:grpSpPr bwMode="auto">
          <a:xfrm>
            <a:off x="3116980" y="951582"/>
            <a:ext cx="1539015" cy="1852613"/>
            <a:chOff x="2287" y="1569"/>
            <a:chExt cx="645" cy="1167"/>
          </a:xfrm>
        </p:grpSpPr>
        <p:sp>
          <p:nvSpPr>
            <p:cNvPr id="11" name="Line 14"/>
            <p:cNvSpPr>
              <a:spLocks noChangeShapeType="1"/>
            </p:cNvSpPr>
            <p:nvPr/>
          </p:nvSpPr>
          <p:spPr bwMode="auto">
            <a:xfrm flipH="1">
              <a:off x="2419" y="2091"/>
              <a:ext cx="97" cy="645"/>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4" name="Text Box 19"/>
            <p:cNvSpPr txBox="1">
              <a:spLocks noChangeArrowheads="1"/>
            </p:cNvSpPr>
            <p:nvPr/>
          </p:nvSpPr>
          <p:spPr bwMode="auto">
            <a:xfrm>
              <a:off x="2287" y="1569"/>
              <a:ext cx="64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one and </a:t>
              </a:r>
              <a:br>
                <a:rPr kumimoji="0" lang="en-US" altLang="zh-TW" kern="0">
                  <a:solidFill>
                    <a:srgbClr val="40458C"/>
                  </a:solidFill>
                  <a:latin typeface="微軟正黑體" panose="020B0604030504040204" pitchFamily="34" charset="-120"/>
                  <a:ea typeface="微軟正黑體" panose="020B0604030504040204" pitchFamily="34" charset="-120"/>
                </a:rPr>
              </a:br>
              <a:r>
                <a:rPr kumimoji="0" lang="en-US" altLang="zh-TW" kern="0">
                  <a:solidFill>
                    <a:srgbClr val="40458C"/>
                  </a:solidFill>
                  <a:latin typeface="微軟正黑體" panose="020B0604030504040204" pitchFamily="34" charset="-120"/>
                  <a:ea typeface="微軟正黑體" panose="020B0604030504040204" pitchFamily="34" charset="-120"/>
                </a:rPr>
                <a:t>only one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15" name="Group 20"/>
          <p:cNvGrpSpPr>
            <a:grpSpLocks/>
          </p:cNvGrpSpPr>
          <p:nvPr/>
        </p:nvGrpSpPr>
        <p:grpSpPr bwMode="auto">
          <a:xfrm>
            <a:off x="6622603" y="952878"/>
            <a:ext cx="1549055" cy="1890713"/>
            <a:chOff x="4228" y="1893"/>
            <a:chExt cx="615" cy="1191"/>
          </a:xfrm>
        </p:grpSpPr>
        <p:sp>
          <p:nvSpPr>
            <p:cNvPr id="16" name="Line 21"/>
            <p:cNvSpPr>
              <a:spLocks noChangeShapeType="1"/>
            </p:cNvSpPr>
            <p:nvPr/>
          </p:nvSpPr>
          <p:spPr bwMode="auto">
            <a:xfrm>
              <a:off x="4433" y="2415"/>
              <a:ext cx="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9" name="Text Box 26"/>
            <p:cNvSpPr txBox="1">
              <a:spLocks noChangeArrowheads="1"/>
            </p:cNvSpPr>
            <p:nvPr/>
          </p:nvSpPr>
          <p:spPr bwMode="auto">
            <a:xfrm>
              <a:off x="4228" y="1893"/>
              <a:ext cx="61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opposite </a:t>
              </a:r>
              <a:br>
                <a:rPr kumimoji="0" lang="en-US" altLang="zh-TW" kern="0">
                  <a:solidFill>
                    <a:srgbClr val="40458C"/>
                  </a:solidFill>
                  <a:latin typeface="微軟正黑體" panose="020B0604030504040204" pitchFamily="34" charset="-120"/>
                  <a:ea typeface="微軟正黑體" panose="020B0604030504040204" pitchFamily="34" charset="-120"/>
                </a:rPr>
              </a:br>
              <a:r>
                <a:rPr kumimoji="0" lang="en-US" altLang="zh-TW" kern="0">
                  <a:solidFill>
                    <a:srgbClr val="40458C"/>
                  </a:solidFill>
                  <a:latin typeface="微軟正黑體" panose="020B0604030504040204" pitchFamily="34" charset="-120"/>
                  <a:ea typeface="微軟正黑體" panose="020B0604030504040204" pitchFamily="34" charset="-120"/>
                </a:rPr>
                <a:t>may be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20" name="Group 27"/>
          <p:cNvGrpSpPr>
            <a:grpSpLocks/>
          </p:cNvGrpSpPr>
          <p:nvPr/>
        </p:nvGrpSpPr>
        <p:grpSpPr bwMode="auto">
          <a:xfrm>
            <a:off x="4971644" y="952162"/>
            <a:ext cx="1463676" cy="1890713"/>
            <a:chOff x="3535" y="1751"/>
            <a:chExt cx="922" cy="1191"/>
          </a:xfrm>
        </p:grpSpPr>
        <p:sp>
          <p:nvSpPr>
            <p:cNvPr id="21" name="Line 28"/>
            <p:cNvSpPr>
              <a:spLocks noChangeShapeType="1"/>
            </p:cNvSpPr>
            <p:nvPr/>
          </p:nvSpPr>
          <p:spPr bwMode="auto">
            <a:xfrm>
              <a:off x="3950" y="2273"/>
              <a:ext cx="18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24" name="Text Box 33"/>
            <p:cNvSpPr txBox="1">
              <a:spLocks noChangeArrowheads="1"/>
            </p:cNvSpPr>
            <p:nvPr/>
          </p:nvSpPr>
          <p:spPr bwMode="auto">
            <a:xfrm>
              <a:off x="3535" y="1751"/>
              <a:ext cx="92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a:solidFill>
                    <a:srgbClr val="40458C"/>
                  </a:solidFill>
                  <a:latin typeface="微軟正黑體" panose="020B0604030504040204" pitchFamily="34" charset="-120"/>
                  <a:ea typeface="微軟正黑體" panose="020B0604030504040204" pitchFamily="34" charset="-120"/>
                </a:rPr>
                <a:t>opposite </a:t>
              </a:r>
              <a:br>
                <a:rPr kumimoji="0" lang="en-US" altLang="zh-TW" kern="0">
                  <a:solidFill>
                    <a:srgbClr val="40458C"/>
                  </a:solidFill>
                  <a:latin typeface="微軟正黑體" panose="020B0604030504040204" pitchFamily="34" charset="-120"/>
                  <a:ea typeface="微軟正黑體" panose="020B0604030504040204" pitchFamily="34" charset="-120"/>
                </a:rPr>
              </a:br>
              <a:r>
                <a:rPr kumimoji="0" lang="en-US" altLang="zh-TW" kern="0">
                  <a:solidFill>
                    <a:srgbClr val="40458C"/>
                  </a:solidFill>
                  <a:latin typeface="微軟正黑體" panose="020B0604030504040204" pitchFamily="34" charset="-120"/>
                  <a:ea typeface="微軟正黑體" panose="020B0604030504040204" pitchFamily="34" charset="-120"/>
                </a:rPr>
                <a:t>must be</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27" name="群組 26"/>
          <p:cNvGrpSpPr/>
          <p:nvPr/>
        </p:nvGrpSpPr>
        <p:grpSpPr>
          <a:xfrm>
            <a:off x="251520" y="2300317"/>
            <a:ext cx="8640514" cy="1406933"/>
            <a:chOff x="2087563" y="5124450"/>
            <a:chExt cx="9447212" cy="1538288"/>
          </a:xfrm>
        </p:grpSpPr>
        <p:pic>
          <p:nvPicPr>
            <p:cNvPr id="2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563" y="5124450"/>
              <a:ext cx="94472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直線接點 28"/>
            <p:cNvCxnSpPr/>
            <p:nvPr/>
          </p:nvCxnSpPr>
          <p:spPr>
            <a:xfrm>
              <a:off x="4051642" y="5889625"/>
              <a:ext cx="1765731" cy="0"/>
            </a:xfrm>
            <a:prstGeom prst="line">
              <a:avLst/>
            </a:prstGeom>
            <a:ln w="19050"/>
          </p:spPr>
          <p:style>
            <a:lnRef idx="1">
              <a:schemeClr val="dk1"/>
            </a:lnRef>
            <a:fillRef idx="0">
              <a:schemeClr val="dk1"/>
            </a:fillRef>
            <a:effectRef idx="0">
              <a:schemeClr val="dk1"/>
            </a:effectRef>
            <a:fontRef idx="minor">
              <a:schemeClr val="tx1"/>
            </a:fontRef>
          </p:style>
        </p:cxnSp>
      </p:grpSp>
      <p:pic>
        <p:nvPicPr>
          <p:cNvPr id="22" name="圖片 21"/>
          <p:cNvPicPr>
            <a:picLocks noChangeAspect="1"/>
          </p:cNvPicPr>
          <p:nvPr/>
        </p:nvPicPr>
        <p:blipFill>
          <a:blip r:embed="rId4"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80904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表示法彙整</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19</a:t>
            </a:fld>
            <a:endParaRPr lang="zh-TW" altLang="en-US" dirty="0"/>
          </a:p>
        </p:txBody>
      </p:sp>
      <p:grpSp>
        <p:nvGrpSpPr>
          <p:cNvPr id="68" name="Group 5"/>
          <p:cNvGrpSpPr>
            <a:grpSpLocks/>
          </p:cNvGrpSpPr>
          <p:nvPr/>
        </p:nvGrpSpPr>
        <p:grpSpPr bwMode="auto">
          <a:xfrm>
            <a:off x="467544" y="1812119"/>
            <a:ext cx="3910013" cy="1129772"/>
            <a:chOff x="804" y="2471"/>
            <a:chExt cx="1688" cy="534"/>
          </a:xfrm>
        </p:grpSpPr>
        <p:sp>
          <p:nvSpPr>
            <p:cNvPr id="69" name="Text Box 6"/>
            <p:cNvSpPr txBox="1">
              <a:spLocks noChangeArrowheads="1"/>
            </p:cNvSpPr>
            <p:nvPr/>
          </p:nvSpPr>
          <p:spPr bwMode="auto">
            <a:xfrm>
              <a:off x="804" y="2860"/>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UML</a:t>
              </a:r>
              <a:endParaRPr kumimoji="0" lang="en-US" altLang="zh-TW" kern="0">
                <a:solidFill>
                  <a:srgbClr val="40458C"/>
                </a:solidFill>
                <a:latin typeface="微軟正黑體" panose="020B0604030504040204" pitchFamily="34" charset="-120"/>
                <a:ea typeface="微軟正黑體" panose="020B0604030504040204" pitchFamily="34" charset="-120"/>
              </a:endParaRPr>
            </a:p>
          </p:txBody>
        </p:sp>
        <p:grpSp>
          <p:nvGrpSpPr>
            <p:cNvPr id="70" name="Group 7"/>
            <p:cNvGrpSpPr>
              <a:grpSpLocks/>
            </p:cNvGrpSpPr>
            <p:nvPr/>
          </p:nvGrpSpPr>
          <p:grpSpPr bwMode="auto">
            <a:xfrm>
              <a:off x="969" y="2471"/>
              <a:ext cx="1404" cy="404"/>
              <a:chOff x="969" y="2471"/>
              <a:chExt cx="1404" cy="404"/>
            </a:xfrm>
          </p:grpSpPr>
          <p:sp>
            <p:nvSpPr>
              <p:cNvPr id="71" name="Rectangle 8"/>
              <p:cNvSpPr>
                <a:spLocks noChangeArrowheads="1"/>
              </p:cNvSpPr>
              <p:nvPr/>
            </p:nvSpPr>
            <p:spPr bwMode="auto">
              <a:xfrm>
                <a:off x="989" y="2499"/>
                <a:ext cx="1384" cy="37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72" name="Rectangle 9"/>
              <p:cNvSpPr>
                <a:spLocks noChangeArrowheads="1"/>
              </p:cNvSpPr>
              <p:nvPr/>
            </p:nvSpPr>
            <p:spPr bwMode="auto">
              <a:xfrm>
                <a:off x="969" y="2471"/>
                <a:ext cx="1375" cy="376"/>
              </a:xfrm>
              <a:prstGeom prst="rect">
                <a:avLst/>
              </a:prstGeom>
              <a:gradFill rotWithShape="0">
                <a:gsLst>
                  <a:gs pos="0">
                    <a:srgbClr val="FFFFFF"/>
                  </a:gs>
                  <a:gs pos="50000">
                    <a:srgbClr val="B2B2B2"/>
                  </a:gs>
                  <a:gs pos="100000">
                    <a:srgbClr val="FFFFFF"/>
                  </a:gs>
                </a:gsLst>
                <a:lin ang="27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3" name="Text Box 10"/>
              <p:cNvSpPr txBox="1">
                <a:spLocks noChangeArrowheads="1"/>
              </p:cNvSpPr>
              <p:nvPr/>
            </p:nvSpPr>
            <p:spPr bwMode="auto">
              <a:xfrm>
                <a:off x="1420" y="2554"/>
                <a:ext cx="32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a:solidFill>
                      <a:srgbClr val="40458C"/>
                    </a:solidFill>
                    <a:latin typeface="微軟正黑體" panose="020B0604030504040204" pitchFamily="34" charset="-120"/>
                    <a:ea typeface="微軟正黑體" panose="020B0604030504040204" pitchFamily="34" charset="-120"/>
                  </a:rPr>
                  <a:t>0..*</a:t>
                </a:r>
                <a:endParaRPr kumimoji="0" lang="en-US" altLang="zh-TW" kern="0">
                  <a:solidFill>
                    <a:srgbClr val="40458C"/>
                  </a:solidFill>
                  <a:latin typeface="微軟正黑體" panose="020B0604030504040204" pitchFamily="34" charset="-120"/>
                  <a:ea typeface="微軟正黑體" panose="020B0604030504040204" pitchFamily="34" charset="-120"/>
                </a:endParaRPr>
              </a:p>
            </p:txBody>
          </p:sp>
          <p:sp>
            <p:nvSpPr>
              <p:cNvPr id="74" name="Text Box 11"/>
              <p:cNvSpPr txBox="1">
                <a:spLocks noChangeArrowheads="1"/>
              </p:cNvSpPr>
              <p:nvPr/>
            </p:nvSpPr>
            <p:spPr bwMode="auto">
              <a:xfrm>
                <a:off x="1725" y="2555"/>
                <a:ext cx="27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a:solidFill>
                      <a:srgbClr val="40458C"/>
                    </a:solidFill>
                    <a:latin typeface="微軟正黑體" panose="020B0604030504040204" pitchFamily="34" charset="-120"/>
                    <a:ea typeface="微軟正黑體" panose="020B0604030504040204" pitchFamily="34" charset="-120"/>
                  </a:rPr>
                  <a:t>1..1</a:t>
                </a:r>
              </a:p>
            </p:txBody>
          </p:sp>
          <p:sp>
            <p:nvSpPr>
              <p:cNvPr id="75" name="Line 12"/>
              <p:cNvSpPr>
                <a:spLocks noChangeShapeType="1"/>
              </p:cNvSpPr>
              <p:nvPr/>
            </p:nvSpPr>
            <p:spPr bwMode="auto">
              <a:xfrm>
                <a:off x="1431" y="2667"/>
                <a:ext cx="515"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6" name="AutoShape 13"/>
              <p:cNvSpPr>
                <a:spLocks noChangeArrowheads="1"/>
              </p:cNvSpPr>
              <p:nvPr/>
            </p:nvSpPr>
            <p:spPr bwMode="auto">
              <a:xfrm>
                <a:off x="1039" y="2562"/>
                <a:ext cx="413"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77" name="AutoShape 14"/>
              <p:cNvSpPr>
                <a:spLocks noChangeArrowheads="1"/>
              </p:cNvSpPr>
              <p:nvPr/>
            </p:nvSpPr>
            <p:spPr bwMode="auto">
              <a:xfrm>
                <a:off x="1926" y="2562"/>
                <a:ext cx="341"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78" name="Line 15"/>
              <p:cNvSpPr>
                <a:spLocks noChangeShapeType="1"/>
              </p:cNvSpPr>
              <p:nvPr/>
            </p:nvSpPr>
            <p:spPr bwMode="auto">
              <a:xfrm>
                <a:off x="1926" y="2643"/>
                <a:ext cx="34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9" name="Line 16"/>
              <p:cNvSpPr>
                <a:spLocks noChangeShapeType="1"/>
              </p:cNvSpPr>
              <p:nvPr/>
            </p:nvSpPr>
            <p:spPr bwMode="auto">
              <a:xfrm>
                <a:off x="1038" y="2644"/>
                <a:ext cx="411"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grpSp>
        <p:nvGrpSpPr>
          <p:cNvPr id="80" name="Group 87"/>
          <p:cNvGrpSpPr>
            <a:grpSpLocks/>
          </p:cNvGrpSpPr>
          <p:nvPr/>
        </p:nvGrpSpPr>
        <p:grpSpPr bwMode="auto">
          <a:xfrm>
            <a:off x="2763069" y="985573"/>
            <a:ext cx="1900238" cy="885825"/>
            <a:chOff x="1785" y="1901"/>
            <a:chExt cx="998" cy="558"/>
          </a:xfrm>
        </p:grpSpPr>
        <p:sp>
          <p:nvSpPr>
            <p:cNvPr id="81" name="Text Box 88"/>
            <p:cNvSpPr txBox="1">
              <a:spLocks noChangeArrowheads="1"/>
            </p:cNvSpPr>
            <p:nvPr/>
          </p:nvSpPr>
          <p:spPr bwMode="auto">
            <a:xfrm>
              <a:off x="1785" y="1901"/>
              <a:ext cx="99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mandatory, one</a:t>
              </a:r>
              <a:endParaRPr kumimoji="0" lang="en-US" altLang="zh-TW" b="1" dirty="0">
                <a:solidFill>
                  <a:srgbClr val="990033"/>
                </a:solidFill>
              </a:endParaRPr>
            </a:p>
          </p:txBody>
        </p:sp>
        <p:sp>
          <p:nvSpPr>
            <p:cNvPr id="82" name="Line 89"/>
            <p:cNvSpPr>
              <a:spLocks noChangeShapeType="1"/>
            </p:cNvSpPr>
            <p:nvPr/>
          </p:nvSpPr>
          <p:spPr bwMode="auto">
            <a:xfrm flipH="1">
              <a:off x="1793" y="2195"/>
              <a:ext cx="0"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3" name="Group 90"/>
          <p:cNvGrpSpPr>
            <a:grpSpLocks/>
          </p:cNvGrpSpPr>
          <p:nvPr/>
        </p:nvGrpSpPr>
        <p:grpSpPr bwMode="auto">
          <a:xfrm>
            <a:off x="200844" y="1076060"/>
            <a:ext cx="1719263" cy="795027"/>
            <a:chOff x="619" y="2274"/>
            <a:chExt cx="1083" cy="593"/>
          </a:xfrm>
        </p:grpSpPr>
        <p:sp>
          <p:nvSpPr>
            <p:cNvPr id="84" name="Text Box 91"/>
            <p:cNvSpPr txBox="1">
              <a:spLocks noChangeArrowheads="1"/>
            </p:cNvSpPr>
            <p:nvPr/>
          </p:nvSpPr>
          <p:spPr bwMode="auto">
            <a:xfrm>
              <a:off x="619" y="2274"/>
              <a:ext cx="1029"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optional, many</a:t>
              </a:r>
              <a:endParaRPr kumimoji="0" lang="en-US" altLang="zh-TW" dirty="0">
                <a:solidFill>
                  <a:srgbClr val="990033"/>
                </a:solidFill>
              </a:endParaRPr>
            </a:p>
          </p:txBody>
        </p:sp>
        <p:sp>
          <p:nvSpPr>
            <p:cNvPr id="85" name="Line 92"/>
            <p:cNvSpPr>
              <a:spLocks noChangeShapeType="1"/>
            </p:cNvSpPr>
            <p:nvPr/>
          </p:nvSpPr>
          <p:spPr bwMode="auto">
            <a:xfrm flipH="1">
              <a:off x="1702" y="2517"/>
              <a:ext cx="0" cy="350"/>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6" name="Group 31"/>
          <p:cNvGrpSpPr>
            <a:grpSpLocks/>
          </p:cNvGrpSpPr>
          <p:nvPr/>
        </p:nvGrpSpPr>
        <p:grpSpPr bwMode="auto">
          <a:xfrm>
            <a:off x="4437181" y="3104309"/>
            <a:ext cx="4759325" cy="1044575"/>
            <a:chOff x="3115" y="1432"/>
            <a:chExt cx="2055" cy="494"/>
          </a:xfrm>
        </p:grpSpPr>
        <p:grpSp>
          <p:nvGrpSpPr>
            <p:cNvPr id="87" name="Group 32"/>
            <p:cNvGrpSpPr>
              <a:grpSpLocks/>
            </p:cNvGrpSpPr>
            <p:nvPr/>
          </p:nvGrpSpPr>
          <p:grpSpPr bwMode="auto">
            <a:xfrm>
              <a:off x="3441" y="1432"/>
              <a:ext cx="1408" cy="373"/>
              <a:chOff x="3441" y="1432"/>
              <a:chExt cx="1408" cy="373"/>
            </a:xfrm>
          </p:grpSpPr>
          <p:sp>
            <p:nvSpPr>
              <p:cNvPr id="89" name="Rectangle 33"/>
              <p:cNvSpPr>
                <a:spLocks noChangeArrowheads="1"/>
              </p:cNvSpPr>
              <p:nvPr/>
            </p:nvSpPr>
            <p:spPr bwMode="auto">
              <a:xfrm>
                <a:off x="3473" y="1460"/>
                <a:ext cx="1376" cy="34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90" name="Rectangle 34"/>
              <p:cNvSpPr>
                <a:spLocks noChangeArrowheads="1"/>
              </p:cNvSpPr>
              <p:nvPr/>
            </p:nvSpPr>
            <p:spPr bwMode="auto">
              <a:xfrm>
                <a:off x="3441" y="1432"/>
                <a:ext cx="1376" cy="345"/>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91" name="Group 35"/>
              <p:cNvGrpSpPr>
                <a:grpSpLocks/>
              </p:cNvGrpSpPr>
              <p:nvPr/>
            </p:nvGrpSpPr>
            <p:grpSpPr bwMode="auto">
              <a:xfrm flipH="1">
                <a:off x="3926" y="1569"/>
                <a:ext cx="57" cy="70"/>
                <a:chOff x="4220" y="1573"/>
                <a:chExt cx="57" cy="70"/>
              </a:xfrm>
            </p:grpSpPr>
            <p:sp>
              <p:nvSpPr>
                <p:cNvPr id="97" name="Line 36"/>
                <p:cNvSpPr>
                  <a:spLocks noChangeShapeType="1"/>
                </p:cNvSpPr>
                <p:nvPr/>
              </p:nvSpPr>
              <p:spPr bwMode="auto">
                <a:xfrm flipV="1">
                  <a:off x="4220" y="1573"/>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8" name="Line 37"/>
                <p:cNvSpPr>
                  <a:spLocks noChangeShapeType="1"/>
                </p:cNvSpPr>
                <p:nvPr/>
              </p:nvSpPr>
              <p:spPr bwMode="auto">
                <a:xfrm>
                  <a:off x="4224" y="1609"/>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92" name="Oval 38"/>
              <p:cNvSpPr>
                <a:spLocks noChangeArrowheads="1"/>
              </p:cNvSpPr>
              <p:nvPr/>
            </p:nvSpPr>
            <p:spPr bwMode="auto">
              <a:xfrm flipH="1">
                <a:off x="4005" y="1583"/>
                <a:ext cx="54" cy="42"/>
              </a:xfrm>
              <a:prstGeom prst="ellipse">
                <a:avLst/>
              </a:prstGeom>
              <a:noFill/>
              <a:ln w="19050">
                <a:solidFill>
                  <a:srgbClr val="40458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93" name="Line 39"/>
              <p:cNvSpPr>
                <a:spLocks noChangeShapeType="1"/>
              </p:cNvSpPr>
              <p:nvPr/>
            </p:nvSpPr>
            <p:spPr bwMode="auto">
              <a:xfrm flipH="1">
                <a:off x="3908" y="1605"/>
                <a:ext cx="368"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4" name="AutoShape 40"/>
              <p:cNvSpPr>
                <a:spLocks noChangeArrowheads="1"/>
              </p:cNvSpPr>
              <p:nvPr/>
            </p:nvSpPr>
            <p:spPr bwMode="auto">
              <a:xfrm>
                <a:off x="3516" y="1508"/>
                <a:ext cx="413"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95" name="AutoShape 41"/>
              <p:cNvSpPr>
                <a:spLocks noChangeArrowheads="1"/>
              </p:cNvSpPr>
              <p:nvPr/>
            </p:nvSpPr>
            <p:spPr bwMode="auto">
              <a:xfrm>
                <a:off x="4269" y="1508"/>
                <a:ext cx="474"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96" name="Line 42"/>
              <p:cNvSpPr>
                <a:spLocks noChangeShapeType="1"/>
              </p:cNvSpPr>
              <p:nvPr/>
            </p:nvSpPr>
            <p:spPr bwMode="auto">
              <a:xfrm>
                <a:off x="4220" y="1562"/>
                <a:ext cx="0" cy="8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88" name="Text Box 43"/>
            <p:cNvSpPr txBox="1">
              <a:spLocks noChangeArrowheads="1"/>
            </p:cNvSpPr>
            <p:nvPr/>
          </p:nvSpPr>
          <p:spPr bwMode="auto">
            <a:xfrm>
              <a:off x="3115" y="1781"/>
              <a:ext cx="205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Information Engineering</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99" name="Group 81"/>
          <p:cNvGrpSpPr>
            <a:grpSpLocks/>
          </p:cNvGrpSpPr>
          <p:nvPr/>
        </p:nvGrpSpPr>
        <p:grpSpPr bwMode="auto">
          <a:xfrm>
            <a:off x="6822300" y="2345034"/>
            <a:ext cx="2241550" cy="911225"/>
            <a:chOff x="4200" y="980"/>
            <a:chExt cx="862" cy="574"/>
          </a:xfrm>
        </p:grpSpPr>
        <p:sp>
          <p:nvSpPr>
            <p:cNvPr id="100" name="Line 82"/>
            <p:cNvSpPr>
              <a:spLocks noChangeShapeType="1"/>
            </p:cNvSpPr>
            <p:nvPr/>
          </p:nvSpPr>
          <p:spPr bwMode="auto">
            <a:xfrm flipH="1">
              <a:off x="4233" y="1290"/>
              <a:ext cx="128"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1" name="Text Box 83"/>
            <p:cNvSpPr txBox="1">
              <a:spLocks noChangeArrowheads="1"/>
            </p:cNvSpPr>
            <p:nvPr/>
          </p:nvSpPr>
          <p:spPr bwMode="auto">
            <a:xfrm>
              <a:off x="4200" y="980"/>
              <a:ext cx="8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mandatory, one</a:t>
              </a:r>
              <a:endParaRPr kumimoji="0" lang="en-US" altLang="zh-TW" b="1" dirty="0">
                <a:solidFill>
                  <a:srgbClr val="990033"/>
                </a:solidFill>
              </a:endParaRPr>
            </a:p>
          </p:txBody>
        </p:sp>
      </p:grpSp>
      <p:grpSp>
        <p:nvGrpSpPr>
          <p:cNvPr id="102" name="Group 84"/>
          <p:cNvGrpSpPr>
            <a:grpSpLocks/>
          </p:cNvGrpSpPr>
          <p:nvPr/>
        </p:nvGrpSpPr>
        <p:grpSpPr bwMode="auto">
          <a:xfrm>
            <a:off x="4725633" y="2332784"/>
            <a:ext cx="1898778" cy="935038"/>
            <a:chOff x="3353" y="981"/>
            <a:chExt cx="762" cy="589"/>
          </a:xfrm>
        </p:grpSpPr>
        <p:sp>
          <p:nvSpPr>
            <p:cNvPr id="103" name="Text Box 85"/>
            <p:cNvSpPr txBox="1">
              <a:spLocks noChangeArrowheads="1"/>
            </p:cNvSpPr>
            <p:nvPr/>
          </p:nvSpPr>
          <p:spPr bwMode="auto">
            <a:xfrm>
              <a:off x="3353" y="981"/>
              <a:ext cx="7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optional, many</a:t>
              </a:r>
              <a:endParaRPr kumimoji="0" lang="en-US" altLang="zh-TW" b="1" dirty="0">
                <a:solidFill>
                  <a:srgbClr val="990033"/>
                </a:solidFill>
              </a:endParaRPr>
            </a:p>
          </p:txBody>
        </p:sp>
        <p:sp>
          <p:nvSpPr>
            <p:cNvPr id="104" name="Line 86"/>
            <p:cNvSpPr>
              <a:spLocks noChangeShapeType="1"/>
            </p:cNvSpPr>
            <p:nvPr/>
          </p:nvSpPr>
          <p:spPr bwMode="auto">
            <a:xfrm>
              <a:off x="3849" y="1296"/>
              <a:ext cx="144" cy="27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05" name="Group 17"/>
          <p:cNvGrpSpPr>
            <a:grpSpLocks/>
          </p:cNvGrpSpPr>
          <p:nvPr/>
        </p:nvGrpSpPr>
        <p:grpSpPr bwMode="auto">
          <a:xfrm>
            <a:off x="395834" y="4976315"/>
            <a:ext cx="3910012" cy="1095375"/>
            <a:chOff x="804" y="1436"/>
            <a:chExt cx="1688" cy="518"/>
          </a:xfrm>
        </p:grpSpPr>
        <p:grpSp>
          <p:nvGrpSpPr>
            <p:cNvPr id="106" name="Group 18"/>
            <p:cNvGrpSpPr>
              <a:grpSpLocks/>
            </p:cNvGrpSpPr>
            <p:nvPr/>
          </p:nvGrpSpPr>
          <p:grpSpPr bwMode="auto">
            <a:xfrm>
              <a:off x="1024" y="1436"/>
              <a:ext cx="1345" cy="376"/>
              <a:chOff x="1024" y="1436"/>
              <a:chExt cx="1345" cy="376"/>
            </a:xfrm>
          </p:grpSpPr>
          <p:sp>
            <p:nvSpPr>
              <p:cNvPr id="108" name="Rectangle 19"/>
              <p:cNvSpPr>
                <a:spLocks noChangeArrowheads="1"/>
              </p:cNvSpPr>
              <p:nvPr/>
            </p:nvSpPr>
            <p:spPr bwMode="auto">
              <a:xfrm>
                <a:off x="1048" y="1468"/>
                <a:ext cx="1321" cy="34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109" name="Rectangle 20"/>
              <p:cNvSpPr>
                <a:spLocks noChangeArrowheads="1"/>
              </p:cNvSpPr>
              <p:nvPr/>
            </p:nvSpPr>
            <p:spPr bwMode="auto">
              <a:xfrm>
                <a:off x="1024" y="1436"/>
                <a:ext cx="1321" cy="344"/>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110" name="Group 21"/>
              <p:cNvGrpSpPr>
                <a:grpSpLocks/>
              </p:cNvGrpSpPr>
              <p:nvPr/>
            </p:nvGrpSpPr>
            <p:grpSpPr bwMode="auto">
              <a:xfrm>
                <a:off x="1092" y="1512"/>
                <a:ext cx="1184" cy="193"/>
                <a:chOff x="616" y="1812"/>
                <a:chExt cx="1935" cy="384"/>
              </a:xfrm>
            </p:grpSpPr>
            <p:grpSp>
              <p:nvGrpSpPr>
                <p:cNvPr id="111" name="Group 22"/>
                <p:cNvGrpSpPr>
                  <a:grpSpLocks/>
                </p:cNvGrpSpPr>
                <p:nvPr/>
              </p:nvGrpSpPr>
              <p:grpSpPr bwMode="auto">
                <a:xfrm>
                  <a:off x="1254" y="2000"/>
                  <a:ext cx="592" cy="4"/>
                  <a:chOff x="1478" y="3391"/>
                  <a:chExt cx="592" cy="4"/>
                </a:xfrm>
              </p:grpSpPr>
              <p:sp>
                <p:nvSpPr>
                  <p:cNvPr id="117" name="Line 23"/>
                  <p:cNvSpPr>
                    <a:spLocks noChangeShapeType="1"/>
                  </p:cNvSpPr>
                  <p:nvPr/>
                </p:nvSpPr>
                <p:spPr bwMode="auto">
                  <a:xfrm>
                    <a:off x="1764" y="3395"/>
                    <a:ext cx="306" cy="0"/>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8" name="Line 24"/>
                  <p:cNvSpPr>
                    <a:spLocks noChangeShapeType="1"/>
                  </p:cNvSpPr>
                  <p:nvPr/>
                </p:nvSpPr>
                <p:spPr bwMode="auto">
                  <a:xfrm>
                    <a:off x="1478" y="3391"/>
                    <a:ext cx="296"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nvGrpSpPr>
                <p:cNvPr id="112" name="Group 25"/>
                <p:cNvGrpSpPr>
                  <a:grpSpLocks/>
                </p:cNvGrpSpPr>
                <p:nvPr/>
              </p:nvGrpSpPr>
              <p:grpSpPr bwMode="auto">
                <a:xfrm>
                  <a:off x="1247" y="1933"/>
                  <a:ext cx="88" cy="139"/>
                  <a:chOff x="1471" y="3324"/>
                  <a:chExt cx="88" cy="139"/>
                </a:xfrm>
              </p:grpSpPr>
              <p:sp>
                <p:nvSpPr>
                  <p:cNvPr id="115" name="Line 26"/>
                  <p:cNvSpPr>
                    <a:spLocks noChangeShapeType="1"/>
                  </p:cNvSpPr>
                  <p:nvPr/>
                </p:nvSpPr>
                <p:spPr bwMode="auto">
                  <a:xfrm flipH="1" flipV="1">
                    <a:off x="1475" y="3322"/>
                    <a:ext cx="84"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6" name="Line 27"/>
                  <p:cNvSpPr>
                    <a:spLocks noChangeShapeType="1"/>
                  </p:cNvSpPr>
                  <p:nvPr/>
                </p:nvSpPr>
                <p:spPr bwMode="auto">
                  <a:xfrm flipH="1">
                    <a:off x="1475" y="3395"/>
                    <a:ext cx="80"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113" name="AutoShape 28"/>
                <p:cNvSpPr>
                  <a:spLocks noChangeArrowheads="1"/>
                </p:cNvSpPr>
                <p:nvPr/>
              </p:nvSpPr>
              <p:spPr bwMode="auto">
                <a:xfrm>
                  <a:off x="616" y="1812"/>
                  <a:ext cx="650"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114" name="AutoShape 29"/>
                <p:cNvSpPr>
                  <a:spLocks noChangeArrowheads="1"/>
                </p:cNvSpPr>
                <p:nvPr/>
              </p:nvSpPr>
              <p:spPr bwMode="auto">
                <a:xfrm>
                  <a:off x="1799" y="1812"/>
                  <a:ext cx="757"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grpSp>
        </p:grpSp>
        <p:sp>
          <p:nvSpPr>
            <p:cNvPr id="107" name="Text Box 30"/>
            <p:cNvSpPr txBox="1">
              <a:spLocks noChangeArrowheads="1"/>
            </p:cNvSpPr>
            <p:nvPr/>
          </p:nvSpPr>
          <p:spPr bwMode="auto">
            <a:xfrm>
              <a:off x="804" y="1809"/>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a:solidFill>
                    <a:srgbClr val="40458C"/>
                  </a:solidFill>
                  <a:latin typeface="微軟正黑體" panose="020B0604030504040204" pitchFamily="34" charset="-120"/>
                  <a:ea typeface="微軟正黑體" panose="020B0604030504040204" pitchFamily="34" charset="-120"/>
                </a:rPr>
                <a:t>Oracle / Barker</a:t>
              </a:r>
              <a:endParaRPr kumimoji="0" lang="en-US" altLang="zh-TW" kern="0" dirty="0">
                <a:solidFill>
                  <a:srgbClr val="40458C"/>
                </a:solidFill>
                <a:latin typeface="微軟正黑體" panose="020B0604030504040204" pitchFamily="34" charset="-120"/>
                <a:ea typeface="微軟正黑體" panose="020B0604030504040204" pitchFamily="34" charset="-120"/>
              </a:endParaRPr>
            </a:p>
          </p:txBody>
        </p:sp>
      </p:grpSp>
      <p:grpSp>
        <p:nvGrpSpPr>
          <p:cNvPr id="119" name="Group 69"/>
          <p:cNvGrpSpPr>
            <a:grpSpLocks/>
          </p:cNvGrpSpPr>
          <p:nvPr/>
        </p:nvGrpSpPr>
        <p:grpSpPr bwMode="auto">
          <a:xfrm>
            <a:off x="2808834" y="4515940"/>
            <a:ext cx="1360487" cy="628650"/>
            <a:chOff x="1817" y="1136"/>
            <a:chExt cx="592" cy="474"/>
          </a:xfrm>
        </p:grpSpPr>
        <p:sp>
          <p:nvSpPr>
            <p:cNvPr id="120" name="Line 70"/>
            <p:cNvSpPr>
              <a:spLocks noChangeShapeType="1"/>
            </p:cNvSpPr>
            <p:nvPr/>
          </p:nvSpPr>
          <p:spPr bwMode="auto">
            <a:xfrm flipH="1">
              <a:off x="1817" y="1314"/>
              <a:ext cx="253" cy="296"/>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1" name="Text Box 71"/>
            <p:cNvSpPr txBox="1">
              <a:spLocks noChangeArrowheads="1"/>
            </p:cNvSpPr>
            <p:nvPr/>
          </p:nvSpPr>
          <p:spPr bwMode="auto">
            <a:xfrm>
              <a:off x="2014" y="1136"/>
              <a:ext cx="39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one</a:t>
              </a:r>
            </a:p>
          </p:txBody>
        </p:sp>
      </p:grpSp>
      <p:grpSp>
        <p:nvGrpSpPr>
          <p:cNvPr id="122" name="Group 72"/>
          <p:cNvGrpSpPr>
            <a:grpSpLocks/>
          </p:cNvGrpSpPr>
          <p:nvPr/>
        </p:nvGrpSpPr>
        <p:grpSpPr bwMode="auto">
          <a:xfrm>
            <a:off x="595859" y="4365129"/>
            <a:ext cx="1382713" cy="779210"/>
            <a:chOff x="615" y="1086"/>
            <a:chExt cx="871" cy="485"/>
          </a:xfrm>
        </p:grpSpPr>
        <p:sp>
          <p:nvSpPr>
            <p:cNvPr id="123" name="Line 73"/>
            <p:cNvSpPr>
              <a:spLocks noChangeShapeType="1"/>
            </p:cNvSpPr>
            <p:nvPr/>
          </p:nvSpPr>
          <p:spPr bwMode="auto">
            <a:xfrm>
              <a:off x="1179" y="1274"/>
              <a:ext cx="307" cy="29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4" name="Text Box 74"/>
            <p:cNvSpPr txBox="1">
              <a:spLocks noChangeArrowheads="1"/>
            </p:cNvSpPr>
            <p:nvPr/>
          </p:nvSpPr>
          <p:spPr bwMode="auto">
            <a:xfrm>
              <a:off x="615" y="1086"/>
              <a:ext cx="64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many</a:t>
              </a:r>
              <a:endParaRPr kumimoji="0" lang="en-US" altLang="zh-TW" dirty="0">
                <a:solidFill>
                  <a:srgbClr val="990033"/>
                </a:solidFill>
              </a:endParaRPr>
            </a:p>
          </p:txBody>
        </p:sp>
      </p:grpSp>
      <p:grpSp>
        <p:nvGrpSpPr>
          <p:cNvPr id="125" name="Group 75"/>
          <p:cNvGrpSpPr>
            <a:grpSpLocks/>
          </p:cNvGrpSpPr>
          <p:nvPr/>
        </p:nvGrpSpPr>
        <p:grpSpPr bwMode="auto">
          <a:xfrm>
            <a:off x="405827" y="3640736"/>
            <a:ext cx="2113860" cy="1531938"/>
            <a:chOff x="1263" y="1077"/>
            <a:chExt cx="624" cy="965"/>
          </a:xfrm>
        </p:grpSpPr>
        <p:sp>
          <p:nvSpPr>
            <p:cNvPr id="126" name="Text Box 76"/>
            <p:cNvSpPr txBox="1">
              <a:spLocks noChangeArrowheads="1"/>
            </p:cNvSpPr>
            <p:nvPr/>
          </p:nvSpPr>
          <p:spPr bwMode="auto">
            <a:xfrm>
              <a:off x="1263" y="1077"/>
              <a:ext cx="62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Opposite side is mandatory</a:t>
              </a:r>
              <a:endParaRPr kumimoji="0" lang="en-US" altLang="zh-TW" dirty="0">
                <a:solidFill>
                  <a:srgbClr val="990033"/>
                </a:solidFill>
              </a:endParaRPr>
            </a:p>
          </p:txBody>
        </p:sp>
        <p:sp>
          <p:nvSpPr>
            <p:cNvPr id="127" name="Line 77"/>
            <p:cNvSpPr>
              <a:spLocks noChangeShapeType="1"/>
            </p:cNvSpPr>
            <p:nvPr/>
          </p:nvSpPr>
          <p:spPr bwMode="auto">
            <a:xfrm>
              <a:off x="1652" y="1535"/>
              <a:ext cx="93" cy="50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28" name="Group 78"/>
          <p:cNvGrpSpPr>
            <a:grpSpLocks/>
          </p:cNvGrpSpPr>
          <p:nvPr/>
        </p:nvGrpSpPr>
        <p:grpSpPr bwMode="auto">
          <a:xfrm>
            <a:off x="2626271" y="3693615"/>
            <a:ext cx="2262188" cy="1554163"/>
            <a:chOff x="1619" y="1263"/>
            <a:chExt cx="1425" cy="979"/>
          </a:xfrm>
        </p:grpSpPr>
        <p:sp>
          <p:nvSpPr>
            <p:cNvPr id="129" name="Text Box 79"/>
            <p:cNvSpPr txBox="1">
              <a:spLocks noChangeArrowheads="1"/>
            </p:cNvSpPr>
            <p:nvPr/>
          </p:nvSpPr>
          <p:spPr bwMode="auto">
            <a:xfrm>
              <a:off x="1813" y="1263"/>
              <a:ext cx="123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Opposite side is optional</a:t>
              </a:r>
              <a:endParaRPr kumimoji="0" lang="en-US" altLang="zh-TW" b="1" dirty="0">
                <a:solidFill>
                  <a:srgbClr val="990033"/>
                </a:solidFill>
              </a:endParaRPr>
            </a:p>
          </p:txBody>
        </p:sp>
        <p:sp>
          <p:nvSpPr>
            <p:cNvPr id="130" name="Line 80"/>
            <p:cNvSpPr>
              <a:spLocks noChangeShapeType="1"/>
            </p:cNvSpPr>
            <p:nvPr/>
          </p:nvSpPr>
          <p:spPr bwMode="auto">
            <a:xfrm flipH="1">
              <a:off x="1619" y="1518"/>
              <a:ext cx="161" cy="72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spTree>
    <p:extLst>
      <p:ext uri="{BB962C8B-B14F-4D97-AF65-F5344CB8AC3E}">
        <p14:creationId xmlns:p14="http://schemas.microsoft.com/office/powerpoint/2010/main" val="31955302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86"/>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02"/>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99"/>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499"/>
                                          </p:stCondLst>
                                        </p:cTn>
                                        <p:tgtEl>
                                          <p:spTgt spid="105"/>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0"/>
                                  </p:stCondLst>
                                  <p:childTnLst>
                                    <p:set>
                                      <p:cBhvr>
                                        <p:cTn id="27" dur="1" fill="hold">
                                          <p:stCondLst>
                                            <p:cond delay="499"/>
                                          </p:stCondLst>
                                        </p:cTn>
                                        <p:tgtEl>
                                          <p:spTgt spid="125"/>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499"/>
                                          </p:stCondLst>
                                        </p:cTn>
                                        <p:tgtEl>
                                          <p:spTgt spid="119"/>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nodeType="afterEffect">
                                  <p:stCondLst>
                                    <p:cond delay="0"/>
                                  </p:stCondLst>
                                  <p:childTnLst>
                                    <p:set>
                                      <p:cBhvr>
                                        <p:cTn id="33" dur="1" fill="hold">
                                          <p:stCondLst>
                                            <p:cond delay="499"/>
                                          </p:stCondLst>
                                        </p:cTn>
                                        <p:tgtEl>
                                          <p:spTgt spid="128"/>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nodeType="afterEffect">
                                  <p:stCondLst>
                                    <p:cond delay="0"/>
                                  </p:stCondLst>
                                  <p:childTnLst>
                                    <p:set>
                                      <p:cBhvr>
                                        <p:cTn id="36" dur="1" fill="hold">
                                          <p:stCondLst>
                                            <p:cond delay="499"/>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p:txBody>
          <a:bodyPr/>
          <a:lstStyle/>
          <a:p>
            <a:r>
              <a:rPr lang="zh-TW" altLang="en-US" dirty="0"/>
              <a:t>如何建</a:t>
            </a:r>
            <a:r>
              <a:rPr lang="zh-TW" altLang="en-US"/>
              <a:t>構</a:t>
            </a:r>
            <a:r>
              <a:rPr lang="en-US" altLang="zh-TW"/>
              <a:t>Domain</a:t>
            </a:r>
            <a:r>
              <a:rPr lang="zh-TW" altLang="en-US"/>
              <a:t> </a:t>
            </a:r>
            <a:r>
              <a:rPr lang="en-US" altLang="zh-TW"/>
              <a:t>Model</a:t>
            </a:r>
            <a:endParaRPr lang="zh-TW" altLang="en-US" dirty="0"/>
          </a:p>
        </p:txBody>
      </p:sp>
      <p:sp>
        <p:nvSpPr>
          <p:cNvPr id="2355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61817A-F878-444E-98A9-E11D97332A82}" type="slidenum">
              <a:rPr lang="zh-TW" altLang="en-US" sz="1200" b="0" smtClean="0">
                <a:solidFill>
                  <a:schemeClr val="bg1"/>
                </a:solidFill>
              </a:rPr>
              <a:pPr>
                <a:spcBef>
                  <a:spcPct val="0"/>
                </a:spcBef>
                <a:buClrTx/>
                <a:buSzTx/>
                <a:buFontTx/>
                <a:buNone/>
              </a:pPr>
              <a:t>20</a:t>
            </a:fld>
            <a:endParaRPr lang="zh-TW" altLang="en-US" sz="1200" b="0">
              <a:solidFill>
                <a:schemeClr val="bg1"/>
              </a:solidFill>
            </a:endParaRPr>
          </a:p>
        </p:txBody>
      </p:sp>
      <p:graphicFrame>
        <p:nvGraphicFramePr>
          <p:cNvPr id="6" name="資料庫圖表 5"/>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文字方塊 6"/>
          <p:cNvSpPr txBox="1"/>
          <p:nvPr/>
        </p:nvSpPr>
        <p:spPr>
          <a:xfrm>
            <a:off x="4716463" y="2492375"/>
            <a:ext cx="1800225" cy="369888"/>
          </a:xfrm>
          <a:prstGeom prst="rect">
            <a:avLst/>
          </a:prstGeom>
          <a:noFill/>
        </p:spPr>
        <p:txBody>
          <a:bodyPr wrap="none">
            <a:spAutoFit/>
          </a:bodyPr>
          <a:lstStyle/>
          <a:p>
            <a:pPr>
              <a:defRPr/>
            </a:pPr>
            <a:r>
              <a:rPr lang="zh-TW" altLang="en-US" dirty="0">
                <a:latin typeface="+mn-ea"/>
                <a:ea typeface="+mn-ea"/>
              </a:rPr>
              <a:t>辨識概念性類別</a:t>
            </a:r>
          </a:p>
        </p:txBody>
      </p:sp>
      <p:sp>
        <p:nvSpPr>
          <p:cNvPr id="8" name="文字方塊 7"/>
          <p:cNvSpPr txBox="1"/>
          <p:nvPr/>
        </p:nvSpPr>
        <p:spPr>
          <a:xfrm>
            <a:off x="2627313" y="2492375"/>
            <a:ext cx="1570037" cy="369888"/>
          </a:xfrm>
          <a:prstGeom prst="rect">
            <a:avLst/>
          </a:prstGeom>
          <a:noFill/>
        </p:spPr>
        <p:txBody>
          <a:bodyPr wrap="none">
            <a:spAutoFit/>
          </a:bodyPr>
          <a:lstStyle/>
          <a:p>
            <a:pPr>
              <a:defRPr/>
            </a:pPr>
            <a:r>
              <a:rPr lang="zh-TW" altLang="en-US" dirty="0">
                <a:latin typeface="+mn-ea"/>
                <a:ea typeface="+mn-ea"/>
              </a:rPr>
              <a:t>定義類別關聯</a:t>
            </a:r>
          </a:p>
        </p:txBody>
      </p:sp>
      <p:sp>
        <p:nvSpPr>
          <p:cNvPr id="9" name="文字方塊 8"/>
          <p:cNvSpPr txBox="1"/>
          <p:nvPr/>
        </p:nvSpPr>
        <p:spPr>
          <a:xfrm>
            <a:off x="3778250" y="5106988"/>
            <a:ext cx="1570038" cy="369887"/>
          </a:xfrm>
          <a:prstGeom prst="rect">
            <a:avLst/>
          </a:prstGeom>
          <a:noFill/>
        </p:spPr>
        <p:txBody>
          <a:bodyPr wrap="none">
            <a:spAutoFit/>
          </a:bodyPr>
          <a:lstStyle/>
          <a:p>
            <a:pPr>
              <a:defRPr/>
            </a:pPr>
            <a:r>
              <a:rPr lang="zh-TW" altLang="en-US" dirty="0">
                <a:latin typeface="+mn-ea"/>
                <a:ea typeface="+mn-ea"/>
              </a:rPr>
              <a:t>定義類別屬性</a:t>
            </a:r>
          </a:p>
        </p:txBody>
      </p:sp>
    </p:spTree>
    <p:extLst>
      <p:ext uri="{BB962C8B-B14F-4D97-AF65-F5344CB8AC3E}">
        <p14:creationId xmlns:p14="http://schemas.microsoft.com/office/powerpoint/2010/main" val="324706058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r>
              <a:rPr lang="zh-TW" altLang="en-US"/>
              <a:t>辨識概念性類別</a:t>
            </a:r>
          </a:p>
        </p:txBody>
      </p:sp>
      <p:sp>
        <p:nvSpPr>
          <p:cNvPr id="24579" name="內容版面配置區 2"/>
          <p:cNvSpPr>
            <a:spLocks noGrp="1"/>
          </p:cNvSpPr>
          <p:nvPr>
            <p:ph idx="1"/>
          </p:nvPr>
        </p:nvSpPr>
        <p:spPr/>
        <p:txBody>
          <a:bodyPr/>
          <a:lstStyle/>
          <a:p>
            <a:r>
              <a:rPr lang="zh-TW" altLang="en-US" dirty="0"/>
              <a:t>常用方法</a:t>
            </a:r>
            <a:endParaRPr lang="en-US" altLang="zh-TW" dirty="0"/>
          </a:p>
          <a:p>
            <a:pPr lvl="1"/>
            <a:r>
              <a:rPr lang="zh-TW" altLang="en-US"/>
              <a:t>辨識</a:t>
            </a:r>
            <a:r>
              <a:rPr lang="en-US" altLang="zh-TW"/>
              <a:t>use</a:t>
            </a:r>
            <a:r>
              <a:rPr lang="zh-TW" altLang="en-US"/>
              <a:t> </a:t>
            </a:r>
            <a:r>
              <a:rPr lang="en-US" altLang="zh-TW"/>
              <a:t>case</a:t>
            </a:r>
            <a:r>
              <a:rPr lang="zh-TW" altLang="en-US" dirty="0"/>
              <a:t>中的名詞</a:t>
            </a:r>
            <a:endParaRPr lang="en-US" altLang="zh-TW" dirty="0"/>
          </a:p>
          <a:p>
            <a:pPr lvl="1"/>
            <a:r>
              <a:rPr lang="zh-TW" altLang="en-US" dirty="0"/>
              <a:t>參考分類清單</a:t>
            </a:r>
            <a:endParaRPr lang="en-US" altLang="zh-TW" dirty="0"/>
          </a:p>
          <a:p>
            <a:pPr lvl="1"/>
            <a:r>
              <a:rPr lang="zh-TW" altLang="en-US" dirty="0"/>
              <a:t>參考既有</a:t>
            </a:r>
            <a:r>
              <a:rPr lang="en-US" altLang="zh-TW" dirty="0"/>
              <a:t>pattern</a:t>
            </a:r>
            <a:endParaRPr lang="zh-TW" altLang="en-US" dirty="0"/>
          </a:p>
        </p:txBody>
      </p:sp>
      <p:sp>
        <p:nvSpPr>
          <p:cNvPr id="245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150CF3D-5094-41F7-9B4D-61A7DA308F51}" type="slidenum">
              <a:rPr lang="zh-TW" altLang="en-US" sz="1200" b="0" smtClean="0">
                <a:solidFill>
                  <a:schemeClr val="bg1"/>
                </a:solidFill>
              </a:rPr>
              <a:pPr>
                <a:spcBef>
                  <a:spcPct val="0"/>
                </a:spcBef>
                <a:buClrTx/>
                <a:buSzTx/>
                <a:buFontTx/>
                <a:buNone/>
              </a:pPr>
              <a:t>21</a:t>
            </a:fld>
            <a:endParaRPr lang="zh-TW" altLang="en-US" sz="1200" b="0">
              <a:solidFill>
                <a:schemeClr val="bg1"/>
              </a:solidFill>
            </a:endParaRPr>
          </a:p>
        </p:txBody>
      </p:sp>
      <p:graphicFrame>
        <p:nvGraphicFramePr>
          <p:cNvPr id="5" name="資料庫圖表 4"/>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722925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p:txBody>
          <a:bodyPr/>
          <a:lstStyle/>
          <a:p>
            <a:r>
              <a:rPr lang="zh-TW" altLang="en-US" dirty="0"/>
              <a:t>方法一：</a:t>
            </a:r>
            <a:r>
              <a:rPr lang="zh-TW" altLang="en-US"/>
              <a:t>辨識</a:t>
            </a:r>
            <a:r>
              <a:rPr lang="en-US" altLang="zh-TW"/>
              <a:t>use case</a:t>
            </a:r>
            <a:r>
              <a:rPr lang="zh-TW" altLang="en-US" dirty="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chemeClr val="tx1"/>
                </a:solidFill>
                <a:latin typeface="微軟正黑體" panose="020B0604030504040204" pitchFamily="34" charset="-120"/>
              </a:rPr>
              <a:t>客戶拿著購買的商品到結帳櫃臺</a:t>
            </a:r>
          </a:p>
          <a:p>
            <a:pPr>
              <a:defRPr/>
            </a:pPr>
            <a:r>
              <a:rPr lang="zh-TW" altLang="en-US" dirty="0">
                <a:solidFill>
                  <a:schemeClr val="tx1"/>
                </a:solidFill>
                <a:latin typeface="微軟正黑體" panose="020B0604030504040204" pitchFamily="34" charset="-120"/>
              </a:rPr>
              <a:t>收銀員起始一個新銷售交易</a:t>
            </a:r>
          </a:p>
          <a:p>
            <a:pPr>
              <a:defRPr/>
            </a:pPr>
            <a:r>
              <a:rPr lang="zh-TW" altLang="en-US" dirty="0">
                <a:solidFill>
                  <a:schemeClr val="tx1"/>
                </a:solidFill>
                <a:latin typeface="微軟正黑體" panose="020B0604030504040204" pitchFamily="34" charset="-120"/>
              </a:rPr>
              <a:t>收銀員輸入商品編號</a:t>
            </a:r>
          </a:p>
          <a:p>
            <a:pPr>
              <a:defRPr/>
            </a:pPr>
            <a:r>
              <a:rPr lang="zh-TW" altLang="en-US" dirty="0">
                <a:solidFill>
                  <a:schemeClr val="tx1"/>
                </a:solidFill>
                <a:latin typeface="微軟正黑體" panose="020B0604030504040204" pitchFamily="34" charset="-120"/>
              </a:rPr>
              <a:t>系統記錄銷售項目並顯示該項目的商品描述、價格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與合計金額。收銀員重複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系統顯示含稅總金額</a:t>
            </a:r>
          </a:p>
          <a:p>
            <a:pPr>
              <a:defRPr/>
            </a:pPr>
            <a:r>
              <a:rPr lang="zh-TW" altLang="en-US" dirty="0">
                <a:solidFill>
                  <a:schemeClr val="tx1"/>
                </a:solidFill>
                <a:latin typeface="微軟正黑體" panose="020B0604030504040204" pitchFamily="34" charset="-120"/>
              </a:rPr>
              <a:t>收銀員告知客戶總金額並要求付款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系統印出收據</a:t>
            </a:r>
          </a:p>
          <a:p>
            <a:pPr>
              <a:defRPr/>
            </a:pPr>
            <a:r>
              <a:rPr lang="zh-TW" altLang="en-US" dirty="0">
                <a:solidFill>
                  <a:schemeClr val="tx1"/>
                </a:solidFill>
                <a:latin typeface="微軟正黑體" panose="020B0604030504040204" pitchFamily="34" charset="-120"/>
              </a:rPr>
              <a:t>客戶帶著收據與商品離開</a:t>
            </a:r>
          </a:p>
        </p:txBody>
      </p:sp>
      <p:sp>
        <p:nvSpPr>
          <p:cNvPr id="256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3C806E1-A1E0-4C6B-9BE2-EAB200E5637A}" type="slidenum">
              <a:rPr lang="zh-TW" altLang="en-US" sz="1200" b="0" smtClean="0">
                <a:solidFill>
                  <a:schemeClr val="bg1"/>
                </a:solidFill>
              </a:rPr>
              <a:pPr>
                <a:spcBef>
                  <a:spcPct val="0"/>
                </a:spcBef>
                <a:buClrTx/>
                <a:buSzTx/>
                <a:buFontTx/>
                <a:buNone/>
              </a:pPr>
              <a:t>22</a:t>
            </a:fld>
            <a:endParaRPr lang="zh-TW" altLang="en-US" sz="1200" b="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555595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p:txBody>
          <a:bodyPr/>
          <a:lstStyle/>
          <a:p>
            <a:r>
              <a:rPr lang="zh-TW" altLang="en-US" dirty="0"/>
              <a:t>方法一：</a:t>
            </a:r>
            <a:r>
              <a:rPr lang="zh-TW" altLang="en-US"/>
              <a:t>辨識</a:t>
            </a:r>
            <a:r>
              <a:rPr lang="en-US" altLang="zh-TW"/>
              <a:t>use case</a:t>
            </a:r>
            <a:r>
              <a:rPr lang="zh-TW" altLang="en-US" dirty="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rgbClr val="C00000"/>
                </a:solidFill>
                <a:latin typeface="微軟正黑體" panose="020B0604030504040204" pitchFamily="34" charset="-120"/>
              </a:rPr>
              <a:t>客戶</a:t>
            </a:r>
            <a:r>
              <a:rPr lang="zh-TW" altLang="en-US" dirty="0">
                <a:solidFill>
                  <a:schemeClr val="tx1"/>
                </a:solidFill>
                <a:latin typeface="微軟正黑體" panose="020B0604030504040204" pitchFamily="34" charset="-120"/>
              </a:rPr>
              <a:t>拿著購買的</a:t>
            </a:r>
            <a:r>
              <a:rPr lang="zh-TW" altLang="en-US" dirty="0">
                <a:solidFill>
                  <a:srgbClr val="C00000"/>
                </a:solidFill>
                <a:latin typeface="微軟正黑體" panose="020B0604030504040204" pitchFamily="34" charset="-120"/>
              </a:rPr>
              <a:t>商品</a:t>
            </a:r>
            <a:r>
              <a:rPr lang="zh-TW" altLang="en-US" dirty="0">
                <a:solidFill>
                  <a:schemeClr val="tx1"/>
                </a:solidFill>
                <a:latin typeface="微軟正黑體" panose="020B0604030504040204" pitchFamily="34" charset="-120"/>
              </a:rPr>
              <a:t>到</a:t>
            </a:r>
            <a:r>
              <a:rPr lang="zh-TW" altLang="en-US" dirty="0">
                <a:solidFill>
                  <a:srgbClr val="C00000"/>
                </a:solidFill>
                <a:latin typeface="微軟正黑體" panose="020B0604030504040204" pitchFamily="34" charset="-120"/>
              </a:rPr>
              <a:t>結帳櫃臺</a:t>
            </a:r>
          </a:p>
          <a:p>
            <a:pPr>
              <a:defRPr/>
            </a:pPr>
            <a:r>
              <a:rPr lang="zh-TW" altLang="en-US" dirty="0">
                <a:solidFill>
                  <a:srgbClr val="C00000"/>
                </a:solidFill>
                <a:latin typeface="微軟正黑體" panose="020B0604030504040204" pitchFamily="34" charset="-120"/>
              </a:rPr>
              <a:t>收銀員</a:t>
            </a:r>
            <a:r>
              <a:rPr lang="zh-TW" altLang="en-US" dirty="0">
                <a:solidFill>
                  <a:schemeClr val="tx1"/>
                </a:solidFill>
                <a:latin typeface="微軟正黑體" panose="020B0604030504040204" pitchFamily="34" charset="-120"/>
              </a:rPr>
              <a:t>起始一個新</a:t>
            </a:r>
            <a:r>
              <a:rPr lang="zh-TW" altLang="en-US" dirty="0">
                <a:solidFill>
                  <a:srgbClr val="C00000"/>
                </a:solidFill>
                <a:latin typeface="微軟正黑體" panose="020B0604030504040204" pitchFamily="34" charset="-120"/>
              </a:rPr>
              <a:t>銷售交易</a:t>
            </a:r>
          </a:p>
          <a:p>
            <a:pPr>
              <a:defRPr/>
            </a:pPr>
            <a:r>
              <a:rPr lang="zh-TW" altLang="en-US" dirty="0">
                <a:solidFill>
                  <a:schemeClr val="tx1"/>
                </a:solidFill>
                <a:latin typeface="微軟正黑體" panose="020B0604030504040204" pitchFamily="34" charset="-120"/>
              </a:rPr>
              <a:t>收銀員輸入</a:t>
            </a:r>
            <a:r>
              <a:rPr lang="zh-TW" altLang="en-US" dirty="0">
                <a:solidFill>
                  <a:srgbClr val="C00000"/>
                </a:solidFill>
                <a:latin typeface="微軟正黑體" panose="020B0604030504040204" pitchFamily="34" charset="-120"/>
              </a:rPr>
              <a:t>商品編號</a:t>
            </a:r>
          </a:p>
          <a:p>
            <a:pPr>
              <a:defRPr/>
            </a:pPr>
            <a:r>
              <a:rPr lang="zh-TW" altLang="en-US" dirty="0">
                <a:solidFill>
                  <a:schemeClr val="tx1"/>
                </a:solidFill>
                <a:latin typeface="微軟正黑體" panose="020B0604030504040204" pitchFamily="34" charset="-120"/>
              </a:rPr>
              <a:t>系統記錄</a:t>
            </a:r>
            <a:r>
              <a:rPr lang="zh-TW" altLang="en-US" dirty="0">
                <a:solidFill>
                  <a:srgbClr val="C00000"/>
                </a:solidFill>
                <a:latin typeface="微軟正黑體" panose="020B0604030504040204" pitchFamily="34" charset="-120"/>
              </a:rPr>
              <a:t>銷售項目</a:t>
            </a:r>
            <a:r>
              <a:rPr lang="zh-TW" altLang="en-US" dirty="0">
                <a:solidFill>
                  <a:schemeClr val="tx1"/>
                </a:solidFill>
                <a:latin typeface="微軟正黑體" panose="020B0604030504040204" pitchFamily="34" charset="-120"/>
              </a:rPr>
              <a:t>並顯示該項目的</a:t>
            </a:r>
            <a:r>
              <a:rPr lang="zh-TW" altLang="en-US" dirty="0">
                <a:solidFill>
                  <a:srgbClr val="C00000"/>
                </a:solidFill>
                <a:latin typeface="微軟正黑體" panose="020B0604030504040204" pitchFamily="34" charset="-120"/>
              </a:rPr>
              <a:t>商品描述</a:t>
            </a:r>
            <a:r>
              <a:rPr lang="zh-TW" altLang="en-US" dirty="0">
                <a:solidFill>
                  <a:schemeClr val="tx1"/>
                </a:solidFill>
                <a:latin typeface="微軟正黑體" panose="020B0604030504040204" pitchFamily="34" charset="-120"/>
              </a:rPr>
              <a:t>、</a:t>
            </a:r>
            <a:r>
              <a:rPr lang="zh-TW" altLang="en-US" dirty="0">
                <a:solidFill>
                  <a:srgbClr val="C00000"/>
                </a:solidFill>
                <a:latin typeface="微軟正黑體" panose="020B0604030504040204" pitchFamily="34" charset="-120"/>
              </a:rPr>
              <a:t>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a:t>
            </a:r>
            <a:r>
              <a:rPr lang="zh-TW" altLang="en-US" dirty="0">
                <a:solidFill>
                  <a:srgbClr val="C00000"/>
                </a:solidFill>
                <a:latin typeface="微軟正黑體" panose="020B0604030504040204" pitchFamily="34" charset="-120"/>
              </a:rPr>
              <a:t>合計金額</a:t>
            </a:r>
            <a:r>
              <a:rPr lang="zh-TW" altLang="en-US" dirty="0">
                <a:solidFill>
                  <a:schemeClr val="tx1"/>
                </a:solidFill>
                <a:latin typeface="微軟正黑體" panose="020B0604030504040204" pitchFamily="34" charset="-120"/>
              </a:rPr>
              <a:t>。收銀員重複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a:t>
            </a:r>
            <a:r>
              <a:rPr lang="zh-TW" altLang="en-US" dirty="0">
                <a:solidFill>
                  <a:srgbClr val="C00000"/>
                </a:solidFill>
                <a:latin typeface="微軟正黑體" panose="020B0604030504040204" pitchFamily="34" charset="-120"/>
              </a:rPr>
              <a:t>稅</a:t>
            </a:r>
            <a:r>
              <a:rPr lang="zh-TW" altLang="en-US" dirty="0">
                <a:solidFill>
                  <a:schemeClr val="tx1"/>
                </a:solidFill>
                <a:latin typeface="微軟正黑體" panose="020B0604030504040204" pitchFamily="34" charset="-120"/>
              </a:rPr>
              <a:t>總金額</a:t>
            </a:r>
          </a:p>
          <a:p>
            <a:pPr>
              <a:defRPr/>
            </a:pPr>
            <a:r>
              <a:rPr lang="zh-TW" altLang="en-US" dirty="0">
                <a:solidFill>
                  <a:schemeClr val="tx1"/>
                </a:solidFill>
                <a:latin typeface="微軟正黑體" panose="020B0604030504040204" pitchFamily="34" charset="-120"/>
              </a:rPr>
              <a:t>收銀員告知客戶總金額並要求</a:t>
            </a:r>
            <a:r>
              <a:rPr lang="zh-TW" altLang="en-US" dirty="0">
                <a:solidFill>
                  <a:srgbClr val="C00000"/>
                </a:solidFill>
                <a:latin typeface="微軟正黑體" panose="020B0604030504040204" pitchFamily="34" charset="-120"/>
              </a:rPr>
              <a:t>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a:t>
            </a:r>
            <a:r>
              <a:rPr lang="zh-TW" altLang="en-US" dirty="0">
                <a:solidFill>
                  <a:srgbClr val="C00000"/>
                </a:solidFill>
                <a:latin typeface="微軟正黑體" panose="020B0604030504040204" pitchFamily="34" charset="-120"/>
              </a:rPr>
              <a:t>收據</a:t>
            </a:r>
          </a:p>
          <a:p>
            <a:pPr>
              <a:defRPr/>
            </a:pPr>
            <a:r>
              <a:rPr lang="zh-TW" altLang="en-US" dirty="0">
                <a:solidFill>
                  <a:schemeClr val="tx1"/>
                </a:solidFill>
                <a:latin typeface="微軟正黑體" panose="020B0604030504040204" pitchFamily="34" charset="-120"/>
              </a:rPr>
              <a:t>客戶帶著收據與商品離開</a:t>
            </a:r>
          </a:p>
        </p:txBody>
      </p:sp>
      <p:sp>
        <p:nvSpPr>
          <p:cNvPr id="2662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0E536E-3CF9-46BC-AA4B-A393D3E35D47}" type="slidenum">
              <a:rPr lang="zh-TW" altLang="en-US" sz="1200" b="0" smtClean="0">
                <a:solidFill>
                  <a:schemeClr val="bg1"/>
                </a:solidFill>
              </a:rPr>
              <a:pPr>
                <a:spcBef>
                  <a:spcPct val="0"/>
                </a:spcBef>
                <a:buClrTx/>
                <a:buSzTx/>
                <a:buFontTx/>
                <a:buNone/>
              </a:pPr>
              <a:t>23</a:t>
            </a:fld>
            <a:endParaRPr lang="zh-TW" altLang="en-US" sz="1200" b="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091485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zh-TW" altLang="en-US"/>
              <a:t>方法二：參考分類清單</a:t>
            </a:r>
          </a:p>
        </p:txBody>
      </p:sp>
      <p:sp>
        <p:nvSpPr>
          <p:cNvPr id="27651" name="內容版面配置區 2"/>
          <p:cNvSpPr>
            <a:spLocks noGrp="1"/>
          </p:cNvSpPr>
          <p:nvPr>
            <p:ph idx="1"/>
          </p:nvPr>
        </p:nvSpPr>
        <p:spPr/>
        <p:txBody>
          <a:bodyPr/>
          <a:lstStyle/>
          <a:p>
            <a:r>
              <a:rPr lang="zh-TW" altLang="en-US" dirty="0">
                <a:solidFill>
                  <a:schemeClr val="tx1"/>
                </a:solidFill>
                <a:latin typeface="微軟正黑體" panose="020B0604030504040204" pitchFamily="34" charset="-120"/>
              </a:rPr>
              <a:t>一些常用的</a:t>
            </a:r>
            <a:r>
              <a:rPr lang="zh-TW" altLang="en-US">
                <a:solidFill>
                  <a:schemeClr val="tx1"/>
                </a:solidFill>
                <a:latin typeface="微軟正黑體" panose="020B0604030504040204" pitchFamily="34" charset="-120"/>
              </a:rPr>
              <a:t>概念性類別之</a:t>
            </a:r>
            <a:r>
              <a:rPr lang="zh-TW" altLang="en-US" dirty="0">
                <a:solidFill>
                  <a:schemeClr val="tx1"/>
                </a:solidFill>
                <a:latin typeface="微軟正黑體" panose="020B0604030504040204" pitchFamily="34" charset="-120"/>
              </a:rPr>
              <a:t>分類</a:t>
            </a:r>
            <a:endParaRPr lang="en-US" altLang="zh-TW" dirty="0">
              <a:solidFill>
                <a:schemeClr val="tx1"/>
              </a:solidFill>
              <a:latin typeface="微軟正黑體" panose="020B0604030504040204" pitchFamily="34" charset="-120"/>
            </a:endParaRPr>
          </a:p>
          <a:p>
            <a:r>
              <a:rPr lang="zh-TW" altLang="en-US" dirty="0">
                <a:solidFill>
                  <a:schemeClr val="tx1"/>
                </a:solidFill>
                <a:latin typeface="微軟正黑體" panose="020B0604030504040204" pitchFamily="34" charset="-120"/>
              </a:rPr>
              <a:t>範例</a:t>
            </a:r>
          </a:p>
        </p:txBody>
      </p:sp>
      <p:sp>
        <p:nvSpPr>
          <p:cNvPr id="276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7B76072-2BBE-49EE-8DF5-BA50ED33F16B}" type="slidenum">
              <a:rPr lang="zh-TW" altLang="en-US" sz="1200" b="0" smtClean="0">
                <a:solidFill>
                  <a:schemeClr val="bg1"/>
                </a:solidFill>
              </a:rPr>
              <a:pPr>
                <a:spcBef>
                  <a:spcPct val="0"/>
                </a:spcBef>
                <a:buClrTx/>
                <a:buSzTx/>
                <a:buFontTx/>
                <a:buNone/>
              </a:pPr>
              <a:t>24</a:t>
            </a:fld>
            <a:endParaRPr lang="zh-TW" altLang="en-US" sz="1200" b="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表格 6"/>
          <p:cNvGraphicFramePr>
            <a:graphicFrameLocks noGrp="1"/>
          </p:cNvGraphicFramePr>
          <p:nvPr/>
        </p:nvGraphicFramePr>
        <p:xfrm>
          <a:off x="1506538" y="2690813"/>
          <a:ext cx="6096000" cy="21209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242">
                <a:tc>
                  <a:txBody>
                    <a:bodyPr/>
                    <a:lstStyle/>
                    <a:p>
                      <a:pPr algn="ctr"/>
                      <a:r>
                        <a:rPr lang="zh-TW" altLang="en-US" sz="1800" dirty="0">
                          <a:latin typeface="微軟正黑體" panose="020B0604030504040204" pitchFamily="34" charset="-120"/>
                          <a:ea typeface="微軟正黑體" panose="020B0604030504040204" pitchFamily="34" charset="-120"/>
                        </a:rPr>
                        <a:t>概念性類別</a:t>
                      </a:r>
                    </a:p>
                  </a:txBody>
                  <a:tcPr marT="45647" marB="45647"/>
                </a:tc>
                <a:tc>
                  <a:txBody>
                    <a:bodyPr/>
                    <a:lstStyle/>
                    <a:p>
                      <a:pPr algn="ctr"/>
                      <a:r>
                        <a:rPr lang="zh-TW" altLang="en-US" sz="1800" dirty="0">
                          <a:latin typeface="微軟正黑體" panose="020B0604030504040204" pitchFamily="34" charset="-120"/>
                          <a:ea typeface="微軟正黑體" panose="020B0604030504040204" pitchFamily="34" charset="-120"/>
                        </a:rPr>
                        <a:t>範例</a:t>
                      </a:r>
                    </a:p>
                  </a:txBody>
                  <a:tcPr marT="45647" marB="45647"/>
                </a:tc>
                <a:extLst>
                  <a:ext uri="{0D108BD9-81ED-4DB2-BD59-A6C34878D82A}">
                    <a16:rowId xmlns:a16="http://schemas.microsoft.com/office/drawing/2014/main" val="10000"/>
                  </a:ext>
                </a:extLst>
              </a:tr>
              <a:tr h="370242">
                <a:tc>
                  <a:txBody>
                    <a:bodyPr/>
                    <a:lstStyle/>
                    <a:p>
                      <a:r>
                        <a:rPr lang="zh-TW" altLang="en-US" sz="1800" dirty="0">
                          <a:latin typeface="微軟正黑體" panose="020B0604030504040204" pitchFamily="34" charset="-120"/>
                          <a:ea typeface="微軟正黑體" panose="020B0604030504040204" pitchFamily="34" charset="-120"/>
                        </a:rPr>
                        <a:t>商務交易</a:t>
                      </a:r>
                    </a:p>
                  </a:txBody>
                  <a:tcPr marT="45647" marB="45647"/>
                </a:tc>
                <a:tc>
                  <a:txBody>
                    <a:bodyPr/>
                    <a:lstStyle/>
                    <a:p>
                      <a:r>
                        <a:rPr lang="en-US" altLang="zh-TW" sz="1800">
                          <a:latin typeface="微軟正黑體" panose="020B0604030504040204" pitchFamily="34" charset="-120"/>
                          <a:ea typeface="微軟正黑體" panose="020B0604030504040204" pitchFamily="34" charset="-120"/>
                        </a:rPr>
                        <a:t>Sale,</a:t>
                      </a:r>
                      <a:r>
                        <a:rPr lang="en-US" altLang="zh-TW" sz="1800" baseline="0">
                          <a:latin typeface="微軟正黑體" panose="020B0604030504040204" pitchFamily="34" charset="-120"/>
                          <a:ea typeface="微軟正黑體" panose="020B0604030504040204" pitchFamily="34" charset="-120"/>
                        </a:rPr>
                        <a:t> Payment</a:t>
                      </a:r>
                      <a:endParaRPr lang="zh-TW" altLang="en-US" sz="1800" dirty="0">
                        <a:latin typeface="微軟正黑體" panose="020B0604030504040204" pitchFamily="34" charset="-120"/>
                        <a:ea typeface="微軟正黑體" panose="020B0604030504040204" pitchFamily="34" charset="-120"/>
                      </a:endParaRPr>
                    </a:p>
                  </a:txBody>
                  <a:tcPr marT="45647" marB="45647"/>
                </a:tc>
                <a:extLst>
                  <a:ext uri="{0D108BD9-81ED-4DB2-BD59-A6C34878D82A}">
                    <a16:rowId xmlns:a16="http://schemas.microsoft.com/office/drawing/2014/main" val="10001"/>
                  </a:ext>
                </a:extLst>
              </a:tr>
              <a:tr h="370242">
                <a:tc>
                  <a:txBody>
                    <a:bodyPr/>
                    <a:lstStyle/>
                    <a:p>
                      <a:r>
                        <a:rPr lang="zh-TW" altLang="en-US" sz="1800" dirty="0">
                          <a:latin typeface="微軟正黑體" panose="020B0604030504040204" pitchFamily="34" charset="-120"/>
                          <a:ea typeface="微軟正黑體" panose="020B0604030504040204" pitchFamily="34" charset="-120"/>
                        </a:rPr>
                        <a:t>交易的明細項目</a:t>
                      </a:r>
                    </a:p>
                  </a:txBody>
                  <a:tcPr marT="45647" marB="45647"/>
                </a:tc>
                <a:tc>
                  <a:txBody>
                    <a:bodyPr/>
                    <a:lstStyle/>
                    <a:p>
                      <a:r>
                        <a:rPr lang="en-US" altLang="zh-TW" sz="1800" dirty="0" err="1">
                          <a:latin typeface="微軟正黑體" panose="020B0604030504040204" pitchFamily="34" charset="-120"/>
                          <a:ea typeface="微軟正黑體" panose="020B0604030504040204" pitchFamily="34" charset="-120"/>
                        </a:rPr>
                        <a:t>SalesLineItem</a:t>
                      </a:r>
                      <a:endParaRPr lang="zh-TW" altLang="en-US" sz="1800" dirty="0">
                        <a:latin typeface="微軟正黑體" panose="020B0604030504040204" pitchFamily="34" charset="-120"/>
                        <a:ea typeface="微軟正黑體" panose="020B0604030504040204" pitchFamily="34" charset="-120"/>
                      </a:endParaRPr>
                    </a:p>
                  </a:txBody>
                  <a:tcPr marT="45647" marB="45647"/>
                </a:tc>
                <a:extLst>
                  <a:ext uri="{0D108BD9-81ED-4DB2-BD59-A6C34878D82A}">
                    <a16:rowId xmlns:a16="http://schemas.microsoft.com/office/drawing/2014/main" val="10002"/>
                  </a:ext>
                </a:extLst>
              </a:tr>
              <a:tr h="639933">
                <a:tc>
                  <a:txBody>
                    <a:bodyPr/>
                    <a:lstStyle/>
                    <a:p>
                      <a:r>
                        <a:rPr lang="zh-TW" altLang="en-US" sz="1800" dirty="0">
                          <a:latin typeface="微軟正黑體" panose="020B0604030504040204" pitchFamily="34" charset="-120"/>
                          <a:ea typeface="微軟正黑體" panose="020B0604030504040204" pitchFamily="34" charset="-120"/>
                        </a:rPr>
                        <a:t>與交易或明細項目有關的商品或服務</a:t>
                      </a:r>
                    </a:p>
                  </a:txBody>
                  <a:tcPr marT="45647" marB="45647"/>
                </a:tc>
                <a:tc>
                  <a:txBody>
                    <a:bodyPr/>
                    <a:lstStyle/>
                    <a:p>
                      <a:r>
                        <a:rPr lang="en-US" altLang="zh-TW" sz="1800" dirty="0">
                          <a:latin typeface="微軟正黑體" panose="020B0604030504040204" pitchFamily="34" charset="-120"/>
                          <a:ea typeface="微軟正黑體" panose="020B0604030504040204" pitchFamily="34" charset="-120"/>
                        </a:rPr>
                        <a:t>Product</a:t>
                      </a:r>
                    </a:p>
                    <a:p>
                      <a:endParaRPr lang="zh-TW" altLang="en-US" sz="1800" dirty="0">
                        <a:latin typeface="微軟正黑體" panose="020B0604030504040204" pitchFamily="34" charset="-120"/>
                        <a:ea typeface="微軟正黑體" panose="020B0604030504040204" pitchFamily="34" charset="-120"/>
                      </a:endParaRPr>
                    </a:p>
                  </a:txBody>
                  <a:tcPr marT="45647" marB="45647"/>
                </a:tc>
                <a:extLst>
                  <a:ext uri="{0D108BD9-81ED-4DB2-BD59-A6C34878D82A}">
                    <a16:rowId xmlns:a16="http://schemas.microsoft.com/office/drawing/2014/main" val="10003"/>
                  </a:ext>
                </a:extLst>
              </a:tr>
              <a:tr h="370242">
                <a:tc>
                  <a:txBody>
                    <a:bodyPr/>
                    <a:lstStyle/>
                    <a:p>
                      <a:r>
                        <a:rPr lang="en-US" altLang="zh-TW" sz="1800" dirty="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extLst>
                  <a:ext uri="{0D108BD9-81ED-4DB2-BD59-A6C34878D82A}">
                    <a16:rowId xmlns:a16="http://schemas.microsoft.com/office/drawing/2014/main" val="10004"/>
                  </a:ext>
                </a:extLst>
              </a:tr>
            </a:tbl>
          </a:graphicData>
        </a:graphic>
      </p:graphicFrame>
      <p:sp>
        <p:nvSpPr>
          <p:cNvPr id="27674" name="文字方塊 5"/>
          <p:cNvSpPr txBox="1">
            <a:spLocks noChangeArrowheads="1"/>
          </p:cNvSpPr>
          <p:nvPr/>
        </p:nvSpPr>
        <p:spPr bwMode="auto">
          <a:xfrm>
            <a:off x="4356100" y="4797425"/>
            <a:ext cx="3311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309399440"/>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25</a:t>
            </a:fld>
            <a:endParaRPr lang="zh-TW" altLang="en-US" sz="1200" b="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3850" y="836613"/>
            <a:ext cx="9575800" cy="511333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aphicFrame>
        <p:nvGraphicFramePr>
          <p:cNvPr id="2" name="資料庫圖表 1"/>
          <p:cNvGraphicFramePr/>
          <p:nvPr>
            <p:extLst>
              <p:ext uri="{D42A27DB-BD31-4B8C-83A1-F6EECF244321}">
                <p14:modId xmlns:p14="http://schemas.microsoft.com/office/powerpoint/2010/main" val="807156171"/>
              </p:ext>
            </p:extLst>
          </p:nvPr>
        </p:nvGraphicFramePr>
        <p:xfrm>
          <a:off x="516682" y="764704"/>
          <a:ext cx="7939186" cy="529279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55329084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p:cNvSpPr>
          <p:nvPr>
            <p:ph type="title"/>
          </p:nvPr>
        </p:nvSpPr>
        <p:spPr/>
        <p:txBody>
          <a:bodyPr/>
          <a:lstStyle/>
          <a:p>
            <a:r>
              <a:rPr lang="zh-TW" altLang="en-US"/>
              <a:t>方法三：參考既有</a:t>
            </a:r>
            <a:r>
              <a:rPr lang="en-US" altLang="zh-TW"/>
              <a:t>pattern</a:t>
            </a:r>
            <a:endParaRPr lang="zh-TW" altLang="en-US"/>
          </a:p>
        </p:txBody>
      </p:sp>
      <p:sp>
        <p:nvSpPr>
          <p:cNvPr id="2969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F81A14A-5255-4CBE-B0D1-8E400EAA4E56}" type="slidenum">
              <a:rPr lang="zh-TW" altLang="en-US" sz="1200" b="0" smtClean="0">
                <a:solidFill>
                  <a:schemeClr val="bg1"/>
                </a:solidFill>
              </a:rPr>
              <a:pPr>
                <a:spcBef>
                  <a:spcPct val="0"/>
                </a:spcBef>
                <a:buClrTx/>
                <a:buSzTx/>
                <a:buFontTx/>
                <a:buNone/>
              </a:pPr>
              <a:t>26</a:t>
            </a:fld>
            <a:endParaRPr lang="zh-TW" altLang="en-US" sz="1200" b="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701" name="文字方塊 4"/>
          <p:cNvSpPr txBox="1">
            <a:spLocks noChangeArrowheads="1"/>
          </p:cNvSpPr>
          <p:nvPr/>
        </p:nvSpPr>
        <p:spPr bwMode="auto">
          <a:xfrm>
            <a:off x="4787900" y="4965700"/>
            <a:ext cx="453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9702"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81525" y="2665413"/>
            <a:ext cx="45116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圖片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225" y="2551113"/>
            <a:ext cx="464661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內容版面配置區 2"/>
          <p:cNvSpPr>
            <a:spLocks noGrp="1"/>
          </p:cNvSpPr>
          <p:nvPr>
            <p:ph idx="1"/>
          </p:nvPr>
        </p:nvSpPr>
        <p:spPr/>
        <p:txBody>
          <a:bodyPr/>
          <a:lstStyle/>
          <a:p>
            <a:pPr>
              <a:defRPr/>
            </a:pPr>
            <a:r>
              <a:rPr lang="zh-TW" altLang="en-US" dirty="0">
                <a:solidFill>
                  <a:schemeClr val="tx1"/>
                </a:solidFill>
                <a:latin typeface="微軟正黑體" panose="020B0604030504040204" pitchFamily="34" charset="-120"/>
              </a:rPr>
              <a:t>在領域中經常出現的概念性物件與類別</a:t>
            </a:r>
            <a:endParaRPr lang="en-US" altLang="zh-TW" dirty="0">
              <a:solidFill>
                <a:schemeClr val="tx1"/>
              </a:solidFill>
              <a:latin typeface="微軟正黑體" panose="020B0604030504040204" pitchFamily="34" charset="-120"/>
            </a:endParaRPr>
          </a:p>
          <a:p>
            <a:pPr>
              <a:defRPr/>
            </a:pPr>
            <a:r>
              <a:rPr lang="zh-TW" altLang="en-US" dirty="0">
                <a:solidFill>
                  <a:schemeClr val="tx1"/>
                </a:solidFill>
                <a:latin typeface="微軟正黑體" panose="020B0604030504040204" pitchFamily="34" charset="-120"/>
              </a:rPr>
              <a:t>已被具體定義成模式</a:t>
            </a:r>
            <a:endParaRPr lang="en-US" altLang="zh-TW" dirty="0">
              <a:solidFill>
                <a:schemeClr val="tx1"/>
              </a:solidFill>
              <a:latin typeface="微軟正黑體" panose="020B0604030504040204" pitchFamily="34" charset="-120"/>
            </a:endParaRPr>
          </a:p>
          <a:p>
            <a:pPr>
              <a:defRPr/>
            </a:pPr>
            <a:r>
              <a:rPr lang="zh-TW" altLang="en-US" dirty="0">
                <a:solidFill>
                  <a:schemeClr val="tx1"/>
                </a:solidFill>
                <a:latin typeface="微軟正黑體" panose="020B0604030504040204" pitchFamily="34" charset="-120"/>
              </a:rPr>
              <a:t>範例</a:t>
            </a:r>
            <a:r>
              <a:rPr lang="zh-TW" altLang="en-US">
                <a:solidFill>
                  <a:schemeClr val="tx1"/>
                </a:solidFill>
                <a:latin typeface="微軟正黑體" panose="020B0604030504040204" pitchFamily="34" charset="-120"/>
              </a:rPr>
              <a:t>：</a:t>
            </a:r>
            <a:r>
              <a:rPr lang="en-US" altLang="zh-TW">
                <a:solidFill>
                  <a:schemeClr val="tx1"/>
                </a:solidFill>
                <a:latin typeface="微軟正黑體" panose="020B0604030504040204" pitchFamily="34" charset="-120"/>
              </a:rPr>
              <a:t>declarative roles pattern</a:t>
            </a:r>
            <a:endParaRPr lang="en-US" altLang="zh-TW" dirty="0">
              <a:solidFill>
                <a:schemeClr val="tx1"/>
              </a:solidFill>
              <a:latin typeface="微軟正黑體" panose="020B0604030504040204" pitchFamily="34" charset="-120"/>
            </a:endParaRPr>
          </a:p>
          <a:p>
            <a:pPr marL="0" indent="0">
              <a:buFont typeface="Wingdings" panose="05000000000000000000" pitchFamily="2" charset="2"/>
              <a:buNone/>
              <a:defRPr/>
            </a:pPr>
            <a:endParaRPr lang="zh-TW" altLang="en-US" dirty="0">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29103787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r>
              <a:rPr lang="en-US" altLang="zh-TW" dirty="0"/>
              <a:t>Workshop</a:t>
            </a:r>
            <a:endParaRPr lang="zh-TW" altLang="en-US" dirty="0"/>
          </a:p>
        </p:txBody>
      </p:sp>
      <p:sp>
        <p:nvSpPr>
          <p:cNvPr id="30723" name="內容版面配置區 2"/>
          <p:cNvSpPr>
            <a:spLocks noGrp="1"/>
          </p:cNvSpPr>
          <p:nvPr>
            <p:ph idx="1"/>
          </p:nvPr>
        </p:nvSpPr>
        <p:spPr/>
        <p:txBody>
          <a:bodyPr/>
          <a:lstStyle/>
          <a:p>
            <a:r>
              <a:rPr lang="zh-TW" altLang="en-US"/>
              <a:t>以 </a:t>
            </a:r>
            <a:r>
              <a:rPr lang="en-US" altLang="zh-TW"/>
              <a:t>easyTravel </a:t>
            </a:r>
            <a:r>
              <a:rPr lang="zh-TW" altLang="en-US"/>
              <a:t>的</a:t>
            </a:r>
            <a:r>
              <a:rPr lang="zh-TW" altLang="en-US" dirty="0"/>
              <a:t>旅遊網站為例，試著以方法二找出可能的概念性類別</a:t>
            </a:r>
            <a:endParaRPr lang="en-US" altLang="zh-TW" dirty="0"/>
          </a:p>
          <a:p>
            <a:pPr lvl="1"/>
            <a:r>
              <a:rPr lang="zh-TW" altLang="en-US" dirty="0"/>
              <a:t>也指出是從哪</a:t>
            </a:r>
            <a:r>
              <a:rPr lang="zh-TW" altLang="en-US"/>
              <a:t>個</a:t>
            </a:r>
            <a:r>
              <a:rPr lang="en-US" altLang="zh-TW"/>
              <a:t>conceptual class category</a:t>
            </a:r>
            <a:endParaRPr lang="en-US" altLang="zh-TW" dirty="0"/>
          </a:p>
          <a:p>
            <a:pPr lvl="1"/>
            <a:endParaRPr lang="en-US" altLang="zh-TW" dirty="0">
              <a:solidFill>
                <a:schemeClr val="accent6">
                  <a:lumMod val="75000"/>
                </a:schemeClr>
              </a:solidFill>
            </a:endParaRPr>
          </a:p>
          <a:p>
            <a:pPr lvl="1"/>
            <a:r>
              <a:rPr lang="zh-TW" altLang="en-US" dirty="0">
                <a:solidFill>
                  <a:schemeClr val="accent6">
                    <a:lumMod val="75000"/>
                  </a:schemeClr>
                </a:solidFill>
              </a:rPr>
              <a:t>旅行社推出很多行程：</a:t>
            </a:r>
            <a:endParaRPr lang="en-US" altLang="zh-TW" dirty="0">
              <a:solidFill>
                <a:schemeClr val="accent6">
                  <a:lumMod val="75000"/>
                </a:schemeClr>
              </a:solidFill>
            </a:endParaRPr>
          </a:p>
          <a:p>
            <a:pPr lvl="2"/>
            <a:r>
              <a:rPr lang="zh-TW" altLang="en-US" dirty="0">
                <a:solidFill>
                  <a:schemeClr val="accent6">
                    <a:lumMod val="75000"/>
                  </a:schemeClr>
                </a:solidFill>
              </a:rPr>
              <a:t>台北到東京，</a:t>
            </a:r>
            <a:endParaRPr lang="en-US" altLang="zh-TW" dirty="0">
              <a:solidFill>
                <a:schemeClr val="accent6">
                  <a:lumMod val="75000"/>
                </a:schemeClr>
              </a:solidFill>
            </a:endParaRPr>
          </a:p>
          <a:p>
            <a:pPr lvl="2"/>
            <a:r>
              <a:rPr lang="zh-TW" altLang="en-US" dirty="0">
                <a:solidFill>
                  <a:schemeClr val="accent6">
                    <a:lumMod val="75000"/>
                  </a:schemeClr>
                </a:solidFill>
              </a:rPr>
              <a:t>高雄飛香港．．．</a:t>
            </a:r>
          </a:p>
          <a:p>
            <a:pPr lvl="1"/>
            <a:r>
              <a:rPr lang="zh-TW" altLang="en-US" dirty="0">
                <a:solidFill>
                  <a:schemeClr val="accent6">
                    <a:lumMod val="75000"/>
                  </a:schemeClr>
                </a:solidFill>
              </a:rPr>
              <a:t>消費者可以在線上查閱行程，並可以直接訂購</a:t>
            </a:r>
          </a:p>
          <a:p>
            <a:pPr lvl="1"/>
            <a:r>
              <a:rPr lang="zh-TW" altLang="en-US" dirty="0">
                <a:solidFill>
                  <a:schemeClr val="accent6">
                    <a:lumMod val="75000"/>
                  </a:schemeClr>
                </a:solidFill>
              </a:rPr>
              <a:t>消費者也可以查看自己過去訂購過哪些行程</a:t>
            </a:r>
            <a:endParaRPr lang="en-US" altLang="zh-TW" dirty="0">
              <a:solidFill>
                <a:schemeClr val="accent6">
                  <a:lumMod val="75000"/>
                </a:schemeClr>
              </a:solidFill>
            </a:endParaRPr>
          </a:p>
          <a:p>
            <a:pPr lvl="1"/>
            <a:r>
              <a:rPr lang="zh-TW" altLang="en-US" dirty="0">
                <a:solidFill>
                  <a:schemeClr val="bg1">
                    <a:lumMod val="50000"/>
                  </a:schemeClr>
                </a:solidFill>
              </a:rPr>
              <a:t>分組討論</a:t>
            </a:r>
            <a:r>
              <a:rPr lang="en-US" altLang="zh-TW" dirty="0">
                <a:solidFill>
                  <a:schemeClr val="bg1">
                    <a:lumMod val="50000"/>
                  </a:schemeClr>
                </a:solidFill>
              </a:rPr>
              <a:t>(15</a:t>
            </a:r>
            <a:r>
              <a:rPr lang="zh-TW" altLang="en-US" dirty="0">
                <a:solidFill>
                  <a:schemeClr val="bg1">
                    <a:lumMod val="50000"/>
                  </a:schemeClr>
                </a:solidFill>
              </a:rPr>
              <a:t>分鐘</a:t>
            </a:r>
            <a:r>
              <a:rPr lang="en-US" altLang="zh-TW" dirty="0">
                <a:solidFill>
                  <a:schemeClr val="bg1">
                    <a:lumMod val="50000"/>
                  </a:schemeClr>
                </a:solidFill>
              </a:rPr>
              <a:t>)</a:t>
            </a:r>
            <a:endParaRPr lang="zh-TW" altLang="en-US" dirty="0">
              <a:solidFill>
                <a:schemeClr val="accent6">
                  <a:lumMod val="75000"/>
                </a:schemeClr>
              </a:solidFill>
            </a:endParaRPr>
          </a:p>
          <a:p>
            <a:pPr lvl="1"/>
            <a:endParaRPr lang="en-US" altLang="zh-TW" dirty="0">
              <a:solidFill>
                <a:schemeClr val="bg1">
                  <a:lumMod val="50000"/>
                </a:schemeClr>
              </a:solidFill>
            </a:endParaRPr>
          </a:p>
        </p:txBody>
      </p:sp>
      <p:sp>
        <p:nvSpPr>
          <p:cNvPr id="3072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40A7569-B3BF-4EAD-BFFD-FBF934861B01}" type="slidenum">
              <a:rPr lang="zh-TW" altLang="en-US" sz="1200" b="0" smtClean="0">
                <a:solidFill>
                  <a:schemeClr val="bg1"/>
                </a:solidFill>
              </a:rPr>
              <a:pPr>
                <a:spcBef>
                  <a:spcPct val="0"/>
                </a:spcBef>
                <a:buClrTx/>
                <a:buSzTx/>
                <a:buFontTx/>
                <a:buNone/>
              </a:pPr>
              <a:t>27</a:t>
            </a:fld>
            <a:endParaRPr lang="zh-TW" altLang="en-US" sz="1200" b="0">
              <a:solidFill>
                <a:schemeClr val="bg1"/>
              </a:solidFill>
            </a:endParaRPr>
          </a:p>
        </p:txBody>
      </p:sp>
      <p:pic>
        <p:nvPicPr>
          <p:cNvPr id="30725"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327538"/>
            <a:ext cx="37560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圖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5287" y="5241131"/>
            <a:ext cx="5751513" cy="1000125"/>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25299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28</a:t>
            </a:fld>
            <a:endParaRPr lang="zh-TW" altLang="en-US" sz="1200" b="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82706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p:txBody>
          <a:bodyPr/>
          <a:lstStyle/>
          <a:p>
            <a:r>
              <a:rPr lang="zh-TW" altLang="en-US"/>
              <a:t>參考答案</a:t>
            </a:r>
          </a:p>
        </p:txBody>
      </p:sp>
      <p:sp>
        <p:nvSpPr>
          <p:cNvPr id="31747" name="內容版面配置區 2"/>
          <p:cNvSpPr>
            <a:spLocks noGrp="1"/>
          </p:cNvSpPr>
          <p:nvPr>
            <p:ph idx="1"/>
          </p:nvPr>
        </p:nvSpPr>
        <p:spPr/>
        <p:txBody>
          <a:bodyPr/>
          <a:lstStyle/>
          <a:p>
            <a:r>
              <a:rPr lang="en-US" altLang="zh-TW"/>
              <a:t>Business transaction</a:t>
            </a:r>
            <a:endParaRPr lang="en-US" altLang="zh-TW" dirty="0"/>
          </a:p>
          <a:p>
            <a:pPr lvl="1"/>
            <a:r>
              <a:rPr lang="zh-TW" altLang="en-US" dirty="0"/>
              <a:t>訂購</a:t>
            </a:r>
            <a:endParaRPr lang="en-US" altLang="zh-TW" dirty="0"/>
          </a:p>
          <a:p>
            <a:r>
              <a:rPr lang="en-US" altLang="zh-TW"/>
              <a:t>Product or service related to </a:t>
            </a:r>
            <a:br>
              <a:rPr lang="en-US" altLang="zh-TW"/>
            </a:br>
            <a:r>
              <a:rPr lang="en-US" altLang="zh-TW"/>
              <a:t>transaction or transaction line item</a:t>
            </a:r>
            <a:endParaRPr lang="en-US" altLang="zh-TW" dirty="0"/>
          </a:p>
          <a:p>
            <a:pPr lvl="1"/>
            <a:r>
              <a:rPr lang="zh-TW" altLang="en-US" dirty="0"/>
              <a:t>行程</a:t>
            </a:r>
            <a:endParaRPr lang="en-US" altLang="zh-TW" dirty="0"/>
          </a:p>
          <a:p>
            <a:r>
              <a:rPr lang="en-US" altLang="zh-TW"/>
              <a:t>Descriptions of things</a:t>
            </a:r>
            <a:endParaRPr lang="en-US" altLang="zh-TW" dirty="0"/>
          </a:p>
          <a:p>
            <a:pPr lvl="1"/>
            <a:r>
              <a:rPr lang="zh-TW" altLang="en-US" dirty="0"/>
              <a:t>地點</a:t>
            </a:r>
            <a:r>
              <a:rPr lang="en-US" altLang="zh-TW" dirty="0"/>
              <a:t>(</a:t>
            </a:r>
            <a:r>
              <a:rPr lang="zh-TW" altLang="en-US" dirty="0"/>
              <a:t>描述行程起迄</a:t>
            </a:r>
            <a:r>
              <a:rPr lang="en-US" altLang="zh-TW" dirty="0"/>
              <a:t>)</a:t>
            </a:r>
          </a:p>
          <a:p>
            <a:r>
              <a:rPr lang="en-US" altLang="zh-TW"/>
              <a:t>Roles of people or organizations related to the transaction; actors in the use case</a:t>
            </a:r>
            <a:endParaRPr lang="en-US" altLang="zh-TW" dirty="0"/>
          </a:p>
          <a:p>
            <a:pPr lvl="1"/>
            <a:r>
              <a:rPr lang="zh-TW" altLang="en-US"/>
              <a:t>消費者</a:t>
            </a:r>
            <a:r>
              <a:rPr lang="en-US" altLang="zh-TW"/>
              <a:t>,</a:t>
            </a:r>
            <a:r>
              <a:rPr lang="zh-TW" altLang="en-US"/>
              <a:t> 旅行社</a:t>
            </a:r>
            <a:endParaRPr lang="en-US" altLang="zh-TW" dirty="0"/>
          </a:p>
          <a:p>
            <a:endParaRPr lang="zh-TW" altLang="en-US" dirty="0"/>
          </a:p>
          <a:p>
            <a:endParaRPr lang="zh-TW" altLang="en-US" dirty="0"/>
          </a:p>
        </p:txBody>
      </p:sp>
      <p:sp>
        <p:nvSpPr>
          <p:cNvPr id="3174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229435-F11A-4F25-90F2-C04E28300C40}" type="slidenum">
              <a:rPr lang="zh-TW" altLang="en-US" sz="1200" b="0" smtClean="0">
                <a:solidFill>
                  <a:schemeClr val="bg1"/>
                </a:solidFill>
              </a:rPr>
              <a:pPr>
                <a:spcBef>
                  <a:spcPct val="0"/>
                </a:spcBef>
                <a:buClrTx/>
                <a:buSzTx/>
                <a:buFontTx/>
                <a:buNone/>
              </a:pPr>
              <a:t>29</a:t>
            </a:fld>
            <a:endParaRPr lang="zh-TW" altLang="en-US" sz="1200" b="0">
              <a:solidFill>
                <a:schemeClr val="bg1"/>
              </a:solidFill>
            </a:endParaRPr>
          </a:p>
        </p:txBody>
      </p:sp>
      <p:pic>
        <p:nvPicPr>
          <p:cNvPr id="3" name="圖片 2"/>
          <p:cNvPicPr>
            <a:picLocks noChangeAspect="1"/>
          </p:cNvPicPr>
          <p:nvPr/>
        </p:nvPicPr>
        <p:blipFill>
          <a:blip r:embed="rId3" cstate="print"/>
          <a:stretch>
            <a:fillRect/>
          </a:stretch>
        </p:blipFill>
        <p:spPr>
          <a:xfrm>
            <a:off x="4932040" y="2793685"/>
            <a:ext cx="3672408" cy="14278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48031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r>
              <a:rPr lang="zh-TW" altLang="en-US"/>
              <a:t>參考答案</a:t>
            </a:r>
          </a:p>
        </p:txBody>
      </p:sp>
      <p:sp>
        <p:nvSpPr>
          <p:cNvPr id="3277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53FE9562-54B1-4CA9-8B45-A4EB554BB1AA}" type="slidenum">
              <a:rPr lang="zh-TW" altLang="en-US" sz="1200" b="0" smtClean="0">
                <a:solidFill>
                  <a:schemeClr val="bg1"/>
                </a:solidFill>
              </a:rPr>
              <a:pPr>
                <a:spcBef>
                  <a:spcPct val="0"/>
                </a:spcBef>
                <a:buClrTx/>
                <a:buSzTx/>
                <a:buFontTx/>
                <a:buNone/>
              </a:pPr>
              <a:t>30</a:t>
            </a:fld>
            <a:endParaRPr lang="zh-TW" altLang="en-US" sz="1200" b="0">
              <a:solidFill>
                <a:schemeClr val="bg1"/>
              </a:solidFill>
            </a:endParaRPr>
          </a:p>
        </p:txBody>
      </p:sp>
      <p:pic>
        <p:nvPicPr>
          <p:cNvPr id="32772"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363" y="1412875"/>
            <a:ext cx="84232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文字方塊 2"/>
          <p:cNvSpPr txBox="1">
            <a:spLocks noChangeArrowheads="1"/>
          </p:cNvSpPr>
          <p:nvPr/>
        </p:nvSpPr>
        <p:spPr bwMode="auto">
          <a:xfrm>
            <a:off x="677863" y="836613"/>
            <a:ext cx="2312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a:solidFill>
                  <a:schemeClr val="tx1">
                    <a:lumMod val="75000"/>
                    <a:lumOff val="25000"/>
                  </a:schemeClr>
                </a:solidFill>
                <a:latin typeface="Arial" panose="020B0604020202020204" pitchFamily="34" charset="0"/>
                <a:ea typeface="新細明體" panose="02020500000000000000" pitchFamily="18" charset="-120"/>
              </a:rPr>
              <a:t>Business transaction</a:t>
            </a:r>
            <a:endParaRPr lang="zh-TW" altLang="en-US" sz="1800" b="0" dirty="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4" name="文字方塊 7"/>
          <p:cNvSpPr txBox="1">
            <a:spLocks noChangeArrowheads="1"/>
          </p:cNvSpPr>
          <p:nvPr/>
        </p:nvSpPr>
        <p:spPr bwMode="auto">
          <a:xfrm>
            <a:off x="4500563" y="792163"/>
            <a:ext cx="3697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a:solidFill>
                  <a:schemeClr val="tx1">
                    <a:lumMod val="75000"/>
                    <a:lumOff val="25000"/>
                  </a:schemeClr>
                </a:solidFill>
                <a:latin typeface="Arial" panose="020B0604020202020204" pitchFamily="34" charset="0"/>
                <a:ea typeface="新細明體" panose="02020500000000000000" pitchFamily="18" charset="-120"/>
              </a:rPr>
              <a:t>Product or service related to </a:t>
            </a:r>
            <a:br>
              <a:rPr lang="en-US" altLang="zh-TW" sz="1800" b="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a:solidFill>
                  <a:schemeClr val="tx1">
                    <a:lumMod val="75000"/>
                    <a:lumOff val="25000"/>
                  </a:schemeClr>
                </a:solidFill>
                <a:latin typeface="Arial" panose="020B0604020202020204" pitchFamily="34" charset="0"/>
                <a:ea typeface="新細明體" panose="02020500000000000000" pitchFamily="18" charset="-120"/>
              </a:rPr>
              <a:t>transaction or transaction line item</a:t>
            </a:r>
            <a:endParaRPr lang="zh-TW" altLang="en-US" sz="1800" b="0" dirty="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5" name="文字方塊 8"/>
          <p:cNvSpPr txBox="1">
            <a:spLocks noChangeArrowheads="1"/>
          </p:cNvSpPr>
          <p:nvPr/>
        </p:nvSpPr>
        <p:spPr bwMode="auto">
          <a:xfrm>
            <a:off x="1144588" y="5364163"/>
            <a:ext cx="35575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a:solidFill>
                  <a:schemeClr val="tx1">
                    <a:lumMod val="75000"/>
                    <a:lumOff val="25000"/>
                  </a:schemeClr>
                </a:solidFill>
                <a:latin typeface="Arial" panose="020B0604020202020204" pitchFamily="34" charset="0"/>
                <a:ea typeface="新細明體" panose="02020500000000000000" pitchFamily="18" charset="-120"/>
              </a:rPr>
              <a:t>Roles of people or organizations </a:t>
            </a:r>
            <a:br>
              <a:rPr lang="en-US" altLang="zh-TW" sz="1800" b="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a:solidFill>
                  <a:schemeClr val="tx1">
                    <a:lumMod val="75000"/>
                    <a:lumOff val="25000"/>
                  </a:schemeClr>
                </a:solidFill>
                <a:latin typeface="Arial" panose="020B0604020202020204" pitchFamily="34" charset="0"/>
                <a:ea typeface="新細明體" panose="02020500000000000000" pitchFamily="18" charset="-120"/>
              </a:rPr>
              <a:t>related to the transaction; </a:t>
            </a:r>
            <a:br>
              <a:rPr lang="en-US" altLang="zh-TW" sz="1800" b="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a:solidFill>
                  <a:srgbClr val="C00000"/>
                </a:solidFill>
                <a:latin typeface="Arial" panose="020B0604020202020204" pitchFamily="34" charset="0"/>
                <a:ea typeface="新細明體" panose="02020500000000000000" pitchFamily="18" charset="-120"/>
              </a:rPr>
              <a:t>actors in the use case</a:t>
            </a:r>
            <a:endParaRPr lang="zh-TW" altLang="en-US" sz="1800" b="0" dirty="0">
              <a:solidFill>
                <a:srgbClr val="C00000"/>
              </a:solidFill>
              <a:latin typeface="Arial" panose="020B0604020202020204" pitchFamily="34" charset="0"/>
              <a:ea typeface="新細明體" panose="02020500000000000000" pitchFamily="18" charset="-120"/>
            </a:endParaRPr>
          </a:p>
        </p:txBody>
      </p:sp>
      <p:cxnSp>
        <p:nvCxnSpPr>
          <p:cNvPr id="6" name="直線單箭頭接點 5"/>
          <p:cNvCxnSpPr/>
          <p:nvPr/>
        </p:nvCxnSpPr>
        <p:spPr>
          <a:xfrm flipH="1">
            <a:off x="1692275" y="1220788"/>
            <a:ext cx="431800" cy="6238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flipH="1">
            <a:off x="5408613" y="1371600"/>
            <a:ext cx="579437" cy="457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flipH="1" flipV="1">
            <a:off x="2033588" y="4652963"/>
            <a:ext cx="666750"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V="1">
            <a:off x="2922588" y="4652963"/>
            <a:ext cx="569912"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780" name="文字方塊 22"/>
          <p:cNvSpPr txBox="1">
            <a:spLocks noChangeArrowheads="1"/>
          </p:cNvSpPr>
          <p:nvPr/>
        </p:nvSpPr>
        <p:spPr bwMode="auto">
          <a:xfrm>
            <a:off x="5591175" y="5338763"/>
            <a:ext cx="2390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a:solidFill>
                  <a:schemeClr val="tx1">
                    <a:lumMod val="75000"/>
                    <a:lumOff val="25000"/>
                  </a:schemeClr>
                </a:solidFill>
                <a:latin typeface="Arial" panose="020B0604020202020204" pitchFamily="34" charset="0"/>
                <a:ea typeface="新細明體" panose="02020500000000000000" pitchFamily="18" charset="-120"/>
              </a:rPr>
              <a:t>Descriptions of things</a:t>
            </a:r>
            <a:endParaRPr lang="zh-TW" altLang="en-US" sz="1800" b="0" dirty="0">
              <a:solidFill>
                <a:schemeClr val="tx1">
                  <a:lumMod val="75000"/>
                  <a:lumOff val="25000"/>
                </a:schemeClr>
              </a:solidFill>
              <a:latin typeface="Arial" panose="020B0604020202020204" pitchFamily="34" charset="0"/>
              <a:ea typeface="新細明體" panose="02020500000000000000" pitchFamily="18" charset="-120"/>
            </a:endParaRPr>
          </a:p>
        </p:txBody>
      </p:sp>
      <p:cxnSp>
        <p:nvCxnSpPr>
          <p:cNvPr id="24" name="直線單箭頭接點 23"/>
          <p:cNvCxnSpPr/>
          <p:nvPr/>
        </p:nvCxnSpPr>
        <p:spPr>
          <a:xfrm flipH="1" flipV="1">
            <a:off x="6902450" y="5029200"/>
            <a:ext cx="261938" cy="3762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09572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p:cNvSpPr>
          <p:nvPr>
            <p:ph type="title"/>
          </p:nvPr>
        </p:nvSpPr>
        <p:spPr/>
        <p:txBody>
          <a:bodyPr/>
          <a:lstStyle/>
          <a:p>
            <a:endParaRPr lang="zh-TW" altLang="en-US"/>
          </a:p>
        </p:txBody>
      </p:sp>
      <p:sp>
        <p:nvSpPr>
          <p:cNvPr id="33795" name="內容版面配置區 2"/>
          <p:cNvSpPr>
            <a:spLocks noGrp="1"/>
          </p:cNvSpPr>
          <p:nvPr>
            <p:ph idx="1"/>
          </p:nvPr>
        </p:nvSpPr>
        <p:spPr/>
        <p:txBody>
          <a:bodyPr/>
          <a:lstStyle/>
          <a:p>
            <a:endParaRPr lang="zh-TW" altLang="en-US"/>
          </a:p>
        </p:txBody>
      </p:sp>
      <p:sp>
        <p:nvSpPr>
          <p:cNvPr id="3379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DBEE12D-A5A6-4108-AD15-F04021CE48FD}" type="slidenum">
              <a:rPr lang="zh-TW" altLang="en-US" sz="1200" b="0" smtClean="0">
                <a:solidFill>
                  <a:schemeClr val="bg1"/>
                </a:solidFill>
              </a:rPr>
              <a:pPr>
                <a:spcBef>
                  <a:spcPct val="0"/>
                </a:spcBef>
                <a:buClrTx/>
                <a:buSzTx/>
                <a:buFontTx/>
                <a:buNone/>
              </a:pPr>
              <a:t>31</a:t>
            </a:fld>
            <a:endParaRPr lang="zh-TW" altLang="en-US" sz="1200" b="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201926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p:cNvSpPr>
          <p:nvPr>
            <p:ph type="title"/>
          </p:nvPr>
        </p:nvSpPr>
        <p:spPr/>
        <p:txBody>
          <a:bodyPr/>
          <a:lstStyle/>
          <a:p>
            <a:r>
              <a:rPr lang="zh-TW" altLang="en-US"/>
              <a:t>定義類別關聯</a:t>
            </a:r>
          </a:p>
        </p:txBody>
      </p:sp>
      <p:sp>
        <p:nvSpPr>
          <p:cNvPr id="34819" name="內容版面配置區 2"/>
          <p:cNvSpPr>
            <a:spLocks noGrp="1"/>
          </p:cNvSpPr>
          <p:nvPr>
            <p:ph idx="1"/>
          </p:nvPr>
        </p:nvSpPr>
        <p:spPr/>
        <p:txBody>
          <a:bodyPr/>
          <a:lstStyle/>
          <a:p>
            <a:r>
              <a:rPr lang="zh-TW" altLang="en-US" dirty="0"/>
              <a:t>記錄</a:t>
            </a:r>
            <a:r>
              <a:rPr lang="en-US" altLang="zh-TW" dirty="0"/>
              <a:t>Class</a:t>
            </a:r>
            <a:r>
              <a:rPr lang="zh-TW" altLang="en-US" dirty="0"/>
              <a:t>間我們感興趣且有意義的關係</a:t>
            </a:r>
          </a:p>
          <a:p>
            <a:r>
              <a:rPr lang="zh-TW" altLang="en-US" dirty="0"/>
              <a:t>利用常見關聯清單</a:t>
            </a:r>
            <a:r>
              <a:rPr lang="en-US" altLang="zh-TW" dirty="0"/>
              <a:t>/</a:t>
            </a:r>
            <a:r>
              <a:rPr lang="zh-TW" altLang="en-US" dirty="0"/>
              <a:t>參考既有</a:t>
            </a:r>
            <a:r>
              <a:rPr lang="en-US" altLang="zh-TW" dirty="0"/>
              <a:t>Patten</a:t>
            </a:r>
            <a:endParaRPr lang="zh-TW" altLang="en-US" dirty="0"/>
          </a:p>
          <a:p>
            <a:r>
              <a:rPr lang="zh-TW" altLang="en-US" dirty="0"/>
              <a:t>特殊關聯</a:t>
            </a:r>
          </a:p>
          <a:p>
            <a:pPr lvl="1"/>
            <a:r>
              <a:rPr lang="zh-TW" altLang="en-US" dirty="0"/>
              <a:t>類別概化</a:t>
            </a:r>
            <a:r>
              <a:rPr lang="en-US" altLang="zh-TW" dirty="0"/>
              <a:t>(Generalization)</a:t>
            </a:r>
          </a:p>
          <a:p>
            <a:pPr lvl="1"/>
            <a:r>
              <a:rPr lang="zh-TW" altLang="en-US" dirty="0"/>
              <a:t>類別組合</a:t>
            </a:r>
            <a:r>
              <a:rPr lang="en-US" altLang="zh-TW" dirty="0"/>
              <a:t>(Composition)/</a:t>
            </a:r>
            <a:r>
              <a:rPr lang="zh-TW" altLang="en-US" dirty="0"/>
              <a:t>聚合</a:t>
            </a:r>
            <a:r>
              <a:rPr lang="en-US" altLang="zh-TW" dirty="0"/>
              <a:t>(Aggregate)</a:t>
            </a:r>
          </a:p>
          <a:p>
            <a:pPr lvl="1"/>
            <a:r>
              <a:rPr lang="zh-TW" altLang="en-US" dirty="0"/>
              <a:t>關聯類別</a:t>
            </a:r>
            <a:r>
              <a:rPr lang="en-US" altLang="zh-TW"/>
              <a:t>(Association Class</a:t>
            </a:r>
            <a:r>
              <a:rPr lang="en-US" altLang="zh-TW" dirty="0"/>
              <a:t>)</a:t>
            </a:r>
          </a:p>
        </p:txBody>
      </p:sp>
      <p:sp>
        <p:nvSpPr>
          <p:cNvPr id="3482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1651407-6A99-4CA2-9E2B-EE5F5933F8F2}" type="slidenum">
              <a:rPr lang="zh-TW" altLang="en-US" sz="1200" b="0" smtClean="0">
                <a:solidFill>
                  <a:schemeClr val="bg1"/>
                </a:solidFill>
              </a:rPr>
              <a:pPr>
                <a:spcBef>
                  <a:spcPct val="0"/>
                </a:spcBef>
                <a:buClrTx/>
                <a:buSzTx/>
                <a:buFontTx/>
                <a:buNone/>
              </a:pPr>
              <a:t>32</a:t>
            </a:fld>
            <a:endParaRPr lang="zh-TW" altLang="en-US" sz="1200" b="0">
              <a:solidFill>
                <a:schemeClr val="bg1"/>
              </a:solidFill>
            </a:endParaRPr>
          </a:p>
        </p:txBody>
      </p:sp>
      <p:graphicFrame>
        <p:nvGraphicFramePr>
          <p:cNvPr id="8" name="資料庫圖表 7"/>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063192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p:cNvSpPr>
          <p:nvPr>
            <p:ph type="title"/>
          </p:nvPr>
        </p:nvSpPr>
        <p:spPr/>
        <p:txBody>
          <a:bodyPr/>
          <a:lstStyle/>
          <a:p>
            <a:r>
              <a:rPr lang="zh-TW" altLang="en-US"/>
              <a:t>常見關聯清單</a:t>
            </a:r>
          </a:p>
        </p:txBody>
      </p:sp>
      <p:sp>
        <p:nvSpPr>
          <p:cNvPr id="35843" name="內容版面配置區 2"/>
          <p:cNvSpPr>
            <a:spLocks noGrp="1"/>
          </p:cNvSpPr>
          <p:nvPr>
            <p:ph idx="1"/>
          </p:nvPr>
        </p:nvSpPr>
        <p:spPr/>
        <p:txBody>
          <a:bodyPr/>
          <a:lstStyle/>
          <a:p>
            <a:endParaRPr lang="zh-TW" altLang="en-US" dirty="0"/>
          </a:p>
        </p:txBody>
      </p:sp>
      <p:sp>
        <p:nvSpPr>
          <p:cNvPr id="3584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FB64F1A-4E52-43FC-B014-FA59DEE713FC}" type="slidenum">
              <a:rPr lang="zh-TW" altLang="en-US" sz="1200" b="0" smtClean="0">
                <a:solidFill>
                  <a:schemeClr val="bg1"/>
                </a:solidFill>
              </a:rPr>
              <a:pPr>
                <a:spcBef>
                  <a:spcPct val="0"/>
                </a:spcBef>
                <a:buClrTx/>
                <a:buSzTx/>
                <a:buFontTx/>
                <a:buNone/>
              </a:pPr>
              <a:t>33</a:t>
            </a:fld>
            <a:endParaRPr lang="zh-TW" altLang="en-US" sz="1200" b="0">
              <a:solidFill>
                <a:schemeClr val="bg1"/>
              </a:solidFill>
            </a:endParaRPr>
          </a:p>
        </p:txBody>
      </p:sp>
      <p:sp>
        <p:nvSpPr>
          <p:cNvPr id="35845" name="文字方塊 4"/>
          <p:cNvSpPr txBox="1">
            <a:spLocks noChangeArrowheads="1"/>
          </p:cNvSpPr>
          <p:nvPr/>
        </p:nvSpPr>
        <p:spPr bwMode="auto">
          <a:xfrm>
            <a:off x="3883025" y="5510213"/>
            <a:ext cx="5360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Appling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35846" name="圖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50" y="862013"/>
            <a:ext cx="4862513"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圖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1762125"/>
            <a:ext cx="4173538"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矩形圖說文字 8"/>
          <p:cNvSpPr/>
          <p:nvPr/>
        </p:nvSpPr>
        <p:spPr>
          <a:xfrm>
            <a:off x="6660976" y="1196752"/>
            <a:ext cx="1295400" cy="420688"/>
          </a:xfrm>
          <a:prstGeom prst="wedgeRectCallout">
            <a:avLst>
              <a:gd name="adj1" fmla="val -38320"/>
              <a:gd name="adj2" fmla="val 77763"/>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Hierarchy</a:t>
            </a:r>
            <a:endParaRPr lang="zh-TW" altLang="en-US" sz="1200" dirty="0"/>
          </a:p>
        </p:txBody>
      </p:sp>
      <p:sp>
        <p:nvSpPr>
          <p:cNvPr id="10" name="矩形圖說文字 9"/>
          <p:cNvSpPr/>
          <p:nvPr/>
        </p:nvSpPr>
        <p:spPr>
          <a:xfrm>
            <a:off x="6369050" y="3992563"/>
            <a:ext cx="1295400" cy="420687"/>
          </a:xfrm>
          <a:prstGeom prst="wedgeRectCallout">
            <a:avLst>
              <a:gd name="adj1" fmla="val -36115"/>
              <a:gd name="adj2" fmla="val -8525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a:br>
            <a:r>
              <a:rPr lang="en-US" altLang="zh-TW" sz="1200"/>
              <a:t>Peer to Peer</a:t>
            </a:r>
            <a:endParaRPr lang="zh-TW" altLang="en-US" sz="1200" dirty="0"/>
          </a:p>
        </p:txBody>
      </p:sp>
      <p:sp>
        <p:nvSpPr>
          <p:cNvPr id="11" name="矩形圖說文字 10"/>
          <p:cNvSpPr/>
          <p:nvPr/>
        </p:nvSpPr>
        <p:spPr>
          <a:xfrm>
            <a:off x="5223495" y="1196752"/>
            <a:ext cx="1295400" cy="420688"/>
          </a:xfrm>
          <a:prstGeom prst="wedgeRectCallout">
            <a:avLst>
              <a:gd name="adj1" fmla="val -7894"/>
              <a:gd name="adj2" fmla="val 90879"/>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Aggregation</a:t>
            </a:r>
            <a:endParaRPr lang="zh-TW" altLang="en-US" sz="1200" dirty="0"/>
          </a:p>
        </p:txBody>
      </p:sp>
      <p:sp>
        <p:nvSpPr>
          <p:cNvPr id="12" name="矩形圖說文字 11"/>
          <p:cNvSpPr/>
          <p:nvPr/>
        </p:nvSpPr>
        <p:spPr>
          <a:xfrm>
            <a:off x="2833688" y="1844675"/>
            <a:ext cx="1450280" cy="420688"/>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a:t>Role (declarative /</a:t>
            </a:r>
            <a:r>
              <a:rPr lang="en-US" altLang="zh-TW" sz="1200" dirty="0"/>
              <a:t>contextual)</a:t>
            </a:r>
            <a:endParaRPr lang="zh-TW" altLang="en-US" sz="1200" dirty="0"/>
          </a:p>
        </p:txBody>
      </p:sp>
      <p:sp>
        <p:nvSpPr>
          <p:cNvPr id="13" name="矩形圖說文字 12"/>
          <p:cNvSpPr/>
          <p:nvPr/>
        </p:nvSpPr>
        <p:spPr>
          <a:xfrm>
            <a:off x="1763713" y="3624263"/>
            <a:ext cx="1295400" cy="420687"/>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Classification</a:t>
            </a:r>
            <a:endParaRPr lang="zh-TW" altLang="en-US" sz="1200" dirty="0"/>
          </a:p>
        </p:txBody>
      </p:sp>
    </p:spTree>
    <p:extLst>
      <p:ext uri="{BB962C8B-B14F-4D97-AF65-F5344CB8AC3E}">
        <p14:creationId xmlns:p14="http://schemas.microsoft.com/office/powerpoint/2010/main" val="9589882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childTnLst>
                                </p:cTn>
                              </p:par>
                            </p:childTnLst>
                          </p:cTn>
                        </p:par>
                        <p:par>
                          <p:cTn id="18" fill="hold" nodeType="afterGroup">
                            <p:stCondLst>
                              <p:cond delay="25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內容版面配置區 2"/>
          <p:cNvSpPr>
            <a:spLocks noGrp="1"/>
          </p:cNvSpPr>
          <p:nvPr>
            <p:ph idx="1"/>
          </p:nvPr>
        </p:nvSpPr>
        <p:spPr/>
        <p:txBody>
          <a:bodyPr/>
          <a:lstStyle/>
          <a:p>
            <a:r>
              <a:rPr lang="en-US" altLang="zh-TW" dirty="0"/>
              <a:t>(</a:t>
            </a:r>
            <a:r>
              <a:rPr lang="zh-TW" altLang="en-US" dirty="0"/>
              <a:t>同辨識概念性類別方法三</a:t>
            </a:r>
            <a:r>
              <a:rPr lang="en-US" altLang="zh-TW" dirty="0"/>
              <a:t>)</a:t>
            </a:r>
          </a:p>
          <a:p>
            <a:r>
              <a:rPr lang="zh-TW" altLang="en-US" dirty="0"/>
              <a:t>範例</a:t>
            </a:r>
            <a:r>
              <a:rPr lang="zh-TW" altLang="en-US"/>
              <a:t>：</a:t>
            </a:r>
            <a:r>
              <a:rPr lang="en-US" altLang="zh-TW"/>
              <a:t>Declarative Roles Pattern</a:t>
            </a:r>
            <a:endParaRPr lang="zh-TW" altLang="en-US" dirty="0"/>
          </a:p>
        </p:txBody>
      </p:sp>
      <p:sp>
        <p:nvSpPr>
          <p:cNvPr id="36867" name="文字方塊 4"/>
          <p:cNvSpPr txBox="1">
            <a:spLocks noChangeArrowheads="1"/>
          </p:cNvSpPr>
          <p:nvPr/>
        </p:nvSpPr>
        <p:spPr bwMode="auto">
          <a:xfrm>
            <a:off x="3033713" y="5075238"/>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36868" name="圖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1375" y="2565400"/>
            <a:ext cx="451167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圖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075" y="2451100"/>
            <a:ext cx="464661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6871" name="標題 1"/>
          <p:cNvSpPr>
            <a:spLocks noGrp="1"/>
          </p:cNvSpPr>
          <p:nvPr>
            <p:ph type="title"/>
          </p:nvPr>
        </p:nvSpPr>
        <p:spPr/>
        <p:txBody>
          <a:bodyPr/>
          <a:lstStyle/>
          <a:p>
            <a:r>
              <a:rPr lang="zh-TW" altLang="en-US"/>
              <a:t>參考既有</a:t>
            </a:r>
            <a:r>
              <a:rPr lang="en-US" altLang="zh-TW"/>
              <a:t>pattern</a:t>
            </a:r>
            <a:endParaRPr lang="zh-TW" altLang="en-US"/>
          </a:p>
        </p:txBody>
      </p:sp>
      <p:sp>
        <p:nvSpPr>
          <p:cNvPr id="3687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55212FE-ABDC-463E-AA56-0C4616D6D7C5}" type="slidenum">
              <a:rPr lang="zh-TW" altLang="en-US" sz="1200" b="0" smtClean="0">
                <a:solidFill>
                  <a:schemeClr val="bg1"/>
                </a:solidFill>
              </a:rPr>
              <a:pPr>
                <a:spcBef>
                  <a:spcPct val="0"/>
                </a:spcBef>
                <a:buClrTx/>
                <a:buSzTx/>
                <a:buFontTx/>
                <a:buNone/>
              </a:pPr>
              <a:t>34</a:t>
            </a:fld>
            <a:endParaRPr lang="zh-TW" altLang="en-US" sz="1200" b="0">
              <a:solidFill>
                <a:schemeClr val="bg1"/>
              </a:solidFill>
            </a:endParaRPr>
          </a:p>
        </p:txBody>
      </p:sp>
    </p:spTree>
    <p:extLst>
      <p:ext uri="{BB962C8B-B14F-4D97-AF65-F5344CB8AC3E}">
        <p14:creationId xmlns:p14="http://schemas.microsoft.com/office/powerpoint/2010/main" val="3005764663"/>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內容版面配置區 2"/>
          <p:cNvSpPr>
            <a:spLocks noGrp="1"/>
          </p:cNvSpPr>
          <p:nvPr>
            <p:ph idx="1"/>
          </p:nvPr>
        </p:nvSpPr>
        <p:spPr/>
        <p:txBody>
          <a:bodyPr/>
          <a:lstStyle/>
          <a:p>
            <a:r>
              <a:rPr lang="en-US" altLang="zh-TW" dirty="0"/>
              <a:t>Generalization</a:t>
            </a:r>
          </a:p>
          <a:p>
            <a:r>
              <a:rPr lang="en-US" altLang="zh-TW" dirty="0"/>
              <a:t>Aggregation</a:t>
            </a:r>
          </a:p>
          <a:p>
            <a:r>
              <a:rPr lang="en-US" altLang="zh-TW" dirty="0"/>
              <a:t>Composition</a:t>
            </a:r>
          </a:p>
          <a:p>
            <a:r>
              <a:rPr lang="en-US" altLang="zh-TW"/>
              <a:t>Association Class</a:t>
            </a:r>
            <a:endParaRPr lang="zh-TW" altLang="en-US" dirty="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6" name="標題 1"/>
          <p:cNvSpPr>
            <a:spLocks noGrp="1"/>
          </p:cNvSpPr>
          <p:nvPr>
            <p:ph type="title"/>
          </p:nvPr>
        </p:nvSpPr>
        <p:spPr/>
        <p:txBody>
          <a:bodyPr/>
          <a:lstStyle/>
          <a:p>
            <a:r>
              <a:rPr lang="zh-TW" altLang="en-US"/>
              <a:t>特殊關聯</a:t>
            </a:r>
          </a:p>
        </p:txBody>
      </p:sp>
      <p:sp>
        <p:nvSpPr>
          <p:cNvPr id="38917"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86A2009-3CFE-4223-A88D-D9CEA9CE0F35}" type="slidenum">
              <a:rPr lang="zh-TW" altLang="en-US" sz="1200" b="0" smtClean="0">
                <a:solidFill>
                  <a:schemeClr val="bg1"/>
                </a:solidFill>
              </a:rPr>
              <a:pPr>
                <a:spcBef>
                  <a:spcPct val="0"/>
                </a:spcBef>
                <a:buClrTx/>
                <a:buSzTx/>
                <a:buFontTx/>
                <a:buNone/>
              </a:pPr>
              <a:t>35</a:t>
            </a:fld>
            <a:endParaRPr lang="zh-TW" altLang="en-US" sz="1200" b="0">
              <a:solidFill>
                <a:schemeClr val="bg1"/>
              </a:solidFill>
            </a:endParaRPr>
          </a:p>
        </p:txBody>
      </p:sp>
    </p:spTree>
    <p:extLst>
      <p:ext uri="{BB962C8B-B14F-4D97-AF65-F5344CB8AC3E}">
        <p14:creationId xmlns:p14="http://schemas.microsoft.com/office/powerpoint/2010/main" val="365654372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內容版面配置區 2"/>
          <p:cNvSpPr>
            <a:spLocks noGrp="1"/>
          </p:cNvSpPr>
          <p:nvPr>
            <p:ph idx="1"/>
          </p:nvPr>
        </p:nvSpPr>
        <p:spPr>
          <a:xfrm>
            <a:off x="457200" y="836613"/>
            <a:ext cx="5051425" cy="5289550"/>
          </a:xfrm>
        </p:spPr>
        <p:txBody>
          <a:bodyPr/>
          <a:lstStyle/>
          <a:p>
            <a:r>
              <a:rPr lang="zh-TW" altLang="en-US" dirty="0"/>
              <a:t>父類別的定義必須能完全套用於子類別</a:t>
            </a:r>
            <a:r>
              <a:rPr lang="en-US" altLang="zh-TW" dirty="0"/>
              <a:t>(100%)</a:t>
            </a:r>
          </a:p>
          <a:p>
            <a:pPr lvl="1"/>
            <a:r>
              <a:rPr lang="zh-TW" altLang="en-US" dirty="0"/>
              <a:t>包含屬性與關聯</a:t>
            </a:r>
            <a:endParaRPr lang="en-US" altLang="zh-TW" dirty="0"/>
          </a:p>
          <a:p>
            <a:r>
              <a:rPr lang="zh-TW" altLang="en-US" dirty="0"/>
              <a:t>子類別的所有成員必然也是其父類別</a:t>
            </a:r>
            <a:r>
              <a:rPr lang="zh-TW" altLang="en-US"/>
              <a:t>的成員 </a:t>
            </a:r>
            <a:r>
              <a:rPr lang="en-US" altLang="zh-TW"/>
              <a:t>(Is-a rule</a:t>
            </a:r>
            <a:r>
              <a:rPr lang="en-US" altLang="zh-TW" dirty="0"/>
              <a:t>)</a:t>
            </a:r>
          </a:p>
          <a:p>
            <a:r>
              <a:rPr lang="zh-TW" altLang="en-US" dirty="0">
                <a:solidFill>
                  <a:srgbClr val="C00000"/>
                </a:solidFill>
              </a:rPr>
              <a:t>相互獨立，</a:t>
            </a:r>
            <a:r>
              <a:rPr lang="zh-TW" altLang="en-US">
                <a:solidFill>
                  <a:srgbClr val="C00000"/>
                </a:solidFill>
              </a:rPr>
              <a:t>完全窮盡 </a:t>
            </a:r>
            <a:br>
              <a:rPr lang="en-US" altLang="zh-TW">
                <a:solidFill>
                  <a:srgbClr val="FF0000"/>
                </a:solidFill>
              </a:rPr>
            </a:br>
            <a:r>
              <a:rPr lang="en-US" altLang="zh-TW"/>
              <a:t>Mutually Exclusive Collectively Exhaustive(</a:t>
            </a:r>
            <a:r>
              <a:rPr lang="en-US" altLang="zh-TW">
                <a:solidFill>
                  <a:srgbClr val="C00000"/>
                </a:solidFill>
              </a:rPr>
              <a:t>MECE</a:t>
            </a:r>
            <a:r>
              <a:rPr lang="en-US" altLang="zh-TW" dirty="0"/>
              <a:t>)</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940" name="標題 1"/>
          <p:cNvSpPr>
            <a:spLocks noGrp="1"/>
          </p:cNvSpPr>
          <p:nvPr>
            <p:ph type="title"/>
          </p:nvPr>
        </p:nvSpPr>
        <p:spPr/>
        <p:txBody>
          <a:bodyPr/>
          <a:lstStyle/>
          <a:p>
            <a:r>
              <a:rPr lang="zh-TW" altLang="en-US"/>
              <a:t>一般化 </a:t>
            </a:r>
            <a:r>
              <a:rPr lang="en-US" altLang="zh-TW"/>
              <a:t>Generalization-1</a:t>
            </a:r>
            <a:endParaRPr lang="zh-TW" altLang="en-US" dirty="0"/>
          </a:p>
        </p:txBody>
      </p:sp>
      <p:pic>
        <p:nvPicPr>
          <p:cNvPr id="39941" name="Picture 5" descr="http://my.safaribooksonline.com/getfile?item=Z2E4aGlwcmExMGQ5M2N0Z3MwLzFpZTQvcHJtLzI2MC9jczMyZmZnaS5pM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92080" y="1772816"/>
            <a:ext cx="3565525"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1D3FA55-A7B6-49A1-8130-0DB93E12E1B6}" type="slidenum">
              <a:rPr lang="zh-TW" altLang="en-US" sz="1200" b="0" smtClean="0">
                <a:solidFill>
                  <a:schemeClr val="bg1"/>
                </a:solidFill>
              </a:rPr>
              <a:pPr>
                <a:spcBef>
                  <a:spcPct val="0"/>
                </a:spcBef>
                <a:buClrTx/>
                <a:buSzTx/>
                <a:buFontTx/>
                <a:buNone/>
              </a:pPr>
              <a:t>36</a:t>
            </a:fld>
            <a:endParaRPr lang="zh-TW" altLang="en-US" sz="1200" b="0">
              <a:solidFill>
                <a:schemeClr val="bg1"/>
              </a:solidFill>
            </a:endParaRPr>
          </a:p>
        </p:txBody>
      </p:sp>
    </p:spTree>
    <p:extLst>
      <p:ext uri="{BB962C8B-B14F-4D97-AF65-F5344CB8AC3E}">
        <p14:creationId xmlns:p14="http://schemas.microsoft.com/office/powerpoint/2010/main" val="394923251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內容版面配置區 2"/>
          <p:cNvSpPr>
            <a:spLocks noGrp="1"/>
          </p:cNvSpPr>
          <p:nvPr>
            <p:ph idx="1"/>
          </p:nvPr>
        </p:nvSpPr>
        <p:spPr/>
        <p:txBody>
          <a:bodyPr/>
          <a:lstStyle/>
          <a:p>
            <a:r>
              <a:rPr lang="zh-TW" altLang="en-US" dirty="0"/>
              <a:t>定義概念性</a:t>
            </a:r>
            <a:r>
              <a:rPr lang="zh-TW" altLang="en-US" dirty="0">
                <a:solidFill>
                  <a:srgbClr val="C00000"/>
                </a:solidFill>
              </a:rPr>
              <a:t>父</a:t>
            </a:r>
            <a:r>
              <a:rPr lang="zh-TW" altLang="en-US" dirty="0"/>
              <a:t>類別之時機</a:t>
            </a:r>
            <a:endParaRPr lang="en-US" altLang="zh-TW" dirty="0"/>
          </a:p>
          <a:p>
            <a:pPr lvl="1"/>
            <a:r>
              <a:rPr lang="zh-TW" altLang="en-US" dirty="0"/>
              <a:t>潛在的概念性子類別代表同一個類似觀念的變形</a:t>
            </a:r>
          </a:p>
          <a:p>
            <a:pPr lvl="2"/>
            <a:r>
              <a:rPr lang="zh-TW" altLang="en-US" dirty="0"/>
              <a:t>如：現金付款與信用付款同樣是要支付交易的貨款，但它們的支付行為不同</a:t>
            </a:r>
          </a:p>
          <a:p>
            <a:pPr lvl="1"/>
            <a:r>
              <a:rPr lang="zh-TW" altLang="en-US" dirty="0"/>
              <a:t>子類別必須遵循類別概化規則</a:t>
            </a:r>
            <a:r>
              <a:rPr lang="en-US" altLang="zh-TW" dirty="0"/>
              <a:t>(</a:t>
            </a:r>
            <a:r>
              <a:rPr lang="en-US" altLang="zh-TW"/>
              <a:t>100% </a:t>
            </a:r>
            <a:r>
              <a:rPr lang="zh-TW" altLang="en-US"/>
              <a:t>和 </a:t>
            </a:r>
            <a:r>
              <a:rPr lang="en-US" altLang="zh-TW"/>
              <a:t>Is-a </a:t>
            </a:r>
            <a:r>
              <a:rPr lang="zh-TW" altLang="en-US"/>
              <a:t>規則</a:t>
            </a:r>
            <a:r>
              <a:rPr lang="en-US" altLang="zh-TW" dirty="0"/>
              <a:t>)</a:t>
            </a:r>
          </a:p>
          <a:p>
            <a:pPr lvl="1"/>
            <a:r>
              <a:rPr lang="zh-TW" altLang="en-US" dirty="0">
                <a:solidFill>
                  <a:srgbClr val="C00000"/>
                </a:solidFill>
              </a:rPr>
              <a:t>所有子類別有相同的屬性</a:t>
            </a:r>
            <a:r>
              <a:rPr lang="zh-TW" altLang="en-US" dirty="0"/>
              <a:t>可以抽離並定義在父類別</a:t>
            </a:r>
          </a:p>
          <a:p>
            <a:pPr lvl="2"/>
            <a:r>
              <a:rPr lang="zh-TW" altLang="en-US" dirty="0"/>
              <a:t>如：現金付款與信用付款的付款金額屬性</a:t>
            </a:r>
          </a:p>
          <a:p>
            <a:pPr lvl="1"/>
            <a:r>
              <a:rPr lang="zh-TW" altLang="en-US" dirty="0">
                <a:solidFill>
                  <a:srgbClr val="C00000"/>
                </a:solidFill>
              </a:rPr>
              <a:t>所有子類別有相同的關聯</a:t>
            </a:r>
            <a:r>
              <a:rPr lang="zh-TW" altLang="en-US" dirty="0"/>
              <a:t>可以抽離並定義在父類別</a:t>
            </a:r>
          </a:p>
          <a:p>
            <a:pPr lvl="2"/>
            <a:r>
              <a:rPr lang="zh-TW" altLang="en-US" dirty="0"/>
              <a:t>如：現金付款與信用付款都與銷售交易類別有關聯</a:t>
            </a:r>
          </a:p>
          <a:p>
            <a:endParaRPr lang="en-US" altLang="zh-TW" dirty="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88" name="標題 1"/>
          <p:cNvSpPr>
            <a:spLocks noGrp="1"/>
          </p:cNvSpPr>
          <p:nvPr>
            <p:ph type="title"/>
          </p:nvPr>
        </p:nvSpPr>
        <p:spPr/>
        <p:txBody>
          <a:bodyPr/>
          <a:lstStyle/>
          <a:p>
            <a:r>
              <a:rPr lang="zh-TW" altLang="en-US"/>
              <a:t>一般化 </a:t>
            </a:r>
            <a:r>
              <a:rPr lang="en-US" altLang="zh-TW"/>
              <a:t>Generalization-2</a:t>
            </a:r>
            <a:endParaRPr lang="zh-TW" altLang="en-US" dirty="0"/>
          </a:p>
        </p:txBody>
      </p:sp>
      <p:sp>
        <p:nvSpPr>
          <p:cNvPr id="4198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D526BC16-E816-4D8A-9B54-A53AB13B75BB}" type="slidenum">
              <a:rPr lang="zh-TW" altLang="en-US" sz="1200" b="0" smtClean="0">
                <a:solidFill>
                  <a:schemeClr val="bg1"/>
                </a:solidFill>
              </a:rPr>
              <a:pPr>
                <a:spcBef>
                  <a:spcPct val="0"/>
                </a:spcBef>
                <a:buClrTx/>
                <a:buSzTx/>
                <a:buFontTx/>
                <a:buNone/>
              </a:pPr>
              <a:t>37</a:t>
            </a:fld>
            <a:endParaRPr lang="zh-TW" altLang="en-US" sz="1200" b="0">
              <a:solidFill>
                <a:schemeClr val="bg1"/>
              </a:solidFill>
            </a:endParaRPr>
          </a:p>
        </p:txBody>
      </p:sp>
    </p:spTree>
    <p:extLst>
      <p:ext uri="{BB962C8B-B14F-4D97-AF65-F5344CB8AC3E}">
        <p14:creationId xmlns:p14="http://schemas.microsoft.com/office/powerpoint/2010/main" val="66150803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內容版面配置區 2"/>
          <p:cNvSpPr>
            <a:spLocks noGrp="1"/>
          </p:cNvSpPr>
          <p:nvPr>
            <p:ph idx="1"/>
          </p:nvPr>
        </p:nvSpPr>
        <p:spPr/>
        <p:txBody>
          <a:bodyPr/>
          <a:lstStyle/>
          <a:p>
            <a:r>
              <a:rPr lang="zh-TW" altLang="en-US" dirty="0"/>
              <a:t>定義概念性</a:t>
            </a:r>
            <a:r>
              <a:rPr lang="zh-TW" altLang="en-US" dirty="0">
                <a:solidFill>
                  <a:srgbClr val="C00000"/>
                </a:solidFill>
              </a:rPr>
              <a:t>子</a:t>
            </a:r>
            <a:r>
              <a:rPr lang="zh-TW" altLang="en-US" dirty="0"/>
              <a:t>類別之時機</a:t>
            </a:r>
            <a:endParaRPr lang="en-US" altLang="zh-TW" dirty="0"/>
          </a:p>
          <a:p>
            <a:pPr lvl="1"/>
            <a:r>
              <a:rPr lang="zh-TW" altLang="en-US" dirty="0"/>
              <a:t>子類別有</a:t>
            </a:r>
            <a:r>
              <a:rPr lang="zh-TW" altLang="en-US" dirty="0">
                <a:solidFill>
                  <a:srgbClr val="C00000"/>
                </a:solidFill>
              </a:rPr>
              <a:t>獨特的屬性</a:t>
            </a:r>
            <a:endParaRPr lang="en-US" altLang="zh-TW" dirty="0">
              <a:solidFill>
                <a:srgbClr val="C00000"/>
              </a:solidFill>
            </a:endParaRPr>
          </a:p>
          <a:p>
            <a:pPr lvl="2"/>
            <a:r>
              <a:rPr lang="zh-TW" altLang="en-US" dirty="0"/>
              <a:t>如：商品父類別有書籍子類別（</a:t>
            </a:r>
            <a:r>
              <a:rPr lang="en-US" altLang="zh-TW"/>
              <a:t>ISBN,</a:t>
            </a:r>
            <a:r>
              <a:rPr lang="zh-TW" altLang="en-US"/>
              <a:t> 出版商</a:t>
            </a:r>
            <a:r>
              <a:rPr lang="en-US" altLang="zh-TW" dirty="0"/>
              <a:t>,…</a:t>
            </a:r>
            <a:r>
              <a:rPr lang="zh-TW" altLang="en-US" dirty="0"/>
              <a:t>等</a:t>
            </a:r>
            <a:r>
              <a:rPr lang="en-US" altLang="zh-TW" dirty="0"/>
              <a:t>)</a:t>
            </a:r>
          </a:p>
          <a:p>
            <a:pPr lvl="1"/>
            <a:r>
              <a:rPr lang="zh-TW" altLang="en-US" dirty="0"/>
              <a:t>子類別有</a:t>
            </a:r>
            <a:r>
              <a:rPr lang="zh-TW" altLang="en-US" dirty="0">
                <a:solidFill>
                  <a:srgbClr val="C00000"/>
                </a:solidFill>
              </a:rPr>
              <a:t>獨特的關聯</a:t>
            </a:r>
            <a:endParaRPr lang="en-US" altLang="zh-TW" dirty="0">
              <a:solidFill>
                <a:srgbClr val="C00000"/>
              </a:solidFill>
            </a:endParaRPr>
          </a:p>
          <a:p>
            <a:pPr lvl="2"/>
            <a:r>
              <a:rPr lang="zh-TW" altLang="en-US" dirty="0"/>
              <a:t>如：付款子類別有信用付款子類別（與信用卡有關聯）</a:t>
            </a:r>
            <a:endParaRPr lang="en-US" altLang="zh-TW" dirty="0"/>
          </a:p>
          <a:p>
            <a:pPr lvl="1"/>
            <a:r>
              <a:rPr lang="zh-TW" altLang="en-US" dirty="0"/>
              <a:t>子類別被運用的方式有別於父類別或其他子類別</a:t>
            </a:r>
          </a:p>
          <a:p>
            <a:pPr lvl="2"/>
            <a:r>
              <a:rPr lang="zh-TW" altLang="en-US" dirty="0"/>
              <a:t>如：信用付款子類別需要經過銀行授權，有別於現金付款</a:t>
            </a:r>
          </a:p>
          <a:p>
            <a:pPr lvl="1"/>
            <a:r>
              <a:rPr lang="zh-TW" altLang="en-US" dirty="0"/>
              <a:t>子類別代表一類有生命或活動力的物件</a:t>
            </a:r>
            <a:r>
              <a:rPr lang="en-US" altLang="zh-TW" dirty="0"/>
              <a:t>(</a:t>
            </a:r>
            <a:r>
              <a:rPr lang="zh-TW" altLang="en-US" dirty="0"/>
              <a:t>如：動物、機器人</a:t>
            </a:r>
            <a:r>
              <a:rPr lang="en-US" altLang="zh-TW" dirty="0"/>
              <a:t>)</a:t>
            </a:r>
            <a:r>
              <a:rPr lang="zh-TW" altLang="en-US" dirty="0"/>
              <a:t>，其行為不同於父類別或其他子類別</a:t>
            </a:r>
          </a:p>
          <a:p>
            <a:pPr lvl="2"/>
            <a:r>
              <a:rPr lang="zh-TW" altLang="en-US" dirty="0"/>
              <a:t>如：市場研究中將消費者分成男性消費者與女性消費者二個子類別，因他們的消費嗜好不同</a:t>
            </a:r>
            <a:endParaRPr lang="en-US" altLang="zh-TW" sz="1600" dirty="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4" name="標題 1"/>
          <p:cNvSpPr>
            <a:spLocks noGrp="1"/>
          </p:cNvSpPr>
          <p:nvPr>
            <p:ph type="title"/>
          </p:nvPr>
        </p:nvSpPr>
        <p:spPr/>
        <p:txBody>
          <a:bodyPr/>
          <a:lstStyle/>
          <a:p>
            <a:r>
              <a:rPr lang="zh-TW" altLang="en-US"/>
              <a:t>一般化 </a:t>
            </a:r>
            <a:r>
              <a:rPr lang="en-US" altLang="zh-TW"/>
              <a:t>Generalization-3</a:t>
            </a:r>
            <a:endParaRPr lang="zh-TW" altLang="en-US" dirty="0"/>
          </a:p>
        </p:txBody>
      </p:sp>
      <p:sp>
        <p:nvSpPr>
          <p:cNvPr id="4096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EB26B9E-79A9-4F18-9822-41EF161D9C3B}" type="slidenum">
              <a:rPr lang="zh-TW" altLang="en-US" sz="1200" b="0" smtClean="0">
                <a:solidFill>
                  <a:schemeClr val="bg1"/>
                </a:solidFill>
              </a:rPr>
              <a:pPr>
                <a:spcBef>
                  <a:spcPct val="0"/>
                </a:spcBef>
                <a:buClrTx/>
                <a:buSzTx/>
                <a:buFontTx/>
                <a:buNone/>
              </a:pPr>
              <a:t>38</a:t>
            </a:fld>
            <a:endParaRPr lang="zh-TW" altLang="en-US" sz="1200" b="0">
              <a:solidFill>
                <a:schemeClr val="bg1"/>
              </a:solidFill>
            </a:endParaRPr>
          </a:p>
        </p:txBody>
      </p:sp>
      <p:grpSp>
        <p:nvGrpSpPr>
          <p:cNvPr id="6" name="群組 5"/>
          <p:cNvGrpSpPr/>
          <p:nvPr/>
        </p:nvGrpSpPr>
        <p:grpSpPr>
          <a:xfrm>
            <a:off x="5004048" y="2708920"/>
            <a:ext cx="3895238" cy="3323809"/>
            <a:chOff x="5004048" y="2708920"/>
            <a:chExt cx="3895238" cy="3323809"/>
          </a:xfrm>
        </p:grpSpPr>
        <p:pic>
          <p:nvPicPr>
            <p:cNvPr id="4" name="圖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04048" y="2708920"/>
              <a:ext cx="3895238" cy="3323809"/>
            </a:xfrm>
            <a:prstGeom prst="rect">
              <a:avLst/>
            </a:prstGeom>
          </p:spPr>
        </p:pic>
        <p:sp>
          <p:nvSpPr>
            <p:cNvPr id="5" name="矩形 4"/>
            <p:cNvSpPr/>
            <p:nvPr/>
          </p:nvSpPr>
          <p:spPr>
            <a:xfrm>
              <a:off x="6300192" y="4077072"/>
              <a:ext cx="1296144" cy="19556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118667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nodeType="clickEffect">
                                  <p:stCondLst>
                                    <p:cond delay="0"/>
                                  </p:stCondLst>
                                  <p:childTnLst>
                                    <p:anim calcmode="lin" valueType="num">
                                      <p:cBhvr additive="base">
                                        <p:cTn id="10" dur="500"/>
                                        <p:tgtEl>
                                          <p:spTgt spid="6"/>
                                        </p:tgtEl>
                                        <p:attrNameLst>
                                          <p:attrName>ppt_x</p:attrName>
                                        </p:attrNameLst>
                                      </p:cBhvr>
                                      <p:tavLst>
                                        <p:tav tm="0">
                                          <p:val>
                                            <p:strVal val="ppt_x"/>
                                          </p:val>
                                        </p:tav>
                                        <p:tav tm="100000">
                                          <p:val>
                                            <p:strVal val="ppt_x"/>
                                          </p:val>
                                        </p:tav>
                                      </p:tavLst>
                                    </p:anim>
                                    <p:anim calcmode="lin" valueType="num">
                                      <p:cBhvr additive="base">
                                        <p:cTn id="11" dur="500"/>
                                        <p:tgtEl>
                                          <p:spTgt spid="6"/>
                                        </p:tgtEl>
                                        <p:attrNameLst>
                                          <p:attrName>ppt_y</p:attrName>
                                        </p:attrNameLst>
                                      </p:cBhvr>
                                      <p:tavLst>
                                        <p:tav tm="0">
                                          <p:val>
                                            <p:strVal val="ppt_y"/>
                                          </p:val>
                                        </p:tav>
                                        <p:tav tm="100000">
                                          <p:val>
                                            <p:strVal val="1+ppt_h/2"/>
                                          </p:val>
                                        </p:tav>
                                      </p:tavLst>
                                    </p:anim>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內容版面配置區 2"/>
          <p:cNvSpPr>
            <a:spLocks noGrp="1"/>
          </p:cNvSpPr>
          <p:nvPr>
            <p:ph idx="1"/>
          </p:nvPr>
        </p:nvSpPr>
        <p:spPr/>
        <p:txBody>
          <a:bodyPr/>
          <a:lstStyle/>
          <a:p>
            <a:r>
              <a:rPr lang="zh-TW" altLang="en-US"/>
              <a:t>範例</a:t>
            </a:r>
            <a:endParaRPr lang="en-US" altLang="zh-TW"/>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012" name="標題 1"/>
          <p:cNvSpPr>
            <a:spLocks noGrp="1"/>
          </p:cNvSpPr>
          <p:nvPr>
            <p:ph type="title"/>
          </p:nvPr>
        </p:nvSpPr>
        <p:spPr/>
        <p:txBody>
          <a:bodyPr/>
          <a:lstStyle/>
          <a:p>
            <a:r>
              <a:rPr lang="zh-TW" altLang="en-US"/>
              <a:t>一般化 </a:t>
            </a:r>
            <a:r>
              <a:rPr lang="en-US" altLang="zh-TW"/>
              <a:t>Generalization-4</a:t>
            </a:r>
            <a:endParaRPr lang="zh-TW" altLang="en-US" dirty="0"/>
          </a:p>
        </p:txBody>
      </p:sp>
      <p:sp>
        <p:nvSpPr>
          <p:cNvPr id="43013" name="文字方塊 4"/>
          <p:cNvSpPr txBox="1">
            <a:spLocks noChangeArrowheads="1"/>
          </p:cNvSpPr>
          <p:nvPr/>
        </p:nvSpPr>
        <p:spPr bwMode="auto">
          <a:xfrm>
            <a:off x="3103563" y="5610225"/>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a:solidFill>
                  <a:schemeClr val="tx1"/>
                </a:solidFill>
                <a:latin typeface="Arial" panose="020B0604020202020204" pitchFamily="34" charset="0"/>
                <a:ea typeface="新細明體" panose="02020500000000000000" pitchFamily="18" charset="-120"/>
              </a:rPr>
              <a:t>Appling UML and patterns, ch31</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43014" name="圖片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5038" y="1412875"/>
            <a:ext cx="7751762"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F176461-93D4-4AFC-AFF3-403C2DFC445C}" type="slidenum">
              <a:rPr lang="zh-TW" altLang="en-US" sz="1200" b="0" smtClean="0">
                <a:solidFill>
                  <a:schemeClr val="bg1"/>
                </a:solidFill>
              </a:rPr>
              <a:pPr>
                <a:spcBef>
                  <a:spcPct val="0"/>
                </a:spcBef>
                <a:buClrTx/>
                <a:buSzTx/>
                <a:buFontTx/>
                <a:buNone/>
              </a:pPr>
              <a:t>39</a:t>
            </a:fld>
            <a:endParaRPr lang="zh-TW" altLang="en-US" sz="1200" b="0">
              <a:solidFill>
                <a:schemeClr val="bg1"/>
              </a:solidFill>
            </a:endParaRPr>
          </a:p>
        </p:txBody>
      </p:sp>
    </p:spTree>
    <p:extLst>
      <p:ext uri="{BB962C8B-B14F-4D97-AF65-F5344CB8AC3E}">
        <p14:creationId xmlns:p14="http://schemas.microsoft.com/office/powerpoint/2010/main" val="254637548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內容版面配置區 2"/>
          <p:cNvSpPr>
            <a:spLocks noGrp="1"/>
          </p:cNvSpPr>
          <p:nvPr>
            <p:ph idx="1"/>
          </p:nvPr>
        </p:nvSpPr>
        <p:spPr/>
        <p:txBody>
          <a:bodyPr/>
          <a:lstStyle/>
          <a:p>
            <a:r>
              <a:rPr lang="zh-TW" altLang="en-US" dirty="0"/>
              <a:t>準則</a:t>
            </a:r>
            <a:endParaRPr lang="en-US" altLang="zh-TW" dirty="0"/>
          </a:p>
          <a:p>
            <a:pPr lvl="1"/>
            <a:r>
              <a:rPr lang="zh-TW" altLang="en-US" dirty="0"/>
              <a:t>主類別包含成員類別</a:t>
            </a:r>
            <a:r>
              <a:rPr lang="en-US" altLang="zh-TW" dirty="0"/>
              <a:t>(Whole-part</a:t>
            </a:r>
            <a:r>
              <a:rPr lang="en-US" altLang="zh-TW"/>
              <a:t>)(A has-a B</a:t>
            </a:r>
            <a:r>
              <a:rPr lang="en-US" altLang="zh-TW" dirty="0"/>
              <a:t>)</a:t>
            </a:r>
          </a:p>
          <a:p>
            <a:pPr lvl="1"/>
            <a:r>
              <a:rPr lang="zh-TW" altLang="en-US" dirty="0"/>
              <a:t>主類別與成員類別具有獨立的生命週期</a:t>
            </a:r>
            <a:endParaRPr lang="en-US" altLang="zh-TW" dirty="0"/>
          </a:p>
          <a:p>
            <a:r>
              <a:rPr lang="zh-TW" altLang="en-US" dirty="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6" name="標題 1"/>
          <p:cNvSpPr>
            <a:spLocks noGrp="1"/>
          </p:cNvSpPr>
          <p:nvPr>
            <p:ph type="title"/>
          </p:nvPr>
        </p:nvSpPr>
        <p:spPr/>
        <p:txBody>
          <a:bodyPr/>
          <a:lstStyle/>
          <a:p>
            <a:r>
              <a:rPr lang="zh-TW" altLang="en-US"/>
              <a:t>聚合 </a:t>
            </a:r>
            <a:r>
              <a:rPr lang="en-US" altLang="zh-TW"/>
              <a:t>Aggregation</a:t>
            </a:r>
            <a:endParaRPr lang="zh-TW" altLang="en-US" dirty="0"/>
          </a:p>
        </p:txBody>
      </p:sp>
      <p:sp>
        <p:nvSpPr>
          <p:cNvPr id="4403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028AF27-7B78-48E4-A389-A774630BECAA}" type="slidenum">
              <a:rPr lang="zh-TW" altLang="en-US" sz="1200" b="0" smtClean="0">
                <a:solidFill>
                  <a:schemeClr val="bg1"/>
                </a:solidFill>
              </a:rPr>
              <a:pPr>
                <a:spcBef>
                  <a:spcPct val="0"/>
                </a:spcBef>
                <a:buClrTx/>
                <a:buSzTx/>
                <a:buFontTx/>
                <a:buNone/>
              </a:pPr>
              <a:t>40</a:t>
            </a:fld>
            <a:endParaRPr lang="zh-TW" altLang="en-US" sz="1200" b="0">
              <a:solidFill>
                <a:schemeClr val="bg1"/>
              </a:solidFill>
            </a:endParaRPr>
          </a:p>
        </p:txBody>
      </p:sp>
      <p:pic>
        <p:nvPicPr>
          <p:cNvPr id="2" name="圖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728" y="2638524"/>
            <a:ext cx="3714286" cy="790476"/>
          </a:xfrm>
          <a:prstGeom prst="rect">
            <a:avLst/>
          </a:prstGeom>
        </p:spPr>
      </p:pic>
    </p:spTree>
    <p:extLst>
      <p:ext uri="{BB962C8B-B14F-4D97-AF65-F5344CB8AC3E}">
        <p14:creationId xmlns:p14="http://schemas.microsoft.com/office/powerpoint/2010/main" val="304654049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內容版面配置區 2"/>
          <p:cNvSpPr>
            <a:spLocks noGrp="1"/>
          </p:cNvSpPr>
          <p:nvPr>
            <p:ph idx="1"/>
          </p:nvPr>
        </p:nvSpPr>
        <p:spPr/>
        <p:txBody>
          <a:bodyPr/>
          <a:lstStyle/>
          <a:p>
            <a:r>
              <a:rPr lang="zh-TW" altLang="en-US" dirty="0"/>
              <a:t>準則</a:t>
            </a:r>
            <a:endParaRPr lang="en-US" altLang="zh-TW" dirty="0"/>
          </a:p>
          <a:p>
            <a:pPr lvl="1"/>
            <a:r>
              <a:rPr lang="zh-TW" altLang="en-US" dirty="0"/>
              <a:t>主類別包含成員類別</a:t>
            </a:r>
            <a:r>
              <a:rPr lang="en-US" altLang="zh-TW" dirty="0"/>
              <a:t>(Whole-part</a:t>
            </a:r>
            <a:r>
              <a:rPr lang="en-US" altLang="zh-TW"/>
              <a:t>)(A has-a B</a:t>
            </a:r>
            <a:r>
              <a:rPr lang="en-US" altLang="zh-TW" dirty="0"/>
              <a:t>)</a:t>
            </a:r>
          </a:p>
          <a:p>
            <a:pPr lvl="1"/>
            <a:r>
              <a:rPr lang="zh-TW" altLang="en-US" dirty="0"/>
              <a:t>成員類別的生命週期同於主類別</a:t>
            </a:r>
          </a:p>
          <a:p>
            <a:pPr lvl="1"/>
            <a:r>
              <a:rPr lang="zh-TW" altLang="en-US" dirty="0"/>
              <a:t>成員類別的物件只專屬於一個主類別物件</a:t>
            </a:r>
          </a:p>
          <a:p>
            <a:pPr lvl="1"/>
            <a:r>
              <a:rPr lang="zh-TW" altLang="en-US" dirty="0"/>
              <a:t>對主類別的操作也會擴及成員類別</a:t>
            </a:r>
            <a:r>
              <a:rPr lang="en-US" altLang="zh-TW" dirty="0"/>
              <a:t>(</a:t>
            </a:r>
            <a:r>
              <a:rPr lang="zh-TW" altLang="en-US" dirty="0"/>
              <a:t>如：</a:t>
            </a:r>
            <a:r>
              <a:rPr lang="en-US" altLang="zh-TW" dirty="0"/>
              <a:t>Delete)</a:t>
            </a:r>
          </a:p>
          <a:p>
            <a:r>
              <a:rPr lang="zh-TW" altLang="en-US" dirty="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5060" name="標題 1"/>
          <p:cNvSpPr>
            <a:spLocks noGrp="1"/>
          </p:cNvSpPr>
          <p:nvPr>
            <p:ph type="title"/>
          </p:nvPr>
        </p:nvSpPr>
        <p:spPr/>
        <p:txBody>
          <a:bodyPr/>
          <a:lstStyle/>
          <a:p>
            <a:r>
              <a:rPr lang="zh-TW" altLang="en-US"/>
              <a:t>組合 </a:t>
            </a:r>
            <a:r>
              <a:rPr lang="en-US" altLang="zh-TW"/>
              <a:t>Composition</a:t>
            </a:r>
            <a:endParaRPr lang="zh-TW" altLang="en-US" dirty="0"/>
          </a:p>
        </p:txBody>
      </p:sp>
      <p:pic>
        <p:nvPicPr>
          <p:cNvPr id="45061" name="Picture 5" descr="http://my.safaribooksonline.com/getfile?item=Z2E4aGlwcmExMGQ5M2N0Z3MwLzFpZTQvcHJtLzI2MS9jczgyZmZnaS5pM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84438" y="3716338"/>
            <a:ext cx="38100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912FECA-5495-4784-B371-EB5D21FC6E06}" type="slidenum">
              <a:rPr lang="zh-TW" altLang="en-US" sz="1200" b="0" smtClean="0">
                <a:solidFill>
                  <a:schemeClr val="bg1"/>
                </a:solidFill>
              </a:rPr>
              <a:pPr>
                <a:spcBef>
                  <a:spcPct val="0"/>
                </a:spcBef>
                <a:buClrTx/>
                <a:buSzTx/>
                <a:buFontTx/>
                <a:buNone/>
              </a:pPr>
              <a:t>41</a:t>
            </a:fld>
            <a:endParaRPr lang="zh-TW" altLang="en-US" sz="1200" b="0">
              <a:solidFill>
                <a:schemeClr val="bg1"/>
              </a:solidFill>
            </a:endParaRPr>
          </a:p>
        </p:txBody>
      </p:sp>
    </p:spTree>
    <p:extLst>
      <p:ext uri="{BB962C8B-B14F-4D97-AF65-F5344CB8AC3E}">
        <p14:creationId xmlns:p14="http://schemas.microsoft.com/office/powerpoint/2010/main" val="341103545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標題 1"/>
          <p:cNvSpPr>
            <a:spLocks noGrp="1"/>
          </p:cNvSpPr>
          <p:nvPr>
            <p:ph type="title"/>
          </p:nvPr>
        </p:nvSpPr>
        <p:spPr/>
        <p:txBody>
          <a:bodyPr/>
          <a:lstStyle/>
          <a:p>
            <a:r>
              <a:rPr lang="en-US" altLang="zh-TW"/>
              <a:t>Some Examples</a:t>
            </a:r>
            <a:endParaRPr lang="zh-TW" altLang="en-US" dirty="0"/>
          </a:p>
        </p:txBody>
      </p:sp>
      <p:sp>
        <p:nvSpPr>
          <p:cNvPr id="4608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671071D-875A-44C0-BBE5-88786E0E65C6}" type="slidenum">
              <a:rPr lang="zh-TW" altLang="en-US" sz="1200" b="0" smtClean="0">
                <a:solidFill>
                  <a:schemeClr val="bg1"/>
                </a:solidFill>
              </a:rPr>
              <a:pPr>
                <a:spcBef>
                  <a:spcPct val="0"/>
                </a:spcBef>
                <a:buClrTx/>
                <a:buSzTx/>
                <a:buFontTx/>
                <a:buNone/>
              </a:pPr>
              <a:t>42</a:t>
            </a:fld>
            <a:endParaRPr lang="zh-TW" altLang="en-US" sz="1200" b="0">
              <a:solidFill>
                <a:schemeClr val="bg1"/>
              </a:solidFill>
            </a:endParaRPr>
          </a:p>
        </p:txBody>
      </p:sp>
      <p:pic>
        <p:nvPicPr>
          <p:cNvPr id="46085" name="Picture 5" descr="http://i.stack.imgur.com/F7tvO.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8363" y="955872"/>
            <a:ext cx="5627687"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 descr="http://www.c-jump.com/CIT73/Week12/images/car_components.pn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 y="1717675"/>
            <a:ext cx="3513138"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資料庫圖表 10"/>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圖片 1"/>
          <p:cNvPicPr>
            <a:picLocks noChangeAspect="1"/>
          </p:cNvPicPr>
          <p:nvPr/>
        </p:nvPicPr>
        <p:blipFill>
          <a:blip r:embed="rId10" cstate="print"/>
          <a:stretch>
            <a:fillRect/>
          </a:stretch>
        </p:blipFill>
        <p:spPr>
          <a:xfrm>
            <a:off x="4607060" y="4226122"/>
            <a:ext cx="3876675" cy="1943100"/>
          </a:xfrm>
          <a:prstGeom prst="rect">
            <a:avLst/>
          </a:prstGeom>
        </p:spPr>
      </p:pic>
    </p:spTree>
    <p:extLst>
      <p:ext uri="{BB962C8B-B14F-4D97-AF65-F5344CB8AC3E}">
        <p14:creationId xmlns:p14="http://schemas.microsoft.com/office/powerpoint/2010/main" val="310700957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標題 1"/>
          <p:cNvSpPr>
            <a:spLocks noGrp="1"/>
          </p:cNvSpPr>
          <p:nvPr>
            <p:ph type="title"/>
          </p:nvPr>
        </p:nvSpPr>
        <p:spPr/>
        <p:txBody>
          <a:bodyPr/>
          <a:lstStyle/>
          <a:p>
            <a:r>
              <a:rPr lang="zh-TW" altLang="en-US"/>
              <a:t>關聯 </a:t>
            </a:r>
            <a:r>
              <a:rPr lang="en-US" altLang="zh-TW"/>
              <a:t>Association Class-1</a:t>
            </a:r>
            <a:endParaRPr lang="zh-TW" altLang="en-US" dirty="0"/>
          </a:p>
        </p:txBody>
      </p:sp>
      <p:sp>
        <p:nvSpPr>
          <p:cNvPr id="47107" name="內容版面配置區 2"/>
          <p:cNvSpPr>
            <a:spLocks noGrp="1"/>
          </p:cNvSpPr>
          <p:nvPr>
            <p:ph idx="1"/>
          </p:nvPr>
        </p:nvSpPr>
        <p:spPr>
          <a:xfrm>
            <a:off x="457200" y="836613"/>
            <a:ext cx="5554663" cy="5289550"/>
          </a:xfrm>
        </p:spPr>
        <p:txBody>
          <a:bodyPr/>
          <a:lstStyle/>
          <a:p>
            <a:r>
              <a:rPr lang="zh-TW" altLang="en-US"/>
              <a:t>準則</a:t>
            </a:r>
            <a:endParaRPr lang="en-US" altLang="zh-TW"/>
          </a:p>
          <a:p>
            <a:pPr lvl="1"/>
            <a:r>
              <a:rPr lang="zh-TW" altLang="en-US"/>
              <a:t>在多對多關聯中，關聯本身有重要的資訊需要紀錄</a:t>
            </a:r>
          </a:p>
          <a:p>
            <a:pPr lvl="1"/>
            <a:r>
              <a:rPr lang="zh-TW" altLang="en-US"/>
              <a:t>關聯類別的屬性是在描述關聯</a:t>
            </a:r>
          </a:p>
          <a:p>
            <a:pPr lvl="1"/>
            <a:r>
              <a:rPr lang="zh-TW" altLang="en-US"/>
              <a:t>關聯類別的生命週期依附在關聯</a:t>
            </a:r>
          </a:p>
        </p:txBody>
      </p:sp>
      <p:sp>
        <p:nvSpPr>
          <p:cNvPr id="4710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7DCB1C2-168E-40C9-9E4A-69BCA3670C17}" type="slidenum">
              <a:rPr lang="zh-TW" altLang="en-US" sz="1200" b="0" smtClean="0">
                <a:solidFill>
                  <a:schemeClr val="bg1"/>
                </a:solidFill>
              </a:rPr>
              <a:pPr>
                <a:spcBef>
                  <a:spcPct val="0"/>
                </a:spcBef>
                <a:buClrTx/>
                <a:buSzTx/>
                <a:buFontTx/>
                <a:buNone/>
              </a:pPr>
              <a:t>43</a:t>
            </a:fld>
            <a:endParaRPr lang="zh-TW" altLang="en-US" sz="1200" b="0">
              <a:solidFill>
                <a:schemeClr val="bg1"/>
              </a:solidFill>
            </a:endParaRPr>
          </a:p>
        </p:txBody>
      </p:sp>
      <p:pic>
        <p:nvPicPr>
          <p:cNvPr id="47109" name="圖片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7663" y="1708150"/>
            <a:ext cx="3619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圖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1150" y="3565525"/>
            <a:ext cx="35433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圖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850" y="3509963"/>
            <a:ext cx="49339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9468724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p:txBody>
          <a:bodyPr/>
          <a:lstStyle/>
          <a:p>
            <a:r>
              <a:rPr lang="zh-TW" altLang="en-US"/>
              <a:t>關聯 </a:t>
            </a:r>
            <a:r>
              <a:rPr lang="en-US" altLang="zh-TW"/>
              <a:t>Association Class-2</a:t>
            </a:r>
            <a:endParaRPr lang="zh-TW" altLang="en-US" dirty="0"/>
          </a:p>
        </p:txBody>
      </p:sp>
      <p:sp>
        <p:nvSpPr>
          <p:cNvPr id="4813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420A401F-2014-47E8-9A4E-4487675B07CF}" type="slidenum">
              <a:rPr lang="zh-TW" altLang="en-US" sz="1200" b="0" smtClean="0">
                <a:solidFill>
                  <a:schemeClr val="bg1"/>
                </a:solidFill>
              </a:rPr>
              <a:pPr>
                <a:spcBef>
                  <a:spcPct val="0"/>
                </a:spcBef>
                <a:buClrTx/>
                <a:buSzTx/>
                <a:buFontTx/>
                <a:buNone/>
              </a:pPr>
              <a:t>44</a:t>
            </a:fld>
            <a:endParaRPr lang="zh-TW" altLang="en-US" sz="1200" b="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8133" name="圖片 3"/>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7950" y="1125538"/>
            <a:ext cx="5132388"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圖片 4"/>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8588" y="2674938"/>
            <a:ext cx="75787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5"/>
          <p:cNvSpPr txBox="1">
            <a:spLocks noChangeArrowheads="1"/>
          </p:cNvSpPr>
          <p:nvPr/>
        </p:nvSpPr>
        <p:spPr bwMode="auto">
          <a:xfrm>
            <a:off x="969963" y="1389063"/>
            <a:ext cx="2768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fontAlgn="auto" hangingPunct="1">
              <a:spcBef>
                <a:spcPts val="0"/>
              </a:spcBef>
              <a:spcAft>
                <a:spcPts val="0"/>
              </a:spcAft>
              <a:defRPr/>
            </a:pPr>
            <a:r>
              <a:rPr lang="en-US" altLang="zh-TW" kern="0">
                <a:solidFill>
                  <a:prstClr val="black"/>
                </a:solidFill>
              </a:rPr>
              <a:t>Associative entities</a:t>
            </a:r>
            <a:endParaRPr lang="en-US" altLang="zh-TW" kern="0" dirty="0">
              <a:solidFill>
                <a:prstClr val="black"/>
              </a:solidFill>
            </a:endParaRPr>
          </a:p>
          <a:p>
            <a:pPr eaLnBrk="1" fontAlgn="auto" hangingPunct="1">
              <a:spcBef>
                <a:spcPts val="0"/>
              </a:spcBef>
              <a:spcAft>
                <a:spcPts val="0"/>
              </a:spcAft>
              <a:defRPr/>
            </a:pPr>
            <a:r>
              <a:rPr lang="en-US" altLang="zh-TW" kern="0">
                <a:solidFill>
                  <a:prstClr val="black"/>
                </a:solidFill>
              </a:rPr>
              <a:t>=Intersection entities</a:t>
            </a:r>
            <a:endParaRPr lang="en-US" altLang="zh-TW" kern="0" dirty="0">
              <a:solidFill>
                <a:prstClr val="black"/>
              </a:solidFill>
            </a:endParaRPr>
          </a:p>
          <a:p>
            <a:pPr eaLnBrk="1" fontAlgn="auto" hangingPunct="1">
              <a:spcBef>
                <a:spcPts val="0"/>
              </a:spcBef>
              <a:spcAft>
                <a:spcPts val="0"/>
              </a:spcAft>
              <a:defRPr/>
            </a:pPr>
            <a:r>
              <a:rPr lang="en-US" altLang="zh-TW" kern="0">
                <a:solidFill>
                  <a:prstClr val="black"/>
                </a:solidFill>
              </a:rPr>
              <a:t>=Cross-reference entities</a:t>
            </a:r>
            <a:endParaRPr lang="zh-TW" altLang="en-US" kern="0" dirty="0">
              <a:solidFill>
                <a:prstClr val="black"/>
              </a:solidFill>
            </a:endParaRPr>
          </a:p>
        </p:txBody>
      </p:sp>
      <p:sp>
        <p:nvSpPr>
          <p:cNvPr id="14" name="橢圓 13"/>
          <p:cNvSpPr/>
          <p:nvPr/>
        </p:nvSpPr>
        <p:spPr>
          <a:xfrm>
            <a:off x="3917950" y="1125538"/>
            <a:ext cx="2865438" cy="1803400"/>
          </a:xfrm>
          <a:prstGeom prst="ellipse">
            <a:avLst/>
          </a:prstGeom>
          <a:solidFill>
            <a:srgbClr val="FFFF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
        <p:nvSpPr>
          <p:cNvPr id="15" name="橢圓 14"/>
          <p:cNvSpPr/>
          <p:nvPr/>
        </p:nvSpPr>
        <p:spPr>
          <a:xfrm>
            <a:off x="739775" y="2646363"/>
            <a:ext cx="2865438" cy="1803400"/>
          </a:xfrm>
          <a:prstGeom prst="ellipse">
            <a:avLst/>
          </a:prstGeom>
          <a:solidFill>
            <a:srgbClr val="FF00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Tree>
    <p:extLst>
      <p:ext uri="{BB962C8B-B14F-4D97-AF65-F5344CB8AC3E}">
        <p14:creationId xmlns:p14="http://schemas.microsoft.com/office/powerpoint/2010/main" val="39301329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p:nvPr>
        </p:nvSpPr>
        <p:spPr/>
        <p:txBody>
          <a:bodyPr/>
          <a:lstStyle/>
          <a:p>
            <a:r>
              <a:rPr lang="zh-TW" altLang="en-US"/>
              <a:t>關聯 </a:t>
            </a:r>
            <a:r>
              <a:rPr lang="en-US" altLang="zh-TW"/>
              <a:t>Association Class-3</a:t>
            </a:r>
            <a:endParaRPr lang="zh-TW" altLang="en-US" dirty="0"/>
          </a:p>
        </p:txBody>
      </p:sp>
      <p:sp>
        <p:nvSpPr>
          <p:cNvPr id="49155" name="內容版面配置區 2"/>
          <p:cNvSpPr>
            <a:spLocks noGrp="1"/>
          </p:cNvSpPr>
          <p:nvPr>
            <p:ph idx="1"/>
          </p:nvPr>
        </p:nvSpPr>
        <p:spPr>
          <a:xfrm>
            <a:off x="457200" y="836613"/>
            <a:ext cx="5554663" cy="5289550"/>
          </a:xfrm>
        </p:spPr>
        <p:txBody>
          <a:bodyPr/>
          <a:lstStyle/>
          <a:p>
            <a:r>
              <a:rPr lang="en-US" altLang="zh-TW"/>
              <a:t>Association Class to Table</a:t>
            </a:r>
            <a:endParaRPr lang="zh-TW" altLang="en-US" dirty="0"/>
          </a:p>
        </p:txBody>
      </p:sp>
      <p:sp>
        <p:nvSpPr>
          <p:cNvPr id="4915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EFC9116-A5DC-4F6E-9790-E3DC3484462C}" type="slidenum">
              <a:rPr lang="zh-TW" altLang="en-US" sz="1200" b="0" smtClean="0">
                <a:solidFill>
                  <a:schemeClr val="bg1"/>
                </a:solidFill>
              </a:rPr>
              <a:pPr>
                <a:spcBef>
                  <a:spcPct val="0"/>
                </a:spcBef>
                <a:buClrTx/>
                <a:buSzTx/>
                <a:buFontTx/>
                <a:buNone/>
              </a:pPr>
              <a:t>45</a:t>
            </a:fld>
            <a:endParaRPr lang="zh-TW" altLang="en-US" sz="1200" b="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9158" name="Object 4"/>
          <p:cNvGraphicFramePr>
            <a:graphicFrameLocks noChangeAspect="1"/>
          </p:cNvGraphicFramePr>
          <p:nvPr/>
        </p:nvGraphicFramePr>
        <p:xfrm>
          <a:off x="663575" y="1525588"/>
          <a:ext cx="7429500" cy="2206625"/>
        </p:xfrm>
        <a:graphic>
          <a:graphicData uri="http://schemas.openxmlformats.org/presentationml/2006/ole">
            <mc:AlternateContent xmlns:mc="http://schemas.openxmlformats.org/markup-compatibility/2006">
              <mc:Choice xmlns:v="urn:schemas-microsoft-com:vml" Requires="v">
                <p:oleObj spid="_x0000_s3221" name="Visio" r:id="rId9" imgW="4206660" imgH="1248963" progId="">
                  <p:embed/>
                </p:oleObj>
              </mc:Choice>
              <mc:Fallback>
                <p:oleObj name="Visio" r:id="rId9" imgW="4206660" imgH="1248963" progId="">
                  <p:embed/>
                  <p:pic>
                    <p:nvPicPr>
                      <p:cNvPr id="0" name="Picture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3575" y="1525588"/>
                        <a:ext cx="7429500" cy="220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表格 9"/>
          <p:cNvGraphicFramePr>
            <a:graphicFrameLocks noGrp="1"/>
          </p:cNvGraphicFramePr>
          <p:nvPr>
            <p:extLst>
              <p:ext uri="{D42A27DB-BD31-4B8C-83A1-F6EECF244321}">
                <p14:modId xmlns:p14="http://schemas.microsoft.com/office/powerpoint/2010/main" val="1163514586"/>
              </p:ext>
            </p:extLst>
          </p:nvPr>
        </p:nvGraphicFramePr>
        <p:xfrm>
          <a:off x="1408113" y="4148138"/>
          <a:ext cx="6613526" cy="1482724"/>
        </p:xfrm>
        <a:graphic>
          <a:graphicData uri="http://schemas.openxmlformats.org/drawingml/2006/table">
            <a:tbl>
              <a:tblPr firstRow="1" bandRow="1">
                <a:tableStyleId>{5C22544A-7EE6-4342-B048-85BDC9FD1C3A}</a:tableStyleId>
              </a:tblPr>
              <a:tblGrid>
                <a:gridCol w="1504676">
                  <a:extLst>
                    <a:ext uri="{9D8B030D-6E8A-4147-A177-3AD203B41FA5}">
                      <a16:colId xmlns:a16="http://schemas.microsoft.com/office/drawing/2014/main" val="20000"/>
                    </a:ext>
                  </a:extLst>
                </a:gridCol>
                <a:gridCol w="1504676">
                  <a:extLst>
                    <a:ext uri="{9D8B030D-6E8A-4147-A177-3AD203B41FA5}">
                      <a16:colId xmlns:a16="http://schemas.microsoft.com/office/drawing/2014/main" val="20001"/>
                    </a:ext>
                  </a:extLst>
                </a:gridCol>
                <a:gridCol w="993572">
                  <a:extLst>
                    <a:ext uri="{9D8B030D-6E8A-4147-A177-3AD203B41FA5}">
                      <a16:colId xmlns:a16="http://schemas.microsoft.com/office/drawing/2014/main" val="20002"/>
                    </a:ext>
                  </a:extLst>
                </a:gridCol>
                <a:gridCol w="2610602">
                  <a:extLst>
                    <a:ext uri="{9D8B030D-6E8A-4147-A177-3AD203B41FA5}">
                      <a16:colId xmlns:a16="http://schemas.microsoft.com/office/drawing/2014/main" val="20003"/>
                    </a:ext>
                  </a:extLst>
                </a:gridCol>
              </a:tblGrid>
              <a:tr h="370681">
                <a:tc>
                  <a:txBody>
                    <a:bodyPr/>
                    <a:lstStyle/>
                    <a:p>
                      <a:pPr algn="ctr"/>
                      <a:r>
                        <a:rPr lang="en-US" altLang="zh-TW" sz="1800" dirty="0" err="1">
                          <a:solidFill>
                            <a:srgbClr val="FF0000"/>
                          </a:solidFill>
                        </a:rPr>
                        <a:t>CompanyID</a:t>
                      </a:r>
                      <a:endParaRPr lang="zh-TW" altLang="en-US" sz="1800" dirty="0">
                        <a:solidFill>
                          <a:srgbClr val="FF0000"/>
                        </a:solidFill>
                      </a:endParaRPr>
                    </a:p>
                  </a:txBody>
                  <a:tcPr marL="91426" marR="91426" marT="45700" marB="45700"/>
                </a:tc>
                <a:tc>
                  <a:txBody>
                    <a:bodyPr/>
                    <a:lstStyle/>
                    <a:p>
                      <a:pPr algn="ctr"/>
                      <a:r>
                        <a:rPr lang="en-US" altLang="zh-TW" sz="1800" dirty="0" err="1">
                          <a:solidFill>
                            <a:srgbClr val="FF0000"/>
                          </a:solidFill>
                        </a:rPr>
                        <a:t>PersonID</a:t>
                      </a:r>
                      <a:endParaRPr lang="zh-TW" altLang="en-US" sz="1800" dirty="0">
                        <a:solidFill>
                          <a:srgbClr val="FF0000"/>
                        </a:solidFill>
                      </a:endParaRPr>
                    </a:p>
                  </a:txBody>
                  <a:tcPr marL="91426" marR="91426" marT="45700" marB="45700"/>
                </a:tc>
                <a:tc>
                  <a:txBody>
                    <a:bodyPr/>
                    <a:lstStyle/>
                    <a:p>
                      <a:pPr algn="ctr"/>
                      <a:r>
                        <a:rPr lang="en-US" altLang="zh-TW" sz="1800" dirty="0"/>
                        <a:t>Salary</a:t>
                      </a:r>
                      <a:endParaRPr lang="zh-TW" altLang="en-US" sz="1800" dirty="0"/>
                    </a:p>
                  </a:txBody>
                  <a:tcPr marL="91426" marR="91426" marT="45700" marB="45700"/>
                </a:tc>
                <a:tc>
                  <a:txBody>
                    <a:bodyPr/>
                    <a:lstStyle/>
                    <a:p>
                      <a:pPr algn="ctr"/>
                      <a:r>
                        <a:rPr lang="en-US" altLang="zh-TW" sz="1800" dirty="0" err="1"/>
                        <a:t>startDate</a:t>
                      </a:r>
                      <a:endParaRPr lang="zh-TW" altLang="en-US" sz="1800" dirty="0"/>
                    </a:p>
                  </a:txBody>
                  <a:tcPr marL="91426" marR="91426" marT="45700" marB="45700"/>
                </a:tc>
                <a:extLst>
                  <a:ext uri="{0D108BD9-81ED-4DB2-BD59-A6C34878D82A}">
                    <a16:rowId xmlns:a16="http://schemas.microsoft.com/office/drawing/2014/main" val="10000"/>
                  </a:ext>
                </a:extLst>
              </a:tr>
              <a:tr h="370681">
                <a:tc>
                  <a:txBody>
                    <a:bodyPr/>
                    <a:lstStyle/>
                    <a:p>
                      <a:r>
                        <a:rPr lang="en-US" altLang="zh-TW" sz="1800" dirty="0"/>
                        <a:t>…</a:t>
                      </a:r>
                      <a:endParaRPr lang="zh-TW" altLang="en-US" sz="1800" dirty="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extLst>
                  <a:ext uri="{0D108BD9-81ED-4DB2-BD59-A6C34878D82A}">
                    <a16:rowId xmlns:a16="http://schemas.microsoft.com/office/drawing/2014/main" val="10001"/>
                  </a:ext>
                </a:extLst>
              </a:tr>
              <a:tr h="370681">
                <a:tc>
                  <a:txBody>
                    <a:bodyPr/>
                    <a:lstStyle/>
                    <a:p>
                      <a:r>
                        <a:rPr lang="en-US" altLang="zh-TW" sz="1800" dirty="0"/>
                        <a:t>ABC</a:t>
                      </a:r>
                      <a:endParaRPr lang="zh-TW" altLang="en-US" sz="1800" dirty="0"/>
                    </a:p>
                  </a:txBody>
                  <a:tcPr marL="91426" marR="91426" marT="45700" marB="45700"/>
                </a:tc>
                <a:tc>
                  <a:txBody>
                    <a:bodyPr/>
                    <a:lstStyle/>
                    <a:p>
                      <a:r>
                        <a:rPr lang="en-US" altLang="zh-TW" sz="1800" dirty="0"/>
                        <a:t>1021</a:t>
                      </a:r>
                      <a:endParaRPr lang="zh-TW" altLang="en-US" sz="1800" dirty="0"/>
                    </a:p>
                  </a:txBody>
                  <a:tcPr marL="91426" marR="91426" marT="45700" marB="45700"/>
                </a:tc>
                <a:tc>
                  <a:txBody>
                    <a:bodyPr/>
                    <a:lstStyle/>
                    <a:p>
                      <a:r>
                        <a:rPr lang="en-US" altLang="zh-TW" sz="1800" dirty="0"/>
                        <a:t>45,000</a:t>
                      </a:r>
                      <a:endParaRPr lang="zh-TW" altLang="en-US" sz="1800" dirty="0"/>
                    </a:p>
                  </a:txBody>
                  <a:tcPr marL="91426" marR="91426" marT="45700" marB="45700"/>
                </a:tc>
                <a:tc>
                  <a:txBody>
                    <a:bodyPr/>
                    <a:lstStyle/>
                    <a:p>
                      <a:r>
                        <a:rPr lang="en-US" altLang="zh-TW" sz="1800" dirty="0"/>
                        <a:t>2012/05/01</a:t>
                      </a:r>
                      <a:endParaRPr lang="zh-TW" altLang="en-US" sz="1800" dirty="0"/>
                    </a:p>
                  </a:txBody>
                  <a:tcPr marL="91426" marR="91426" marT="45700" marB="45700"/>
                </a:tc>
                <a:extLst>
                  <a:ext uri="{0D108BD9-81ED-4DB2-BD59-A6C34878D82A}">
                    <a16:rowId xmlns:a16="http://schemas.microsoft.com/office/drawing/2014/main" val="10002"/>
                  </a:ext>
                </a:extLst>
              </a:tr>
              <a:tr h="370681">
                <a:tc>
                  <a:txBody>
                    <a:bodyPr/>
                    <a:lstStyle/>
                    <a:p>
                      <a:r>
                        <a:rPr lang="en-US" altLang="zh-TW" sz="1800" dirty="0"/>
                        <a:t>….</a:t>
                      </a:r>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extLst>
                  <a:ext uri="{0D108BD9-81ED-4DB2-BD59-A6C34878D82A}">
                    <a16:rowId xmlns:a16="http://schemas.microsoft.com/office/drawing/2014/main" val="10003"/>
                  </a:ext>
                </a:extLst>
              </a:tr>
            </a:tbl>
          </a:graphicData>
        </a:graphic>
      </p:graphicFrame>
      <p:sp>
        <p:nvSpPr>
          <p:cNvPr id="11" name="向下箭號 10"/>
          <p:cNvSpPr/>
          <p:nvPr/>
        </p:nvSpPr>
        <p:spPr>
          <a:xfrm>
            <a:off x="4321175" y="3597275"/>
            <a:ext cx="393700"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612673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標題 1"/>
          <p:cNvSpPr>
            <a:spLocks noGrp="1"/>
          </p:cNvSpPr>
          <p:nvPr>
            <p:ph type="title"/>
          </p:nvPr>
        </p:nvSpPr>
        <p:spPr/>
        <p:txBody>
          <a:bodyPr/>
          <a:lstStyle/>
          <a:p>
            <a:r>
              <a:rPr lang="zh-TW" altLang="en-US"/>
              <a:t>關聯 </a:t>
            </a:r>
            <a:r>
              <a:rPr lang="en-US" altLang="zh-TW"/>
              <a:t>Association Class-4</a:t>
            </a:r>
            <a:endParaRPr lang="zh-TW" altLang="en-US" dirty="0"/>
          </a:p>
        </p:txBody>
      </p:sp>
      <p:sp>
        <p:nvSpPr>
          <p:cNvPr id="50179" name="內容版面配置區 2"/>
          <p:cNvSpPr>
            <a:spLocks noGrp="1"/>
          </p:cNvSpPr>
          <p:nvPr>
            <p:ph idx="1"/>
          </p:nvPr>
        </p:nvSpPr>
        <p:spPr>
          <a:xfrm>
            <a:off x="457200" y="836613"/>
            <a:ext cx="8218488" cy="5289550"/>
          </a:xfrm>
        </p:spPr>
        <p:txBody>
          <a:bodyPr/>
          <a:lstStyle/>
          <a:p>
            <a:r>
              <a:rPr lang="en-US" altLang="zh-TW"/>
              <a:t>Full Class to Table</a:t>
            </a:r>
            <a:endParaRPr lang="en-US" altLang="zh-TW" dirty="0"/>
          </a:p>
          <a:p>
            <a:pPr lvl="1"/>
            <a:r>
              <a:rPr lang="en-US" altLang="zh-TW"/>
              <a:t>There may be more than one instance between participating objects</a:t>
            </a:r>
            <a:endParaRPr lang="en-US" altLang="zh-TW" dirty="0"/>
          </a:p>
        </p:txBody>
      </p:sp>
      <p:sp>
        <p:nvSpPr>
          <p:cNvPr id="501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46521D-CDFD-4EB8-B67A-ED203224DCF8}" type="slidenum">
              <a:rPr lang="zh-TW" altLang="en-US" sz="1200" b="0" smtClean="0">
                <a:solidFill>
                  <a:schemeClr val="bg1"/>
                </a:solidFill>
              </a:rPr>
              <a:pPr>
                <a:spcBef>
                  <a:spcPct val="0"/>
                </a:spcBef>
                <a:buClrTx/>
                <a:buSzTx/>
                <a:buFontTx/>
                <a:buNone/>
              </a:pPr>
              <a:t>46</a:t>
            </a:fld>
            <a:endParaRPr lang="zh-TW" altLang="en-US" sz="1200" b="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0182" name="圖片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2205038"/>
            <a:ext cx="841533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表格 12"/>
          <p:cNvGraphicFramePr>
            <a:graphicFrameLocks noGrp="1"/>
          </p:cNvGraphicFramePr>
          <p:nvPr>
            <p:extLst>
              <p:ext uri="{D42A27DB-BD31-4B8C-83A1-F6EECF244321}">
                <p14:modId xmlns:p14="http://schemas.microsoft.com/office/powerpoint/2010/main" val="20381421"/>
              </p:ext>
            </p:extLst>
          </p:nvPr>
        </p:nvGraphicFramePr>
        <p:xfrm>
          <a:off x="457200" y="3922713"/>
          <a:ext cx="8353424" cy="2122486"/>
        </p:xfrm>
        <a:graphic>
          <a:graphicData uri="http://schemas.openxmlformats.org/drawingml/2006/table">
            <a:tbl>
              <a:tblPr firstRow="1" bandRow="1">
                <a:tableStyleId>{5C22544A-7EE6-4342-B048-85BDC9FD1C3A}</a:tableStyleId>
              </a:tblPr>
              <a:tblGrid>
                <a:gridCol w="1548273">
                  <a:extLst>
                    <a:ext uri="{9D8B030D-6E8A-4147-A177-3AD203B41FA5}">
                      <a16:colId xmlns:a16="http://schemas.microsoft.com/office/drawing/2014/main" val="20000"/>
                    </a:ext>
                  </a:extLst>
                </a:gridCol>
                <a:gridCol w="1352020">
                  <a:extLst>
                    <a:ext uri="{9D8B030D-6E8A-4147-A177-3AD203B41FA5}">
                      <a16:colId xmlns:a16="http://schemas.microsoft.com/office/drawing/2014/main" val="20001"/>
                    </a:ext>
                  </a:extLst>
                </a:gridCol>
                <a:gridCol w="1825723">
                  <a:extLst>
                    <a:ext uri="{9D8B030D-6E8A-4147-A177-3AD203B41FA5}">
                      <a16:colId xmlns:a16="http://schemas.microsoft.com/office/drawing/2014/main" val="20002"/>
                    </a:ext>
                  </a:extLst>
                </a:gridCol>
                <a:gridCol w="941164">
                  <a:extLst>
                    <a:ext uri="{9D8B030D-6E8A-4147-A177-3AD203B41FA5}">
                      <a16:colId xmlns:a16="http://schemas.microsoft.com/office/drawing/2014/main" val="20003"/>
                    </a:ext>
                  </a:extLst>
                </a:gridCol>
                <a:gridCol w="2686244">
                  <a:extLst>
                    <a:ext uri="{9D8B030D-6E8A-4147-A177-3AD203B41FA5}">
                      <a16:colId xmlns:a16="http://schemas.microsoft.com/office/drawing/2014/main" val="20004"/>
                    </a:ext>
                  </a:extLst>
                </a:gridCol>
              </a:tblGrid>
              <a:tr h="370615">
                <a:tc>
                  <a:txBody>
                    <a:bodyPr/>
                    <a:lstStyle/>
                    <a:p>
                      <a:pPr algn="ctr"/>
                      <a:r>
                        <a:rPr lang="en-US" altLang="zh-TW" sz="1800" dirty="0" err="1">
                          <a:solidFill>
                            <a:srgbClr val="FF0000"/>
                          </a:solidFill>
                        </a:rPr>
                        <a:t>CompanyID</a:t>
                      </a:r>
                      <a:endParaRPr lang="zh-TW" altLang="en-US" sz="1800" dirty="0">
                        <a:solidFill>
                          <a:srgbClr val="FF0000"/>
                        </a:solidFill>
                      </a:endParaRPr>
                    </a:p>
                  </a:txBody>
                  <a:tcPr marL="91429" marR="91429" marT="45693" marB="45693"/>
                </a:tc>
                <a:tc>
                  <a:txBody>
                    <a:bodyPr/>
                    <a:lstStyle/>
                    <a:p>
                      <a:pPr algn="ctr"/>
                      <a:r>
                        <a:rPr lang="en-US" altLang="zh-TW" sz="1800" dirty="0" err="1">
                          <a:solidFill>
                            <a:srgbClr val="FF0000"/>
                          </a:solidFill>
                        </a:rPr>
                        <a:t>PersonID</a:t>
                      </a:r>
                      <a:endParaRPr lang="zh-TW" altLang="en-US" sz="1800" dirty="0">
                        <a:solidFill>
                          <a:srgbClr val="FF0000"/>
                        </a:solidFill>
                      </a:endParaRPr>
                    </a:p>
                  </a:txBody>
                  <a:tcPr marL="91429" marR="91429" marT="45693" marB="45693"/>
                </a:tc>
                <a:tc>
                  <a:txBody>
                    <a:bodyPr/>
                    <a:lstStyle/>
                    <a:p>
                      <a:pPr algn="ctr"/>
                      <a:r>
                        <a:rPr lang="en-US" altLang="zh-TW" sz="1800" dirty="0" err="1">
                          <a:solidFill>
                            <a:srgbClr val="FF0000"/>
                          </a:solidFill>
                        </a:rPr>
                        <a:t>EmploymentID</a:t>
                      </a:r>
                      <a:endParaRPr lang="zh-TW" altLang="en-US" sz="1800" dirty="0">
                        <a:solidFill>
                          <a:srgbClr val="FF0000"/>
                        </a:solidFill>
                      </a:endParaRPr>
                    </a:p>
                  </a:txBody>
                  <a:tcPr marL="91429" marR="91429" marT="45693" marB="45693"/>
                </a:tc>
                <a:tc>
                  <a:txBody>
                    <a:bodyPr/>
                    <a:lstStyle/>
                    <a:p>
                      <a:pPr algn="ctr"/>
                      <a:r>
                        <a:rPr lang="en-US" altLang="zh-TW" sz="1800" dirty="0"/>
                        <a:t>Salary</a:t>
                      </a:r>
                      <a:endParaRPr lang="zh-TW" altLang="en-US" sz="1800" dirty="0"/>
                    </a:p>
                  </a:txBody>
                  <a:tcPr marL="91429" marR="91429" marT="45693" marB="45693"/>
                </a:tc>
                <a:tc>
                  <a:txBody>
                    <a:bodyPr/>
                    <a:lstStyle/>
                    <a:p>
                      <a:pPr algn="ctr"/>
                      <a:r>
                        <a:rPr lang="en-US" altLang="zh-TW" sz="1800" dirty="0"/>
                        <a:t>Period</a:t>
                      </a:r>
                      <a:endParaRPr lang="zh-TW" altLang="en-US" sz="1800" dirty="0"/>
                    </a:p>
                  </a:txBody>
                  <a:tcPr marL="91429" marR="91429" marT="45693" marB="45693"/>
                </a:tc>
                <a:extLst>
                  <a:ext uri="{0D108BD9-81ED-4DB2-BD59-A6C34878D82A}">
                    <a16:rowId xmlns:a16="http://schemas.microsoft.com/office/drawing/2014/main" val="10000"/>
                  </a:ext>
                </a:extLst>
              </a:tr>
              <a:tr h="370615">
                <a:tc>
                  <a:txBody>
                    <a:bodyPr/>
                    <a:lstStyle/>
                    <a:p>
                      <a:r>
                        <a:rPr lang="en-US" altLang="zh-TW" sz="1800" dirty="0"/>
                        <a:t>…</a:t>
                      </a:r>
                      <a:endParaRPr lang="zh-TW" altLang="en-US" sz="1800" dirty="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extLst>
                  <a:ext uri="{0D108BD9-81ED-4DB2-BD59-A6C34878D82A}">
                    <a16:rowId xmlns:a16="http://schemas.microsoft.com/office/drawing/2014/main" val="10001"/>
                  </a:ext>
                </a:extLst>
              </a:tr>
              <a:tr h="640026">
                <a:tc>
                  <a:txBody>
                    <a:bodyPr/>
                    <a:lstStyle/>
                    <a:p>
                      <a:r>
                        <a:rPr lang="en-US" altLang="zh-TW" sz="1800" dirty="0"/>
                        <a:t>ABC</a:t>
                      </a:r>
                      <a:endParaRPr lang="zh-TW" altLang="en-US" sz="1800" dirty="0"/>
                    </a:p>
                  </a:txBody>
                  <a:tcPr marL="91429" marR="91429" marT="45693" marB="45693"/>
                </a:tc>
                <a:tc>
                  <a:txBody>
                    <a:bodyPr/>
                    <a:lstStyle/>
                    <a:p>
                      <a:r>
                        <a:rPr lang="en-US" altLang="zh-TW" sz="1800" dirty="0"/>
                        <a:t>1021</a:t>
                      </a:r>
                      <a:endParaRPr lang="zh-TW" altLang="en-US" sz="1800" dirty="0"/>
                    </a:p>
                  </a:txBody>
                  <a:tcPr marL="91429" marR="91429" marT="45693" marB="45693"/>
                </a:tc>
                <a:tc>
                  <a:txBody>
                    <a:bodyPr/>
                    <a:lstStyle/>
                    <a:p>
                      <a:r>
                        <a:rPr lang="en-US" altLang="zh-TW" sz="1800" dirty="0"/>
                        <a:t>E012</a:t>
                      </a:r>
                      <a:endParaRPr lang="zh-TW" altLang="en-US" sz="1800" dirty="0"/>
                    </a:p>
                  </a:txBody>
                  <a:tcPr marL="91429" marR="91429" marT="45693" marB="45693"/>
                </a:tc>
                <a:tc>
                  <a:txBody>
                    <a:bodyPr/>
                    <a:lstStyle/>
                    <a:p>
                      <a:r>
                        <a:rPr lang="en-US" altLang="zh-TW" sz="1800" dirty="0"/>
                        <a:t>35,000</a:t>
                      </a:r>
                      <a:endParaRPr lang="zh-TW" altLang="en-US" sz="1800" dirty="0"/>
                    </a:p>
                  </a:txBody>
                  <a:tcPr marL="91429" marR="91429" marT="45693" marB="45693"/>
                </a:tc>
                <a:tc>
                  <a:txBody>
                    <a:bodyPr/>
                    <a:lstStyle/>
                    <a:p>
                      <a:r>
                        <a:rPr lang="en-US" altLang="zh-TW" sz="1800" dirty="0"/>
                        <a:t>2008/01/01~2010/06/30</a:t>
                      </a:r>
                      <a:endParaRPr lang="zh-TW" altLang="en-US" sz="1800" dirty="0"/>
                    </a:p>
                  </a:txBody>
                  <a:tcPr marL="91429" marR="91429" marT="45693" marB="45693"/>
                </a:tc>
                <a:extLst>
                  <a:ext uri="{0D108BD9-81ED-4DB2-BD59-A6C34878D82A}">
                    <a16:rowId xmlns:a16="http://schemas.microsoft.com/office/drawing/2014/main" val="10002"/>
                  </a:ext>
                </a:extLst>
              </a:tr>
              <a:tr h="370615">
                <a:tc>
                  <a:txBody>
                    <a:bodyPr/>
                    <a:lstStyle/>
                    <a:p>
                      <a:r>
                        <a:rPr lang="en-US" altLang="zh-TW" sz="1800" dirty="0"/>
                        <a:t>ABC</a:t>
                      </a:r>
                      <a:endParaRPr lang="zh-TW" altLang="en-US" sz="1800" dirty="0"/>
                    </a:p>
                  </a:txBody>
                  <a:tcPr marL="91429" marR="91429" marT="45693" marB="45693"/>
                </a:tc>
                <a:tc>
                  <a:txBody>
                    <a:bodyPr/>
                    <a:lstStyle/>
                    <a:p>
                      <a:r>
                        <a:rPr lang="en-US" altLang="zh-TW" sz="1800" dirty="0"/>
                        <a:t>1021</a:t>
                      </a:r>
                      <a:endParaRPr lang="zh-TW" altLang="en-US" sz="1800" dirty="0"/>
                    </a:p>
                  </a:txBody>
                  <a:tcPr marL="91429" marR="91429" marT="45693" marB="45693"/>
                </a:tc>
                <a:tc>
                  <a:txBody>
                    <a:bodyPr/>
                    <a:lstStyle/>
                    <a:p>
                      <a:r>
                        <a:rPr lang="en-US" altLang="zh-TW" sz="1800" dirty="0"/>
                        <a:t>E131</a:t>
                      </a:r>
                      <a:endParaRPr lang="zh-TW" altLang="en-US" sz="1800" dirty="0"/>
                    </a:p>
                  </a:txBody>
                  <a:tcPr marL="91429" marR="91429" marT="45693" marB="45693"/>
                </a:tc>
                <a:tc>
                  <a:txBody>
                    <a:bodyPr/>
                    <a:lstStyle/>
                    <a:p>
                      <a:r>
                        <a:rPr lang="en-US" altLang="zh-TW" sz="1800" dirty="0"/>
                        <a:t>45,000</a:t>
                      </a:r>
                      <a:endParaRPr lang="zh-TW" altLang="en-US" sz="1800" dirty="0"/>
                    </a:p>
                  </a:txBody>
                  <a:tcPr marL="91429" marR="91429" marT="45693" marB="45693"/>
                </a:tc>
                <a:tc>
                  <a:txBody>
                    <a:bodyPr/>
                    <a:lstStyle/>
                    <a:p>
                      <a:r>
                        <a:rPr lang="en-US" altLang="zh-TW" sz="1800"/>
                        <a:t>2012/05/01~</a:t>
                      </a:r>
                      <a:r>
                        <a:rPr lang="en-US" altLang="zh-TW" sz="1800" baseline="0"/>
                        <a:t> now</a:t>
                      </a:r>
                      <a:endParaRPr lang="zh-TW" altLang="en-US" sz="1800" dirty="0"/>
                    </a:p>
                  </a:txBody>
                  <a:tcPr marL="91429" marR="91429" marT="45693" marB="45693"/>
                </a:tc>
                <a:extLst>
                  <a:ext uri="{0D108BD9-81ED-4DB2-BD59-A6C34878D82A}">
                    <a16:rowId xmlns:a16="http://schemas.microsoft.com/office/drawing/2014/main" val="10003"/>
                  </a:ext>
                </a:extLst>
              </a:tr>
              <a:tr h="370615">
                <a:tc>
                  <a:txBody>
                    <a:bodyPr/>
                    <a:lstStyle/>
                    <a:p>
                      <a:r>
                        <a:rPr lang="en-US" altLang="zh-TW" sz="1800" dirty="0"/>
                        <a:t>….</a:t>
                      </a:r>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extLst>
                  <a:ext uri="{0D108BD9-81ED-4DB2-BD59-A6C34878D82A}">
                    <a16:rowId xmlns:a16="http://schemas.microsoft.com/office/drawing/2014/main" val="10004"/>
                  </a:ext>
                </a:extLst>
              </a:tr>
            </a:tbl>
          </a:graphicData>
        </a:graphic>
      </p:graphicFrame>
      <p:sp>
        <p:nvSpPr>
          <p:cNvPr id="14" name="向下箭號 13"/>
          <p:cNvSpPr/>
          <p:nvPr/>
        </p:nvSpPr>
        <p:spPr>
          <a:xfrm>
            <a:off x="4514850" y="3371850"/>
            <a:ext cx="392113"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27724946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如何解讀</a:t>
            </a:r>
            <a:r>
              <a:rPr lang="en-US" altLang="zh-TW" dirty="0"/>
              <a:t>Relationship</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47</a:t>
            </a:fld>
            <a:endParaRPr lang="zh-TW" altLang="en-US"/>
          </a:p>
        </p:txBody>
      </p:sp>
      <p:pic>
        <p:nvPicPr>
          <p:cNvPr id="5" name="Picture 1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0805" y="54409"/>
            <a:ext cx="1796889" cy="156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Object 6">
            <a:hlinkClick r:id="" action="ppaction://ole?verb=0"/>
          </p:cNvPr>
          <p:cNvGraphicFramePr>
            <a:graphicFrameLocks/>
          </p:cNvGraphicFramePr>
          <p:nvPr>
            <p:extLst>
              <p:ext uri="{D42A27DB-BD31-4B8C-83A1-F6EECF244321}">
                <p14:modId xmlns:p14="http://schemas.microsoft.com/office/powerpoint/2010/main" val="1452046622"/>
              </p:ext>
            </p:extLst>
          </p:nvPr>
        </p:nvGraphicFramePr>
        <p:xfrm>
          <a:off x="4375825" y="1700992"/>
          <a:ext cx="4684761" cy="3706316"/>
        </p:xfrm>
        <a:graphic>
          <a:graphicData uri="http://schemas.openxmlformats.org/presentationml/2006/ole">
            <mc:AlternateContent xmlns:mc="http://schemas.openxmlformats.org/markup-compatibility/2006">
              <mc:Choice xmlns:v="urn:schemas-microsoft-com:vml" Requires="v">
                <p:oleObj spid="_x0000_s4244" name="Designer 3.1 Drawing" r:id="rId5" imgW="3808476" imgH="3012948" progId="">
                  <p:embed/>
                </p:oleObj>
              </mc:Choice>
              <mc:Fallback>
                <p:oleObj name="Designer 3.1 Drawing" r:id="rId5" imgW="3808476" imgH="3012948" progId="">
                  <p:embed/>
                  <p:pic>
                    <p:nvPicPr>
                      <p:cNvPr id="0" name="Picture 3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5825" y="1700992"/>
                        <a:ext cx="4684761" cy="37063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8"/>
          <p:cNvSpPr>
            <a:spLocks noChangeArrowheads="1"/>
          </p:cNvSpPr>
          <p:nvPr/>
        </p:nvSpPr>
        <p:spPr bwMode="auto">
          <a:xfrm>
            <a:off x="3024312" y="266749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sp>
        <p:nvSpPr>
          <p:cNvPr id="8" name="Rectangle 9"/>
          <p:cNvSpPr>
            <a:spLocks noChangeArrowheads="1"/>
          </p:cNvSpPr>
          <p:nvPr/>
        </p:nvSpPr>
        <p:spPr bwMode="auto">
          <a:xfrm>
            <a:off x="2189287" y="302944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a:solidFill>
                <a:srgbClr val="40458C"/>
              </a:solidFill>
              <a:latin typeface="微軟正黑體" panose="020B0604030504040204" pitchFamily="34" charset="-120"/>
              <a:ea typeface="微軟正黑體" panose="020B0604030504040204" pitchFamily="34" charset="-120"/>
            </a:endParaRPr>
          </a:p>
        </p:txBody>
      </p:sp>
      <p:pic>
        <p:nvPicPr>
          <p:cNvPr id="9"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1124744"/>
            <a:ext cx="3727147" cy="5006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027655"/>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p:cNvSpPr>
          <p:nvPr>
            <p:ph type="title"/>
          </p:nvPr>
        </p:nvSpPr>
        <p:spPr/>
        <p:txBody>
          <a:bodyPr/>
          <a:lstStyle/>
          <a:p>
            <a:endParaRPr lang="zh-TW" altLang="en-US"/>
          </a:p>
        </p:txBody>
      </p:sp>
      <p:sp>
        <p:nvSpPr>
          <p:cNvPr id="51203" name="內容版面配置區 2"/>
          <p:cNvSpPr>
            <a:spLocks noGrp="1"/>
          </p:cNvSpPr>
          <p:nvPr>
            <p:ph idx="1"/>
          </p:nvPr>
        </p:nvSpPr>
        <p:spPr/>
        <p:txBody>
          <a:bodyPr/>
          <a:lstStyle/>
          <a:p>
            <a:endParaRPr lang="zh-TW" altLang="en-US"/>
          </a:p>
        </p:txBody>
      </p:sp>
      <p:sp>
        <p:nvSpPr>
          <p:cNvPr id="512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4826B2A-9C8B-493C-8624-5A07CEB52CDC}" type="slidenum">
              <a:rPr lang="zh-TW" altLang="en-US" sz="1200" b="0" smtClean="0">
                <a:solidFill>
                  <a:schemeClr val="bg1"/>
                </a:solidFill>
              </a:rPr>
              <a:pPr>
                <a:spcBef>
                  <a:spcPct val="0"/>
                </a:spcBef>
                <a:buClrTx/>
                <a:buSzTx/>
                <a:buFontTx/>
                <a:buNone/>
              </a:pPr>
              <a:t>48</a:t>
            </a:fld>
            <a:endParaRPr lang="zh-TW" altLang="en-US" sz="1200" b="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8" name="圖片 7"/>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04913" y="5284788"/>
            <a:ext cx="72866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2963" y="5284788"/>
            <a:ext cx="720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9"/>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95275" y="5284788"/>
            <a:ext cx="728663"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0"/>
          <p:cNvPicPr>
            <a:picLocks noChangeAspect="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4663" y="5284788"/>
            <a:ext cx="1655762"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0767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內容版面配置區 2"/>
          <p:cNvSpPr>
            <a:spLocks noGrp="1"/>
          </p:cNvSpPr>
          <p:nvPr>
            <p:ph idx="1"/>
          </p:nvPr>
        </p:nvSpPr>
        <p:spPr/>
        <p:txBody>
          <a:bodyPr/>
          <a:lstStyle/>
          <a:p>
            <a:r>
              <a:rPr lang="zh-TW" altLang="en-US" dirty="0"/>
              <a:t>屬性是概念性類別需要保留的資料值</a:t>
            </a:r>
          </a:p>
          <a:p>
            <a:r>
              <a:rPr lang="zh-TW" altLang="en-US" dirty="0"/>
              <a:t>對概念性類別的辨識、描述、量化</a:t>
            </a:r>
          </a:p>
          <a:p>
            <a:r>
              <a:rPr lang="zh-TW" altLang="en-US" dirty="0"/>
              <a:t>格式</a:t>
            </a:r>
            <a:r>
              <a:rPr lang="zh-TW" altLang="en-US"/>
              <a:t>：</a:t>
            </a:r>
            <a:r>
              <a:rPr lang="en-US" altLang="zh-TW"/>
              <a:t>visibility name: type = defaultValue</a:t>
            </a:r>
            <a:endParaRPr lang="en-US" altLang="zh-TW" dirty="0"/>
          </a:p>
          <a:p>
            <a:r>
              <a:rPr lang="en-US" altLang="zh-TW" dirty="0"/>
              <a:t>Visibility:</a:t>
            </a:r>
          </a:p>
          <a:p>
            <a:pPr lvl="1"/>
            <a:r>
              <a:rPr lang="en-US" altLang="zh-TW"/>
              <a:t>Private -</a:t>
            </a:r>
            <a:endParaRPr lang="en-US" altLang="zh-TW" dirty="0"/>
          </a:p>
          <a:p>
            <a:pPr lvl="1"/>
            <a:r>
              <a:rPr lang="en-US" altLang="zh-TW"/>
              <a:t>Public +</a:t>
            </a:r>
            <a:endParaRPr lang="en-US" altLang="zh-TW" dirty="0"/>
          </a:p>
          <a:p>
            <a:pPr lvl="1"/>
            <a:r>
              <a:rPr lang="en-US" altLang="zh-TW"/>
              <a:t>Protect #</a:t>
            </a:r>
            <a:endParaRPr lang="en-US" altLang="zh-TW" dirty="0"/>
          </a:p>
          <a:p>
            <a:pPr lvl="1"/>
            <a:r>
              <a:rPr lang="en-US" altLang="zh-TW"/>
              <a:t>Package ~</a:t>
            </a:r>
            <a:endParaRPr lang="en-US" altLang="zh-TW" dirty="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228" name="標題 1"/>
          <p:cNvSpPr>
            <a:spLocks noGrp="1"/>
          </p:cNvSpPr>
          <p:nvPr>
            <p:ph type="title"/>
          </p:nvPr>
        </p:nvSpPr>
        <p:spPr/>
        <p:txBody>
          <a:bodyPr/>
          <a:lstStyle/>
          <a:p>
            <a:r>
              <a:rPr lang="zh-TW" altLang="en-US"/>
              <a:t>定義屬性注意事項</a:t>
            </a:r>
          </a:p>
        </p:txBody>
      </p:sp>
      <p:sp>
        <p:nvSpPr>
          <p:cNvPr id="5222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A2562D-DC2D-4F78-853E-C3993B0ECFBC}" type="slidenum">
              <a:rPr lang="zh-TW" altLang="en-US" sz="1200" b="0" smtClean="0">
                <a:solidFill>
                  <a:schemeClr val="bg1"/>
                </a:solidFill>
              </a:rPr>
              <a:pPr>
                <a:spcBef>
                  <a:spcPct val="0"/>
                </a:spcBef>
                <a:buClrTx/>
                <a:buSzTx/>
                <a:buFontTx/>
                <a:buNone/>
              </a:pPr>
              <a:t>49</a:t>
            </a:fld>
            <a:endParaRPr lang="zh-TW" altLang="en-US" sz="1200" b="0">
              <a:solidFill>
                <a:schemeClr val="bg1"/>
              </a:solidFill>
            </a:endParaRPr>
          </a:p>
        </p:txBody>
      </p:sp>
      <p:pic>
        <p:nvPicPr>
          <p:cNvPr id="52230" name="圖片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2150" y="2506663"/>
            <a:ext cx="2179638"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圖片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4738" y="2916238"/>
            <a:ext cx="18478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036020"/>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lstStyle/>
          <a:p>
            <a:pPr>
              <a:defRPr/>
            </a:pPr>
            <a:endParaRPr lang="zh-TW" altLang="en-US"/>
          </a:p>
        </p:txBody>
      </p:sp>
      <p:sp>
        <p:nvSpPr>
          <p:cNvPr id="3" name="標題 2"/>
          <p:cNvSpPr>
            <a:spLocks noGrp="1"/>
          </p:cNvSpPr>
          <p:nvPr>
            <p:ph type="title"/>
          </p:nvPr>
        </p:nvSpPr>
        <p:spPr>
          <a:xfrm>
            <a:off x="722313" y="1490663"/>
            <a:ext cx="7772400" cy="1362075"/>
          </a:xfrm>
        </p:spPr>
        <p:txBody>
          <a:bodyPr/>
          <a:lstStyle/>
          <a:p>
            <a:pPr>
              <a:defRPr/>
            </a:pPr>
            <a:r>
              <a:rPr lang="en-US" altLang="zh-TW"/>
              <a:t>Domain model</a:t>
            </a:r>
            <a:br>
              <a:rPr lang="en-US" altLang="zh-TW" dirty="0"/>
            </a:br>
            <a:r>
              <a:rPr lang="zh-TW" altLang="en-US" dirty="0"/>
              <a:t>畫面配置</a:t>
            </a:r>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50</a:t>
            </a:fld>
            <a:endParaRPr lang="zh-TW" altLang="en-US" sz="1200" b="0">
              <a:solidFill>
                <a:schemeClr val="bg1"/>
              </a:solidFill>
            </a:endParaRPr>
          </a:p>
        </p:txBody>
      </p:sp>
    </p:spTree>
    <p:extLst>
      <p:ext uri="{BB962C8B-B14F-4D97-AF65-F5344CB8AC3E}">
        <p14:creationId xmlns:p14="http://schemas.microsoft.com/office/powerpoint/2010/main" val="394995787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CF2B5BE-F91C-4E1F-84C5-D7054E99EEDF}" type="slidenum">
              <a:rPr lang="zh-TW" altLang="en-US" sz="1200" b="0" smtClean="0">
                <a:solidFill>
                  <a:schemeClr val="bg1"/>
                </a:solidFill>
              </a:rPr>
              <a:pPr>
                <a:spcBef>
                  <a:spcPct val="0"/>
                </a:spcBef>
                <a:buClrTx/>
                <a:buSzTx/>
                <a:buFontTx/>
                <a:buNone/>
              </a:pPr>
              <a:t>51</a:t>
            </a:fld>
            <a:endParaRPr lang="zh-TW" altLang="en-US" sz="1200" b="0">
              <a:solidFill>
                <a:schemeClr val="bg1"/>
              </a:solidFill>
            </a:endParaRPr>
          </a:p>
        </p:txBody>
      </p:sp>
      <p:pic>
        <p:nvPicPr>
          <p:cNvPr id="553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76672"/>
            <a:ext cx="54102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2" descr="http://mundodosafiliados.com/wp-content/uploads/2013/02/qu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738" y="3992563"/>
            <a:ext cx="2143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內容版面配置區 5"/>
          <p:cNvSpPr txBox="1">
            <a:spLocks/>
          </p:cNvSpPr>
          <p:nvPr/>
        </p:nvSpPr>
        <p:spPr bwMode="auto">
          <a:xfrm>
            <a:off x="0" y="1052736"/>
            <a:ext cx="3635896"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0" lang="en-US" altLang="zh-TW" sz="1600"/>
              <a:t>Entity </a:t>
            </a:r>
            <a:r>
              <a:rPr kumimoji="0" lang="zh-TW" altLang="en-US" sz="1600"/>
              <a:t>的</a:t>
            </a:r>
            <a:r>
              <a:rPr kumimoji="0" lang="zh-TW" altLang="en-US" sz="1600" dirty="0"/>
              <a:t>對齊</a:t>
            </a:r>
          </a:p>
          <a:p>
            <a:pPr lvl="1"/>
            <a:r>
              <a:rPr kumimoji="0" lang="en-US" altLang="zh-TW" sz="1400"/>
              <a:t>Entities </a:t>
            </a:r>
            <a:r>
              <a:rPr kumimoji="0" lang="zh-TW" altLang="en-US" sz="1400"/>
              <a:t>之間</a:t>
            </a:r>
            <a:r>
              <a:rPr kumimoji="0" lang="zh-TW" altLang="en-US" sz="1400" dirty="0"/>
              <a:t>至少有一邊對齊</a:t>
            </a:r>
          </a:p>
          <a:p>
            <a:pPr lvl="1"/>
            <a:r>
              <a:rPr kumimoji="0" lang="en-US" altLang="zh-TW" sz="1400"/>
              <a:t>Reference entity</a:t>
            </a:r>
            <a:r>
              <a:rPr kumimoji="0" lang="zh-TW" altLang="en-US" sz="1400" dirty="0"/>
              <a:t>偏右偏下</a:t>
            </a:r>
          </a:p>
          <a:p>
            <a:pPr lvl="1"/>
            <a:r>
              <a:rPr kumimoji="0" lang="en-US" altLang="zh-TW" sz="1400"/>
              <a:t>Transaction entity</a:t>
            </a:r>
            <a:r>
              <a:rPr kumimoji="0" lang="zh-TW" altLang="en-US" sz="1400" dirty="0"/>
              <a:t>偏左偏上</a:t>
            </a:r>
          </a:p>
          <a:p>
            <a:r>
              <a:rPr kumimoji="0" lang="en-US" altLang="zh-TW" sz="1600" dirty="0"/>
              <a:t>Relationship</a:t>
            </a:r>
            <a:r>
              <a:rPr kumimoji="0" lang="zh-TW" altLang="en-US" sz="1600" dirty="0"/>
              <a:t>的安排</a:t>
            </a:r>
          </a:p>
          <a:p>
            <a:pPr lvl="1"/>
            <a:r>
              <a:rPr kumimoji="0" lang="zh-TW" altLang="en-US" sz="1400" dirty="0"/>
              <a:t>垂直或水平，避免斜線</a:t>
            </a:r>
          </a:p>
          <a:p>
            <a:pPr lvl="1"/>
            <a:r>
              <a:rPr kumimoji="0" lang="zh-TW" altLang="en-US" sz="1400" dirty="0"/>
              <a:t>避免直角</a:t>
            </a:r>
          </a:p>
          <a:p>
            <a:pPr lvl="1"/>
            <a:r>
              <a:rPr kumimoji="0" lang="zh-TW" altLang="en-US" sz="1400" dirty="0"/>
              <a:t>將</a:t>
            </a:r>
            <a:r>
              <a:rPr kumimoji="0" lang="en-US" altLang="zh-TW" sz="1400" dirty="0"/>
              <a:t>relationship</a:t>
            </a:r>
            <a:r>
              <a:rPr kumimoji="0" lang="zh-TW" altLang="en-US" sz="1400" dirty="0"/>
              <a:t>平均分配在</a:t>
            </a:r>
            <a:r>
              <a:rPr kumimoji="0" lang="en-US" altLang="zh-TW" sz="1400" dirty="0"/>
              <a:t>Entity</a:t>
            </a:r>
            <a:r>
              <a:rPr kumimoji="0" lang="zh-TW" altLang="en-US" sz="1400" dirty="0"/>
              <a:t>的邊上</a:t>
            </a:r>
          </a:p>
        </p:txBody>
      </p:sp>
    </p:spTree>
    <p:extLst>
      <p:ext uri="{BB962C8B-B14F-4D97-AF65-F5344CB8AC3E}">
        <p14:creationId xmlns:p14="http://schemas.microsoft.com/office/powerpoint/2010/main" val="2843701328"/>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AECAFF3-5B33-4D1A-9702-1DC4E855EF5A}" type="slidenum">
              <a:rPr lang="zh-TW" altLang="en-US" sz="1200" b="0" smtClean="0">
                <a:solidFill>
                  <a:schemeClr val="bg1"/>
                </a:solidFill>
              </a:rPr>
              <a:pPr>
                <a:spcBef>
                  <a:spcPct val="0"/>
                </a:spcBef>
                <a:buClrTx/>
                <a:buSzTx/>
                <a:buFontTx/>
                <a:buNone/>
              </a:pPr>
              <a:t>52</a:t>
            </a:fld>
            <a:endParaRPr lang="zh-TW" altLang="en-US" sz="1200" b="0">
              <a:solidFill>
                <a:schemeClr val="bg1"/>
              </a:solidFill>
            </a:endParaRPr>
          </a:p>
        </p:txBody>
      </p:sp>
      <p:pic>
        <p:nvPicPr>
          <p:cNvPr id="56324"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633663"/>
            <a:ext cx="663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9550" y="4552950"/>
            <a:ext cx="27066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圖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83463" y="233363"/>
            <a:ext cx="15430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6" descr="http://www.managertoday.com.tw/wp-content/uploads/2014/01/%E8%9E%A2%E5%B9%95%E5%BF%AB%E7%85%A7-2014-01-17-%E4%B8%8B%E5%8D%889.03.44-198x200.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76256" y="2996952"/>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7"/>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76256" y="2002200"/>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圖片 18"/>
          <p:cNvPicPr>
            <a:picLocks noChangeAspect="1"/>
          </p:cNvPicPr>
          <p:nvPr/>
        </p:nvPicPr>
        <p:blipFill>
          <a:blip r:embed="rId8" cstate="email">
            <a:extLst>
              <a:ext uri="{28A0092B-C50C-407E-A947-70E740481C1C}">
                <a14:useLocalDpi xmlns:a14="http://schemas.microsoft.com/office/drawing/2010/main"/>
              </a:ext>
            </a:extLst>
          </a:blip>
          <a:srcRect t="46535" r="22301"/>
          <a:stretch>
            <a:fillRect/>
          </a:stretch>
        </p:blipFill>
        <p:spPr bwMode="auto">
          <a:xfrm>
            <a:off x="2328161" y="233363"/>
            <a:ext cx="822928" cy="828877"/>
          </a:xfrm>
          <a:custGeom>
            <a:avLst/>
            <a:gdLst>
              <a:gd name="connsiteX0" fmla="*/ 450637 w 907837"/>
              <a:gd name="connsiteY0" fmla="*/ 0 h 914400"/>
              <a:gd name="connsiteX1" fmla="*/ 907837 w 907837"/>
              <a:gd name="connsiteY1" fmla="*/ 457200 h 914400"/>
              <a:gd name="connsiteX2" fmla="*/ 450637 w 907837"/>
              <a:gd name="connsiteY2" fmla="*/ 914400 h 914400"/>
              <a:gd name="connsiteX3" fmla="*/ 2726 w 907837"/>
              <a:gd name="connsiteY3" fmla="*/ 549342 h 914400"/>
              <a:gd name="connsiteX4" fmla="*/ 0 w 907837"/>
              <a:gd name="connsiteY4" fmla="*/ 522304 h 914400"/>
              <a:gd name="connsiteX5" fmla="*/ 0 w 907837"/>
              <a:gd name="connsiteY5" fmla="*/ 392096 h 914400"/>
              <a:gd name="connsiteX6" fmla="*/ 2726 w 907837"/>
              <a:gd name="connsiteY6" fmla="*/ 365058 h 914400"/>
              <a:gd name="connsiteX7" fmla="*/ 450637 w 907837"/>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7837" h="914400">
                <a:moveTo>
                  <a:pt x="450637" y="0"/>
                </a:moveTo>
                <a:cubicBezTo>
                  <a:pt x="703142" y="0"/>
                  <a:pt x="907837" y="204695"/>
                  <a:pt x="907837" y="457200"/>
                </a:cubicBezTo>
                <a:cubicBezTo>
                  <a:pt x="907837" y="709705"/>
                  <a:pt x="703142" y="914400"/>
                  <a:pt x="450637" y="914400"/>
                </a:cubicBezTo>
                <a:cubicBezTo>
                  <a:pt x="229695" y="914400"/>
                  <a:pt x="45358" y="757681"/>
                  <a:pt x="2726" y="549342"/>
                </a:cubicBezTo>
                <a:lnTo>
                  <a:pt x="0" y="522304"/>
                </a:lnTo>
                <a:lnTo>
                  <a:pt x="0" y="392096"/>
                </a:lnTo>
                <a:lnTo>
                  <a:pt x="2726" y="365058"/>
                </a:lnTo>
                <a:cubicBezTo>
                  <a:pt x="45358" y="156720"/>
                  <a:pt x="229695" y="0"/>
                  <a:pt x="450637"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p:nvPicPr>
        <p:blipFill>
          <a:blip r:embed="rId9" cstate="email">
            <a:extLst>
              <a:ext uri="{28A0092B-C50C-407E-A947-70E740481C1C}">
                <a14:useLocalDpi xmlns:a14="http://schemas.microsoft.com/office/drawing/2010/main"/>
              </a:ext>
            </a:extLst>
          </a:blip>
          <a:srcRect r="34322" b="4950"/>
          <a:stretch>
            <a:fillRect/>
          </a:stretch>
        </p:blipFill>
        <p:spPr bwMode="auto">
          <a:xfrm>
            <a:off x="1413760" y="233363"/>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10"/>
          <a:stretch>
            <a:fillRect/>
          </a:stretch>
        </p:blipFill>
        <p:spPr>
          <a:xfrm>
            <a:off x="7164288" y="4293096"/>
            <a:ext cx="1699270" cy="1234312"/>
          </a:xfrm>
          <a:prstGeom prst="rect">
            <a:avLst/>
          </a:prstGeom>
        </p:spPr>
      </p:pic>
      <p:pic>
        <p:nvPicPr>
          <p:cNvPr id="56323"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63738" y="233363"/>
            <a:ext cx="5684837"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32204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a:t>People &amp; Organization</a:t>
            </a:r>
            <a:endParaRPr lang="en-US" altLang="zh-TW" dirty="0"/>
          </a:p>
          <a:p>
            <a:pPr>
              <a:defRPr/>
            </a:pPr>
            <a:r>
              <a:rPr lang="en-US" altLang="zh-TW" dirty="0"/>
              <a:t>Recursive</a:t>
            </a:r>
          </a:p>
          <a:p>
            <a:pPr>
              <a:defRPr/>
            </a:pPr>
            <a:r>
              <a:rPr lang="en-US" altLang="zh-TW"/>
              <a:t>Party Role</a:t>
            </a:r>
            <a:endParaRPr lang="en-US" altLang="zh-TW" dirty="0"/>
          </a:p>
        </p:txBody>
      </p:sp>
      <p:sp>
        <p:nvSpPr>
          <p:cNvPr id="3" name="標題 2"/>
          <p:cNvSpPr>
            <a:spLocks noGrp="1"/>
          </p:cNvSpPr>
          <p:nvPr>
            <p:ph type="title"/>
          </p:nvPr>
        </p:nvSpPr>
        <p:spPr>
          <a:xfrm>
            <a:off x="722313" y="1490663"/>
            <a:ext cx="7772400" cy="1362075"/>
          </a:xfrm>
        </p:spPr>
        <p:txBody>
          <a:bodyPr/>
          <a:lstStyle/>
          <a:p>
            <a:pPr>
              <a:defRPr/>
            </a:pPr>
            <a:r>
              <a:rPr lang="zh-TW" altLang="en-US" dirty="0"/>
              <a:t>常用</a:t>
            </a:r>
            <a:r>
              <a:rPr lang="en-US" altLang="zh-TW" dirty="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53</a:t>
            </a:fld>
            <a:endParaRPr lang="zh-TW" altLang="en-US" sz="1200" b="0">
              <a:solidFill>
                <a:schemeClr val="bg1"/>
              </a:solidFill>
            </a:endParaRPr>
          </a:p>
        </p:txBody>
      </p:sp>
    </p:spTree>
    <p:extLst>
      <p:ext uri="{BB962C8B-B14F-4D97-AF65-F5344CB8AC3E}">
        <p14:creationId xmlns:p14="http://schemas.microsoft.com/office/powerpoint/2010/main" val="176750277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a:solidFill>
                  <a:srgbClr val="C00000"/>
                </a:solidFill>
              </a:rPr>
              <a:t>People &amp; Organization</a:t>
            </a:r>
            <a:endParaRPr lang="en-US" altLang="zh-TW" dirty="0">
              <a:solidFill>
                <a:srgbClr val="C00000"/>
              </a:solidFill>
            </a:endParaRPr>
          </a:p>
          <a:p>
            <a:pPr>
              <a:defRPr/>
            </a:pPr>
            <a:r>
              <a:rPr lang="en-US" altLang="zh-TW" dirty="0"/>
              <a:t>Recursive</a:t>
            </a:r>
          </a:p>
          <a:p>
            <a:pPr>
              <a:defRPr/>
            </a:pPr>
            <a:r>
              <a:rPr lang="en-US" altLang="zh-TW"/>
              <a:t>Party Role</a:t>
            </a:r>
            <a:endParaRPr lang="en-US" altLang="zh-TW" dirty="0"/>
          </a:p>
        </p:txBody>
      </p:sp>
      <p:sp>
        <p:nvSpPr>
          <p:cNvPr id="3" name="標題 2"/>
          <p:cNvSpPr>
            <a:spLocks noGrp="1"/>
          </p:cNvSpPr>
          <p:nvPr>
            <p:ph type="title"/>
          </p:nvPr>
        </p:nvSpPr>
        <p:spPr>
          <a:xfrm>
            <a:off x="722313" y="1490663"/>
            <a:ext cx="7772400" cy="1362075"/>
          </a:xfrm>
        </p:spPr>
        <p:txBody>
          <a:bodyPr/>
          <a:lstStyle/>
          <a:p>
            <a:pPr>
              <a:defRPr/>
            </a:pPr>
            <a:r>
              <a:rPr lang="zh-TW" altLang="en-US" dirty="0"/>
              <a:t>常用</a:t>
            </a:r>
            <a:r>
              <a:rPr lang="en-US" altLang="zh-TW" dirty="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54</a:t>
            </a:fld>
            <a:endParaRPr lang="zh-TW" altLang="en-US" sz="1200" b="0">
              <a:solidFill>
                <a:schemeClr val="bg1"/>
              </a:solidFill>
            </a:endParaRPr>
          </a:p>
        </p:txBody>
      </p:sp>
    </p:spTree>
    <p:extLst>
      <p:ext uri="{BB962C8B-B14F-4D97-AF65-F5344CB8AC3E}">
        <p14:creationId xmlns:p14="http://schemas.microsoft.com/office/powerpoint/2010/main" val="3560695021"/>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以員工為例</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55</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1419306"/>
            <a:ext cx="2264568"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412776"/>
            <a:ext cx="2074584"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2065206" y="2868907"/>
            <a:ext cx="223759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ctr" eaLnBrk="1" hangingPunct="1">
              <a:spcBef>
                <a:spcPct val="0"/>
              </a:spcBef>
              <a:buFontTx/>
              <a:buNone/>
            </a:pPr>
            <a:r>
              <a:rPr kumimoji="0" lang="zh-TW" altLang="en-US" sz="2000" dirty="0">
                <a:solidFill>
                  <a:srgbClr val="40458C"/>
                </a:solidFill>
              </a:rPr>
              <a:t>員工：是一個人</a:t>
            </a:r>
            <a:br>
              <a:rPr kumimoji="0" lang="en-US" altLang="zh-TW" sz="2000" dirty="0">
                <a:solidFill>
                  <a:srgbClr val="40458C"/>
                </a:solidFill>
              </a:rPr>
            </a:br>
            <a:r>
              <a:rPr kumimoji="0" lang="zh-TW" altLang="en-US" sz="2000" dirty="0">
                <a:solidFill>
                  <a:srgbClr val="40458C"/>
                </a:solidFill>
              </a:rPr>
              <a:t>在一個組織裡面</a:t>
            </a:r>
            <a:br>
              <a:rPr kumimoji="0" lang="en-US" altLang="zh-TW" sz="2000" dirty="0">
                <a:solidFill>
                  <a:srgbClr val="40458C"/>
                </a:solidFill>
              </a:rPr>
            </a:br>
            <a:r>
              <a:rPr kumimoji="0" lang="zh-TW" altLang="en-US" sz="2000" dirty="0">
                <a:solidFill>
                  <a:srgbClr val="40458C"/>
                </a:solidFill>
              </a:rPr>
              <a:t>扮演著某種角色</a:t>
            </a:r>
          </a:p>
        </p:txBody>
      </p:sp>
      <p:sp>
        <p:nvSpPr>
          <p:cNvPr id="8" name="矩形 7"/>
          <p:cNvSpPr/>
          <p:nvPr/>
        </p:nvSpPr>
        <p:spPr>
          <a:xfrm>
            <a:off x="2051720" y="4725144"/>
            <a:ext cx="5516589" cy="1229036"/>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一個人會永遠是員工嗎？</a:t>
            </a:r>
            <a:endParaRPr lang="en-US" altLang="zh-TW" sz="3600" dirty="0">
              <a:latin typeface="微軟正黑體" panose="020B0604030504040204" pitchFamily="34" charset="-120"/>
              <a:ea typeface="微軟正黑體" panose="020B0604030504040204" pitchFamily="34" charset="-120"/>
            </a:endParaRPr>
          </a:p>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人是生來就是當員工嗎？</a:t>
            </a:r>
            <a:endParaRPr lang="en-US" altLang="zh-TW" sz="3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463382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加入</a:t>
            </a:r>
            <a:r>
              <a:rPr lang="zh-TW" altLang="en-US" dirty="0">
                <a:solidFill>
                  <a:srgbClr val="C00000"/>
                </a:solidFill>
              </a:rPr>
              <a:t>時間</a:t>
            </a:r>
            <a:r>
              <a:rPr lang="zh-TW" altLang="en-US" dirty="0"/>
              <a:t>因素的考量</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56</a:t>
            </a:fld>
            <a:endParaRPr lang="zh-TW" altLang="en-US"/>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985972"/>
            <a:ext cx="2304256" cy="32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755576" y="5044567"/>
            <a:ext cx="7920880" cy="1224136"/>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t>Each PERSON </a:t>
            </a:r>
            <a:r>
              <a:rPr lang="en-US" altLang="zh-TW" sz="2800" i="1">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may</a:t>
            </a:r>
            <a:r>
              <a:rPr lang="en-US" altLang="zh-TW" sz="2800" i="1">
                <a:latin typeface="微軟正黑體" panose="020B0604030504040204" pitchFamily="34" charset="-120"/>
                <a:ea typeface="微軟正黑體" panose="020B0604030504040204" pitchFamily="34" charset="-120"/>
                <a:cs typeface="Times New Roman" panose="02020603050405020304" pitchFamily="18" charset="0"/>
              </a:rPr>
              <a:t> be </a:t>
            </a:r>
            <a: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t>employed by </a:t>
            </a:r>
            <a:b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2800" i="1">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one and only one</a:t>
            </a:r>
            <a:r>
              <a:rPr lang="en-US" altLang="zh-TW" sz="280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t>ORGANIZATION </a:t>
            </a:r>
            <a:r>
              <a:rPr lang="en-US" altLang="zh-TW" sz="2800" b="1">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over time</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pic>
        <p:nvPicPr>
          <p:cNvPr id="1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443" y="987621"/>
            <a:ext cx="5126013" cy="243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0"/>
          <p:cNvSpPr txBox="1">
            <a:spLocks noChangeArrowheads="1"/>
          </p:cNvSpPr>
          <p:nvPr/>
        </p:nvSpPr>
        <p:spPr bwMode="auto">
          <a:xfrm>
            <a:off x="745054" y="4187651"/>
            <a:ext cx="793140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buClr>
                <a:schemeClr val="accent2"/>
              </a:buClr>
              <a:buFont typeface="Monotype Sorts" charset="2"/>
              <a:buNone/>
            </a:pPr>
            <a:r>
              <a:rPr lang="en-US" altLang="zh-TW" sz="2400"/>
              <a:t>Each EMPLOYMENT must be </a:t>
            </a:r>
            <a:r>
              <a:rPr lang="en-US" altLang="zh-TW" sz="2400" i="1"/>
              <a:t>of</a:t>
            </a:r>
            <a:r>
              <a:rPr lang="en-US" altLang="zh-TW" sz="2400"/>
              <a:t> one PERSON;  </a:t>
            </a:r>
            <a:endParaRPr lang="en-US" altLang="zh-TW" sz="2400" dirty="0"/>
          </a:p>
          <a:p>
            <a:pPr eaLnBrk="1" hangingPunct="1">
              <a:buClr>
                <a:schemeClr val="accent2"/>
              </a:buClr>
              <a:buFont typeface="Monotype Sorts" charset="2"/>
              <a:buNone/>
            </a:pPr>
            <a:r>
              <a:rPr lang="en-US" altLang="zh-TW" sz="2400"/>
              <a:t>Each PERSON may be </a:t>
            </a:r>
            <a:r>
              <a:rPr lang="en-US" altLang="zh-TW" sz="2400" i="1"/>
              <a:t>in</a:t>
            </a:r>
            <a:r>
              <a:rPr lang="en-US" altLang="zh-TW" sz="2400"/>
              <a:t> one or more EMPLOYMENTS</a:t>
            </a:r>
            <a:r>
              <a:rPr lang="en-US" altLang="zh-TW" sz="2400" dirty="0"/>
              <a:t>.</a:t>
            </a:r>
            <a:endParaRPr lang="zh-TW" altLang="en-US" sz="2400" dirty="0"/>
          </a:p>
        </p:txBody>
      </p:sp>
      <p:sp>
        <p:nvSpPr>
          <p:cNvPr id="16" name="Oval 6"/>
          <p:cNvSpPr>
            <a:spLocks noChangeArrowheads="1"/>
          </p:cNvSpPr>
          <p:nvPr/>
        </p:nvSpPr>
        <p:spPr bwMode="auto">
          <a:xfrm>
            <a:off x="1475656" y="2148080"/>
            <a:ext cx="588963" cy="155733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7" name="Oval 6"/>
          <p:cNvSpPr>
            <a:spLocks noChangeArrowheads="1"/>
          </p:cNvSpPr>
          <p:nvPr/>
        </p:nvSpPr>
        <p:spPr bwMode="auto">
          <a:xfrm>
            <a:off x="4746567" y="974734"/>
            <a:ext cx="685800" cy="297180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15357549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16"/>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Position</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57</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692696"/>
            <a:ext cx="8148311" cy="5462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163011"/>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a:t>People &amp; Organization</a:t>
            </a:r>
            <a:endParaRPr lang="en-US" altLang="zh-TW" dirty="0"/>
          </a:p>
          <a:p>
            <a:pPr>
              <a:defRPr/>
            </a:pPr>
            <a:r>
              <a:rPr lang="en-US" altLang="zh-TW" dirty="0">
                <a:solidFill>
                  <a:srgbClr val="C00000"/>
                </a:solidFill>
              </a:rPr>
              <a:t>Recursive</a:t>
            </a:r>
          </a:p>
          <a:p>
            <a:pPr>
              <a:defRPr/>
            </a:pPr>
            <a:r>
              <a:rPr lang="en-US" altLang="zh-TW"/>
              <a:t>Party Role</a:t>
            </a:r>
            <a:endParaRPr lang="en-US" altLang="zh-TW" dirty="0"/>
          </a:p>
        </p:txBody>
      </p:sp>
      <p:sp>
        <p:nvSpPr>
          <p:cNvPr id="3" name="標題 2"/>
          <p:cNvSpPr>
            <a:spLocks noGrp="1"/>
          </p:cNvSpPr>
          <p:nvPr>
            <p:ph type="title"/>
          </p:nvPr>
        </p:nvSpPr>
        <p:spPr>
          <a:xfrm>
            <a:off x="722313" y="1490663"/>
            <a:ext cx="7772400" cy="1362075"/>
          </a:xfrm>
        </p:spPr>
        <p:txBody>
          <a:bodyPr/>
          <a:lstStyle/>
          <a:p>
            <a:pPr>
              <a:defRPr/>
            </a:pPr>
            <a:r>
              <a:rPr lang="zh-TW" altLang="en-US" dirty="0"/>
              <a:t>常用</a:t>
            </a:r>
            <a:r>
              <a:rPr lang="en-US" altLang="zh-TW" dirty="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58</a:t>
            </a:fld>
            <a:endParaRPr lang="zh-TW" altLang="en-US" sz="1200" b="0">
              <a:solidFill>
                <a:schemeClr val="bg1"/>
              </a:solidFill>
            </a:endParaRPr>
          </a:p>
        </p:txBody>
      </p:sp>
    </p:spTree>
    <p:extLst>
      <p:ext uri="{BB962C8B-B14F-4D97-AF65-F5344CB8AC3E}">
        <p14:creationId xmlns:p14="http://schemas.microsoft.com/office/powerpoint/2010/main" val="341202611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251520" y="2780928"/>
            <a:ext cx="8743950" cy="3333750"/>
          </a:xfrm>
          <a:prstGeom prst="rect">
            <a:avLst/>
          </a:prstGeom>
        </p:spPr>
      </p:pic>
      <p:sp>
        <p:nvSpPr>
          <p:cNvPr id="46082" name="標題 1"/>
          <p:cNvSpPr>
            <a:spLocks noGrp="1"/>
          </p:cNvSpPr>
          <p:nvPr>
            <p:ph type="title"/>
          </p:nvPr>
        </p:nvSpPr>
        <p:spPr>
          <a:xfrm>
            <a:off x="498475" y="446088"/>
            <a:ext cx="8110538" cy="900112"/>
          </a:xfrm>
        </p:spPr>
        <p:txBody>
          <a:bodyPr anchor="t"/>
          <a:lstStyle/>
          <a:p>
            <a:r>
              <a:rPr lang="en-US" altLang="zh-TW">
                <a:latin typeface="微軟正黑體" panose="020B0604030504040204" pitchFamily="34" charset="-120"/>
              </a:rPr>
              <a:t>Recursive Pattern</a:t>
            </a:r>
            <a:endParaRPr lang="zh-TW" altLang="en-US" dirty="0">
              <a:latin typeface="微軟正黑體" panose="020B0604030504040204" pitchFamily="34" charset="-120"/>
            </a:endParaRPr>
          </a:p>
        </p:txBody>
      </p:sp>
      <p:pic>
        <p:nvPicPr>
          <p:cNvPr id="46084"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51238" y="1736725"/>
            <a:ext cx="2005012"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3575" y="1019175"/>
            <a:ext cx="3400425"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Line 12"/>
          <p:cNvSpPr>
            <a:spLocks noChangeShapeType="1"/>
          </p:cNvSpPr>
          <p:nvPr/>
        </p:nvSpPr>
        <p:spPr bwMode="auto">
          <a:xfrm flipV="1">
            <a:off x="4430713" y="3838575"/>
            <a:ext cx="1219200" cy="1114425"/>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4608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302C50-161C-406C-A771-FDB8EDFB6012}" type="slidenum">
              <a:rPr lang="zh-TW" altLang="en-US" sz="1200" b="0" smtClean="0">
                <a:solidFill>
                  <a:schemeClr val="bg1"/>
                </a:solidFill>
              </a:rPr>
              <a:pPr>
                <a:spcBef>
                  <a:spcPct val="0"/>
                </a:spcBef>
                <a:buClrTx/>
                <a:buSzTx/>
                <a:buFontTx/>
                <a:buNone/>
              </a:pPr>
              <a:t>59</a:t>
            </a:fld>
            <a:endParaRPr lang="zh-TW" altLang="en-US" sz="1200" b="0">
              <a:solidFill>
                <a:schemeClr val="bg1"/>
              </a:solidFill>
            </a:endParaRPr>
          </a:p>
        </p:txBody>
      </p:sp>
      <p:pic>
        <p:nvPicPr>
          <p:cNvPr id="2" name="圖片 1"/>
          <p:cNvPicPr>
            <a:picLocks noChangeAspect="1"/>
          </p:cNvPicPr>
          <p:nvPr/>
        </p:nvPicPr>
        <p:blipFill rotWithShape="1">
          <a:blip r:embed="rId6" cstate="print">
            <a:extLst>
              <a:ext uri="{28A0092B-C50C-407E-A947-70E740481C1C}">
                <a14:useLocalDpi xmlns:a14="http://schemas.microsoft.com/office/drawing/2010/main" val="0"/>
              </a:ext>
            </a:extLst>
          </a:blip>
          <a:srcRect l="11693" t="20953" r="17407" b="4550"/>
          <a:stretch/>
        </p:blipFill>
        <p:spPr>
          <a:xfrm>
            <a:off x="755576" y="3140968"/>
            <a:ext cx="2808312" cy="2950823"/>
          </a:xfrm>
          <a:prstGeom prst="rect">
            <a:avLst/>
          </a:prstGeom>
          <a:noFill/>
          <a:ln>
            <a:noFill/>
          </a:ln>
        </p:spPr>
      </p:pic>
      <p:grpSp>
        <p:nvGrpSpPr>
          <p:cNvPr id="83" name="群組 82"/>
          <p:cNvGrpSpPr/>
          <p:nvPr/>
        </p:nvGrpSpPr>
        <p:grpSpPr>
          <a:xfrm>
            <a:off x="179512" y="1196752"/>
            <a:ext cx="8784976" cy="4896544"/>
            <a:chOff x="179512" y="1196752"/>
            <a:chExt cx="8784976" cy="4896544"/>
          </a:xfrm>
        </p:grpSpPr>
        <p:sp>
          <p:nvSpPr>
            <p:cNvPr id="9" name="矩形 8"/>
            <p:cNvSpPr/>
            <p:nvPr/>
          </p:nvSpPr>
          <p:spPr>
            <a:xfrm>
              <a:off x="179512" y="2564904"/>
              <a:ext cx="899592" cy="3528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179512" y="5013176"/>
              <a:ext cx="8784976"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251521" y="1196752"/>
              <a:ext cx="5484609" cy="4464495"/>
              <a:chOff x="1869930" y="1237557"/>
              <a:chExt cx="3866200" cy="3199555"/>
            </a:xfrm>
          </p:grpSpPr>
          <p:grpSp>
            <p:nvGrpSpPr>
              <p:cNvPr id="6" name="群組 5"/>
              <p:cNvGrpSpPr/>
              <p:nvPr/>
            </p:nvGrpSpPr>
            <p:grpSpPr>
              <a:xfrm>
                <a:off x="2123728" y="1340768"/>
                <a:ext cx="3612402" cy="3096344"/>
                <a:chOff x="2123728" y="1340768"/>
                <a:chExt cx="3612402" cy="3096344"/>
              </a:xfrm>
            </p:grpSpPr>
            <p:sp>
              <p:nvSpPr>
                <p:cNvPr id="48" name="矩形 47"/>
                <p:cNvSpPr/>
                <p:nvPr/>
              </p:nvSpPr>
              <p:spPr>
                <a:xfrm>
                  <a:off x="2123728" y="1340768"/>
                  <a:ext cx="3612402" cy="3096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49" name="群組 48"/>
                <p:cNvGrpSpPr>
                  <a:grpSpLocks noChangeAspect="1"/>
                </p:cNvGrpSpPr>
                <p:nvPr/>
              </p:nvGrpSpPr>
              <p:grpSpPr>
                <a:xfrm>
                  <a:off x="2373539" y="1443986"/>
                  <a:ext cx="3052956" cy="2853923"/>
                  <a:chOff x="1433919" y="548687"/>
                  <a:chExt cx="4929897" cy="4608505"/>
                </a:xfrm>
              </p:grpSpPr>
              <p:pic>
                <p:nvPicPr>
                  <p:cNvPr id="50" name="圖片 49"/>
                  <p:cNvPicPr>
                    <a:picLocks noChangeAspect="1"/>
                  </p:cNvPicPr>
                  <p:nvPr/>
                </p:nvPicPr>
                <p:blipFill rotWithShape="1">
                  <a:blip r:embed="rId7">
                    <a:extLst>
                      <a:ext uri="{28A0092B-C50C-407E-A947-70E740481C1C}">
                        <a14:useLocalDpi xmlns:a14="http://schemas.microsoft.com/office/drawing/2010/main" val="0"/>
                      </a:ext>
                    </a:extLst>
                  </a:blip>
                  <a:srcRect l="25307" t="9660" r="55714" b="30862"/>
                  <a:stretch/>
                </p:blipFill>
                <p:spPr>
                  <a:xfrm>
                    <a:off x="3131840" y="3789040"/>
                    <a:ext cx="520825" cy="1224136"/>
                  </a:xfrm>
                  <a:prstGeom prst="rect">
                    <a:avLst/>
                  </a:prstGeom>
                </p:spPr>
              </p:pic>
              <p:pic>
                <p:nvPicPr>
                  <p:cNvPr id="51" name="圖片 50"/>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a:off x="1433919" y="3789040"/>
                    <a:ext cx="401777" cy="1368152"/>
                  </a:xfrm>
                  <a:prstGeom prst="rect">
                    <a:avLst/>
                  </a:prstGeom>
                </p:spPr>
              </p:pic>
              <p:grpSp>
                <p:nvGrpSpPr>
                  <p:cNvPr id="52" name="群組 51"/>
                  <p:cNvGrpSpPr>
                    <a:grpSpLocks noChangeAspect="1"/>
                  </p:cNvGrpSpPr>
                  <p:nvPr/>
                </p:nvGrpSpPr>
                <p:grpSpPr>
                  <a:xfrm>
                    <a:off x="2202673" y="548687"/>
                    <a:ext cx="3472911" cy="903123"/>
                    <a:chOff x="1350972" y="260655"/>
                    <a:chExt cx="5190686" cy="1349829"/>
                  </a:xfrm>
                </p:grpSpPr>
                <p:pic>
                  <p:nvPicPr>
                    <p:cNvPr id="79" name="圖片 78"/>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5400000">
                      <a:off x="1834159" y="332658"/>
                      <a:ext cx="401778" cy="1368152"/>
                    </a:xfrm>
                    <a:prstGeom prst="rect">
                      <a:avLst/>
                    </a:prstGeom>
                  </p:spPr>
                </p:pic>
                <p:pic>
                  <p:nvPicPr>
                    <p:cNvPr id="80" name="圖片 79"/>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16200000">
                      <a:off x="5656693" y="353525"/>
                      <a:ext cx="401778" cy="1368152"/>
                    </a:xfrm>
                    <a:prstGeom prst="rect">
                      <a:avLst/>
                    </a:prstGeom>
                  </p:spPr>
                </p:pic>
                <p:pic>
                  <p:nvPicPr>
                    <p:cNvPr id="81" name="圖片 80"/>
                    <p:cNvPicPr>
                      <a:picLocks noChangeAspect="1"/>
                    </p:cNvPicPr>
                    <p:nvPr/>
                  </p:nvPicPr>
                  <p:blipFill rotWithShape="1">
                    <a:blip r:embed="rId7" cstate="print">
                      <a:extLst>
                        <a:ext uri="{28A0092B-C50C-407E-A947-70E740481C1C}">
                          <a14:useLocalDpi xmlns:a14="http://schemas.microsoft.com/office/drawing/2010/main" val="0"/>
                        </a:ext>
                      </a:extLst>
                    </a:blip>
                    <a:srcRect l="25307" t="9660" r="55714" b="30862"/>
                    <a:stretch/>
                  </p:blipFill>
                  <p:spPr>
                    <a:xfrm rot="5400000">
                      <a:off x="3099006" y="144920"/>
                      <a:ext cx="704644" cy="1656183"/>
                    </a:xfrm>
                    <a:prstGeom prst="rect">
                      <a:avLst/>
                    </a:prstGeom>
                  </p:spPr>
                </p:pic>
                <p:pic>
                  <p:nvPicPr>
                    <p:cNvPr id="82" name="圖片 81"/>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rot="16200000">
                      <a:off x="3906996" y="161501"/>
                      <a:ext cx="1349829" cy="1548137"/>
                    </a:xfrm>
                    <a:prstGeom prst="rect">
                      <a:avLst/>
                    </a:prstGeom>
                  </p:spPr>
                </p:pic>
              </p:grpSp>
              <p:grpSp>
                <p:nvGrpSpPr>
                  <p:cNvPr id="53" name="群組 52"/>
                  <p:cNvGrpSpPr>
                    <a:grpSpLocks noChangeAspect="1"/>
                  </p:cNvGrpSpPr>
                  <p:nvPr/>
                </p:nvGrpSpPr>
                <p:grpSpPr>
                  <a:xfrm>
                    <a:off x="1475656" y="2266686"/>
                    <a:ext cx="2370467" cy="578112"/>
                    <a:chOff x="1373899" y="2276872"/>
                    <a:chExt cx="2889299" cy="704645"/>
                  </a:xfrm>
                </p:grpSpPr>
                <p:pic>
                  <p:nvPicPr>
                    <p:cNvPr id="77" name="圖片 76"/>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5400000">
                      <a:off x="1857086" y="1988841"/>
                      <a:ext cx="401777" cy="1368152"/>
                    </a:xfrm>
                    <a:prstGeom prst="rect">
                      <a:avLst/>
                    </a:prstGeom>
                  </p:spPr>
                </p:pic>
                <p:pic>
                  <p:nvPicPr>
                    <p:cNvPr id="78" name="圖片 77"/>
                    <p:cNvPicPr>
                      <a:picLocks noChangeAspect="1"/>
                    </p:cNvPicPr>
                    <p:nvPr/>
                  </p:nvPicPr>
                  <p:blipFill rotWithShape="1">
                    <a:blip r:embed="rId7">
                      <a:extLst>
                        <a:ext uri="{28A0092B-C50C-407E-A947-70E740481C1C}">
                          <a14:useLocalDpi xmlns:a14="http://schemas.microsoft.com/office/drawing/2010/main" val="0"/>
                        </a:ext>
                      </a:extLst>
                    </a:blip>
                    <a:srcRect l="25307" t="9660" r="55714" b="32504"/>
                    <a:stretch/>
                  </p:blipFill>
                  <p:spPr>
                    <a:xfrm rot="5400000">
                      <a:off x="3105645" y="1823965"/>
                      <a:ext cx="704645" cy="1610460"/>
                    </a:xfrm>
                    <a:prstGeom prst="rect">
                      <a:avLst/>
                    </a:prstGeom>
                  </p:spPr>
                </p:pic>
              </p:grpSp>
              <p:grpSp>
                <p:nvGrpSpPr>
                  <p:cNvPr id="54" name="群組 53"/>
                  <p:cNvGrpSpPr>
                    <a:grpSpLocks noChangeAspect="1"/>
                  </p:cNvGrpSpPr>
                  <p:nvPr/>
                </p:nvGrpSpPr>
                <p:grpSpPr>
                  <a:xfrm>
                    <a:off x="4241565" y="2060851"/>
                    <a:ext cx="2020081" cy="989789"/>
                    <a:chOff x="4265378" y="1916837"/>
                    <a:chExt cx="2754893" cy="1349829"/>
                  </a:xfrm>
                </p:grpSpPr>
                <p:pic>
                  <p:nvPicPr>
                    <p:cNvPr id="75" name="圖片 74"/>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16200000">
                      <a:off x="6135306" y="2009708"/>
                      <a:ext cx="401777" cy="1368152"/>
                    </a:xfrm>
                    <a:prstGeom prst="rect">
                      <a:avLst/>
                    </a:prstGeom>
                  </p:spPr>
                </p:pic>
                <p:pic>
                  <p:nvPicPr>
                    <p:cNvPr id="76" name="圖片 75"/>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rot="16200000">
                      <a:off x="4364534" y="1817681"/>
                      <a:ext cx="1349829" cy="1548141"/>
                    </a:xfrm>
                    <a:prstGeom prst="rect">
                      <a:avLst/>
                    </a:prstGeom>
                  </p:spPr>
                </p:pic>
              </p:grpSp>
              <p:pic>
                <p:nvPicPr>
                  <p:cNvPr id="55" name="圖片 54"/>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a:off x="5962039" y="3708648"/>
                    <a:ext cx="401777" cy="1368152"/>
                  </a:xfrm>
                  <a:prstGeom prst="rect">
                    <a:avLst/>
                  </a:prstGeom>
                </p:spPr>
              </p:pic>
              <p:pic>
                <p:nvPicPr>
                  <p:cNvPr id="56" name="圖片 55"/>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a:off x="4067944" y="3789040"/>
                    <a:ext cx="792088" cy="908457"/>
                  </a:xfrm>
                  <a:prstGeom prst="rect">
                    <a:avLst/>
                  </a:prstGeom>
                </p:spPr>
              </p:pic>
              <p:grpSp>
                <p:nvGrpSpPr>
                  <p:cNvPr id="57" name="群組 56"/>
                  <p:cNvGrpSpPr/>
                  <p:nvPr/>
                </p:nvGrpSpPr>
                <p:grpSpPr>
                  <a:xfrm>
                    <a:off x="1619672" y="3140968"/>
                    <a:ext cx="1800200" cy="576064"/>
                    <a:chOff x="1619672" y="3140968"/>
                    <a:chExt cx="1800200" cy="576064"/>
                  </a:xfrm>
                </p:grpSpPr>
                <p:grpSp>
                  <p:nvGrpSpPr>
                    <p:cNvPr id="70" name="群組 69"/>
                    <p:cNvGrpSpPr/>
                    <p:nvPr/>
                  </p:nvGrpSpPr>
                  <p:grpSpPr>
                    <a:xfrm>
                      <a:off x="1619672" y="3429000"/>
                      <a:ext cx="1800200" cy="288032"/>
                      <a:chOff x="1619672" y="3429000"/>
                      <a:chExt cx="1800200" cy="288032"/>
                    </a:xfrm>
                  </p:grpSpPr>
                  <p:cxnSp>
                    <p:nvCxnSpPr>
                      <p:cNvPr id="72" name="直線接點 71"/>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73" name="直線接點 72"/>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74" name="直線接點 73"/>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71" name="直線接點 70"/>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nvGrpSpPr>
                  <p:cNvPr id="58" name="群組 57"/>
                  <p:cNvGrpSpPr/>
                  <p:nvPr/>
                </p:nvGrpSpPr>
                <p:grpSpPr>
                  <a:xfrm>
                    <a:off x="2411760" y="1484784"/>
                    <a:ext cx="3168352" cy="576064"/>
                    <a:chOff x="1619672" y="3140968"/>
                    <a:chExt cx="1800200" cy="576064"/>
                  </a:xfrm>
                </p:grpSpPr>
                <p:grpSp>
                  <p:nvGrpSpPr>
                    <p:cNvPr id="65" name="群組 64"/>
                    <p:cNvGrpSpPr/>
                    <p:nvPr/>
                  </p:nvGrpSpPr>
                  <p:grpSpPr>
                    <a:xfrm>
                      <a:off x="1619672" y="3429000"/>
                      <a:ext cx="1800200" cy="288032"/>
                      <a:chOff x="1619672" y="3429000"/>
                      <a:chExt cx="1800200" cy="288032"/>
                    </a:xfrm>
                  </p:grpSpPr>
                  <p:cxnSp>
                    <p:nvCxnSpPr>
                      <p:cNvPr id="67" name="直線接點 66"/>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68" name="直線接點 67"/>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69" name="直線接點 68"/>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66" name="直線接點 65"/>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nvGrpSpPr>
                  <p:cNvPr id="59" name="群組 58"/>
                  <p:cNvGrpSpPr/>
                  <p:nvPr/>
                </p:nvGrpSpPr>
                <p:grpSpPr>
                  <a:xfrm>
                    <a:off x="4427984" y="3140968"/>
                    <a:ext cx="1800200" cy="576064"/>
                    <a:chOff x="1619672" y="3140968"/>
                    <a:chExt cx="1800200" cy="576064"/>
                  </a:xfrm>
                </p:grpSpPr>
                <p:grpSp>
                  <p:nvGrpSpPr>
                    <p:cNvPr id="60" name="群組 59"/>
                    <p:cNvGrpSpPr/>
                    <p:nvPr/>
                  </p:nvGrpSpPr>
                  <p:grpSpPr>
                    <a:xfrm>
                      <a:off x="1619672" y="3429000"/>
                      <a:ext cx="1800200" cy="288032"/>
                      <a:chOff x="1619672" y="3429000"/>
                      <a:chExt cx="1800200" cy="288032"/>
                    </a:xfrm>
                  </p:grpSpPr>
                  <p:cxnSp>
                    <p:nvCxnSpPr>
                      <p:cNvPr id="62" name="直線接點 61"/>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63" name="直線接點 62"/>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64" name="直線接點 63"/>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61" name="直線接點 60"/>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grpSp>
          <p:sp>
            <p:nvSpPr>
              <p:cNvPr id="7" name="文字方塊 6"/>
              <p:cNvSpPr txBox="1"/>
              <p:nvPr/>
            </p:nvSpPr>
            <p:spPr>
              <a:xfrm>
                <a:off x="1869930" y="1237557"/>
                <a:ext cx="991947" cy="463204"/>
              </a:xfrm>
              <a:prstGeom prst="rect">
                <a:avLst/>
              </a:prstGeom>
              <a:noFill/>
            </p:spPr>
            <p:txBody>
              <a:bodyPr wrap="none" rtlCol="0">
                <a:spAutoFit/>
              </a:bodyPr>
              <a:lstStyle/>
              <a:p>
                <a:r>
                  <a:rPr lang="en-US" altLang="zh-TW" sz="3600" b="1" dirty="0"/>
                  <a:t>P</a:t>
                </a:r>
                <a:r>
                  <a:rPr lang="en-US" altLang="zh-TW" sz="3600" b="1" dirty="0">
                    <a:solidFill>
                      <a:schemeClr val="accent6"/>
                    </a:solidFill>
                  </a:rPr>
                  <a:t>P</a:t>
                </a:r>
                <a:r>
                  <a:rPr lang="en-US" altLang="zh-TW" sz="3600" b="1" dirty="0">
                    <a:solidFill>
                      <a:srgbClr val="FF0000"/>
                    </a:solidFill>
                  </a:rPr>
                  <a:t>A</a:t>
                </a:r>
                <a:r>
                  <a:rPr lang="en-US" altLang="zh-TW" sz="3600" b="1" dirty="0"/>
                  <a:t>P</a:t>
                </a:r>
                <a:endParaRPr lang="zh-TW" altLang="en-US" sz="3600" b="1" dirty="0"/>
              </a:p>
            </p:txBody>
          </p:sp>
        </p:grpSp>
      </p:grpSp>
    </p:spTree>
    <p:extLst>
      <p:ext uri="{BB962C8B-B14F-4D97-AF65-F5344CB8AC3E}">
        <p14:creationId xmlns:p14="http://schemas.microsoft.com/office/powerpoint/2010/main" val="38617461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down)">
                                      <p:cBhvr>
                                        <p:cTn id="2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a:xfrm>
            <a:off x="498475" y="446088"/>
            <a:ext cx="8110538" cy="900112"/>
          </a:xfrm>
        </p:spPr>
        <p:txBody>
          <a:bodyPr anchor="t"/>
          <a:lstStyle/>
          <a:p>
            <a:r>
              <a:rPr lang="zh-TW" altLang="en-US">
                <a:latin typeface="微軟正黑體" panose="020B0604030504040204" pitchFamily="34" charset="-120"/>
              </a:rPr>
              <a:t>三種</a:t>
            </a:r>
            <a:r>
              <a:rPr lang="en-US" altLang="zh-TW">
                <a:latin typeface="微軟正黑體" panose="020B0604030504040204" pitchFamily="34" charset="-120"/>
              </a:rPr>
              <a:t>Recursive</a:t>
            </a:r>
            <a:r>
              <a:rPr lang="zh-TW" altLang="en-US">
                <a:latin typeface="微軟正黑體" panose="020B0604030504040204" pitchFamily="34" charset="-120"/>
              </a:rPr>
              <a:t>類型</a:t>
            </a:r>
          </a:p>
        </p:txBody>
      </p:sp>
      <p:pic>
        <p:nvPicPr>
          <p:cNvPr id="48131"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354138"/>
            <a:ext cx="272573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2475" y="1279525"/>
            <a:ext cx="24415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圖片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4388" y="1668463"/>
            <a:ext cx="3097212"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資料庫圖表 11"/>
          <p:cNvGraphicFramePr/>
          <p:nvPr/>
        </p:nvGraphicFramePr>
        <p:xfrm>
          <a:off x="320212" y="3886619"/>
          <a:ext cx="8671035" cy="22934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圖片 7"/>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26024" y="4408488"/>
            <a:ext cx="24304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BBCA16-DE5A-42E3-A3C9-2C0FE0000995}" type="slidenum">
              <a:rPr lang="zh-TW" altLang="en-US" sz="1200" b="0" smtClean="0">
                <a:solidFill>
                  <a:schemeClr val="bg1"/>
                </a:solidFill>
              </a:rPr>
              <a:pPr>
                <a:spcBef>
                  <a:spcPct val="0"/>
                </a:spcBef>
                <a:buClrTx/>
                <a:buSzTx/>
                <a:buFontTx/>
                <a:buNone/>
              </a:pPr>
              <a:t>60</a:t>
            </a:fld>
            <a:endParaRPr lang="zh-TW" altLang="en-US" sz="1200" b="0">
              <a:solidFill>
                <a:schemeClr val="bg1"/>
              </a:solidFill>
            </a:endParaRPr>
          </a:p>
        </p:txBody>
      </p:sp>
      <p:pic>
        <p:nvPicPr>
          <p:cNvPr id="4" name="圖片 3" descr="一張含有 個人, 相片, 擺姿勢, 男人 的圖片&#10;&#10;自動產生的描述">
            <a:extLst>
              <a:ext uri="{FF2B5EF4-FFF2-40B4-BE49-F238E27FC236}">
                <a16:creationId xmlns:a16="http://schemas.microsoft.com/office/drawing/2014/main" id="{13321A4C-5B9C-4460-BAA4-56E7216F0A7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416460" y="5776913"/>
            <a:ext cx="2430000" cy="1231287"/>
          </a:xfrm>
          <a:prstGeom prst="rect">
            <a:avLst/>
          </a:prstGeom>
        </p:spPr>
      </p:pic>
    </p:spTree>
    <p:extLst>
      <p:ext uri="{BB962C8B-B14F-4D97-AF65-F5344CB8AC3E}">
        <p14:creationId xmlns:p14="http://schemas.microsoft.com/office/powerpoint/2010/main" val="16787388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組織架構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61</a:t>
            </a:fld>
            <a:endParaRPr lang="zh-TW" altLang="en-US"/>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24744"/>
            <a:ext cx="3426495" cy="24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836613"/>
            <a:ext cx="4496726" cy="4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4"/>
          <p:cNvGrpSpPr>
            <a:grpSpLocks/>
          </p:cNvGrpSpPr>
          <p:nvPr/>
        </p:nvGrpSpPr>
        <p:grpSpPr bwMode="auto">
          <a:xfrm>
            <a:off x="467544" y="2524252"/>
            <a:ext cx="3725901" cy="1297048"/>
            <a:chOff x="3144" y="1080"/>
            <a:chExt cx="2310" cy="804"/>
          </a:xfrm>
        </p:grpSpPr>
        <p:sp>
          <p:nvSpPr>
            <p:cNvPr id="8" name="Line 5"/>
            <p:cNvSpPr>
              <a:spLocks noChangeShapeType="1"/>
            </p:cNvSpPr>
            <p:nvPr/>
          </p:nvSpPr>
          <p:spPr bwMode="auto">
            <a:xfrm flipH="1">
              <a:off x="5064" y="1482"/>
              <a:ext cx="390" cy="0"/>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4" y="1080"/>
              <a:ext cx="1920"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Tree>
    <p:extLst>
      <p:ext uri="{BB962C8B-B14F-4D97-AF65-F5344CB8AC3E}">
        <p14:creationId xmlns:p14="http://schemas.microsoft.com/office/powerpoint/2010/main" val="16295105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組織架構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62</a:t>
            </a:fld>
            <a:endParaRPr lang="zh-TW" altLang="en-US"/>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524252"/>
            <a:ext cx="3096853" cy="129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8" name="Oval 10"/>
          <p:cNvSpPr>
            <a:spLocks noChangeArrowheads="1"/>
          </p:cNvSpPr>
          <p:nvPr/>
        </p:nvSpPr>
        <p:spPr bwMode="auto">
          <a:xfrm>
            <a:off x="251520" y="2465242"/>
            <a:ext cx="1478358" cy="1483030"/>
          </a:xfrm>
          <a:prstGeom prst="ellipse">
            <a:avLst/>
          </a:prstGeom>
          <a:noFill/>
          <a:ln w="38100">
            <a:solidFill>
              <a:srgbClr val="CC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grpSp>
        <p:nvGrpSpPr>
          <p:cNvPr id="9" name="Group 5"/>
          <p:cNvGrpSpPr>
            <a:grpSpLocks/>
          </p:cNvGrpSpPr>
          <p:nvPr/>
        </p:nvGrpSpPr>
        <p:grpSpPr bwMode="auto">
          <a:xfrm>
            <a:off x="1587079" y="3895085"/>
            <a:ext cx="5063367" cy="1880682"/>
            <a:chOff x="1295" y="2118"/>
            <a:chExt cx="3752" cy="1432"/>
          </a:xfrm>
        </p:grpSpPr>
        <p:sp>
          <p:nvSpPr>
            <p:cNvPr id="10" name="Line 6"/>
            <p:cNvSpPr>
              <a:spLocks noChangeShapeType="1"/>
            </p:cNvSpPr>
            <p:nvPr/>
          </p:nvSpPr>
          <p:spPr bwMode="auto">
            <a:xfrm>
              <a:off x="1295" y="2118"/>
              <a:ext cx="278" cy="456"/>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 y="2422"/>
              <a:ext cx="3354"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12" name="Line 12"/>
          <p:cNvSpPr>
            <a:spLocks noChangeShapeType="1"/>
          </p:cNvSpPr>
          <p:nvPr/>
        </p:nvSpPr>
        <p:spPr bwMode="auto">
          <a:xfrm flipV="1">
            <a:off x="5316793" y="2870807"/>
            <a:ext cx="551351" cy="1187011"/>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4668" y="844649"/>
            <a:ext cx="5256138" cy="304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矩形 13"/>
          <p:cNvSpPr/>
          <p:nvPr/>
        </p:nvSpPr>
        <p:spPr>
          <a:xfrm>
            <a:off x="1763688" y="5856288"/>
            <a:ext cx="5266423" cy="100171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學院－＞系所</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10429490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人員組織基礎模型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63</a:t>
            </a:fld>
            <a:endParaRPr lang="zh-TW" altLang="en-US"/>
          </a:p>
        </p:txBody>
      </p:sp>
      <p:grpSp>
        <p:nvGrpSpPr>
          <p:cNvPr id="5" name="Group 159"/>
          <p:cNvGrpSpPr>
            <a:grpSpLocks/>
          </p:cNvGrpSpPr>
          <p:nvPr/>
        </p:nvGrpSpPr>
        <p:grpSpPr bwMode="auto">
          <a:xfrm>
            <a:off x="827584" y="1246150"/>
            <a:ext cx="7869188" cy="4908414"/>
            <a:chOff x="987" y="824"/>
            <a:chExt cx="3660" cy="2243"/>
          </a:xfrm>
        </p:grpSpPr>
        <p:sp>
          <p:nvSpPr>
            <p:cNvPr id="6" name="AutoShape 8"/>
            <p:cNvSpPr>
              <a:spLocks noChangeArrowheads="1"/>
            </p:cNvSpPr>
            <p:nvPr/>
          </p:nvSpPr>
          <p:spPr bwMode="auto">
            <a:xfrm>
              <a:off x="3867" y="824"/>
              <a:ext cx="780" cy="2243"/>
            </a:xfrm>
            <a:prstGeom prst="roundRect">
              <a:avLst>
                <a:gd name="adj" fmla="val 4806"/>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7" name="Rectangle 9"/>
            <p:cNvSpPr>
              <a:spLocks noChangeArrowheads="1"/>
            </p:cNvSpPr>
            <p:nvPr/>
          </p:nvSpPr>
          <p:spPr bwMode="auto">
            <a:xfrm>
              <a:off x="3905" y="862"/>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8" name="Rectangle 10"/>
            <p:cNvSpPr>
              <a:spLocks noChangeArrowheads="1"/>
            </p:cNvSpPr>
            <p:nvPr/>
          </p:nvSpPr>
          <p:spPr bwMode="auto">
            <a:xfrm>
              <a:off x="3905" y="970"/>
              <a:ext cx="48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NAME (</a:t>
              </a:r>
              <a:r>
                <a:rPr lang="en-US" altLang="zh-TW" sz="1000" dirty="0">
                  <a:solidFill>
                    <a:srgbClr val="000000"/>
                  </a:solidFill>
                </a:rPr>
                <a:t>SURNAME)</a:t>
              </a:r>
              <a:endParaRPr lang="en-US" altLang="zh-TW" sz="3600" dirty="0"/>
            </a:p>
          </p:txBody>
        </p:sp>
        <p:sp>
          <p:nvSpPr>
            <p:cNvPr id="9" name="AutoShape 22"/>
            <p:cNvSpPr>
              <a:spLocks noChangeArrowheads="1"/>
            </p:cNvSpPr>
            <p:nvPr/>
          </p:nvSpPr>
          <p:spPr bwMode="auto">
            <a:xfrm>
              <a:off x="2266" y="892"/>
              <a:ext cx="967" cy="457"/>
            </a:xfrm>
            <a:prstGeom prst="roundRect">
              <a:avLst>
                <a:gd name="adj" fmla="val 8194"/>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0" name="Rectangle 23"/>
            <p:cNvSpPr>
              <a:spLocks noChangeArrowheads="1"/>
            </p:cNvSpPr>
            <p:nvPr/>
          </p:nvSpPr>
          <p:spPr bwMode="auto">
            <a:xfrm>
              <a:off x="2303" y="929"/>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11" name="Rectangle 24"/>
            <p:cNvSpPr>
              <a:spLocks noChangeArrowheads="1"/>
            </p:cNvSpPr>
            <p:nvPr/>
          </p:nvSpPr>
          <p:spPr bwMode="auto">
            <a:xfrm>
              <a:off x="2303" y="1038"/>
              <a:ext cx="57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RELATIONSHIP</a:t>
              </a:r>
              <a:endParaRPr lang="en-US" altLang="zh-TW" sz="3600"/>
            </a:p>
          </p:txBody>
        </p:sp>
        <p:sp>
          <p:nvSpPr>
            <p:cNvPr id="12" name="AutoShape 25"/>
            <p:cNvSpPr>
              <a:spLocks noChangeArrowheads="1"/>
            </p:cNvSpPr>
            <p:nvPr/>
          </p:nvSpPr>
          <p:spPr bwMode="auto">
            <a:xfrm>
              <a:off x="2656" y="1525"/>
              <a:ext cx="701" cy="818"/>
            </a:xfrm>
            <a:prstGeom prst="roundRect">
              <a:avLst>
                <a:gd name="adj" fmla="val 53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3" name="Rectangle 26"/>
            <p:cNvSpPr>
              <a:spLocks noChangeArrowheads="1"/>
            </p:cNvSpPr>
            <p:nvPr/>
          </p:nvSpPr>
          <p:spPr bwMode="auto">
            <a:xfrm>
              <a:off x="2693" y="1563"/>
              <a:ext cx="54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EMPLOYMENT</a:t>
              </a:r>
              <a:endParaRPr lang="en-US" altLang="zh-TW" sz="3600"/>
            </a:p>
          </p:txBody>
        </p:sp>
        <p:sp>
          <p:nvSpPr>
            <p:cNvPr id="14" name="Rectangle 27"/>
            <p:cNvSpPr>
              <a:spLocks noChangeArrowheads="1"/>
            </p:cNvSpPr>
            <p:nvPr/>
          </p:nvSpPr>
          <p:spPr bwMode="auto">
            <a:xfrm>
              <a:off x="2693" y="1672"/>
              <a:ext cx="33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a:solidFill>
                    <a:srgbClr val="000000"/>
                  </a:solidFill>
                </a:rPr>
                <a:t>*  </a:t>
              </a:r>
              <a:r>
                <a:rPr lang="en-US" altLang="zh-TW" sz="1000">
                  <a:solidFill>
                    <a:srgbClr val="000000"/>
                  </a:solidFill>
                </a:rPr>
                <a:t>FROM DATE</a:t>
              </a:r>
              <a:endParaRPr lang="en-US" altLang="zh-TW" sz="3600" dirty="0"/>
            </a:p>
          </p:txBody>
        </p:sp>
        <p:sp>
          <p:nvSpPr>
            <p:cNvPr id="15" name="Rectangle 28"/>
            <p:cNvSpPr>
              <a:spLocks noChangeArrowheads="1"/>
            </p:cNvSpPr>
            <p:nvPr/>
          </p:nvSpPr>
          <p:spPr bwMode="auto">
            <a:xfrm>
              <a:off x="2693" y="1735"/>
              <a:ext cx="33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UNTIL DATE</a:t>
              </a:r>
              <a:endParaRPr lang="en-US" altLang="zh-TW" sz="3600" dirty="0"/>
            </a:p>
          </p:txBody>
        </p:sp>
        <p:sp>
          <p:nvSpPr>
            <p:cNvPr id="16" name="AutoShape 29"/>
            <p:cNvSpPr>
              <a:spLocks noChangeArrowheads="1"/>
            </p:cNvSpPr>
            <p:nvPr/>
          </p:nvSpPr>
          <p:spPr bwMode="auto">
            <a:xfrm>
              <a:off x="987" y="1375"/>
              <a:ext cx="986" cy="477"/>
            </a:xfrm>
            <a:prstGeom prst="roundRect">
              <a:avLst>
                <a:gd name="adj" fmla="val 787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7" name="Rectangle 30"/>
            <p:cNvSpPr>
              <a:spLocks noChangeArrowheads="1"/>
            </p:cNvSpPr>
            <p:nvPr/>
          </p:nvSpPr>
          <p:spPr bwMode="auto">
            <a:xfrm>
              <a:off x="1025" y="1413"/>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dirty="0">
                  <a:solidFill>
                    <a:srgbClr val="000000"/>
                  </a:solidFill>
                </a:rPr>
                <a:t>POSITION</a:t>
              </a:r>
              <a:endParaRPr lang="en-US" altLang="zh-TW" sz="3600" dirty="0"/>
            </a:p>
          </p:txBody>
        </p:sp>
        <p:sp>
          <p:nvSpPr>
            <p:cNvPr id="18" name="Rectangle 31"/>
            <p:cNvSpPr>
              <a:spLocks noChangeArrowheads="1"/>
            </p:cNvSpPr>
            <p:nvPr/>
          </p:nvSpPr>
          <p:spPr bwMode="auto">
            <a:xfrm>
              <a:off x="1025" y="1522"/>
              <a:ext cx="51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ASSIGNMENT</a:t>
              </a:r>
              <a:endParaRPr lang="en-US" altLang="zh-TW" sz="3600"/>
            </a:p>
          </p:txBody>
        </p:sp>
        <p:sp>
          <p:nvSpPr>
            <p:cNvPr id="19" name="Rectangle 32"/>
            <p:cNvSpPr>
              <a:spLocks noChangeArrowheads="1"/>
            </p:cNvSpPr>
            <p:nvPr/>
          </p:nvSpPr>
          <p:spPr bwMode="auto">
            <a:xfrm>
              <a:off x="1025" y="1630"/>
              <a:ext cx="32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a:solidFill>
                    <a:srgbClr val="000000"/>
                  </a:solidFill>
                </a:rPr>
                <a:t>*  </a:t>
              </a:r>
              <a:r>
                <a:rPr lang="en-US" altLang="zh-TW" sz="1000">
                  <a:solidFill>
                    <a:srgbClr val="000000"/>
                  </a:solidFill>
                </a:rPr>
                <a:t>START DATE</a:t>
              </a:r>
              <a:endParaRPr lang="en-US" altLang="zh-TW" sz="3600" dirty="0"/>
            </a:p>
          </p:txBody>
        </p:sp>
        <p:sp>
          <p:nvSpPr>
            <p:cNvPr id="20" name="Rectangle 33"/>
            <p:cNvSpPr>
              <a:spLocks noChangeArrowheads="1"/>
            </p:cNvSpPr>
            <p:nvPr/>
          </p:nvSpPr>
          <p:spPr bwMode="auto">
            <a:xfrm>
              <a:off x="1025" y="1694"/>
              <a:ext cx="29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END DATE</a:t>
              </a:r>
              <a:endParaRPr lang="en-US" altLang="zh-TW" sz="3600" dirty="0"/>
            </a:p>
          </p:txBody>
        </p:sp>
        <p:sp>
          <p:nvSpPr>
            <p:cNvPr id="21" name="AutoShape 34"/>
            <p:cNvSpPr>
              <a:spLocks noChangeArrowheads="1"/>
            </p:cNvSpPr>
            <p:nvPr/>
          </p:nvSpPr>
          <p:spPr bwMode="auto">
            <a:xfrm>
              <a:off x="987" y="2242"/>
              <a:ext cx="705" cy="562"/>
            </a:xfrm>
            <a:prstGeom prst="roundRect">
              <a:avLst>
                <a:gd name="adj" fmla="val 666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2" name="Rectangle 35"/>
            <p:cNvSpPr>
              <a:spLocks noChangeArrowheads="1"/>
            </p:cNvSpPr>
            <p:nvPr/>
          </p:nvSpPr>
          <p:spPr bwMode="auto">
            <a:xfrm>
              <a:off x="1025" y="2279"/>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POSITION</a:t>
              </a:r>
              <a:endParaRPr lang="en-US" altLang="zh-TW" sz="3600"/>
            </a:p>
          </p:txBody>
        </p:sp>
        <p:sp>
          <p:nvSpPr>
            <p:cNvPr id="23" name="Rectangle 36"/>
            <p:cNvSpPr>
              <a:spLocks noChangeArrowheads="1"/>
            </p:cNvSpPr>
            <p:nvPr/>
          </p:nvSpPr>
          <p:spPr bwMode="auto">
            <a:xfrm>
              <a:off x="1025" y="2388"/>
              <a:ext cx="10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  ID</a:t>
              </a:r>
              <a:endParaRPr lang="en-US" altLang="zh-TW" sz="3600" dirty="0"/>
            </a:p>
          </p:txBody>
        </p:sp>
        <p:sp>
          <p:nvSpPr>
            <p:cNvPr id="24" name="Rectangle 37"/>
            <p:cNvSpPr>
              <a:spLocks noChangeArrowheads="1"/>
            </p:cNvSpPr>
            <p:nvPr/>
          </p:nvSpPr>
          <p:spPr bwMode="auto">
            <a:xfrm>
              <a:off x="1025" y="2452"/>
              <a:ext cx="20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NAME</a:t>
              </a:r>
              <a:endParaRPr lang="en-US" altLang="zh-TW" sz="3600" dirty="0"/>
            </a:p>
          </p:txBody>
        </p:sp>
        <p:sp>
          <p:nvSpPr>
            <p:cNvPr id="25" name="AutoShape 38"/>
            <p:cNvSpPr>
              <a:spLocks noChangeArrowheads="1"/>
            </p:cNvSpPr>
            <p:nvPr/>
          </p:nvSpPr>
          <p:spPr bwMode="auto">
            <a:xfrm>
              <a:off x="3983" y="1983"/>
              <a:ext cx="548" cy="937"/>
            </a:xfrm>
            <a:prstGeom prst="roundRect">
              <a:avLst>
                <a:gd name="adj" fmla="val 68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6" name="Rectangle 39"/>
            <p:cNvSpPr>
              <a:spLocks noChangeArrowheads="1"/>
            </p:cNvSpPr>
            <p:nvPr/>
          </p:nvSpPr>
          <p:spPr bwMode="auto">
            <a:xfrm>
              <a:off x="4021" y="2020"/>
              <a:ext cx="34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ORGANI-</a:t>
              </a:r>
              <a:endParaRPr lang="en-US" altLang="zh-TW" sz="3600"/>
            </a:p>
          </p:txBody>
        </p:sp>
        <p:sp>
          <p:nvSpPr>
            <p:cNvPr id="27" name="Rectangle 40"/>
            <p:cNvSpPr>
              <a:spLocks noChangeArrowheads="1"/>
            </p:cNvSpPr>
            <p:nvPr/>
          </p:nvSpPr>
          <p:spPr bwMode="auto">
            <a:xfrm>
              <a:off x="4021" y="2129"/>
              <a:ext cx="29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ZATION</a:t>
              </a:r>
              <a:endParaRPr lang="en-US" altLang="zh-TW" sz="3600"/>
            </a:p>
          </p:txBody>
        </p:sp>
        <p:sp>
          <p:nvSpPr>
            <p:cNvPr id="28" name="Rectangle 41"/>
            <p:cNvSpPr>
              <a:spLocks noChangeArrowheads="1"/>
            </p:cNvSpPr>
            <p:nvPr/>
          </p:nvSpPr>
          <p:spPr bwMode="auto">
            <a:xfrm>
              <a:off x="4021" y="2238"/>
              <a:ext cx="273"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PURPOSE</a:t>
              </a:r>
              <a:endParaRPr lang="en-US" altLang="zh-TW" sz="3600" dirty="0"/>
            </a:p>
          </p:txBody>
        </p:sp>
        <p:sp>
          <p:nvSpPr>
            <p:cNvPr id="29" name="AutoShape 42"/>
            <p:cNvSpPr>
              <a:spLocks noChangeArrowheads="1"/>
            </p:cNvSpPr>
            <p:nvPr/>
          </p:nvSpPr>
          <p:spPr bwMode="auto">
            <a:xfrm>
              <a:off x="3987" y="1165"/>
              <a:ext cx="555" cy="660"/>
            </a:xfrm>
            <a:prstGeom prst="roundRect">
              <a:avLst>
                <a:gd name="adj" fmla="val 675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30" name="Rectangle 43"/>
            <p:cNvSpPr>
              <a:spLocks noChangeArrowheads="1"/>
            </p:cNvSpPr>
            <p:nvPr/>
          </p:nvSpPr>
          <p:spPr bwMode="auto">
            <a:xfrm>
              <a:off x="4025" y="1203"/>
              <a:ext cx="32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PERSON</a:t>
              </a:r>
              <a:endParaRPr lang="en-US" altLang="zh-TW" sz="3600"/>
            </a:p>
          </p:txBody>
        </p:sp>
        <p:sp>
          <p:nvSpPr>
            <p:cNvPr id="31" name="Rectangle 44"/>
            <p:cNvSpPr>
              <a:spLocks noChangeArrowheads="1"/>
            </p:cNvSpPr>
            <p:nvPr/>
          </p:nvSpPr>
          <p:spPr bwMode="auto">
            <a:xfrm>
              <a:off x="4025" y="1312"/>
              <a:ext cx="346"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FIRST NAME</a:t>
              </a:r>
              <a:endParaRPr lang="en-US" altLang="zh-TW" sz="3600" dirty="0"/>
            </a:p>
          </p:txBody>
        </p:sp>
        <p:sp>
          <p:nvSpPr>
            <p:cNvPr id="32" name="Rectangle 45"/>
            <p:cNvSpPr>
              <a:spLocks noChangeArrowheads="1"/>
            </p:cNvSpPr>
            <p:nvPr/>
          </p:nvSpPr>
          <p:spPr bwMode="auto">
            <a:xfrm>
              <a:off x="4025" y="1375"/>
              <a:ext cx="34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BIRTH DATE</a:t>
              </a:r>
              <a:endParaRPr lang="en-US" altLang="zh-TW" sz="3600" dirty="0"/>
            </a:p>
          </p:txBody>
        </p:sp>
        <p:sp>
          <p:nvSpPr>
            <p:cNvPr id="33" name="Rectangle 46"/>
            <p:cNvSpPr>
              <a:spLocks noChangeArrowheads="1"/>
            </p:cNvSpPr>
            <p:nvPr/>
          </p:nvSpPr>
          <p:spPr bwMode="auto">
            <a:xfrm>
              <a:off x="4025" y="1439"/>
              <a:ext cx="38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CHARGE RATE</a:t>
              </a:r>
              <a:endParaRPr lang="en-US" altLang="zh-TW" sz="3600" dirty="0"/>
            </a:p>
          </p:txBody>
        </p:sp>
        <p:sp>
          <p:nvSpPr>
            <p:cNvPr id="34" name="Line 47"/>
            <p:cNvSpPr>
              <a:spLocks noChangeShapeType="1"/>
            </p:cNvSpPr>
            <p:nvPr/>
          </p:nvSpPr>
          <p:spPr bwMode="auto">
            <a:xfrm>
              <a:off x="3233" y="985"/>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5" name="Line 48"/>
            <p:cNvSpPr>
              <a:spLocks noChangeShapeType="1"/>
            </p:cNvSpPr>
            <p:nvPr/>
          </p:nvSpPr>
          <p:spPr bwMode="auto">
            <a:xfrm>
              <a:off x="357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6" name="Line 49"/>
            <p:cNvSpPr>
              <a:spLocks noChangeShapeType="1"/>
            </p:cNvSpPr>
            <p:nvPr/>
          </p:nvSpPr>
          <p:spPr bwMode="auto">
            <a:xfrm>
              <a:off x="366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7" name="Line 50"/>
            <p:cNvSpPr>
              <a:spLocks noChangeShapeType="1"/>
            </p:cNvSpPr>
            <p:nvPr/>
          </p:nvSpPr>
          <p:spPr bwMode="auto">
            <a:xfrm>
              <a:off x="375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 name="Line 51"/>
            <p:cNvSpPr>
              <a:spLocks noChangeShapeType="1"/>
            </p:cNvSpPr>
            <p:nvPr/>
          </p:nvSpPr>
          <p:spPr bwMode="auto">
            <a:xfrm>
              <a:off x="3841" y="985"/>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9" name="Line 52"/>
            <p:cNvSpPr>
              <a:spLocks noChangeShapeType="1"/>
            </p:cNvSpPr>
            <p:nvPr/>
          </p:nvSpPr>
          <p:spPr bwMode="auto">
            <a:xfrm flipH="1" flipV="1">
              <a:off x="3233" y="967"/>
              <a:ext cx="57"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0" name="Line 53"/>
            <p:cNvSpPr>
              <a:spLocks noChangeShapeType="1"/>
            </p:cNvSpPr>
            <p:nvPr/>
          </p:nvSpPr>
          <p:spPr bwMode="auto">
            <a:xfrm flipH="1">
              <a:off x="3233" y="985"/>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1" name="Line 54"/>
            <p:cNvSpPr>
              <a:spLocks noChangeShapeType="1"/>
            </p:cNvSpPr>
            <p:nvPr/>
          </p:nvSpPr>
          <p:spPr bwMode="auto">
            <a:xfrm flipH="1">
              <a:off x="3233" y="985"/>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2" name="Rectangle 55"/>
            <p:cNvSpPr>
              <a:spLocks noChangeArrowheads="1"/>
            </p:cNvSpPr>
            <p:nvPr/>
          </p:nvSpPr>
          <p:spPr bwMode="auto">
            <a:xfrm>
              <a:off x="3271" y="880"/>
              <a:ext cx="12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from</a:t>
              </a:r>
              <a:endParaRPr lang="en-US" altLang="zh-TW" sz="3600"/>
            </a:p>
          </p:txBody>
        </p:sp>
        <p:sp>
          <p:nvSpPr>
            <p:cNvPr id="43" name="Rectangle 56"/>
            <p:cNvSpPr>
              <a:spLocks noChangeArrowheads="1"/>
            </p:cNvSpPr>
            <p:nvPr/>
          </p:nvSpPr>
          <p:spPr bwMode="auto">
            <a:xfrm>
              <a:off x="3503" y="1004"/>
              <a:ext cx="225"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parent in</a:t>
              </a:r>
              <a:endParaRPr lang="en-US" altLang="zh-TW" sz="3600" dirty="0"/>
            </a:p>
          </p:txBody>
        </p:sp>
        <p:sp>
          <p:nvSpPr>
            <p:cNvPr id="44" name="Line 57"/>
            <p:cNvSpPr>
              <a:spLocks noChangeShapeType="1"/>
            </p:cNvSpPr>
            <p:nvPr/>
          </p:nvSpPr>
          <p:spPr bwMode="auto">
            <a:xfrm>
              <a:off x="3233" y="1233"/>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5" name="Line 58"/>
            <p:cNvSpPr>
              <a:spLocks noChangeShapeType="1"/>
            </p:cNvSpPr>
            <p:nvPr/>
          </p:nvSpPr>
          <p:spPr bwMode="auto">
            <a:xfrm>
              <a:off x="357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 name="Line 59"/>
            <p:cNvSpPr>
              <a:spLocks noChangeShapeType="1"/>
            </p:cNvSpPr>
            <p:nvPr/>
          </p:nvSpPr>
          <p:spPr bwMode="auto">
            <a:xfrm>
              <a:off x="366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7" name="Line 60"/>
            <p:cNvSpPr>
              <a:spLocks noChangeShapeType="1"/>
            </p:cNvSpPr>
            <p:nvPr/>
          </p:nvSpPr>
          <p:spPr bwMode="auto">
            <a:xfrm>
              <a:off x="375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8" name="Line 61"/>
            <p:cNvSpPr>
              <a:spLocks noChangeShapeType="1"/>
            </p:cNvSpPr>
            <p:nvPr/>
          </p:nvSpPr>
          <p:spPr bwMode="auto">
            <a:xfrm>
              <a:off x="3841" y="1233"/>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9" name="Line 62"/>
            <p:cNvSpPr>
              <a:spLocks noChangeShapeType="1"/>
            </p:cNvSpPr>
            <p:nvPr/>
          </p:nvSpPr>
          <p:spPr bwMode="auto">
            <a:xfrm flipH="1" flipV="1">
              <a:off x="3233" y="121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0" name="Line 63"/>
            <p:cNvSpPr>
              <a:spLocks noChangeShapeType="1"/>
            </p:cNvSpPr>
            <p:nvPr/>
          </p:nvSpPr>
          <p:spPr bwMode="auto">
            <a:xfrm flipH="1">
              <a:off x="3233" y="123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1" name="Line 64"/>
            <p:cNvSpPr>
              <a:spLocks noChangeShapeType="1"/>
            </p:cNvSpPr>
            <p:nvPr/>
          </p:nvSpPr>
          <p:spPr bwMode="auto">
            <a:xfrm flipH="1">
              <a:off x="3233" y="123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2" name="Rectangle 65"/>
            <p:cNvSpPr>
              <a:spLocks noChangeArrowheads="1"/>
            </p:cNvSpPr>
            <p:nvPr/>
          </p:nvSpPr>
          <p:spPr bwMode="auto">
            <a:xfrm>
              <a:off x="3271" y="1128"/>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53" name="Rectangle 66"/>
            <p:cNvSpPr>
              <a:spLocks noChangeArrowheads="1"/>
            </p:cNvSpPr>
            <p:nvPr/>
          </p:nvSpPr>
          <p:spPr bwMode="auto">
            <a:xfrm>
              <a:off x="3552" y="1252"/>
              <a:ext cx="18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child in</a:t>
              </a:r>
              <a:endParaRPr lang="en-US" altLang="zh-TW" sz="3600" dirty="0"/>
            </a:p>
          </p:txBody>
        </p:sp>
        <p:sp>
          <p:nvSpPr>
            <p:cNvPr id="54" name="Line 105"/>
            <p:cNvSpPr>
              <a:spLocks noChangeShapeType="1"/>
            </p:cNvSpPr>
            <p:nvPr/>
          </p:nvSpPr>
          <p:spPr bwMode="auto">
            <a:xfrm flipV="1">
              <a:off x="1336" y="2152"/>
              <a:ext cx="0" cy="6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5" name="Freeform 106"/>
            <p:cNvSpPr>
              <a:spLocks/>
            </p:cNvSpPr>
            <p:nvPr/>
          </p:nvSpPr>
          <p:spPr bwMode="auto">
            <a:xfrm>
              <a:off x="1336" y="1852"/>
              <a:ext cx="0" cy="277"/>
            </a:xfrm>
            <a:custGeom>
              <a:avLst/>
              <a:gdLst>
                <a:gd name="T0" fmla="*/ 2147483646 h 74"/>
                <a:gd name="T1" fmla="*/ 2147483646 h 74"/>
                <a:gd name="T2" fmla="*/ 0 h 74"/>
                <a:gd name="T3" fmla="*/ 0 60000 65536"/>
                <a:gd name="T4" fmla="*/ 0 60000 65536"/>
                <a:gd name="T5" fmla="*/ 0 60000 65536"/>
                <a:gd name="T6" fmla="*/ 0 h 74"/>
                <a:gd name="T7" fmla="*/ 74 h 74"/>
              </a:gdLst>
              <a:ahLst/>
              <a:cxnLst>
                <a:cxn ang="T3">
                  <a:pos x="0" y="T0"/>
                </a:cxn>
                <a:cxn ang="T4">
                  <a:pos x="0" y="T1"/>
                </a:cxn>
                <a:cxn ang="T5">
                  <a:pos x="0" y="T2"/>
                </a:cxn>
              </a:cxnLst>
              <a:rect l="0" t="T6" r="0" b="T7"/>
              <a:pathLst>
                <a:path h="74">
                  <a:moveTo>
                    <a:pt x="0" y="74"/>
                  </a:moveTo>
                  <a:lnTo>
                    <a:pt x="0" y="56"/>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56" name="Line 107"/>
            <p:cNvSpPr>
              <a:spLocks noChangeShapeType="1"/>
            </p:cNvSpPr>
            <p:nvPr/>
          </p:nvSpPr>
          <p:spPr bwMode="auto">
            <a:xfrm flipH="1" flipV="1">
              <a:off x="1317"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7" name="Line 108"/>
            <p:cNvSpPr>
              <a:spLocks noChangeShapeType="1"/>
            </p:cNvSpPr>
            <p:nvPr/>
          </p:nvSpPr>
          <p:spPr bwMode="auto">
            <a:xfrm flipV="1">
              <a:off x="1336"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8" name="Line 109"/>
            <p:cNvSpPr>
              <a:spLocks noChangeShapeType="1"/>
            </p:cNvSpPr>
            <p:nvPr/>
          </p:nvSpPr>
          <p:spPr bwMode="auto">
            <a:xfrm flipV="1">
              <a:off x="1336" y="1852"/>
              <a:ext cx="0"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9" name="Rectangle 110"/>
            <p:cNvSpPr>
              <a:spLocks noChangeArrowheads="1"/>
            </p:cNvSpPr>
            <p:nvPr/>
          </p:nvSpPr>
          <p:spPr bwMode="auto">
            <a:xfrm>
              <a:off x="1002" y="2118"/>
              <a:ext cx="22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object of</a:t>
              </a:r>
              <a:endParaRPr lang="en-US" altLang="zh-TW" sz="3600" dirty="0"/>
            </a:p>
          </p:txBody>
        </p:sp>
        <p:sp>
          <p:nvSpPr>
            <p:cNvPr id="60" name="Rectangle 111"/>
            <p:cNvSpPr>
              <a:spLocks noChangeArrowheads="1"/>
            </p:cNvSpPr>
            <p:nvPr/>
          </p:nvSpPr>
          <p:spPr bwMode="auto">
            <a:xfrm>
              <a:off x="1355" y="1889"/>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61" name="Line 112"/>
            <p:cNvSpPr>
              <a:spLocks noChangeShapeType="1"/>
            </p:cNvSpPr>
            <p:nvPr/>
          </p:nvSpPr>
          <p:spPr bwMode="auto">
            <a:xfrm>
              <a:off x="1692" y="2523"/>
              <a:ext cx="1144"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2" name="Line 113"/>
            <p:cNvSpPr>
              <a:spLocks noChangeShapeType="1"/>
            </p:cNvSpPr>
            <p:nvPr/>
          </p:nvSpPr>
          <p:spPr bwMode="auto">
            <a:xfrm>
              <a:off x="28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3" name="Line 114"/>
            <p:cNvSpPr>
              <a:spLocks noChangeShapeType="1"/>
            </p:cNvSpPr>
            <p:nvPr/>
          </p:nvSpPr>
          <p:spPr bwMode="auto">
            <a:xfrm>
              <a:off x="29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4" name="Line 115"/>
            <p:cNvSpPr>
              <a:spLocks noChangeShapeType="1"/>
            </p:cNvSpPr>
            <p:nvPr/>
          </p:nvSpPr>
          <p:spPr bwMode="auto">
            <a:xfrm>
              <a:off x="303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5" name="Line 116"/>
            <p:cNvSpPr>
              <a:spLocks noChangeShapeType="1"/>
            </p:cNvSpPr>
            <p:nvPr/>
          </p:nvSpPr>
          <p:spPr bwMode="auto">
            <a:xfrm>
              <a:off x="312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6" name="Line 117"/>
            <p:cNvSpPr>
              <a:spLocks noChangeShapeType="1"/>
            </p:cNvSpPr>
            <p:nvPr/>
          </p:nvSpPr>
          <p:spPr bwMode="auto">
            <a:xfrm>
              <a:off x="321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7" name="Line 118"/>
            <p:cNvSpPr>
              <a:spLocks noChangeShapeType="1"/>
            </p:cNvSpPr>
            <p:nvPr/>
          </p:nvSpPr>
          <p:spPr bwMode="auto">
            <a:xfrm>
              <a:off x="330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8" name="Line 119"/>
            <p:cNvSpPr>
              <a:spLocks noChangeShapeType="1"/>
            </p:cNvSpPr>
            <p:nvPr/>
          </p:nvSpPr>
          <p:spPr bwMode="auto">
            <a:xfrm>
              <a:off x="339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9" name="Line 120"/>
            <p:cNvSpPr>
              <a:spLocks noChangeShapeType="1"/>
            </p:cNvSpPr>
            <p:nvPr/>
          </p:nvSpPr>
          <p:spPr bwMode="auto">
            <a:xfrm>
              <a:off x="348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0" name="Line 121"/>
            <p:cNvSpPr>
              <a:spLocks noChangeShapeType="1"/>
            </p:cNvSpPr>
            <p:nvPr/>
          </p:nvSpPr>
          <p:spPr bwMode="auto">
            <a:xfrm>
              <a:off x="357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 name="Line 122"/>
            <p:cNvSpPr>
              <a:spLocks noChangeShapeType="1"/>
            </p:cNvSpPr>
            <p:nvPr/>
          </p:nvSpPr>
          <p:spPr bwMode="auto">
            <a:xfrm>
              <a:off x="366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2" name="Line 123"/>
            <p:cNvSpPr>
              <a:spLocks noChangeShapeType="1"/>
            </p:cNvSpPr>
            <p:nvPr/>
          </p:nvSpPr>
          <p:spPr bwMode="auto">
            <a:xfrm>
              <a:off x="37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3" name="Line 124"/>
            <p:cNvSpPr>
              <a:spLocks noChangeShapeType="1"/>
            </p:cNvSpPr>
            <p:nvPr/>
          </p:nvSpPr>
          <p:spPr bwMode="auto">
            <a:xfrm>
              <a:off x="38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4" name="Line 125"/>
            <p:cNvSpPr>
              <a:spLocks noChangeShapeType="1"/>
            </p:cNvSpPr>
            <p:nvPr/>
          </p:nvSpPr>
          <p:spPr bwMode="auto">
            <a:xfrm>
              <a:off x="3938" y="2523"/>
              <a:ext cx="4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5" name="Line 126"/>
            <p:cNvSpPr>
              <a:spLocks noChangeShapeType="1"/>
            </p:cNvSpPr>
            <p:nvPr/>
          </p:nvSpPr>
          <p:spPr bwMode="auto">
            <a:xfrm flipH="1" flipV="1">
              <a:off x="1692" y="2504"/>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6" name="Line 127"/>
            <p:cNvSpPr>
              <a:spLocks noChangeShapeType="1"/>
            </p:cNvSpPr>
            <p:nvPr/>
          </p:nvSpPr>
          <p:spPr bwMode="auto">
            <a:xfrm flipH="1">
              <a:off x="1692" y="2523"/>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7" name="Line 128"/>
            <p:cNvSpPr>
              <a:spLocks noChangeShapeType="1"/>
            </p:cNvSpPr>
            <p:nvPr/>
          </p:nvSpPr>
          <p:spPr bwMode="auto">
            <a:xfrm flipH="1">
              <a:off x="1692" y="2523"/>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8" name="Rectangle 129"/>
            <p:cNvSpPr>
              <a:spLocks noChangeArrowheads="1"/>
            </p:cNvSpPr>
            <p:nvPr/>
          </p:nvSpPr>
          <p:spPr bwMode="auto">
            <a:xfrm>
              <a:off x="1730" y="2418"/>
              <a:ext cx="26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defined by</a:t>
              </a:r>
              <a:endParaRPr lang="en-US" altLang="zh-TW" sz="3600" dirty="0"/>
            </a:p>
          </p:txBody>
        </p:sp>
        <p:sp>
          <p:nvSpPr>
            <p:cNvPr id="79" name="Rectangle 130"/>
            <p:cNvSpPr>
              <a:spLocks noChangeArrowheads="1"/>
            </p:cNvSpPr>
            <p:nvPr/>
          </p:nvSpPr>
          <p:spPr bwMode="auto">
            <a:xfrm>
              <a:off x="3601" y="2542"/>
              <a:ext cx="24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definer of</a:t>
              </a:r>
              <a:endParaRPr lang="en-US" altLang="zh-TW" sz="3600" dirty="0"/>
            </a:p>
          </p:txBody>
        </p:sp>
        <p:sp>
          <p:nvSpPr>
            <p:cNvPr id="80" name="Line 131"/>
            <p:cNvSpPr>
              <a:spLocks noChangeShapeType="1"/>
            </p:cNvSpPr>
            <p:nvPr/>
          </p:nvSpPr>
          <p:spPr bwMode="auto">
            <a:xfrm flipH="1">
              <a:off x="389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1" name="Line 132"/>
            <p:cNvSpPr>
              <a:spLocks noChangeShapeType="1"/>
            </p:cNvSpPr>
            <p:nvPr/>
          </p:nvSpPr>
          <p:spPr bwMode="auto">
            <a:xfrm flipH="1">
              <a:off x="380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 name="Line 133"/>
            <p:cNvSpPr>
              <a:spLocks noChangeShapeType="1"/>
            </p:cNvSpPr>
            <p:nvPr/>
          </p:nvSpPr>
          <p:spPr bwMode="auto">
            <a:xfrm flipH="1">
              <a:off x="371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3" name="Freeform 134"/>
            <p:cNvSpPr>
              <a:spLocks/>
            </p:cNvSpPr>
            <p:nvPr/>
          </p:nvSpPr>
          <p:spPr bwMode="auto">
            <a:xfrm>
              <a:off x="3357" y="1713"/>
              <a:ext cx="338" cy="4"/>
            </a:xfrm>
            <a:custGeom>
              <a:avLst/>
              <a:gdLst>
                <a:gd name="T0" fmla="*/ 2147483646 w 90"/>
                <a:gd name="T1" fmla="*/ 2147483646 h 1"/>
                <a:gd name="T2" fmla="*/ 2147483646 w 90"/>
                <a:gd name="T3" fmla="*/ 2147483646 h 1"/>
                <a:gd name="T4" fmla="*/ 0 w 90"/>
                <a:gd name="T5" fmla="*/ 0 h 1"/>
                <a:gd name="T6" fmla="*/ 0 60000 65536"/>
                <a:gd name="T7" fmla="*/ 0 60000 65536"/>
                <a:gd name="T8" fmla="*/ 0 60000 65536"/>
                <a:gd name="T9" fmla="*/ 0 w 90"/>
                <a:gd name="T10" fmla="*/ 0 h 1"/>
                <a:gd name="T11" fmla="*/ 90 w 90"/>
                <a:gd name="T12" fmla="*/ 1 h 1"/>
              </a:gdLst>
              <a:ahLst/>
              <a:cxnLst>
                <a:cxn ang="T6">
                  <a:pos x="T0" y="T1"/>
                </a:cxn>
                <a:cxn ang="T7">
                  <a:pos x="T2" y="T3"/>
                </a:cxn>
                <a:cxn ang="T8">
                  <a:pos x="T4" y="T5"/>
                </a:cxn>
              </a:cxnLst>
              <a:rect l="T9" t="T10" r="T11" b="T12"/>
              <a:pathLst>
                <a:path w="90" h="1">
                  <a:moveTo>
                    <a:pt x="90" y="1"/>
                  </a:moveTo>
                  <a:lnTo>
                    <a:pt x="84" y="1"/>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84" name="Line 135"/>
            <p:cNvSpPr>
              <a:spLocks noChangeShapeType="1"/>
            </p:cNvSpPr>
            <p:nvPr/>
          </p:nvSpPr>
          <p:spPr bwMode="auto">
            <a:xfrm flipH="1" flipV="1">
              <a:off x="3357" y="1694"/>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5" name="Line 136"/>
            <p:cNvSpPr>
              <a:spLocks noChangeShapeType="1"/>
            </p:cNvSpPr>
            <p:nvPr/>
          </p:nvSpPr>
          <p:spPr bwMode="auto">
            <a:xfrm flipH="1">
              <a:off x="3357" y="1713"/>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6" name="Line 137"/>
            <p:cNvSpPr>
              <a:spLocks noChangeShapeType="1"/>
            </p:cNvSpPr>
            <p:nvPr/>
          </p:nvSpPr>
          <p:spPr bwMode="auto">
            <a:xfrm flipH="1">
              <a:off x="3357" y="1713"/>
              <a:ext cx="53"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7" name="Rectangle 138"/>
            <p:cNvSpPr>
              <a:spLocks noChangeArrowheads="1"/>
            </p:cNvSpPr>
            <p:nvPr/>
          </p:nvSpPr>
          <p:spPr bwMode="auto">
            <a:xfrm>
              <a:off x="3541" y="1724"/>
              <a:ext cx="314"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employed in</a:t>
              </a:r>
              <a:endParaRPr lang="en-US" altLang="zh-TW" sz="3600" dirty="0"/>
            </a:p>
          </p:txBody>
        </p:sp>
        <p:sp>
          <p:nvSpPr>
            <p:cNvPr id="88" name="Rectangle 139"/>
            <p:cNvSpPr>
              <a:spLocks noChangeArrowheads="1"/>
            </p:cNvSpPr>
            <p:nvPr/>
          </p:nvSpPr>
          <p:spPr bwMode="auto">
            <a:xfrm>
              <a:off x="3395" y="1608"/>
              <a:ext cx="6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by</a:t>
              </a:r>
              <a:endParaRPr lang="en-US" altLang="zh-TW" sz="3600"/>
            </a:p>
          </p:txBody>
        </p:sp>
        <p:sp>
          <p:nvSpPr>
            <p:cNvPr id="89" name="Line 140"/>
            <p:cNvSpPr>
              <a:spLocks noChangeShapeType="1"/>
            </p:cNvSpPr>
            <p:nvPr/>
          </p:nvSpPr>
          <p:spPr bwMode="auto">
            <a:xfrm>
              <a:off x="3357" y="2185"/>
              <a:ext cx="31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0" name="Line 141"/>
            <p:cNvSpPr>
              <a:spLocks noChangeShapeType="1"/>
            </p:cNvSpPr>
            <p:nvPr/>
          </p:nvSpPr>
          <p:spPr bwMode="auto">
            <a:xfrm>
              <a:off x="369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1" name="Line 142"/>
            <p:cNvSpPr>
              <a:spLocks noChangeShapeType="1"/>
            </p:cNvSpPr>
            <p:nvPr/>
          </p:nvSpPr>
          <p:spPr bwMode="auto">
            <a:xfrm>
              <a:off x="378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2" name="Line 143"/>
            <p:cNvSpPr>
              <a:spLocks noChangeShapeType="1"/>
            </p:cNvSpPr>
            <p:nvPr/>
          </p:nvSpPr>
          <p:spPr bwMode="auto">
            <a:xfrm>
              <a:off x="387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3" name="Line 144"/>
            <p:cNvSpPr>
              <a:spLocks noChangeShapeType="1"/>
            </p:cNvSpPr>
            <p:nvPr/>
          </p:nvSpPr>
          <p:spPr bwMode="auto">
            <a:xfrm>
              <a:off x="3961" y="2185"/>
              <a:ext cx="22"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4" name="Line 145"/>
            <p:cNvSpPr>
              <a:spLocks noChangeShapeType="1"/>
            </p:cNvSpPr>
            <p:nvPr/>
          </p:nvSpPr>
          <p:spPr bwMode="auto">
            <a:xfrm flipH="1" flipV="1">
              <a:off x="3357" y="2167"/>
              <a:ext cx="56"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5" name="Line 146"/>
            <p:cNvSpPr>
              <a:spLocks noChangeShapeType="1"/>
            </p:cNvSpPr>
            <p:nvPr/>
          </p:nvSpPr>
          <p:spPr bwMode="auto">
            <a:xfrm flipH="1">
              <a:off x="3357" y="2185"/>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6" name="Line 147"/>
            <p:cNvSpPr>
              <a:spLocks noChangeShapeType="1"/>
            </p:cNvSpPr>
            <p:nvPr/>
          </p:nvSpPr>
          <p:spPr bwMode="auto">
            <a:xfrm flipH="1">
              <a:off x="3357" y="2185"/>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7" name="Rectangle 148"/>
            <p:cNvSpPr>
              <a:spLocks noChangeArrowheads="1"/>
            </p:cNvSpPr>
            <p:nvPr/>
          </p:nvSpPr>
          <p:spPr bwMode="auto">
            <a:xfrm>
              <a:off x="3395" y="2080"/>
              <a:ext cx="107"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with</a:t>
              </a:r>
              <a:endParaRPr lang="en-US" altLang="zh-TW" sz="3600"/>
            </a:p>
          </p:txBody>
        </p:sp>
        <p:sp>
          <p:nvSpPr>
            <p:cNvPr id="98" name="Rectangle 149"/>
            <p:cNvSpPr>
              <a:spLocks noChangeArrowheads="1"/>
            </p:cNvSpPr>
            <p:nvPr/>
          </p:nvSpPr>
          <p:spPr bwMode="auto">
            <a:xfrm>
              <a:off x="3556" y="2193"/>
              <a:ext cx="300"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employer in</a:t>
              </a:r>
              <a:endParaRPr lang="en-US" altLang="zh-TW" sz="3600" dirty="0"/>
            </a:p>
          </p:txBody>
        </p:sp>
        <p:sp>
          <p:nvSpPr>
            <p:cNvPr id="99" name="Line 150"/>
            <p:cNvSpPr>
              <a:spLocks noChangeShapeType="1"/>
            </p:cNvSpPr>
            <p:nvPr/>
          </p:nvSpPr>
          <p:spPr bwMode="auto">
            <a:xfrm flipH="1">
              <a:off x="256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0" name="Line 151"/>
            <p:cNvSpPr>
              <a:spLocks noChangeShapeType="1"/>
            </p:cNvSpPr>
            <p:nvPr/>
          </p:nvSpPr>
          <p:spPr bwMode="auto">
            <a:xfrm flipH="1">
              <a:off x="247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1" name="Line 152"/>
            <p:cNvSpPr>
              <a:spLocks noChangeShapeType="1"/>
            </p:cNvSpPr>
            <p:nvPr/>
          </p:nvSpPr>
          <p:spPr bwMode="auto">
            <a:xfrm flipH="1">
              <a:off x="238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2" name="Freeform 153"/>
            <p:cNvSpPr>
              <a:spLocks/>
            </p:cNvSpPr>
            <p:nvPr/>
          </p:nvSpPr>
          <p:spPr bwMode="auto">
            <a:xfrm>
              <a:off x="1973" y="1743"/>
              <a:ext cx="390" cy="0"/>
            </a:xfrm>
            <a:custGeom>
              <a:avLst/>
              <a:gdLst>
                <a:gd name="T0" fmla="*/ 2147483646 w 104"/>
                <a:gd name="T1" fmla="*/ 2147483646 w 104"/>
                <a:gd name="T2" fmla="*/ 0 w 104"/>
                <a:gd name="T3" fmla="*/ 0 60000 65536"/>
                <a:gd name="T4" fmla="*/ 0 60000 65536"/>
                <a:gd name="T5" fmla="*/ 0 60000 65536"/>
                <a:gd name="T6" fmla="*/ 0 w 104"/>
                <a:gd name="T7" fmla="*/ 104 w 104"/>
              </a:gdLst>
              <a:ahLst/>
              <a:cxnLst>
                <a:cxn ang="T3">
                  <a:pos x="T0" y="0"/>
                </a:cxn>
                <a:cxn ang="T4">
                  <a:pos x="T1" y="0"/>
                </a:cxn>
                <a:cxn ang="T5">
                  <a:pos x="T2" y="0"/>
                </a:cxn>
              </a:cxnLst>
              <a:rect l="T6" t="0" r="T7" b="0"/>
              <a:pathLst>
                <a:path w="104">
                  <a:moveTo>
                    <a:pt x="104" y="0"/>
                  </a:moveTo>
                  <a:lnTo>
                    <a:pt x="91" y="0"/>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3" name="Line 154"/>
            <p:cNvSpPr>
              <a:spLocks noChangeShapeType="1"/>
            </p:cNvSpPr>
            <p:nvPr/>
          </p:nvSpPr>
          <p:spPr bwMode="auto">
            <a:xfrm flipH="1" flipV="1">
              <a:off x="1973" y="172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4" name="Line 155"/>
            <p:cNvSpPr>
              <a:spLocks noChangeShapeType="1"/>
            </p:cNvSpPr>
            <p:nvPr/>
          </p:nvSpPr>
          <p:spPr bwMode="auto">
            <a:xfrm flipH="1">
              <a:off x="1973" y="174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5" name="Line 156"/>
            <p:cNvSpPr>
              <a:spLocks noChangeShapeType="1"/>
            </p:cNvSpPr>
            <p:nvPr/>
          </p:nvSpPr>
          <p:spPr bwMode="auto">
            <a:xfrm flipH="1">
              <a:off x="1973" y="174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6" name="Rectangle 157"/>
            <p:cNvSpPr>
              <a:spLocks noChangeArrowheads="1"/>
            </p:cNvSpPr>
            <p:nvPr/>
          </p:nvSpPr>
          <p:spPr bwMode="auto">
            <a:xfrm>
              <a:off x="2251" y="1762"/>
              <a:ext cx="23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source of</a:t>
              </a:r>
              <a:endParaRPr lang="en-US" altLang="zh-TW" sz="3600" dirty="0"/>
            </a:p>
          </p:txBody>
        </p:sp>
        <p:sp>
          <p:nvSpPr>
            <p:cNvPr id="107" name="Rectangle 158"/>
            <p:cNvSpPr>
              <a:spLocks noChangeArrowheads="1"/>
            </p:cNvSpPr>
            <p:nvPr/>
          </p:nvSpPr>
          <p:spPr bwMode="auto">
            <a:xfrm>
              <a:off x="2011" y="1623"/>
              <a:ext cx="5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of</a:t>
              </a:r>
              <a:endParaRPr lang="en-US" altLang="zh-TW" sz="3600"/>
            </a:p>
          </p:txBody>
        </p:sp>
      </p:grpSp>
      <p:sp>
        <p:nvSpPr>
          <p:cNvPr id="109" name="Oval 162"/>
          <p:cNvSpPr>
            <a:spLocks noChangeArrowheads="1"/>
          </p:cNvSpPr>
          <p:nvPr/>
        </p:nvSpPr>
        <p:spPr bwMode="auto">
          <a:xfrm>
            <a:off x="483261" y="2015066"/>
            <a:ext cx="2310761" cy="3743209"/>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0" name="Oval 160"/>
          <p:cNvSpPr>
            <a:spLocks noChangeArrowheads="1"/>
          </p:cNvSpPr>
          <p:nvPr/>
        </p:nvSpPr>
        <p:spPr bwMode="auto">
          <a:xfrm>
            <a:off x="3082129" y="1049758"/>
            <a:ext cx="3570287" cy="155892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1" name="Oval 160"/>
          <p:cNvSpPr>
            <a:spLocks noChangeArrowheads="1"/>
          </p:cNvSpPr>
          <p:nvPr/>
        </p:nvSpPr>
        <p:spPr bwMode="auto">
          <a:xfrm>
            <a:off x="3951007" y="2665535"/>
            <a:ext cx="3570287" cy="200315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34289825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a:t>People &amp; Organization</a:t>
            </a:r>
            <a:endParaRPr lang="en-US" altLang="zh-TW" dirty="0"/>
          </a:p>
          <a:p>
            <a:pPr>
              <a:defRPr/>
            </a:pPr>
            <a:r>
              <a:rPr lang="en-US" altLang="zh-TW" dirty="0"/>
              <a:t>Recursive</a:t>
            </a:r>
          </a:p>
          <a:p>
            <a:pPr>
              <a:defRPr/>
            </a:pPr>
            <a:r>
              <a:rPr lang="en-US" altLang="zh-TW">
                <a:solidFill>
                  <a:srgbClr val="C00000"/>
                </a:solidFill>
              </a:rPr>
              <a:t>Party Role</a:t>
            </a:r>
            <a:endParaRPr lang="en-US" altLang="zh-TW" dirty="0">
              <a:solidFill>
                <a:srgbClr val="C00000"/>
              </a:solidFill>
            </a:endParaRPr>
          </a:p>
        </p:txBody>
      </p:sp>
      <p:sp>
        <p:nvSpPr>
          <p:cNvPr id="3" name="標題 2"/>
          <p:cNvSpPr>
            <a:spLocks noGrp="1"/>
          </p:cNvSpPr>
          <p:nvPr>
            <p:ph type="title"/>
          </p:nvPr>
        </p:nvSpPr>
        <p:spPr>
          <a:xfrm>
            <a:off x="722313" y="1490663"/>
            <a:ext cx="7772400" cy="1362075"/>
          </a:xfrm>
        </p:spPr>
        <p:txBody>
          <a:bodyPr/>
          <a:lstStyle/>
          <a:p>
            <a:pPr>
              <a:defRPr/>
            </a:pPr>
            <a:r>
              <a:rPr lang="zh-TW" altLang="en-US" dirty="0"/>
              <a:t>常用</a:t>
            </a:r>
            <a:r>
              <a:rPr lang="en-US" altLang="zh-TW" dirty="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64</a:t>
            </a:fld>
            <a:endParaRPr lang="zh-TW" altLang="en-US" sz="1200" b="0">
              <a:solidFill>
                <a:schemeClr val="bg1"/>
              </a:solidFill>
            </a:endParaRPr>
          </a:p>
        </p:txBody>
      </p:sp>
    </p:spTree>
    <p:extLst>
      <p:ext uri="{BB962C8B-B14F-4D97-AF65-F5344CB8AC3E}">
        <p14:creationId xmlns:p14="http://schemas.microsoft.com/office/powerpoint/2010/main" val="2015535221"/>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65</a:t>
            </a:fld>
            <a:endParaRPr lang="zh-TW" altLang="en-US"/>
          </a:p>
        </p:txBody>
      </p:sp>
      <p:pic>
        <p:nvPicPr>
          <p:cNvPr id="5" name="圖片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908544"/>
            <a:ext cx="6840760" cy="157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2812614"/>
            <a:ext cx="6506914" cy="348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5993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66</a:t>
            </a:fld>
            <a:endParaRPr lang="zh-TW" altLang="en-US"/>
          </a:p>
        </p:txBody>
      </p:sp>
      <p:pic>
        <p:nvPicPr>
          <p:cNvPr id="5" name="圖片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1340768"/>
            <a:ext cx="8640514" cy="444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511319"/>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67</a:t>
            </a:fld>
            <a:endParaRPr lang="zh-TW" altLang="en-US"/>
          </a:p>
        </p:txBody>
      </p:sp>
      <p:pic>
        <p:nvPicPr>
          <p:cNvPr id="5"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556792"/>
            <a:ext cx="7733112"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98205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68</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5922759"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71892"/>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69</a:t>
            </a:fld>
            <a:endParaRPr lang="zh-TW" altLang="en-US"/>
          </a:p>
        </p:txBody>
      </p:sp>
      <p:pic>
        <p:nvPicPr>
          <p:cNvPr id="6"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196752"/>
            <a:ext cx="721995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34325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70</a:t>
            </a:fld>
            <a:endParaRPr lang="zh-TW" altLang="en-US"/>
          </a:p>
        </p:txBody>
      </p:sp>
      <p:pic>
        <p:nvPicPr>
          <p:cNvPr id="9"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633" y="908721"/>
            <a:ext cx="6774994" cy="532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群組 9"/>
          <p:cNvGrpSpPr>
            <a:grpSpLocks/>
          </p:cNvGrpSpPr>
          <p:nvPr/>
        </p:nvGrpSpPr>
        <p:grpSpPr bwMode="auto">
          <a:xfrm>
            <a:off x="1187624" y="1124744"/>
            <a:ext cx="6840760" cy="5112568"/>
            <a:chOff x="1134243" y="1143312"/>
            <a:chExt cx="7068853" cy="5596700"/>
          </a:xfrm>
        </p:grpSpPr>
        <p:sp>
          <p:nvSpPr>
            <p:cNvPr id="11" name="矩形 10"/>
            <p:cNvSpPr/>
            <p:nvPr/>
          </p:nvSpPr>
          <p:spPr>
            <a:xfrm>
              <a:off x="1134243" y="1143312"/>
              <a:ext cx="7068853" cy="4011784"/>
            </a:xfrm>
            <a:prstGeom prst="rect">
              <a:avLst/>
            </a:prstGeom>
            <a:solidFill>
              <a:srgbClr val="00B0F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12" name="矩形 11"/>
            <p:cNvSpPr/>
            <p:nvPr/>
          </p:nvSpPr>
          <p:spPr>
            <a:xfrm>
              <a:off x="3756991" y="5155095"/>
              <a:ext cx="4446105" cy="1584917"/>
            </a:xfrm>
            <a:prstGeom prst="rect">
              <a:avLst/>
            </a:prstGeom>
            <a:solidFill>
              <a:srgbClr val="00B0F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grpSp>
      <p:grpSp>
        <p:nvGrpSpPr>
          <p:cNvPr id="13" name="群組 12"/>
          <p:cNvGrpSpPr>
            <a:grpSpLocks/>
          </p:cNvGrpSpPr>
          <p:nvPr/>
        </p:nvGrpSpPr>
        <p:grpSpPr bwMode="auto">
          <a:xfrm>
            <a:off x="1187623" y="1880270"/>
            <a:ext cx="6840761" cy="4357041"/>
            <a:chOff x="1134242" y="2026299"/>
            <a:chExt cx="7068854" cy="4713714"/>
          </a:xfrm>
        </p:grpSpPr>
        <p:sp>
          <p:nvSpPr>
            <p:cNvPr id="14" name="矩形 13"/>
            <p:cNvSpPr/>
            <p:nvPr/>
          </p:nvSpPr>
          <p:spPr>
            <a:xfrm>
              <a:off x="1134242" y="5155096"/>
              <a:ext cx="7068854" cy="1584917"/>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15" name="矩形 14"/>
            <p:cNvSpPr/>
            <p:nvPr/>
          </p:nvSpPr>
          <p:spPr>
            <a:xfrm>
              <a:off x="1134244" y="2026299"/>
              <a:ext cx="2258314" cy="3128797"/>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grpSp>
    </p:spTree>
    <p:extLst>
      <p:ext uri="{BB962C8B-B14F-4D97-AF65-F5344CB8AC3E}">
        <p14:creationId xmlns:p14="http://schemas.microsoft.com/office/powerpoint/2010/main" val="37988705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71</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8237715"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20414"/>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00" name="Picture 8" descr="https://encrypted-tbn0.gstatic.com/images?q=tbn:ANd9GcQEDDJWoZsRUZbZpg_5PmAOGPYzpm2SFun3saUBZyjX-kzib9JiJg"/>
          <p:cNvPicPr>
            <a:picLocks noChangeAspect="1" noChangeArrowheads="1"/>
          </p:cNvPicPr>
          <p:nvPr/>
        </p:nvPicPr>
        <p:blipFill>
          <a:blip r:embed="rId3"/>
          <a:srcRect/>
          <a:stretch>
            <a:fillRect/>
          </a:stretch>
        </p:blipFill>
        <p:spPr bwMode="auto">
          <a:xfrm>
            <a:off x="388938" y="2071688"/>
            <a:ext cx="2209800" cy="3344862"/>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0899" name="標題 1"/>
          <p:cNvSpPr>
            <a:spLocks noGrp="1"/>
          </p:cNvSpPr>
          <p:nvPr>
            <p:ph type="title"/>
          </p:nvPr>
        </p:nvSpPr>
        <p:spPr>
          <a:xfrm>
            <a:off x="498475" y="446088"/>
            <a:ext cx="8110538" cy="900112"/>
          </a:xfrm>
        </p:spPr>
        <p:txBody>
          <a:bodyPr anchor="t"/>
          <a:lstStyle/>
          <a:p>
            <a:r>
              <a:rPr lang="zh-TW" altLang="en-US">
                <a:latin typeface="微軟正黑體" panose="020B0604030504040204" pitchFamily="34" charset="-120"/>
              </a:rPr>
              <a:t>大師們的</a:t>
            </a:r>
            <a:r>
              <a:rPr lang="en-US" altLang="zh-TW">
                <a:latin typeface="微軟正黑體" panose="020B0604030504040204" pitchFamily="34" charset="-120"/>
              </a:rPr>
              <a:t>Patterns</a:t>
            </a:r>
            <a:r>
              <a:rPr lang="zh-TW" altLang="en-US">
                <a:latin typeface="微軟正黑體" panose="020B0604030504040204" pitchFamily="34" charset="-120"/>
              </a:rPr>
              <a:t>寶藏庫</a:t>
            </a:r>
          </a:p>
        </p:txBody>
      </p:sp>
      <p:pic>
        <p:nvPicPr>
          <p:cNvPr id="5" name="Picture 5"/>
          <p:cNvPicPr>
            <a:picLocks noChangeAspect="1" noChangeArrowheads="1"/>
          </p:cNvPicPr>
          <p:nvPr/>
        </p:nvPicPr>
        <p:blipFill>
          <a:blip r:embed="rId4"/>
          <a:srcRect/>
          <a:stretch>
            <a:fillRect/>
          </a:stretch>
        </p:blipFill>
        <p:spPr bwMode="auto">
          <a:xfrm>
            <a:off x="3095625" y="2078038"/>
            <a:ext cx="269875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5"/>
          <a:srcRect/>
          <a:stretch>
            <a:fillRect/>
          </a:stretch>
        </p:blipFill>
        <p:spPr bwMode="auto">
          <a:xfrm>
            <a:off x="6181725" y="2078038"/>
            <a:ext cx="265430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文字方塊 6"/>
          <p:cNvSpPr txBox="1">
            <a:spLocks noChangeArrowheads="1"/>
          </p:cNvSpPr>
          <p:nvPr/>
        </p:nvSpPr>
        <p:spPr bwMode="auto">
          <a:xfrm>
            <a:off x="3965575" y="5451475"/>
            <a:ext cx="1023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en-US" altLang="zh-TW" sz="1800" b="0">
                <a:solidFill>
                  <a:schemeClr val="tx1"/>
                </a:solidFill>
                <a:latin typeface="Arial" panose="020B0604020202020204" pitchFamily="34" charset="0"/>
                <a:ea typeface="新細明體" panose="02020500000000000000" pitchFamily="18" charset="-120"/>
              </a:rPr>
              <a:t>Vol. 1~3</a:t>
            </a:r>
            <a:endParaRPr lang="zh-TW" altLang="en-US" sz="1800" b="0" dirty="0">
              <a:solidFill>
                <a:schemeClr val="tx1"/>
              </a:solidFill>
              <a:latin typeface="Arial" panose="020B0604020202020204" pitchFamily="34" charset="0"/>
              <a:ea typeface="新細明體" panose="02020500000000000000" pitchFamily="18" charset="-120"/>
            </a:endParaRPr>
          </a:p>
        </p:txBody>
      </p:sp>
      <p:sp>
        <p:nvSpPr>
          <p:cNvPr id="80903"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C1DB8F-1A23-4EB7-9300-0411BC28C3A5}" type="slidenum">
              <a:rPr lang="zh-TW" altLang="en-US" sz="1200" b="0" smtClean="0">
                <a:solidFill>
                  <a:schemeClr val="bg1"/>
                </a:solidFill>
              </a:rPr>
              <a:pPr>
                <a:spcBef>
                  <a:spcPct val="0"/>
                </a:spcBef>
                <a:buClrTx/>
                <a:buSzTx/>
                <a:buFontTx/>
                <a:buNone/>
              </a:pPr>
              <a:t>72</a:t>
            </a:fld>
            <a:endParaRPr lang="zh-TW" altLang="en-US" sz="1200" b="0">
              <a:solidFill>
                <a:schemeClr val="bg1"/>
              </a:solidFill>
            </a:endParaRPr>
          </a:p>
        </p:txBody>
      </p:sp>
    </p:spTree>
    <p:extLst>
      <p:ext uri="{BB962C8B-B14F-4D97-AF65-F5344CB8AC3E}">
        <p14:creationId xmlns:p14="http://schemas.microsoft.com/office/powerpoint/2010/main" val="470356135"/>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資料庫圖表 4"/>
          <p:cNvGraphicFramePr/>
          <p:nvPr/>
        </p:nvGraphicFramePr>
        <p:xfrm>
          <a:off x="2865829" y="2355675"/>
          <a:ext cx="3261536" cy="21743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pic>
        <p:nvPicPr>
          <p:cNvPr id="3" name="圖片 2"/>
          <p:cNvPicPr>
            <a:picLocks noChangeAspect="1"/>
          </p:cNvPicPr>
          <p:nvPr/>
        </p:nvPicPr>
        <p:blipFill>
          <a:blip r:embed="rId23"/>
          <a:stretch>
            <a:fillRect/>
          </a:stretch>
        </p:blipFill>
        <p:spPr>
          <a:xfrm>
            <a:off x="2157413" y="5422900"/>
            <a:ext cx="876300" cy="1092200"/>
          </a:xfrm>
          <a:prstGeom prst="rect">
            <a:avLst/>
          </a:prstGeom>
          <a:effectLst>
            <a:outerShdw blurRad="76200" dir="18900000" sy="23000" kx="-1200000" algn="bl" rotWithShape="0">
              <a:prstClr val="black">
                <a:alpha val="20000"/>
              </a:prstClr>
            </a:outerShdw>
          </a:effectLst>
        </p:spPr>
      </p:pic>
      <p:pic>
        <p:nvPicPr>
          <p:cNvPr id="8" name="Picture 8" descr="https://encrypted-tbn0.gstatic.com/images?q=tbn:ANd9GcQEDDJWoZsRUZbZpg_5PmAOGPYzpm2SFun3saUBZyjX-kzib9JiJg"/>
          <p:cNvPicPr>
            <a:picLocks noChangeAspect="1" noChangeArrowheads="1"/>
          </p:cNvPicPr>
          <p:nvPr/>
        </p:nvPicPr>
        <p:blipFill>
          <a:blip r:embed="rId24"/>
          <a:srcRect/>
          <a:stretch>
            <a:fillRect/>
          </a:stretch>
        </p:blipFill>
        <p:spPr bwMode="auto">
          <a:xfrm>
            <a:off x="3573463" y="5422900"/>
            <a:ext cx="722312" cy="1092200"/>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9" name="Picture 5"/>
          <p:cNvPicPr>
            <a:picLocks noChangeAspect="1" noChangeArrowheads="1"/>
          </p:cNvPicPr>
          <p:nvPr/>
        </p:nvPicPr>
        <p:blipFill>
          <a:blip r:embed="rId25"/>
          <a:srcRect/>
          <a:stretch>
            <a:fillRect/>
          </a:stretch>
        </p:blipFill>
        <p:spPr bwMode="auto">
          <a:xfrm>
            <a:off x="4835525" y="5424488"/>
            <a:ext cx="881063"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26"/>
          <a:srcRect/>
          <a:stretch>
            <a:fillRect/>
          </a:stretch>
        </p:blipFill>
        <p:spPr bwMode="auto">
          <a:xfrm>
            <a:off x="6257925" y="5424488"/>
            <a:ext cx="866775"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0"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759E3F2-B32B-4C5B-904F-39C66F12D305}" type="slidenum">
              <a:rPr lang="zh-TW" altLang="en-US" sz="1200" b="0" smtClean="0">
                <a:solidFill>
                  <a:schemeClr val="bg1"/>
                </a:solidFill>
              </a:rPr>
              <a:pPr>
                <a:spcBef>
                  <a:spcPct val="0"/>
                </a:spcBef>
                <a:buClrTx/>
                <a:buSzTx/>
                <a:buFontTx/>
                <a:buNone/>
              </a:pPr>
              <a:t>73</a:t>
            </a:fld>
            <a:endParaRPr lang="zh-TW" altLang="en-US" sz="1200" b="0">
              <a:solidFill>
                <a:schemeClr val="bg1"/>
              </a:solidFill>
            </a:endParaRPr>
          </a:p>
        </p:txBody>
      </p:sp>
    </p:spTree>
    <p:extLst>
      <p:ext uri="{BB962C8B-B14F-4D97-AF65-F5344CB8AC3E}">
        <p14:creationId xmlns:p14="http://schemas.microsoft.com/office/powerpoint/2010/main" val="29321903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dirty="0"/>
              <a:t>Homework</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dirty="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74</a:t>
            </a:fld>
            <a:endParaRPr kumimoji="0" lang="zh-TW" altLang="en-US">
              <a:solidFill>
                <a:schemeClr val="bg1"/>
              </a:solidFill>
              <a:latin typeface="Tw Cen MT" pitchFamily="34" charset="0"/>
              <a:ea typeface="微軟正黑體" pitchFamily="34" charset="-120"/>
            </a:endParaRPr>
          </a:p>
        </p:txBody>
      </p:sp>
    </p:spTree>
    <p:extLst>
      <p:ext uri="{BB962C8B-B14F-4D97-AF65-F5344CB8AC3E}">
        <p14:creationId xmlns:p14="http://schemas.microsoft.com/office/powerpoint/2010/main" val="955527029"/>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Homework</a:t>
            </a:r>
            <a:endParaRPr lang="zh-TW" altLang="en-US" dirty="0"/>
          </a:p>
        </p:txBody>
      </p:sp>
      <p:sp>
        <p:nvSpPr>
          <p:cNvPr id="3" name="內容版面配置區 2"/>
          <p:cNvSpPr>
            <a:spLocks noGrp="1"/>
          </p:cNvSpPr>
          <p:nvPr>
            <p:ph idx="1"/>
          </p:nvPr>
        </p:nvSpPr>
        <p:spPr/>
        <p:txBody>
          <a:bodyPr>
            <a:normAutofit/>
          </a:bodyPr>
          <a:lstStyle/>
          <a:p>
            <a:r>
              <a:rPr lang="zh-TW" altLang="en-US" dirty="0"/>
              <a:t>分</a:t>
            </a:r>
            <a:r>
              <a:rPr lang="en-US" altLang="zh-TW" dirty="0"/>
              <a:t>3</a:t>
            </a:r>
            <a:r>
              <a:rPr lang="zh-TW" altLang="en-US" dirty="0"/>
              <a:t>組</a:t>
            </a:r>
          </a:p>
          <a:p>
            <a:pPr lvl="1"/>
            <a:r>
              <a:rPr lang="zh-TW" altLang="en-US" dirty="0"/>
              <a:t>組長：選題目、工作分派、主持討論</a:t>
            </a:r>
          </a:p>
          <a:p>
            <a:pPr lvl="1"/>
            <a:r>
              <a:rPr lang="zh-TW" altLang="en-US" dirty="0"/>
              <a:t>組員：參與討論、簡報</a:t>
            </a:r>
          </a:p>
          <a:p>
            <a:r>
              <a:rPr lang="zh-TW" altLang="en-US" dirty="0"/>
              <a:t>簡報（每組</a:t>
            </a:r>
            <a:r>
              <a:rPr lang="en-US" altLang="zh-TW" dirty="0"/>
              <a:t>30</a:t>
            </a:r>
            <a:r>
              <a:rPr lang="zh-TW" altLang="en-US" dirty="0"/>
              <a:t>分鐘）</a:t>
            </a:r>
          </a:p>
          <a:p>
            <a:pPr lvl="1"/>
            <a:r>
              <a:rPr lang="zh-TW" altLang="en-US" dirty="0"/>
              <a:t>守方－簡報組（每組</a:t>
            </a:r>
            <a:r>
              <a:rPr lang="en-US" altLang="zh-TW" dirty="0"/>
              <a:t>10</a:t>
            </a:r>
            <a:r>
              <a:rPr lang="zh-TW" altLang="en-US" dirty="0"/>
              <a:t>分鐘）</a:t>
            </a:r>
          </a:p>
          <a:p>
            <a:pPr lvl="1"/>
            <a:r>
              <a:rPr lang="zh-TW" altLang="en-US" dirty="0"/>
              <a:t>攻方－其它組（共</a:t>
            </a:r>
            <a:r>
              <a:rPr lang="en-US" altLang="zh-TW" dirty="0"/>
              <a:t>15</a:t>
            </a:r>
            <a:r>
              <a:rPr lang="zh-TW" altLang="en-US" dirty="0"/>
              <a:t>分鐘）</a:t>
            </a:r>
          </a:p>
          <a:p>
            <a:pPr lvl="1"/>
            <a:r>
              <a:rPr lang="zh-TW" altLang="en-US" dirty="0"/>
              <a:t>講評－講師（</a:t>
            </a:r>
            <a:r>
              <a:rPr lang="en-US" altLang="zh-TW" dirty="0"/>
              <a:t>5</a:t>
            </a:r>
            <a:r>
              <a:rPr lang="zh-TW" altLang="en-US" dirty="0"/>
              <a:t>分鐘）</a:t>
            </a:r>
          </a:p>
          <a:p>
            <a:r>
              <a:rPr lang="zh-TW" altLang="en-US" dirty="0"/>
              <a:t>作業請於</a:t>
            </a:r>
            <a:r>
              <a:rPr lang="en-US" altLang="zh-TW" dirty="0">
                <a:solidFill>
                  <a:srgbClr val="C00000"/>
                </a:solidFill>
              </a:rPr>
              <a:t>109/04/13 17:30</a:t>
            </a:r>
            <a:r>
              <a:rPr lang="zh-TW" altLang="en-US" dirty="0"/>
              <a:t>前</a:t>
            </a:r>
            <a:endParaRPr lang="en-US" altLang="zh-TW" dirty="0"/>
          </a:p>
          <a:p>
            <a:pPr lvl="1"/>
            <a:r>
              <a:rPr lang="en-US" altLang="zh-TW" dirty="0"/>
              <a:t>Email</a:t>
            </a:r>
          </a:p>
          <a:p>
            <a:pPr lvl="2"/>
            <a:r>
              <a:rPr lang="en-US" altLang="zh-TW" dirty="0">
                <a:hlinkClick r:id="rId3"/>
              </a:rPr>
              <a:t>pauline_peng@gss.com.tw</a:t>
            </a:r>
            <a:endParaRPr lang="en-US" altLang="zh-TW" dirty="0">
              <a:hlinkClick r:id="rId4"/>
            </a:endParaRPr>
          </a:p>
          <a:p>
            <a:pPr lvl="2"/>
            <a:r>
              <a:rPr lang="en-US" altLang="zh-TW" dirty="0">
                <a:hlinkClick r:id="rId5"/>
              </a:rPr>
              <a:t>scar_su@gss.com.tw</a:t>
            </a:r>
            <a:endParaRPr lang="en-US" altLang="zh-TW" dirty="0"/>
          </a:p>
          <a:p>
            <a:pPr lvl="2"/>
            <a:r>
              <a:rPr lang="en-US" altLang="zh-TW" dirty="0">
                <a:hlinkClick r:id="rId6"/>
              </a:rPr>
              <a:t>do_cheng@gss.com.tw</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75</a:t>
            </a:fld>
            <a:endParaRPr lang="zh-TW" altLang="en-US"/>
          </a:p>
        </p:txBody>
      </p:sp>
    </p:spTree>
    <p:extLst>
      <p:ext uri="{BB962C8B-B14F-4D97-AF65-F5344CB8AC3E}">
        <p14:creationId xmlns:p14="http://schemas.microsoft.com/office/powerpoint/2010/main" val="13861403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PK</a:t>
            </a:r>
            <a:r>
              <a:rPr lang="zh-TW" altLang="en-US" dirty="0"/>
              <a:t>規則</a:t>
            </a:r>
          </a:p>
        </p:txBody>
      </p:sp>
      <p:sp>
        <p:nvSpPr>
          <p:cNvPr id="3" name="內容版面配置區 2"/>
          <p:cNvSpPr>
            <a:spLocks noGrp="1"/>
          </p:cNvSpPr>
          <p:nvPr>
            <p:ph idx="1"/>
          </p:nvPr>
        </p:nvSpPr>
        <p:spPr/>
        <p:txBody>
          <a:bodyPr/>
          <a:lstStyle/>
          <a:p>
            <a:r>
              <a:rPr lang="zh-TW" altLang="en-US" dirty="0"/>
              <a:t>守方</a:t>
            </a:r>
          </a:p>
          <a:p>
            <a:pPr lvl="1"/>
            <a:r>
              <a:rPr lang="zh-TW" altLang="en-US" dirty="0"/>
              <a:t>說明題意、彙總需求</a:t>
            </a:r>
          </a:p>
          <a:p>
            <a:pPr lvl="1"/>
            <a:r>
              <a:rPr lang="en-US" altLang="zh-TW"/>
              <a:t>Domain Model</a:t>
            </a:r>
            <a:endParaRPr lang="en-US" altLang="zh-TW" dirty="0"/>
          </a:p>
          <a:p>
            <a:r>
              <a:rPr lang="zh-TW" altLang="en-US" dirty="0"/>
              <a:t>攻方</a:t>
            </a:r>
          </a:p>
          <a:p>
            <a:pPr lvl="1"/>
            <a:r>
              <a:rPr lang="zh-TW" altLang="en-US" dirty="0"/>
              <a:t>語法是否正確、配置是否妥當</a:t>
            </a:r>
          </a:p>
          <a:p>
            <a:pPr lvl="1"/>
            <a:r>
              <a:rPr lang="zh-TW" altLang="en-US" dirty="0"/>
              <a:t>是否有其它</a:t>
            </a:r>
            <a:r>
              <a:rPr lang="en-US" altLang="zh-TW" dirty="0"/>
              <a:t>solution</a:t>
            </a:r>
          </a:p>
          <a:p>
            <a:pPr lvl="1"/>
            <a:r>
              <a:rPr lang="zh-TW" altLang="en-US"/>
              <a:t>其它</a:t>
            </a:r>
            <a:r>
              <a:rPr lang="en-US" altLang="zh-TW"/>
              <a:t>… </a:t>
            </a:r>
            <a:r>
              <a:rPr lang="zh-TW" altLang="en-US"/>
              <a:t>（</a:t>
            </a:r>
            <a:r>
              <a:rPr lang="zh-TW" altLang="en-US" dirty="0"/>
              <a:t>除了人身攻擊）</a:t>
            </a:r>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76</a:t>
            </a:fld>
            <a:endParaRPr lang="zh-TW" altLang="en-US"/>
          </a:p>
        </p:txBody>
      </p:sp>
    </p:spTree>
    <p:extLst>
      <p:ext uri="{BB962C8B-B14F-4D97-AF65-F5344CB8AC3E}">
        <p14:creationId xmlns:p14="http://schemas.microsoft.com/office/powerpoint/2010/main" val="556612707"/>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選課系統</a:t>
            </a:r>
          </a:p>
        </p:txBody>
      </p:sp>
      <p:sp>
        <p:nvSpPr>
          <p:cNvPr id="3" name="內容版面配置區 2"/>
          <p:cNvSpPr>
            <a:spLocks noGrp="1"/>
          </p:cNvSpPr>
          <p:nvPr>
            <p:ph idx="1"/>
          </p:nvPr>
        </p:nvSpPr>
        <p:spPr/>
        <p:txBody>
          <a:bodyPr/>
          <a:lstStyle/>
          <a:p>
            <a:r>
              <a:rPr lang="zh-TW" altLang="en-US" dirty="0"/>
              <a:t>學校有日間部、夜間部、社區大學等學制</a:t>
            </a:r>
          </a:p>
          <a:p>
            <a:r>
              <a:rPr lang="zh-TW" altLang="en-US" dirty="0"/>
              <a:t>社區大學一年四個學期，其它則是一年兩個學期</a:t>
            </a:r>
          </a:p>
          <a:p>
            <a:r>
              <a:rPr lang="zh-TW" altLang="en-US" dirty="0"/>
              <a:t>學期開始時會安排教師與教室，並將課表公布在網路上，開放學生線上選課</a:t>
            </a:r>
          </a:p>
          <a:p>
            <a:r>
              <a:rPr lang="zh-TW" altLang="en-US" dirty="0"/>
              <a:t>有些日間部博、碩士班學生會在社區大學裡教電腦、網頁設計等</a:t>
            </a:r>
          </a:p>
          <a:p>
            <a:r>
              <a:rPr lang="zh-TW" altLang="en-US" dirty="0"/>
              <a:t>課程有擋修限制，必須上過某些課才可以修</a:t>
            </a:r>
          </a:p>
          <a:p>
            <a:r>
              <a:rPr lang="zh-TW" altLang="en-US" dirty="0"/>
              <a:t>有些課程在轉系時可以和另一堂課抵減</a:t>
            </a:r>
            <a:endParaRPr lang="en-US" altLang="zh-TW" dirty="0"/>
          </a:p>
          <a:p>
            <a:r>
              <a:rPr lang="zh-TW" altLang="en-US" dirty="0">
                <a:solidFill>
                  <a:srgbClr val="C00000"/>
                </a:solidFill>
              </a:rPr>
              <a:t>題目未提及的需求，可做合理假設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77</a:t>
            </a:fld>
            <a:endParaRPr lang="zh-TW" altLang="en-US"/>
          </a:p>
        </p:txBody>
      </p:sp>
    </p:spTree>
    <p:extLst>
      <p:ext uri="{BB962C8B-B14F-4D97-AF65-F5344CB8AC3E}">
        <p14:creationId xmlns:p14="http://schemas.microsoft.com/office/powerpoint/2010/main" val="1491580000"/>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訓練紀錄管理</a:t>
            </a:r>
          </a:p>
        </p:txBody>
      </p:sp>
      <p:sp>
        <p:nvSpPr>
          <p:cNvPr id="3" name="內容版面配置區 2"/>
          <p:cNvSpPr>
            <a:spLocks noGrp="1"/>
          </p:cNvSpPr>
          <p:nvPr>
            <p:ph idx="1"/>
          </p:nvPr>
        </p:nvSpPr>
        <p:spPr/>
        <p:txBody>
          <a:bodyPr>
            <a:normAutofit lnSpcReduction="10000"/>
          </a:bodyPr>
          <a:lstStyle/>
          <a:p>
            <a:r>
              <a:rPr lang="en-US" altLang="zh-TW" dirty="0"/>
              <a:t>HR</a:t>
            </a:r>
            <a:r>
              <a:rPr lang="zh-TW" altLang="en-US" dirty="0"/>
              <a:t>經常會辦理內部教育訓練課程</a:t>
            </a:r>
          </a:p>
          <a:p>
            <a:r>
              <a:rPr lang="zh-TW" altLang="en-US" dirty="0"/>
              <a:t>講師有些是內聘有些是外聘</a:t>
            </a:r>
          </a:p>
          <a:p>
            <a:r>
              <a:rPr lang="zh-TW" altLang="en-US" dirty="0"/>
              <a:t>每月月底印出下個月的課表</a:t>
            </a:r>
          </a:p>
          <a:p>
            <a:r>
              <a:rPr lang="zh-TW" altLang="en-US" dirty="0"/>
              <a:t>有些課程有多個時段，所有課程出席時數必須超過</a:t>
            </a:r>
            <a:r>
              <a:rPr lang="en-US" altLang="zh-TW" dirty="0"/>
              <a:t>2/3</a:t>
            </a:r>
            <a:r>
              <a:rPr lang="zh-TW" altLang="en-US" dirty="0"/>
              <a:t>才予以承認</a:t>
            </a:r>
          </a:p>
          <a:p>
            <a:r>
              <a:rPr lang="zh-TW" altLang="en-US" dirty="0"/>
              <a:t>員工依職位有其所應修的課程</a:t>
            </a:r>
          </a:p>
          <a:p>
            <a:r>
              <a:rPr lang="zh-TW" altLang="en-US" dirty="0"/>
              <a:t>每堂課一年會開多個梯次，若未於該課程指定時間內上課，則會影響考績（如於任職</a:t>
            </a:r>
            <a:r>
              <a:rPr lang="en-US" altLang="zh-TW" dirty="0"/>
              <a:t>SA</a:t>
            </a:r>
            <a:r>
              <a:rPr lang="zh-TW" altLang="en-US" dirty="0"/>
              <a:t>兩年內未上過</a:t>
            </a:r>
            <a:r>
              <a:rPr lang="en-US" altLang="zh-TW" dirty="0"/>
              <a:t>Domain Model)</a:t>
            </a:r>
          </a:p>
          <a:p>
            <a:r>
              <a:rPr lang="zh-TW" altLang="en-US" dirty="0"/>
              <a:t>每年由</a:t>
            </a:r>
            <a:r>
              <a:rPr lang="en-US" altLang="zh-TW" dirty="0"/>
              <a:t>HR</a:t>
            </a:r>
            <a:r>
              <a:rPr lang="zh-TW" altLang="en-US" dirty="0"/>
              <a:t>做人力盤點時，印出應修未修名單</a:t>
            </a:r>
            <a:endParaRPr lang="en-US" altLang="zh-TW" dirty="0"/>
          </a:p>
          <a:p>
            <a:r>
              <a:rPr lang="zh-TW" altLang="en-US" dirty="0">
                <a:solidFill>
                  <a:srgbClr val="C00000"/>
                </a:solidFill>
              </a:rPr>
              <a:t>題目未提及的需求，可做合理假設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78</a:t>
            </a:fld>
            <a:endParaRPr lang="zh-TW" altLang="en-US"/>
          </a:p>
        </p:txBody>
      </p:sp>
    </p:spTree>
    <p:extLst>
      <p:ext uri="{BB962C8B-B14F-4D97-AF65-F5344CB8AC3E}">
        <p14:creationId xmlns:p14="http://schemas.microsoft.com/office/powerpoint/2010/main" val="223395312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圖書管理</a:t>
            </a:r>
          </a:p>
        </p:txBody>
      </p:sp>
      <p:sp>
        <p:nvSpPr>
          <p:cNvPr id="3" name="內容版面配置區 2"/>
          <p:cNvSpPr>
            <a:spLocks noGrp="1"/>
          </p:cNvSpPr>
          <p:nvPr>
            <p:ph idx="1"/>
          </p:nvPr>
        </p:nvSpPr>
        <p:spPr/>
        <p:txBody>
          <a:bodyPr>
            <a:normAutofit fontScale="92500" lnSpcReduction="10000"/>
          </a:bodyPr>
          <a:lstStyle/>
          <a:p>
            <a:r>
              <a:rPr lang="zh-TW" altLang="en-US" dirty="0"/>
              <a:t>圖書泛指書籍、光碟片、錄影帶</a:t>
            </a:r>
            <a:r>
              <a:rPr lang="en-US" altLang="zh-TW" dirty="0"/>
              <a:t>(</a:t>
            </a:r>
            <a:r>
              <a:rPr lang="zh-TW" altLang="en-US" dirty="0"/>
              <a:t>有</a:t>
            </a:r>
            <a:r>
              <a:rPr lang="en-US" altLang="zh-TW" dirty="0"/>
              <a:t>ISBN</a:t>
            </a:r>
            <a:r>
              <a:rPr lang="zh-TW" altLang="en-US" dirty="0"/>
              <a:t>或</a:t>
            </a:r>
            <a:r>
              <a:rPr lang="en-US" altLang="zh-TW" dirty="0"/>
              <a:t>ISRC)</a:t>
            </a:r>
            <a:endParaRPr lang="zh-TW" altLang="en-US" dirty="0"/>
          </a:p>
          <a:p>
            <a:r>
              <a:rPr lang="zh-TW" altLang="en-US" dirty="0"/>
              <a:t>有些書是單冊，有些書是一套多本，借閱者不見得整套一起借走</a:t>
            </a:r>
          </a:p>
          <a:p>
            <a:r>
              <a:rPr lang="zh-TW" altLang="en-US" dirty="0"/>
              <a:t>每本書可能一次購買多冊</a:t>
            </a:r>
            <a:r>
              <a:rPr lang="en-US" altLang="zh-TW" dirty="0"/>
              <a:t>/</a:t>
            </a:r>
            <a:r>
              <a:rPr lang="zh-TW" altLang="en-US" dirty="0"/>
              <a:t>片</a:t>
            </a:r>
            <a:r>
              <a:rPr lang="en-US" altLang="zh-TW" dirty="0"/>
              <a:t>/</a:t>
            </a:r>
            <a:r>
              <a:rPr lang="zh-TW" altLang="en-US" dirty="0"/>
              <a:t>捲</a:t>
            </a:r>
          </a:p>
          <a:p>
            <a:r>
              <a:rPr lang="zh-TW" altLang="en-US" dirty="0"/>
              <a:t>借閱者可於線上以不同分類查到有哪些圖書</a:t>
            </a:r>
            <a:br>
              <a:rPr lang="en-US" altLang="zh-TW" dirty="0"/>
            </a:br>
            <a:r>
              <a:rPr lang="zh-TW" altLang="en-US" dirty="0"/>
              <a:t>（如武俠小說／科幻小說；中文／日文／英文；</a:t>
            </a:r>
            <a:r>
              <a:rPr lang="en-US" altLang="zh-TW" dirty="0"/>
              <a:t>…</a:t>
            </a:r>
            <a:r>
              <a:rPr lang="zh-TW" altLang="en-US" dirty="0"/>
              <a:t>）什麼時候被誰借走，預計何時歸還</a:t>
            </a:r>
          </a:p>
          <a:p>
            <a:r>
              <a:rPr lang="zh-TW" altLang="en-US" dirty="0"/>
              <a:t>要借的圖書若都被借走時可請圖書館員排候補，只要有人還書就依登記先後順序借閱</a:t>
            </a:r>
          </a:p>
          <a:p>
            <a:r>
              <a:rPr lang="zh-TW" altLang="en-US" dirty="0"/>
              <a:t>逾期未歸還者會收到催收通知</a:t>
            </a:r>
          </a:p>
          <a:p>
            <a:r>
              <a:rPr lang="zh-TW" altLang="en-US" dirty="0"/>
              <a:t>統計借閱率最高的圖書，候補人次最多，借書排行榜</a:t>
            </a:r>
            <a:endParaRPr lang="en-US" altLang="zh-TW" dirty="0"/>
          </a:p>
          <a:p>
            <a:r>
              <a:rPr lang="zh-TW" altLang="en-US" dirty="0">
                <a:solidFill>
                  <a:srgbClr val="C00000"/>
                </a:solidFill>
              </a:rPr>
              <a:t>題目未提及的需求，可做合理假設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79</a:t>
            </a:fld>
            <a:endParaRPr lang="zh-TW" altLang="en-US"/>
          </a:p>
        </p:txBody>
      </p:sp>
    </p:spTree>
    <p:extLst>
      <p:ext uri="{BB962C8B-B14F-4D97-AF65-F5344CB8AC3E}">
        <p14:creationId xmlns:p14="http://schemas.microsoft.com/office/powerpoint/2010/main" val="89190982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a:t>系辦每週五會定出下周的訂餐計畫（每天要訂哪些店家的哪些菜色），同學可以直接訂餐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過後，即鎖住當日訂單，不再接受加訂。每天於訂餐截止後，值日生叫出當日訂單，依此向店家訂餐</a:t>
            </a:r>
          </a:p>
          <a:p>
            <a:r>
              <a:rPr lang="zh-TW" altLang="en-US" dirty="0">
                <a:solidFill>
                  <a:schemeClr val="tx1"/>
                </a:solidFill>
              </a:rPr>
              <a:t>餐點必須能依照烹調方式</a:t>
            </a:r>
            <a:r>
              <a:rPr lang="en-US" altLang="zh-TW" dirty="0">
                <a:solidFill>
                  <a:schemeClr val="tx1"/>
                </a:solidFill>
              </a:rPr>
              <a:t>(</a:t>
            </a:r>
            <a:r>
              <a:rPr lang="zh-TW" altLang="en-US" dirty="0">
                <a:solidFill>
                  <a:schemeClr val="tx1"/>
                </a:solidFill>
              </a:rPr>
              <a:t>乾、湯、焗烤、</a:t>
            </a:r>
            <a:r>
              <a:rPr lang="en-US" altLang="zh-TW" dirty="0">
                <a:solidFill>
                  <a:schemeClr val="tx1"/>
                </a:solidFill>
              </a:rPr>
              <a:t>...)</a:t>
            </a:r>
            <a:r>
              <a:rPr lang="zh-TW" altLang="en-US" dirty="0">
                <a:solidFill>
                  <a:schemeClr val="tx1"/>
                </a:solidFill>
              </a:rPr>
              <a:t>，和食物類型</a:t>
            </a:r>
            <a:r>
              <a:rPr lang="en-US" altLang="zh-TW" dirty="0">
                <a:solidFill>
                  <a:schemeClr val="tx1"/>
                </a:solidFill>
              </a:rPr>
              <a:t>(</a:t>
            </a:r>
            <a:r>
              <a:rPr lang="zh-TW" altLang="en-US" dirty="0">
                <a:solidFill>
                  <a:schemeClr val="tx1"/>
                </a:solidFill>
              </a:rPr>
              <a:t>飯、麵、粄條、湯點、小菜、套餐</a:t>
            </a:r>
            <a:r>
              <a:rPr lang="en-US" altLang="zh-TW" dirty="0">
                <a:solidFill>
                  <a:schemeClr val="tx1"/>
                </a:solidFill>
              </a:rPr>
              <a:t>...)</a:t>
            </a:r>
            <a:r>
              <a:rPr lang="zh-TW" altLang="en-US" dirty="0">
                <a:solidFill>
                  <a:schemeClr val="tx1"/>
                </a:solidFill>
              </a:rPr>
              <a:t>等類別分類</a:t>
            </a:r>
          </a:p>
          <a:p>
            <a:r>
              <a:rPr lang="zh-TW" altLang="en-US" dirty="0"/>
              <a:t>每日訂餐截止時間之前，可以上線取消當天訂餐，超過時間即不能更改訂單了</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80</a:t>
            </a:fld>
            <a:endParaRPr lang="zh-TW" altLang="en-US"/>
          </a:p>
        </p:txBody>
      </p:sp>
    </p:spTree>
    <p:extLst>
      <p:ext uri="{BB962C8B-B14F-4D97-AF65-F5344CB8AC3E}">
        <p14:creationId xmlns:p14="http://schemas.microsoft.com/office/powerpoint/2010/main" val="1716291320"/>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Tips</a:t>
            </a:r>
            <a:endParaRPr lang="zh-TW" altLang="en-US" dirty="0"/>
          </a:p>
        </p:txBody>
      </p:sp>
      <p:sp>
        <p:nvSpPr>
          <p:cNvPr id="3" name="內容版面配置區 2"/>
          <p:cNvSpPr>
            <a:spLocks noGrp="1"/>
          </p:cNvSpPr>
          <p:nvPr>
            <p:ph idx="1"/>
          </p:nvPr>
        </p:nvSpPr>
        <p:spPr/>
        <p:txBody>
          <a:bodyPr/>
          <a:lstStyle/>
          <a:p>
            <a:r>
              <a:rPr lang="zh-TW" altLang="en-US" dirty="0"/>
              <a:t>請重新整理需求</a:t>
            </a:r>
            <a:endParaRPr lang="en-US" altLang="zh-TW" dirty="0"/>
          </a:p>
          <a:p>
            <a:pPr lvl="1"/>
            <a:r>
              <a:rPr lang="zh-TW" altLang="en-US" dirty="0"/>
              <a:t>正名，將詞彙統一</a:t>
            </a:r>
            <a:endParaRPr lang="en-US" altLang="zh-TW" dirty="0"/>
          </a:p>
          <a:p>
            <a:pPr lvl="1"/>
            <a:r>
              <a:rPr lang="zh-TW" altLang="en-US" dirty="0"/>
              <a:t>題目中有些描述是混淆視聽的</a:t>
            </a:r>
            <a:endParaRPr lang="en-US" altLang="zh-TW" dirty="0"/>
          </a:p>
          <a:p>
            <a:pPr lvl="1"/>
            <a:r>
              <a:rPr lang="zh-TW" altLang="en-US" dirty="0"/>
              <a:t>有些需求是隱性存在的，沒有在題目中出現</a:t>
            </a:r>
            <a:endParaRPr lang="en-US" altLang="zh-TW" dirty="0"/>
          </a:p>
          <a:p>
            <a:r>
              <a:rPr lang="zh-TW" altLang="en-US" dirty="0"/>
              <a:t>先畫出主要交易後再逐步修正</a:t>
            </a:r>
            <a:r>
              <a:rPr lang="en-US" altLang="zh-TW" dirty="0"/>
              <a:t>Model</a:t>
            </a:r>
          </a:p>
          <a:p>
            <a:r>
              <a:rPr lang="zh-TW" altLang="en-US" dirty="0"/>
              <a:t>請利用課堂上教的方式找出</a:t>
            </a:r>
            <a:endParaRPr lang="en-US" altLang="zh-TW" dirty="0"/>
          </a:p>
          <a:p>
            <a:pPr lvl="1"/>
            <a:r>
              <a:rPr lang="en-US" altLang="zh-TW" dirty="0"/>
              <a:t>Entity</a:t>
            </a:r>
          </a:p>
          <a:p>
            <a:pPr lvl="1"/>
            <a:r>
              <a:rPr lang="en-US" altLang="zh-TW" dirty="0"/>
              <a:t>Relationship</a:t>
            </a:r>
          </a:p>
          <a:p>
            <a:pPr lvl="1"/>
            <a:r>
              <a:rPr lang="en-US" altLang="zh-TW"/>
              <a:t>Attribute </a:t>
            </a:r>
            <a:r>
              <a:rPr lang="zh-TW" altLang="en-US"/>
              <a:t>只需</a:t>
            </a:r>
            <a:r>
              <a:rPr lang="zh-TW" altLang="en-US" dirty="0"/>
              <a:t>列出重要的屬性</a:t>
            </a:r>
            <a:endParaRPr lang="en-US" altLang="zh-TW" dirty="0"/>
          </a:p>
          <a:p>
            <a:r>
              <a:rPr lang="zh-TW" altLang="en-US" dirty="0"/>
              <a:t>注意畫面配置</a:t>
            </a:r>
            <a:endParaRPr lang="en-US" altLang="zh-TW" dirty="0"/>
          </a:p>
          <a:p>
            <a:pPr marL="0" indent="0">
              <a:buNone/>
            </a:pPr>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81</a:t>
            </a:fld>
            <a:endParaRPr lang="zh-TW" altLang="en-US"/>
          </a:p>
        </p:txBody>
      </p:sp>
      <p:pic>
        <p:nvPicPr>
          <p:cNvPr id="5122" name="Picture 2" descr="http://thumbs.dreamstime.com/x/good-luck-clover-9965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1813543410"/>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a:t>系辦每週五會定出下周的訂餐計畫（每天要訂哪些店家的哪些菜色），同學可以直接訂餐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過後，即鎖住當日訂單，不再接受加訂。每天於訂餐截止後，值日生叫出當日訂單，依此向店家訂餐</a:t>
            </a:r>
          </a:p>
          <a:p>
            <a:r>
              <a:rPr lang="zh-TW" altLang="en-US" dirty="0">
                <a:solidFill>
                  <a:schemeClr val="tx1"/>
                </a:solidFill>
              </a:rPr>
              <a:t>餐點必須能依照烹調方式</a:t>
            </a:r>
            <a:r>
              <a:rPr lang="en-US" altLang="zh-TW" dirty="0">
                <a:solidFill>
                  <a:schemeClr val="tx1"/>
                </a:solidFill>
              </a:rPr>
              <a:t>(</a:t>
            </a:r>
            <a:r>
              <a:rPr lang="zh-TW" altLang="en-US" dirty="0">
                <a:solidFill>
                  <a:schemeClr val="tx1"/>
                </a:solidFill>
              </a:rPr>
              <a:t>乾、湯、焗烤、</a:t>
            </a:r>
            <a:r>
              <a:rPr lang="en-US" altLang="zh-TW" dirty="0">
                <a:solidFill>
                  <a:schemeClr val="tx1"/>
                </a:solidFill>
              </a:rPr>
              <a:t>...)</a:t>
            </a:r>
            <a:r>
              <a:rPr lang="zh-TW" altLang="en-US" dirty="0">
                <a:solidFill>
                  <a:schemeClr val="tx1"/>
                </a:solidFill>
              </a:rPr>
              <a:t>，和食物類型</a:t>
            </a:r>
            <a:r>
              <a:rPr lang="en-US" altLang="zh-TW" dirty="0">
                <a:solidFill>
                  <a:schemeClr val="tx1"/>
                </a:solidFill>
              </a:rPr>
              <a:t>(</a:t>
            </a:r>
            <a:r>
              <a:rPr lang="zh-TW" altLang="en-US" dirty="0">
                <a:solidFill>
                  <a:schemeClr val="tx1"/>
                </a:solidFill>
              </a:rPr>
              <a:t>飯、麵、粄條、湯點、小菜、套餐</a:t>
            </a:r>
            <a:r>
              <a:rPr lang="en-US" altLang="zh-TW" dirty="0">
                <a:solidFill>
                  <a:schemeClr val="tx1"/>
                </a:solidFill>
              </a:rPr>
              <a:t>...)</a:t>
            </a:r>
            <a:r>
              <a:rPr lang="zh-TW" altLang="en-US" dirty="0">
                <a:solidFill>
                  <a:schemeClr val="tx1"/>
                </a:solidFill>
              </a:rPr>
              <a:t>等類別分類</a:t>
            </a:r>
          </a:p>
          <a:p>
            <a:r>
              <a:rPr lang="zh-TW" altLang="en-US" dirty="0"/>
              <a:t>每日訂餐截止時間之前，可以上線取消當天訂餐，超過時間即不能更改訂單了</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82</a:t>
            </a:fld>
            <a:endParaRPr lang="zh-TW" altLang="en-US"/>
          </a:p>
        </p:txBody>
      </p:sp>
    </p:spTree>
    <p:extLst>
      <p:ext uri="{BB962C8B-B14F-4D97-AF65-F5344CB8AC3E}">
        <p14:creationId xmlns:p14="http://schemas.microsoft.com/office/powerpoint/2010/main" val="397926060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a:t>系辦每週五會定出下周的</a:t>
            </a:r>
            <a:r>
              <a:rPr lang="zh-TW" altLang="en-US" dirty="0">
                <a:solidFill>
                  <a:srgbClr val="FF0000"/>
                </a:solidFill>
              </a:rPr>
              <a:t>訂餐計畫</a:t>
            </a:r>
            <a:r>
              <a:rPr lang="zh-TW" altLang="en-US" dirty="0"/>
              <a:t>（每天要訂哪些店家的哪些菜色），</a:t>
            </a:r>
            <a:r>
              <a:rPr lang="zh-TW" altLang="en-US" dirty="0">
                <a:solidFill>
                  <a:srgbClr val="FF0000"/>
                </a:solidFill>
              </a:rPr>
              <a:t>同學</a:t>
            </a:r>
            <a:r>
              <a:rPr lang="zh-TW" altLang="en-US" dirty="0"/>
              <a:t>可以直接</a:t>
            </a:r>
            <a:r>
              <a:rPr lang="zh-TW" altLang="en-US" dirty="0">
                <a:solidFill>
                  <a:srgbClr val="FF0000"/>
                </a:solidFill>
              </a:rPr>
              <a:t>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a:t>
            </a:r>
            <a:r>
              <a:rPr lang="zh-TW" altLang="en-US" dirty="0">
                <a:solidFill>
                  <a:srgbClr val="FF0000"/>
                </a:solidFill>
              </a:rPr>
              <a:t>訂單</a:t>
            </a:r>
            <a:r>
              <a:rPr lang="zh-TW" altLang="en-US" dirty="0"/>
              <a:t>，不再接受加訂。每天於訂餐截止後，值日生叫出當日訂單，依此向</a:t>
            </a:r>
            <a:r>
              <a:rPr lang="zh-TW" altLang="en-US" dirty="0">
                <a:solidFill>
                  <a:srgbClr val="FF0000"/>
                </a:solidFill>
              </a:rPr>
              <a:t>店家</a:t>
            </a:r>
            <a:r>
              <a:rPr lang="zh-TW" altLang="en-US" dirty="0"/>
              <a:t>訂餐</a:t>
            </a:r>
          </a:p>
          <a:p>
            <a:r>
              <a:rPr lang="zh-TW" altLang="en-US" dirty="0">
                <a:solidFill>
                  <a:srgbClr val="FF0000"/>
                </a:solidFill>
              </a:rPr>
              <a:t>餐點</a:t>
            </a:r>
            <a:r>
              <a:rPr lang="zh-TW" altLang="en-US" dirty="0"/>
              <a:t>必須能依照</a:t>
            </a:r>
            <a:r>
              <a:rPr lang="zh-TW" altLang="en-US" dirty="0">
                <a:solidFill>
                  <a:srgbClr val="FF0000"/>
                </a:solidFill>
              </a:rPr>
              <a:t>烹調方式</a:t>
            </a:r>
            <a:r>
              <a:rPr lang="en-US" altLang="zh-TW" dirty="0"/>
              <a:t>(</a:t>
            </a:r>
            <a:r>
              <a:rPr lang="zh-TW" altLang="en-US" dirty="0"/>
              <a:t>乾、湯、焗烤、</a:t>
            </a:r>
            <a:r>
              <a:rPr lang="en-US" altLang="zh-TW" dirty="0"/>
              <a:t>...)</a:t>
            </a:r>
            <a:r>
              <a:rPr lang="zh-TW" altLang="en-US" dirty="0"/>
              <a:t>，和</a:t>
            </a:r>
            <a:r>
              <a:rPr lang="zh-TW" altLang="en-US" dirty="0">
                <a:solidFill>
                  <a:srgbClr val="FF0000"/>
                </a:solidFill>
              </a:rPr>
              <a:t>食物類型</a:t>
            </a:r>
            <a:r>
              <a:rPr lang="en-US" altLang="zh-TW" dirty="0"/>
              <a:t>(</a:t>
            </a:r>
            <a:r>
              <a:rPr lang="zh-TW" altLang="en-US" dirty="0"/>
              <a:t>飯、麵、粄條、湯點、小菜、套餐</a:t>
            </a:r>
            <a:r>
              <a:rPr lang="en-US" altLang="zh-TW" dirty="0"/>
              <a:t>...)</a:t>
            </a:r>
            <a:r>
              <a:rPr lang="zh-TW" altLang="en-US" dirty="0"/>
              <a:t>等</a:t>
            </a:r>
            <a:r>
              <a:rPr lang="zh-TW" altLang="en-US" dirty="0">
                <a:solidFill>
                  <a:srgbClr val="FF0000"/>
                </a:solidFill>
              </a:rPr>
              <a:t>類別</a:t>
            </a:r>
            <a:r>
              <a:rPr lang="zh-TW" altLang="en-US" dirty="0"/>
              <a:t>分類</a:t>
            </a:r>
          </a:p>
          <a:p>
            <a:r>
              <a:rPr lang="zh-TW" altLang="en-US" dirty="0"/>
              <a:t>每日訂餐截止時間之前，可以上線取消當天訂餐，超過時間即不能更改訂單了</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83</a:t>
            </a:fld>
            <a:endParaRPr lang="zh-TW" altLang="en-US"/>
          </a:p>
        </p:txBody>
      </p:sp>
    </p:spTree>
    <p:extLst>
      <p:ext uri="{BB962C8B-B14F-4D97-AF65-F5344CB8AC3E}">
        <p14:creationId xmlns:p14="http://schemas.microsoft.com/office/powerpoint/2010/main" val="273847793"/>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a:t>重新整理需求如下：</a:t>
            </a:r>
            <a:endParaRPr lang="en-US" altLang="zh-TW" dirty="0"/>
          </a:p>
          <a:p>
            <a:pPr lvl="1"/>
            <a:r>
              <a:rPr lang="zh-TW" altLang="en-US" dirty="0"/>
              <a:t>每個</a:t>
            </a:r>
            <a:r>
              <a:rPr lang="zh-TW" altLang="en-US" dirty="0">
                <a:solidFill>
                  <a:srgbClr val="FF0000"/>
                </a:solidFill>
              </a:rPr>
              <a:t>店家</a:t>
            </a:r>
            <a:r>
              <a:rPr lang="zh-TW" altLang="en-US" dirty="0"/>
              <a:t>可以有很多</a:t>
            </a:r>
            <a:r>
              <a:rPr lang="en-US" altLang="zh-TW" dirty="0">
                <a:solidFill>
                  <a:srgbClr val="FF0000"/>
                </a:solidFill>
              </a:rPr>
              <a:t>Menu</a:t>
            </a:r>
          </a:p>
          <a:p>
            <a:pPr lvl="2"/>
            <a:r>
              <a:rPr lang="zh-TW" altLang="en-US" dirty="0"/>
              <a:t>如：冬季限定、午餐限定</a:t>
            </a:r>
            <a:r>
              <a:rPr lang="en-US" altLang="zh-TW" dirty="0"/>
              <a:t>…</a:t>
            </a:r>
          </a:p>
          <a:p>
            <a:pPr lvl="1"/>
            <a:r>
              <a:rPr lang="zh-TW" altLang="en-US" dirty="0"/>
              <a:t>每個</a:t>
            </a:r>
            <a:r>
              <a:rPr lang="en-US" altLang="zh-TW" dirty="0">
                <a:solidFill>
                  <a:srgbClr val="FF0000"/>
                </a:solidFill>
              </a:rPr>
              <a:t>Menu</a:t>
            </a:r>
            <a:r>
              <a:rPr lang="zh-TW" altLang="en-US" dirty="0"/>
              <a:t>有該店家提供的</a:t>
            </a:r>
            <a:r>
              <a:rPr lang="zh-TW" altLang="en-US" dirty="0">
                <a:solidFill>
                  <a:srgbClr val="FF0000"/>
                </a:solidFill>
              </a:rPr>
              <a:t>餐點</a:t>
            </a:r>
            <a:endParaRPr lang="en-US" altLang="zh-TW" dirty="0">
              <a:solidFill>
                <a:srgbClr val="FF0000"/>
              </a:solidFill>
            </a:endParaRPr>
          </a:p>
          <a:p>
            <a:pPr lvl="2"/>
            <a:r>
              <a:rPr lang="zh-TW" altLang="en-US" dirty="0"/>
              <a:t>如：便當店提供叉燒飯、排骨飯、焢肉飯</a:t>
            </a:r>
          </a:p>
          <a:p>
            <a:pPr lvl="1"/>
            <a:r>
              <a:rPr lang="zh-TW" altLang="en-US" dirty="0">
                <a:solidFill>
                  <a:srgbClr val="FF0000"/>
                </a:solidFill>
              </a:rPr>
              <a:t>值日生</a:t>
            </a:r>
            <a:r>
              <a:rPr lang="zh-TW" altLang="en-US" dirty="0"/>
              <a:t>可以預先建立</a:t>
            </a:r>
            <a:r>
              <a:rPr lang="zh-TW" altLang="en-US" dirty="0">
                <a:solidFill>
                  <a:srgbClr val="FF0000"/>
                </a:solidFill>
              </a:rPr>
              <a:t>訂單</a:t>
            </a:r>
            <a:r>
              <a:rPr lang="zh-TW" altLang="en-US" dirty="0"/>
              <a:t>（每個訂單一次只能向一個店家訂），</a:t>
            </a:r>
            <a:r>
              <a:rPr lang="zh-TW" altLang="en-US" dirty="0">
                <a:solidFill>
                  <a:srgbClr val="FF0000"/>
                </a:solidFill>
              </a:rPr>
              <a:t>訂餐計畫</a:t>
            </a:r>
            <a:r>
              <a:rPr lang="zh-TW" altLang="en-US" dirty="0"/>
              <a:t>中可以挑選該店家的部份餐點，以免選項太多</a:t>
            </a:r>
            <a:endParaRPr lang="en-US" altLang="zh-TW" dirty="0"/>
          </a:p>
          <a:p>
            <a:pPr lvl="2"/>
            <a:r>
              <a:rPr lang="zh-TW" altLang="en-US" dirty="0"/>
              <a:t>如：只提供排骨飯和素食兩種選項</a:t>
            </a:r>
          </a:p>
          <a:p>
            <a:pPr lvl="1"/>
            <a:r>
              <a:rPr lang="zh-TW" altLang="en-US" dirty="0"/>
              <a:t>每個</a:t>
            </a:r>
            <a:r>
              <a:rPr lang="zh-TW" altLang="en-US" dirty="0">
                <a:solidFill>
                  <a:srgbClr val="FF0000"/>
                </a:solidFill>
              </a:rPr>
              <a:t>學生</a:t>
            </a:r>
            <a:r>
              <a:rPr lang="zh-TW" altLang="en-US" dirty="0"/>
              <a:t>可以從訂餐計畫中決定自己要訂的餐點</a:t>
            </a:r>
          </a:p>
          <a:p>
            <a:pPr lvl="1"/>
            <a:r>
              <a:rPr lang="zh-TW" altLang="en-US" dirty="0"/>
              <a:t>餐點可以依烹調方式、食物類型．．．等</a:t>
            </a:r>
            <a:r>
              <a:rPr lang="zh-TW" altLang="en-US" dirty="0">
                <a:solidFill>
                  <a:srgbClr val="FF0000"/>
                </a:solidFill>
              </a:rPr>
              <a:t>類別</a:t>
            </a:r>
            <a:r>
              <a:rPr lang="zh-TW" altLang="en-US" dirty="0"/>
              <a:t>分類</a:t>
            </a:r>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84</a:t>
            </a:fld>
            <a:endParaRPr lang="zh-TW" altLang="en-US"/>
          </a:p>
        </p:txBody>
      </p:sp>
    </p:spTree>
    <p:extLst>
      <p:ext uri="{BB962C8B-B14F-4D97-AF65-F5344CB8AC3E}">
        <p14:creationId xmlns:p14="http://schemas.microsoft.com/office/powerpoint/2010/main" val="1589346773"/>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a:t>關鍵交易：訂單</a:t>
            </a:r>
            <a:endParaRPr lang="en-US" altLang="zh-TW" dirty="0"/>
          </a:p>
          <a:p>
            <a:r>
              <a:rPr lang="zh-TW" altLang="en-US" dirty="0"/>
              <a:t>關鍵交易的</a:t>
            </a:r>
            <a:endParaRPr lang="en-US" altLang="zh-TW" dirty="0"/>
          </a:p>
          <a:p>
            <a:pPr lvl="1"/>
            <a:r>
              <a:rPr lang="zh-TW" altLang="en-US" dirty="0"/>
              <a:t>人（角色）：點餐的人、值日生</a:t>
            </a:r>
            <a:r>
              <a:rPr lang="en-US" altLang="zh-TW" dirty="0"/>
              <a:t>(</a:t>
            </a:r>
            <a:r>
              <a:rPr lang="zh-TW" altLang="en-US" dirty="0"/>
              <a:t>下單的人</a:t>
            </a:r>
            <a:r>
              <a:rPr lang="en-US" altLang="zh-TW" dirty="0"/>
              <a:t>)</a:t>
            </a:r>
            <a:r>
              <a:rPr lang="zh-TW" altLang="en-US" dirty="0"/>
              <a:t>、店家</a:t>
            </a:r>
            <a:endParaRPr lang="en-US" altLang="zh-TW" dirty="0"/>
          </a:p>
          <a:p>
            <a:pPr lvl="1"/>
            <a:r>
              <a:rPr lang="zh-TW" altLang="en-US" dirty="0"/>
              <a:t>物（細項）：每個學生訂的</a:t>
            </a:r>
            <a:r>
              <a:rPr lang="zh-TW" altLang="en-US"/>
              <a:t>餐點</a:t>
            </a:r>
            <a:r>
              <a:rPr lang="en-US" altLang="zh-TW"/>
              <a:t>,</a:t>
            </a:r>
            <a:r>
              <a:rPr lang="zh-TW" altLang="en-US"/>
              <a:t> 訂</a:t>
            </a:r>
            <a:r>
              <a:rPr lang="zh-TW" altLang="en-US" dirty="0"/>
              <a:t>餐計畫</a:t>
            </a:r>
            <a:endParaRPr lang="en-US" altLang="zh-TW" dirty="0"/>
          </a:p>
          <a:p>
            <a:pPr lvl="1"/>
            <a:r>
              <a:rPr lang="zh-TW" altLang="en-US" dirty="0"/>
              <a:t>物（產品）：餐點</a:t>
            </a:r>
            <a:endParaRPr lang="en-US" altLang="zh-TW" dirty="0"/>
          </a:p>
          <a:p>
            <a:pPr lvl="1"/>
            <a:r>
              <a:rPr lang="zh-TW" altLang="en-US" dirty="0"/>
              <a:t>事（描述）：餐點分類</a:t>
            </a:r>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85</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a:t>範例－訂便當／飲料</a:t>
            </a:r>
          </a:p>
        </p:txBody>
      </p:sp>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2240" y="2564904"/>
            <a:ext cx="3707904" cy="3608196"/>
          </a:xfrm>
          <a:prstGeom prst="rect">
            <a:avLst/>
          </a:prstGeom>
        </p:spPr>
      </p:pic>
    </p:spTree>
    <p:extLst>
      <p:ext uri="{BB962C8B-B14F-4D97-AF65-F5344CB8AC3E}">
        <p14:creationId xmlns:p14="http://schemas.microsoft.com/office/powerpoint/2010/main" val="2834628128"/>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86</a:t>
            </a:fld>
            <a:endParaRPr lang="zh-TW" altLang="en-US"/>
          </a:p>
        </p:txBody>
      </p:sp>
      <p:pic>
        <p:nvPicPr>
          <p:cNvPr id="5" name="圖片 4"/>
          <p:cNvPicPr>
            <a:picLocks noChangeAspect="1"/>
          </p:cNvPicPr>
          <p:nvPr/>
        </p:nvPicPr>
        <p:blipFill>
          <a:blip r:embed="rId3"/>
          <a:stretch>
            <a:fillRect/>
          </a:stretch>
        </p:blipFill>
        <p:spPr>
          <a:xfrm>
            <a:off x="3233568" y="131126"/>
            <a:ext cx="5910432" cy="6595446"/>
          </a:xfrm>
          <a:prstGeom prst="rect">
            <a:avLst/>
          </a:prstGeom>
        </p:spPr>
      </p:pic>
      <p:pic>
        <p:nvPicPr>
          <p:cNvPr id="6" name="圖片 5"/>
          <p:cNvPicPr>
            <a:picLocks noChangeAspect="1"/>
          </p:cNvPicPr>
          <p:nvPr/>
        </p:nvPicPr>
        <p:blipFill>
          <a:blip r:embed="rId4"/>
          <a:stretch>
            <a:fillRect/>
          </a:stretch>
        </p:blipFill>
        <p:spPr>
          <a:xfrm>
            <a:off x="179512" y="159397"/>
            <a:ext cx="2848737" cy="37016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5507293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a:t>關鍵交易：訂單</a:t>
            </a:r>
            <a:endParaRPr lang="en-US" altLang="zh-TW" dirty="0"/>
          </a:p>
          <a:p>
            <a:r>
              <a:rPr lang="zh-TW" altLang="en-US" dirty="0"/>
              <a:t>關鍵交易的</a:t>
            </a:r>
            <a:endParaRPr lang="en-US" altLang="zh-TW" dirty="0"/>
          </a:p>
          <a:p>
            <a:pPr lvl="1"/>
            <a:r>
              <a:rPr lang="zh-TW" altLang="en-US" dirty="0"/>
              <a:t>人（角色）：點餐的人、值日生</a:t>
            </a:r>
            <a:r>
              <a:rPr lang="en-US" altLang="zh-TW" dirty="0"/>
              <a:t>(</a:t>
            </a:r>
            <a:r>
              <a:rPr lang="zh-TW" altLang="en-US" dirty="0"/>
              <a:t>下單的人</a:t>
            </a:r>
            <a:r>
              <a:rPr lang="en-US" altLang="zh-TW" dirty="0"/>
              <a:t>)</a:t>
            </a:r>
            <a:r>
              <a:rPr lang="zh-TW" altLang="en-US" dirty="0"/>
              <a:t>、店家</a:t>
            </a:r>
            <a:endParaRPr lang="en-US" altLang="zh-TW" dirty="0"/>
          </a:p>
          <a:p>
            <a:pPr lvl="1"/>
            <a:r>
              <a:rPr lang="zh-TW" altLang="en-US" dirty="0"/>
              <a:t>物（細項）：每個學生訂的</a:t>
            </a:r>
            <a:r>
              <a:rPr lang="zh-TW" altLang="en-US"/>
              <a:t>餐點</a:t>
            </a:r>
            <a:r>
              <a:rPr lang="en-US" altLang="zh-TW"/>
              <a:t>,</a:t>
            </a:r>
            <a:r>
              <a:rPr lang="zh-TW" altLang="en-US"/>
              <a:t> 訂</a:t>
            </a:r>
            <a:r>
              <a:rPr lang="zh-TW" altLang="en-US" dirty="0"/>
              <a:t>餐計畫</a:t>
            </a:r>
            <a:endParaRPr lang="en-US" altLang="zh-TW" dirty="0"/>
          </a:p>
          <a:p>
            <a:pPr lvl="1"/>
            <a:r>
              <a:rPr lang="zh-TW" altLang="en-US" dirty="0"/>
              <a:t>物（產品）：餐點</a:t>
            </a:r>
            <a:endParaRPr lang="en-US" altLang="zh-TW" dirty="0"/>
          </a:p>
          <a:p>
            <a:pPr lvl="1"/>
            <a:r>
              <a:rPr lang="zh-TW" altLang="en-US" dirty="0"/>
              <a:t>事（描述）：</a:t>
            </a:r>
            <a:r>
              <a:rPr lang="zh-TW" altLang="en-US" dirty="0">
                <a:solidFill>
                  <a:srgbClr val="FF0000"/>
                </a:solidFill>
              </a:rPr>
              <a:t>餐點分類</a:t>
            </a:r>
            <a:endParaRPr lang="en-US" altLang="zh-TW" dirty="0">
              <a:solidFill>
                <a:srgbClr val="FF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87</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a:t>範例－訂便當／飲料</a:t>
            </a:r>
          </a:p>
        </p:txBody>
      </p:sp>
      <p:pic>
        <p:nvPicPr>
          <p:cNvPr id="8" name="圖片 7"/>
          <p:cNvPicPr>
            <a:picLocks noChangeAspect="1"/>
          </p:cNvPicPr>
          <p:nvPr/>
        </p:nvPicPr>
        <p:blipFill>
          <a:blip r:embed="rId3"/>
          <a:stretch>
            <a:fillRect/>
          </a:stretch>
        </p:blipFill>
        <p:spPr>
          <a:xfrm>
            <a:off x="1259632" y="3635323"/>
            <a:ext cx="3888432" cy="2502050"/>
          </a:xfrm>
          <a:prstGeom prst="rect">
            <a:avLst/>
          </a:prstGeom>
          <a:ln>
            <a:noFill/>
          </a:ln>
          <a:effectLst>
            <a:outerShdw blurRad="190500" algn="tl" rotWithShape="0">
              <a:srgbClr val="000000">
                <a:alpha val="70000"/>
              </a:srgbClr>
            </a:outerShdw>
          </a:effectLst>
        </p:spPr>
      </p:pic>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2240" y="2564904"/>
            <a:ext cx="3707904" cy="3608196"/>
          </a:xfrm>
          <a:prstGeom prst="rect">
            <a:avLst/>
          </a:prstGeom>
        </p:spPr>
      </p:pic>
    </p:spTree>
    <p:extLst>
      <p:ext uri="{BB962C8B-B14F-4D97-AF65-F5344CB8AC3E}">
        <p14:creationId xmlns:p14="http://schemas.microsoft.com/office/powerpoint/2010/main" val="39674353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88</a:t>
            </a:fld>
            <a:endParaRPr lang="zh-TW" altLang="en-US"/>
          </a:p>
        </p:txBody>
      </p:sp>
      <p:pic>
        <p:nvPicPr>
          <p:cNvPr id="5" name="圖片 4"/>
          <p:cNvPicPr>
            <a:picLocks noChangeAspect="1"/>
          </p:cNvPicPr>
          <p:nvPr/>
        </p:nvPicPr>
        <p:blipFill>
          <a:blip r:embed="rId3"/>
          <a:stretch>
            <a:fillRect/>
          </a:stretch>
        </p:blipFill>
        <p:spPr>
          <a:xfrm>
            <a:off x="3233568" y="131126"/>
            <a:ext cx="5910432" cy="6595446"/>
          </a:xfrm>
          <a:prstGeom prst="rect">
            <a:avLst/>
          </a:prstGeom>
        </p:spPr>
      </p:pic>
      <p:sp>
        <p:nvSpPr>
          <p:cNvPr id="8" name="橢圓 7"/>
          <p:cNvSpPr/>
          <p:nvPr/>
        </p:nvSpPr>
        <p:spPr>
          <a:xfrm>
            <a:off x="7329047" y="2132856"/>
            <a:ext cx="1735336" cy="1735336"/>
          </a:xfrm>
          <a:prstGeom prst="ellipse">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n w="28575">
                <a:solidFill>
                  <a:schemeClr val="tx1"/>
                </a:solidFill>
                <a:prstDash val="sysDash"/>
              </a:ln>
            </a:endParaRPr>
          </a:p>
        </p:txBody>
      </p:sp>
      <p:pic>
        <p:nvPicPr>
          <p:cNvPr id="9" name="圖片 8"/>
          <p:cNvPicPr>
            <a:picLocks noChangeAspect="1"/>
          </p:cNvPicPr>
          <p:nvPr/>
        </p:nvPicPr>
        <p:blipFill>
          <a:blip r:embed="rId4"/>
          <a:stretch>
            <a:fillRect/>
          </a:stretch>
        </p:blipFill>
        <p:spPr>
          <a:xfrm>
            <a:off x="179512" y="3449487"/>
            <a:ext cx="7278691" cy="32204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52431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Classification Pattern</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89</a:t>
            </a:fld>
            <a:endParaRPr lang="zh-TW" altLang="en-US"/>
          </a:p>
        </p:txBody>
      </p:sp>
      <p:pic>
        <p:nvPicPr>
          <p:cNvPr id="5"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15" y="836613"/>
            <a:ext cx="5432425"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3356992"/>
            <a:ext cx="57721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6"/>
          <p:cNvPicPr>
            <a:picLocks noChangeAspect="1"/>
          </p:cNvPicPr>
          <p:nvPr/>
        </p:nvPicPr>
        <p:blipFill>
          <a:blip r:embed="rId5"/>
          <a:stretch>
            <a:fillRect/>
          </a:stretch>
        </p:blipFill>
        <p:spPr>
          <a:xfrm>
            <a:off x="2915816" y="3443514"/>
            <a:ext cx="6146102" cy="2905125"/>
          </a:xfrm>
          <a:prstGeom prst="rect">
            <a:avLst/>
          </a:prstGeom>
          <a:ln>
            <a:noFill/>
          </a:ln>
          <a:effectLst>
            <a:outerShdw blurRad="190500" algn="tl" rotWithShape="0">
              <a:srgbClr val="000000">
                <a:alpha val="70000"/>
              </a:srgbClr>
            </a:outerShdw>
          </a:effectLst>
        </p:spPr>
      </p:pic>
      <p:grpSp>
        <p:nvGrpSpPr>
          <p:cNvPr id="33" name="群組 32"/>
          <p:cNvGrpSpPr/>
          <p:nvPr/>
        </p:nvGrpSpPr>
        <p:grpSpPr>
          <a:xfrm>
            <a:off x="251520" y="620688"/>
            <a:ext cx="5262425" cy="4104456"/>
            <a:chOff x="251520" y="620688"/>
            <a:chExt cx="5262425" cy="4104456"/>
          </a:xfrm>
        </p:grpSpPr>
        <p:sp>
          <p:nvSpPr>
            <p:cNvPr id="22" name="文字方塊 21"/>
            <p:cNvSpPr txBox="1"/>
            <p:nvPr/>
          </p:nvSpPr>
          <p:spPr>
            <a:xfrm>
              <a:off x="3515945" y="2527736"/>
              <a:ext cx="1998000" cy="828195"/>
            </a:xfrm>
            <a:prstGeom prst="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M – </a:t>
              </a:r>
              <a:r>
                <a:rPr lang="zh-TW" altLang="en-US" sz="1200" dirty="0"/>
                <a:t>肉類</a:t>
              </a:r>
              <a:endParaRPr lang="en-US" altLang="zh-TW" sz="1200" dirty="0"/>
            </a:p>
            <a:p>
              <a:r>
                <a:rPr lang="en-US" altLang="zh-TW" sz="1200" dirty="0"/>
                <a:t>F –</a:t>
              </a:r>
              <a:r>
                <a:rPr lang="zh-TW" altLang="en-US" sz="1200" dirty="0"/>
                <a:t> 主食類別</a:t>
              </a:r>
              <a:br>
                <a:rPr lang="en-US" altLang="zh-TW" sz="1200" dirty="0"/>
              </a:br>
              <a:r>
                <a:rPr lang="en-US" altLang="zh-TW" sz="1200" dirty="0"/>
                <a:t>C – </a:t>
              </a:r>
              <a:r>
                <a:rPr lang="zh-TW" altLang="en-US" sz="1200" dirty="0"/>
                <a:t>烹飪方式</a:t>
              </a:r>
              <a:endParaRPr lang="en-US" altLang="zh-TW" sz="1200" dirty="0"/>
            </a:p>
            <a:p>
              <a:r>
                <a:rPr lang="en-US" altLang="zh-TW" sz="1200" dirty="0"/>
                <a:t>L – </a:t>
              </a:r>
              <a:r>
                <a:rPr lang="zh-TW" altLang="en-US" sz="1200" dirty="0"/>
                <a:t>區域別</a:t>
              </a:r>
            </a:p>
          </p:txBody>
        </p:sp>
        <p:sp>
          <p:nvSpPr>
            <p:cNvPr id="23" name="文字方塊 22"/>
            <p:cNvSpPr txBox="1"/>
            <p:nvPr/>
          </p:nvSpPr>
          <p:spPr>
            <a:xfrm>
              <a:off x="443480" y="620688"/>
              <a:ext cx="2376621" cy="1166054"/>
            </a:xfrm>
            <a:prstGeom prst="rect">
              <a:avLst/>
            </a:prstGeom>
            <a:solidFill>
              <a:schemeClr val="lt1"/>
            </a:solidFill>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noAutofit/>
            </a:bodyPr>
            <a:lstStyle/>
            <a:p>
              <a:r>
                <a:rPr lang="en-US" altLang="zh-TW" sz="1200" dirty="0"/>
                <a:t>A - M - </a:t>
              </a:r>
              <a:r>
                <a:rPr lang="zh-TW" altLang="en-US" sz="1200" dirty="0"/>
                <a:t>豬肉</a:t>
              </a:r>
            </a:p>
            <a:p>
              <a:r>
                <a:rPr lang="en-US" altLang="zh-TW" sz="1200" dirty="0"/>
                <a:t>A - F - </a:t>
              </a:r>
              <a:r>
                <a:rPr lang="zh-TW" altLang="en-US" sz="1200" dirty="0"/>
                <a:t>飯</a:t>
              </a:r>
            </a:p>
            <a:p>
              <a:r>
                <a:rPr lang="en-US" altLang="zh-TW" sz="1200" dirty="0"/>
                <a:t>A - L - </a:t>
              </a:r>
              <a:r>
                <a:rPr lang="zh-TW" altLang="en-US" sz="1200" dirty="0"/>
                <a:t>日式</a:t>
              </a:r>
            </a:p>
            <a:p>
              <a:r>
                <a:rPr lang="en-US" altLang="zh-TW" sz="1200" dirty="0"/>
                <a:t>A - C - </a:t>
              </a:r>
              <a:r>
                <a:rPr lang="zh-TW" altLang="en-US" sz="1200" dirty="0"/>
                <a:t>炸</a:t>
              </a:r>
            </a:p>
            <a:p>
              <a:r>
                <a:rPr lang="en-US" altLang="zh-TW" sz="1200" dirty="0"/>
                <a:t>B - L - </a:t>
              </a:r>
              <a:r>
                <a:rPr lang="zh-TW" altLang="en-US" sz="1200" dirty="0"/>
                <a:t>泰式</a:t>
              </a:r>
            </a:p>
            <a:p>
              <a:r>
                <a:rPr lang="en-US" altLang="zh-TW" sz="1200" dirty="0"/>
                <a:t>B - C - </a:t>
              </a:r>
              <a:r>
                <a:rPr lang="zh-TW" altLang="en-US" sz="1200" dirty="0"/>
                <a:t>清蒸</a:t>
              </a:r>
              <a:endParaRPr lang="en-US" altLang="zh-TW" sz="1200" dirty="0"/>
            </a:p>
          </p:txBody>
        </p:sp>
        <p:grpSp>
          <p:nvGrpSpPr>
            <p:cNvPr id="3" name="群組 2"/>
            <p:cNvGrpSpPr/>
            <p:nvPr/>
          </p:nvGrpSpPr>
          <p:grpSpPr>
            <a:xfrm>
              <a:off x="3995936" y="968182"/>
              <a:ext cx="1440160" cy="847644"/>
              <a:chOff x="3995936" y="968182"/>
              <a:chExt cx="1440160" cy="847644"/>
            </a:xfrm>
          </p:grpSpPr>
          <p:sp>
            <p:nvSpPr>
              <p:cNvPr id="24" name="矩形 23"/>
              <p:cNvSpPr/>
              <p:nvPr/>
            </p:nvSpPr>
            <p:spPr>
              <a:xfrm>
                <a:off x="4007968" y="968182"/>
                <a:ext cx="1428128" cy="82819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3995936" y="980728"/>
                <a:ext cx="1440160" cy="83509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A - </a:t>
                </a:r>
                <a:r>
                  <a:rPr lang="zh-TW" altLang="en-US" sz="1200" dirty="0"/>
                  <a:t>日式炸豬排飯</a:t>
                </a:r>
              </a:p>
              <a:p>
                <a:r>
                  <a:rPr lang="en-US" altLang="zh-TW" sz="1200" dirty="0"/>
                  <a:t>B - </a:t>
                </a:r>
                <a:r>
                  <a:rPr lang="zh-TW" altLang="en-US" sz="1200" dirty="0"/>
                  <a:t>泰式清蒸檸檬魚</a:t>
                </a:r>
              </a:p>
              <a:p>
                <a:r>
                  <a:rPr lang="en-US" altLang="zh-TW" sz="1200" dirty="0"/>
                  <a:t>C - </a:t>
                </a:r>
                <a:r>
                  <a:rPr lang="zh-TW" altLang="en-US" sz="1200" dirty="0"/>
                  <a:t>紅燒牛肉麵</a:t>
                </a:r>
              </a:p>
              <a:p>
                <a:r>
                  <a:rPr lang="en-US" altLang="zh-TW" sz="1200" dirty="0"/>
                  <a:t>D - </a:t>
                </a:r>
                <a:r>
                  <a:rPr lang="zh-TW" altLang="en-US" sz="1200" dirty="0"/>
                  <a:t>乾米粉</a:t>
                </a:r>
                <a:endParaRPr lang="en-US" altLang="zh-TW" sz="1200" dirty="0"/>
              </a:p>
            </p:txBody>
          </p:sp>
        </p:grpSp>
        <p:grpSp>
          <p:nvGrpSpPr>
            <p:cNvPr id="32" name="群組 31"/>
            <p:cNvGrpSpPr/>
            <p:nvPr/>
          </p:nvGrpSpPr>
          <p:grpSpPr>
            <a:xfrm>
              <a:off x="251520" y="2444142"/>
              <a:ext cx="2592288" cy="2281002"/>
              <a:chOff x="251520" y="2444142"/>
              <a:chExt cx="2592288" cy="2281002"/>
            </a:xfrm>
          </p:grpSpPr>
          <p:sp>
            <p:nvSpPr>
              <p:cNvPr id="30" name="矩形 29"/>
              <p:cNvSpPr/>
              <p:nvPr/>
            </p:nvSpPr>
            <p:spPr>
              <a:xfrm>
                <a:off x="251520" y="3284984"/>
                <a:ext cx="25922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1" name="群組 30"/>
              <p:cNvGrpSpPr/>
              <p:nvPr/>
            </p:nvGrpSpPr>
            <p:grpSpPr>
              <a:xfrm>
                <a:off x="579175" y="2444142"/>
                <a:ext cx="1976601" cy="2281002"/>
                <a:chOff x="579175" y="2444142"/>
                <a:chExt cx="1976601" cy="2281002"/>
              </a:xfrm>
            </p:grpSpPr>
            <p:sp>
              <p:nvSpPr>
                <p:cNvPr id="26" name="矩形 25"/>
                <p:cNvSpPr/>
                <p:nvPr/>
              </p:nvSpPr>
              <p:spPr>
                <a:xfrm>
                  <a:off x="579175" y="2458180"/>
                  <a:ext cx="1976601" cy="22669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TW" sz="1200" dirty="0">
                      <a:solidFill>
                        <a:schemeClr val="tx1"/>
                      </a:solidFill>
                    </a:rPr>
                    <a:t>M - </a:t>
                  </a:r>
                  <a:r>
                    <a:rPr lang="zh-TW" altLang="en-US" sz="1200" dirty="0">
                      <a:solidFill>
                        <a:schemeClr val="tx1"/>
                      </a:solidFill>
                    </a:rPr>
                    <a:t>豬肉</a:t>
                  </a:r>
                </a:p>
                <a:p>
                  <a:r>
                    <a:rPr lang="en-US" altLang="zh-TW" sz="1200" dirty="0">
                      <a:solidFill>
                        <a:schemeClr val="tx1"/>
                      </a:solidFill>
                    </a:rPr>
                    <a:t>M - </a:t>
                  </a:r>
                  <a:r>
                    <a:rPr lang="zh-TW" altLang="en-US" sz="1200" dirty="0">
                      <a:solidFill>
                        <a:schemeClr val="tx1"/>
                      </a:solidFill>
                    </a:rPr>
                    <a:t>牛肉</a:t>
                  </a:r>
                </a:p>
                <a:p>
                  <a:r>
                    <a:rPr lang="en-US" altLang="zh-TW" sz="1200" dirty="0">
                      <a:solidFill>
                        <a:schemeClr val="tx1"/>
                      </a:solidFill>
                    </a:rPr>
                    <a:t>M - </a:t>
                  </a:r>
                  <a:r>
                    <a:rPr lang="zh-TW" altLang="en-US" sz="1200" dirty="0">
                      <a:solidFill>
                        <a:schemeClr val="tx1"/>
                      </a:solidFill>
                    </a:rPr>
                    <a:t>魚肉</a:t>
                  </a:r>
                </a:p>
                <a:p>
                  <a:r>
                    <a:rPr lang="en-US" altLang="zh-TW" sz="1200" dirty="0">
                      <a:solidFill>
                        <a:schemeClr val="tx1"/>
                      </a:solidFill>
                    </a:rPr>
                    <a:t>F - </a:t>
                  </a:r>
                  <a:r>
                    <a:rPr lang="zh-TW" altLang="en-US" sz="1200" dirty="0">
                      <a:solidFill>
                        <a:schemeClr val="tx1"/>
                      </a:solidFill>
                    </a:rPr>
                    <a:t>飯</a:t>
                  </a:r>
                </a:p>
                <a:p>
                  <a:r>
                    <a:rPr lang="en-US" altLang="zh-TW" sz="1200" dirty="0">
                      <a:solidFill>
                        <a:schemeClr val="tx1"/>
                      </a:solidFill>
                    </a:rPr>
                    <a:t>F - </a:t>
                  </a:r>
                  <a:r>
                    <a:rPr lang="zh-TW" altLang="en-US" sz="1200" dirty="0">
                      <a:solidFill>
                        <a:schemeClr val="tx1"/>
                      </a:solidFill>
                    </a:rPr>
                    <a:t>麵</a:t>
                  </a:r>
                </a:p>
                <a:p>
                  <a:r>
                    <a:rPr lang="en-US" altLang="zh-TW" sz="1200" dirty="0">
                      <a:solidFill>
                        <a:schemeClr val="tx1"/>
                      </a:solidFill>
                    </a:rPr>
                    <a:t>F - </a:t>
                  </a:r>
                  <a:r>
                    <a:rPr lang="zh-TW" altLang="en-US" sz="1200" dirty="0">
                      <a:solidFill>
                        <a:schemeClr val="tx1"/>
                      </a:solidFill>
                    </a:rPr>
                    <a:t>米粉</a:t>
                  </a:r>
                </a:p>
                <a:p>
                  <a:r>
                    <a:rPr lang="en-US" altLang="zh-TW" sz="1200" dirty="0">
                      <a:solidFill>
                        <a:schemeClr val="tx1"/>
                      </a:solidFill>
                    </a:rPr>
                    <a:t>C - </a:t>
                  </a:r>
                  <a:r>
                    <a:rPr lang="zh-TW" altLang="en-US" sz="1200" dirty="0">
                      <a:solidFill>
                        <a:schemeClr val="tx1"/>
                      </a:solidFill>
                    </a:rPr>
                    <a:t>清蒸</a:t>
                  </a:r>
                </a:p>
                <a:p>
                  <a:r>
                    <a:rPr lang="en-US" altLang="zh-TW" sz="1200" dirty="0">
                      <a:solidFill>
                        <a:schemeClr val="tx1"/>
                      </a:solidFill>
                    </a:rPr>
                    <a:t>C - </a:t>
                  </a:r>
                  <a:r>
                    <a:rPr lang="zh-TW" altLang="en-US" sz="1200" dirty="0">
                      <a:solidFill>
                        <a:schemeClr val="tx1"/>
                      </a:solidFill>
                    </a:rPr>
                    <a:t>炸</a:t>
                  </a:r>
                </a:p>
                <a:p>
                  <a:r>
                    <a:rPr lang="en-US" altLang="zh-TW" sz="1200" dirty="0">
                      <a:solidFill>
                        <a:schemeClr val="tx1"/>
                      </a:solidFill>
                    </a:rPr>
                    <a:t>C - </a:t>
                  </a:r>
                  <a:r>
                    <a:rPr lang="zh-TW" altLang="en-US" sz="1200" dirty="0">
                      <a:solidFill>
                        <a:schemeClr val="tx1"/>
                      </a:solidFill>
                    </a:rPr>
                    <a:t>紅燒</a:t>
                  </a:r>
                </a:p>
                <a:p>
                  <a:r>
                    <a:rPr lang="en-US" altLang="zh-TW" sz="1200" dirty="0">
                      <a:solidFill>
                        <a:schemeClr val="tx1"/>
                      </a:solidFill>
                    </a:rPr>
                    <a:t>L - </a:t>
                  </a:r>
                  <a:r>
                    <a:rPr lang="zh-TW" altLang="en-US" sz="1200" dirty="0">
                      <a:solidFill>
                        <a:schemeClr val="tx1"/>
                      </a:solidFill>
                    </a:rPr>
                    <a:t>日式</a:t>
                  </a:r>
                </a:p>
                <a:p>
                  <a:r>
                    <a:rPr lang="en-US" altLang="zh-TW" sz="1200" dirty="0">
                      <a:solidFill>
                        <a:schemeClr val="tx1"/>
                      </a:solidFill>
                    </a:rPr>
                    <a:t>L - </a:t>
                  </a:r>
                  <a:r>
                    <a:rPr lang="zh-TW" altLang="en-US" sz="1200" dirty="0">
                      <a:solidFill>
                        <a:schemeClr val="tx1"/>
                      </a:solidFill>
                    </a:rPr>
                    <a:t>泰式</a:t>
                  </a:r>
                </a:p>
                <a:p>
                  <a:r>
                    <a:rPr lang="en-US" altLang="zh-TW" sz="1200" dirty="0">
                      <a:solidFill>
                        <a:schemeClr val="tx1"/>
                      </a:solidFill>
                    </a:rPr>
                    <a:t>L - </a:t>
                  </a:r>
                  <a:r>
                    <a:rPr lang="zh-TW" altLang="en-US" sz="1200" dirty="0">
                      <a:solidFill>
                        <a:schemeClr val="tx1"/>
                      </a:solidFill>
                    </a:rPr>
                    <a:t>台式</a:t>
                  </a:r>
                </a:p>
              </p:txBody>
            </p:sp>
            <p:grpSp>
              <p:nvGrpSpPr>
                <p:cNvPr id="27" name="群組 26"/>
                <p:cNvGrpSpPr/>
                <p:nvPr/>
              </p:nvGrpSpPr>
              <p:grpSpPr>
                <a:xfrm>
                  <a:off x="579245" y="2444142"/>
                  <a:ext cx="1269684" cy="289018"/>
                  <a:chOff x="899592" y="3006590"/>
                  <a:chExt cx="1391982" cy="301546"/>
                </a:xfrm>
              </p:grpSpPr>
              <p:sp>
                <p:nvSpPr>
                  <p:cNvPr id="28" name="文字方塊 27"/>
                  <p:cNvSpPr txBox="1"/>
                  <p:nvPr/>
                </p:nvSpPr>
                <p:spPr>
                  <a:xfrm>
                    <a:off x="899592" y="3019130"/>
                    <a:ext cx="202525" cy="289006"/>
                  </a:xfrm>
                  <a:prstGeom prst="rect">
                    <a:avLst/>
                  </a:prstGeom>
                  <a:noFill/>
                  <a:ln>
                    <a:noFill/>
                  </a:ln>
                </p:spPr>
                <p:txBody>
                  <a:bodyPr wrap="none" rtlCol="0">
                    <a:spAutoFit/>
                  </a:bodyPr>
                  <a:lstStyle/>
                  <a:p>
                    <a:endParaRPr lang="en-US" altLang="zh-TW" sz="1200" dirty="0"/>
                  </a:p>
                </p:txBody>
              </p:sp>
              <p:sp>
                <p:nvSpPr>
                  <p:cNvPr id="29" name="文字方塊 28"/>
                  <p:cNvSpPr txBox="1"/>
                  <p:nvPr/>
                </p:nvSpPr>
                <p:spPr>
                  <a:xfrm>
                    <a:off x="2089049" y="3006590"/>
                    <a:ext cx="202525" cy="289006"/>
                  </a:xfrm>
                  <a:prstGeom prst="rect">
                    <a:avLst/>
                  </a:prstGeom>
                  <a:noFill/>
                  <a:ln>
                    <a:noFill/>
                  </a:ln>
                </p:spPr>
                <p:txBody>
                  <a:bodyPr wrap="none" rtlCol="0">
                    <a:spAutoFit/>
                  </a:bodyPr>
                  <a:lstStyle/>
                  <a:p>
                    <a:endParaRPr lang="zh-TW" altLang="en-US" sz="1200" dirty="0"/>
                  </a:p>
                </p:txBody>
              </p:sp>
            </p:grpSp>
          </p:grpSp>
        </p:grpSp>
      </p:grpSp>
    </p:spTree>
    <p:extLst>
      <p:ext uri="{BB962C8B-B14F-4D97-AF65-F5344CB8AC3E}">
        <p14:creationId xmlns:p14="http://schemas.microsoft.com/office/powerpoint/2010/main" val="30859468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Classification Pattern</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90</a:t>
            </a:fld>
            <a:endParaRPr lang="zh-TW" altLang="en-US"/>
          </a:p>
        </p:txBody>
      </p:sp>
      <p:pic>
        <p:nvPicPr>
          <p:cNvPr id="5"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15" y="836613"/>
            <a:ext cx="5432425"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3356992"/>
            <a:ext cx="57721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6"/>
          <p:cNvPicPr>
            <a:picLocks noChangeAspect="1"/>
          </p:cNvPicPr>
          <p:nvPr/>
        </p:nvPicPr>
        <p:blipFill>
          <a:blip r:embed="rId5"/>
          <a:stretch>
            <a:fillRect/>
          </a:stretch>
        </p:blipFill>
        <p:spPr>
          <a:xfrm>
            <a:off x="2915816" y="3443514"/>
            <a:ext cx="6146102" cy="2905125"/>
          </a:xfrm>
          <a:prstGeom prst="rect">
            <a:avLst/>
          </a:prstGeom>
          <a:ln>
            <a:noFill/>
          </a:ln>
          <a:effectLst>
            <a:outerShdw blurRad="190500" algn="tl" rotWithShape="0">
              <a:srgbClr val="000000">
                <a:alpha val="70000"/>
              </a:srgbClr>
            </a:outerShdw>
          </a:effectLst>
        </p:spPr>
      </p:pic>
      <p:grpSp>
        <p:nvGrpSpPr>
          <p:cNvPr id="33" name="群組 32"/>
          <p:cNvGrpSpPr/>
          <p:nvPr/>
        </p:nvGrpSpPr>
        <p:grpSpPr>
          <a:xfrm>
            <a:off x="251520" y="620688"/>
            <a:ext cx="5262425" cy="4104456"/>
            <a:chOff x="251520" y="620688"/>
            <a:chExt cx="5262425" cy="4104456"/>
          </a:xfrm>
        </p:grpSpPr>
        <p:sp>
          <p:nvSpPr>
            <p:cNvPr id="22" name="文字方塊 21"/>
            <p:cNvSpPr txBox="1"/>
            <p:nvPr/>
          </p:nvSpPr>
          <p:spPr>
            <a:xfrm>
              <a:off x="3515945" y="2527736"/>
              <a:ext cx="1998000" cy="828195"/>
            </a:xfrm>
            <a:prstGeom prst="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M – </a:t>
              </a:r>
              <a:r>
                <a:rPr lang="zh-TW" altLang="en-US" sz="1200" dirty="0"/>
                <a:t>肉類</a:t>
              </a:r>
              <a:endParaRPr lang="en-US" altLang="zh-TW" sz="1200" dirty="0"/>
            </a:p>
            <a:p>
              <a:r>
                <a:rPr lang="en-US" altLang="zh-TW" sz="1200" dirty="0"/>
                <a:t>F –</a:t>
              </a:r>
              <a:r>
                <a:rPr lang="zh-TW" altLang="en-US" sz="1200" dirty="0"/>
                <a:t> 主食類別</a:t>
              </a:r>
              <a:br>
                <a:rPr lang="en-US" altLang="zh-TW" sz="1200" dirty="0"/>
              </a:br>
              <a:r>
                <a:rPr lang="en-US" altLang="zh-TW" sz="1200" dirty="0"/>
                <a:t>C – </a:t>
              </a:r>
              <a:r>
                <a:rPr lang="zh-TW" altLang="en-US" sz="1200" dirty="0"/>
                <a:t>烹飪方式</a:t>
              </a:r>
              <a:endParaRPr lang="en-US" altLang="zh-TW" sz="1200" dirty="0"/>
            </a:p>
            <a:p>
              <a:r>
                <a:rPr lang="en-US" altLang="zh-TW" sz="1200" dirty="0"/>
                <a:t>L – </a:t>
              </a:r>
              <a:r>
                <a:rPr lang="zh-TW" altLang="en-US" sz="1200" dirty="0"/>
                <a:t>區域別</a:t>
              </a:r>
            </a:p>
          </p:txBody>
        </p:sp>
        <p:sp>
          <p:nvSpPr>
            <p:cNvPr id="23" name="文字方塊 22"/>
            <p:cNvSpPr txBox="1"/>
            <p:nvPr/>
          </p:nvSpPr>
          <p:spPr>
            <a:xfrm>
              <a:off x="443480" y="620688"/>
              <a:ext cx="2376621" cy="1166054"/>
            </a:xfrm>
            <a:prstGeom prst="rect">
              <a:avLst/>
            </a:prstGeom>
            <a:solidFill>
              <a:schemeClr val="lt1"/>
            </a:solidFill>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noAutofit/>
            </a:bodyPr>
            <a:lstStyle/>
            <a:p>
              <a:r>
                <a:rPr lang="en-US" altLang="zh-TW" sz="1200" dirty="0"/>
                <a:t>A - M - </a:t>
              </a:r>
              <a:r>
                <a:rPr lang="zh-TW" altLang="en-US" sz="1200" dirty="0"/>
                <a:t>豬肉</a:t>
              </a:r>
            </a:p>
            <a:p>
              <a:r>
                <a:rPr lang="en-US" altLang="zh-TW" sz="1200" dirty="0"/>
                <a:t>A - F - </a:t>
              </a:r>
              <a:r>
                <a:rPr lang="zh-TW" altLang="en-US" sz="1200" dirty="0"/>
                <a:t>飯</a:t>
              </a:r>
            </a:p>
            <a:p>
              <a:r>
                <a:rPr lang="en-US" altLang="zh-TW" sz="1200" dirty="0"/>
                <a:t>A - L - </a:t>
              </a:r>
              <a:r>
                <a:rPr lang="zh-TW" altLang="en-US" sz="1200" dirty="0"/>
                <a:t>日式</a:t>
              </a:r>
            </a:p>
            <a:p>
              <a:r>
                <a:rPr lang="en-US" altLang="zh-TW" sz="1200" dirty="0"/>
                <a:t>A - C - </a:t>
              </a:r>
              <a:r>
                <a:rPr lang="zh-TW" altLang="en-US" sz="1200" dirty="0"/>
                <a:t>炸</a:t>
              </a:r>
            </a:p>
            <a:p>
              <a:r>
                <a:rPr lang="en-US" altLang="zh-TW" sz="1200" dirty="0"/>
                <a:t>B - L - </a:t>
              </a:r>
              <a:r>
                <a:rPr lang="zh-TW" altLang="en-US" sz="1200" dirty="0"/>
                <a:t>泰式</a:t>
              </a:r>
            </a:p>
            <a:p>
              <a:r>
                <a:rPr lang="en-US" altLang="zh-TW" sz="1200" dirty="0"/>
                <a:t>B - C - </a:t>
              </a:r>
              <a:r>
                <a:rPr lang="zh-TW" altLang="en-US" sz="1200" dirty="0"/>
                <a:t>清蒸</a:t>
              </a:r>
              <a:endParaRPr lang="en-US" altLang="zh-TW" sz="1200" dirty="0"/>
            </a:p>
          </p:txBody>
        </p:sp>
        <p:grpSp>
          <p:nvGrpSpPr>
            <p:cNvPr id="3" name="群組 2"/>
            <p:cNvGrpSpPr/>
            <p:nvPr/>
          </p:nvGrpSpPr>
          <p:grpSpPr>
            <a:xfrm>
              <a:off x="3995936" y="968182"/>
              <a:ext cx="1440160" cy="847644"/>
              <a:chOff x="3995936" y="968182"/>
              <a:chExt cx="1440160" cy="847644"/>
            </a:xfrm>
          </p:grpSpPr>
          <p:sp>
            <p:nvSpPr>
              <p:cNvPr id="24" name="矩形 23"/>
              <p:cNvSpPr/>
              <p:nvPr/>
            </p:nvSpPr>
            <p:spPr>
              <a:xfrm>
                <a:off x="4007968" y="968182"/>
                <a:ext cx="1428128" cy="82819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3995936" y="980728"/>
                <a:ext cx="1440160" cy="83509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A - </a:t>
                </a:r>
                <a:r>
                  <a:rPr lang="zh-TW" altLang="en-US" sz="1200" dirty="0"/>
                  <a:t>日式炸豬排飯</a:t>
                </a:r>
              </a:p>
              <a:p>
                <a:r>
                  <a:rPr lang="en-US" altLang="zh-TW" sz="1200" dirty="0"/>
                  <a:t>B - </a:t>
                </a:r>
                <a:r>
                  <a:rPr lang="zh-TW" altLang="en-US" sz="1200" dirty="0"/>
                  <a:t>泰式清蒸檸檬魚</a:t>
                </a:r>
              </a:p>
              <a:p>
                <a:r>
                  <a:rPr lang="en-US" altLang="zh-TW" sz="1200" dirty="0"/>
                  <a:t>C - </a:t>
                </a:r>
                <a:r>
                  <a:rPr lang="zh-TW" altLang="en-US" sz="1200" dirty="0"/>
                  <a:t>紅燒牛肉麵</a:t>
                </a:r>
              </a:p>
              <a:p>
                <a:r>
                  <a:rPr lang="en-US" altLang="zh-TW" sz="1200" dirty="0"/>
                  <a:t>D - </a:t>
                </a:r>
                <a:r>
                  <a:rPr lang="zh-TW" altLang="en-US" sz="1200" dirty="0"/>
                  <a:t>乾米粉</a:t>
                </a:r>
                <a:endParaRPr lang="en-US" altLang="zh-TW" sz="1200" dirty="0"/>
              </a:p>
            </p:txBody>
          </p:sp>
        </p:grpSp>
        <p:grpSp>
          <p:nvGrpSpPr>
            <p:cNvPr id="32" name="群組 31"/>
            <p:cNvGrpSpPr/>
            <p:nvPr/>
          </p:nvGrpSpPr>
          <p:grpSpPr>
            <a:xfrm>
              <a:off x="251520" y="2444142"/>
              <a:ext cx="2592288" cy="2281002"/>
              <a:chOff x="251520" y="2444142"/>
              <a:chExt cx="2592288" cy="2281002"/>
            </a:xfrm>
          </p:grpSpPr>
          <p:sp>
            <p:nvSpPr>
              <p:cNvPr id="30" name="矩形 29"/>
              <p:cNvSpPr/>
              <p:nvPr/>
            </p:nvSpPr>
            <p:spPr>
              <a:xfrm>
                <a:off x="251520" y="3284984"/>
                <a:ext cx="25922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1" name="群組 30"/>
              <p:cNvGrpSpPr/>
              <p:nvPr/>
            </p:nvGrpSpPr>
            <p:grpSpPr>
              <a:xfrm>
                <a:off x="579175" y="2444142"/>
                <a:ext cx="1976601" cy="2281002"/>
                <a:chOff x="579175" y="2444142"/>
                <a:chExt cx="1976601" cy="2281002"/>
              </a:xfrm>
            </p:grpSpPr>
            <p:sp>
              <p:nvSpPr>
                <p:cNvPr id="26" name="矩形 25"/>
                <p:cNvSpPr/>
                <p:nvPr/>
              </p:nvSpPr>
              <p:spPr>
                <a:xfrm>
                  <a:off x="579175" y="2458180"/>
                  <a:ext cx="1976601" cy="22669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TW" sz="1200" dirty="0">
                      <a:solidFill>
                        <a:schemeClr val="tx1"/>
                      </a:solidFill>
                    </a:rPr>
                    <a:t>M - </a:t>
                  </a:r>
                  <a:r>
                    <a:rPr lang="zh-TW" altLang="en-US" sz="1200" dirty="0">
                      <a:solidFill>
                        <a:schemeClr val="tx1"/>
                      </a:solidFill>
                    </a:rPr>
                    <a:t>豬肉</a:t>
                  </a:r>
                </a:p>
                <a:p>
                  <a:r>
                    <a:rPr lang="en-US" altLang="zh-TW" sz="1200" dirty="0">
                      <a:solidFill>
                        <a:schemeClr val="tx1"/>
                      </a:solidFill>
                    </a:rPr>
                    <a:t>M - </a:t>
                  </a:r>
                  <a:r>
                    <a:rPr lang="zh-TW" altLang="en-US" sz="1200" dirty="0">
                      <a:solidFill>
                        <a:schemeClr val="tx1"/>
                      </a:solidFill>
                    </a:rPr>
                    <a:t>牛肉</a:t>
                  </a:r>
                </a:p>
                <a:p>
                  <a:r>
                    <a:rPr lang="en-US" altLang="zh-TW" sz="1200" dirty="0">
                      <a:solidFill>
                        <a:schemeClr val="tx1"/>
                      </a:solidFill>
                    </a:rPr>
                    <a:t>M - </a:t>
                  </a:r>
                  <a:r>
                    <a:rPr lang="zh-TW" altLang="en-US" sz="1200" dirty="0">
                      <a:solidFill>
                        <a:schemeClr val="tx1"/>
                      </a:solidFill>
                    </a:rPr>
                    <a:t>魚肉</a:t>
                  </a:r>
                </a:p>
                <a:p>
                  <a:r>
                    <a:rPr lang="en-US" altLang="zh-TW" sz="1200" dirty="0">
                      <a:solidFill>
                        <a:schemeClr val="tx1"/>
                      </a:solidFill>
                    </a:rPr>
                    <a:t>F - </a:t>
                  </a:r>
                  <a:r>
                    <a:rPr lang="zh-TW" altLang="en-US" sz="1200" dirty="0">
                      <a:solidFill>
                        <a:schemeClr val="tx1"/>
                      </a:solidFill>
                    </a:rPr>
                    <a:t>飯</a:t>
                  </a:r>
                </a:p>
                <a:p>
                  <a:r>
                    <a:rPr lang="en-US" altLang="zh-TW" sz="1200" dirty="0">
                      <a:solidFill>
                        <a:schemeClr val="tx1"/>
                      </a:solidFill>
                    </a:rPr>
                    <a:t>F - </a:t>
                  </a:r>
                  <a:r>
                    <a:rPr lang="zh-TW" altLang="en-US" sz="1200" dirty="0">
                      <a:solidFill>
                        <a:schemeClr val="tx1"/>
                      </a:solidFill>
                    </a:rPr>
                    <a:t>麵</a:t>
                  </a:r>
                </a:p>
                <a:p>
                  <a:r>
                    <a:rPr lang="en-US" altLang="zh-TW" sz="1200" dirty="0">
                      <a:solidFill>
                        <a:schemeClr val="tx1"/>
                      </a:solidFill>
                    </a:rPr>
                    <a:t>F - </a:t>
                  </a:r>
                  <a:r>
                    <a:rPr lang="zh-TW" altLang="en-US" sz="1200" dirty="0">
                      <a:solidFill>
                        <a:schemeClr val="tx1"/>
                      </a:solidFill>
                    </a:rPr>
                    <a:t>米粉</a:t>
                  </a:r>
                </a:p>
                <a:p>
                  <a:r>
                    <a:rPr lang="en-US" altLang="zh-TW" sz="1200" dirty="0">
                      <a:solidFill>
                        <a:schemeClr val="tx1"/>
                      </a:solidFill>
                    </a:rPr>
                    <a:t>C - </a:t>
                  </a:r>
                  <a:r>
                    <a:rPr lang="zh-TW" altLang="en-US" sz="1200" dirty="0">
                      <a:solidFill>
                        <a:schemeClr val="tx1"/>
                      </a:solidFill>
                    </a:rPr>
                    <a:t>清蒸</a:t>
                  </a:r>
                </a:p>
                <a:p>
                  <a:r>
                    <a:rPr lang="en-US" altLang="zh-TW" sz="1200" dirty="0">
                      <a:solidFill>
                        <a:schemeClr val="tx1"/>
                      </a:solidFill>
                    </a:rPr>
                    <a:t>C - </a:t>
                  </a:r>
                  <a:r>
                    <a:rPr lang="zh-TW" altLang="en-US" sz="1200" dirty="0">
                      <a:solidFill>
                        <a:schemeClr val="tx1"/>
                      </a:solidFill>
                    </a:rPr>
                    <a:t>炸</a:t>
                  </a:r>
                </a:p>
                <a:p>
                  <a:r>
                    <a:rPr lang="en-US" altLang="zh-TW" sz="1200" dirty="0">
                      <a:solidFill>
                        <a:schemeClr val="tx1"/>
                      </a:solidFill>
                    </a:rPr>
                    <a:t>C - </a:t>
                  </a:r>
                  <a:r>
                    <a:rPr lang="zh-TW" altLang="en-US" sz="1200" dirty="0">
                      <a:solidFill>
                        <a:schemeClr val="tx1"/>
                      </a:solidFill>
                    </a:rPr>
                    <a:t>紅燒</a:t>
                  </a:r>
                </a:p>
                <a:p>
                  <a:r>
                    <a:rPr lang="en-US" altLang="zh-TW" sz="1200" dirty="0">
                      <a:solidFill>
                        <a:schemeClr val="tx1"/>
                      </a:solidFill>
                    </a:rPr>
                    <a:t>L - </a:t>
                  </a:r>
                  <a:r>
                    <a:rPr lang="zh-TW" altLang="en-US" sz="1200" dirty="0">
                      <a:solidFill>
                        <a:schemeClr val="tx1"/>
                      </a:solidFill>
                    </a:rPr>
                    <a:t>日式</a:t>
                  </a:r>
                </a:p>
                <a:p>
                  <a:r>
                    <a:rPr lang="en-US" altLang="zh-TW" sz="1200" dirty="0">
                      <a:solidFill>
                        <a:schemeClr val="tx1"/>
                      </a:solidFill>
                    </a:rPr>
                    <a:t>L - </a:t>
                  </a:r>
                  <a:r>
                    <a:rPr lang="zh-TW" altLang="en-US" sz="1200" dirty="0">
                      <a:solidFill>
                        <a:schemeClr val="tx1"/>
                      </a:solidFill>
                    </a:rPr>
                    <a:t>泰式</a:t>
                  </a:r>
                </a:p>
                <a:p>
                  <a:r>
                    <a:rPr lang="en-US" altLang="zh-TW" sz="1200" dirty="0">
                      <a:solidFill>
                        <a:schemeClr val="tx1"/>
                      </a:solidFill>
                    </a:rPr>
                    <a:t>L - </a:t>
                  </a:r>
                  <a:r>
                    <a:rPr lang="zh-TW" altLang="en-US" sz="1200" dirty="0">
                      <a:solidFill>
                        <a:schemeClr val="tx1"/>
                      </a:solidFill>
                    </a:rPr>
                    <a:t>台式</a:t>
                  </a:r>
                </a:p>
              </p:txBody>
            </p:sp>
            <p:grpSp>
              <p:nvGrpSpPr>
                <p:cNvPr id="27" name="群組 26"/>
                <p:cNvGrpSpPr/>
                <p:nvPr/>
              </p:nvGrpSpPr>
              <p:grpSpPr>
                <a:xfrm>
                  <a:off x="579245" y="2444142"/>
                  <a:ext cx="1269684" cy="289018"/>
                  <a:chOff x="899592" y="3006590"/>
                  <a:chExt cx="1391982" cy="301546"/>
                </a:xfrm>
              </p:grpSpPr>
              <p:sp>
                <p:nvSpPr>
                  <p:cNvPr id="28" name="文字方塊 27"/>
                  <p:cNvSpPr txBox="1"/>
                  <p:nvPr/>
                </p:nvSpPr>
                <p:spPr>
                  <a:xfrm>
                    <a:off x="899592" y="3019130"/>
                    <a:ext cx="202525" cy="289006"/>
                  </a:xfrm>
                  <a:prstGeom prst="rect">
                    <a:avLst/>
                  </a:prstGeom>
                  <a:noFill/>
                  <a:ln>
                    <a:noFill/>
                  </a:ln>
                </p:spPr>
                <p:txBody>
                  <a:bodyPr wrap="none" rtlCol="0">
                    <a:spAutoFit/>
                  </a:bodyPr>
                  <a:lstStyle/>
                  <a:p>
                    <a:endParaRPr lang="en-US" altLang="zh-TW" sz="1200" dirty="0"/>
                  </a:p>
                </p:txBody>
              </p:sp>
              <p:sp>
                <p:nvSpPr>
                  <p:cNvPr id="29" name="文字方塊 28"/>
                  <p:cNvSpPr txBox="1"/>
                  <p:nvPr/>
                </p:nvSpPr>
                <p:spPr>
                  <a:xfrm>
                    <a:off x="2089049" y="3006590"/>
                    <a:ext cx="202525" cy="289006"/>
                  </a:xfrm>
                  <a:prstGeom prst="rect">
                    <a:avLst/>
                  </a:prstGeom>
                  <a:noFill/>
                  <a:ln>
                    <a:noFill/>
                  </a:ln>
                </p:spPr>
                <p:txBody>
                  <a:bodyPr wrap="none" rtlCol="0">
                    <a:spAutoFit/>
                  </a:bodyPr>
                  <a:lstStyle/>
                  <a:p>
                    <a:endParaRPr lang="zh-TW" altLang="en-US" sz="1200" dirty="0"/>
                  </a:p>
                </p:txBody>
              </p:sp>
            </p:grpSp>
          </p:grpSp>
        </p:grpSp>
      </p:grpSp>
      <p:pic>
        <p:nvPicPr>
          <p:cNvPr id="8" name="圖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0152" y="908720"/>
            <a:ext cx="3041158" cy="2160240"/>
          </a:xfrm>
          <a:prstGeom prst="rect">
            <a:avLst/>
          </a:prstGeom>
        </p:spPr>
      </p:pic>
    </p:spTree>
    <p:extLst>
      <p:ext uri="{BB962C8B-B14F-4D97-AF65-F5344CB8AC3E}">
        <p14:creationId xmlns:p14="http://schemas.microsoft.com/office/powerpoint/2010/main" val="21720873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Tips</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請重新整理需求</a:t>
            </a:r>
            <a:endParaRPr lang="en-US" altLang="zh-TW" dirty="0"/>
          </a:p>
          <a:p>
            <a:pPr lvl="1"/>
            <a:r>
              <a:rPr lang="zh-TW" altLang="en-US" dirty="0"/>
              <a:t>正名，將詞彙統一</a:t>
            </a:r>
            <a:endParaRPr lang="en-US" altLang="zh-TW" dirty="0"/>
          </a:p>
          <a:p>
            <a:pPr lvl="1"/>
            <a:r>
              <a:rPr lang="zh-TW" altLang="en-US" dirty="0"/>
              <a:t>題目中有些描述是混淆視聽的</a:t>
            </a:r>
            <a:endParaRPr lang="en-US" altLang="zh-TW" dirty="0"/>
          </a:p>
          <a:p>
            <a:pPr lvl="1"/>
            <a:r>
              <a:rPr lang="zh-TW" altLang="en-US" dirty="0"/>
              <a:t>有些需求是隱性存在的，沒有在題目中出現</a:t>
            </a:r>
            <a:endParaRPr lang="en-US" altLang="zh-TW" dirty="0"/>
          </a:p>
          <a:p>
            <a:r>
              <a:rPr lang="zh-TW" altLang="en-US" dirty="0"/>
              <a:t>先畫出主要交易後再逐步修正</a:t>
            </a:r>
            <a:r>
              <a:rPr lang="en-US" altLang="zh-TW" dirty="0"/>
              <a:t>Model</a:t>
            </a:r>
          </a:p>
          <a:p>
            <a:r>
              <a:rPr lang="zh-TW" altLang="en-US" dirty="0"/>
              <a:t>請利用課堂上教的方式找出</a:t>
            </a:r>
            <a:endParaRPr lang="en-US" altLang="zh-TW" dirty="0"/>
          </a:p>
          <a:p>
            <a:pPr lvl="1"/>
            <a:r>
              <a:rPr lang="en-US" altLang="zh-TW" dirty="0"/>
              <a:t>Entity</a:t>
            </a:r>
          </a:p>
          <a:p>
            <a:pPr lvl="1"/>
            <a:r>
              <a:rPr lang="en-US" altLang="zh-TW" dirty="0"/>
              <a:t>Relationship</a:t>
            </a:r>
          </a:p>
          <a:p>
            <a:pPr lvl="1"/>
            <a:r>
              <a:rPr lang="en-US" altLang="zh-TW"/>
              <a:t>Attribute </a:t>
            </a:r>
            <a:r>
              <a:rPr lang="zh-TW" altLang="en-US"/>
              <a:t>只需</a:t>
            </a:r>
            <a:r>
              <a:rPr lang="zh-TW" altLang="en-US" dirty="0"/>
              <a:t>列出重要的屬性</a:t>
            </a:r>
            <a:endParaRPr lang="en-US" altLang="zh-TW" dirty="0"/>
          </a:p>
          <a:p>
            <a:r>
              <a:rPr lang="zh-TW" altLang="en-US" dirty="0"/>
              <a:t>注意畫面配置</a:t>
            </a:r>
            <a:endParaRPr lang="en-US" altLang="zh-TW" dirty="0"/>
          </a:p>
          <a:p>
            <a:r>
              <a:rPr lang="zh-TW" altLang="en-US" dirty="0"/>
              <a:t>檢查兩</a:t>
            </a:r>
            <a:r>
              <a:rPr lang="en-US" altLang="zh-TW" dirty="0"/>
              <a:t>Entity</a:t>
            </a:r>
            <a:r>
              <a:rPr lang="zh-TW" altLang="en-US" dirty="0"/>
              <a:t>間是否出現</a:t>
            </a:r>
            <a:br>
              <a:rPr lang="en-US" altLang="zh-TW" dirty="0"/>
            </a:br>
            <a:r>
              <a:rPr lang="zh-TW" altLang="en-US" dirty="0"/>
              <a:t>多對多與一對一</a:t>
            </a:r>
            <a:r>
              <a:rPr lang="en-US" altLang="zh-TW" dirty="0"/>
              <a:t>?</a:t>
            </a:r>
          </a:p>
          <a:p>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91</a:t>
            </a:fld>
            <a:endParaRPr lang="zh-TW" altLang="en-US"/>
          </a:p>
        </p:txBody>
      </p:sp>
      <p:pic>
        <p:nvPicPr>
          <p:cNvPr id="5122" name="Picture 2" descr="http://thumbs.dreamstime.com/x/good-luck-clover-9965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921046788"/>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2"/>
          <p:cNvSpPr txBox="1">
            <a:spLocks noChangeArrowheads="1"/>
          </p:cNvSpPr>
          <p:nvPr/>
        </p:nvSpPr>
        <p:spPr bwMode="white">
          <a:xfrm>
            <a:off x="1385888" y="714375"/>
            <a:ext cx="6354762"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zh-TW" altLang="en-US" sz="8800">
                <a:solidFill>
                  <a:srgbClr val="FFFFFF"/>
                </a:solidFill>
                <a:latin typeface="微軟正黑體" pitchFamily="34" charset="-120"/>
                <a:ea typeface="微軟正黑體" pitchFamily="34" charset="-120"/>
              </a:rPr>
              <a:t>謝謝聆聽</a:t>
            </a:r>
            <a:endParaRPr lang="en-US" altLang="zh-TW" sz="8800">
              <a:solidFill>
                <a:srgbClr val="FFFFFF"/>
              </a:solidFill>
              <a:latin typeface="微軟正黑體" pitchFamily="34" charset="-120"/>
              <a:ea typeface="微軟正黑體" pitchFamily="34" charset="-120"/>
            </a:endParaRPr>
          </a:p>
          <a:p>
            <a:pPr eaLnBrk="1" hangingPunct="1"/>
            <a:r>
              <a:rPr lang="en-US" altLang="zh-TW" sz="8800">
                <a:solidFill>
                  <a:srgbClr val="FFFFFF"/>
                </a:solidFill>
                <a:latin typeface="微軟正黑體" pitchFamily="34" charset="-120"/>
                <a:ea typeface="微軟正黑體" pitchFamily="34" charset="-120"/>
              </a:rPr>
              <a:t>Q&amp;A</a:t>
            </a:r>
            <a:endParaRPr lang="zh-TW" altLang="zh-TW" sz="8800"/>
          </a:p>
        </p:txBody>
      </p:sp>
      <p:grpSp>
        <p:nvGrpSpPr>
          <p:cNvPr id="2" name="群組 9"/>
          <p:cNvGrpSpPr>
            <a:grpSpLocks/>
          </p:cNvGrpSpPr>
          <p:nvPr/>
        </p:nvGrpSpPr>
        <p:grpSpPr bwMode="auto">
          <a:xfrm>
            <a:off x="731838" y="1303338"/>
            <a:ext cx="541337" cy="541337"/>
            <a:chOff x="1040178" y="2030164"/>
            <a:chExt cx="770458" cy="770458"/>
          </a:xfrm>
        </p:grpSpPr>
        <p:sp>
          <p:nvSpPr>
            <p:cNvPr id="23567" name="object 6"/>
            <p:cNvSpPr>
              <a:spLocks/>
            </p:cNvSpPr>
            <p:nvPr/>
          </p:nvSpPr>
          <p:spPr bwMode="auto">
            <a:xfrm>
              <a:off x="1040178" y="2030164"/>
              <a:ext cx="770458" cy="770458"/>
            </a:xfrm>
            <a:custGeom>
              <a:avLst/>
              <a:gdLst>
                <a:gd name="T0" fmla="*/ 385229 w 770458"/>
                <a:gd name="T1" fmla="*/ 0 h 770458"/>
                <a:gd name="T2" fmla="*/ 322741 w 770458"/>
                <a:gd name="T3" fmla="*/ 5041 h 770458"/>
                <a:gd name="T4" fmla="*/ 263464 w 770458"/>
                <a:gd name="T5" fmla="*/ 19638 h 770458"/>
                <a:gd name="T6" fmla="*/ 208191 w 770458"/>
                <a:gd name="T7" fmla="*/ 42996 h 770458"/>
                <a:gd name="T8" fmla="*/ 157714 w 770458"/>
                <a:gd name="T9" fmla="*/ 74324 h 770458"/>
                <a:gd name="T10" fmla="*/ 112828 w 770458"/>
                <a:gd name="T11" fmla="*/ 112826 h 770458"/>
                <a:gd name="T12" fmla="*/ 74324 w 770458"/>
                <a:gd name="T13" fmla="*/ 157712 h 770458"/>
                <a:gd name="T14" fmla="*/ 42997 w 770458"/>
                <a:gd name="T15" fmla="*/ 208186 h 770458"/>
                <a:gd name="T16" fmla="*/ 19638 w 770458"/>
                <a:gd name="T17" fmla="*/ 263457 h 770458"/>
                <a:gd name="T18" fmla="*/ 5041 w 770458"/>
                <a:gd name="T19" fmla="*/ 322731 h 770458"/>
                <a:gd name="T20" fmla="*/ 0 w 770458"/>
                <a:gd name="T21" fmla="*/ 385216 h 770458"/>
                <a:gd name="T22" fmla="*/ 1276 w 770458"/>
                <a:gd name="T23" fmla="*/ 416810 h 770458"/>
                <a:gd name="T24" fmla="*/ 11195 w 770458"/>
                <a:gd name="T25" fmla="*/ 477790 h 770458"/>
                <a:gd name="T26" fmla="*/ 30272 w 770458"/>
                <a:gd name="T27" fmla="*/ 535164 h 770458"/>
                <a:gd name="T28" fmla="*/ 57714 w 770458"/>
                <a:gd name="T29" fmla="*/ 588139 h 770458"/>
                <a:gd name="T30" fmla="*/ 92729 w 770458"/>
                <a:gd name="T31" fmla="*/ 635922 h 770458"/>
                <a:gd name="T32" fmla="*/ 134523 w 770458"/>
                <a:gd name="T33" fmla="*/ 677719 h 770458"/>
                <a:gd name="T34" fmla="*/ 182303 w 770458"/>
                <a:gd name="T35" fmla="*/ 712737 h 770458"/>
                <a:gd name="T36" fmla="*/ 235277 w 770458"/>
                <a:gd name="T37" fmla="*/ 740182 h 770458"/>
                <a:gd name="T38" fmla="*/ 292651 w 770458"/>
                <a:gd name="T39" fmla="*/ 759261 h 770458"/>
                <a:gd name="T40" fmla="*/ 353633 w 770458"/>
                <a:gd name="T41" fmla="*/ 769181 h 770458"/>
                <a:gd name="T42" fmla="*/ 385229 w 770458"/>
                <a:gd name="T43" fmla="*/ 770458 h 770458"/>
                <a:gd name="T44" fmla="*/ 416824 w 770458"/>
                <a:gd name="T45" fmla="*/ 769181 h 770458"/>
                <a:gd name="T46" fmla="*/ 477806 w 770458"/>
                <a:gd name="T47" fmla="*/ 759261 h 770458"/>
                <a:gd name="T48" fmla="*/ 535180 w 770458"/>
                <a:gd name="T49" fmla="*/ 740182 h 770458"/>
                <a:gd name="T50" fmla="*/ 588154 w 770458"/>
                <a:gd name="T51" fmla="*/ 712737 h 770458"/>
                <a:gd name="T52" fmla="*/ 635934 w 770458"/>
                <a:gd name="T53" fmla="*/ 677719 h 770458"/>
                <a:gd name="T54" fmla="*/ 677728 w 770458"/>
                <a:gd name="T55" fmla="*/ 635922 h 770458"/>
                <a:gd name="T56" fmla="*/ 712743 w 770458"/>
                <a:gd name="T57" fmla="*/ 588139 h 770458"/>
                <a:gd name="T58" fmla="*/ 740185 w 770458"/>
                <a:gd name="T59" fmla="*/ 535164 h 770458"/>
                <a:gd name="T60" fmla="*/ 759262 w 770458"/>
                <a:gd name="T61" fmla="*/ 477790 h 770458"/>
                <a:gd name="T62" fmla="*/ 769181 w 770458"/>
                <a:gd name="T63" fmla="*/ 416810 h 770458"/>
                <a:gd name="T64" fmla="*/ 770458 w 770458"/>
                <a:gd name="T65" fmla="*/ 385216 h 770458"/>
                <a:gd name="T66" fmla="*/ 769181 w 770458"/>
                <a:gd name="T67" fmla="*/ 353622 h 770458"/>
                <a:gd name="T68" fmla="*/ 759262 w 770458"/>
                <a:gd name="T69" fmla="*/ 292644 h 770458"/>
                <a:gd name="T70" fmla="*/ 740185 w 770458"/>
                <a:gd name="T71" fmla="*/ 235272 h 770458"/>
                <a:gd name="T72" fmla="*/ 712743 w 770458"/>
                <a:gd name="T73" fmla="*/ 182300 h 770458"/>
                <a:gd name="T74" fmla="*/ 677728 w 770458"/>
                <a:gd name="T75" fmla="*/ 134521 h 770458"/>
                <a:gd name="T76" fmla="*/ 635934 w 770458"/>
                <a:gd name="T77" fmla="*/ 92728 h 770458"/>
                <a:gd name="T78" fmla="*/ 588154 w 770458"/>
                <a:gd name="T79" fmla="*/ 57713 h 770458"/>
                <a:gd name="T80" fmla="*/ 535180 w 770458"/>
                <a:gd name="T81" fmla="*/ 30272 h 770458"/>
                <a:gd name="T82" fmla="*/ 477806 w 770458"/>
                <a:gd name="T83" fmla="*/ 11195 h 770458"/>
                <a:gd name="T84" fmla="*/ 416824 w 770458"/>
                <a:gd name="T85" fmla="*/ 1276 h 770458"/>
                <a:gd name="T86" fmla="*/ 385229 w 770458"/>
                <a:gd name="T87" fmla="*/ 0 h 770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70458"/>
                <a:gd name="T133" fmla="*/ 0 h 770458"/>
                <a:gd name="T134" fmla="*/ 770458 w 770458"/>
                <a:gd name="T135" fmla="*/ 770458 h 770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70458" h="770458">
                  <a:moveTo>
                    <a:pt x="385229" y="0"/>
                  </a:moveTo>
                  <a:lnTo>
                    <a:pt x="322741" y="5041"/>
                  </a:lnTo>
                  <a:lnTo>
                    <a:pt x="263464" y="19638"/>
                  </a:lnTo>
                  <a:lnTo>
                    <a:pt x="208191" y="42996"/>
                  </a:lnTo>
                  <a:lnTo>
                    <a:pt x="157714" y="74324"/>
                  </a:lnTo>
                  <a:lnTo>
                    <a:pt x="112828" y="112826"/>
                  </a:lnTo>
                  <a:lnTo>
                    <a:pt x="74324" y="157712"/>
                  </a:lnTo>
                  <a:lnTo>
                    <a:pt x="42997" y="208186"/>
                  </a:lnTo>
                  <a:lnTo>
                    <a:pt x="19638" y="263457"/>
                  </a:lnTo>
                  <a:lnTo>
                    <a:pt x="5041" y="322731"/>
                  </a:lnTo>
                  <a:lnTo>
                    <a:pt x="0" y="385216"/>
                  </a:lnTo>
                  <a:lnTo>
                    <a:pt x="1276" y="416810"/>
                  </a:lnTo>
                  <a:lnTo>
                    <a:pt x="11195" y="477790"/>
                  </a:lnTo>
                  <a:lnTo>
                    <a:pt x="30272" y="535164"/>
                  </a:lnTo>
                  <a:lnTo>
                    <a:pt x="57714" y="588139"/>
                  </a:lnTo>
                  <a:lnTo>
                    <a:pt x="92729" y="635922"/>
                  </a:lnTo>
                  <a:lnTo>
                    <a:pt x="134523" y="677719"/>
                  </a:lnTo>
                  <a:lnTo>
                    <a:pt x="182303" y="712737"/>
                  </a:lnTo>
                  <a:lnTo>
                    <a:pt x="235277" y="740182"/>
                  </a:lnTo>
                  <a:lnTo>
                    <a:pt x="292651" y="759261"/>
                  </a:lnTo>
                  <a:lnTo>
                    <a:pt x="353633" y="769181"/>
                  </a:lnTo>
                  <a:lnTo>
                    <a:pt x="385229" y="770458"/>
                  </a:lnTo>
                  <a:lnTo>
                    <a:pt x="416824" y="769181"/>
                  </a:lnTo>
                  <a:lnTo>
                    <a:pt x="477806" y="759261"/>
                  </a:lnTo>
                  <a:lnTo>
                    <a:pt x="535180" y="740182"/>
                  </a:lnTo>
                  <a:lnTo>
                    <a:pt x="588154" y="712737"/>
                  </a:lnTo>
                  <a:lnTo>
                    <a:pt x="635934" y="677719"/>
                  </a:lnTo>
                  <a:lnTo>
                    <a:pt x="677728" y="635922"/>
                  </a:lnTo>
                  <a:lnTo>
                    <a:pt x="712743" y="588139"/>
                  </a:lnTo>
                  <a:lnTo>
                    <a:pt x="740185" y="535164"/>
                  </a:lnTo>
                  <a:lnTo>
                    <a:pt x="759262" y="477790"/>
                  </a:lnTo>
                  <a:lnTo>
                    <a:pt x="769181" y="416810"/>
                  </a:lnTo>
                  <a:lnTo>
                    <a:pt x="770458" y="385216"/>
                  </a:lnTo>
                  <a:lnTo>
                    <a:pt x="769181" y="353622"/>
                  </a:lnTo>
                  <a:lnTo>
                    <a:pt x="759262" y="292644"/>
                  </a:lnTo>
                  <a:lnTo>
                    <a:pt x="740185" y="235272"/>
                  </a:lnTo>
                  <a:lnTo>
                    <a:pt x="712743" y="182300"/>
                  </a:lnTo>
                  <a:lnTo>
                    <a:pt x="677728" y="134521"/>
                  </a:lnTo>
                  <a:lnTo>
                    <a:pt x="635934" y="92728"/>
                  </a:lnTo>
                  <a:lnTo>
                    <a:pt x="588154" y="57713"/>
                  </a:lnTo>
                  <a:lnTo>
                    <a:pt x="535180" y="30272"/>
                  </a:lnTo>
                  <a:lnTo>
                    <a:pt x="477806" y="11195"/>
                  </a:lnTo>
                  <a:lnTo>
                    <a:pt x="416824" y="1276"/>
                  </a:lnTo>
                  <a:lnTo>
                    <a:pt x="385229"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8" name="object 7"/>
            <p:cNvSpPr>
              <a:spLocks/>
            </p:cNvSpPr>
            <p:nvPr/>
          </p:nvSpPr>
          <p:spPr bwMode="auto">
            <a:xfrm>
              <a:off x="1108720" y="2105924"/>
              <a:ext cx="633373" cy="633361"/>
            </a:xfrm>
            <a:custGeom>
              <a:avLst/>
              <a:gdLst>
                <a:gd name="T0" fmla="*/ 265401 w 633374"/>
                <a:gd name="T1" fmla="*/ 4151 h 633361"/>
                <a:gd name="T2" fmla="*/ 171288 w 633374"/>
                <a:gd name="T3" fmla="*/ 35396 h 633361"/>
                <a:gd name="T4" fmla="*/ 92870 w 633374"/>
                <a:gd name="T5" fmla="*/ 92849 h 633361"/>
                <a:gd name="T6" fmla="*/ 35405 w 633374"/>
                <a:gd name="T7" fmla="*/ 171254 h 633361"/>
                <a:gd name="T8" fmla="*/ 4153 w 633374"/>
                <a:gd name="T9" fmla="*/ 265355 h 633361"/>
                <a:gd name="T10" fmla="*/ 1051 w 633374"/>
                <a:gd name="T11" fmla="*/ 342585 h 633361"/>
                <a:gd name="T12" fmla="*/ 24929 w 633374"/>
                <a:gd name="T13" fmla="*/ 439805 h 633361"/>
                <a:gd name="T14" fmla="*/ 76334 w 633374"/>
                <a:gd name="T15" fmla="*/ 522643 h 633361"/>
                <a:gd name="T16" fmla="*/ 150007 w 633374"/>
                <a:gd name="T17" fmla="*/ 585841 h 633361"/>
                <a:gd name="T18" fmla="*/ 240689 w 633374"/>
                <a:gd name="T19" fmla="*/ 624140 h 633361"/>
                <a:gd name="T20" fmla="*/ 316687 w 633374"/>
                <a:gd name="T21" fmla="*/ 633361 h 633361"/>
                <a:gd name="T22" fmla="*/ 392659 w 633374"/>
                <a:gd name="T23" fmla="*/ 624140 h 633361"/>
                <a:gd name="T24" fmla="*/ 483336 w 633374"/>
                <a:gd name="T25" fmla="*/ 585841 h 633361"/>
                <a:gd name="T26" fmla="*/ 316687 w 633374"/>
                <a:gd name="T27" fmla="*/ 584517 h 633361"/>
                <a:gd name="T28" fmla="*/ 252402 w 633374"/>
                <a:gd name="T29" fmla="*/ 576718 h 633361"/>
                <a:gd name="T30" fmla="*/ 175702 w 633374"/>
                <a:gd name="T31" fmla="*/ 544324 h 633361"/>
                <a:gd name="T32" fmla="*/ 113394 w 633374"/>
                <a:gd name="T33" fmla="*/ 490872 h 633361"/>
                <a:gd name="T34" fmla="*/ 69924 w 633374"/>
                <a:gd name="T35" fmla="*/ 420809 h 633361"/>
                <a:gd name="T36" fmla="*/ 49733 w 633374"/>
                <a:gd name="T37" fmla="*/ 338584 h 633361"/>
                <a:gd name="T38" fmla="*/ 49733 w 633374"/>
                <a:gd name="T39" fmla="*/ 294717 h 633361"/>
                <a:gd name="T40" fmla="*/ 69924 w 633374"/>
                <a:gd name="T41" fmla="*/ 212507 h 633361"/>
                <a:gd name="T42" fmla="*/ 113394 w 633374"/>
                <a:gd name="T43" fmla="*/ 142457 h 633361"/>
                <a:gd name="T44" fmla="*/ 175702 w 633374"/>
                <a:gd name="T45" fmla="*/ 89016 h 633361"/>
                <a:gd name="T46" fmla="*/ 252402 w 633374"/>
                <a:gd name="T47" fmla="*/ 56629 h 633361"/>
                <a:gd name="T48" fmla="*/ 316687 w 633374"/>
                <a:gd name="T49" fmla="*/ 48831 h 633361"/>
                <a:gd name="T50" fmla="*/ 483336 w 633374"/>
                <a:gd name="T51" fmla="*/ 47508 h 633361"/>
                <a:gd name="T52" fmla="*/ 392659 w 633374"/>
                <a:gd name="T53" fmla="*/ 9218 h 633361"/>
                <a:gd name="T54" fmla="*/ 316687 w 633374"/>
                <a:gd name="T55" fmla="*/ 0 h 633361"/>
                <a:gd name="T56" fmla="*/ 316687 w 633374"/>
                <a:gd name="T57" fmla="*/ 48831 h 633361"/>
                <a:gd name="T58" fmla="*/ 360038 w 633374"/>
                <a:gd name="T59" fmla="*/ 52343 h 633361"/>
                <a:gd name="T60" fmla="*/ 439632 w 633374"/>
                <a:gd name="T61" fmla="*/ 78771 h 633361"/>
                <a:gd name="T62" fmla="*/ 505949 w 633374"/>
                <a:gd name="T63" fmla="*/ 127366 h 633361"/>
                <a:gd name="T64" fmla="*/ 554542 w 633374"/>
                <a:gd name="T65" fmla="*/ 193681 h 633361"/>
                <a:gd name="T66" fmla="*/ 580969 w 633374"/>
                <a:gd name="T67" fmla="*/ 273268 h 633361"/>
                <a:gd name="T68" fmla="*/ 583591 w 633374"/>
                <a:gd name="T69" fmla="*/ 338584 h 633361"/>
                <a:gd name="T70" fmla="*/ 563401 w 633374"/>
                <a:gd name="T71" fmla="*/ 420809 h 633361"/>
                <a:gd name="T72" fmla="*/ 519932 w 633374"/>
                <a:gd name="T73" fmla="*/ 490872 h 633361"/>
                <a:gd name="T74" fmla="*/ 457630 w 633374"/>
                <a:gd name="T75" fmla="*/ 544324 h 633361"/>
                <a:gd name="T76" fmla="*/ 380938 w 633374"/>
                <a:gd name="T77" fmla="*/ 576718 h 633361"/>
                <a:gd name="T78" fmla="*/ 316687 w 633374"/>
                <a:gd name="T79" fmla="*/ 584517 h 633361"/>
                <a:gd name="T80" fmla="*/ 522624 w 633374"/>
                <a:gd name="T81" fmla="*/ 557026 h 633361"/>
                <a:gd name="T82" fmla="*/ 585812 w 633374"/>
                <a:gd name="T83" fmla="*/ 483350 h 633361"/>
                <a:gd name="T84" fmla="*/ 624105 w 633374"/>
                <a:gd name="T85" fmla="*/ 392664 h 633361"/>
                <a:gd name="T86" fmla="*/ 633325 w 633374"/>
                <a:gd name="T87" fmla="*/ 316649 h 633361"/>
                <a:gd name="T88" fmla="*/ 624105 w 633374"/>
                <a:gd name="T89" fmla="*/ 240645 h 633361"/>
                <a:gd name="T90" fmla="*/ 585812 w 633374"/>
                <a:gd name="T91" fmla="*/ 149976 h 633361"/>
                <a:gd name="T92" fmla="*/ 522624 w 633374"/>
                <a:gd name="T93" fmla="*/ 76316 h 633361"/>
                <a:gd name="T94" fmla="*/ 485293 w 633374"/>
                <a:gd name="T95" fmla="*/ 48831 h 633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374"/>
                <a:gd name="T145" fmla="*/ 0 h 633361"/>
                <a:gd name="T146" fmla="*/ 633374 w 633374"/>
                <a:gd name="T147" fmla="*/ 633361 h 633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374" h="633361">
                  <a:moveTo>
                    <a:pt x="316699" y="0"/>
                  </a:moveTo>
                  <a:lnTo>
                    <a:pt x="265401" y="4151"/>
                  </a:lnTo>
                  <a:lnTo>
                    <a:pt x="216711" y="16169"/>
                  </a:lnTo>
                  <a:lnTo>
                    <a:pt x="171288" y="35396"/>
                  </a:lnTo>
                  <a:lnTo>
                    <a:pt x="129789" y="61175"/>
                  </a:lnTo>
                  <a:lnTo>
                    <a:pt x="92870" y="92849"/>
                  </a:lnTo>
                  <a:lnTo>
                    <a:pt x="61190" y="129761"/>
                  </a:lnTo>
                  <a:lnTo>
                    <a:pt x="35405" y="171254"/>
                  </a:lnTo>
                  <a:lnTo>
                    <a:pt x="16174" y="216671"/>
                  </a:lnTo>
                  <a:lnTo>
                    <a:pt x="4153" y="265355"/>
                  </a:lnTo>
                  <a:lnTo>
                    <a:pt x="0" y="316649"/>
                  </a:lnTo>
                  <a:lnTo>
                    <a:pt x="1051" y="342585"/>
                  </a:lnTo>
                  <a:lnTo>
                    <a:pt x="9221" y="392664"/>
                  </a:lnTo>
                  <a:lnTo>
                    <a:pt x="24929" y="439805"/>
                  </a:lnTo>
                  <a:lnTo>
                    <a:pt x="47519" y="483350"/>
                  </a:lnTo>
                  <a:lnTo>
                    <a:pt x="76334" y="522643"/>
                  </a:lnTo>
                  <a:lnTo>
                    <a:pt x="110715" y="557026"/>
                  </a:lnTo>
                  <a:lnTo>
                    <a:pt x="150007" y="585841"/>
                  </a:lnTo>
                  <a:lnTo>
                    <a:pt x="193550" y="608431"/>
                  </a:lnTo>
                  <a:lnTo>
                    <a:pt x="240689" y="624140"/>
                  </a:lnTo>
                  <a:lnTo>
                    <a:pt x="290765" y="632309"/>
                  </a:lnTo>
                  <a:lnTo>
                    <a:pt x="316699" y="633361"/>
                  </a:lnTo>
                  <a:lnTo>
                    <a:pt x="342633" y="632309"/>
                  </a:lnTo>
                  <a:lnTo>
                    <a:pt x="392708" y="624140"/>
                  </a:lnTo>
                  <a:lnTo>
                    <a:pt x="439844" y="608431"/>
                  </a:lnTo>
                  <a:lnTo>
                    <a:pt x="483385" y="585841"/>
                  </a:lnTo>
                  <a:lnTo>
                    <a:pt x="485343" y="584517"/>
                  </a:lnTo>
                  <a:lnTo>
                    <a:pt x="316699" y="584517"/>
                  </a:lnTo>
                  <a:lnTo>
                    <a:pt x="294761" y="583627"/>
                  </a:lnTo>
                  <a:lnTo>
                    <a:pt x="252402" y="576718"/>
                  </a:lnTo>
                  <a:lnTo>
                    <a:pt x="212530" y="563431"/>
                  </a:lnTo>
                  <a:lnTo>
                    <a:pt x="175702" y="544324"/>
                  </a:lnTo>
                  <a:lnTo>
                    <a:pt x="142471" y="519952"/>
                  </a:lnTo>
                  <a:lnTo>
                    <a:pt x="113394" y="490872"/>
                  </a:lnTo>
                  <a:lnTo>
                    <a:pt x="89027" y="457639"/>
                  </a:lnTo>
                  <a:lnTo>
                    <a:pt x="69924" y="420809"/>
                  </a:lnTo>
                  <a:lnTo>
                    <a:pt x="56641" y="380939"/>
                  </a:lnTo>
                  <a:lnTo>
                    <a:pt x="49733" y="338584"/>
                  </a:lnTo>
                  <a:lnTo>
                    <a:pt x="48844" y="316649"/>
                  </a:lnTo>
                  <a:lnTo>
                    <a:pt x="49733" y="294717"/>
                  </a:lnTo>
                  <a:lnTo>
                    <a:pt x="56641" y="252370"/>
                  </a:lnTo>
                  <a:lnTo>
                    <a:pt x="69924" y="212507"/>
                  </a:lnTo>
                  <a:lnTo>
                    <a:pt x="89027" y="175684"/>
                  </a:lnTo>
                  <a:lnTo>
                    <a:pt x="113394" y="142457"/>
                  </a:lnTo>
                  <a:lnTo>
                    <a:pt x="142471" y="113383"/>
                  </a:lnTo>
                  <a:lnTo>
                    <a:pt x="175702" y="89016"/>
                  </a:lnTo>
                  <a:lnTo>
                    <a:pt x="212530" y="69912"/>
                  </a:lnTo>
                  <a:lnTo>
                    <a:pt x="252402" y="56629"/>
                  </a:lnTo>
                  <a:lnTo>
                    <a:pt x="294761" y="49721"/>
                  </a:lnTo>
                  <a:lnTo>
                    <a:pt x="316699" y="48831"/>
                  </a:lnTo>
                  <a:lnTo>
                    <a:pt x="485342" y="48831"/>
                  </a:lnTo>
                  <a:lnTo>
                    <a:pt x="483385" y="47508"/>
                  </a:lnTo>
                  <a:lnTo>
                    <a:pt x="439844" y="24923"/>
                  </a:lnTo>
                  <a:lnTo>
                    <a:pt x="392708" y="9218"/>
                  </a:lnTo>
                  <a:lnTo>
                    <a:pt x="342633" y="1051"/>
                  </a:lnTo>
                  <a:lnTo>
                    <a:pt x="316699" y="0"/>
                  </a:lnTo>
                  <a:close/>
                </a:path>
                <a:path w="633374" h="633361">
                  <a:moveTo>
                    <a:pt x="485342" y="48831"/>
                  </a:moveTo>
                  <a:lnTo>
                    <a:pt x="316699" y="48831"/>
                  </a:lnTo>
                  <a:lnTo>
                    <a:pt x="338634" y="49721"/>
                  </a:lnTo>
                  <a:lnTo>
                    <a:pt x="360087" y="52343"/>
                  </a:lnTo>
                  <a:lnTo>
                    <a:pt x="401266" y="62508"/>
                  </a:lnTo>
                  <a:lnTo>
                    <a:pt x="439681" y="78771"/>
                  </a:lnTo>
                  <a:lnTo>
                    <a:pt x="474777" y="100576"/>
                  </a:lnTo>
                  <a:lnTo>
                    <a:pt x="505998" y="127366"/>
                  </a:lnTo>
                  <a:lnTo>
                    <a:pt x="532788" y="158586"/>
                  </a:lnTo>
                  <a:lnTo>
                    <a:pt x="554591" y="193681"/>
                  </a:lnTo>
                  <a:lnTo>
                    <a:pt x="570853" y="232093"/>
                  </a:lnTo>
                  <a:lnTo>
                    <a:pt x="581018" y="273268"/>
                  </a:lnTo>
                  <a:lnTo>
                    <a:pt x="584530" y="316649"/>
                  </a:lnTo>
                  <a:lnTo>
                    <a:pt x="583640" y="338584"/>
                  </a:lnTo>
                  <a:lnTo>
                    <a:pt x="576733" y="380939"/>
                  </a:lnTo>
                  <a:lnTo>
                    <a:pt x="563450" y="420809"/>
                  </a:lnTo>
                  <a:lnTo>
                    <a:pt x="544348" y="457639"/>
                  </a:lnTo>
                  <a:lnTo>
                    <a:pt x="519981" y="490872"/>
                  </a:lnTo>
                  <a:lnTo>
                    <a:pt x="490906" y="519952"/>
                  </a:lnTo>
                  <a:lnTo>
                    <a:pt x="457679" y="544324"/>
                  </a:lnTo>
                  <a:lnTo>
                    <a:pt x="420854" y="563431"/>
                  </a:lnTo>
                  <a:lnTo>
                    <a:pt x="380987" y="576718"/>
                  </a:lnTo>
                  <a:lnTo>
                    <a:pt x="338634" y="583627"/>
                  </a:lnTo>
                  <a:lnTo>
                    <a:pt x="316699" y="584517"/>
                  </a:lnTo>
                  <a:lnTo>
                    <a:pt x="485343" y="584517"/>
                  </a:lnTo>
                  <a:lnTo>
                    <a:pt x="522673" y="557026"/>
                  </a:lnTo>
                  <a:lnTo>
                    <a:pt x="557050" y="522643"/>
                  </a:lnTo>
                  <a:lnTo>
                    <a:pt x="585861" y="483350"/>
                  </a:lnTo>
                  <a:lnTo>
                    <a:pt x="608448" y="439805"/>
                  </a:lnTo>
                  <a:lnTo>
                    <a:pt x="624154" y="392664"/>
                  </a:lnTo>
                  <a:lnTo>
                    <a:pt x="632322" y="342585"/>
                  </a:lnTo>
                  <a:lnTo>
                    <a:pt x="633374" y="316649"/>
                  </a:lnTo>
                  <a:lnTo>
                    <a:pt x="632322" y="290716"/>
                  </a:lnTo>
                  <a:lnTo>
                    <a:pt x="624154" y="240645"/>
                  </a:lnTo>
                  <a:lnTo>
                    <a:pt x="608448" y="193513"/>
                  </a:lnTo>
                  <a:lnTo>
                    <a:pt x="585861" y="149976"/>
                  </a:lnTo>
                  <a:lnTo>
                    <a:pt x="557050" y="110691"/>
                  </a:lnTo>
                  <a:lnTo>
                    <a:pt x="522673" y="76316"/>
                  </a:lnTo>
                  <a:lnTo>
                    <a:pt x="503601" y="61175"/>
                  </a:lnTo>
                  <a:lnTo>
                    <a:pt x="485342" y="488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9" name="object 8"/>
            <p:cNvSpPr>
              <a:spLocks/>
            </p:cNvSpPr>
            <p:nvPr/>
          </p:nvSpPr>
          <p:spPr bwMode="auto">
            <a:xfrm>
              <a:off x="1391258" y="2214023"/>
              <a:ext cx="185524" cy="247290"/>
            </a:xfrm>
            <a:custGeom>
              <a:avLst/>
              <a:gdLst>
                <a:gd name="T0" fmla="*/ 21625 w 185524"/>
                <a:gd name="T1" fmla="*/ 0 h 247290"/>
                <a:gd name="T2" fmla="*/ 7483 w 185524"/>
                <a:gd name="T3" fmla="*/ 4297 h 247290"/>
                <a:gd name="T4" fmla="*/ 412 w 185524"/>
                <a:gd name="T5" fmla="*/ 15256 h 247290"/>
                <a:gd name="T6" fmla="*/ 0 w 185524"/>
                <a:gd name="T7" fmla="*/ 225561 h 247290"/>
                <a:gd name="T8" fmla="*/ 1282 w 185524"/>
                <a:gd name="T9" fmla="*/ 229333 h 247290"/>
                <a:gd name="T10" fmla="*/ 3454 w 185524"/>
                <a:gd name="T11" fmla="*/ 232457 h 247290"/>
                <a:gd name="T12" fmla="*/ 11823 w 185524"/>
                <a:gd name="T13" fmla="*/ 242503 h 247290"/>
                <a:gd name="T14" fmla="*/ 24291 w 185524"/>
                <a:gd name="T15" fmla="*/ 247176 h 247290"/>
                <a:gd name="T16" fmla="*/ 162674 w 185524"/>
                <a:gd name="T17" fmla="*/ 247290 h 247290"/>
                <a:gd name="T18" fmla="*/ 176201 w 185524"/>
                <a:gd name="T19" fmla="*/ 243467 h 247290"/>
                <a:gd name="T20" fmla="*/ 185524 w 185524"/>
                <a:gd name="T21" fmla="*/ 233487 h 247290"/>
                <a:gd name="T22" fmla="*/ 185012 w 185524"/>
                <a:gd name="T23" fmla="*/ 215525 h 247290"/>
                <a:gd name="T24" fmla="*/ 179637 w 185524"/>
                <a:gd name="T25" fmla="*/ 203495 h 247290"/>
                <a:gd name="T26" fmla="*/ 170747 w 185524"/>
                <a:gd name="T27" fmla="*/ 197043 h 247290"/>
                <a:gd name="T28" fmla="*/ 162674 w 185524"/>
                <a:gd name="T29" fmla="*/ 195652 h 247290"/>
                <a:gd name="T30" fmla="*/ 38709 w 185524"/>
                <a:gd name="T31" fmla="*/ 195652 h 247290"/>
                <a:gd name="T32" fmla="*/ 38709 w 185524"/>
                <a:gd name="T33" fmla="*/ 19211 h 247290"/>
                <a:gd name="T34" fmla="*/ 33777 w 185524"/>
                <a:gd name="T35" fmla="*/ 6315 h 247290"/>
                <a:gd name="T36" fmla="*/ 21625 w 185524"/>
                <a:gd name="T37" fmla="*/ 0 h 247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5524"/>
                <a:gd name="T58" fmla="*/ 0 h 247290"/>
                <a:gd name="T59" fmla="*/ 185524 w 185524"/>
                <a:gd name="T60" fmla="*/ 247290 h 247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5524" h="247290">
                  <a:moveTo>
                    <a:pt x="21625" y="0"/>
                  </a:moveTo>
                  <a:lnTo>
                    <a:pt x="7483" y="4297"/>
                  </a:lnTo>
                  <a:lnTo>
                    <a:pt x="412" y="15256"/>
                  </a:lnTo>
                  <a:lnTo>
                    <a:pt x="0" y="225561"/>
                  </a:lnTo>
                  <a:lnTo>
                    <a:pt x="1282" y="229333"/>
                  </a:lnTo>
                  <a:lnTo>
                    <a:pt x="3454" y="232457"/>
                  </a:lnTo>
                  <a:lnTo>
                    <a:pt x="11823" y="242503"/>
                  </a:lnTo>
                  <a:lnTo>
                    <a:pt x="24291" y="247176"/>
                  </a:lnTo>
                  <a:lnTo>
                    <a:pt x="162674" y="247290"/>
                  </a:lnTo>
                  <a:lnTo>
                    <a:pt x="176201" y="243467"/>
                  </a:lnTo>
                  <a:lnTo>
                    <a:pt x="185524" y="233487"/>
                  </a:lnTo>
                  <a:lnTo>
                    <a:pt x="185012" y="215525"/>
                  </a:lnTo>
                  <a:lnTo>
                    <a:pt x="179637" y="203495"/>
                  </a:lnTo>
                  <a:lnTo>
                    <a:pt x="170747" y="197043"/>
                  </a:lnTo>
                  <a:lnTo>
                    <a:pt x="162674" y="195652"/>
                  </a:lnTo>
                  <a:lnTo>
                    <a:pt x="38709" y="195652"/>
                  </a:lnTo>
                  <a:lnTo>
                    <a:pt x="38709" y="19211"/>
                  </a:lnTo>
                  <a:lnTo>
                    <a:pt x="33777" y="6315"/>
                  </a:lnTo>
                  <a:lnTo>
                    <a:pt x="216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grpSp>
        <p:nvGrpSpPr>
          <p:cNvPr id="23556" name="群組 10"/>
          <p:cNvGrpSpPr>
            <a:grpSpLocks/>
          </p:cNvGrpSpPr>
          <p:nvPr/>
        </p:nvGrpSpPr>
        <p:grpSpPr bwMode="auto">
          <a:xfrm>
            <a:off x="800100" y="5976938"/>
            <a:ext cx="395288" cy="393700"/>
            <a:chOff x="1138266" y="8498854"/>
            <a:chExt cx="562076" cy="562076"/>
          </a:xfrm>
        </p:grpSpPr>
        <p:sp>
          <p:nvSpPr>
            <p:cNvPr id="23560" name="bk object 24"/>
            <p:cNvSpPr>
              <a:spLocks/>
            </p:cNvSpPr>
            <p:nvPr/>
          </p:nvSpPr>
          <p:spPr bwMode="auto">
            <a:xfrm>
              <a:off x="1138266" y="8498854"/>
              <a:ext cx="562076" cy="562076"/>
            </a:xfrm>
            <a:custGeom>
              <a:avLst/>
              <a:gdLst>
                <a:gd name="T0" fmla="*/ 281038 w 562076"/>
                <a:gd name="T1" fmla="*/ 0 h 562076"/>
                <a:gd name="T2" fmla="*/ 235450 w 562076"/>
                <a:gd name="T3" fmla="*/ 3678 h 562076"/>
                <a:gd name="T4" fmla="*/ 192206 w 562076"/>
                <a:gd name="T5" fmla="*/ 14328 h 562076"/>
                <a:gd name="T6" fmla="*/ 151882 w 562076"/>
                <a:gd name="T7" fmla="*/ 31370 h 562076"/>
                <a:gd name="T8" fmla="*/ 115058 w 562076"/>
                <a:gd name="T9" fmla="*/ 54225 h 562076"/>
                <a:gd name="T10" fmla="*/ 82311 w 562076"/>
                <a:gd name="T11" fmla="*/ 82316 h 562076"/>
                <a:gd name="T12" fmla="*/ 54222 w 562076"/>
                <a:gd name="T13" fmla="*/ 115063 h 562076"/>
                <a:gd name="T14" fmla="*/ 31367 w 562076"/>
                <a:gd name="T15" fmla="*/ 151887 h 562076"/>
                <a:gd name="T16" fmla="*/ 14326 w 562076"/>
                <a:gd name="T17" fmla="*/ 192210 h 562076"/>
                <a:gd name="T18" fmla="*/ 3678 w 562076"/>
                <a:gd name="T19" fmla="*/ 235453 h 562076"/>
                <a:gd name="T20" fmla="*/ 0 w 562076"/>
                <a:gd name="T21" fmla="*/ 281038 h 562076"/>
                <a:gd name="T22" fmla="*/ 931 w 562076"/>
                <a:gd name="T23" fmla="*/ 304090 h 562076"/>
                <a:gd name="T24" fmla="*/ 8167 w 562076"/>
                <a:gd name="T25" fmla="*/ 348581 h 562076"/>
                <a:gd name="T26" fmla="*/ 22084 w 562076"/>
                <a:gd name="T27" fmla="*/ 390439 h 562076"/>
                <a:gd name="T28" fmla="*/ 42104 w 562076"/>
                <a:gd name="T29" fmla="*/ 429085 h 562076"/>
                <a:gd name="T30" fmla="*/ 67648 w 562076"/>
                <a:gd name="T31" fmla="*/ 463942 h 562076"/>
                <a:gd name="T32" fmla="*/ 98139 w 562076"/>
                <a:gd name="T33" fmla="*/ 494431 h 562076"/>
                <a:gd name="T34" fmla="*/ 132996 w 562076"/>
                <a:gd name="T35" fmla="*/ 519975 h 562076"/>
                <a:gd name="T36" fmla="*/ 171642 w 562076"/>
                <a:gd name="T37" fmla="*/ 539993 h 562076"/>
                <a:gd name="T38" fmla="*/ 213499 w 562076"/>
                <a:gd name="T39" fmla="*/ 553909 h 562076"/>
                <a:gd name="T40" fmla="*/ 257987 w 562076"/>
                <a:gd name="T41" fmla="*/ 561145 h 562076"/>
                <a:gd name="T42" fmla="*/ 281038 w 562076"/>
                <a:gd name="T43" fmla="*/ 562076 h 562076"/>
                <a:gd name="T44" fmla="*/ 304088 w 562076"/>
                <a:gd name="T45" fmla="*/ 561145 h 562076"/>
                <a:gd name="T46" fmla="*/ 348577 w 562076"/>
                <a:gd name="T47" fmla="*/ 553909 h 562076"/>
                <a:gd name="T48" fmla="*/ 390433 w 562076"/>
                <a:gd name="T49" fmla="*/ 539993 h 562076"/>
                <a:gd name="T50" fmla="*/ 429080 w 562076"/>
                <a:gd name="T51" fmla="*/ 519975 h 562076"/>
                <a:gd name="T52" fmla="*/ 463937 w 562076"/>
                <a:gd name="T53" fmla="*/ 494431 h 562076"/>
                <a:gd name="T54" fmla="*/ 494427 w 562076"/>
                <a:gd name="T55" fmla="*/ 463942 h 562076"/>
                <a:gd name="T56" fmla="*/ 519972 w 562076"/>
                <a:gd name="T57" fmla="*/ 429085 h 562076"/>
                <a:gd name="T58" fmla="*/ 539992 w 562076"/>
                <a:gd name="T59" fmla="*/ 390439 h 562076"/>
                <a:gd name="T60" fmla="*/ 553909 w 562076"/>
                <a:gd name="T61" fmla="*/ 348581 h 562076"/>
                <a:gd name="T62" fmla="*/ 561145 w 562076"/>
                <a:gd name="T63" fmla="*/ 304090 h 562076"/>
                <a:gd name="T64" fmla="*/ 562076 w 562076"/>
                <a:gd name="T65" fmla="*/ 281038 h 562076"/>
                <a:gd name="T66" fmla="*/ 561145 w 562076"/>
                <a:gd name="T67" fmla="*/ 257989 h 562076"/>
                <a:gd name="T68" fmla="*/ 553909 w 562076"/>
                <a:gd name="T69" fmla="*/ 213503 h 562076"/>
                <a:gd name="T70" fmla="*/ 539992 w 562076"/>
                <a:gd name="T71" fmla="*/ 171648 h 562076"/>
                <a:gd name="T72" fmla="*/ 519972 w 562076"/>
                <a:gd name="T73" fmla="*/ 133002 h 562076"/>
                <a:gd name="T74" fmla="*/ 494427 w 562076"/>
                <a:gd name="T75" fmla="*/ 98144 h 562076"/>
                <a:gd name="T76" fmla="*/ 463937 w 562076"/>
                <a:gd name="T77" fmla="*/ 67653 h 562076"/>
                <a:gd name="T78" fmla="*/ 429080 w 562076"/>
                <a:gd name="T79" fmla="*/ 42107 h 562076"/>
                <a:gd name="T80" fmla="*/ 390433 w 562076"/>
                <a:gd name="T81" fmla="*/ 22086 h 562076"/>
                <a:gd name="T82" fmla="*/ 348577 w 562076"/>
                <a:gd name="T83" fmla="*/ 8168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1"/>
                  </a:lnTo>
                  <a:lnTo>
                    <a:pt x="22084" y="390439"/>
                  </a:lnTo>
                  <a:lnTo>
                    <a:pt x="42104" y="429085"/>
                  </a:lnTo>
                  <a:lnTo>
                    <a:pt x="67648" y="463942"/>
                  </a:lnTo>
                  <a:lnTo>
                    <a:pt x="98139" y="494431"/>
                  </a:lnTo>
                  <a:lnTo>
                    <a:pt x="132996" y="519975"/>
                  </a:lnTo>
                  <a:lnTo>
                    <a:pt x="171642" y="539993"/>
                  </a:lnTo>
                  <a:lnTo>
                    <a:pt x="213499" y="553909"/>
                  </a:lnTo>
                  <a:lnTo>
                    <a:pt x="257987" y="561145"/>
                  </a:lnTo>
                  <a:lnTo>
                    <a:pt x="281038" y="562076"/>
                  </a:lnTo>
                  <a:lnTo>
                    <a:pt x="304088" y="561145"/>
                  </a:lnTo>
                  <a:lnTo>
                    <a:pt x="348577" y="553909"/>
                  </a:lnTo>
                  <a:lnTo>
                    <a:pt x="390433" y="539993"/>
                  </a:lnTo>
                  <a:lnTo>
                    <a:pt x="429080" y="519975"/>
                  </a:lnTo>
                  <a:lnTo>
                    <a:pt x="463937" y="494431"/>
                  </a:lnTo>
                  <a:lnTo>
                    <a:pt x="494427" y="463942"/>
                  </a:lnTo>
                  <a:lnTo>
                    <a:pt x="519972" y="429085"/>
                  </a:lnTo>
                  <a:lnTo>
                    <a:pt x="539992" y="390439"/>
                  </a:lnTo>
                  <a:lnTo>
                    <a:pt x="553909" y="348581"/>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1" name="bk object 25"/>
            <p:cNvSpPr>
              <a:spLocks/>
            </p:cNvSpPr>
            <p:nvPr/>
          </p:nvSpPr>
          <p:spPr bwMode="auto">
            <a:xfrm>
              <a:off x="1467445" y="8770884"/>
              <a:ext cx="146810" cy="46863"/>
            </a:xfrm>
            <a:custGeom>
              <a:avLst/>
              <a:gdLst>
                <a:gd name="T0" fmla="*/ 45045 w 146810"/>
                <a:gd name="T1" fmla="*/ 0 h 46863"/>
                <a:gd name="T2" fmla="*/ 42480 w 146810"/>
                <a:gd name="T3" fmla="*/ 101 h 46863"/>
                <a:gd name="T4" fmla="*/ 30322 w 146810"/>
                <a:gd name="T5" fmla="*/ 3774 h 46863"/>
                <a:gd name="T6" fmla="*/ 18638 w 146810"/>
                <a:gd name="T7" fmla="*/ 8861 h 46863"/>
                <a:gd name="T8" fmla="*/ 13851 w 146810"/>
                <a:gd name="T9" fmla="*/ 20884 h 46863"/>
                <a:gd name="T10" fmla="*/ 7624 w 146810"/>
                <a:gd name="T11" fmla="*/ 32142 h 46863"/>
                <a:gd name="T12" fmla="*/ 0 w 146810"/>
                <a:gd name="T13" fmla="*/ 42325 h 46863"/>
                <a:gd name="T14" fmla="*/ 143483 w 146810"/>
                <a:gd name="T15" fmla="*/ 46862 h 46863"/>
                <a:gd name="T16" fmla="*/ 145324 w 146810"/>
                <a:gd name="T17" fmla="*/ 46862 h 46863"/>
                <a:gd name="T18" fmla="*/ 146810 w 146810"/>
                <a:gd name="T19" fmla="*/ 45377 h 46863"/>
                <a:gd name="T20" fmla="*/ 146810 w 146810"/>
                <a:gd name="T21" fmla="*/ 30759 h 46863"/>
                <a:gd name="T22" fmla="*/ 114073 w 146810"/>
                <a:gd name="T23" fmla="*/ 7394 h 46863"/>
                <a:gd name="T24" fmla="*/ 108742 w 146810"/>
                <a:gd name="T25" fmla="*/ 5283 h 46863"/>
                <a:gd name="T26" fmla="*/ 59777 w 146810"/>
                <a:gd name="T27" fmla="*/ 5283 h 46863"/>
                <a:gd name="T28" fmla="*/ 51865 w 146810"/>
                <a:gd name="T29" fmla="*/ 3505 h 46863"/>
                <a:gd name="T30" fmla="*/ 45591 w 146810"/>
                <a:gd name="T31" fmla="*/ 152 h 46863"/>
                <a:gd name="T32" fmla="*/ 45045 w 146810"/>
                <a:gd name="T33" fmla="*/ 0 h 46863"/>
                <a:gd name="T34" fmla="*/ 93356 w 146810"/>
                <a:gd name="T35" fmla="*/ 0 h 46863"/>
                <a:gd name="T36" fmla="*/ 90524 w 146810"/>
                <a:gd name="T37" fmla="*/ 0 h 46863"/>
                <a:gd name="T38" fmla="*/ 89978 w 146810"/>
                <a:gd name="T39" fmla="*/ 152 h 46863"/>
                <a:gd name="T40" fmla="*/ 83717 w 146810"/>
                <a:gd name="T41" fmla="*/ 3505 h 46863"/>
                <a:gd name="T42" fmla="*/ 75830 w 146810"/>
                <a:gd name="T43" fmla="*/ 5283 h 46863"/>
                <a:gd name="T44" fmla="*/ 108742 w 146810"/>
                <a:gd name="T45" fmla="*/ 5283 h 46863"/>
                <a:gd name="T46" fmla="*/ 102232 w 146810"/>
                <a:gd name="T47" fmla="*/ 2705 h 46863"/>
                <a:gd name="T48" fmla="*/ 93902 w 146810"/>
                <a:gd name="T49" fmla="*/ 152 h 46863"/>
                <a:gd name="T50" fmla="*/ 93356 w 146810"/>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6810"/>
                <a:gd name="T79" fmla="*/ 0 h 46863"/>
                <a:gd name="T80" fmla="*/ 146810 w 146810"/>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6810" h="46863">
                  <a:moveTo>
                    <a:pt x="45045" y="0"/>
                  </a:moveTo>
                  <a:lnTo>
                    <a:pt x="42480" y="101"/>
                  </a:lnTo>
                  <a:lnTo>
                    <a:pt x="30322" y="3774"/>
                  </a:lnTo>
                  <a:lnTo>
                    <a:pt x="18638" y="8861"/>
                  </a:lnTo>
                  <a:lnTo>
                    <a:pt x="13851" y="20884"/>
                  </a:lnTo>
                  <a:lnTo>
                    <a:pt x="7624" y="32142"/>
                  </a:lnTo>
                  <a:lnTo>
                    <a:pt x="0" y="42325"/>
                  </a:lnTo>
                  <a:lnTo>
                    <a:pt x="143483" y="46862"/>
                  </a:lnTo>
                  <a:lnTo>
                    <a:pt x="145324" y="46862"/>
                  </a:lnTo>
                  <a:lnTo>
                    <a:pt x="146810" y="45377"/>
                  </a:lnTo>
                  <a:lnTo>
                    <a:pt x="146810" y="30759"/>
                  </a:lnTo>
                  <a:lnTo>
                    <a:pt x="114073" y="7394"/>
                  </a:lnTo>
                  <a:lnTo>
                    <a:pt x="108742" y="5283"/>
                  </a:lnTo>
                  <a:lnTo>
                    <a:pt x="59777" y="5283"/>
                  </a:lnTo>
                  <a:lnTo>
                    <a:pt x="51865" y="3505"/>
                  </a:lnTo>
                  <a:lnTo>
                    <a:pt x="45591" y="152"/>
                  </a:lnTo>
                  <a:lnTo>
                    <a:pt x="45045" y="0"/>
                  </a:lnTo>
                  <a:close/>
                </a:path>
                <a:path w="146810" h="46863">
                  <a:moveTo>
                    <a:pt x="93356" y="0"/>
                  </a:moveTo>
                  <a:lnTo>
                    <a:pt x="90524" y="0"/>
                  </a:lnTo>
                  <a:lnTo>
                    <a:pt x="89978" y="152"/>
                  </a:lnTo>
                  <a:lnTo>
                    <a:pt x="83717" y="3505"/>
                  </a:lnTo>
                  <a:lnTo>
                    <a:pt x="75830" y="5283"/>
                  </a:lnTo>
                  <a:lnTo>
                    <a:pt x="108742" y="5283"/>
                  </a:lnTo>
                  <a:lnTo>
                    <a:pt x="102232" y="2705"/>
                  </a:lnTo>
                  <a:lnTo>
                    <a:pt x="93902" y="152"/>
                  </a:lnTo>
                  <a:lnTo>
                    <a:pt x="9335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2" name="bk object 26"/>
            <p:cNvSpPr>
              <a:spLocks/>
            </p:cNvSpPr>
            <p:nvPr/>
          </p:nvSpPr>
          <p:spPr bwMode="auto">
            <a:xfrm>
              <a:off x="1497911" y="8662420"/>
              <a:ext cx="68541" cy="95023"/>
            </a:xfrm>
            <a:custGeom>
              <a:avLst/>
              <a:gdLst>
                <a:gd name="T0" fmla="*/ 68541 w 68541"/>
                <a:gd name="T1" fmla="*/ 62358 h 95023"/>
                <a:gd name="T2" fmla="*/ 6197 w 68541"/>
                <a:gd name="T3" fmla="*/ 62358 h 95023"/>
                <a:gd name="T4" fmla="*/ 9813 w 68541"/>
                <a:gd name="T5" fmla="*/ 76080 h 95023"/>
                <a:gd name="T6" fmla="*/ 17800 w 68541"/>
                <a:gd name="T7" fmla="*/ 87678 h 95023"/>
                <a:gd name="T8" fmla="*/ 29011 w 68541"/>
                <a:gd name="T9" fmla="*/ 95023 h 95023"/>
                <a:gd name="T10" fmla="*/ 44791 w 68541"/>
                <a:gd name="T11" fmla="*/ 93162 h 95023"/>
                <a:gd name="T12" fmla="*/ 56633 w 68541"/>
                <a:gd name="T13" fmla="*/ 86464 h 95023"/>
                <a:gd name="T14" fmla="*/ 64466 w 68541"/>
                <a:gd name="T15" fmla="*/ 76449 h 95023"/>
                <a:gd name="T16" fmla="*/ 68222 w 68541"/>
                <a:gd name="T17" fmla="*/ 64635 h 95023"/>
                <a:gd name="T18" fmla="*/ 68541 w 68541"/>
                <a:gd name="T19" fmla="*/ 62358 h 95023"/>
                <a:gd name="T20" fmla="*/ 38603 w 68541"/>
                <a:gd name="T21" fmla="*/ 0 h 95023"/>
                <a:gd name="T22" fmla="*/ 5174 w 68541"/>
                <a:gd name="T23" fmla="*/ 21503 h 95023"/>
                <a:gd name="T24" fmla="*/ 1689 w 68541"/>
                <a:gd name="T25" fmla="*/ 42063 h 95023"/>
                <a:gd name="T26" fmla="*/ 2387 w 68541"/>
                <a:gd name="T27" fmla="*/ 46153 h 95023"/>
                <a:gd name="T28" fmla="*/ 3606 w 68541"/>
                <a:gd name="T29" fmla="*/ 49950 h 95023"/>
                <a:gd name="T30" fmla="*/ 1473 w 68541"/>
                <a:gd name="T31" fmla="*/ 50992 h 95023"/>
                <a:gd name="T32" fmla="*/ 0 w 68541"/>
                <a:gd name="T33" fmla="*/ 53252 h 95023"/>
                <a:gd name="T34" fmla="*/ 0 w 68541"/>
                <a:gd name="T35" fmla="*/ 59450 h 95023"/>
                <a:gd name="T36" fmla="*/ 2730 w 68541"/>
                <a:gd name="T37" fmla="*/ 62358 h 95023"/>
                <a:gd name="T38" fmla="*/ 71932 w 68541"/>
                <a:gd name="T39" fmla="*/ 62358 h 95023"/>
                <a:gd name="T40" fmla="*/ 74676 w 68541"/>
                <a:gd name="T41" fmla="*/ 59450 h 95023"/>
                <a:gd name="T42" fmla="*/ 74676 w 68541"/>
                <a:gd name="T43" fmla="*/ 53252 h 95023"/>
                <a:gd name="T44" fmla="*/ 73177 w 68541"/>
                <a:gd name="T45" fmla="*/ 50992 h 95023"/>
                <a:gd name="T46" fmla="*/ 71056 w 68541"/>
                <a:gd name="T47" fmla="*/ 49950 h 95023"/>
                <a:gd name="T48" fmla="*/ 72275 w 68541"/>
                <a:gd name="T49" fmla="*/ 46153 h 95023"/>
                <a:gd name="T50" fmla="*/ 72961 w 68541"/>
                <a:gd name="T51" fmla="*/ 42063 h 95023"/>
                <a:gd name="T52" fmla="*/ 72961 w 68541"/>
                <a:gd name="T53" fmla="*/ 37745 h 95023"/>
                <a:gd name="T54" fmla="*/ 70279 w 68541"/>
                <a:gd name="T55" fmla="*/ 23341 h 95023"/>
                <a:gd name="T56" fmla="*/ 62946 w 68541"/>
                <a:gd name="T57" fmla="*/ 11490 h 95023"/>
                <a:gd name="T58" fmla="*/ 52031 w 68541"/>
                <a:gd name="T59" fmla="*/ 3329 h 95023"/>
                <a:gd name="T60" fmla="*/ 38603 w 68541"/>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41"/>
                <a:gd name="T94" fmla="*/ 0 h 95023"/>
                <a:gd name="T95" fmla="*/ 68541 w 68541"/>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41" h="95023">
                  <a:moveTo>
                    <a:pt x="68541" y="62358"/>
                  </a:moveTo>
                  <a:lnTo>
                    <a:pt x="6197" y="62358"/>
                  </a:lnTo>
                  <a:lnTo>
                    <a:pt x="9813" y="76080"/>
                  </a:lnTo>
                  <a:lnTo>
                    <a:pt x="17800" y="87678"/>
                  </a:lnTo>
                  <a:lnTo>
                    <a:pt x="29011" y="95023"/>
                  </a:lnTo>
                  <a:lnTo>
                    <a:pt x="44791" y="93162"/>
                  </a:lnTo>
                  <a:lnTo>
                    <a:pt x="56633" y="86464"/>
                  </a:lnTo>
                  <a:lnTo>
                    <a:pt x="64466" y="76449"/>
                  </a:lnTo>
                  <a:lnTo>
                    <a:pt x="68222" y="64635"/>
                  </a:lnTo>
                  <a:lnTo>
                    <a:pt x="68541" y="62358"/>
                  </a:lnTo>
                  <a:close/>
                </a:path>
                <a:path w="68541" h="95023">
                  <a:moveTo>
                    <a:pt x="38603" y="0"/>
                  </a:moveTo>
                  <a:lnTo>
                    <a:pt x="5174" y="21503"/>
                  </a:lnTo>
                  <a:lnTo>
                    <a:pt x="1689" y="42063"/>
                  </a:lnTo>
                  <a:lnTo>
                    <a:pt x="2387" y="46153"/>
                  </a:lnTo>
                  <a:lnTo>
                    <a:pt x="3606" y="49950"/>
                  </a:lnTo>
                  <a:lnTo>
                    <a:pt x="1473" y="50992"/>
                  </a:lnTo>
                  <a:lnTo>
                    <a:pt x="0" y="53252"/>
                  </a:lnTo>
                  <a:lnTo>
                    <a:pt x="0" y="59450"/>
                  </a:lnTo>
                  <a:lnTo>
                    <a:pt x="2730" y="62358"/>
                  </a:lnTo>
                  <a:lnTo>
                    <a:pt x="71932" y="62358"/>
                  </a:lnTo>
                  <a:lnTo>
                    <a:pt x="74676" y="59450"/>
                  </a:lnTo>
                  <a:lnTo>
                    <a:pt x="74676" y="53252"/>
                  </a:lnTo>
                  <a:lnTo>
                    <a:pt x="73177" y="50992"/>
                  </a:lnTo>
                  <a:lnTo>
                    <a:pt x="71056" y="49950"/>
                  </a:lnTo>
                  <a:lnTo>
                    <a:pt x="72275" y="46153"/>
                  </a:lnTo>
                  <a:lnTo>
                    <a:pt x="72961" y="42063"/>
                  </a:lnTo>
                  <a:lnTo>
                    <a:pt x="72961" y="37745"/>
                  </a:lnTo>
                  <a:lnTo>
                    <a:pt x="70279" y="23341"/>
                  </a:lnTo>
                  <a:lnTo>
                    <a:pt x="62946" y="11490"/>
                  </a:lnTo>
                  <a:lnTo>
                    <a:pt x="52031" y="3329"/>
                  </a:lnTo>
                  <a:lnTo>
                    <a:pt x="38603"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3" name="bk object 27"/>
            <p:cNvSpPr>
              <a:spLocks/>
            </p:cNvSpPr>
            <p:nvPr/>
          </p:nvSpPr>
          <p:spPr bwMode="auto">
            <a:xfrm>
              <a:off x="1226616" y="8770884"/>
              <a:ext cx="149237" cy="46862"/>
            </a:xfrm>
            <a:custGeom>
              <a:avLst/>
              <a:gdLst>
                <a:gd name="T0" fmla="*/ 56273 w 149237"/>
                <a:gd name="T1" fmla="*/ 0 h 46863"/>
                <a:gd name="T2" fmla="*/ 18664 w 149237"/>
                <a:gd name="T3" fmla="*/ 15175 h 46863"/>
                <a:gd name="T4" fmla="*/ 0 w 149237"/>
                <a:gd name="T5" fmla="*/ 30682 h 46863"/>
                <a:gd name="T6" fmla="*/ 0 w 149237"/>
                <a:gd name="T7" fmla="*/ 45300 h 46863"/>
                <a:gd name="T8" fmla="*/ 1473 w 149237"/>
                <a:gd name="T9" fmla="*/ 46785 h 46863"/>
                <a:gd name="T10" fmla="*/ 149237 w 149237"/>
                <a:gd name="T11" fmla="*/ 46785 h 46863"/>
                <a:gd name="T12" fmla="*/ 140850 w 149237"/>
                <a:gd name="T13" fmla="*/ 37095 h 46863"/>
                <a:gd name="T14" fmla="*/ 133981 w 149237"/>
                <a:gd name="T15" fmla="*/ 26190 h 46863"/>
                <a:gd name="T16" fmla="*/ 128772 w 149237"/>
                <a:gd name="T17" fmla="*/ 14524 h 46863"/>
                <a:gd name="T18" fmla="*/ 126733 w 149237"/>
                <a:gd name="T19" fmla="*/ 8089 h 46863"/>
                <a:gd name="T20" fmla="*/ 120924 w 149237"/>
                <a:gd name="T21" fmla="*/ 5283 h 46863"/>
                <a:gd name="T22" fmla="*/ 70992 w 149237"/>
                <a:gd name="T23" fmla="*/ 5283 h 46863"/>
                <a:gd name="T24" fmla="*/ 63068 w 149237"/>
                <a:gd name="T25" fmla="*/ 3505 h 46863"/>
                <a:gd name="T26" fmla="*/ 56807 w 149237"/>
                <a:gd name="T27" fmla="*/ 152 h 46863"/>
                <a:gd name="T28" fmla="*/ 56273 w 149237"/>
                <a:gd name="T29" fmla="*/ 0 h 46863"/>
                <a:gd name="T30" fmla="*/ 104559 w 149237"/>
                <a:gd name="T31" fmla="*/ 0 h 46863"/>
                <a:gd name="T32" fmla="*/ 101752 w 149237"/>
                <a:gd name="T33" fmla="*/ 0 h 46863"/>
                <a:gd name="T34" fmla="*/ 101206 w 149237"/>
                <a:gd name="T35" fmla="*/ 152 h 46863"/>
                <a:gd name="T36" fmla="*/ 94932 w 149237"/>
                <a:gd name="T37" fmla="*/ 3505 h 46863"/>
                <a:gd name="T38" fmla="*/ 87045 w 149237"/>
                <a:gd name="T39" fmla="*/ 5283 h 46863"/>
                <a:gd name="T40" fmla="*/ 120924 w 149237"/>
                <a:gd name="T41" fmla="*/ 5283 h 46863"/>
                <a:gd name="T42" fmla="*/ 119951 w 149237"/>
                <a:gd name="T43" fmla="*/ 4813 h 46863"/>
                <a:gd name="T44" fmla="*/ 112864 w 149237"/>
                <a:gd name="T45" fmla="*/ 2235 h 46863"/>
                <a:gd name="T46" fmla="*/ 105600 w 149237"/>
                <a:gd name="T47" fmla="*/ 419 h 46863"/>
                <a:gd name="T48" fmla="*/ 105117 w 149237"/>
                <a:gd name="T49" fmla="*/ 152 h 46863"/>
                <a:gd name="T50" fmla="*/ 104559 w 149237"/>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237"/>
                <a:gd name="T79" fmla="*/ 0 h 46863"/>
                <a:gd name="T80" fmla="*/ 149237 w 149237"/>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237" h="46863">
                  <a:moveTo>
                    <a:pt x="56273" y="0"/>
                  </a:moveTo>
                  <a:lnTo>
                    <a:pt x="18664" y="15175"/>
                  </a:lnTo>
                  <a:lnTo>
                    <a:pt x="0" y="30759"/>
                  </a:lnTo>
                  <a:lnTo>
                    <a:pt x="0" y="45377"/>
                  </a:lnTo>
                  <a:lnTo>
                    <a:pt x="1473" y="46862"/>
                  </a:lnTo>
                  <a:lnTo>
                    <a:pt x="149237" y="46862"/>
                  </a:lnTo>
                  <a:lnTo>
                    <a:pt x="140850" y="37172"/>
                  </a:lnTo>
                  <a:lnTo>
                    <a:pt x="133981" y="26267"/>
                  </a:lnTo>
                  <a:lnTo>
                    <a:pt x="128772" y="14524"/>
                  </a:lnTo>
                  <a:lnTo>
                    <a:pt x="126733" y="8089"/>
                  </a:lnTo>
                  <a:lnTo>
                    <a:pt x="120924" y="5283"/>
                  </a:lnTo>
                  <a:lnTo>
                    <a:pt x="70992" y="5283"/>
                  </a:lnTo>
                  <a:lnTo>
                    <a:pt x="63068" y="3505"/>
                  </a:lnTo>
                  <a:lnTo>
                    <a:pt x="56807" y="152"/>
                  </a:lnTo>
                  <a:lnTo>
                    <a:pt x="56273" y="0"/>
                  </a:lnTo>
                  <a:close/>
                </a:path>
                <a:path w="149237" h="46863">
                  <a:moveTo>
                    <a:pt x="104559" y="0"/>
                  </a:moveTo>
                  <a:lnTo>
                    <a:pt x="101752" y="0"/>
                  </a:lnTo>
                  <a:lnTo>
                    <a:pt x="101206" y="152"/>
                  </a:lnTo>
                  <a:lnTo>
                    <a:pt x="94932" y="3505"/>
                  </a:lnTo>
                  <a:lnTo>
                    <a:pt x="87045" y="5283"/>
                  </a:lnTo>
                  <a:lnTo>
                    <a:pt x="120924" y="5283"/>
                  </a:lnTo>
                  <a:lnTo>
                    <a:pt x="119951" y="4813"/>
                  </a:lnTo>
                  <a:lnTo>
                    <a:pt x="112864" y="2235"/>
                  </a:lnTo>
                  <a:lnTo>
                    <a:pt x="105600" y="419"/>
                  </a:lnTo>
                  <a:lnTo>
                    <a:pt x="105117" y="152"/>
                  </a:lnTo>
                  <a:lnTo>
                    <a:pt x="104559"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4" name="bk object 28"/>
            <p:cNvSpPr>
              <a:spLocks/>
            </p:cNvSpPr>
            <p:nvPr/>
          </p:nvSpPr>
          <p:spPr bwMode="auto">
            <a:xfrm>
              <a:off x="1268294" y="8662420"/>
              <a:ext cx="68554" cy="95023"/>
            </a:xfrm>
            <a:custGeom>
              <a:avLst/>
              <a:gdLst>
                <a:gd name="T0" fmla="*/ 68554 w 68554"/>
                <a:gd name="T1" fmla="*/ 62358 h 95023"/>
                <a:gd name="T2" fmla="*/ 6210 w 68554"/>
                <a:gd name="T3" fmla="*/ 62358 h 95023"/>
                <a:gd name="T4" fmla="*/ 9821 w 68554"/>
                <a:gd name="T5" fmla="*/ 76080 h 95023"/>
                <a:gd name="T6" fmla="*/ 17803 w 68554"/>
                <a:gd name="T7" fmla="*/ 87678 h 95023"/>
                <a:gd name="T8" fmla="*/ 29014 w 68554"/>
                <a:gd name="T9" fmla="*/ 95023 h 95023"/>
                <a:gd name="T10" fmla="*/ 44792 w 68554"/>
                <a:gd name="T11" fmla="*/ 93163 h 95023"/>
                <a:gd name="T12" fmla="*/ 56637 w 68554"/>
                <a:gd name="T13" fmla="*/ 86467 h 95023"/>
                <a:gd name="T14" fmla="*/ 64474 w 68554"/>
                <a:gd name="T15" fmla="*/ 76453 h 95023"/>
                <a:gd name="T16" fmla="*/ 68234 w 68554"/>
                <a:gd name="T17" fmla="*/ 64641 h 95023"/>
                <a:gd name="T18" fmla="*/ 68554 w 68554"/>
                <a:gd name="T19" fmla="*/ 62358 h 95023"/>
                <a:gd name="T20" fmla="*/ 38604 w 68554"/>
                <a:gd name="T21" fmla="*/ 0 h 95023"/>
                <a:gd name="T22" fmla="*/ 5181 w 68554"/>
                <a:gd name="T23" fmla="*/ 21509 h 95023"/>
                <a:gd name="T24" fmla="*/ 1701 w 68554"/>
                <a:gd name="T25" fmla="*/ 42064 h 95023"/>
                <a:gd name="T26" fmla="*/ 2387 w 68554"/>
                <a:gd name="T27" fmla="*/ 46153 h 95023"/>
                <a:gd name="T28" fmla="*/ 3606 w 68554"/>
                <a:gd name="T29" fmla="*/ 49951 h 95023"/>
                <a:gd name="T30" fmla="*/ 1485 w 68554"/>
                <a:gd name="T31" fmla="*/ 50992 h 95023"/>
                <a:gd name="T32" fmla="*/ 0 w 68554"/>
                <a:gd name="T33" fmla="*/ 53253 h 95023"/>
                <a:gd name="T34" fmla="*/ 0 w 68554"/>
                <a:gd name="T35" fmla="*/ 59450 h 95023"/>
                <a:gd name="T36" fmla="*/ 2730 w 68554"/>
                <a:gd name="T37" fmla="*/ 62358 h 95023"/>
                <a:gd name="T38" fmla="*/ 71945 w 68554"/>
                <a:gd name="T39" fmla="*/ 62358 h 95023"/>
                <a:gd name="T40" fmla="*/ 74676 w 68554"/>
                <a:gd name="T41" fmla="*/ 59450 h 95023"/>
                <a:gd name="T42" fmla="*/ 74676 w 68554"/>
                <a:gd name="T43" fmla="*/ 53253 h 95023"/>
                <a:gd name="T44" fmla="*/ 73177 w 68554"/>
                <a:gd name="T45" fmla="*/ 50992 h 95023"/>
                <a:gd name="T46" fmla="*/ 71069 w 68554"/>
                <a:gd name="T47" fmla="*/ 49951 h 95023"/>
                <a:gd name="T48" fmla="*/ 72275 w 68554"/>
                <a:gd name="T49" fmla="*/ 46153 h 95023"/>
                <a:gd name="T50" fmla="*/ 72961 w 68554"/>
                <a:gd name="T51" fmla="*/ 42064 h 95023"/>
                <a:gd name="T52" fmla="*/ 72961 w 68554"/>
                <a:gd name="T53" fmla="*/ 37746 h 95023"/>
                <a:gd name="T54" fmla="*/ 70277 w 68554"/>
                <a:gd name="T55" fmla="*/ 23340 h 95023"/>
                <a:gd name="T56" fmla="*/ 62940 w 68554"/>
                <a:gd name="T57" fmla="*/ 11487 h 95023"/>
                <a:gd name="T58" fmla="*/ 52024 w 68554"/>
                <a:gd name="T59" fmla="*/ 3327 h 95023"/>
                <a:gd name="T60" fmla="*/ 38604 w 68554"/>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3"/>
                <a:gd name="T95" fmla="*/ 68554 w 68554"/>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3">
                  <a:moveTo>
                    <a:pt x="68554" y="62358"/>
                  </a:moveTo>
                  <a:lnTo>
                    <a:pt x="6210" y="62358"/>
                  </a:lnTo>
                  <a:lnTo>
                    <a:pt x="9821" y="76080"/>
                  </a:lnTo>
                  <a:lnTo>
                    <a:pt x="17803" y="87678"/>
                  </a:lnTo>
                  <a:lnTo>
                    <a:pt x="29014" y="95023"/>
                  </a:lnTo>
                  <a:lnTo>
                    <a:pt x="44792" y="93163"/>
                  </a:lnTo>
                  <a:lnTo>
                    <a:pt x="56637" y="86467"/>
                  </a:lnTo>
                  <a:lnTo>
                    <a:pt x="64474" y="76453"/>
                  </a:lnTo>
                  <a:lnTo>
                    <a:pt x="68234" y="64641"/>
                  </a:lnTo>
                  <a:lnTo>
                    <a:pt x="68554" y="62358"/>
                  </a:lnTo>
                  <a:close/>
                </a:path>
                <a:path w="68554" h="95023">
                  <a:moveTo>
                    <a:pt x="38604" y="0"/>
                  </a:moveTo>
                  <a:lnTo>
                    <a:pt x="5181" y="21509"/>
                  </a:lnTo>
                  <a:lnTo>
                    <a:pt x="1701" y="42064"/>
                  </a:lnTo>
                  <a:lnTo>
                    <a:pt x="2387" y="46153"/>
                  </a:lnTo>
                  <a:lnTo>
                    <a:pt x="3606" y="49951"/>
                  </a:lnTo>
                  <a:lnTo>
                    <a:pt x="1485" y="50992"/>
                  </a:lnTo>
                  <a:lnTo>
                    <a:pt x="0" y="53253"/>
                  </a:lnTo>
                  <a:lnTo>
                    <a:pt x="0" y="59450"/>
                  </a:lnTo>
                  <a:lnTo>
                    <a:pt x="2730" y="62358"/>
                  </a:lnTo>
                  <a:lnTo>
                    <a:pt x="71945" y="62358"/>
                  </a:lnTo>
                  <a:lnTo>
                    <a:pt x="74676" y="59450"/>
                  </a:lnTo>
                  <a:lnTo>
                    <a:pt x="74676" y="53253"/>
                  </a:lnTo>
                  <a:lnTo>
                    <a:pt x="73177" y="50992"/>
                  </a:lnTo>
                  <a:lnTo>
                    <a:pt x="71069" y="49951"/>
                  </a:lnTo>
                  <a:lnTo>
                    <a:pt x="72275" y="46153"/>
                  </a:lnTo>
                  <a:lnTo>
                    <a:pt x="72961" y="42064"/>
                  </a:lnTo>
                  <a:lnTo>
                    <a:pt x="72961" y="37746"/>
                  </a:lnTo>
                  <a:lnTo>
                    <a:pt x="70277" y="23340"/>
                  </a:lnTo>
                  <a:lnTo>
                    <a:pt x="62940" y="11487"/>
                  </a:lnTo>
                  <a:lnTo>
                    <a:pt x="52024" y="3327"/>
                  </a:lnTo>
                  <a:lnTo>
                    <a:pt x="38604"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5" name="bk object 29"/>
            <p:cNvSpPr>
              <a:spLocks/>
            </p:cNvSpPr>
            <p:nvPr/>
          </p:nvSpPr>
          <p:spPr bwMode="auto">
            <a:xfrm>
              <a:off x="1355768" y="8657894"/>
              <a:ext cx="117106" cy="163193"/>
            </a:xfrm>
            <a:custGeom>
              <a:avLst/>
              <a:gdLst>
                <a:gd name="T0" fmla="*/ 117106 w 117106"/>
                <a:gd name="T1" fmla="*/ 104880 h 163193"/>
                <a:gd name="T2" fmla="*/ 10604 w 117106"/>
                <a:gd name="T3" fmla="*/ 104880 h 163193"/>
                <a:gd name="T4" fmla="*/ 12789 w 117106"/>
                <a:gd name="T5" fmla="*/ 117429 h 163193"/>
                <a:gd name="T6" fmla="*/ 38940 w 117106"/>
                <a:gd name="T7" fmla="*/ 155160 h 163193"/>
                <a:gd name="T8" fmla="*/ 63151 w 117106"/>
                <a:gd name="T9" fmla="*/ 163193 h 163193"/>
                <a:gd name="T10" fmla="*/ 76121 w 117106"/>
                <a:gd name="T11" fmla="*/ 161207 h 163193"/>
                <a:gd name="T12" fmla="*/ 110376 w 117106"/>
                <a:gd name="T13" fmla="*/ 129053 h 163193"/>
                <a:gd name="T14" fmla="*/ 117106 w 117106"/>
                <a:gd name="T15" fmla="*/ 104880 h 163193"/>
                <a:gd name="T16" fmla="*/ 77536 w 117106"/>
                <a:gd name="T17" fmla="*/ 0 h 163193"/>
                <a:gd name="T18" fmla="*/ 32453 w 117106"/>
                <a:gd name="T19" fmla="*/ 10144 h 163193"/>
                <a:gd name="T20" fmla="*/ 7372 w 117106"/>
                <a:gd name="T21" fmla="*/ 39073 h 163193"/>
                <a:gd name="T22" fmla="*/ 3641 w 117106"/>
                <a:gd name="T23" fmla="*/ 68735 h 163193"/>
                <a:gd name="T24" fmla="*/ 4932 w 117106"/>
                <a:gd name="T25" fmla="*/ 79268 h 163193"/>
                <a:gd name="T26" fmla="*/ 2527 w 117106"/>
                <a:gd name="T27" fmla="*/ 85461 h 163193"/>
                <a:gd name="T28" fmla="*/ 0 w 117106"/>
                <a:gd name="T29" fmla="*/ 89322 h 163193"/>
                <a:gd name="T30" fmla="*/ 0 w 117106"/>
                <a:gd name="T31" fmla="*/ 99939 h 163193"/>
                <a:gd name="T32" fmla="*/ 4648 w 117106"/>
                <a:gd name="T33" fmla="*/ 104880 h 163193"/>
                <a:gd name="T34" fmla="*/ 122859 w 117106"/>
                <a:gd name="T35" fmla="*/ 104880 h 163193"/>
                <a:gd name="T36" fmla="*/ 127520 w 117106"/>
                <a:gd name="T37" fmla="*/ 99939 h 163193"/>
                <a:gd name="T38" fmla="*/ 127520 w 117106"/>
                <a:gd name="T39" fmla="*/ 89322 h 163193"/>
                <a:gd name="T40" fmla="*/ 124980 w 117106"/>
                <a:gd name="T41" fmla="*/ 85461 h 163193"/>
                <a:gd name="T42" fmla="*/ 121348 w 117106"/>
                <a:gd name="T43" fmla="*/ 83747 h 163193"/>
                <a:gd name="T44" fmla="*/ 123456 w 117106"/>
                <a:gd name="T45" fmla="*/ 77194 h 163193"/>
                <a:gd name="T46" fmla="*/ 124612 w 117106"/>
                <a:gd name="T47" fmla="*/ 70209 h 163193"/>
                <a:gd name="T48" fmla="*/ 124612 w 117106"/>
                <a:gd name="T49" fmla="*/ 62881 h 163193"/>
                <a:gd name="T50" fmla="*/ 111188 w 117106"/>
                <a:gd name="T51" fmla="*/ 22443 h 163193"/>
                <a:gd name="T52" fmla="*/ 90388 w 117106"/>
                <a:gd name="T53" fmla="*/ 4830 h 163193"/>
                <a:gd name="T54" fmla="*/ 77536 w 117106"/>
                <a:gd name="T55" fmla="*/ 0 h 1631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106"/>
                <a:gd name="T85" fmla="*/ 0 h 163193"/>
                <a:gd name="T86" fmla="*/ 117106 w 117106"/>
                <a:gd name="T87" fmla="*/ 163193 h 16319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106" h="163193">
                  <a:moveTo>
                    <a:pt x="117106" y="104880"/>
                  </a:moveTo>
                  <a:lnTo>
                    <a:pt x="10604" y="104880"/>
                  </a:lnTo>
                  <a:lnTo>
                    <a:pt x="12789" y="117429"/>
                  </a:lnTo>
                  <a:lnTo>
                    <a:pt x="38940" y="155160"/>
                  </a:lnTo>
                  <a:lnTo>
                    <a:pt x="63151" y="163193"/>
                  </a:lnTo>
                  <a:lnTo>
                    <a:pt x="76121" y="161207"/>
                  </a:lnTo>
                  <a:lnTo>
                    <a:pt x="110376" y="129053"/>
                  </a:lnTo>
                  <a:lnTo>
                    <a:pt x="117106" y="104880"/>
                  </a:lnTo>
                  <a:close/>
                </a:path>
                <a:path w="117106" h="163193">
                  <a:moveTo>
                    <a:pt x="77536" y="0"/>
                  </a:moveTo>
                  <a:lnTo>
                    <a:pt x="32453" y="10144"/>
                  </a:lnTo>
                  <a:lnTo>
                    <a:pt x="7372" y="39073"/>
                  </a:lnTo>
                  <a:lnTo>
                    <a:pt x="3641" y="68735"/>
                  </a:lnTo>
                  <a:lnTo>
                    <a:pt x="4932" y="79268"/>
                  </a:lnTo>
                  <a:lnTo>
                    <a:pt x="2527" y="85461"/>
                  </a:lnTo>
                  <a:lnTo>
                    <a:pt x="0" y="89322"/>
                  </a:lnTo>
                  <a:lnTo>
                    <a:pt x="0" y="99939"/>
                  </a:lnTo>
                  <a:lnTo>
                    <a:pt x="4648" y="104880"/>
                  </a:lnTo>
                  <a:lnTo>
                    <a:pt x="122859" y="104880"/>
                  </a:lnTo>
                  <a:lnTo>
                    <a:pt x="127520" y="99939"/>
                  </a:lnTo>
                  <a:lnTo>
                    <a:pt x="127520" y="89322"/>
                  </a:lnTo>
                  <a:lnTo>
                    <a:pt x="124980" y="85461"/>
                  </a:lnTo>
                  <a:lnTo>
                    <a:pt x="121348" y="83747"/>
                  </a:lnTo>
                  <a:lnTo>
                    <a:pt x="123456" y="77194"/>
                  </a:lnTo>
                  <a:lnTo>
                    <a:pt x="124612" y="70209"/>
                  </a:lnTo>
                  <a:lnTo>
                    <a:pt x="124612" y="62881"/>
                  </a:lnTo>
                  <a:lnTo>
                    <a:pt x="111188" y="22443"/>
                  </a:lnTo>
                  <a:lnTo>
                    <a:pt x="90388" y="4830"/>
                  </a:lnTo>
                  <a:lnTo>
                    <a:pt x="7753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6" name="bk object 30"/>
            <p:cNvSpPr>
              <a:spLocks/>
            </p:cNvSpPr>
            <p:nvPr/>
          </p:nvSpPr>
          <p:spPr bwMode="auto">
            <a:xfrm>
              <a:off x="1284580" y="8838551"/>
              <a:ext cx="269887" cy="79971"/>
            </a:xfrm>
            <a:custGeom>
              <a:avLst/>
              <a:gdLst>
                <a:gd name="T0" fmla="*/ 96113 w 269887"/>
                <a:gd name="T1" fmla="*/ 0 h 79971"/>
                <a:gd name="T2" fmla="*/ 55680 w 269887"/>
                <a:gd name="T3" fmla="*/ 12683 h 79971"/>
                <a:gd name="T4" fmla="*/ 22590 w 269887"/>
                <a:gd name="T5" fmla="*/ 32315 h 79971"/>
                <a:gd name="T6" fmla="*/ 0 w 269887"/>
                <a:gd name="T7" fmla="*/ 52514 h 79971"/>
                <a:gd name="T8" fmla="*/ 0 w 269887"/>
                <a:gd name="T9" fmla="*/ 77419 h 79971"/>
                <a:gd name="T10" fmla="*/ 2527 w 269887"/>
                <a:gd name="T11" fmla="*/ 79971 h 79971"/>
                <a:gd name="T12" fmla="*/ 267360 w 269887"/>
                <a:gd name="T13" fmla="*/ 79971 h 79971"/>
                <a:gd name="T14" fmla="*/ 269887 w 269887"/>
                <a:gd name="T15" fmla="*/ 77419 h 79971"/>
                <a:gd name="T16" fmla="*/ 269887 w 269887"/>
                <a:gd name="T17" fmla="*/ 52514 h 79971"/>
                <a:gd name="T18" fmla="*/ 237780 w 269887"/>
                <a:gd name="T19" fmla="*/ 25727 h 79971"/>
                <a:gd name="T20" fmla="*/ 203726 w 269887"/>
                <a:gd name="T21" fmla="*/ 8169 h 79971"/>
                <a:gd name="T22" fmla="*/ 130504 w 269887"/>
                <a:gd name="T23" fmla="*/ 8010 h 79971"/>
                <a:gd name="T24" fmla="*/ 116902 w 269887"/>
                <a:gd name="T25" fmla="*/ 6717 h 79971"/>
                <a:gd name="T26" fmla="*/ 106403 w 269887"/>
                <a:gd name="T27" fmla="*/ 4270 h 79971"/>
                <a:gd name="T28" fmla="*/ 98195 w 269887"/>
                <a:gd name="T29" fmla="*/ 840 h 79971"/>
                <a:gd name="T30" fmla="*/ 97040 w 269887"/>
                <a:gd name="T31" fmla="*/ 228 h 79971"/>
                <a:gd name="T32" fmla="*/ 96113 w 269887"/>
                <a:gd name="T33" fmla="*/ 0 h 79971"/>
                <a:gd name="T34" fmla="*/ 178600 w 269887"/>
                <a:gd name="T35" fmla="*/ 0 h 79971"/>
                <a:gd name="T36" fmla="*/ 173748 w 269887"/>
                <a:gd name="T37" fmla="*/ 0 h 79971"/>
                <a:gd name="T38" fmla="*/ 172821 w 269887"/>
                <a:gd name="T39" fmla="*/ 228 h 79971"/>
                <a:gd name="T40" fmla="*/ 172021 w 269887"/>
                <a:gd name="T41" fmla="*/ 673 h 79971"/>
                <a:gd name="T42" fmla="*/ 161035 w 269887"/>
                <a:gd name="T43" fmla="*/ 5185 h 79971"/>
                <a:gd name="T44" fmla="*/ 148382 w 269887"/>
                <a:gd name="T45" fmla="*/ 8010 h 79971"/>
                <a:gd name="T46" fmla="*/ 130595 w 269887"/>
                <a:gd name="T47" fmla="*/ 8019 h 79971"/>
                <a:gd name="T48" fmla="*/ 203303 w 269887"/>
                <a:gd name="T49" fmla="*/ 8019 h 79971"/>
                <a:gd name="T50" fmla="*/ 191738 w 269887"/>
                <a:gd name="T51" fmla="*/ 3902 h 79971"/>
                <a:gd name="T52" fmla="*/ 180352 w 269887"/>
                <a:gd name="T53" fmla="*/ 673 h 79971"/>
                <a:gd name="T54" fmla="*/ 179539 w 269887"/>
                <a:gd name="T55" fmla="*/ 228 h 79971"/>
                <a:gd name="T56" fmla="*/ 178600 w 269887"/>
                <a:gd name="T57" fmla="*/ 0 h 799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9887"/>
                <a:gd name="T88" fmla="*/ 0 h 79971"/>
                <a:gd name="T89" fmla="*/ 269887 w 269887"/>
                <a:gd name="T90" fmla="*/ 79971 h 799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9887" h="79971">
                  <a:moveTo>
                    <a:pt x="96113" y="0"/>
                  </a:moveTo>
                  <a:lnTo>
                    <a:pt x="55680" y="12683"/>
                  </a:lnTo>
                  <a:lnTo>
                    <a:pt x="22590" y="32315"/>
                  </a:lnTo>
                  <a:lnTo>
                    <a:pt x="0" y="52514"/>
                  </a:lnTo>
                  <a:lnTo>
                    <a:pt x="0" y="77419"/>
                  </a:lnTo>
                  <a:lnTo>
                    <a:pt x="2527" y="79971"/>
                  </a:lnTo>
                  <a:lnTo>
                    <a:pt x="267360" y="79971"/>
                  </a:lnTo>
                  <a:lnTo>
                    <a:pt x="269887" y="77419"/>
                  </a:lnTo>
                  <a:lnTo>
                    <a:pt x="269887" y="52514"/>
                  </a:lnTo>
                  <a:lnTo>
                    <a:pt x="237780" y="25727"/>
                  </a:lnTo>
                  <a:lnTo>
                    <a:pt x="203726" y="8169"/>
                  </a:lnTo>
                  <a:lnTo>
                    <a:pt x="130504" y="8010"/>
                  </a:lnTo>
                  <a:lnTo>
                    <a:pt x="116902" y="6717"/>
                  </a:lnTo>
                  <a:lnTo>
                    <a:pt x="106403" y="4270"/>
                  </a:lnTo>
                  <a:lnTo>
                    <a:pt x="98195" y="840"/>
                  </a:lnTo>
                  <a:lnTo>
                    <a:pt x="97040" y="228"/>
                  </a:lnTo>
                  <a:lnTo>
                    <a:pt x="96113" y="0"/>
                  </a:lnTo>
                  <a:close/>
                </a:path>
                <a:path w="269887" h="79971">
                  <a:moveTo>
                    <a:pt x="178600" y="0"/>
                  </a:moveTo>
                  <a:lnTo>
                    <a:pt x="173748" y="0"/>
                  </a:lnTo>
                  <a:lnTo>
                    <a:pt x="172821" y="228"/>
                  </a:lnTo>
                  <a:lnTo>
                    <a:pt x="172021" y="673"/>
                  </a:lnTo>
                  <a:lnTo>
                    <a:pt x="161035" y="5185"/>
                  </a:lnTo>
                  <a:lnTo>
                    <a:pt x="148382" y="8010"/>
                  </a:lnTo>
                  <a:lnTo>
                    <a:pt x="130595" y="8019"/>
                  </a:lnTo>
                  <a:lnTo>
                    <a:pt x="203303" y="8019"/>
                  </a:lnTo>
                  <a:lnTo>
                    <a:pt x="191738" y="3902"/>
                  </a:lnTo>
                  <a:lnTo>
                    <a:pt x="180352" y="673"/>
                  </a:lnTo>
                  <a:lnTo>
                    <a:pt x="179539" y="228"/>
                  </a:lnTo>
                  <a:lnTo>
                    <a:pt x="178600"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pic>
        <p:nvPicPr>
          <p:cNvPr id="23557" name="圖片 18" descr="pic01.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57313" y="6111875"/>
            <a:ext cx="182245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object 3">
            <a:hlinkClick r:id="rId4"/>
          </p:cNvPr>
          <p:cNvSpPr txBox="1">
            <a:spLocks noChangeArrowheads="1"/>
          </p:cNvSpPr>
          <p:nvPr/>
        </p:nvSpPr>
        <p:spPr bwMode="white">
          <a:xfrm>
            <a:off x="3348038" y="6121400"/>
            <a:ext cx="125571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chemeClr val="bg1"/>
                </a:solidFill>
                <a:latin typeface="微軟正黑體" pitchFamily="34" charset="-120"/>
                <a:ea typeface="微軟正黑體" pitchFamily="34" charset="-120"/>
              </a:rPr>
              <a:t>www.gss.com.tw</a:t>
            </a:r>
            <a:endParaRPr lang="zh-TW" altLang="zh-TW">
              <a:solidFill>
                <a:schemeClr val="bg1"/>
              </a:solidFill>
            </a:endParaRPr>
          </a:p>
        </p:txBody>
      </p:sp>
      <p:sp>
        <p:nvSpPr>
          <p:cNvPr id="23559" name="文字方塊 38">
            <a:hlinkClick r:id="rId5"/>
          </p:cNvPr>
          <p:cNvSpPr txBox="1">
            <a:spLocks noChangeArrowheads="1"/>
          </p:cNvSpPr>
          <p:nvPr/>
        </p:nvSpPr>
        <p:spPr bwMode="white">
          <a:xfrm>
            <a:off x="4551363" y="6076950"/>
            <a:ext cx="1565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rgbClr val="FFFFFF"/>
                </a:solidFill>
                <a:latin typeface="微軟正黑體" pitchFamily="34" charset="-120"/>
                <a:ea typeface="微軟正黑體" pitchFamily="34" charset="-120"/>
              </a:rPr>
              <a:t>www.gsscloud.com</a:t>
            </a:r>
            <a:endParaRPr lang="zh-TW" altLang="en-US" sz="1200">
              <a:solidFill>
                <a:srgbClr val="FFFFFF"/>
              </a:solidFill>
              <a:latin typeface="微軟正黑體" pitchFamily="34" charset="-120"/>
              <a:ea typeface="微軟正黑體" pitchFamily="34" charset="-120"/>
            </a:endParaRPr>
          </a:p>
        </p:txBody>
      </p:sp>
      <p:pic>
        <p:nvPicPr>
          <p:cNvPr id="19" name="圖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256" y="5478133"/>
            <a:ext cx="1443373" cy="1263235"/>
          </a:xfrm>
          <a:prstGeom prst="rect">
            <a:avLst/>
          </a:prstGeom>
        </p:spPr>
      </p:pic>
      <p:pic>
        <p:nvPicPr>
          <p:cNvPr id="20" name="Picture 2" descr="\\psf\Host\Volumes\1TB-02\GSS-媒體新聞得獎專利\2015\2015卓越獎杯_去背.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81862" y="5445224"/>
            <a:ext cx="682626" cy="1233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25672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科技">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3279</TotalTime>
  <Words>6645</Words>
  <Application>Microsoft Office PowerPoint</Application>
  <PresentationFormat>如螢幕大小 (4:3)</PresentationFormat>
  <Paragraphs>1040</Paragraphs>
  <Slides>92</Slides>
  <Notes>92</Notes>
  <HiddenSlides>1</HiddenSlides>
  <MMClips>0</MMClips>
  <ScaleCrop>false</ScaleCrop>
  <HeadingPairs>
    <vt:vector size="8" baseType="variant">
      <vt:variant>
        <vt:lpstr>使用字型</vt:lpstr>
      </vt:variant>
      <vt:variant>
        <vt:i4>7</vt:i4>
      </vt:variant>
      <vt:variant>
        <vt:lpstr>佈景主題</vt:lpstr>
      </vt:variant>
      <vt:variant>
        <vt:i4>1</vt:i4>
      </vt:variant>
      <vt:variant>
        <vt:lpstr>內嵌 OLE 伺服程式</vt:lpstr>
      </vt:variant>
      <vt:variant>
        <vt:i4>3</vt:i4>
      </vt:variant>
      <vt:variant>
        <vt:lpstr>投影片標題</vt:lpstr>
      </vt:variant>
      <vt:variant>
        <vt:i4>92</vt:i4>
      </vt:variant>
    </vt:vector>
  </HeadingPairs>
  <TitlesOfParts>
    <vt:vector size="103" baseType="lpstr">
      <vt:lpstr>Monotype Sorts</vt:lpstr>
      <vt:lpstr>微軟正黑體</vt:lpstr>
      <vt:lpstr>Arial</vt:lpstr>
      <vt:lpstr>Calibri</vt:lpstr>
      <vt:lpstr>Franklin Gothic Book</vt:lpstr>
      <vt:lpstr>Tw Cen MT</vt:lpstr>
      <vt:lpstr>Wingdings</vt:lpstr>
      <vt:lpstr>Office 佈景主題</vt:lpstr>
      <vt:lpstr>VISIO</vt:lpstr>
      <vt:lpstr>Visio</vt:lpstr>
      <vt:lpstr>Designer 3.1 Drawing</vt:lpstr>
      <vt:lpstr>Domain Model</vt:lpstr>
      <vt:lpstr>課程目標</vt:lpstr>
      <vt:lpstr>我不會寫程式，可以聽得懂嗎？</vt:lpstr>
      <vt:lpstr>課程大綱</vt:lpstr>
      <vt:lpstr>Domain model, What?</vt:lpstr>
      <vt:lpstr>什麼是Domain Model</vt:lpstr>
      <vt:lpstr>Model vs. Reality</vt:lpstr>
      <vt:lpstr>Model, What? Why?</vt:lpstr>
      <vt:lpstr>暖身－七橋問題</vt:lpstr>
      <vt:lpstr>七橋問題</vt:lpstr>
      <vt:lpstr>暖身</vt:lpstr>
      <vt:lpstr>抽象化、概念化</vt:lpstr>
      <vt:lpstr>Zachman Architecture Framework</vt:lpstr>
      <vt:lpstr>Domain Model, How?</vt:lpstr>
      <vt:lpstr>常見表示法</vt:lpstr>
      <vt:lpstr>常見表示法-Information Engineering</vt:lpstr>
      <vt:lpstr>常見表示法-UML</vt:lpstr>
      <vt:lpstr>常見表示法-Barker/Oracle/SSADM</vt:lpstr>
      <vt:lpstr>表示法彙整</vt:lpstr>
      <vt:lpstr>如何建構Domain Model</vt:lpstr>
      <vt:lpstr>辨識概念性類別</vt:lpstr>
      <vt:lpstr>方法一：辨識use case中的名詞</vt:lpstr>
      <vt:lpstr>方法一：辨識use case中的名詞</vt:lpstr>
      <vt:lpstr>方法二：參考分類清單</vt:lpstr>
      <vt:lpstr>方法二：參考分類清單</vt:lpstr>
      <vt:lpstr>方法三：參考既有pattern</vt:lpstr>
      <vt:lpstr>Workshop</vt:lpstr>
      <vt:lpstr>方法二：參考分類清單</vt:lpstr>
      <vt:lpstr>參考答案</vt:lpstr>
      <vt:lpstr>參考答案</vt:lpstr>
      <vt:lpstr>PowerPoint 簡報</vt:lpstr>
      <vt:lpstr>定義類別關聯</vt:lpstr>
      <vt:lpstr>常見關聯清單</vt:lpstr>
      <vt:lpstr>參考既有pattern</vt:lpstr>
      <vt:lpstr>特殊關聯</vt:lpstr>
      <vt:lpstr>一般化 Generalization-1</vt:lpstr>
      <vt:lpstr>一般化 Generalization-2</vt:lpstr>
      <vt:lpstr>一般化 Generalization-3</vt:lpstr>
      <vt:lpstr>一般化 Generalization-4</vt:lpstr>
      <vt:lpstr>聚合 Aggregation</vt:lpstr>
      <vt:lpstr>組合 Composition</vt:lpstr>
      <vt:lpstr>Some Examples</vt:lpstr>
      <vt:lpstr>關聯 Association Class-1</vt:lpstr>
      <vt:lpstr>關聯 Association Class-2</vt:lpstr>
      <vt:lpstr>關聯 Association Class-3</vt:lpstr>
      <vt:lpstr>關聯 Association Class-4</vt:lpstr>
      <vt:lpstr>如何解讀Relationship</vt:lpstr>
      <vt:lpstr>PowerPoint 簡報</vt:lpstr>
      <vt:lpstr>定義屬性注意事項</vt:lpstr>
      <vt:lpstr>Domain model 畫面配置</vt:lpstr>
      <vt:lpstr>PowerPoint 簡報</vt:lpstr>
      <vt:lpstr>PowerPoint 簡報</vt:lpstr>
      <vt:lpstr>常用Pattern</vt:lpstr>
      <vt:lpstr>常用Pattern</vt:lpstr>
      <vt:lpstr>以員工為例</vt:lpstr>
      <vt:lpstr>加入時間因素的考量</vt:lpstr>
      <vt:lpstr>Position</vt:lpstr>
      <vt:lpstr>常用Pattern</vt:lpstr>
      <vt:lpstr>Recursive Pattern</vt:lpstr>
      <vt:lpstr>三種Recursive類型</vt:lpstr>
      <vt:lpstr>組織架構</vt:lpstr>
      <vt:lpstr>組織架構</vt:lpstr>
      <vt:lpstr>人員組織基礎模型</vt:lpstr>
      <vt:lpstr>常用Pattern</vt:lpstr>
      <vt:lpstr>Party Role-Declarative</vt:lpstr>
      <vt:lpstr>Party Role-Declarative</vt:lpstr>
      <vt:lpstr>Party Role-Contexture</vt:lpstr>
      <vt:lpstr>Party Role-Contexture</vt:lpstr>
      <vt:lpstr>PowerPoint 簡報</vt:lpstr>
      <vt:lpstr>Party Role-Contexture</vt:lpstr>
      <vt:lpstr>Party Role-Contexture</vt:lpstr>
      <vt:lpstr>大師們的Patterns寶藏庫</vt:lpstr>
      <vt:lpstr>PowerPoint 簡報</vt:lpstr>
      <vt:lpstr>Homework</vt:lpstr>
      <vt:lpstr>Homework</vt:lpstr>
      <vt:lpstr>PK規則</vt:lpstr>
      <vt:lpstr>選課系統</vt:lpstr>
      <vt:lpstr>訓練紀錄管理</vt:lpstr>
      <vt:lpstr>圖書管理</vt:lpstr>
      <vt:lpstr>範例－訂便當／飲料</vt:lpstr>
      <vt:lpstr>Tips</vt:lpstr>
      <vt:lpstr>範例－訂便當／飲料</vt:lpstr>
      <vt:lpstr>範例－訂便當／飲料</vt:lpstr>
      <vt:lpstr>範例－訂便當／飲料</vt:lpstr>
      <vt:lpstr>範例－訂便當／飲料</vt:lpstr>
      <vt:lpstr>PowerPoint 簡報</vt:lpstr>
      <vt:lpstr>範例－訂便當／飲料</vt:lpstr>
      <vt:lpstr>PowerPoint 簡報</vt:lpstr>
      <vt:lpstr>Classification Pattern</vt:lpstr>
      <vt:lpstr>Classification Pattern</vt:lpstr>
      <vt:lpstr>Tips</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GSS</dc:creator>
  <cp:keywords>GSS</cp:keywords>
  <cp:lastModifiedBy>Pauline Peng</cp:lastModifiedBy>
  <cp:revision>221</cp:revision>
  <cp:lastPrinted>2020-04-07T04:49:26Z</cp:lastPrinted>
  <dcterms:created xsi:type="dcterms:W3CDTF">2014-12-16T08:57:22Z</dcterms:created>
  <dcterms:modified xsi:type="dcterms:W3CDTF">2020-04-08T06:06:51Z</dcterms:modified>
  <cp:category>GSS</cp:category>
</cp:coreProperties>
</file>