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sldIdLst>
    <p:sldId id="256" r:id="rId2"/>
    <p:sldId id="282" r:id="rId3"/>
    <p:sldId id="283" r:id="rId4"/>
    <p:sldId id="284" r:id="rId5"/>
    <p:sldId id="287" r:id="rId6"/>
    <p:sldId id="288" r:id="rId7"/>
    <p:sldId id="289" r:id="rId8"/>
    <p:sldId id="285" r:id="rId9"/>
    <p:sldId id="290" r:id="rId10"/>
    <p:sldId id="291" r:id="rId11"/>
    <p:sldId id="292" r:id="rId12"/>
    <p:sldId id="293" r:id="rId13"/>
    <p:sldId id="294" r:id="rId14"/>
  </p:sldIdLst>
  <p:sldSz cx="9144000" cy="6858000" type="screen4x3"/>
  <p:notesSz cx="6858000" cy="9144000"/>
  <p:defaultTextStyle>
    <a:defPPr>
      <a:defRPr lang="zh-CH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4" autoAdjust="0"/>
    <p:restoredTop sz="90717"/>
  </p:normalViewPr>
  <p:slideViewPr>
    <p:cSldViewPr snapToGrid="0">
      <p:cViewPr varScale="1">
        <p:scale>
          <a:sx n="95" d="100"/>
          <a:sy n="95" d="100"/>
        </p:scale>
        <p:origin x="159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HT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260B-DBFC-4077-9C87-EA962C54A643}" type="datetimeFigureOut">
              <a:rPr lang="zh-CHT" altLang="en-US" smtClean="0"/>
              <a:t>2015/3/23</a:t>
            </a:fld>
            <a:endParaRPr lang="zh-CHT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HT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HT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62C85-57F3-4107-B4FA-16920FD144E7}" type="slidenum">
              <a:rPr lang="zh-CHT" altLang="en-US" smtClean="0"/>
              <a:t>‹#›</a:t>
            </a:fld>
            <a:endParaRPr lang="zh-CHT" altLang="en-US"/>
          </a:p>
        </p:txBody>
      </p:sp>
    </p:spTree>
    <p:extLst>
      <p:ext uri="{BB962C8B-B14F-4D97-AF65-F5344CB8AC3E}">
        <p14:creationId xmlns:p14="http://schemas.microsoft.com/office/powerpoint/2010/main" val="1410924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HT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CHT" altLang="en-US" smtClean="0">
                <a:solidFill>
                  <a:prstClr val="black"/>
                </a:solidFill>
              </a:rPr>
              <a:pPr/>
              <a:t>2</a:t>
            </a:fld>
            <a:endParaRPr lang="zh-CHT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76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HT" altLang="en-US" dirty="0" smtClean="0"/>
              <a:t>給一偶數</a:t>
            </a:r>
            <a:r>
              <a:rPr lang="en-US" altLang="zh-CHT" dirty="0" smtClean="0"/>
              <a:t>k</a:t>
            </a:r>
            <a:r>
              <a:rPr lang="zh-CHT" altLang="en-US" dirty="0" smtClean="0"/>
              <a:t>個</a:t>
            </a:r>
            <a:r>
              <a:rPr lang="en-US" altLang="zh-CHT" dirty="0" smtClean="0"/>
              <a:t>object</a:t>
            </a:r>
            <a:r>
              <a:rPr lang="zh-CHT" altLang="en-US" dirty="0" smtClean="0"/>
              <a:t>的</a:t>
            </a:r>
            <a:r>
              <a:rPr lang="en-US" altLang="zh-CHT" dirty="0" smtClean="0"/>
              <a:t>Gray</a:t>
            </a:r>
            <a:r>
              <a:rPr lang="en-US" altLang="zh-CHT" baseline="0" dirty="0" smtClean="0"/>
              <a:t> code</a:t>
            </a:r>
            <a:r>
              <a:rPr lang="zh-CHT" altLang="en-US" baseline="0" dirty="0" smtClean="0"/>
              <a:t>，增加</a:t>
            </a:r>
            <a:r>
              <a:rPr lang="en-US" altLang="zh-CHT" baseline="0" dirty="0" smtClean="0"/>
              <a:t>1 bit </a:t>
            </a:r>
            <a:r>
              <a:rPr lang="zh-CHT" altLang="en-US" baseline="0" dirty="0" smtClean="0"/>
              <a:t>長度便可建</a:t>
            </a:r>
            <a:r>
              <a:rPr lang="en-US" altLang="zh-CHT" baseline="0" dirty="0" smtClean="0"/>
              <a:t>2k</a:t>
            </a:r>
            <a:r>
              <a:rPr lang="zh-CHT" altLang="en-US" baseline="0" dirty="0" smtClean="0"/>
              <a:t>個</a:t>
            </a:r>
            <a:r>
              <a:rPr lang="en-US" altLang="zh-CHT" baseline="0" dirty="0" smtClean="0"/>
              <a:t>object</a:t>
            </a:r>
            <a:r>
              <a:rPr lang="zh-CHT" altLang="en-US" baseline="0" dirty="0" smtClean="0"/>
              <a:t>的</a:t>
            </a:r>
            <a:r>
              <a:rPr lang="en-US" altLang="zh-CHT" baseline="0" dirty="0" smtClean="0"/>
              <a:t>Gray code</a:t>
            </a:r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CHT" altLang="en-US" smtClean="0">
                <a:solidFill>
                  <a:prstClr val="black"/>
                </a:solidFill>
              </a:rPr>
              <a:pPr/>
              <a:t>3</a:t>
            </a:fld>
            <a:endParaRPr lang="zh-CHT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22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HT" altLang="en-US" dirty="0" smtClean="0"/>
              <a:t>給一偶數</a:t>
            </a:r>
            <a:r>
              <a:rPr lang="en-US" altLang="zh-CHT" dirty="0" smtClean="0"/>
              <a:t>k</a:t>
            </a:r>
            <a:r>
              <a:rPr lang="zh-CHT" altLang="en-US" dirty="0" smtClean="0"/>
              <a:t>個</a:t>
            </a:r>
            <a:r>
              <a:rPr lang="en-US" altLang="zh-CHT" dirty="0" smtClean="0"/>
              <a:t>object</a:t>
            </a:r>
            <a:r>
              <a:rPr lang="zh-CHT" altLang="en-US" dirty="0" smtClean="0"/>
              <a:t>的</a:t>
            </a:r>
            <a:r>
              <a:rPr lang="en-US" altLang="zh-CHT" dirty="0" smtClean="0"/>
              <a:t>Gray</a:t>
            </a:r>
            <a:r>
              <a:rPr lang="en-US" altLang="zh-CHT" baseline="0" dirty="0" smtClean="0"/>
              <a:t> code</a:t>
            </a:r>
            <a:r>
              <a:rPr lang="zh-CHT" altLang="en-US" baseline="0" dirty="0" smtClean="0"/>
              <a:t>，增加</a:t>
            </a:r>
            <a:r>
              <a:rPr lang="en-US" altLang="zh-CHT" baseline="0" dirty="0" smtClean="0"/>
              <a:t>1 bit </a:t>
            </a:r>
            <a:r>
              <a:rPr lang="zh-CHT" altLang="en-US" baseline="0" dirty="0" smtClean="0"/>
              <a:t>長度便可建</a:t>
            </a:r>
            <a:r>
              <a:rPr lang="en-US" altLang="zh-CHT" baseline="0" dirty="0" smtClean="0"/>
              <a:t>2k</a:t>
            </a:r>
            <a:r>
              <a:rPr lang="zh-CHT" altLang="en-US" baseline="0" dirty="0" smtClean="0"/>
              <a:t>個</a:t>
            </a:r>
            <a:r>
              <a:rPr lang="en-US" altLang="zh-CHT" baseline="0" dirty="0" smtClean="0"/>
              <a:t>object</a:t>
            </a:r>
            <a:r>
              <a:rPr lang="zh-CHT" altLang="en-US" baseline="0" dirty="0" smtClean="0"/>
              <a:t>的</a:t>
            </a:r>
            <a:r>
              <a:rPr lang="en-US" altLang="zh-CHT" baseline="0" dirty="0" smtClean="0"/>
              <a:t>Gray code</a:t>
            </a:r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CHT" altLang="en-US" smtClean="0">
                <a:solidFill>
                  <a:prstClr val="black"/>
                </a:solidFill>
              </a:rPr>
              <a:pPr/>
              <a:t>4</a:t>
            </a:fld>
            <a:endParaRPr lang="zh-CHT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030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HT" altLang="en-US" dirty="0" smtClean="0"/>
              <a:t>給一偶數</a:t>
            </a:r>
            <a:r>
              <a:rPr lang="en-US" altLang="zh-CHT" dirty="0" smtClean="0"/>
              <a:t>k</a:t>
            </a:r>
            <a:r>
              <a:rPr lang="zh-CHT" altLang="en-US" dirty="0" smtClean="0"/>
              <a:t>個</a:t>
            </a:r>
            <a:r>
              <a:rPr lang="en-US" altLang="zh-CHT" dirty="0" smtClean="0"/>
              <a:t>object</a:t>
            </a:r>
            <a:r>
              <a:rPr lang="zh-CHT" altLang="en-US" dirty="0" smtClean="0"/>
              <a:t>的</a:t>
            </a:r>
            <a:r>
              <a:rPr lang="en-US" altLang="zh-CHT" dirty="0" smtClean="0"/>
              <a:t>Gray</a:t>
            </a:r>
            <a:r>
              <a:rPr lang="en-US" altLang="zh-CHT" baseline="0" dirty="0" smtClean="0"/>
              <a:t> code</a:t>
            </a:r>
            <a:r>
              <a:rPr lang="zh-CHT" altLang="en-US" baseline="0" dirty="0" smtClean="0"/>
              <a:t>，增加</a:t>
            </a:r>
            <a:r>
              <a:rPr lang="en-US" altLang="zh-CHT" baseline="0" dirty="0" smtClean="0"/>
              <a:t>1 bit </a:t>
            </a:r>
            <a:r>
              <a:rPr lang="zh-CHT" altLang="en-US" baseline="0" dirty="0" smtClean="0"/>
              <a:t>長度便可建</a:t>
            </a:r>
            <a:r>
              <a:rPr lang="en-US" altLang="zh-CHT" baseline="0" dirty="0" smtClean="0"/>
              <a:t>2k</a:t>
            </a:r>
            <a:r>
              <a:rPr lang="zh-CHT" altLang="en-US" baseline="0" dirty="0" smtClean="0"/>
              <a:t>個</a:t>
            </a:r>
            <a:r>
              <a:rPr lang="en-US" altLang="zh-CHT" baseline="0" dirty="0" smtClean="0"/>
              <a:t>object</a:t>
            </a:r>
            <a:r>
              <a:rPr lang="zh-CHT" altLang="en-US" baseline="0" dirty="0" smtClean="0"/>
              <a:t>的</a:t>
            </a:r>
            <a:r>
              <a:rPr lang="en-US" altLang="zh-CHT" baseline="0" dirty="0" smtClean="0"/>
              <a:t>Gray code</a:t>
            </a:r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CHT" altLang="en-US" smtClean="0">
                <a:solidFill>
                  <a:prstClr val="black"/>
                </a:solidFill>
              </a:rPr>
              <a:pPr/>
              <a:t>5</a:t>
            </a:fld>
            <a:endParaRPr lang="zh-CHT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84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HT" altLang="en-US" dirty="0" smtClean="0"/>
              <a:t>給一偶數</a:t>
            </a:r>
            <a:r>
              <a:rPr lang="en-US" altLang="zh-CHT" dirty="0" smtClean="0"/>
              <a:t>k</a:t>
            </a:r>
            <a:r>
              <a:rPr lang="zh-CHT" altLang="en-US" dirty="0" smtClean="0"/>
              <a:t>個</a:t>
            </a:r>
            <a:r>
              <a:rPr lang="en-US" altLang="zh-CHT" dirty="0" smtClean="0"/>
              <a:t>object</a:t>
            </a:r>
            <a:r>
              <a:rPr lang="zh-CHT" altLang="en-US" dirty="0" smtClean="0"/>
              <a:t>的</a:t>
            </a:r>
            <a:r>
              <a:rPr lang="en-US" altLang="zh-CHT" dirty="0" smtClean="0"/>
              <a:t>Gray</a:t>
            </a:r>
            <a:r>
              <a:rPr lang="en-US" altLang="zh-CHT" baseline="0" dirty="0" smtClean="0"/>
              <a:t> code</a:t>
            </a:r>
            <a:r>
              <a:rPr lang="zh-CHT" altLang="en-US" baseline="0" dirty="0" smtClean="0"/>
              <a:t>，增加</a:t>
            </a:r>
            <a:r>
              <a:rPr lang="en-US" altLang="zh-CHT" baseline="0" dirty="0" smtClean="0"/>
              <a:t>1 bit </a:t>
            </a:r>
            <a:r>
              <a:rPr lang="zh-CHT" altLang="en-US" baseline="0" dirty="0" smtClean="0"/>
              <a:t>長度便可建</a:t>
            </a:r>
            <a:r>
              <a:rPr lang="en-US" altLang="zh-CHT" baseline="0" dirty="0" smtClean="0"/>
              <a:t>2k</a:t>
            </a:r>
            <a:r>
              <a:rPr lang="zh-CHT" altLang="en-US" baseline="0" dirty="0" smtClean="0"/>
              <a:t>個</a:t>
            </a:r>
            <a:r>
              <a:rPr lang="en-US" altLang="zh-CHT" baseline="0" dirty="0" smtClean="0"/>
              <a:t>object</a:t>
            </a:r>
            <a:r>
              <a:rPr lang="zh-CHT" altLang="en-US" baseline="0" dirty="0" smtClean="0"/>
              <a:t>的</a:t>
            </a:r>
            <a:r>
              <a:rPr lang="en-US" altLang="zh-CHT" baseline="0" dirty="0" smtClean="0"/>
              <a:t>Gray code</a:t>
            </a:r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CHT" altLang="en-US" smtClean="0">
                <a:solidFill>
                  <a:prstClr val="black"/>
                </a:solidFill>
              </a:rPr>
              <a:pPr/>
              <a:t>6</a:t>
            </a:fld>
            <a:endParaRPr lang="zh-CHT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831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HT" altLang="en-US" dirty="0" smtClean="0"/>
              <a:t>給一偶數</a:t>
            </a:r>
            <a:r>
              <a:rPr lang="en-US" altLang="zh-CHT" dirty="0" smtClean="0"/>
              <a:t>k</a:t>
            </a:r>
            <a:r>
              <a:rPr lang="zh-CHT" altLang="en-US" dirty="0" smtClean="0"/>
              <a:t>個</a:t>
            </a:r>
            <a:r>
              <a:rPr lang="en-US" altLang="zh-CHT" dirty="0" smtClean="0"/>
              <a:t>object</a:t>
            </a:r>
            <a:r>
              <a:rPr lang="zh-CHT" altLang="en-US" dirty="0" smtClean="0"/>
              <a:t>的</a:t>
            </a:r>
            <a:r>
              <a:rPr lang="en-US" altLang="zh-CHT" dirty="0" smtClean="0"/>
              <a:t>Gray</a:t>
            </a:r>
            <a:r>
              <a:rPr lang="en-US" altLang="zh-CHT" baseline="0" dirty="0" smtClean="0"/>
              <a:t> code</a:t>
            </a:r>
            <a:r>
              <a:rPr lang="zh-CHT" altLang="en-US" baseline="0" dirty="0" smtClean="0"/>
              <a:t>，增加</a:t>
            </a:r>
            <a:r>
              <a:rPr lang="en-US" altLang="zh-CHT" baseline="0" dirty="0" smtClean="0"/>
              <a:t>1 bit </a:t>
            </a:r>
            <a:r>
              <a:rPr lang="zh-CHT" altLang="en-US" baseline="0" dirty="0" smtClean="0"/>
              <a:t>長度便可建</a:t>
            </a:r>
            <a:r>
              <a:rPr lang="en-US" altLang="zh-CHT" baseline="0" dirty="0" smtClean="0"/>
              <a:t>2k</a:t>
            </a:r>
            <a:r>
              <a:rPr lang="zh-CHT" altLang="en-US" baseline="0" dirty="0" smtClean="0"/>
              <a:t>個</a:t>
            </a:r>
            <a:r>
              <a:rPr lang="en-US" altLang="zh-CHT" baseline="0" dirty="0" smtClean="0"/>
              <a:t>object</a:t>
            </a:r>
            <a:r>
              <a:rPr lang="zh-CHT" altLang="en-US" baseline="0" dirty="0" smtClean="0"/>
              <a:t>的</a:t>
            </a:r>
            <a:r>
              <a:rPr lang="en-US" altLang="zh-CHT" baseline="0" dirty="0" smtClean="0"/>
              <a:t>Gray code</a:t>
            </a:r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CHT" altLang="en-US" smtClean="0">
                <a:solidFill>
                  <a:prstClr val="black"/>
                </a:solidFill>
              </a:rPr>
              <a:pPr/>
              <a:t>7</a:t>
            </a:fld>
            <a:endParaRPr lang="zh-CHT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31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 = (0,0) (1,0) (0,1)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</a:t>
            </a:r>
            <a:r>
              <a:rPr lang="en-US" baseline="0" dirty="0" smtClean="0"/>
              <a:t> = </a:t>
            </a:r>
            <a:r>
              <a:rPr lang="en-US" dirty="0" smtClean="0"/>
              <a:t>(0,0) (1,0) (0,2), q = (0,1)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62C85-57F3-4107-B4FA-16920FD144E7}" type="slidenum">
              <a:rPr lang="zh-CHT" altLang="en-US" smtClean="0"/>
              <a:t>11</a:t>
            </a:fld>
            <a:endParaRPr lang="zh-CHT" altLang="en-US"/>
          </a:p>
        </p:txBody>
      </p:sp>
    </p:spTree>
    <p:extLst>
      <p:ext uri="{BB962C8B-B14F-4D97-AF65-F5344CB8AC3E}">
        <p14:creationId xmlns:p14="http://schemas.microsoft.com/office/powerpoint/2010/main" val="791698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+ </a:t>
            </a:r>
            <a:r>
              <a:rPr lang="en-US" dirty="0" err="1" smtClean="0"/>
              <a:t>qd</a:t>
            </a:r>
            <a:r>
              <a:rPr lang="en-US" dirty="0" smtClean="0"/>
              <a:t> :</a:t>
            </a:r>
            <a:r>
              <a:rPr lang="zh-CHT" altLang="en-US" dirty="0" smtClean="0"/>
              <a:t>新圖型扣掉的量</a:t>
            </a:r>
            <a:r>
              <a:rPr lang="en-US" dirty="0" smtClean="0"/>
              <a:t> (1: q, </a:t>
            </a:r>
            <a:r>
              <a:rPr lang="en-US" dirty="0" err="1" smtClean="0"/>
              <a:t>qd</a:t>
            </a:r>
            <a:r>
              <a:rPr lang="en-US" dirty="0" smtClean="0"/>
              <a:t>, q</a:t>
            </a:r>
            <a:r>
              <a:rPr lang="en-US" baseline="0" dirty="0" smtClean="0"/>
              <a:t> on new edges</a:t>
            </a:r>
            <a:r>
              <a:rPr lang="en-US" dirty="0" smtClean="0"/>
              <a:t>)</a:t>
            </a:r>
          </a:p>
          <a:p>
            <a:r>
              <a:rPr lang="en-US" altLang="zh-CHT" sz="1200" smtClean="0"/>
              <a:t>2*3 + make</a:t>
            </a:r>
            <a:r>
              <a:rPr lang="en-US" altLang="zh-CHT" sz="1200" baseline="0" smtClean="0"/>
              <a:t> a copy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62C85-57F3-4107-B4FA-16920FD144E7}" type="slidenum">
              <a:rPr lang="zh-CHT" altLang="en-US" smtClean="0"/>
              <a:t>12</a:t>
            </a:fld>
            <a:endParaRPr lang="zh-CHT" altLang="en-US"/>
          </a:p>
        </p:txBody>
      </p:sp>
    </p:spTree>
    <p:extLst>
      <p:ext uri="{BB962C8B-B14F-4D97-AF65-F5344CB8AC3E}">
        <p14:creationId xmlns:p14="http://schemas.microsoft.com/office/powerpoint/2010/main" val="185850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947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29007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790097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871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0388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93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80893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84589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866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37016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5719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8926D5-6795-4860-BE4D-6ACD0AF77A0F}" type="datetime1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2015/3/23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14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HT" sz="4400" b="1" dirty="0">
                <a:latin typeface="Calibri" panose="020F0502020204030204" pitchFamily="34" charset="0"/>
              </a:rPr>
              <a:t>Algorithms</a:t>
            </a:r>
            <a:r>
              <a:rPr lang="zh-CHT" altLang="en-US" sz="4400" b="1" dirty="0">
                <a:latin typeface="Calibri" panose="020F0502020204030204" pitchFamily="34" charset="0"/>
              </a:rPr>
              <a:t> </a:t>
            </a:r>
            <a:r>
              <a:rPr lang="en-US" altLang="zh-CHT" sz="4400" dirty="0">
                <a:latin typeface="Calibri" panose="020F0502020204030204" pitchFamily="34" charset="0"/>
              </a:rPr>
              <a:t/>
            </a:r>
            <a:br>
              <a:rPr lang="en-US" altLang="zh-CHT" sz="4400" dirty="0">
                <a:latin typeface="Calibri" panose="020F0502020204030204" pitchFamily="34" charset="0"/>
              </a:rPr>
            </a:br>
            <a:r>
              <a:rPr lang="en-US" altLang="zh-CHT" sz="4400" dirty="0" smtClean="0">
                <a:latin typeface="Calibri" panose="020F0502020204030204" pitchFamily="34" charset="0"/>
              </a:rPr>
              <a:t>HW #2</a:t>
            </a:r>
            <a:endParaRPr lang="zh-CHT" altLang="en-US" sz="4400" dirty="0">
              <a:latin typeface="Calibri" panose="020F0502020204030204" pitchFamily="34" charset="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HT" altLang="en-US" sz="3200" dirty="0" smtClean="0"/>
              <a:t>張子建、唐維佋</a:t>
            </a:r>
            <a:endParaRPr lang="zh-CHT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2274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HT" sz="4400" dirty="0" smtClean="0"/>
              <a:t>Problem 1</a:t>
            </a:r>
            <a:endParaRPr lang="zh-CHT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dirty="0" smtClean="0"/>
              <a:t>1. </a:t>
            </a:r>
            <a:r>
              <a:rPr lang="en-US" altLang="zh-CHT" dirty="0"/>
              <a:t>We can </a:t>
            </a:r>
            <a:r>
              <a:rPr lang="en-US" altLang="zh-CHT" dirty="0" smtClean="0"/>
              <a:t>define anti-Gray codes in </a:t>
            </a:r>
            <a:r>
              <a:rPr lang="en-US" altLang="zh-CHT" dirty="0"/>
              <a:t>the following way. Instead of minimizing </a:t>
            </a:r>
            <a:r>
              <a:rPr lang="en-US" altLang="zh-CHT" dirty="0" smtClean="0"/>
              <a:t>the difference </a:t>
            </a:r>
            <a:r>
              <a:rPr lang="en-US" altLang="zh-CHT" dirty="0"/>
              <a:t>between two consecutive strings, we can try to maximize it. </a:t>
            </a:r>
            <a:endParaRPr lang="en-US" altLang="zh-CHT" dirty="0" smtClean="0"/>
          </a:p>
          <a:p>
            <a:pPr lvl="1"/>
            <a:r>
              <a:rPr lang="en-US" altLang="zh-CHT" dirty="0" smtClean="0"/>
              <a:t>1) Is </a:t>
            </a:r>
            <a:r>
              <a:rPr lang="en-US" altLang="zh-CHT" dirty="0"/>
              <a:t>it possible to </a:t>
            </a:r>
            <a:r>
              <a:rPr lang="en-US" altLang="zh-CHT" dirty="0" smtClean="0"/>
              <a:t>design an </a:t>
            </a:r>
            <a:r>
              <a:rPr lang="en-US" altLang="zh-CHT" dirty="0"/>
              <a:t>encoding for </a:t>
            </a:r>
            <a:r>
              <a:rPr lang="en-US" altLang="zh-CHT" b="1" dirty="0"/>
              <a:t>any even number </a:t>
            </a:r>
            <a:r>
              <a:rPr lang="en-US" altLang="zh-CHT" dirty="0"/>
              <a:t>of objects such that </a:t>
            </a:r>
            <a:r>
              <a:rPr lang="en-US" altLang="zh-CHT" b="1" dirty="0"/>
              <a:t>each pair of </a:t>
            </a:r>
            <a:r>
              <a:rPr lang="en-US" altLang="zh-CHT" b="1" i="1" dirty="0"/>
              <a:t>two</a:t>
            </a:r>
            <a:r>
              <a:rPr lang="en-US" altLang="zh-CHT" b="1" dirty="0"/>
              <a:t> consecutive </a:t>
            </a:r>
            <a:r>
              <a:rPr lang="en-US" altLang="zh-CHT" b="1" dirty="0" smtClean="0"/>
              <a:t>strings </a:t>
            </a:r>
            <a:r>
              <a:rPr lang="en-US" altLang="zh-CHT" dirty="0" smtClean="0"/>
              <a:t>differ by k bits </a:t>
            </a:r>
            <a:r>
              <a:rPr lang="en-US" altLang="zh-CHT" dirty="0"/>
              <a:t>(</a:t>
            </a:r>
            <a:r>
              <a:rPr lang="en-US" altLang="zh-CHT" dirty="0" smtClean="0"/>
              <a:t>where k is </a:t>
            </a:r>
            <a:r>
              <a:rPr lang="en-US" altLang="zh-CHT" dirty="0"/>
              <a:t>the number of bits in each string)? </a:t>
            </a:r>
            <a:endParaRPr lang="en-US" altLang="zh-CHT" dirty="0" smtClean="0"/>
          </a:p>
          <a:p>
            <a:pPr lvl="1"/>
            <a:r>
              <a:rPr lang="en-US" altLang="zh-CHT" dirty="0" smtClean="0"/>
              <a:t>2) </a:t>
            </a:r>
            <a:r>
              <a:rPr lang="en-US" altLang="zh-CHT" strike="sngStrike" dirty="0" smtClean="0"/>
              <a:t>How about k - 1 </a:t>
            </a:r>
            <a:r>
              <a:rPr lang="en-US" altLang="zh-CHT" strike="sngStrike" dirty="0"/>
              <a:t>bits (</a:t>
            </a:r>
            <a:r>
              <a:rPr lang="en-US" altLang="zh-CHT" strike="sngStrike" dirty="0" smtClean="0"/>
              <a:t>or k -2, k -3</a:t>
            </a:r>
            <a:r>
              <a:rPr lang="en-US" altLang="zh-CHT" strike="sngStrike" dirty="0"/>
              <a:t>, etc.)? </a:t>
            </a:r>
            <a:r>
              <a:rPr lang="en-US" altLang="zh-CHT" strike="sngStrike" dirty="0" smtClean="0"/>
              <a:t>If </a:t>
            </a:r>
            <a:r>
              <a:rPr lang="en-US" altLang="zh-CHT" strike="sngStrike" dirty="0"/>
              <a:t>it is possible, </a:t>
            </a:r>
            <a:r>
              <a:rPr lang="en-US" altLang="zh-CHT" strike="sngStrike" dirty="0" smtClean="0"/>
              <a:t>find </a:t>
            </a:r>
            <a:r>
              <a:rPr lang="en-US" altLang="zh-CHT" strike="sngStrike" dirty="0"/>
              <a:t>an </a:t>
            </a:r>
            <a:r>
              <a:rPr lang="en-US" altLang="zh-CHT" strike="sngStrike" dirty="0" smtClean="0"/>
              <a:t>efficient </a:t>
            </a:r>
            <a:r>
              <a:rPr lang="en-US" altLang="zh-CHT" strike="sngStrike" dirty="0"/>
              <a:t>construction</a:t>
            </a:r>
            <a:r>
              <a:rPr lang="en-US" altLang="zh-CHT" strike="sngStrike" dirty="0" smtClean="0"/>
              <a:t>.</a:t>
            </a:r>
          </a:p>
          <a:p>
            <a:pPr lvl="2"/>
            <a:r>
              <a:rPr lang="en-US" altLang="zh-CHT" dirty="0"/>
              <a:t>How about </a:t>
            </a:r>
            <a:r>
              <a:rPr lang="en-US" altLang="zh-CHT" b="1" dirty="0" smtClean="0"/>
              <a:t>at least </a:t>
            </a:r>
            <a:r>
              <a:rPr lang="en-US" altLang="zh-CHT" dirty="0" smtClean="0"/>
              <a:t>k </a:t>
            </a:r>
            <a:r>
              <a:rPr lang="en-US" altLang="zh-CHT" dirty="0"/>
              <a:t>- 1 bits (or k -2, k -3, etc.)? If it is possible, find an efficient construction</a:t>
            </a:r>
            <a:r>
              <a:rPr lang="en-US" altLang="zh-CHT" dirty="0" smtClean="0"/>
              <a:t>.</a:t>
            </a:r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9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HT" sz="4400" dirty="0"/>
              <a:t>Problem </a:t>
            </a:r>
            <a:r>
              <a:rPr lang="en-US" altLang="zh-CHT" sz="4400" dirty="0" smtClean="0"/>
              <a:t>1 (cont.)</a:t>
            </a:r>
            <a:endParaRPr lang="zh-CHT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dirty="0" smtClean="0"/>
              <a:t>It is </a:t>
            </a:r>
            <a:r>
              <a:rPr lang="en-US" altLang="zh-CHT" dirty="0"/>
              <a:t>impossible to design an encoding for an even number of </a:t>
            </a:r>
            <a:r>
              <a:rPr lang="en-US" altLang="zh-CHT" dirty="0" smtClean="0"/>
              <a:t>objects such </a:t>
            </a:r>
            <a:r>
              <a:rPr lang="en-US" altLang="zh-CHT" dirty="0"/>
              <a:t>that each pair of two consecutive strings </a:t>
            </a:r>
            <a:r>
              <a:rPr lang="en-US" altLang="zh-CHT" dirty="0" smtClean="0"/>
              <a:t>differ by K bits</a:t>
            </a:r>
            <a:endParaRPr lang="en-US" altLang="zh-CHT" dirty="0"/>
          </a:p>
          <a:p>
            <a:pPr lvl="1"/>
            <a:r>
              <a:rPr lang="en-US" altLang="zh-CHT" dirty="0" smtClean="0"/>
              <a:t>if </a:t>
            </a:r>
            <a:r>
              <a:rPr lang="en-US" altLang="zh-CHT" dirty="0"/>
              <a:t>we want to make each pair of two consecutive </a:t>
            </a:r>
            <a:r>
              <a:rPr lang="en-US" altLang="zh-CHT" dirty="0" smtClean="0"/>
              <a:t>strings differ by k bits</a:t>
            </a:r>
            <a:r>
              <a:rPr lang="en-US" altLang="zh-CHT" dirty="0"/>
              <a:t>, we </a:t>
            </a:r>
            <a:r>
              <a:rPr lang="en-US" altLang="zh-CHT" dirty="0" smtClean="0"/>
              <a:t>will find </a:t>
            </a:r>
            <a:r>
              <a:rPr lang="en-US" altLang="zh-CHT" dirty="0"/>
              <a:t>that we can only construct two-object anti-Gray codes </a:t>
            </a:r>
            <a:r>
              <a:rPr lang="en-US" altLang="zh-CHT" b="1" dirty="0" smtClean="0"/>
              <a:t>because if we make </a:t>
            </a:r>
            <a:r>
              <a:rPr lang="en-US" altLang="zh-CHT" b="1" dirty="0" smtClean="0"/>
              <a:t>the </a:t>
            </a:r>
            <a:r>
              <a:rPr lang="en-US" altLang="zh-CHT" b="1" dirty="0"/>
              <a:t>third string </a:t>
            </a:r>
            <a:r>
              <a:rPr lang="en-US" altLang="zh-CHT" b="1" dirty="0" smtClean="0"/>
              <a:t>which is differ by K bits from the second, it will </a:t>
            </a:r>
            <a:r>
              <a:rPr lang="en-US" altLang="zh-CHT" b="1" dirty="0"/>
              <a:t>be the same as the </a:t>
            </a:r>
            <a:r>
              <a:rPr lang="en-US" altLang="zh-CHT" b="1" dirty="0" smtClean="0"/>
              <a:t>first.</a:t>
            </a:r>
          </a:p>
          <a:p>
            <a:pPr lvl="1"/>
            <a:r>
              <a:rPr lang="en-US" altLang="zh-CHT" dirty="0" smtClean="0"/>
              <a:t>Example: </a:t>
            </a:r>
            <a:endParaRPr lang="en-US" altLang="zh-CHT" dirty="0" smtClean="0"/>
          </a:p>
          <a:p>
            <a:pPr lvl="1"/>
            <a:r>
              <a:rPr lang="en-US" altLang="zh-CHT" dirty="0" smtClean="0"/>
              <a:t>{</a:t>
            </a:r>
            <a:r>
              <a:rPr lang="en-US" dirty="0" smtClean="0"/>
              <a:t>000, 111, </a:t>
            </a:r>
            <a:r>
              <a:rPr lang="en-US" strike="sngStrike" dirty="0" smtClean="0">
                <a:solidFill>
                  <a:srgbClr val="FF0000"/>
                </a:solidFill>
              </a:rPr>
              <a:t>000</a:t>
            </a:r>
            <a:r>
              <a:rPr lang="en-US" altLang="zh-CHT" dirty="0" smtClean="0"/>
              <a:t>}</a:t>
            </a:r>
            <a:endParaRPr lang="en-US" altLang="zh-CHT" dirty="0"/>
          </a:p>
          <a:p>
            <a:pPr lvl="1"/>
            <a:endParaRPr lang="en-US" altLang="zh-CHT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57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HT" sz="4400" dirty="0"/>
              <a:t>Problem </a:t>
            </a:r>
            <a:r>
              <a:rPr lang="en-US" altLang="zh-CHT" sz="4400" dirty="0" smtClean="0"/>
              <a:t>1 (cont.)</a:t>
            </a:r>
            <a:endParaRPr lang="zh-CHT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dirty="0"/>
              <a:t>W</a:t>
            </a:r>
            <a:r>
              <a:rPr lang="en-US" altLang="zh-CHT" dirty="0" smtClean="0"/>
              <a:t>e </a:t>
            </a:r>
            <a:r>
              <a:rPr lang="en-US" altLang="zh-CHT" dirty="0"/>
              <a:t>try to make each pair of two consecutive strings </a:t>
            </a:r>
            <a:r>
              <a:rPr lang="en-US" altLang="zh-CHT" dirty="0" smtClean="0"/>
              <a:t>differ by </a:t>
            </a:r>
            <a:r>
              <a:rPr lang="en-US" altLang="zh-CHT" dirty="0" smtClean="0"/>
              <a:t>at least </a:t>
            </a:r>
            <a:r>
              <a:rPr lang="en-US" altLang="zh-CHT" dirty="0" smtClean="0"/>
              <a:t>k -1 </a:t>
            </a:r>
            <a:r>
              <a:rPr lang="en-US" altLang="zh-CHT" dirty="0"/>
              <a:t>bits</a:t>
            </a:r>
            <a:r>
              <a:rPr lang="en-US" altLang="zh-CHT" dirty="0" smtClean="0"/>
              <a:t>.</a:t>
            </a:r>
          </a:p>
          <a:p>
            <a:pPr lvl="1"/>
            <a:r>
              <a:rPr lang="en-US" altLang="zh-CHT" dirty="0"/>
              <a:t>Construct Gray codes for </a:t>
            </a:r>
            <a:r>
              <a:rPr lang="en-US" altLang="zh-CHT" dirty="0" smtClean="0"/>
              <a:t>the n/2 object (n is even)</a:t>
            </a:r>
          </a:p>
          <a:p>
            <a:pPr marL="0" indent="0">
              <a:buNone/>
            </a:pPr>
            <a:endParaRPr lang="en-US" altLang="zh-CHT" dirty="0"/>
          </a:p>
          <a:p>
            <a:pPr lvl="1"/>
            <a:endParaRPr lang="en-US" altLang="zh-CHT" dirty="0"/>
          </a:p>
          <a:p>
            <a:pPr lvl="1"/>
            <a:endParaRPr lang="en-US" altLang="zh-CHT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463040" y="3413759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2046514" y="320475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</a:t>
            </a:r>
            <a:endParaRPr lang="zh-CHT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128555" y="421930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</a:t>
            </a:r>
            <a:endParaRPr lang="zh-CHT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046513" y="523231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10</a:t>
            </a:r>
            <a:endParaRPr lang="zh-CHT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010195" y="424465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11</a:t>
            </a:r>
            <a:endParaRPr lang="zh-CHT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178627" y="3640496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3178627" y="4959921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1240971" y="493884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1240970" y="369276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</p:spTree>
    <p:extLst>
      <p:ext uri="{BB962C8B-B14F-4D97-AF65-F5344CB8AC3E}">
        <p14:creationId xmlns:p14="http://schemas.microsoft.com/office/powerpoint/2010/main" val="2053980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HT" sz="4400" dirty="0"/>
              <a:t>Problem </a:t>
            </a:r>
            <a:r>
              <a:rPr lang="en-US" altLang="zh-CHT" sz="4400" dirty="0" smtClean="0"/>
              <a:t>1 (cont.)</a:t>
            </a:r>
            <a:endParaRPr lang="zh-CHT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dirty="0"/>
              <a:t>We try to make each pair of two consecutive strings differ by at least k -1 bits.</a:t>
            </a:r>
          </a:p>
          <a:p>
            <a:pPr lvl="1"/>
            <a:r>
              <a:rPr lang="en-US" altLang="zh-CHT" dirty="0" smtClean="0"/>
              <a:t>Construct </a:t>
            </a:r>
            <a:r>
              <a:rPr lang="en-US" altLang="zh-CHT" dirty="0" smtClean="0"/>
              <a:t>Gray codes for the n/2 object (n is even)</a:t>
            </a:r>
          </a:p>
          <a:p>
            <a:pPr lvl="1"/>
            <a:r>
              <a:rPr lang="en-US" altLang="zh-CHT" dirty="0" smtClean="0"/>
              <a:t>Add 0-bit to all name in Gray code (00,01,10,11)</a:t>
            </a:r>
          </a:p>
          <a:p>
            <a:pPr lvl="1"/>
            <a:endParaRPr lang="en-US" altLang="zh-CHT" dirty="0" smtClean="0"/>
          </a:p>
          <a:p>
            <a:pPr marL="0" indent="0">
              <a:buNone/>
            </a:pPr>
            <a:endParaRPr lang="en-US" altLang="zh-CHT" dirty="0"/>
          </a:p>
          <a:p>
            <a:pPr lvl="1"/>
            <a:endParaRPr lang="en-US" altLang="zh-CHT" dirty="0"/>
          </a:p>
          <a:p>
            <a:pPr lvl="1"/>
            <a:endParaRPr lang="en-US" altLang="zh-CHT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517470" y="381045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6" name="圓角矩形 5"/>
          <p:cNvSpPr/>
          <p:nvPr/>
        </p:nvSpPr>
        <p:spPr>
          <a:xfrm>
            <a:off x="2142309" y="35760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157947" y="4482566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142308" y="560365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105990" y="461599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159031" y="525032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3190599" y="405265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1326423" y="406410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1379218" y="5321076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</p:spTree>
    <p:extLst>
      <p:ext uri="{BB962C8B-B14F-4D97-AF65-F5344CB8AC3E}">
        <p14:creationId xmlns:p14="http://schemas.microsoft.com/office/powerpoint/2010/main" val="1405675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HT" sz="4400" dirty="0"/>
              <a:t>Problem </a:t>
            </a:r>
            <a:r>
              <a:rPr lang="en-US" altLang="zh-CHT" sz="4400" dirty="0" smtClean="0"/>
              <a:t>1 (cont.)</a:t>
            </a:r>
            <a:endParaRPr lang="zh-CHT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dirty="0"/>
              <a:t>We try to make each pair of two consecutive strings differ by at least k -1 bits.</a:t>
            </a:r>
          </a:p>
          <a:p>
            <a:pPr lvl="1"/>
            <a:r>
              <a:rPr lang="en-US" altLang="zh-CHT" dirty="0" smtClean="0"/>
              <a:t>Repeat </a:t>
            </a:r>
            <a:r>
              <a:rPr lang="en-US" altLang="zh-CHT" dirty="0"/>
              <a:t>after each “name” in the list  (000,001,010,011) =&gt; (000,000,001,001,010,010,011,011)</a:t>
            </a:r>
          </a:p>
          <a:p>
            <a:pPr lvl="1"/>
            <a:endParaRPr lang="en-US" altLang="zh-CHT" dirty="0" smtClean="0"/>
          </a:p>
          <a:p>
            <a:pPr marL="0" indent="0">
              <a:buNone/>
            </a:pPr>
            <a:endParaRPr lang="en-US" altLang="zh-CHT" dirty="0"/>
          </a:p>
          <a:p>
            <a:pPr lvl="1"/>
            <a:endParaRPr lang="en-US" altLang="zh-CHT" dirty="0"/>
          </a:p>
          <a:p>
            <a:pPr lvl="1"/>
            <a:endParaRPr lang="en-US" altLang="zh-CHT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517470" y="381045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6" name="圓角矩形 5"/>
          <p:cNvSpPr/>
          <p:nvPr/>
        </p:nvSpPr>
        <p:spPr>
          <a:xfrm>
            <a:off x="2142309" y="35760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224350" y="459064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142308" y="560365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012374" y="45845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3047999" y="393929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3086102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1159328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1159327" y="395197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970710" y="570713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3544388" y="434155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1214848" y="499459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1551212" y="3747647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1bits</a:t>
            </a:r>
            <a:endParaRPr lang="zh-CHT" altLang="en-US" dirty="0"/>
          </a:p>
        </p:txBody>
      </p:sp>
    </p:spTree>
    <p:extLst>
      <p:ext uri="{BB962C8B-B14F-4D97-AF65-F5344CB8AC3E}">
        <p14:creationId xmlns:p14="http://schemas.microsoft.com/office/powerpoint/2010/main" val="624337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HT" sz="4400" dirty="0"/>
              <a:t>Problem </a:t>
            </a:r>
            <a:r>
              <a:rPr lang="en-US" altLang="zh-CHT" sz="4400" dirty="0" smtClean="0"/>
              <a:t>1 (cont.)</a:t>
            </a:r>
            <a:endParaRPr lang="zh-CHT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dirty="0"/>
              <a:t>We try to make each pair of two consecutive strings differ by at least k -1 bits.</a:t>
            </a:r>
          </a:p>
          <a:p>
            <a:pPr lvl="1"/>
            <a:r>
              <a:rPr lang="en-US" altLang="zh-CHT" dirty="0" smtClean="0"/>
              <a:t>complement </a:t>
            </a:r>
            <a:r>
              <a:rPr lang="en-US" altLang="zh-CHT" dirty="0"/>
              <a:t>the duplicate “name” =&gt; </a:t>
            </a:r>
            <a:r>
              <a:rPr lang="en-US" altLang="zh-CHT" dirty="0" smtClean="0"/>
              <a:t>(XOR) (</a:t>
            </a:r>
            <a:r>
              <a:rPr lang="en-US" altLang="zh-CHT" dirty="0"/>
              <a:t>000,111,001,110,010,101,011,100)</a:t>
            </a:r>
          </a:p>
          <a:p>
            <a:pPr lvl="1"/>
            <a:endParaRPr lang="en-US" altLang="zh-CHT" dirty="0" smtClean="0"/>
          </a:p>
          <a:p>
            <a:pPr marL="0" indent="0">
              <a:buNone/>
            </a:pPr>
            <a:endParaRPr lang="en-US" altLang="zh-CHT" dirty="0"/>
          </a:p>
          <a:p>
            <a:pPr lvl="1"/>
            <a:endParaRPr lang="en-US" altLang="zh-CHT" dirty="0"/>
          </a:p>
          <a:p>
            <a:pPr lvl="1"/>
            <a:endParaRPr lang="en-US" altLang="zh-CHT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517470" y="381045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6" name="圓角矩形 5"/>
          <p:cNvSpPr/>
          <p:nvPr/>
        </p:nvSpPr>
        <p:spPr>
          <a:xfrm>
            <a:off x="2142309" y="35760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224350" y="459064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142308" y="560365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012374" y="45845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3047999" y="393929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3086102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1159328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1159327" y="395197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4" name="橢圓 13"/>
          <p:cNvSpPr/>
          <p:nvPr/>
        </p:nvSpPr>
        <p:spPr>
          <a:xfrm>
            <a:off x="1517470" y="381045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5" name="圓角矩形 14"/>
          <p:cNvSpPr/>
          <p:nvPr/>
        </p:nvSpPr>
        <p:spPr>
          <a:xfrm>
            <a:off x="2142309" y="35760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16" name="圓角矩形 15"/>
          <p:cNvSpPr/>
          <p:nvPr/>
        </p:nvSpPr>
        <p:spPr>
          <a:xfrm>
            <a:off x="3224350" y="459064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17" name="圓角矩形 16"/>
          <p:cNvSpPr/>
          <p:nvPr/>
        </p:nvSpPr>
        <p:spPr>
          <a:xfrm>
            <a:off x="2142308" y="560365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18" name="圓角矩形 17"/>
          <p:cNvSpPr/>
          <p:nvPr/>
        </p:nvSpPr>
        <p:spPr>
          <a:xfrm>
            <a:off x="1012374" y="458459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9" name="圓角矩形 18"/>
          <p:cNvSpPr/>
          <p:nvPr/>
        </p:nvSpPr>
        <p:spPr>
          <a:xfrm>
            <a:off x="3047999" y="393929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110</a:t>
            </a:r>
            <a:endParaRPr lang="zh-CHT" altLang="en-US" dirty="0"/>
          </a:p>
        </p:txBody>
      </p:sp>
      <p:sp>
        <p:nvSpPr>
          <p:cNvPr id="20" name="圓角矩形 19"/>
          <p:cNvSpPr/>
          <p:nvPr/>
        </p:nvSpPr>
        <p:spPr>
          <a:xfrm>
            <a:off x="3086102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111</a:t>
            </a:r>
            <a:endParaRPr lang="zh-CHT" altLang="en-US" dirty="0"/>
          </a:p>
        </p:txBody>
      </p:sp>
      <p:sp>
        <p:nvSpPr>
          <p:cNvPr id="21" name="圓角矩形 20"/>
          <p:cNvSpPr/>
          <p:nvPr/>
        </p:nvSpPr>
        <p:spPr>
          <a:xfrm>
            <a:off x="1159328" y="5217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101</a:t>
            </a:r>
            <a:endParaRPr lang="zh-CHT" altLang="en-US" dirty="0"/>
          </a:p>
        </p:txBody>
      </p:sp>
      <p:sp>
        <p:nvSpPr>
          <p:cNvPr id="22" name="圓角矩形 21"/>
          <p:cNvSpPr/>
          <p:nvPr/>
        </p:nvSpPr>
        <p:spPr>
          <a:xfrm>
            <a:off x="1159327" y="395197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100</a:t>
            </a:r>
            <a:endParaRPr lang="zh-CHT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2970710" y="570713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3917767" y="4273780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622665" y="4987031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368334" y="363488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3025141" y="357206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3919948" y="4960100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528355" y="570458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951413" y="431173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</p:spTree>
    <p:extLst>
      <p:ext uri="{BB962C8B-B14F-4D97-AF65-F5344CB8AC3E}">
        <p14:creationId xmlns:p14="http://schemas.microsoft.com/office/powerpoint/2010/main" val="305340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T" sz="3600" dirty="0"/>
              <a:t>Problem </a:t>
            </a:r>
            <a:r>
              <a:rPr lang="en-US" altLang="zh-CHT" sz="3600" dirty="0" smtClean="0"/>
              <a:t>1 </a:t>
            </a:r>
            <a:r>
              <a:rPr lang="en-US" altLang="zh-CHT" sz="3600" dirty="0"/>
              <a:t>(cont.)</a:t>
            </a:r>
            <a:endParaRPr lang="zh-CHT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dirty="0"/>
              <a:t>The construction is correct if each pair of two consecutive strings </a:t>
            </a:r>
            <a:r>
              <a:rPr lang="en-US" altLang="zh-CHT" dirty="0" smtClean="0"/>
              <a:t>differ by k </a:t>
            </a:r>
            <a:r>
              <a:rPr lang="en-US" altLang="zh-CHT" dirty="0" smtClean="0"/>
              <a:t>or </a:t>
            </a:r>
            <a:r>
              <a:rPr lang="en-US" altLang="zh-CHT" dirty="0" smtClean="0"/>
              <a:t>k-1 </a:t>
            </a:r>
            <a:r>
              <a:rPr lang="en-US" altLang="zh-CHT" dirty="0"/>
              <a:t>bits </a:t>
            </a:r>
            <a:r>
              <a:rPr lang="en-US" altLang="zh-CHT" dirty="0" smtClean="0"/>
              <a:t>(which </a:t>
            </a:r>
            <a:r>
              <a:rPr lang="en-US" altLang="zh-CHT" dirty="0" smtClean="0"/>
              <a:t>is </a:t>
            </a:r>
            <a:r>
              <a:rPr lang="en-US" altLang="zh-CHT" dirty="0"/>
              <a:t>the </a:t>
            </a:r>
            <a:r>
              <a:rPr lang="en-US" altLang="zh-CHT" dirty="0" smtClean="0"/>
              <a:t>difference </a:t>
            </a:r>
            <a:r>
              <a:rPr lang="en-US" altLang="zh-CHT" dirty="0"/>
              <a:t>we can </a:t>
            </a:r>
            <a:r>
              <a:rPr lang="en-US" altLang="zh-CHT" dirty="0" smtClean="0"/>
              <a:t>maximize) </a:t>
            </a:r>
            <a:r>
              <a:rPr lang="en-US" altLang="zh-CHT" dirty="0"/>
              <a:t>and there is no collision for all objects</a:t>
            </a:r>
            <a:r>
              <a:rPr lang="en-US" altLang="zh-CHT" dirty="0" smtClean="0"/>
              <a:t>.</a:t>
            </a:r>
          </a:p>
          <a:p>
            <a:pPr lvl="1"/>
            <a:r>
              <a:rPr lang="en-US" altLang="zh-CHT" dirty="0"/>
              <a:t>Because each pair of consecutive strings </a:t>
            </a:r>
            <a:r>
              <a:rPr lang="en-US" altLang="zh-CHT" dirty="0" smtClean="0"/>
              <a:t>differ </a:t>
            </a:r>
            <a:r>
              <a:rPr lang="en-US" altLang="zh-CHT" dirty="0"/>
              <a:t>by 1 bit in Gray codes </a:t>
            </a:r>
            <a:r>
              <a:rPr lang="en-US" altLang="zh-CHT" dirty="0" smtClean="0"/>
              <a:t>, we insert a string between two original consecutive  Gray code, which differ from previous string by k bits and next string by k-1 bits .</a:t>
            </a:r>
          </a:p>
          <a:p>
            <a:pPr marL="342900" lvl="1" indent="0">
              <a:buNone/>
            </a:pPr>
            <a:endParaRPr lang="en-US" altLang="zh-CHT" dirty="0"/>
          </a:p>
          <a:p>
            <a:endParaRPr lang="en-US" altLang="zh-CHT" dirty="0"/>
          </a:p>
          <a:p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4905757" y="432879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7" name="圓角矩形 6"/>
          <p:cNvSpPr/>
          <p:nvPr/>
        </p:nvSpPr>
        <p:spPr>
          <a:xfrm>
            <a:off x="6612637" y="510898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5530595" y="612199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4400661" y="510293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6436286" y="445763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6474389" y="573555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4547615" y="573555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4547614" y="447031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4" name="橢圓 13"/>
          <p:cNvSpPr/>
          <p:nvPr/>
        </p:nvSpPr>
        <p:spPr>
          <a:xfrm>
            <a:off x="4905757" y="4328795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5" name="圓角矩形 14"/>
          <p:cNvSpPr/>
          <p:nvPr/>
        </p:nvSpPr>
        <p:spPr>
          <a:xfrm>
            <a:off x="5585514" y="379269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16" name="圓角矩形 15"/>
          <p:cNvSpPr/>
          <p:nvPr/>
        </p:nvSpPr>
        <p:spPr>
          <a:xfrm>
            <a:off x="6612637" y="510898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17" name="圓角矩形 16"/>
          <p:cNvSpPr/>
          <p:nvPr/>
        </p:nvSpPr>
        <p:spPr>
          <a:xfrm>
            <a:off x="5530595" y="6121991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18" name="圓角矩形 17"/>
          <p:cNvSpPr/>
          <p:nvPr/>
        </p:nvSpPr>
        <p:spPr>
          <a:xfrm>
            <a:off x="4400661" y="510293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9" name="圓角矩形 18"/>
          <p:cNvSpPr/>
          <p:nvPr/>
        </p:nvSpPr>
        <p:spPr>
          <a:xfrm>
            <a:off x="6436286" y="4457632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110</a:t>
            </a:r>
            <a:endParaRPr lang="zh-CHT" altLang="en-US" dirty="0"/>
          </a:p>
        </p:txBody>
      </p:sp>
      <p:sp>
        <p:nvSpPr>
          <p:cNvPr id="20" name="圓角矩形 19"/>
          <p:cNvSpPr/>
          <p:nvPr/>
        </p:nvSpPr>
        <p:spPr>
          <a:xfrm>
            <a:off x="6474389" y="573555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111</a:t>
            </a:r>
            <a:endParaRPr lang="zh-CHT" altLang="en-US" dirty="0"/>
          </a:p>
        </p:txBody>
      </p:sp>
      <p:sp>
        <p:nvSpPr>
          <p:cNvPr id="21" name="圓角矩形 20"/>
          <p:cNvSpPr/>
          <p:nvPr/>
        </p:nvSpPr>
        <p:spPr>
          <a:xfrm>
            <a:off x="4547615" y="573555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101</a:t>
            </a:r>
            <a:endParaRPr lang="zh-CHT" altLang="en-US" dirty="0"/>
          </a:p>
        </p:txBody>
      </p:sp>
      <p:sp>
        <p:nvSpPr>
          <p:cNvPr id="22" name="圓角矩形 21"/>
          <p:cNvSpPr/>
          <p:nvPr/>
        </p:nvSpPr>
        <p:spPr>
          <a:xfrm>
            <a:off x="4547614" y="447031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100</a:t>
            </a:r>
            <a:endParaRPr lang="zh-CHT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6358997" y="622547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4010952" y="5505371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4756621" y="4153229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6473078" y="397725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4916642" y="622292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4339700" y="483007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7281014" y="483007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7283195" y="551639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</p:spTree>
    <p:extLst>
      <p:ext uri="{BB962C8B-B14F-4D97-AF65-F5344CB8AC3E}">
        <p14:creationId xmlns:p14="http://schemas.microsoft.com/office/powerpoint/2010/main" val="371278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T" sz="3600" dirty="0"/>
              <a:t>Problem </a:t>
            </a:r>
            <a:r>
              <a:rPr lang="en-US" altLang="zh-CHT" sz="3600" dirty="0" smtClean="0"/>
              <a:t>1 </a:t>
            </a:r>
            <a:r>
              <a:rPr lang="en-US" altLang="zh-CHT" sz="3600" dirty="0"/>
              <a:t>(cont.)</a:t>
            </a:r>
            <a:endParaRPr lang="zh-CHT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dirty="0" smtClean="0"/>
              <a:t>To see that there is no collision for all objects, we consider the p-</a:t>
            </a:r>
            <a:r>
              <a:rPr lang="en-US" altLang="zh-CHT" dirty="0" err="1" smtClean="0"/>
              <a:t>th</a:t>
            </a:r>
            <a:r>
              <a:rPr lang="en-US" altLang="zh-CHT" dirty="0" smtClean="0"/>
              <a:t> object in our construction. </a:t>
            </a:r>
          </a:p>
          <a:p>
            <a:pPr lvl="1"/>
            <a:r>
              <a:rPr lang="en-US" altLang="zh-CHT" dirty="0" smtClean="0"/>
              <a:t>If p is odd, p does not conflict with </a:t>
            </a:r>
            <a:r>
              <a:rPr lang="en-US" altLang="zh-CHT" dirty="0" smtClean="0"/>
              <a:t>2k </a:t>
            </a:r>
            <a:r>
              <a:rPr lang="en-US" altLang="zh-CHT" dirty="0" err="1" smtClean="0"/>
              <a:t>th</a:t>
            </a:r>
            <a:r>
              <a:rPr lang="en-US" altLang="zh-CHT" dirty="0" smtClean="0"/>
              <a:t> </a:t>
            </a:r>
            <a:r>
              <a:rPr lang="en-US" altLang="zh-CHT" dirty="0" smtClean="0"/>
              <a:t>object in Gray code Besides p does not conflict with other </a:t>
            </a:r>
            <a:r>
              <a:rPr lang="en-US" altLang="zh-CHT" dirty="0" smtClean="0"/>
              <a:t>2k+1 </a:t>
            </a:r>
            <a:r>
              <a:rPr lang="en-US" altLang="zh-CHT" dirty="0" err="1" smtClean="0"/>
              <a:t>th</a:t>
            </a:r>
            <a:r>
              <a:rPr lang="en-US" altLang="zh-CHT" dirty="0" smtClean="0"/>
              <a:t> </a:t>
            </a:r>
            <a:r>
              <a:rPr lang="en-US" altLang="zh-CHT" dirty="0" smtClean="0"/>
              <a:t>object because we reversed the added 0-bit to “1” .</a:t>
            </a:r>
          </a:p>
          <a:p>
            <a:pPr lvl="1"/>
            <a:r>
              <a:rPr lang="en-US" altLang="zh-CHT" dirty="0" smtClean="0"/>
              <a:t>Similarly, we can prove the case when p is even. </a:t>
            </a:r>
          </a:p>
          <a:p>
            <a:pPr marL="342900" lvl="1" indent="0">
              <a:buNone/>
            </a:pPr>
            <a:endParaRPr lang="en-US" altLang="zh-CHT" dirty="0"/>
          </a:p>
          <a:p>
            <a:endParaRPr lang="en-US" altLang="zh-CHT" dirty="0"/>
          </a:p>
          <a:p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CH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1909356" y="4141381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6" name="圓角矩形 5"/>
          <p:cNvSpPr/>
          <p:nvPr/>
        </p:nvSpPr>
        <p:spPr>
          <a:xfrm>
            <a:off x="2534195" y="390702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616236" y="492156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2534194" y="5934577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1404260" y="4915520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3439885" y="4270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3477988" y="554814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1551214" y="554814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1551213" y="4282896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4" name="橢圓 13"/>
          <p:cNvSpPr/>
          <p:nvPr/>
        </p:nvSpPr>
        <p:spPr>
          <a:xfrm>
            <a:off x="1909356" y="4141381"/>
            <a:ext cx="2159725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5" name="圓角矩形 14"/>
          <p:cNvSpPr/>
          <p:nvPr/>
        </p:nvSpPr>
        <p:spPr>
          <a:xfrm>
            <a:off x="2534195" y="3907020"/>
            <a:ext cx="905691" cy="5225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001</a:t>
            </a:r>
            <a:endParaRPr lang="zh-CHT" altLang="en-US" dirty="0"/>
          </a:p>
        </p:txBody>
      </p:sp>
      <p:sp>
        <p:nvSpPr>
          <p:cNvPr id="16" name="圓角矩形 15"/>
          <p:cNvSpPr/>
          <p:nvPr/>
        </p:nvSpPr>
        <p:spPr>
          <a:xfrm>
            <a:off x="3616236" y="4921568"/>
            <a:ext cx="905691" cy="5225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000</a:t>
            </a:r>
            <a:endParaRPr lang="zh-CHT" altLang="en-US" dirty="0"/>
          </a:p>
        </p:txBody>
      </p:sp>
      <p:sp>
        <p:nvSpPr>
          <p:cNvPr id="17" name="圓角矩形 16"/>
          <p:cNvSpPr/>
          <p:nvPr/>
        </p:nvSpPr>
        <p:spPr>
          <a:xfrm>
            <a:off x="2534194" y="5934577"/>
            <a:ext cx="905691" cy="5225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010</a:t>
            </a:r>
            <a:endParaRPr lang="zh-CHT" altLang="en-US" dirty="0"/>
          </a:p>
        </p:txBody>
      </p:sp>
      <p:sp>
        <p:nvSpPr>
          <p:cNvPr id="18" name="圓角矩形 17"/>
          <p:cNvSpPr/>
          <p:nvPr/>
        </p:nvSpPr>
        <p:spPr>
          <a:xfrm>
            <a:off x="1404260" y="4915520"/>
            <a:ext cx="905691" cy="5225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011</a:t>
            </a:r>
            <a:endParaRPr lang="zh-CHT" altLang="en-US" dirty="0"/>
          </a:p>
        </p:txBody>
      </p:sp>
      <p:sp>
        <p:nvSpPr>
          <p:cNvPr id="19" name="圓角矩形 18"/>
          <p:cNvSpPr/>
          <p:nvPr/>
        </p:nvSpPr>
        <p:spPr>
          <a:xfrm>
            <a:off x="3439885" y="4270218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110</a:t>
            </a:r>
            <a:endParaRPr lang="zh-CHT" altLang="en-US" dirty="0"/>
          </a:p>
        </p:txBody>
      </p:sp>
      <p:sp>
        <p:nvSpPr>
          <p:cNvPr id="20" name="圓角矩形 19"/>
          <p:cNvSpPr/>
          <p:nvPr/>
        </p:nvSpPr>
        <p:spPr>
          <a:xfrm>
            <a:off x="3477988" y="554814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111</a:t>
            </a:r>
            <a:endParaRPr lang="zh-CHT" altLang="en-US" dirty="0"/>
          </a:p>
        </p:txBody>
      </p:sp>
      <p:sp>
        <p:nvSpPr>
          <p:cNvPr id="21" name="圓角矩形 20"/>
          <p:cNvSpPr/>
          <p:nvPr/>
        </p:nvSpPr>
        <p:spPr>
          <a:xfrm>
            <a:off x="1551214" y="5548144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101</a:t>
            </a:r>
            <a:endParaRPr lang="zh-CHT" altLang="en-US" dirty="0"/>
          </a:p>
        </p:txBody>
      </p:sp>
      <p:sp>
        <p:nvSpPr>
          <p:cNvPr id="22" name="圓角矩形 21"/>
          <p:cNvSpPr/>
          <p:nvPr/>
        </p:nvSpPr>
        <p:spPr>
          <a:xfrm>
            <a:off x="1551213" y="4282896"/>
            <a:ext cx="905691" cy="52251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T" dirty="0" smtClean="0"/>
              <a:t>100</a:t>
            </a:r>
            <a:endParaRPr lang="zh-CHT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3362596" y="6038064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1014551" y="5317957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1760220" y="3965815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3417027" y="390298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1920241" y="603550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1343299" y="4642658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284613" y="465116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K-1bits</a:t>
            </a:r>
            <a:endParaRPr lang="zh-CHT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286794" y="5337482"/>
            <a:ext cx="10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T" dirty="0" smtClean="0"/>
              <a:t>Kbits</a:t>
            </a:r>
            <a:endParaRPr lang="zh-CHT" altLang="en-US" dirty="0"/>
          </a:p>
        </p:txBody>
      </p:sp>
    </p:spTree>
    <p:extLst>
      <p:ext uri="{BB962C8B-B14F-4D97-AF65-F5344CB8AC3E}">
        <p14:creationId xmlns:p14="http://schemas.microsoft.com/office/powerpoint/2010/main" val="269636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684215"/>
          </a:xfrm>
        </p:spPr>
        <p:txBody>
          <a:bodyPr>
            <a:normAutofit/>
          </a:bodyPr>
          <a:lstStyle/>
          <a:p>
            <a:pPr algn="ctr"/>
            <a:r>
              <a:rPr lang="en-US" altLang="zh-CHT" dirty="0">
                <a:latin typeface="+mn-lt"/>
              </a:rPr>
              <a:t>Problem 5</a:t>
            </a:r>
            <a:endParaRPr lang="zh-CHT" altLang="en-US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1028700" y="2285999"/>
                <a:ext cx="7200900" cy="3818965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altLang="zh-CHT" dirty="0" smtClean="0"/>
                  <a:t>This problem is referred as </a:t>
                </a:r>
                <a:r>
                  <a:rPr lang="en-US" altLang="zh-CHT" b="1" dirty="0" smtClean="0"/>
                  <a:t>Pick’s theorem.</a:t>
                </a:r>
              </a:p>
              <a:p>
                <a:pPr marL="0" indent="0">
                  <a:buNone/>
                </a:pPr>
                <a:r>
                  <a:rPr lang="en-US" altLang="zh-CHT" dirty="0" smtClean="0"/>
                  <a:t>The </a:t>
                </a:r>
                <a:r>
                  <a:rPr lang="en-US" altLang="zh-CHT" b="1" dirty="0"/>
                  <a:t>lattice</a:t>
                </a:r>
                <a:r>
                  <a:rPr lang="en-US" altLang="zh-CHT" dirty="0"/>
                  <a:t> points in the plane are the points with integer coordinates. </a:t>
                </a:r>
                <a:endParaRPr lang="en-US" altLang="zh-CHT" dirty="0" smtClean="0"/>
              </a:p>
              <a:p>
                <a:pPr lvl="1"/>
                <a:r>
                  <a:rPr lang="en-US" altLang="zh-CHT" dirty="0"/>
                  <a:t>Let P be a polygon that does not cross itself (such a polygon is called </a:t>
                </a:r>
                <a:r>
                  <a:rPr lang="en-US" altLang="zh-CHT" i="1" dirty="0"/>
                  <a:t>simple</a:t>
                </a:r>
                <a:r>
                  <a:rPr lang="en-US" altLang="zh-CHT" dirty="0"/>
                  <a:t>) such that all of its vertices are lattice points (see Fig. 1). </a:t>
                </a:r>
              </a:p>
              <a:p>
                <a:pPr lvl="1"/>
                <a:r>
                  <a:rPr lang="en-US" altLang="zh-CHT" dirty="0"/>
                  <a:t>Let </a:t>
                </a:r>
                <a:r>
                  <a:rPr lang="en-US" altLang="zh-CHT" dirty="0">
                    <a:solidFill>
                      <a:srgbClr val="FF0000"/>
                    </a:solidFill>
                  </a:rPr>
                  <a:t>p</a:t>
                </a:r>
                <a:r>
                  <a:rPr lang="en-US" altLang="zh-CHT" dirty="0"/>
                  <a:t> be the number of lattice points that are </a:t>
                </a:r>
                <a:r>
                  <a:rPr lang="en-US" altLang="zh-CHT" dirty="0">
                    <a:solidFill>
                      <a:srgbClr val="0000FF"/>
                    </a:solidFill>
                  </a:rPr>
                  <a:t>on the boundary</a:t>
                </a:r>
                <a:r>
                  <a:rPr lang="en-US" altLang="zh-CHT" dirty="0"/>
                  <a:t> of the polygon (including its vertices),and </a:t>
                </a:r>
              </a:p>
              <a:p>
                <a:pPr lvl="1"/>
                <a:r>
                  <a:rPr lang="en-US" altLang="zh-CHT" dirty="0"/>
                  <a:t>let </a:t>
                </a:r>
                <a:r>
                  <a:rPr lang="en-US" altLang="zh-CHT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zh-CHT" dirty="0"/>
                  <a:t> be the number of lattice points that are </a:t>
                </a:r>
                <a:r>
                  <a:rPr lang="en-US" altLang="zh-CHT" dirty="0">
                    <a:solidFill>
                      <a:srgbClr val="0000FF"/>
                    </a:solidFill>
                  </a:rPr>
                  <a:t>inside</a:t>
                </a:r>
                <a:r>
                  <a:rPr lang="en-US" altLang="zh-CHT" dirty="0"/>
                  <a:t> the polygon. </a:t>
                </a:r>
              </a:p>
              <a:p>
                <a:pPr lvl="1"/>
                <a:r>
                  <a:rPr lang="en-US" altLang="zh-CHT" dirty="0"/>
                  <a:t>Prove that the area of polygon </a:t>
                </a:r>
                <a:r>
                  <a:rPr lang="en-US" altLang="zh-CHT" dirty="0" smtClean="0"/>
                  <a:t>is:</a:t>
                </a:r>
                <a:endParaRPr lang="en-US" altLang="zh-CHT" dirty="0">
                  <a:solidFill>
                    <a:srgbClr val="0000FF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altLang="zh-CHT" sz="3200" i="1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HT" sz="3200" b="0" i="1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𝑝</m:t>
                        </m:r>
                      </m:num>
                      <m:den>
                        <m:r>
                          <a:rPr lang="en-US" altLang="zh-CHT" sz="3200" b="0" i="1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altLang="zh-CHT" sz="3200" i="1" smtClean="0">
                        <a:solidFill>
                          <a:srgbClr val="0000FF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US" altLang="zh-CHT" sz="3200" b="0" i="1" smtClean="0">
                        <a:solidFill>
                          <a:srgbClr val="0000FF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𝑞</m:t>
                    </m:r>
                    <m:r>
                      <a:rPr lang="en-US" altLang="zh-CHT" sz="3200" b="0" i="1" smtClean="0">
                        <a:solidFill>
                          <a:srgbClr val="0000FF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−1</m:t>
                    </m:r>
                  </m:oMath>
                </a14:m>
                <a:endParaRPr lang="zh-CHT" altLang="en-US" sz="32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700" y="2285999"/>
                <a:ext cx="7200900" cy="3818965"/>
              </a:xfrm>
              <a:blipFill rotWithShape="0">
                <a:blip r:embed="rId2"/>
                <a:stretch>
                  <a:fillRect l="-762" t="-1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CHT" altLang="en-US" smtClean="0"/>
              <a:pPr/>
              <a:t>10</a:t>
            </a:fld>
            <a:endParaRPr lang="zh-CHT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42887" t="35063" r="41617" b="36391"/>
          <a:stretch>
            <a:fillRect/>
          </a:stretch>
        </p:blipFill>
        <p:spPr bwMode="auto">
          <a:xfrm>
            <a:off x="6711625" y="489042"/>
            <a:ext cx="1134126" cy="880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Pick-theore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541" y="4769535"/>
            <a:ext cx="1331210" cy="14833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199094" y="6252883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(8/2) + 7 -1 =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HT" dirty="0">
                <a:latin typeface="+mn-lt"/>
              </a:rPr>
              <a:t>Problem 5 (cont.)</a:t>
            </a:r>
            <a:endParaRPr lang="zh-CHT" altLang="en-US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92881" lvl="1" indent="-192881"/>
                <a:r>
                  <a:rPr lang="en-US" altLang="zh-CHT" dirty="0" smtClean="0"/>
                  <a:t>Prove that the area of polygon is </a:t>
                </a:r>
                <a14:m>
                  <m:oMath xmlns:m="http://schemas.openxmlformats.org/officeDocument/2006/math">
                    <m:r>
                      <a:rPr lang="en-US" altLang="zh-CHT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HT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/2+</m:t>
                    </m:r>
                    <m:r>
                      <a:rPr lang="en-US" altLang="zh-CHT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HT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CHT" dirty="0"/>
                  <a:t>.</a:t>
                </a:r>
              </a:p>
              <a:p>
                <a:pPr lvl="1"/>
                <a:r>
                  <a:rPr lang="en-US" altLang="zh-CHT" sz="1875" dirty="0" smtClean="0"/>
                  <a:t>Prove </a:t>
                </a:r>
                <a:r>
                  <a:rPr lang="en-US" altLang="zh-CHT" sz="1875" dirty="0"/>
                  <a:t>that the area of the polygon which </a:t>
                </a:r>
                <a14:m>
                  <m:oMath xmlns:m="http://schemas.openxmlformats.org/officeDocument/2006/math"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=3 </m:t>
                    </m:r>
                  </m:oMath>
                </a14:m>
                <a:r>
                  <a:rPr lang="en-US" altLang="zh-CHT" sz="1875" dirty="0"/>
                  <a:t>is </a:t>
                </a:r>
                <a14:m>
                  <m:oMath xmlns:m="http://schemas.openxmlformats.org/officeDocument/2006/math">
                    <m:r>
                      <a:rPr lang="en-US" altLang="zh-CHT" sz="1875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HT" sz="1875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/2+</m:t>
                    </m:r>
                    <m:r>
                      <a:rPr lang="en-US" altLang="zh-CHT" sz="1875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HT" sz="1875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CHT" sz="1875" dirty="0"/>
              </a:p>
              <a:p>
                <a:pPr lvl="1"/>
                <a:r>
                  <a:rPr lang="en-US" altLang="zh-CHT" sz="1875" dirty="0"/>
                  <a:t>Base case: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HT" sz="1875" b="0" i="0" dirty="0" smtClean="0">
                        <a:latin typeface="Cambria Math" charset="0"/>
                      </a:rPr>
                      <m:t>p</m:t>
                    </m:r>
                    <m:r>
                      <a:rPr lang="en-US" altLang="zh-CHT" sz="1875" b="0" i="0" dirty="0" smtClean="0">
                        <a:latin typeface="Cambria Math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HT" sz="1875" b="0" i="0" dirty="0" smtClean="0">
                        <a:latin typeface="Cambria Math" charset="0"/>
                      </a:rPr>
                      <m:t>q</m:t>
                    </m:r>
                    <m:r>
                      <a:rPr lang="en-US" altLang="zh-CHT" sz="1875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≥3, </m:t>
                    </m:r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altLang="zh-CHT" sz="1875" b="0" i="1" dirty="0" smtClean="0">
                        <a:latin typeface="Cambria Math" charset="0"/>
                      </a:rPr>
                      <m:t>𝑞</m:t>
                    </m:r>
                    <m:r>
                      <a:rPr lang="en-US" altLang="zh-CHT" sz="1875" b="0" i="1" dirty="0" smtClean="0">
                        <a:latin typeface="Cambria Math" charset="0"/>
                      </a:rPr>
                      <m:t>=0 </m:t>
                    </m:r>
                  </m:oMath>
                </a14:m>
                <a:r>
                  <a:rPr lang="en-US" altLang="zh-CHT" sz="1875" dirty="0"/>
                  <a:t/>
                </a:r>
                <a:br>
                  <a:rPr lang="en-US" altLang="zh-CHT" sz="1875" dirty="0"/>
                </a:br>
                <a:r>
                  <a:rPr lang="en-US" altLang="zh-CHT" sz="1875" dirty="0"/>
                  <a:t>In this case, </a:t>
                </a:r>
                <a:r>
                  <a:rPr lang="en-US" altLang="zh-CHT" sz="1875" dirty="0" smtClean="0"/>
                  <a:t>the polygon will </a:t>
                </a:r>
                <a:r>
                  <a:rPr lang="en-US" altLang="zh-CHT" sz="1875" dirty="0"/>
                  <a:t>be a triangle, and its area is 	</a:t>
                </a:r>
                <a14:m>
                  <m:oMath xmlns:m="http://schemas.openxmlformats.org/officeDocument/2006/math"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1∗</m:t>
                    </m:r>
                    <m:f>
                      <m:fPr>
                        <m:ctrlPr>
                          <a:rPr lang="en-US" altLang="zh-CHT" sz="1875" i="1" dirty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HT" sz="1875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HT" sz="1875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HT" sz="1875" i="1" dirty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HT" sz="1875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altLang="zh-CHT" sz="1875" i="1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altLang="zh-CHT" sz="1875" i="1" dirty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CHT" sz="1875" i="1" dirty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HT" sz="1875" i="1" dirty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altLang="zh-CHT" sz="1875" i="1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altLang="zh-CHT" sz="1875" i="1" dirty="0">
                        <a:latin typeface="Cambria Math"/>
                      </a:rPr>
                      <m:t>+0−1</m:t>
                    </m:r>
                  </m:oMath>
                </a14:m>
                <a:endParaRPr lang="en-US" altLang="zh-CHT" sz="1875" dirty="0"/>
              </a:p>
              <a:p>
                <a:pPr lvl="1"/>
                <a:r>
                  <a:rPr lang="en-US" altLang="zh-CHT" sz="1875" dirty="0"/>
                  <a:t>Inductive step: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HT" sz="1875" dirty="0">
                        <a:latin typeface="Cambria Math" charset="0"/>
                      </a:rPr>
                      <m:t>p</m:t>
                    </m:r>
                    <m:r>
                      <a:rPr lang="en-US" altLang="zh-CHT" sz="1875" dirty="0">
                        <a:latin typeface="Cambria Math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HT" sz="1875" dirty="0">
                        <a:latin typeface="Cambria Math" charset="0"/>
                      </a:rPr>
                      <m:t>q</m:t>
                    </m:r>
                    <m:r>
                      <a:rPr lang="en-US" altLang="zh-CHT" sz="1875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≥3, </m:t>
                    </m:r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altLang="zh-CHT" sz="1875" b="0" i="1" dirty="0" smtClean="0">
                        <a:latin typeface="Cambria Math" charset="0"/>
                      </a:rPr>
                      <m:t>𝑞</m:t>
                    </m:r>
                    <m:r>
                      <a:rPr lang="en-US" altLang="zh-CHT" sz="1875" b="0" i="1" dirty="0" smtClean="0">
                        <a:latin typeface="Cambria Math" charset="0"/>
                      </a:rPr>
                      <m:t>&gt;0</m:t>
                    </m:r>
                  </m:oMath>
                </a14:m>
                <a:r>
                  <a:rPr lang="en-US" altLang="zh-CHT" sz="1875" dirty="0"/>
                  <a:t/>
                </a:r>
                <a:br>
                  <a:rPr lang="en-US" altLang="zh-CHT" sz="1875" dirty="0"/>
                </a:br>
                <a:r>
                  <a:rPr lang="en-US" altLang="zh-CHT" sz="1875" dirty="0"/>
                  <a:t>we can choose an arbitrary point of q and link to each point of p, and there will produce three triangles A, B and C</a:t>
                </a:r>
                <a:r>
                  <a:rPr lang="en-US" altLang="zh-CHT" sz="1875" dirty="0" smtClean="0"/>
                  <a:t>.</a:t>
                </a:r>
                <a:endParaRPr lang="en-US" altLang="zh-CHT" sz="1875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284" t="-5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線單箭頭接點 21"/>
          <p:cNvCxnSpPr/>
          <p:nvPr/>
        </p:nvCxnSpPr>
        <p:spPr>
          <a:xfrm>
            <a:off x="6680774" y="4974037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單箭頭接點 22"/>
          <p:cNvCxnSpPr/>
          <p:nvPr/>
        </p:nvCxnSpPr>
        <p:spPr>
          <a:xfrm>
            <a:off x="6680774" y="5550101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23"/>
          <p:cNvCxnSpPr/>
          <p:nvPr/>
        </p:nvCxnSpPr>
        <p:spPr>
          <a:xfrm>
            <a:off x="6680774" y="5262069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24"/>
          <p:cNvCxnSpPr/>
          <p:nvPr/>
        </p:nvCxnSpPr>
        <p:spPr>
          <a:xfrm>
            <a:off x="6680774" y="5838133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25"/>
          <p:cNvCxnSpPr/>
          <p:nvPr/>
        </p:nvCxnSpPr>
        <p:spPr>
          <a:xfrm>
            <a:off x="6680774" y="6126165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26"/>
          <p:cNvCxnSpPr/>
          <p:nvPr/>
        </p:nvCxnSpPr>
        <p:spPr>
          <a:xfrm>
            <a:off x="6968806" y="4686005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27"/>
          <p:cNvCxnSpPr/>
          <p:nvPr/>
        </p:nvCxnSpPr>
        <p:spPr>
          <a:xfrm>
            <a:off x="7256838" y="4686005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28"/>
          <p:cNvCxnSpPr/>
          <p:nvPr/>
        </p:nvCxnSpPr>
        <p:spPr>
          <a:xfrm>
            <a:off x="7544870" y="4686005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29"/>
          <p:cNvCxnSpPr/>
          <p:nvPr/>
        </p:nvCxnSpPr>
        <p:spPr>
          <a:xfrm>
            <a:off x="7832902" y="4686005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30"/>
          <p:cNvCxnSpPr/>
          <p:nvPr/>
        </p:nvCxnSpPr>
        <p:spPr>
          <a:xfrm>
            <a:off x="8120934" y="4686005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32"/>
          <p:cNvSpPr/>
          <p:nvPr/>
        </p:nvSpPr>
        <p:spPr>
          <a:xfrm>
            <a:off x="8048926" y="4902029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7" name="橢圓 33"/>
          <p:cNvSpPr/>
          <p:nvPr/>
        </p:nvSpPr>
        <p:spPr>
          <a:xfrm>
            <a:off x="7467763" y="5190061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8" name="橢圓 34"/>
          <p:cNvSpPr/>
          <p:nvPr/>
        </p:nvSpPr>
        <p:spPr>
          <a:xfrm>
            <a:off x="7760895" y="576612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cxnSp>
        <p:nvCxnSpPr>
          <p:cNvPr id="22" name="Straight Connector 21"/>
          <p:cNvCxnSpPr>
            <a:stCxn id="17" idx="1"/>
            <a:endCxn id="16" idx="2"/>
          </p:cNvCxnSpPr>
          <p:nvPr/>
        </p:nvCxnSpPr>
        <p:spPr>
          <a:xfrm flipV="1">
            <a:off x="7488854" y="4974037"/>
            <a:ext cx="560072" cy="237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7" idx="6"/>
            <a:endCxn id="18" idx="1"/>
          </p:cNvCxnSpPr>
          <p:nvPr/>
        </p:nvCxnSpPr>
        <p:spPr>
          <a:xfrm>
            <a:off x="7611779" y="5262069"/>
            <a:ext cx="170207" cy="525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6" idx="7"/>
            <a:endCxn id="18" idx="0"/>
          </p:cNvCxnSpPr>
          <p:nvPr/>
        </p:nvCxnSpPr>
        <p:spPr>
          <a:xfrm flipH="1">
            <a:off x="7832903" y="4923120"/>
            <a:ext cx="338948" cy="8430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970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HT" dirty="0">
                <a:latin typeface="+mn-lt"/>
              </a:rPr>
              <a:t>Problem 5 (cont.)</a:t>
            </a:r>
            <a:endParaRPr lang="zh-CHT" altLang="en-US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en-US" altLang="zh-CHT" sz="1875" dirty="0"/>
                  <a:t>The chosen point makes one of q be three p’s in triangle A, B and C.</a:t>
                </a:r>
              </a:p>
              <a:p>
                <a:pPr lvl="1"/>
                <a:r>
                  <a:rPr lang="en-US" altLang="zh-CHT" sz="1875" dirty="0"/>
                  <a:t>And if there are any edge cross points of q, then the point will become two of p’s in triangle A, B or C.</a:t>
                </a:r>
              </a:p>
              <a:p>
                <a:pPr lvl="1"/>
                <a:r>
                  <a:rPr lang="en-US" altLang="zh-CHT" sz="1875" dirty="0"/>
                  <a:t>So we can show the sum of p and q in triangle A, B and C by 2*3+3+2*</a:t>
                </a:r>
                <a:r>
                  <a:rPr lang="pt-BR" altLang="zh-CHT" sz="1875" dirty="0"/>
                  <a:t>q</a:t>
                </a:r>
                <a:r>
                  <a:rPr lang="en-US" altLang="zh-CHT" sz="1875" baseline="-25000" dirty="0"/>
                  <a:t>d</a:t>
                </a:r>
                <a:r>
                  <a:rPr lang="en-US" altLang="zh-CHT" sz="1875" dirty="0"/>
                  <a:t> , and </a:t>
                </a:r>
                <a:r>
                  <a:rPr lang="en-US" altLang="zh-CHT" sz="1875" dirty="0" smtClean="0"/>
                  <a:t>q-(1+</a:t>
                </a:r>
                <a:r>
                  <a:rPr lang="pt-BR" altLang="zh-CHT" sz="1875" dirty="0" err="1" smtClean="0"/>
                  <a:t>q</a:t>
                </a:r>
                <a:r>
                  <a:rPr lang="en-US" altLang="zh-CHT" sz="1875" baseline="-25000" dirty="0" smtClean="0"/>
                  <a:t>d,)</a:t>
                </a:r>
              </a:p>
              <a:p>
                <a:pPr lvl="1"/>
                <a:r>
                  <a:rPr lang="en-US" altLang="zh-CHT" sz="1875" baseline="-25000" dirty="0" smtClean="0"/>
                  <a:t>Where </a:t>
                </a:r>
                <a:r>
                  <a:rPr lang="pt-BR" altLang="zh-CHT" sz="1875" dirty="0" err="1"/>
                  <a:t>q</a:t>
                </a:r>
                <a:r>
                  <a:rPr lang="en-US" altLang="zh-CHT" sz="1875" baseline="-25000" dirty="0" smtClean="0"/>
                  <a:t>d is points on new edge.</a:t>
                </a:r>
              </a:p>
              <a:p>
                <a:pPr marL="274320" lvl="1" indent="0">
                  <a:buNone/>
                </a:pPr>
                <a:endParaRPr lang="en-US" altLang="zh-CHT" sz="1875" baseline="-25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HT" sz="1875" i="1" dirty="0" err="1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CHT" sz="1875" i="1" baseline="-25000" dirty="0" err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HT" sz="1875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HT" sz="1875" i="1" dirty="0" err="1">
                        <a:latin typeface="Cambria Math" panose="02040503050406030204" pitchFamily="18" charset="0"/>
                      </a:rPr>
                      <m:t>𝐴𝑟𝑒𝑎𝐵</m:t>
                    </m:r>
                    <m:r>
                      <a:rPr lang="en-US" altLang="zh-CHT" sz="1875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HT" sz="1875" i="1" dirty="0" err="1">
                        <a:latin typeface="Cambria Math" panose="02040503050406030204" pitchFamily="18" charset="0"/>
                      </a:rPr>
                      <m:t>𝐴𝑟𝑒𝑎𝐶</m:t>
                    </m:r>
                  </m:oMath>
                </a14:m>
                <a:r>
                  <a:rPr lang="en-US" altLang="zh-CHT" sz="1875" i="1" baseline="-25000" dirty="0">
                    <a:latin typeface="Cambria Math" panose="02040503050406030204" pitchFamily="18" charset="0"/>
                  </a:rPr>
                  <a:t/>
                </a:r>
                <a:br>
                  <a:rPr lang="en-US" altLang="zh-CHT" sz="1875" i="1" baseline="-25000" dirty="0">
                    <a:latin typeface="Cambria Math" panose="02040503050406030204" pitchFamily="18" charset="0"/>
                  </a:rPr>
                </a:br>
                <a:r>
                  <a:rPr lang="zh-CHT" altLang="en-US" sz="1875" i="1" baseline="-250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HT" altLang="en-US" sz="1875" i="1" baseline="-25000" dirty="0">
                        <a:latin typeface="Cambria Math" panose="02040503050406030204" pitchFamily="18" charset="0"/>
                      </a:rPr>
                      <m:t>                </m:t>
                    </m:r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altLang="zh-CHT" sz="1875" i="1" dirty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HT" sz="1875" i="1" dirty="0">
                            <a:latin typeface="Cambria Math" panose="02040503050406030204" pitchFamily="18" charset="0"/>
                          </a:rPr>
                          <m:t>9+2∗</m:t>
                        </m:r>
                        <m:r>
                          <a:rPr lang="pt-BR" altLang="zh-CHT" sz="1875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HT" sz="1875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pt-BR" altLang="zh-CHT" sz="1875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HT" sz="1875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HT" sz="1875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HT" sz="1875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HT" sz="1875" i="1" dirty="0">
                            <a:latin typeface="Cambria Math" panose="02040503050406030204" pitchFamily="18" charset="0"/>
                          </a:rPr>
                          <m:t>−1−</m:t>
                        </m:r>
                        <m:r>
                          <a:rPr lang="pt-BR" altLang="zh-CHT" sz="1875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HT" sz="1875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altLang="zh-CHT" sz="1875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CHT" sz="1875" i="1" dirty="0">
                    <a:latin typeface="Cambria Math" panose="02040503050406030204" pitchFamily="18" charset="0"/>
                  </a:rPr>
                </a:br>
                <a:r>
                  <a:rPr lang="zh-CHT" altLang="en-US" sz="1875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HT" altLang="en-US" sz="1875" i="1" dirty="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=3/2+</m:t>
                    </m:r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−1=</m:t>
                    </m:r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/2+</m:t>
                    </m:r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CHT" sz="1875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pt-BR" altLang="zh-CHT" sz="1875" dirty="0" smtClean="0"/>
              </a:p>
              <a:p>
                <a:pPr lvl="1"/>
                <a:endParaRPr lang="pt-BR" altLang="zh-CHT" sz="1875" dirty="0" smtClean="0"/>
              </a:p>
              <a:p>
                <a:pPr lvl="1"/>
                <a:r>
                  <a:rPr lang="pt-BR" altLang="zh-CHT" sz="1875" dirty="0" smtClean="0"/>
                  <a:t>(</a:t>
                </a:r>
                <a14:m>
                  <m:oMath xmlns:m="http://schemas.openxmlformats.org/officeDocument/2006/math">
                    <m:r>
                      <a:rPr lang="en-US" altLang="zh-CHT" sz="20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HT" sz="20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/2+</m:t>
                    </m:r>
                    <m:r>
                      <a:rPr lang="en-US" altLang="zh-CHT" sz="20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HT" sz="20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CHT" sz="2000" dirty="0" smtClean="0"/>
                  <a:t>.</a:t>
                </a:r>
                <a:r>
                  <a:rPr lang="pt-BR" altLang="zh-CHT" sz="1875" dirty="0" smtClean="0"/>
                  <a:t>)</a:t>
                </a:r>
                <a:endParaRPr lang="pt-BR" altLang="zh-CHT" sz="1875" dirty="0"/>
              </a:p>
              <a:p>
                <a:endParaRPr lang="en-US" altLang="zh-CHT" baseline="-25000" dirty="0"/>
              </a:p>
              <a:p>
                <a:endParaRPr lang="en-US" altLang="zh-CHT" dirty="0" smtClean="0"/>
              </a:p>
              <a:p>
                <a:endParaRPr lang="en-US" altLang="zh-CHT" dirty="0" smtClean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4814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HT" dirty="0">
                <a:latin typeface="+mn-lt"/>
              </a:rPr>
              <a:t>Problem 5 (cont.)</a:t>
            </a:r>
            <a:endParaRPr lang="zh-CHT" altLang="en-US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HT" dirty="0" smtClean="0"/>
                  <a:t>Inductive step: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HT" dirty="0">
                        <a:latin typeface="Cambria Math" charset="0"/>
                      </a:rPr>
                      <m:t>p</m:t>
                    </m:r>
                    <m:r>
                      <a:rPr lang="en-US" altLang="zh-CHT" dirty="0">
                        <a:latin typeface="Cambria Math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HT" dirty="0">
                        <a:latin typeface="Cambria Math" charset="0"/>
                      </a:rPr>
                      <m:t>q</m:t>
                    </m:r>
                    <m:r>
                      <a:rPr lang="en-US" altLang="zh-CHT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≥3, </m:t>
                    </m:r>
                    <m:r>
                      <a:rPr lang="en-US" altLang="zh-CHT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HT" b="0" i="1" dirty="0" smtClean="0">
                        <a:latin typeface="Cambria Math" charset="0"/>
                      </a:rPr>
                      <m:t>&gt;</m:t>
                    </m:r>
                    <m:r>
                      <a:rPr lang="en-US" altLang="zh-CHT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HT" b="0" i="1" dirty="0" smtClean="0">
                        <a:latin typeface="Cambria Math" charset="0"/>
                      </a:rPr>
                      <m:t>, </m:t>
                    </m:r>
                    <m:r>
                      <a:rPr lang="en-US" altLang="zh-CHT" b="0" i="1" dirty="0" smtClean="0">
                        <a:latin typeface="Cambria Math" charset="0"/>
                      </a:rPr>
                      <m:t>𝑞</m:t>
                    </m:r>
                    <m:r>
                      <a:rPr lang="en-US" altLang="zh-CHT" b="0" i="1" dirty="0" smtClean="0">
                        <a:latin typeface="Cambria Math" charset="0"/>
                      </a:rPr>
                      <m:t>&gt;0</m:t>
                    </m:r>
                  </m:oMath>
                </a14:m>
                <a:endParaRPr lang="en-US" altLang="zh-CHT" dirty="0">
                  <a:ea typeface="Cambria Math" panose="02040503050406030204" pitchFamily="18" charset="0"/>
                </a:endParaRPr>
              </a:p>
              <a:p>
                <a:r>
                  <a:rPr lang="en-US" altLang="zh-CHT" dirty="0">
                    <a:ea typeface="Cambria Math" panose="02040503050406030204" pitchFamily="18" charset="0"/>
                  </a:rPr>
                  <a:t>We can choose two of p that the edge between them is inside the polygon, and the edge will separate the original polygon to two new polygons A and B.</a:t>
                </a:r>
              </a:p>
              <a:p>
                <a:r>
                  <a:rPr lang="en-US" altLang="zh-CHT" dirty="0"/>
                  <a:t>And if there are any point of q cross by the edge, then the point will become two of p’s in polygons A and B.</a:t>
                </a:r>
                <a:endParaRPr lang="en-US" altLang="zh-CHT" dirty="0">
                  <a:solidFill>
                    <a:prstClr val="black"/>
                  </a:solidFill>
                </a:endParaRPr>
              </a:p>
              <a:p>
                <a:pPr lvl="0"/>
                <a:r>
                  <a:rPr lang="en-US" altLang="zh-CHT" dirty="0">
                    <a:solidFill>
                      <a:prstClr val="black"/>
                    </a:solidFill>
                  </a:rPr>
                  <a:t>So we can show the sum of p and q in polygons A and B by (p+2)+2*</a:t>
                </a:r>
                <a:r>
                  <a:rPr lang="pt-BR" altLang="zh-CHT" dirty="0">
                    <a:solidFill>
                      <a:prstClr val="black"/>
                    </a:solidFill>
                  </a:rPr>
                  <a:t>q</a:t>
                </a:r>
                <a:r>
                  <a:rPr lang="en-US" altLang="zh-CHT" baseline="-25000" dirty="0">
                    <a:solidFill>
                      <a:prstClr val="black"/>
                    </a:solidFill>
                  </a:rPr>
                  <a:t>d</a:t>
                </a:r>
                <a:r>
                  <a:rPr lang="en-US" altLang="zh-CHT" dirty="0">
                    <a:solidFill>
                      <a:prstClr val="black"/>
                    </a:solidFill>
                  </a:rPr>
                  <a:t> , and q-</a:t>
                </a:r>
                <a:r>
                  <a:rPr lang="pt-BR" altLang="zh-CHT" dirty="0">
                    <a:solidFill>
                      <a:prstClr val="black"/>
                    </a:solidFill>
                  </a:rPr>
                  <a:t>q</a:t>
                </a:r>
                <a:r>
                  <a:rPr lang="en-US" altLang="zh-CHT" baseline="-25000" dirty="0">
                    <a:solidFill>
                      <a:prstClr val="black"/>
                    </a:solidFill>
                  </a:rPr>
                  <a:t>d</a:t>
                </a:r>
              </a:p>
              <a:p>
                <a14:m>
                  <m:oMath xmlns:m="http://schemas.openxmlformats.org/officeDocument/2006/math">
                    <m:r>
                      <a:rPr lang="en-US" altLang="zh-CHT" i="1" dirty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CHT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HT" i="1" dirty="0" err="1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altLang="zh-CHT" i="1" baseline="-25000" dirty="0" err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HT" i="1" dirty="0" err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HT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T" i="1" dirty="0">
                            <a:latin typeface="Cambria Math" panose="02040503050406030204" pitchFamily="18" charset="0"/>
                          </a:rPr>
                          <m:t>𝐴𝑟𝑒𝑎</m:t>
                        </m:r>
                      </m:e>
                      <m:sub>
                        <m:r>
                          <a:rPr lang="en-US" altLang="zh-CHT" i="1" dirty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CHT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altLang="zh-CHT" i="1" dirty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HT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HT" i="1" dirty="0">
                            <a:latin typeface="Cambria Math" panose="02040503050406030204" pitchFamily="18" charset="0"/>
                          </a:rPr>
                          <m:t>+2+2∗</m:t>
                        </m:r>
                        <m:r>
                          <a:rPr lang="pt-BR" altLang="zh-CHT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HT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pt-BR" altLang="zh-CHT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altLang="zh-CHT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HT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HT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HT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HT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altLang="zh-CHT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HT" i="1" baseline="-25000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pt-BR" altLang="zh-CHT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HT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CHT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CHT" i="1" dirty="0">
                    <a:latin typeface="Cambria Math" panose="02040503050406030204" pitchFamily="18" charset="0"/>
                  </a:rPr>
                </a:br>
                <a:r>
                  <a:rPr lang="en-US" altLang="zh-CHT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altLang="zh-CHT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altLang="zh-CHT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pt-BR" altLang="zh-CHT" i="1" dirty="0">
                        <a:latin typeface="Cambria Math" panose="02040503050406030204" pitchFamily="18" charset="0"/>
                      </a:rPr>
                      <m:t>/2+</m:t>
                    </m:r>
                    <m:r>
                      <a:rPr lang="pt-BR" altLang="zh-CHT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altLang="zh-CHT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pt-BR" altLang="zh-CHT" dirty="0"/>
              </a:p>
              <a:p>
                <a:endParaRPr lang="en-US" altLang="zh-CHT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89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250" y="1232893"/>
            <a:ext cx="1793081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3360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2443</TotalTime>
  <Words>1190</Words>
  <Application>Microsoft Macintosh PowerPoint</Application>
  <PresentationFormat>On-screen Show (4:3)</PresentationFormat>
  <Paragraphs>197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Cambria Math</vt:lpstr>
      <vt:lpstr>Century Schoolbook</vt:lpstr>
      <vt:lpstr>Wingdings 2</vt:lpstr>
      <vt:lpstr>新細明體</vt:lpstr>
      <vt:lpstr>Arial</vt:lpstr>
      <vt:lpstr>View</vt:lpstr>
      <vt:lpstr>Algorithms  HW #2</vt:lpstr>
      <vt:lpstr>Problem 1</vt:lpstr>
      <vt:lpstr>Problem 1 (cont.)</vt:lpstr>
      <vt:lpstr>Problem 1 (cont.)</vt:lpstr>
      <vt:lpstr>Problem 1 (cont.)</vt:lpstr>
      <vt:lpstr>Problem 1 (cont.)</vt:lpstr>
      <vt:lpstr>Problem 1 (cont.)</vt:lpstr>
      <vt:lpstr>Problem 1 (cont.)</vt:lpstr>
      <vt:lpstr>Problem 1 (cont.)</vt:lpstr>
      <vt:lpstr>Problem 5</vt:lpstr>
      <vt:lpstr>Problem 5 (cont.)</vt:lpstr>
      <vt:lpstr>Problem 5 (cont.)</vt:lpstr>
      <vt:lpstr>Problem 5 (cont.)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Lai_Jui-Shun</dc:creator>
  <cp:lastModifiedBy>Microsoft Office User</cp:lastModifiedBy>
  <cp:revision>184</cp:revision>
  <cp:lastPrinted>2015-03-23T07:34:50Z</cp:lastPrinted>
  <dcterms:created xsi:type="dcterms:W3CDTF">2013-03-13T03:38:21Z</dcterms:created>
  <dcterms:modified xsi:type="dcterms:W3CDTF">2015-03-24T05:10:37Z</dcterms:modified>
</cp:coreProperties>
</file>