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7" r:id="rId2"/>
    <p:sldId id="281" r:id="rId3"/>
    <p:sldId id="260" r:id="rId4"/>
    <p:sldId id="261" r:id="rId5"/>
    <p:sldId id="263" r:id="rId6"/>
    <p:sldId id="284" r:id="rId7"/>
    <p:sldId id="285" r:id="rId8"/>
    <p:sldId id="262" r:id="rId9"/>
    <p:sldId id="282" r:id="rId10"/>
    <p:sldId id="264" r:id="rId11"/>
    <p:sldId id="265" r:id="rId12"/>
    <p:sldId id="283" r:id="rId13"/>
    <p:sldId id="266" r:id="rId14"/>
    <p:sldId id="286" r:id="rId15"/>
    <p:sldId id="268" r:id="rId16"/>
    <p:sldId id="269" r:id="rId17"/>
    <p:sldId id="287" r:id="rId18"/>
    <p:sldId id="271" r:id="rId19"/>
    <p:sldId id="277" r:id="rId20"/>
    <p:sldId id="278" r:id="rId21"/>
    <p:sldId id="275" r:id="rId22"/>
    <p:sldId id="276" r:id="rId23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304" autoAdjust="0"/>
  </p:normalViewPr>
  <p:slideViewPr>
    <p:cSldViewPr snapToGrid="0">
      <p:cViewPr varScale="1">
        <p:scale>
          <a:sx n="81" d="100"/>
          <a:sy n="81" d="100"/>
        </p:scale>
        <p:origin x="725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94AB5C-C4DD-4752-9832-D33C467FB3DA}" type="datetimeFigureOut">
              <a:rPr lang="zh-TW" altLang="en-US" smtClean="0"/>
              <a:t>2016/6/8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AD1D5C-7C2B-4E23-B3EF-93A9744405D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24296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AD1D5C-7C2B-4E23-B3EF-93A9744405D6}" type="slidenum">
              <a:rPr lang="zh-TW" altLang="en-US" smtClean="0"/>
              <a:t>10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86383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AD1D5C-7C2B-4E23-B3EF-93A9744405D6}" type="slidenum">
              <a:rPr lang="zh-TW" altLang="en-US" smtClean="0"/>
              <a:t>15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103103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2DFA usually refers to “2-way deterministic finite automata”, so maybe it’s better to use 2HDFA here.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AD1D5C-7C2B-4E23-B3EF-93A9744405D6}" type="slidenum">
              <a:rPr lang="zh-TW" altLang="en-US" smtClean="0"/>
              <a:t>19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677073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:r>
                  <a:rPr lang="zh-TW" altLang="en-US" sz="1200" dirty="0" smtClean="0"/>
                  <a:t>更正：</a:t>
                </a:r>
                <a14:m>
                  <m:oMath xmlns:m="http://schemas.openxmlformats.org/officeDocument/2006/math">
                    <m:r>
                      <a:rPr lang="en-US" altLang="zh-TW" sz="120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altLang="zh-TW" sz="1200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zh-TW" altLang="en-US" dirty="0" smtClean="0"/>
                  <a:t> 到 </a:t>
                </a:r>
                <a14:m>
                  <m:oMath xmlns:m="http://schemas.openxmlformats.org/officeDocument/2006/math">
                    <m:r>
                      <a:rPr lang="en-US" altLang="zh-TW" sz="120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altLang="zh-TW" sz="1200" i="1" smtClean="0">
                        <a:latin typeface="Cambria Math" panose="02040503050406030204" pitchFamily="18" charset="0"/>
                      </a:rPr>
                      <m:t>′′</m:t>
                    </m:r>
                  </m:oMath>
                </a14:m>
                <a:r>
                  <a:rPr lang="zh-TW" altLang="en-US" dirty="0" smtClean="0"/>
                  <a:t> 的調整是針對「即將進入</a:t>
                </a:r>
                <a:r>
                  <a:rPr lang="en-US" altLang="zh-TW" dirty="0" smtClean="0"/>
                  <a:t>accept</a:t>
                </a:r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state</a:t>
                </a:r>
                <a:r>
                  <a:rPr lang="zh-TW" altLang="en-US" dirty="0" smtClean="0"/>
                  <a:t>的</a:t>
                </a:r>
                <a:r>
                  <a:rPr lang="en-US" altLang="zh-TW" dirty="0" smtClean="0"/>
                  <a:t>transition</a:t>
                </a:r>
                <a:r>
                  <a:rPr lang="zh-TW" altLang="en-US" dirty="0" smtClean="0"/>
                  <a:t>」而非</a:t>
                </a:r>
                <a:r>
                  <a:rPr lang="en-US" altLang="zh-TW" dirty="0" smtClean="0"/>
                  <a:t>reject state</a:t>
                </a:r>
                <a:r>
                  <a:rPr lang="zh-TW" altLang="en-US" dirty="0" smtClean="0"/>
                  <a:t>。</a:t>
                </a:r>
                <a:endParaRPr lang="en-US" altLang="zh-TW" dirty="0" smtClean="0"/>
              </a:p>
              <a:p>
                <a:pPr/>
                <a:r>
                  <a:rPr lang="zh-TW" altLang="en-US" dirty="0" smtClean="0"/>
                  <a:t>目標：當</a:t>
                </a:r>
                <a14:m>
                  <m:oMath xmlns:m="http://schemas.openxmlformats.org/officeDocument/2006/math">
                    <m:r>
                      <a:rPr lang="en-US" altLang="zh-TW" sz="1200" i="1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zh-TW" altLang="en-US" dirty="0" smtClean="0"/>
                  <a:t>會被</a:t>
                </a:r>
                <a14:m>
                  <m:oMath xmlns:m="http://schemas.openxmlformats.org/officeDocument/2006/math">
                    <m:r>
                      <a:rPr lang="en-US" altLang="zh-TW" sz="120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zh-TW" altLang="en-US" dirty="0" smtClean="0"/>
                  <a:t>接受時，</a:t>
                </a:r>
                <a14:m>
                  <m:oMath xmlns:m="http://schemas.openxmlformats.org/officeDocument/2006/math">
                    <m:r>
                      <a:rPr lang="en-US" altLang="zh-TW" sz="120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altLang="zh-TW" sz="1200" i="1" smtClean="0">
                        <a:latin typeface="Cambria Math" panose="02040503050406030204" pitchFamily="18" charset="0"/>
                      </a:rPr>
                      <m:t>′′</m:t>
                    </m:r>
                  </m:oMath>
                </a14:m>
                <a:r>
                  <a:rPr lang="zh-TW" altLang="en-US" dirty="0" smtClean="0"/>
                  <a:t>沒有</a:t>
                </a:r>
                <a:r>
                  <a:rPr lang="en-US" altLang="zh-TW" dirty="0" smtClean="0"/>
                  <a:t>useless state</a:t>
                </a:r>
                <a:r>
                  <a:rPr lang="zh-TW" altLang="en-US" dirty="0" smtClean="0"/>
                  <a:t>；不會時，</a:t>
                </a:r>
                <a14:m>
                  <m:oMath xmlns:m="http://schemas.openxmlformats.org/officeDocument/2006/math">
                    <m:r>
                      <a:rPr lang="en-US" altLang="zh-TW" sz="120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altLang="zh-TW" sz="1200" i="1" smtClean="0">
                        <a:latin typeface="Cambria Math" panose="02040503050406030204" pitchFamily="18" charset="0"/>
                      </a:rPr>
                      <m:t>′′</m:t>
                    </m:r>
                  </m:oMath>
                </a14:m>
                <a:r>
                  <a:rPr lang="zh-TW" altLang="en-US" dirty="0" smtClean="0"/>
                  <a:t>有</a:t>
                </a:r>
                <a:r>
                  <a:rPr lang="en-US" altLang="zh-TW" dirty="0" smtClean="0"/>
                  <a:t>useless</a:t>
                </a:r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state</a:t>
                </a:r>
                <a:r>
                  <a:rPr lang="zh-TW" altLang="en-US" dirty="0" smtClean="0"/>
                  <a:t>（至少，於調整時加入的那些用於準備遍訪各</a:t>
                </a:r>
                <a:r>
                  <a:rPr lang="en-US" altLang="zh-TW" dirty="0" smtClean="0"/>
                  <a:t>state</a:t>
                </a:r>
                <a:r>
                  <a:rPr lang="zh-TW" altLang="en-US" dirty="0" smtClean="0"/>
                  <a:t>用的那些</a:t>
                </a:r>
                <a:r>
                  <a:rPr lang="en-US" altLang="zh-TW" dirty="0" smtClean="0"/>
                  <a:t>states</a:t>
                </a:r>
                <a:r>
                  <a:rPr lang="zh-TW" altLang="en-US" dirty="0" smtClean="0"/>
                  <a:t>即為</a:t>
                </a:r>
                <a:r>
                  <a:rPr lang="en-US" altLang="zh-TW" dirty="0" smtClean="0"/>
                  <a:t>useless</a:t>
                </a:r>
                <a:r>
                  <a:rPr lang="en-US" altLang="zh-TW" baseline="0" dirty="0" smtClean="0"/>
                  <a:t> state</a:t>
                </a:r>
                <a:r>
                  <a:rPr lang="zh-TW" altLang="en-US" baseline="0" dirty="0" smtClean="0"/>
                  <a:t>）。</a:t>
                </a:r>
                <a:endParaRPr lang="en-US" dirty="0"/>
              </a:p>
            </p:txBody>
          </p:sp>
        </mc:Choice>
        <mc:Fallback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:r>
                  <a:rPr lang="zh-TW" altLang="en-US" sz="1200" dirty="0" smtClean="0"/>
                  <a:t>更正：</a:t>
                </a:r>
                <a:r>
                  <a:rPr lang="en-US" altLang="zh-TW" sz="1200" i="0" smtClean="0">
                    <a:latin typeface="Cambria Math" panose="02040503050406030204" pitchFamily="18" charset="0"/>
                  </a:rPr>
                  <a:t>𝑀′</a:t>
                </a:r>
                <a:r>
                  <a:rPr lang="zh-TW" altLang="en-US" dirty="0" smtClean="0"/>
                  <a:t> 到 </a:t>
                </a:r>
                <a:r>
                  <a:rPr lang="en-US" altLang="zh-TW" sz="1200" i="0" smtClean="0">
                    <a:latin typeface="Cambria Math" panose="02040503050406030204" pitchFamily="18" charset="0"/>
                  </a:rPr>
                  <a:t>𝑀′</a:t>
                </a:r>
                <a:r>
                  <a:rPr lang="en-US" altLang="zh-TW" sz="1200" b="0" i="0" smtClean="0">
                    <a:latin typeface="Cambria Math" panose="02040503050406030204" pitchFamily="18" charset="0"/>
                  </a:rPr>
                  <a:t>′</a:t>
                </a:r>
                <a:r>
                  <a:rPr lang="zh-TW" altLang="en-US" dirty="0" smtClean="0"/>
                  <a:t> 的調整是針對「即將進入</a:t>
                </a:r>
                <a:r>
                  <a:rPr lang="en-US" altLang="zh-TW" dirty="0" smtClean="0"/>
                  <a:t>accept</a:t>
                </a:r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state</a:t>
                </a:r>
                <a:r>
                  <a:rPr lang="zh-TW" altLang="en-US" dirty="0" smtClean="0"/>
                  <a:t>的</a:t>
                </a:r>
                <a:r>
                  <a:rPr lang="en-US" altLang="zh-TW" dirty="0" smtClean="0"/>
                  <a:t>transition</a:t>
                </a:r>
                <a:r>
                  <a:rPr lang="zh-TW" altLang="en-US" dirty="0" smtClean="0"/>
                  <a:t>」而非</a:t>
                </a:r>
                <a:r>
                  <a:rPr lang="en-US" altLang="zh-TW" dirty="0" smtClean="0"/>
                  <a:t>reject state</a:t>
                </a:r>
                <a:r>
                  <a:rPr lang="zh-TW" altLang="en-US" dirty="0" smtClean="0"/>
                  <a:t>。</a:t>
                </a:r>
                <a:endParaRPr lang="en-US" altLang="zh-TW" dirty="0" smtClean="0"/>
              </a:p>
              <a:p>
                <a:pPr/>
                <a:r>
                  <a:rPr lang="zh-TW" altLang="en-US" dirty="0" smtClean="0"/>
                  <a:t>目標：當</a:t>
                </a:r>
                <a:r>
                  <a:rPr lang="en-US" altLang="zh-TW" sz="1200" i="0" smtClean="0">
                    <a:latin typeface="Cambria Math" panose="02040503050406030204" pitchFamily="18" charset="0"/>
                  </a:rPr>
                  <a:t>𝑤</a:t>
                </a:r>
                <a:r>
                  <a:rPr lang="zh-TW" altLang="en-US" dirty="0" smtClean="0"/>
                  <a:t>會被</a:t>
                </a:r>
                <a:r>
                  <a:rPr lang="en-US" altLang="zh-TW" sz="1200" i="0" smtClean="0">
                    <a:latin typeface="Cambria Math" panose="02040503050406030204" pitchFamily="18" charset="0"/>
                  </a:rPr>
                  <a:t>𝑀</a:t>
                </a:r>
                <a:r>
                  <a:rPr lang="zh-TW" altLang="en-US" dirty="0" smtClean="0"/>
                  <a:t>接受時，</a:t>
                </a:r>
                <a:r>
                  <a:rPr lang="en-US" altLang="zh-TW" sz="1200" i="0" smtClean="0">
                    <a:latin typeface="Cambria Math" panose="02040503050406030204" pitchFamily="18" charset="0"/>
                  </a:rPr>
                  <a:t>𝑀′′</a:t>
                </a:r>
                <a:r>
                  <a:rPr lang="zh-TW" altLang="en-US" dirty="0" smtClean="0"/>
                  <a:t>沒有</a:t>
                </a:r>
                <a:r>
                  <a:rPr lang="en-US" altLang="zh-TW" dirty="0" smtClean="0"/>
                  <a:t>useless state</a:t>
                </a:r>
                <a:r>
                  <a:rPr lang="zh-TW" altLang="en-US" dirty="0" smtClean="0"/>
                  <a:t>；不會時，</a:t>
                </a:r>
                <a:r>
                  <a:rPr lang="en-US" altLang="zh-TW" sz="1200" i="0" smtClean="0">
                    <a:latin typeface="Cambria Math" panose="02040503050406030204" pitchFamily="18" charset="0"/>
                  </a:rPr>
                  <a:t>𝑀′′</a:t>
                </a:r>
                <a:r>
                  <a:rPr lang="zh-TW" altLang="en-US" dirty="0" smtClean="0"/>
                  <a:t>有</a:t>
                </a:r>
                <a:r>
                  <a:rPr lang="en-US" altLang="zh-TW" dirty="0" smtClean="0"/>
                  <a:t>useless</a:t>
                </a:r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state</a:t>
                </a:r>
                <a:r>
                  <a:rPr lang="zh-TW" altLang="en-US" dirty="0" smtClean="0"/>
                  <a:t>（至少，於調整時加入的那些用於準備遍訪各</a:t>
                </a:r>
                <a:r>
                  <a:rPr lang="en-US" altLang="zh-TW" dirty="0" smtClean="0"/>
                  <a:t>state</a:t>
                </a:r>
                <a:r>
                  <a:rPr lang="zh-TW" altLang="en-US" dirty="0" smtClean="0"/>
                  <a:t>用的那些</a:t>
                </a:r>
                <a:r>
                  <a:rPr lang="en-US" altLang="zh-TW" dirty="0" smtClean="0"/>
                  <a:t>states</a:t>
                </a:r>
                <a:r>
                  <a:rPr lang="zh-TW" altLang="en-US" dirty="0" smtClean="0"/>
                  <a:t>即為</a:t>
                </a:r>
                <a:r>
                  <a:rPr lang="en-US" altLang="zh-TW" dirty="0" smtClean="0"/>
                  <a:t>useless</a:t>
                </a:r>
                <a:r>
                  <a:rPr lang="en-US" altLang="zh-TW" baseline="0" dirty="0" smtClean="0"/>
                  <a:t> state</a:t>
                </a:r>
                <a:r>
                  <a:rPr lang="zh-TW" altLang="en-US" baseline="0" dirty="0" smtClean="0"/>
                  <a:t>）。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AD1D5C-7C2B-4E23-B3EF-93A9744405D6}" type="slidenum">
              <a:rPr lang="zh-TW" altLang="en-US" smtClean="0"/>
              <a:t>22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13484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D1CD-0BBF-420A-B233-F62CEFBFE59E}" type="datetimeFigureOut">
              <a:rPr lang="zh-TW" altLang="en-US" smtClean="0"/>
              <a:t>2016/6/8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1C11A-E4F3-460A-97E9-BECEC594076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60318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D1CD-0BBF-420A-B233-F62CEFBFE59E}" type="datetimeFigureOut">
              <a:rPr lang="zh-TW" altLang="en-US" smtClean="0"/>
              <a:t>2016/6/8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1C11A-E4F3-460A-97E9-BECEC594076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861503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D1CD-0BBF-420A-B233-F62CEFBFE59E}" type="datetimeFigureOut">
              <a:rPr lang="zh-TW" altLang="en-US" smtClean="0"/>
              <a:t>2016/6/8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1C11A-E4F3-460A-97E9-BECEC594076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75283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D1CD-0BBF-420A-B233-F62CEFBFE59E}" type="datetimeFigureOut">
              <a:rPr lang="zh-TW" altLang="en-US" smtClean="0"/>
              <a:t>2016/6/8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1C11A-E4F3-460A-97E9-BECEC594076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011772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D1CD-0BBF-420A-B233-F62CEFBFE59E}" type="datetimeFigureOut">
              <a:rPr lang="zh-TW" altLang="en-US" smtClean="0"/>
              <a:t>2016/6/8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1C11A-E4F3-460A-97E9-BECEC594076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771591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D1CD-0BBF-420A-B233-F62CEFBFE59E}" type="datetimeFigureOut">
              <a:rPr lang="zh-TW" altLang="en-US" smtClean="0"/>
              <a:t>2016/6/8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1C11A-E4F3-460A-97E9-BECEC594076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875418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D1CD-0BBF-420A-B233-F62CEFBFE59E}" type="datetimeFigureOut">
              <a:rPr lang="zh-TW" altLang="en-US" smtClean="0"/>
              <a:t>2016/6/8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1C11A-E4F3-460A-97E9-BECEC594076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937077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D1CD-0BBF-420A-B233-F62CEFBFE59E}" type="datetimeFigureOut">
              <a:rPr lang="zh-TW" altLang="en-US" smtClean="0"/>
              <a:t>2016/6/8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1C11A-E4F3-460A-97E9-BECEC594076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238250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D1CD-0BBF-420A-B233-F62CEFBFE59E}" type="datetimeFigureOut">
              <a:rPr lang="zh-TW" altLang="en-US" smtClean="0"/>
              <a:t>2016/6/8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1C11A-E4F3-460A-97E9-BECEC594076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54144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D1CD-0BBF-420A-B233-F62CEFBFE59E}" type="datetimeFigureOut">
              <a:rPr lang="zh-TW" altLang="en-US" smtClean="0"/>
              <a:t>2016/6/8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1C11A-E4F3-460A-97E9-BECEC594076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732295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D1CD-0BBF-420A-B233-F62CEFBFE59E}" type="datetimeFigureOut">
              <a:rPr lang="zh-TW" altLang="en-US" smtClean="0"/>
              <a:t>2016/6/8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1C11A-E4F3-460A-97E9-BECEC594076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978010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B3D1CD-0BBF-420A-B233-F62CEFBFE59E}" type="datetimeFigureOut">
              <a:rPr lang="zh-TW" altLang="en-US" smtClean="0"/>
              <a:t>2016/6/8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31C11A-E4F3-460A-97E9-BECEC594076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60379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9.png"/><Relationship Id="rId18" Type="http://schemas.openxmlformats.org/officeDocument/2006/relationships/image" Target="../media/image34.png"/><Relationship Id="rId26" Type="http://schemas.openxmlformats.org/officeDocument/2006/relationships/image" Target="../media/image42.png"/><Relationship Id="rId3" Type="http://schemas.openxmlformats.org/officeDocument/2006/relationships/image" Target="../media/image18.png"/><Relationship Id="rId21" Type="http://schemas.openxmlformats.org/officeDocument/2006/relationships/image" Target="../media/image37.png"/><Relationship Id="rId7" Type="http://schemas.openxmlformats.org/officeDocument/2006/relationships/image" Target="../media/image22.png"/><Relationship Id="rId12" Type="http://schemas.openxmlformats.org/officeDocument/2006/relationships/image" Target="../media/image28.png"/><Relationship Id="rId17" Type="http://schemas.openxmlformats.org/officeDocument/2006/relationships/image" Target="../media/image33.png"/><Relationship Id="rId25" Type="http://schemas.openxmlformats.org/officeDocument/2006/relationships/image" Target="../media/image41.png"/><Relationship Id="rId2" Type="http://schemas.openxmlformats.org/officeDocument/2006/relationships/image" Target="../media/image17.png"/><Relationship Id="rId16" Type="http://schemas.openxmlformats.org/officeDocument/2006/relationships/image" Target="../media/image32.png"/><Relationship Id="rId20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24" Type="http://schemas.openxmlformats.org/officeDocument/2006/relationships/image" Target="../media/image40.png"/><Relationship Id="rId5" Type="http://schemas.openxmlformats.org/officeDocument/2006/relationships/image" Target="../media/image20.png"/><Relationship Id="rId15" Type="http://schemas.openxmlformats.org/officeDocument/2006/relationships/image" Target="../media/image31.png"/><Relationship Id="rId23" Type="http://schemas.openxmlformats.org/officeDocument/2006/relationships/image" Target="../media/image39.png"/><Relationship Id="rId10" Type="http://schemas.openxmlformats.org/officeDocument/2006/relationships/image" Target="../media/image25.png"/><Relationship Id="rId19" Type="http://schemas.openxmlformats.org/officeDocument/2006/relationships/image" Target="../media/image3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Relationship Id="rId14" Type="http://schemas.openxmlformats.org/officeDocument/2006/relationships/image" Target="../media/image30.png"/><Relationship Id="rId22" Type="http://schemas.openxmlformats.org/officeDocument/2006/relationships/image" Target="../media/image38.png"/><Relationship Id="rId27" Type="http://schemas.openxmlformats.org/officeDocument/2006/relationships/image" Target="../media/image4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0.png"/><Relationship Id="rId4" Type="http://schemas.openxmlformats.org/officeDocument/2006/relationships/image" Target="../media/image17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Theory of Computing</a:t>
            </a:r>
            <a:r>
              <a:rPr lang="en-US" altLang="zh-TW" dirty="0"/>
              <a:t/>
            </a:r>
            <a:br>
              <a:rPr lang="en-US" altLang="zh-TW" dirty="0"/>
            </a:br>
            <a:r>
              <a:rPr lang="en-US" altLang="zh-TW" dirty="0" smtClean="0"/>
              <a:t>TA times #4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altLang="zh-TW" sz="3200" dirty="0" smtClean="0"/>
              <a:t>Hsu, Hung-Wei</a:t>
            </a:r>
          </a:p>
          <a:p>
            <a:r>
              <a:rPr lang="en-US" altLang="zh-TW" sz="3200" dirty="0" smtClean="0"/>
              <a:t>2016/06/08</a:t>
            </a:r>
            <a:endParaRPr lang="zh-TW" altLang="en-US" sz="3200" dirty="0"/>
          </a:p>
        </p:txBody>
      </p:sp>
    </p:spTree>
    <p:extLst>
      <p:ext uri="{BB962C8B-B14F-4D97-AF65-F5344CB8AC3E}">
        <p14:creationId xmlns:p14="http://schemas.microsoft.com/office/powerpoint/2010/main" val="3514880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zh-TW" sz="3600" dirty="0"/>
              <a:t>Most solutions we showed in TA’s slides are more </a:t>
            </a:r>
          </a:p>
          <a:p>
            <a:pPr marL="0" indent="0" algn="ctr">
              <a:buNone/>
            </a:pPr>
            <a:r>
              <a:rPr lang="en-US" altLang="zh-TW" sz="3600" dirty="0"/>
              <a:t>like the </a:t>
            </a:r>
            <a:r>
              <a:rPr lang="en-US" altLang="zh-TW" sz="3600" i="1" dirty="0"/>
              <a:t>ideas</a:t>
            </a:r>
            <a:r>
              <a:rPr lang="en-US" altLang="zh-TW" sz="3600" dirty="0"/>
              <a:t> rather then </a:t>
            </a:r>
            <a:r>
              <a:rPr lang="en-US" altLang="zh-TW" sz="3600" i="1" dirty="0"/>
              <a:t>completed solutions</a:t>
            </a:r>
            <a:r>
              <a:rPr lang="en-US" altLang="zh-TW" sz="3600" dirty="0"/>
              <a:t>. </a:t>
            </a:r>
          </a:p>
          <a:p>
            <a:pPr marL="0" indent="0" algn="ctr">
              <a:buNone/>
            </a:pPr>
            <a:r>
              <a:rPr lang="en-US" altLang="zh-TW" sz="3600" dirty="0"/>
              <a:t>You may take them as guides, but shouldn’t </a:t>
            </a:r>
          </a:p>
          <a:p>
            <a:pPr marL="0" indent="0" algn="ctr">
              <a:buNone/>
            </a:pPr>
            <a:r>
              <a:rPr lang="en-US" altLang="zh-TW" sz="3600" dirty="0"/>
              <a:t>consider them as all the things you need </a:t>
            </a:r>
          </a:p>
          <a:p>
            <a:pPr marL="0" indent="0" algn="ctr">
              <a:buNone/>
            </a:pPr>
            <a:r>
              <a:rPr lang="en-US" altLang="zh-TW" sz="3600" dirty="0"/>
              <a:t>to get your homework done.</a:t>
            </a:r>
            <a:endParaRPr lang="zh-TW" altLang="en-US" sz="3600" dirty="0"/>
          </a:p>
        </p:txBody>
      </p:sp>
      <p:sp>
        <p:nvSpPr>
          <p:cNvPr id="5" name="標題 1"/>
          <p:cNvSpPr>
            <a:spLocks noGrp="1"/>
          </p:cNvSpPr>
          <p:nvPr>
            <p:ph type="title"/>
          </p:nvPr>
        </p:nvSpPr>
        <p:spPr>
          <a:xfrm>
            <a:off x="838200" y="593725"/>
            <a:ext cx="10515600" cy="1325563"/>
          </a:xfrm>
        </p:spPr>
        <p:txBody>
          <a:bodyPr/>
          <a:lstStyle/>
          <a:p>
            <a:pPr algn="ctr"/>
            <a:r>
              <a:rPr lang="en-US" altLang="zh-TW" b="1" dirty="0" smtClean="0"/>
              <a:t>CAUTION</a:t>
            </a:r>
            <a:endParaRPr lang="zh-TW" altLang="en-US" b="1" dirty="0"/>
          </a:p>
        </p:txBody>
      </p:sp>
    </p:spTree>
    <p:extLst>
      <p:ext uri="{BB962C8B-B14F-4D97-AF65-F5344CB8AC3E}">
        <p14:creationId xmlns:p14="http://schemas.microsoft.com/office/powerpoint/2010/main" val="967749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Stats.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529456"/>
          </a:xfrm>
        </p:spPr>
        <p:txBody>
          <a:bodyPr>
            <a:normAutofit/>
          </a:bodyPr>
          <a:lstStyle/>
          <a:p>
            <a:r>
              <a:rPr lang="en-US" altLang="zh-TW" sz="3200" dirty="0" smtClean="0"/>
              <a:t>Homework #7*</a:t>
            </a:r>
          </a:p>
          <a:p>
            <a:pPr lvl="1"/>
            <a:r>
              <a:rPr lang="en-US" altLang="zh-TW" sz="2800" dirty="0" smtClean="0"/>
              <a:t>Average 53.6</a:t>
            </a:r>
          </a:p>
          <a:p>
            <a:pPr lvl="1"/>
            <a:r>
              <a:rPr lang="en-US" altLang="zh-TW" sz="2800" dirty="0" smtClean="0"/>
              <a:t>Std. Dev. 17.4</a:t>
            </a:r>
            <a:endParaRPr lang="en-US" altLang="zh-TW" sz="2800" dirty="0"/>
          </a:p>
          <a:p>
            <a:r>
              <a:rPr lang="en-US" altLang="zh-TW" sz="3200" dirty="0"/>
              <a:t>Homework </a:t>
            </a:r>
            <a:r>
              <a:rPr lang="en-US" altLang="zh-TW" sz="3200" dirty="0" smtClean="0"/>
              <a:t>#8*</a:t>
            </a:r>
            <a:endParaRPr lang="en-US" altLang="zh-TW" sz="3200" dirty="0"/>
          </a:p>
          <a:p>
            <a:pPr lvl="1"/>
            <a:r>
              <a:rPr lang="en-US" altLang="zh-TW" sz="2800" dirty="0"/>
              <a:t>Average </a:t>
            </a:r>
            <a:r>
              <a:rPr lang="en-US" altLang="zh-TW" sz="2800" dirty="0" smtClean="0"/>
              <a:t>48.9</a:t>
            </a:r>
            <a:endParaRPr lang="en-US" altLang="zh-TW" sz="2800" dirty="0"/>
          </a:p>
          <a:p>
            <a:pPr lvl="1"/>
            <a:r>
              <a:rPr lang="en-US" altLang="zh-TW" sz="2800" dirty="0"/>
              <a:t>Std. Dev. </a:t>
            </a:r>
            <a:r>
              <a:rPr lang="en-US" altLang="zh-TW" sz="2800" dirty="0" smtClean="0"/>
              <a:t>14.7</a:t>
            </a:r>
            <a:endParaRPr lang="en-US" altLang="zh-TW" sz="2800" dirty="0"/>
          </a:p>
          <a:p>
            <a:r>
              <a:rPr lang="en-US" altLang="zh-TW" sz="3200" dirty="0"/>
              <a:t>Homework </a:t>
            </a:r>
            <a:r>
              <a:rPr lang="en-US" altLang="zh-TW" sz="3200" dirty="0" smtClean="0"/>
              <a:t>#9</a:t>
            </a:r>
            <a:endParaRPr lang="en-US" altLang="zh-TW" sz="3200" dirty="0"/>
          </a:p>
          <a:p>
            <a:pPr lvl="1"/>
            <a:r>
              <a:rPr lang="en-US" altLang="zh-TW" sz="2800" dirty="0"/>
              <a:t>Average </a:t>
            </a:r>
            <a:r>
              <a:rPr lang="en-US" altLang="zh-TW" sz="2800" dirty="0" smtClean="0"/>
              <a:t>71.3</a:t>
            </a:r>
            <a:endParaRPr lang="en-US" altLang="zh-TW" sz="2800" dirty="0"/>
          </a:p>
          <a:p>
            <a:pPr lvl="1"/>
            <a:r>
              <a:rPr lang="en-US" altLang="zh-TW" sz="2800" dirty="0"/>
              <a:t>Std. Dev. </a:t>
            </a:r>
            <a:r>
              <a:rPr lang="en-US" altLang="zh-TW" sz="2800" dirty="0" smtClean="0"/>
              <a:t>11.3</a:t>
            </a:r>
            <a:endParaRPr lang="en-US" altLang="zh-TW" sz="2800" dirty="0"/>
          </a:p>
          <a:p>
            <a:pPr marL="457200" lvl="1" indent="0">
              <a:buNone/>
            </a:pPr>
            <a:endParaRPr lang="en-US" altLang="zh-TW" sz="2800" dirty="0" smtClean="0"/>
          </a:p>
        </p:txBody>
      </p:sp>
    </p:spTree>
    <p:extLst>
      <p:ext uri="{BB962C8B-B14F-4D97-AF65-F5344CB8AC3E}">
        <p14:creationId xmlns:p14="http://schemas.microsoft.com/office/powerpoint/2010/main" val="1353803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HW#8 – </a:t>
            </a:r>
            <a:r>
              <a:rPr lang="en-US" altLang="zh-TW" dirty="0" smtClean="0"/>
              <a:t>Q2 (1/4)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altLang="zh-TW" dirty="0" smtClean="0"/>
                  <a:t>We give </a:t>
                </a:r>
                <a:r>
                  <a:rPr lang="en-US" altLang="zh-TW" dirty="0"/>
                  <a:t>an enumerator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=(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l-GR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l-GR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𝛤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zh-TW" alt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h𝑎𝑙𝑡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TW" dirty="0" smtClean="0"/>
                  <a:t> as below.</a:t>
                </a:r>
              </a:p>
              <a:p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is a finite set of states.</a:t>
                </a:r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en-US" altLang="zh-TW" dirty="0" smtClean="0"/>
                  <a:t> is the </a:t>
                </a:r>
                <a:r>
                  <a:rPr lang="en-US" altLang="zh-TW" dirty="0"/>
                  <a:t>output alphabet</a:t>
                </a:r>
                <a:r>
                  <a:rPr lang="en-US" altLang="zh-TW" dirty="0" smtClean="0"/>
                  <a:t>, not </a:t>
                </a:r>
                <a:r>
                  <a:rPr lang="en-US" altLang="zh-TW" dirty="0"/>
                  <a:t>including </a:t>
                </a:r>
                <a:r>
                  <a:rPr lang="en-US" altLang="zh-TW" dirty="0" smtClean="0"/>
                  <a:t>'#'.</a:t>
                </a:r>
                <a:endParaRPr lang="en-US" altLang="zh-TW" dirty="0"/>
              </a:p>
              <a:p>
                <a14:m>
                  <m:oMath xmlns:m="http://schemas.openxmlformats.org/officeDocument/2006/math">
                    <m:r>
                      <a:rPr lang="el-GR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𝛤</m:t>
                    </m:r>
                  </m:oMath>
                </a14:m>
                <a:r>
                  <a:rPr lang="en-US" altLang="zh-TW" dirty="0" smtClean="0"/>
                  <a:t> is the </a:t>
                </a:r>
                <a:r>
                  <a:rPr lang="en-US" altLang="zh-TW" dirty="0"/>
                  <a:t>work tape </a:t>
                </a:r>
                <a:r>
                  <a:rPr lang="en-US" altLang="zh-TW" dirty="0" smtClean="0"/>
                  <a:t>alphabet.</a:t>
                </a:r>
              </a:p>
              <a:p>
                <a14:m>
                  <m:oMath xmlns:m="http://schemas.openxmlformats.org/officeDocument/2006/math">
                    <m:r>
                      <a:rPr lang="zh-TW" alt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: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𝑄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l-GR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𝛤</m:t>
                    </m:r>
                    <m:r>
                      <a:rPr lang="el-GR" altLang="zh-TW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𝑄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l-GR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𝛤</m:t>
                    </m:r>
                    <m:r>
                      <a:rPr lang="el-GR" altLang="zh-TW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d>
                      <m:dPr>
                        <m:begChr m:val="{"/>
                        <m:endChr m:val="}"/>
                        <m:ctrlP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m:rPr>
                        <m:sty m:val="p"/>
                      </m:rPr>
                      <a:rPr lang="el-GR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  <m:r>
                      <a:rPr lang="el-GR" altLang="zh-TW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{#}</m:t>
                    </m:r>
                  </m:oMath>
                </a14:m>
                <a:endParaRPr lang="en-US" altLang="zh-TW" dirty="0" smtClean="0"/>
              </a:p>
              <a:p>
                <a:pPr marL="0" indent="0">
                  <a:buNone/>
                </a:pPr>
                <a:r>
                  <a:rPr lang="en-US" altLang="zh-TW" i="1" dirty="0" smtClean="0"/>
                  <a:t>		          work tape	printer tape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is the initial state.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h𝑎𝑙𝑡</m:t>
                        </m:r>
                      </m:sub>
                    </m:sSub>
                  </m:oMath>
                </a14:m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is the state that stops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altLang="zh-TW" dirty="0" smtClean="0"/>
                  <a:t>.</a:t>
                </a:r>
                <a:endParaRPr lang="zh-TW" altLang="en-US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217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82824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HW#8 – Q2 </a:t>
            </a:r>
            <a:r>
              <a:rPr lang="en-US" altLang="zh-TW" dirty="0" smtClean="0"/>
              <a:t>(2/4)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TW" dirty="0"/>
                  <a:t>When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TW" dirty="0" smtClean="0"/>
                  <a:t>operates on </a:t>
                </a:r>
                <a:r>
                  <a:rPr lang="en-US" altLang="zh-TW" dirty="0"/>
                  <a:t>the </a:t>
                </a:r>
                <a:r>
                  <a:rPr lang="en-US" altLang="zh-TW" i="1" dirty="0"/>
                  <a:t>work tape</a:t>
                </a:r>
                <a:r>
                  <a:rPr lang="en-US" altLang="zh-TW" dirty="0"/>
                  <a:t>, </a:t>
                </a:r>
                <a:r>
                  <a:rPr lang="en-US" altLang="zh-TW" dirty="0" smtClean="0"/>
                  <a:t>it may write something as output on the </a:t>
                </a:r>
                <a:r>
                  <a:rPr lang="en-US" altLang="zh-TW" i="1" dirty="0" smtClean="0"/>
                  <a:t>printer tape</a:t>
                </a:r>
                <a:r>
                  <a:rPr lang="en-US" altLang="zh-TW" dirty="0" smtClean="0"/>
                  <a:t>, </a:t>
                </a:r>
                <a:r>
                  <a:rPr lang="en-US" altLang="zh-TW" dirty="0"/>
                  <a:t>including </a:t>
                </a:r>
                <a:r>
                  <a:rPr lang="en-US" altLang="zh-TW" dirty="0" smtClean="0"/>
                  <a:t>'#', </a:t>
                </a:r>
                <a:r>
                  <a:rPr lang="en-US" altLang="zh-TW" dirty="0"/>
                  <a:t>which stands </a:t>
                </a:r>
                <a:r>
                  <a:rPr lang="en-US" altLang="zh-TW" dirty="0" smtClean="0"/>
                  <a:t>for the separator between output strings.</a:t>
                </a:r>
              </a:p>
              <a:p>
                <a:r>
                  <a:rPr lang="en-US" altLang="zh-TW" dirty="0" smtClean="0"/>
                  <a:t>The </a:t>
                </a:r>
                <a:r>
                  <a:rPr lang="en-US" altLang="zh-TW" dirty="0"/>
                  <a:t>machine keeps </a:t>
                </a:r>
                <a:r>
                  <a:rPr lang="en-US" altLang="zh-TW" dirty="0" smtClean="0"/>
                  <a:t>working until it reaches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h𝑎𝑙𝑡</m:t>
                        </m:r>
                      </m:sub>
                    </m:sSub>
                  </m:oMath>
                </a14:m>
                <a:r>
                  <a:rPr lang="en-US" altLang="zh-TW" dirty="0" smtClean="0"/>
                  <a:t>.</a:t>
                </a:r>
                <a:endParaRPr lang="en-US" altLang="zh-TW" dirty="0"/>
              </a:p>
              <a:p>
                <a:r>
                  <a:rPr lang="en-US" altLang="zh-TW" dirty="0" smtClean="0"/>
                  <a:t>The string on </a:t>
                </a:r>
                <a:r>
                  <a:rPr lang="en-US" altLang="zh-TW" i="1" dirty="0" smtClean="0"/>
                  <a:t>printer </a:t>
                </a:r>
                <a:r>
                  <a:rPr lang="en-US" altLang="zh-TW" i="1" dirty="0"/>
                  <a:t>tape</a:t>
                </a:r>
                <a:r>
                  <a:rPr lang="en-US" altLang="zh-TW" dirty="0"/>
                  <a:t> </a:t>
                </a:r>
                <a:r>
                  <a:rPr lang="en-US" altLang="zh-TW" dirty="0" smtClean="0"/>
                  <a:t>grows in one direction and looks like:</a:t>
                </a:r>
                <a:endParaRPr lang="en-US" altLang="zh-TW" dirty="0"/>
              </a:p>
              <a:p>
                <a:pPr marL="0" indent="0">
                  <a:buNone/>
                </a:pPr>
                <a:r>
                  <a:rPr lang="en-US" altLang="zh-TW" dirty="0" smtClean="0"/>
                  <a:t>	C</a:t>
                </a:r>
                <a:r>
                  <a:rPr lang="en-US" altLang="zh-TW" baseline="-25000" dirty="0" smtClean="0"/>
                  <a:t>1</a:t>
                </a:r>
                <a:r>
                  <a:rPr lang="en-US" altLang="zh-TW" dirty="0" smtClean="0"/>
                  <a:t>#C</a:t>
                </a:r>
                <a:r>
                  <a:rPr lang="en-US" altLang="zh-TW" baseline="-25000" dirty="0" smtClean="0"/>
                  <a:t>2</a:t>
                </a:r>
                <a:r>
                  <a:rPr lang="en-US" altLang="zh-TW" dirty="0" smtClean="0"/>
                  <a:t>#C</a:t>
                </a:r>
                <a:r>
                  <a:rPr lang="en-US" altLang="zh-TW" baseline="-25000" dirty="0" smtClean="0"/>
                  <a:t>3</a:t>
                </a:r>
                <a:r>
                  <a:rPr lang="en-US" altLang="zh-TW" dirty="0" smtClean="0"/>
                  <a:t># ...</a:t>
                </a:r>
                <a:endParaRPr lang="en-US" altLang="zh-TW" dirty="0"/>
              </a:p>
              <a:p>
                <a:r>
                  <a:rPr lang="en-US" altLang="zh-TW" dirty="0" smtClean="0"/>
                  <a:t>For </a:t>
                </a:r>
                <a:r>
                  <a:rPr lang="en-US" altLang="zh-TW" dirty="0"/>
                  <a:t>any C</a:t>
                </a:r>
                <a:r>
                  <a:rPr lang="en-US" altLang="zh-TW" baseline="-25000" dirty="0"/>
                  <a:t>i</a:t>
                </a:r>
                <a:r>
                  <a:rPr lang="en-US" altLang="zh-TW" dirty="0"/>
                  <a:t> </a:t>
                </a:r>
                <a:r>
                  <a:rPr lang="en-US" altLang="zh-TW" dirty="0" smtClean="0"/>
                  <a:t>that occurs </a:t>
                </a:r>
                <a:r>
                  <a:rPr lang="en-US" altLang="zh-TW" dirty="0"/>
                  <a:t>in the </a:t>
                </a:r>
                <a:r>
                  <a:rPr lang="en-US" altLang="zh-TW" i="1" dirty="0" smtClean="0"/>
                  <a:t>printer </a:t>
                </a:r>
                <a:r>
                  <a:rPr lang="en-US" altLang="zh-TW" i="1" dirty="0"/>
                  <a:t>tape</a:t>
                </a:r>
                <a:r>
                  <a:rPr lang="en-US" altLang="zh-TW" dirty="0"/>
                  <a:t>, </a:t>
                </a:r>
                <a:r>
                  <a:rPr lang="en-US" altLang="zh-TW" dirty="0" smtClean="0"/>
                  <a:t>it’s the member of the enumerated </a:t>
                </a:r>
                <a:r>
                  <a:rPr lang="en-US" altLang="zh-TW" dirty="0"/>
                  <a:t>language</a:t>
                </a:r>
                <a:r>
                  <a:rPr lang="en-US" altLang="zh-TW" dirty="0" smtClean="0"/>
                  <a:t>.</a:t>
                </a:r>
                <a:endParaRPr lang="zh-TW" altLang="en-US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043" t="-2241" r="-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98130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HW#8 – Q2 </a:t>
            </a:r>
            <a:r>
              <a:rPr lang="en-US" altLang="zh-TW" dirty="0" smtClean="0"/>
              <a:t>(3/4)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As an example, we make the enumerator enumerate the language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TW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e>
                          <m:sup>
                            <m:sSup>
                              <m:sSupPr>
                                <m:ctrlPr>
                                  <a:rPr lang="en-US" altLang="zh-TW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TW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sup>
                                <m:r>
                                  <a:rPr lang="en-US" altLang="zh-TW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𝑛</m:t>
                                </m:r>
                              </m:sup>
                            </m:sSup>
                          </m:sup>
                        </m:sSup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| 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=0, 1, 2, …</m:t>
                        </m:r>
                      </m:e>
                    </m:d>
                  </m:oMath>
                </a14:m>
                <a:r>
                  <a:rPr lang="en-US" dirty="0" smtClean="0"/>
                  <a:t>.  So strings like 1, 11, 1111 will be enumerated by it while 111, 111111 will not.  Since the language is infinite,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dirty="0" smtClean="0"/>
                  <a:t> will never stop.</a:t>
                </a:r>
              </a:p>
              <a:p>
                <a:r>
                  <a:rPr lang="en-US" altLang="zh-TW" dirty="0" smtClean="0">
                    <a:ea typeface="Cambria Math" panose="02040503050406030204" pitchFamily="18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l-GR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𝛤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0, 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1,</m:t>
                        </m:r>
                        <m:acc>
                          <m:accPr>
                            <m:chr m:val="̇"/>
                            <m:ctrlPr>
                              <a:rPr lang="en-US" altLang="zh-TW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e>
                        </m:acc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˽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l-GR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={1,</m:t>
                    </m:r>
                    <m:r>
                      <a:rPr lang="zh-TW" alt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altLang="zh-TW" dirty="0" smtClean="0">
                    <a:ea typeface="Cambria Math" panose="02040503050406030204" pitchFamily="18" charset="0"/>
                  </a:rPr>
                  <a:t>.  The states and the transitions of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altLang="zh-TW" dirty="0" smtClean="0">
                    <a:ea typeface="Cambria Math" panose="02040503050406030204" pitchFamily="18" charset="0"/>
                  </a:rPr>
                  <a:t> go as follows (We skip the output symbol on the diagram when it</a:t>
                </a:r>
                <a:r>
                  <a:rPr lang="en-US" altLang="zh-TW" dirty="0"/>
                  <a:t>’</a:t>
                </a:r>
                <a:r>
                  <a:rPr lang="en-US" altLang="zh-TW" dirty="0" smtClean="0">
                    <a:ea typeface="Cambria Math" panose="02040503050406030204" pitchFamily="18" charset="0"/>
                  </a:rPr>
                  <a:t>s </a:t>
                </a:r>
                <a14:m>
                  <m:oMath xmlns:m="http://schemas.openxmlformats.org/officeDocument/2006/math">
                    <m:r>
                      <a:rPr lang="zh-TW" alt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US" altLang="zh-TW" dirty="0" smtClean="0">
                    <a:ea typeface="Cambria Math" panose="02040503050406030204" pitchFamily="18" charset="0"/>
                  </a:rPr>
                  <a:t>.) :</a:t>
                </a:r>
                <a:endParaRPr lang="en-US" altLang="zh-TW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468579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HW#8 – Q2 </a:t>
            </a:r>
            <a:r>
              <a:rPr lang="en-US" altLang="zh-TW" dirty="0" smtClean="0"/>
              <a:t>(4/4)</a:t>
            </a:r>
            <a:endParaRPr lang="en-US" dirty="0"/>
          </a:p>
        </p:txBody>
      </p:sp>
      <p:grpSp>
        <p:nvGrpSpPr>
          <p:cNvPr id="190" name="Group 189"/>
          <p:cNvGrpSpPr/>
          <p:nvPr/>
        </p:nvGrpSpPr>
        <p:grpSpPr>
          <a:xfrm>
            <a:off x="1698403" y="2333481"/>
            <a:ext cx="8688395" cy="2484613"/>
            <a:chOff x="1698403" y="2333481"/>
            <a:chExt cx="8688395" cy="2484613"/>
          </a:xfrm>
        </p:grpSpPr>
        <p:cxnSp>
          <p:nvCxnSpPr>
            <p:cNvPr id="5" name="直線單箭頭接點 6"/>
            <p:cNvCxnSpPr>
              <a:stCxn id="48" idx="6"/>
              <a:endCxn id="38" idx="2"/>
            </p:cNvCxnSpPr>
            <p:nvPr/>
          </p:nvCxnSpPr>
          <p:spPr>
            <a:xfrm>
              <a:off x="3544839" y="3159922"/>
              <a:ext cx="851269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 w="med" len="med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橢圓 3"/>
                <p:cNvSpPr/>
                <p:nvPr/>
              </p:nvSpPr>
              <p:spPr>
                <a:xfrm>
                  <a:off x="1937509" y="2943922"/>
                  <a:ext cx="432000" cy="432000"/>
                </a:xfrm>
                <a:prstGeom prst="ellipse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98000" tIns="0" rIns="144000" bIns="36000" rtlCol="0" anchor="ctr">
                  <a:no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TW" sz="1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zh-TW" altLang="en-US" sz="1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6" name="橢圓 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37509" y="2943922"/>
                  <a:ext cx="432000" cy="432000"/>
                </a:xfrm>
                <a:prstGeom prst="ellipse">
                  <a:avLst/>
                </a:prstGeom>
                <a:blipFill rotWithShape="0">
                  <a:blip r:embed="rId2"/>
                  <a:stretch>
                    <a:fillRect/>
                  </a:stretch>
                </a:blipFill>
                <a:ln w="190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" name="直線單箭頭接點 7"/>
            <p:cNvCxnSpPr>
              <a:endCxn id="6" idx="2"/>
            </p:cNvCxnSpPr>
            <p:nvPr/>
          </p:nvCxnSpPr>
          <p:spPr>
            <a:xfrm>
              <a:off x="1698403" y="3159922"/>
              <a:ext cx="239106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 w="med" len="med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單箭頭接點 18"/>
            <p:cNvCxnSpPr>
              <a:stCxn id="170" idx="7"/>
              <a:endCxn id="105" idx="3"/>
            </p:cNvCxnSpPr>
            <p:nvPr/>
          </p:nvCxnSpPr>
          <p:spPr>
            <a:xfrm flipV="1">
              <a:off x="4789906" y="3314991"/>
              <a:ext cx="975238" cy="1134367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 w="med" len="med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" name="Group 23"/>
            <p:cNvGrpSpPr/>
            <p:nvPr/>
          </p:nvGrpSpPr>
          <p:grpSpPr>
            <a:xfrm>
              <a:off x="7303126" y="3389766"/>
              <a:ext cx="2689860" cy="293004"/>
              <a:chOff x="4315076" y="3125258"/>
              <a:chExt cx="6121705" cy="1964463"/>
            </a:xfrm>
          </p:grpSpPr>
          <p:cxnSp>
            <p:nvCxnSpPr>
              <p:cNvPr id="30" name="直線單箭頭接點 75"/>
              <p:cNvCxnSpPr/>
              <p:nvPr/>
            </p:nvCxnSpPr>
            <p:spPr>
              <a:xfrm flipH="1">
                <a:off x="4316016" y="5050741"/>
                <a:ext cx="6119497" cy="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headEnd type="none" w="med" len="med"/>
                <a:tailEnd type="non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直線單箭頭接點 77"/>
              <p:cNvCxnSpPr/>
              <p:nvPr/>
            </p:nvCxnSpPr>
            <p:spPr>
              <a:xfrm>
                <a:off x="10436781" y="3125258"/>
                <a:ext cx="0" cy="1960091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headEnd type="none" w="med" len="med"/>
                <a:tailEnd type="non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直線單箭頭接點 86"/>
              <p:cNvCxnSpPr/>
              <p:nvPr/>
            </p:nvCxnSpPr>
            <p:spPr>
              <a:xfrm flipV="1">
                <a:off x="4315076" y="3364909"/>
                <a:ext cx="0" cy="1724812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headEnd type="none" w="med" len="med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文字方塊 14"/>
                <p:cNvSpPr txBox="1"/>
                <p:nvPr/>
              </p:nvSpPr>
              <p:spPr>
                <a:xfrm>
                  <a:off x="3576332" y="2836920"/>
                  <a:ext cx="839012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TW" sz="1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˽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→1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oMath>
                    </m:oMathPara>
                  </a14:m>
                  <a:endParaRPr lang="en-US" altLang="zh-TW" sz="1400" dirty="0" smtClean="0"/>
                </a:p>
              </p:txBody>
            </p:sp>
          </mc:Choice>
          <mc:Fallback xmlns="">
            <p:sp>
              <p:nvSpPr>
                <p:cNvPr id="27" name="文字方塊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76332" y="2836920"/>
                  <a:ext cx="839012" cy="307777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橢圓 12"/>
                <p:cNvSpPr/>
                <p:nvPr/>
              </p:nvSpPr>
              <p:spPr>
                <a:xfrm>
                  <a:off x="4396108" y="2943922"/>
                  <a:ext cx="432000" cy="432000"/>
                </a:xfrm>
                <a:prstGeom prst="ellipse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98000" tIns="0" rIns="144000" bIns="36000" rtlCol="0" anchor="ctr">
                  <a:no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TW" sz="1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zh-TW" altLang="en-US" sz="1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38" name="橢圓 1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96108" y="2943922"/>
                  <a:ext cx="432000" cy="432000"/>
                </a:xfrm>
                <a:prstGeom prst="ellipse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  <a:ln w="190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2" name="直線單箭頭接點 6"/>
            <p:cNvCxnSpPr>
              <a:stCxn id="38" idx="6"/>
              <a:endCxn id="105" idx="2"/>
            </p:cNvCxnSpPr>
            <p:nvPr/>
          </p:nvCxnSpPr>
          <p:spPr>
            <a:xfrm>
              <a:off x="4828108" y="3159922"/>
              <a:ext cx="873771" cy="2334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 w="med" len="med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線單箭頭接點 6"/>
            <p:cNvCxnSpPr>
              <a:stCxn id="6" idx="6"/>
              <a:endCxn id="48" idx="2"/>
            </p:cNvCxnSpPr>
            <p:nvPr/>
          </p:nvCxnSpPr>
          <p:spPr>
            <a:xfrm>
              <a:off x="2369509" y="3159922"/>
              <a:ext cx="743330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 w="med" len="med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橢圓 12"/>
                <p:cNvSpPr/>
                <p:nvPr/>
              </p:nvSpPr>
              <p:spPr>
                <a:xfrm>
                  <a:off x="3112839" y="2943922"/>
                  <a:ext cx="432000" cy="432000"/>
                </a:xfrm>
                <a:prstGeom prst="ellipse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98000" tIns="0" rIns="144000" bIns="36000" rtlCol="0" anchor="ctr">
                  <a:no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TW" sz="1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zh-TW" altLang="en-US" sz="1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8" name="橢圓 1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112839" y="2943922"/>
                  <a:ext cx="432000" cy="432000"/>
                </a:xfrm>
                <a:prstGeom prst="ellipse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  <a:ln w="190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文字方塊 14"/>
                <p:cNvSpPr txBox="1"/>
                <p:nvPr/>
              </p:nvSpPr>
              <p:spPr>
                <a:xfrm>
                  <a:off x="2402261" y="2838487"/>
                  <a:ext cx="672812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TW" sz="1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˽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oMath>
                    </m:oMathPara>
                  </a14:m>
                  <a:endParaRPr lang="en-US" altLang="zh-TW" sz="1400" dirty="0" smtClean="0"/>
                </a:p>
              </p:txBody>
            </p:sp>
          </mc:Choice>
          <mc:Fallback xmlns="">
            <p:sp>
              <p:nvSpPr>
                <p:cNvPr id="49" name="文字方塊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02261" y="2838487"/>
                  <a:ext cx="672812" cy="307777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2" name="文字方塊 14"/>
                <p:cNvSpPr txBox="1"/>
                <p:nvPr/>
              </p:nvSpPr>
              <p:spPr>
                <a:xfrm>
                  <a:off x="4855658" y="2846064"/>
                  <a:ext cx="819776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TW" sz="1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˽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→0,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oMath>
                    </m:oMathPara>
                  </a14:m>
                  <a:endParaRPr lang="en-US" altLang="zh-TW" sz="1400" dirty="0" smtClean="0"/>
                </a:p>
              </p:txBody>
            </p:sp>
          </mc:Choice>
          <mc:Fallback xmlns="">
            <p:sp>
              <p:nvSpPr>
                <p:cNvPr id="92" name="文字方塊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55658" y="2846064"/>
                  <a:ext cx="819776" cy="307777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6" name="文字方塊 14"/>
                <p:cNvSpPr txBox="1"/>
                <p:nvPr/>
              </p:nvSpPr>
              <p:spPr>
                <a:xfrm>
                  <a:off x="5331372" y="2339228"/>
                  <a:ext cx="1173013" cy="31598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TW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1,</m:t>
                        </m:r>
                        <m:acc>
                          <m:accPr>
                            <m:chr m:val="̇"/>
                            <m:ctrlPr>
                              <a:rPr lang="en-US" altLang="zh-TW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TW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e>
                        </m:acc>
                        <m:r>
                          <a:rPr lang="en-US" altLang="zh-TW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→1,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1</m:t>
                        </m:r>
                      </m:oMath>
                    </m:oMathPara>
                  </a14:m>
                  <a:endParaRPr lang="en-US" altLang="zh-TW" sz="1400" dirty="0" smtClean="0"/>
                </a:p>
              </p:txBody>
            </p:sp>
          </mc:Choice>
          <mc:Fallback xmlns="">
            <p:sp>
              <p:nvSpPr>
                <p:cNvPr id="96" name="文字方塊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31372" y="2339228"/>
                  <a:ext cx="1173013" cy="315984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5" name="橢圓 12"/>
                <p:cNvSpPr/>
                <p:nvPr/>
              </p:nvSpPr>
              <p:spPr>
                <a:xfrm>
                  <a:off x="5701879" y="2946256"/>
                  <a:ext cx="432000" cy="432000"/>
                </a:xfrm>
                <a:prstGeom prst="ellipse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98000" tIns="0" rIns="144000" bIns="36000" rtlCol="0" anchor="ctr">
                  <a:no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TW" sz="1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zh-TW" altLang="en-US" sz="1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05" name="橢圓 1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01879" y="2946256"/>
                  <a:ext cx="432000" cy="432000"/>
                </a:xfrm>
                <a:prstGeom prst="ellipse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  <a:ln w="190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8" name="弧形 83"/>
            <p:cNvSpPr/>
            <p:nvPr/>
          </p:nvSpPr>
          <p:spPr>
            <a:xfrm rot="10800000" flipV="1">
              <a:off x="5774001" y="2641258"/>
              <a:ext cx="290635" cy="426890"/>
            </a:xfrm>
            <a:prstGeom prst="arc">
              <a:avLst>
                <a:gd name="adj1" fmla="val 8296425"/>
                <a:gd name="adj2" fmla="val 2884444"/>
              </a:avLst>
            </a:prstGeom>
            <a:ln w="19050">
              <a:solidFill>
                <a:schemeClr val="tx1"/>
              </a:solidFill>
              <a:headEnd type="stealth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cxnSp>
          <p:nvCxnSpPr>
            <p:cNvPr id="110" name="直線單箭頭接點 6"/>
            <p:cNvCxnSpPr>
              <a:stCxn id="105" idx="6"/>
              <a:endCxn id="111" idx="2"/>
            </p:cNvCxnSpPr>
            <p:nvPr/>
          </p:nvCxnSpPr>
          <p:spPr>
            <a:xfrm>
              <a:off x="6133879" y="3162256"/>
              <a:ext cx="957961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 w="med" len="med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1" name="橢圓 12"/>
                <p:cNvSpPr/>
                <p:nvPr/>
              </p:nvSpPr>
              <p:spPr>
                <a:xfrm>
                  <a:off x="7091840" y="2946256"/>
                  <a:ext cx="432000" cy="432000"/>
                </a:xfrm>
                <a:prstGeom prst="ellipse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98000" tIns="0" rIns="144000" bIns="36000" rtlCol="0" anchor="ctr">
                  <a:no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TW" sz="1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lang="zh-TW" altLang="en-US" sz="1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11" name="橢圓 1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91840" y="2946256"/>
                  <a:ext cx="432000" cy="432000"/>
                </a:xfrm>
                <a:prstGeom prst="ellipse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  <a:ln w="190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2" name="文字方塊 14"/>
                <p:cNvSpPr txBox="1"/>
                <p:nvPr/>
              </p:nvSpPr>
              <p:spPr>
                <a:xfrm>
                  <a:off x="6174460" y="2849213"/>
                  <a:ext cx="850233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TW" sz="1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˽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</a:rPr>
                          <m:t>, #</m:t>
                        </m:r>
                      </m:oMath>
                    </m:oMathPara>
                  </a14:m>
                  <a:endParaRPr lang="en-US" altLang="zh-TW" sz="1400" dirty="0" smtClean="0"/>
                </a:p>
              </p:txBody>
            </p:sp>
          </mc:Choice>
          <mc:Fallback xmlns="">
            <p:sp>
              <p:nvSpPr>
                <p:cNvPr id="112" name="文字方塊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74460" y="2849213"/>
                  <a:ext cx="850233" cy="307777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15" name="直線單箭頭接點 6"/>
            <p:cNvCxnSpPr>
              <a:stCxn id="111" idx="6"/>
              <a:endCxn id="116" idx="2"/>
            </p:cNvCxnSpPr>
            <p:nvPr/>
          </p:nvCxnSpPr>
          <p:spPr>
            <a:xfrm>
              <a:off x="7523840" y="3162256"/>
              <a:ext cx="936395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 w="med" len="med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6" name="橢圓 12"/>
                <p:cNvSpPr/>
                <p:nvPr/>
              </p:nvSpPr>
              <p:spPr>
                <a:xfrm>
                  <a:off x="8460235" y="2946256"/>
                  <a:ext cx="432000" cy="432000"/>
                </a:xfrm>
                <a:prstGeom prst="ellipse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98000" tIns="0" rIns="144000" bIns="36000" rtlCol="0" anchor="ctr">
                  <a:no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TW" sz="1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5</m:t>
                            </m:r>
                          </m:sub>
                        </m:sSub>
                      </m:oMath>
                    </m:oMathPara>
                  </a14:m>
                  <a:endParaRPr lang="zh-TW" altLang="en-US" sz="1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16" name="橢圓 1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460235" y="2946256"/>
                  <a:ext cx="432000" cy="432000"/>
                </a:xfrm>
                <a:prstGeom prst="ellipse">
                  <a:avLst/>
                </a:prstGeom>
                <a:blipFill rotWithShape="0">
                  <a:blip r:embed="rId12"/>
                  <a:stretch>
                    <a:fillRect/>
                  </a:stretch>
                </a:blipFill>
                <a:ln w="190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7" name="文字方塊 14"/>
                <p:cNvSpPr txBox="1"/>
                <p:nvPr/>
              </p:nvSpPr>
              <p:spPr>
                <a:xfrm>
                  <a:off x="7562112" y="2839254"/>
                  <a:ext cx="859851" cy="31598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TW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1→</m:t>
                        </m:r>
                        <m:acc>
                          <m:accPr>
                            <m:chr m:val="̇"/>
                            <m:ctrlPr>
                              <a:rPr lang="en-US" altLang="zh-TW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TW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e>
                        </m:acc>
                        <m:r>
                          <a:rPr lang="en-US" altLang="zh-TW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oMath>
                    </m:oMathPara>
                  </a14:m>
                  <a:endParaRPr lang="en-US" altLang="zh-TW" sz="1400" dirty="0" smtClean="0"/>
                </a:p>
              </p:txBody>
            </p:sp>
          </mc:Choice>
          <mc:Fallback xmlns="">
            <p:sp>
              <p:nvSpPr>
                <p:cNvPr id="117" name="文字方塊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62112" y="2839254"/>
                  <a:ext cx="859851" cy="315984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21" name="弧形 83"/>
            <p:cNvSpPr/>
            <p:nvPr/>
          </p:nvSpPr>
          <p:spPr>
            <a:xfrm rot="10800000" flipV="1">
              <a:off x="8528378" y="2634923"/>
              <a:ext cx="290635" cy="426890"/>
            </a:xfrm>
            <a:prstGeom prst="arc">
              <a:avLst>
                <a:gd name="adj1" fmla="val 8296425"/>
                <a:gd name="adj2" fmla="val 2884444"/>
              </a:avLst>
            </a:prstGeom>
            <a:ln w="19050">
              <a:solidFill>
                <a:schemeClr val="tx1"/>
              </a:solidFill>
              <a:headEnd type="stealth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2" name="文字方塊 14"/>
                <p:cNvSpPr txBox="1"/>
                <p:nvPr/>
              </p:nvSpPr>
              <p:spPr>
                <a:xfrm>
                  <a:off x="8266514" y="2342173"/>
                  <a:ext cx="829907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TW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1,0→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oMath>
                    </m:oMathPara>
                  </a14:m>
                  <a:endParaRPr lang="en-US" altLang="zh-TW" sz="1400" dirty="0" smtClean="0"/>
                </a:p>
              </p:txBody>
            </p:sp>
          </mc:Choice>
          <mc:Fallback xmlns="">
            <p:sp>
              <p:nvSpPr>
                <p:cNvPr id="122" name="文字方塊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66514" y="2342173"/>
                  <a:ext cx="829907" cy="307777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32" name="直線單箭頭接點 6"/>
            <p:cNvCxnSpPr>
              <a:stCxn id="116" idx="6"/>
              <a:endCxn id="133" idx="2"/>
            </p:cNvCxnSpPr>
            <p:nvPr/>
          </p:nvCxnSpPr>
          <p:spPr>
            <a:xfrm>
              <a:off x="8892235" y="3162256"/>
              <a:ext cx="885976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 w="med" len="med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3" name="橢圓 12"/>
                <p:cNvSpPr/>
                <p:nvPr/>
              </p:nvSpPr>
              <p:spPr>
                <a:xfrm>
                  <a:off x="9778211" y="2946256"/>
                  <a:ext cx="432000" cy="432000"/>
                </a:xfrm>
                <a:prstGeom prst="ellipse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98000" tIns="0" rIns="144000" bIns="36000" rtlCol="0" anchor="ctr">
                  <a:no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TW" sz="1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6</m:t>
                            </m:r>
                          </m:sub>
                        </m:sSub>
                      </m:oMath>
                    </m:oMathPara>
                  </a14:m>
                  <a:endParaRPr lang="zh-TW" altLang="en-US" sz="1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33" name="橢圓 1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778211" y="2946256"/>
                  <a:ext cx="432000" cy="432000"/>
                </a:xfrm>
                <a:prstGeom prst="ellipse">
                  <a:avLst/>
                </a:prstGeom>
                <a:blipFill rotWithShape="0">
                  <a:blip r:embed="rId15"/>
                  <a:stretch>
                    <a:fillRect/>
                  </a:stretch>
                </a:blipFill>
                <a:ln w="190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4" name="文字方塊 14"/>
                <p:cNvSpPr txBox="1"/>
                <p:nvPr/>
              </p:nvSpPr>
              <p:spPr>
                <a:xfrm>
                  <a:off x="8925335" y="2846064"/>
                  <a:ext cx="819776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TW" sz="1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˽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→1,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oMath>
                    </m:oMathPara>
                  </a14:m>
                  <a:endParaRPr lang="en-US" altLang="zh-TW" sz="1400" dirty="0" smtClean="0"/>
                </a:p>
              </p:txBody>
            </p:sp>
          </mc:Choice>
          <mc:Fallback xmlns="">
            <p:sp>
              <p:nvSpPr>
                <p:cNvPr id="134" name="文字方塊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925335" y="2846064"/>
                  <a:ext cx="819776" cy="307777"/>
                </a:xfrm>
                <a:prstGeom prst="rect">
                  <a:avLst/>
                </a:prstGeom>
                <a:blipFill rotWithShape="0">
                  <a:blip r:embed="rId1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39" name="弧形 83"/>
            <p:cNvSpPr/>
            <p:nvPr/>
          </p:nvSpPr>
          <p:spPr>
            <a:xfrm rot="10800000" flipV="1">
              <a:off x="7155625" y="2634923"/>
              <a:ext cx="290635" cy="426890"/>
            </a:xfrm>
            <a:prstGeom prst="arc">
              <a:avLst>
                <a:gd name="adj1" fmla="val 8296425"/>
                <a:gd name="adj2" fmla="val 2884444"/>
              </a:avLst>
            </a:prstGeom>
            <a:ln w="19050">
              <a:solidFill>
                <a:schemeClr val="tx1"/>
              </a:solidFill>
              <a:headEnd type="stealth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0" name="文字方塊 14"/>
                <p:cNvSpPr txBox="1"/>
                <p:nvPr/>
              </p:nvSpPr>
              <p:spPr>
                <a:xfrm>
                  <a:off x="6949214" y="2333966"/>
                  <a:ext cx="693651" cy="31598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̇"/>
                            <m:ctrlPr>
                              <a:rPr lang="en-US" altLang="zh-TW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TW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e>
                        </m:acc>
                        <m:r>
                          <a:rPr lang="en-US" altLang="zh-TW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oMath>
                    </m:oMathPara>
                  </a14:m>
                  <a:endParaRPr lang="en-US" altLang="zh-TW" sz="1400" dirty="0" smtClean="0"/>
                </a:p>
              </p:txBody>
            </p:sp>
          </mc:Choice>
          <mc:Fallback xmlns="">
            <p:sp>
              <p:nvSpPr>
                <p:cNvPr id="140" name="文字方塊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49214" y="2333966"/>
                  <a:ext cx="693651" cy="315984"/>
                </a:xfrm>
                <a:prstGeom prst="rect">
                  <a:avLst/>
                </a:prstGeom>
                <a:blipFill rotWithShape="0">
                  <a:blip r:embed="rId1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41" name="弧形 83"/>
            <p:cNvSpPr/>
            <p:nvPr/>
          </p:nvSpPr>
          <p:spPr>
            <a:xfrm rot="10800000" flipV="1">
              <a:off x="9836146" y="2634438"/>
              <a:ext cx="290635" cy="426890"/>
            </a:xfrm>
            <a:prstGeom prst="arc">
              <a:avLst>
                <a:gd name="adj1" fmla="val 8296425"/>
                <a:gd name="adj2" fmla="val 2884444"/>
              </a:avLst>
            </a:prstGeom>
            <a:ln w="19050">
              <a:solidFill>
                <a:schemeClr val="tx1"/>
              </a:solidFill>
              <a:headEnd type="stealth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2" name="文字方塊 14"/>
                <p:cNvSpPr txBox="1"/>
                <p:nvPr/>
              </p:nvSpPr>
              <p:spPr>
                <a:xfrm>
                  <a:off x="9576127" y="2333481"/>
                  <a:ext cx="810671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TW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0,1→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oMath>
                    </m:oMathPara>
                  </a14:m>
                  <a:endParaRPr lang="en-US" altLang="zh-TW" sz="1400" dirty="0" smtClean="0"/>
                </a:p>
              </p:txBody>
            </p:sp>
          </mc:Choice>
          <mc:Fallback xmlns="">
            <p:sp>
              <p:nvSpPr>
                <p:cNvPr id="142" name="文字方塊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576127" y="2333481"/>
                  <a:ext cx="810671" cy="307777"/>
                </a:xfrm>
                <a:prstGeom prst="rect">
                  <a:avLst/>
                </a:prstGeom>
                <a:blipFill rotWithShape="0">
                  <a:blip r:embed="rId1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9" name="文字方塊 14"/>
                <p:cNvSpPr txBox="1"/>
                <p:nvPr/>
              </p:nvSpPr>
              <p:spPr>
                <a:xfrm>
                  <a:off x="8338692" y="3371238"/>
                  <a:ext cx="693651" cy="31598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̇"/>
                            <m:ctrlPr>
                              <a:rPr lang="en-US" altLang="zh-TW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TW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e>
                        </m:acc>
                        <m:r>
                          <a:rPr lang="en-US" altLang="zh-TW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oMath>
                    </m:oMathPara>
                  </a14:m>
                  <a:endParaRPr lang="en-US" altLang="zh-TW" sz="1400" dirty="0" smtClean="0"/>
                </a:p>
              </p:txBody>
            </p:sp>
          </mc:Choice>
          <mc:Fallback xmlns="">
            <p:sp>
              <p:nvSpPr>
                <p:cNvPr id="149" name="文字方塊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338692" y="3371238"/>
                  <a:ext cx="693651" cy="315984"/>
                </a:xfrm>
                <a:prstGeom prst="rect">
                  <a:avLst/>
                </a:prstGeom>
                <a:blipFill rotWithShape="0">
                  <a:blip r:embed="rId1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0" name="橢圓 12"/>
                <p:cNvSpPr/>
                <p:nvPr/>
              </p:nvSpPr>
              <p:spPr>
                <a:xfrm>
                  <a:off x="7091840" y="4386094"/>
                  <a:ext cx="432000" cy="432000"/>
                </a:xfrm>
                <a:prstGeom prst="ellipse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98000" tIns="0" rIns="144000" bIns="36000" rtlCol="0" anchor="ctr">
                  <a:no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TW" sz="1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7</m:t>
                            </m:r>
                          </m:sub>
                        </m:sSub>
                      </m:oMath>
                    </m:oMathPara>
                  </a14:m>
                  <a:endParaRPr lang="zh-TW" altLang="en-US" sz="1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50" name="橢圓 1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91840" y="4386094"/>
                  <a:ext cx="432000" cy="432000"/>
                </a:xfrm>
                <a:prstGeom prst="ellipse">
                  <a:avLst/>
                </a:prstGeom>
                <a:blipFill rotWithShape="0">
                  <a:blip r:embed="rId20"/>
                  <a:stretch>
                    <a:fillRect/>
                  </a:stretch>
                </a:blipFill>
                <a:ln w="190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51" name="直線單箭頭接點 18"/>
            <p:cNvCxnSpPr>
              <a:endCxn id="150" idx="0"/>
            </p:cNvCxnSpPr>
            <p:nvPr/>
          </p:nvCxnSpPr>
          <p:spPr>
            <a:xfrm>
              <a:off x="7307840" y="3817648"/>
              <a:ext cx="0" cy="568446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 w="med" len="med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9" name="文字方塊 14"/>
                <p:cNvSpPr txBox="1"/>
                <p:nvPr/>
              </p:nvSpPr>
              <p:spPr>
                <a:xfrm>
                  <a:off x="7303126" y="3886498"/>
                  <a:ext cx="859851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TW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0→1,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oMath>
                    </m:oMathPara>
                  </a14:m>
                  <a:endParaRPr lang="en-US" altLang="zh-TW" sz="1400" dirty="0" smtClean="0"/>
                </a:p>
              </p:txBody>
            </p:sp>
          </mc:Choice>
          <mc:Fallback xmlns="">
            <p:sp>
              <p:nvSpPr>
                <p:cNvPr id="159" name="文字方塊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03126" y="3886498"/>
                  <a:ext cx="859851" cy="307777"/>
                </a:xfrm>
                <a:prstGeom prst="rect">
                  <a:avLst/>
                </a:prstGeom>
                <a:blipFill rotWithShape="0">
                  <a:blip r:embed="rId2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62" name="弧形 83"/>
            <p:cNvSpPr/>
            <p:nvPr/>
          </p:nvSpPr>
          <p:spPr>
            <a:xfrm rot="16200000" flipV="1">
              <a:off x="7477682" y="4388648"/>
              <a:ext cx="290635" cy="426890"/>
            </a:xfrm>
            <a:prstGeom prst="arc">
              <a:avLst>
                <a:gd name="adj1" fmla="val 8296425"/>
                <a:gd name="adj2" fmla="val 2884444"/>
              </a:avLst>
            </a:prstGeom>
            <a:ln w="19050">
              <a:solidFill>
                <a:schemeClr val="tx1"/>
              </a:solidFill>
              <a:headEnd type="stealth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3" name="文字方塊 14"/>
                <p:cNvSpPr txBox="1"/>
                <p:nvPr/>
              </p:nvSpPr>
              <p:spPr>
                <a:xfrm>
                  <a:off x="7797173" y="4456775"/>
                  <a:ext cx="693651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TW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1→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oMath>
                    </m:oMathPara>
                  </a14:m>
                  <a:endParaRPr lang="en-US" altLang="zh-TW" sz="1400" dirty="0" smtClean="0"/>
                </a:p>
              </p:txBody>
            </p:sp>
          </mc:Choice>
          <mc:Fallback xmlns="">
            <p:sp>
              <p:nvSpPr>
                <p:cNvPr id="163" name="文字方塊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97173" y="4456775"/>
                  <a:ext cx="693651" cy="307777"/>
                </a:xfrm>
                <a:prstGeom prst="rect">
                  <a:avLst/>
                </a:prstGeom>
                <a:blipFill rotWithShape="0">
                  <a:blip r:embed="rId2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4" name="橢圓 12"/>
                <p:cNvSpPr/>
                <p:nvPr/>
              </p:nvSpPr>
              <p:spPr>
                <a:xfrm>
                  <a:off x="5910484" y="4386093"/>
                  <a:ext cx="432000" cy="432000"/>
                </a:xfrm>
                <a:prstGeom prst="ellipse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98000" tIns="0" rIns="144000" bIns="36000" rtlCol="0" anchor="ctr">
                  <a:no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TW" sz="1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8</m:t>
                            </m:r>
                          </m:sub>
                        </m:sSub>
                      </m:oMath>
                    </m:oMathPara>
                  </a14:m>
                  <a:endParaRPr lang="zh-TW" altLang="en-US" sz="1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64" name="橢圓 1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10484" y="4386093"/>
                  <a:ext cx="432000" cy="432000"/>
                </a:xfrm>
                <a:prstGeom prst="ellipse">
                  <a:avLst/>
                </a:prstGeom>
                <a:blipFill rotWithShape="0">
                  <a:blip r:embed="rId23"/>
                  <a:stretch>
                    <a:fillRect/>
                  </a:stretch>
                </a:blipFill>
                <a:ln w="190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65" name="直線單箭頭接點 6"/>
            <p:cNvCxnSpPr>
              <a:stCxn id="150" idx="2"/>
              <a:endCxn id="164" idx="6"/>
            </p:cNvCxnSpPr>
            <p:nvPr/>
          </p:nvCxnSpPr>
          <p:spPr>
            <a:xfrm flipH="1" flipV="1">
              <a:off x="6342484" y="4602093"/>
              <a:ext cx="749356" cy="1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 w="med" len="med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8" name="文字方塊 14"/>
                <p:cNvSpPr txBox="1"/>
                <p:nvPr/>
              </p:nvSpPr>
              <p:spPr>
                <a:xfrm>
                  <a:off x="6448321" y="4279090"/>
                  <a:ext cx="653577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TW" sz="1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˽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oMath>
                    </m:oMathPara>
                  </a14:m>
                  <a:endParaRPr lang="en-US" altLang="zh-TW" sz="1400" dirty="0" smtClean="0"/>
                </a:p>
              </p:txBody>
            </p:sp>
          </mc:Choice>
          <mc:Fallback xmlns="">
            <p:sp>
              <p:nvSpPr>
                <p:cNvPr id="168" name="文字方塊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48321" y="4279090"/>
                  <a:ext cx="653577" cy="307777"/>
                </a:xfrm>
                <a:prstGeom prst="rect">
                  <a:avLst/>
                </a:prstGeom>
                <a:blipFill rotWithShape="0">
                  <a:blip r:embed="rId2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0" name="橢圓 12"/>
                <p:cNvSpPr/>
                <p:nvPr/>
              </p:nvSpPr>
              <p:spPr>
                <a:xfrm>
                  <a:off x="4421171" y="4386093"/>
                  <a:ext cx="432000" cy="432000"/>
                </a:xfrm>
                <a:prstGeom prst="ellipse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98000" tIns="0" rIns="144000" bIns="36000" rtlCol="0" anchor="ctr">
                  <a:no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TW" sz="1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9</m:t>
                            </m:r>
                          </m:sub>
                        </m:sSub>
                      </m:oMath>
                    </m:oMathPara>
                  </a14:m>
                  <a:endParaRPr lang="zh-TW" altLang="en-US" sz="1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70" name="橢圓 1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21171" y="4386093"/>
                  <a:ext cx="432000" cy="432000"/>
                </a:xfrm>
                <a:prstGeom prst="ellipse">
                  <a:avLst/>
                </a:prstGeom>
                <a:blipFill rotWithShape="0">
                  <a:blip r:embed="rId25"/>
                  <a:stretch>
                    <a:fillRect/>
                  </a:stretch>
                </a:blipFill>
                <a:ln w="190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71" name="直線單箭頭接點 6"/>
            <p:cNvCxnSpPr>
              <a:stCxn id="164" idx="2"/>
              <a:endCxn id="170" idx="6"/>
            </p:cNvCxnSpPr>
            <p:nvPr/>
          </p:nvCxnSpPr>
          <p:spPr>
            <a:xfrm flipH="1">
              <a:off x="4853171" y="4602093"/>
              <a:ext cx="1057313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 w="med" len="med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2" name="文字方塊 14"/>
                <p:cNvSpPr txBox="1"/>
                <p:nvPr/>
              </p:nvSpPr>
              <p:spPr>
                <a:xfrm>
                  <a:off x="4997199" y="4284914"/>
                  <a:ext cx="840615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TW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1→0,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oMath>
                    </m:oMathPara>
                  </a14:m>
                  <a:endParaRPr lang="en-US" altLang="zh-TW" sz="1400" dirty="0" smtClean="0"/>
                </a:p>
              </p:txBody>
            </p:sp>
          </mc:Choice>
          <mc:Fallback xmlns="">
            <p:sp>
              <p:nvSpPr>
                <p:cNvPr id="172" name="文字方塊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97199" y="4284914"/>
                  <a:ext cx="840615" cy="307777"/>
                </a:xfrm>
                <a:prstGeom prst="rect">
                  <a:avLst/>
                </a:prstGeom>
                <a:blipFill rotWithShape="0">
                  <a:blip r:embed="rId2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1" name="文字方塊 14"/>
                <p:cNvSpPr txBox="1"/>
                <p:nvPr/>
              </p:nvSpPr>
              <p:spPr>
                <a:xfrm>
                  <a:off x="5426946" y="3671744"/>
                  <a:ext cx="840615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TW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1→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,1</m:t>
                        </m:r>
                      </m:oMath>
                    </m:oMathPara>
                  </a14:m>
                  <a:endParaRPr lang="en-US" altLang="zh-TW" sz="1400" dirty="0" smtClean="0"/>
                </a:p>
              </p:txBody>
            </p:sp>
          </mc:Choice>
          <mc:Fallback xmlns="">
            <p:sp>
              <p:nvSpPr>
                <p:cNvPr id="181" name="文字方塊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26946" y="3671744"/>
                  <a:ext cx="840615" cy="307777"/>
                </a:xfrm>
                <a:prstGeom prst="rect">
                  <a:avLst/>
                </a:prstGeom>
                <a:blipFill rotWithShape="0">
                  <a:blip r:embed="rId2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4466503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HW#8* </a:t>
            </a:r>
            <a:r>
              <a:rPr lang="en-US" altLang="zh-TW" dirty="0"/>
              <a:t>– </a:t>
            </a:r>
            <a:r>
              <a:rPr lang="en-US" altLang="zh-TW" dirty="0" smtClean="0"/>
              <a:t>Q4 (1/6)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684903"/>
          </a:xfrm>
        </p:spPr>
        <p:txBody>
          <a:bodyPr>
            <a:normAutofit/>
          </a:bodyPr>
          <a:lstStyle/>
          <a:p>
            <a:r>
              <a:rPr lang="en-US" altLang="zh-TW" dirty="0" smtClean="0"/>
              <a:t>Since outside the </a:t>
            </a:r>
            <a:r>
              <a:rPr lang="en-US" altLang="zh-TW" dirty="0"/>
              <a:t>input </a:t>
            </a:r>
            <a:r>
              <a:rPr lang="en-US" altLang="zh-TW" dirty="0" smtClean="0"/>
              <a:t>portion such TM can do whatever a normal TM does, the restriction on its power will then lie in the </a:t>
            </a:r>
            <a:r>
              <a:rPr lang="en-US" altLang="zh-TW" dirty="0"/>
              <a:t>read-only part </a:t>
            </a:r>
            <a:r>
              <a:rPr lang="en-US" altLang="zh-TW" dirty="0" smtClean="0"/>
              <a:t>(on input portion). </a:t>
            </a:r>
          </a:p>
          <a:p>
            <a:r>
              <a:rPr lang="en-US" altLang="zh-TW" dirty="0" smtClean="0"/>
              <a:t>We will show that given one this kind of input read-only machines, </a:t>
            </a:r>
            <a:r>
              <a:rPr lang="en-US" altLang="zh-TW" dirty="0"/>
              <a:t>its distinguishability </a:t>
            </a:r>
            <a:r>
              <a:rPr lang="en-US" altLang="zh-TW" dirty="0" smtClean="0"/>
              <a:t>on input strings has an upper bound.</a:t>
            </a:r>
          </a:p>
          <a:p>
            <a:pPr marL="228600" lvl="1">
              <a:spcBef>
                <a:spcPts val="1000"/>
              </a:spcBef>
            </a:pPr>
            <a:r>
              <a:rPr lang="en-US" altLang="zh-TW" sz="2800" dirty="0" smtClean="0"/>
              <a:t>Since the possible input strings are infinite, if your distinguishability is bounded, you will treat some strings the same.  And if we let those strings being treated the same form a group, “bounded” tells us that we will only have finite groups.</a:t>
            </a:r>
          </a:p>
        </p:txBody>
      </p:sp>
    </p:spTree>
    <p:extLst>
      <p:ext uri="{BB962C8B-B14F-4D97-AF65-F5344CB8AC3E}">
        <p14:creationId xmlns:p14="http://schemas.microsoft.com/office/powerpoint/2010/main" val="143667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HW#8* – Q4 </a:t>
            </a:r>
            <a:r>
              <a:rPr lang="en-US" altLang="zh-TW" dirty="0" smtClean="0"/>
              <a:t>(2/6)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In </a:t>
            </a:r>
            <a:r>
              <a:rPr lang="en-US" altLang="zh-TW" dirty="0" err="1"/>
              <a:t>Myhill-Nerode</a:t>
            </a:r>
            <a:r>
              <a:rPr lang="en-US" altLang="zh-TW" dirty="0"/>
              <a:t> theorem, these groups are called </a:t>
            </a:r>
            <a:r>
              <a:rPr lang="en-US" i="1" dirty="0"/>
              <a:t>equivalence </a:t>
            </a:r>
            <a:r>
              <a:rPr lang="en-US" i="1" dirty="0" smtClean="0"/>
              <a:t>classes</a:t>
            </a:r>
            <a:r>
              <a:rPr lang="en-US" dirty="0" smtClean="0"/>
              <a:t>.</a:t>
            </a:r>
          </a:p>
          <a:p>
            <a:r>
              <a:rPr lang="en-US" altLang="zh-TW" dirty="0" smtClean="0"/>
              <a:t>And according to </a:t>
            </a:r>
            <a:r>
              <a:rPr lang="en-US" altLang="zh-TW" dirty="0" err="1" smtClean="0"/>
              <a:t>Myhill-Nerode</a:t>
            </a:r>
            <a:r>
              <a:rPr lang="en-US" altLang="zh-TW" dirty="0" smtClean="0"/>
              <a:t> theorem,</a:t>
            </a:r>
            <a:r>
              <a:rPr lang="en-US" dirty="0" smtClean="0"/>
              <a:t> </a:t>
            </a:r>
            <a:r>
              <a:rPr lang="en-US" dirty="0"/>
              <a:t>if you are talking about a </a:t>
            </a:r>
            <a:r>
              <a:rPr lang="en-US" dirty="0" smtClean="0"/>
              <a:t>language with finite </a:t>
            </a:r>
            <a:r>
              <a:rPr lang="en-US" dirty="0"/>
              <a:t>equivalence </a:t>
            </a:r>
            <a:r>
              <a:rPr lang="en-US" dirty="0" smtClean="0"/>
              <a:t>classes, you are talking about a </a:t>
            </a:r>
            <a:r>
              <a:rPr lang="en-US" altLang="zh-TW" dirty="0"/>
              <a:t>regular </a:t>
            </a:r>
            <a:r>
              <a:rPr lang="en-US" altLang="zh-TW" dirty="0" smtClean="0"/>
              <a:t>language.  (</a:t>
            </a:r>
            <a:r>
              <a:rPr lang="en-US" altLang="zh-TW" dirty="0"/>
              <a:t>You can find more details of </a:t>
            </a:r>
            <a:r>
              <a:rPr lang="en-US" altLang="zh-TW" dirty="0" err="1"/>
              <a:t>Myhill-Nerode</a:t>
            </a:r>
            <a:r>
              <a:rPr lang="en-US" altLang="zh-TW" dirty="0"/>
              <a:t> theorem in the chapter 1’s PROBLEMS section in the textbook</a:t>
            </a:r>
            <a:r>
              <a:rPr lang="en-US" altLang="zh-TW" dirty="0" smtClean="0"/>
              <a:t>.)</a:t>
            </a:r>
          </a:p>
          <a:p>
            <a:r>
              <a:rPr lang="en-US" altLang="zh-TW" dirty="0" smtClean="0"/>
              <a:t>So by showing the upper bound of the machine's distinguishability on strings, showing it can only separate strings into finite groups, we have showed that such kind of machines can only define/recognize regular languages.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64234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8200" y="358127"/>
            <a:ext cx="10515600" cy="1325563"/>
          </a:xfrm>
        </p:spPr>
        <p:txBody>
          <a:bodyPr/>
          <a:lstStyle/>
          <a:p>
            <a:r>
              <a:rPr lang="en-US" altLang="zh-TW" dirty="0" smtClean="0"/>
              <a:t>HW#8* </a:t>
            </a:r>
            <a:r>
              <a:rPr lang="en-US" altLang="zh-TW" dirty="0"/>
              <a:t>– Q4 </a:t>
            </a:r>
            <a:r>
              <a:rPr lang="en-US" altLang="zh-TW" dirty="0" smtClean="0"/>
              <a:t>(3/6)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4"/>
                <a:ext cx="10719816" cy="4639184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altLang="zh-TW" dirty="0" smtClean="0"/>
                  <a:t>Let us say, on the tape, the input string portion is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zh-TW" altLang="en-US" dirty="0"/>
                  <a:t> </a:t>
                </a:r>
                <a:r>
                  <a:rPr lang="en-US" altLang="zh-TW" dirty="0"/>
                  <a:t>and the rest </a:t>
                </a:r>
                <a:r>
                  <a:rPr lang="en-US" altLang="zh-TW" dirty="0" smtClean="0"/>
                  <a:t>is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altLang="zh-TW" dirty="0" smtClean="0"/>
                  <a:t>.  With one such machine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altLang="zh-TW" dirty="0" smtClean="0"/>
                  <a:t>, how many kinds of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altLang="zh-TW" dirty="0" smtClean="0"/>
                  <a:t> can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altLang="zh-TW" dirty="0" smtClean="0"/>
                  <a:t> distinguish?</a:t>
                </a:r>
              </a:p>
              <a:p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altLang="zh-TW" dirty="0" smtClean="0"/>
                  <a:t> may cross </a:t>
                </a:r>
                <a:r>
                  <a:rPr lang="en-US" altLang="zh-TW" dirty="0"/>
                  <a:t>the boundary between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altLang="zh-TW" dirty="0"/>
                  <a:t> and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altLang="zh-TW" dirty="0"/>
                  <a:t> several times. </a:t>
                </a:r>
                <a:endParaRPr lang="en-US" altLang="zh-TW" dirty="0" smtClean="0"/>
              </a:p>
              <a:p>
                <a:r>
                  <a:rPr lang="en-US" altLang="zh-TW" dirty="0" smtClean="0"/>
                  <a:t>Let's say there is a time that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altLang="zh-TW" dirty="0" smtClean="0"/>
                  <a:t> crosses </a:t>
                </a:r>
                <a:r>
                  <a:rPr lang="en-US" altLang="zh-TW" dirty="0"/>
                  <a:t>the </a:t>
                </a:r>
                <a:r>
                  <a:rPr lang="en-US" altLang="zh-TW" dirty="0" smtClean="0"/>
                  <a:t>boundary, </a:t>
                </a:r>
                <a:r>
                  <a:rPr lang="en-US" altLang="zh-TW" dirty="0"/>
                  <a:t>moving </a:t>
                </a:r>
                <a:r>
                  <a:rPr lang="en-US" altLang="zh-TW" dirty="0" smtClean="0"/>
                  <a:t>from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altLang="zh-TW" dirty="0"/>
                  <a:t> </a:t>
                </a:r>
                <a:r>
                  <a:rPr lang="en-US" altLang="zh-TW" dirty="0" smtClean="0"/>
                  <a:t>to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altLang="zh-TW" dirty="0" smtClean="0"/>
                  <a:t>, getting into the input portion, doing </a:t>
                </a:r>
                <a:r>
                  <a:rPr lang="en-US" altLang="zh-TW" dirty="0"/>
                  <a:t>so </a:t>
                </a:r>
                <a:r>
                  <a:rPr lang="en-US" altLang="zh-TW" dirty="0" smtClean="0"/>
                  <a:t>on some state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altLang="zh-TW" dirty="0" smtClean="0"/>
                  <a:t>; and </a:t>
                </a:r>
                <a:r>
                  <a:rPr lang="en-US" altLang="zh-TW" dirty="0"/>
                  <a:t>then (if ever) it </a:t>
                </a:r>
                <a:r>
                  <a:rPr lang="en-US" altLang="zh-TW" dirty="0" smtClean="0"/>
                  <a:t>comes out from the input portion on some state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altLang="zh-TW" dirty="0" smtClean="0"/>
                  <a:t>.</a:t>
                </a:r>
              </a:p>
              <a:p>
                <a:r>
                  <a:rPr lang="en-US" altLang="zh-TW" dirty="0"/>
                  <a:t>Y</a:t>
                </a:r>
                <a:r>
                  <a:rPr lang="en-US" altLang="zh-TW" dirty="0" smtClean="0"/>
                  <a:t>ou can find </a:t>
                </a:r>
                <a:r>
                  <a:rPr lang="en-US" altLang="zh-TW" dirty="0"/>
                  <a:t>that no </a:t>
                </a:r>
                <a:r>
                  <a:rPr lang="en-US" altLang="zh-TW" dirty="0" smtClean="0"/>
                  <a:t>matter when, because of the determinism and the read-only constraint</a:t>
                </a:r>
                <a:r>
                  <a:rPr lang="en-US" altLang="zh-TW" dirty="0"/>
                  <a:t>, if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altLang="zh-TW" dirty="0" smtClean="0"/>
                  <a:t> ever enters the input portion </a:t>
                </a:r>
                <a14:m>
                  <m:oMath xmlns:m="http://schemas.openxmlformats.org/officeDocument/2006/math">
                    <m:r>
                      <a:rPr lang="en-US" altLang="zh-TW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altLang="zh-TW" dirty="0" smtClean="0"/>
                  <a:t> </a:t>
                </a:r>
                <a:r>
                  <a:rPr lang="en-US" altLang="zh-TW" dirty="0"/>
                  <a:t>o</a:t>
                </a:r>
                <a:r>
                  <a:rPr lang="en-US" altLang="zh-TW" dirty="0" smtClean="0"/>
                  <a:t>n </a:t>
                </a:r>
                <a:r>
                  <a:rPr lang="en-US" altLang="zh-TW" dirty="0"/>
                  <a:t>state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altLang="zh-TW" dirty="0" smtClean="0"/>
                  <a:t> again, it will still come </a:t>
                </a:r>
                <a:r>
                  <a:rPr lang="en-US" altLang="zh-TW" dirty="0"/>
                  <a:t>out from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altLang="zh-TW" dirty="0"/>
                  <a:t> </a:t>
                </a:r>
                <a:r>
                  <a:rPr lang="en-US" altLang="zh-TW" dirty="0" smtClean="0"/>
                  <a:t>on </a:t>
                </a:r>
                <a:r>
                  <a:rPr lang="en-US" altLang="zh-TW" dirty="0"/>
                  <a:t>state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altLang="zh-TW" dirty="0" smtClean="0"/>
                  <a:t>.  The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altLang="zh-TW" dirty="0" smtClean="0"/>
                  <a:t> here is only decided by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altLang="zh-TW" dirty="0"/>
                  <a:t> and </a:t>
                </a:r>
                <a:r>
                  <a:rPr lang="en-US" altLang="zh-TW" dirty="0" smtClean="0"/>
                  <a:t>the content in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altLang="zh-TW" dirty="0" smtClean="0"/>
                  <a:t> (unchangable).</a:t>
                </a:r>
                <a:endParaRPr lang="zh-TW" altLang="en-US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4"/>
                <a:ext cx="10719816" cy="4639184"/>
              </a:xfrm>
              <a:blipFill rotWithShape="0">
                <a:blip r:embed="rId3"/>
                <a:stretch>
                  <a:fillRect l="-1195" t="-2100" r="-14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7" name="群組 26"/>
          <p:cNvGrpSpPr/>
          <p:nvPr/>
        </p:nvGrpSpPr>
        <p:grpSpPr>
          <a:xfrm>
            <a:off x="7315200" y="686796"/>
            <a:ext cx="2443311" cy="969462"/>
            <a:chOff x="7854696" y="641076"/>
            <a:chExt cx="2443311" cy="969462"/>
          </a:xfrm>
        </p:grpSpPr>
        <p:cxnSp>
          <p:nvCxnSpPr>
            <p:cNvPr id="23" name="直線單箭頭接點 22"/>
            <p:cNvCxnSpPr/>
            <p:nvPr/>
          </p:nvCxnSpPr>
          <p:spPr>
            <a:xfrm flipH="1">
              <a:off x="9446336" y="1435607"/>
              <a:ext cx="813816" cy="1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 w="sm" len="sm"/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線單箭頭接點 19"/>
            <p:cNvCxnSpPr/>
            <p:nvPr/>
          </p:nvCxnSpPr>
          <p:spPr>
            <a:xfrm flipH="1">
              <a:off x="7854696" y="1435608"/>
              <a:ext cx="1581912" cy="1194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arrow" w="sm" len="sm"/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" name="群組 18"/>
            <p:cNvGrpSpPr/>
            <p:nvPr/>
          </p:nvGrpSpPr>
          <p:grpSpPr>
            <a:xfrm>
              <a:off x="7854696" y="641076"/>
              <a:ext cx="2443311" cy="969462"/>
              <a:chOff x="7388352" y="886968"/>
              <a:chExt cx="2443311" cy="969462"/>
            </a:xfrm>
          </p:grpSpPr>
          <p:grpSp>
            <p:nvGrpSpPr>
              <p:cNvPr id="15" name="群組 14"/>
              <p:cNvGrpSpPr/>
              <p:nvPr/>
            </p:nvGrpSpPr>
            <p:grpSpPr>
              <a:xfrm>
                <a:off x="7388352" y="886968"/>
                <a:ext cx="2395728" cy="599924"/>
                <a:chOff x="7388352" y="886968"/>
                <a:chExt cx="2395728" cy="599924"/>
              </a:xfrm>
            </p:grpSpPr>
            <p:grpSp>
              <p:nvGrpSpPr>
                <p:cNvPr id="10" name="群組 9"/>
                <p:cNvGrpSpPr/>
                <p:nvPr/>
              </p:nvGrpSpPr>
              <p:grpSpPr>
                <a:xfrm>
                  <a:off x="7388352" y="1117560"/>
                  <a:ext cx="2395728" cy="369332"/>
                  <a:chOff x="7388352" y="1117560"/>
                  <a:chExt cx="2395728" cy="369332"/>
                </a:xfrm>
              </p:grpSpPr>
              <p:grpSp>
                <p:nvGrpSpPr>
                  <p:cNvPr id="8" name="群組 7"/>
                  <p:cNvGrpSpPr/>
                  <p:nvPr/>
                </p:nvGrpSpPr>
                <p:grpSpPr>
                  <a:xfrm>
                    <a:off x="7388352" y="1137634"/>
                    <a:ext cx="2395728" cy="329184"/>
                    <a:chOff x="7388352" y="1137634"/>
                    <a:chExt cx="2395728" cy="329184"/>
                  </a:xfrm>
                </p:grpSpPr>
                <p:sp>
                  <p:nvSpPr>
                    <p:cNvPr id="4" name="矩形 3"/>
                    <p:cNvSpPr/>
                    <p:nvPr/>
                  </p:nvSpPr>
                  <p:spPr>
                    <a:xfrm>
                      <a:off x="7388352" y="1137634"/>
                      <a:ext cx="1581912" cy="329184"/>
                    </a:xfrm>
                    <a:prstGeom prst="rect">
                      <a:avLst/>
                    </a:prstGeom>
                    <a:ln w="28575"/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altLang="zh-TW" dirty="0" smtClean="0"/>
                        <a:t>Input string</a:t>
                      </a:r>
                      <a:endParaRPr lang="zh-TW" altLang="en-US" dirty="0"/>
                    </a:p>
                  </p:txBody>
                </p:sp>
                <p:cxnSp>
                  <p:nvCxnSpPr>
                    <p:cNvPr id="6" name="直線接點 5"/>
                    <p:cNvCxnSpPr/>
                    <p:nvPr/>
                  </p:nvCxnSpPr>
                  <p:spPr>
                    <a:xfrm>
                      <a:off x="8970264" y="1137634"/>
                      <a:ext cx="813816" cy="0"/>
                    </a:xfrm>
                    <a:prstGeom prst="line">
                      <a:avLst/>
                    </a:prstGeom>
                    <a:ln w="28575"/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" name="直線接點 6"/>
                    <p:cNvCxnSpPr/>
                    <p:nvPr/>
                  </p:nvCxnSpPr>
                  <p:spPr>
                    <a:xfrm>
                      <a:off x="8970264" y="1466818"/>
                      <a:ext cx="813816" cy="0"/>
                    </a:xfrm>
                    <a:prstGeom prst="line">
                      <a:avLst/>
                    </a:prstGeom>
                    <a:ln w="28575"/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9" name="文字方塊 8"/>
                  <p:cNvSpPr txBox="1"/>
                  <p:nvPr/>
                </p:nvSpPr>
                <p:spPr>
                  <a:xfrm>
                    <a:off x="9205490" y="1117560"/>
                    <a:ext cx="343364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TW" dirty="0" smtClean="0"/>
                      <a:t>…</a:t>
                    </a:r>
                    <a:endParaRPr lang="zh-TW" altLang="en-US" dirty="0"/>
                  </a:p>
                </p:txBody>
              </p:sp>
            </p:grpSp>
            <p:cxnSp>
              <p:nvCxnSpPr>
                <p:cNvPr id="11" name="直線單箭頭接點 10"/>
                <p:cNvCxnSpPr/>
                <p:nvPr/>
              </p:nvCxnSpPr>
              <p:spPr>
                <a:xfrm>
                  <a:off x="7516368" y="886968"/>
                  <a:ext cx="0" cy="25200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headEnd type="none" w="med" len="med"/>
                  <a:tailEnd type="stealth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8" name="文字方塊 17"/>
                  <p:cNvSpPr txBox="1"/>
                  <p:nvPr/>
                </p:nvSpPr>
                <p:spPr>
                  <a:xfrm>
                    <a:off x="9460279" y="1487098"/>
                    <a:ext cx="371384" cy="369332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oMath>
                      </m:oMathPara>
                    </a14:m>
                    <a:endParaRPr lang="zh-TW" altLang="en-US" dirty="0"/>
                  </a:p>
                </p:txBody>
              </p:sp>
            </mc:Choice>
            <mc:Fallback xmlns="">
              <p:sp>
                <p:nvSpPr>
                  <p:cNvPr id="18" name="文字方塊 17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460279" y="1487098"/>
                    <a:ext cx="371384" cy="369332"/>
                  </a:xfrm>
                  <a:prstGeom prst="rect">
                    <a:avLst/>
                  </a:prstGeom>
                  <a:blipFill rotWithShape="0">
                    <a:blip r:embed="rId4"/>
                    <a:stretch>
                      <a:fillRect b="-655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7" name="文字方塊 16"/>
                  <p:cNvSpPr txBox="1"/>
                  <p:nvPr/>
                </p:nvSpPr>
                <p:spPr>
                  <a:xfrm>
                    <a:off x="7995315" y="1486892"/>
                    <a:ext cx="367986" cy="369332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oMath>
                      </m:oMathPara>
                    </a14:m>
                    <a:endParaRPr lang="zh-TW" altLang="en-US" dirty="0"/>
                  </a:p>
                </p:txBody>
              </p:sp>
            </mc:Choice>
            <mc:Fallback xmlns="">
              <p:sp>
                <p:nvSpPr>
                  <p:cNvPr id="17" name="文字方塊 16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995315" y="1486892"/>
                    <a:ext cx="367986" cy="369332"/>
                  </a:xfrm>
                  <a:prstGeom prst="rect">
                    <a:avLst/>
                  </a:prstGeom>
                  <a:blipFill rotWithShape="0"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TW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</p:spTree>
    <p:extLst>
      <p:ext uri="{BB962C8B-B14F-4D97-AF65-F5344CB8AC3E}">
        <p14:creationId xmlns:p14="http://schemas.microsoft.com/office/powerpoint/2010/main" val="2258034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HW#8* </a:t>
            </a:r>
            <a:r>
              <a:rPr lang="en-US" altLang="zh-TW" dirty="0"/>
              <a:t>– Q4 </a:t>
            </a:r>
            <a:r>
              <a:rPr lang="en-US" altLang="zh-TW" dirty="0" smtClean="0"/>
              <a:t>(4/6)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4351338"/>
              </a:xfrm>
            </p:spPr>
            <p:txBody>
              <a:bodyPr>
                <a:normAutofit/>
              </a:bodyPr>
              <a:lstStyle/>
              <a:p>
                <a:r>
                  <a:rPr lang="en-US" altLang="zh-TW" dirty="0" smtClean="0"/>
                  <a:t>So let us write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d>
                      <m:d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altLang="zh-TW" dirty="0"/>
                  <a:t> to denote this </a:t>
                </a:r>
                <a:r>
                  <a:rPr lang="en-US" altLang="zh-TW" dirty="0" smtClean="0"/>
                  <a:t>relationship.  </a:t>
                </a:r>
                <a:r>
                  <a:rPr lang="en-US" altLang="zh-TW" dirty="0"/>
                  <a:t>I</a:t>
                </a:r>
                <a:r>
                  <a:rPr lang="en-US" altLang="zh-TW" dirty="0" smtClean="0"/>
                  <a:t>f there is another input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altLang="zh-TW" dirty="0" smtClean="0"/>
                  <a:t>, it would then be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sSup>
                          <m:sSupPr>
                            <m:ctrlPr>
                              <a:rPr lang="en-US" altLang="zh-TW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sub>
                    </m:sSub>
                  </m:oMath>
                </a14:m>
                <a:r>
                  <a:rPr lang="en-US" altLang="zh-TW" dirty="0" smtClean="0"/>
                  <a:t>.</a:t>
                </a:r>
              </a:p>
              <a:p>
                <a:r>
                  <a:rPr lang="en-US" altLang="zh-TW" dirty="0" smtClean="0"/>
                  <a:t>On any possible input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altLang="zh-TW" dirty="0" smtClean="0"/>
                  <a:t>, the relationship can </a:t>
                </a:r>
                <a:r>
                  <a:rPr lang="en-US" altLang="zh-TW" dirty="0"/>
                  <a:t>be </a:t>
                </a:r>
                <a:r>
                  <a:rPr lang="en-US" altLang="zh-TW" dirty="0" smtClean="0"/>
                  <a:t>denoted as</a:t>
                </a:r>
              </a:p>
              <a:p>
                <a:pPr marL="0" indent="0">
                  <a:buNone/>
                </a:pPr>
                <a:r>
                  <a:rPr lang="en-US" altLang="zh-TW" dirty="0" smtClean="0"/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:</m:t>
                    </m:r>
                    <m:d>
                      <m:d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∪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altLang="zh-TW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⊠</m:t>
                            </m:r>
                          </m:e>
                        </m:d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d>
                      <m:dPr>
                        <m:ctrlP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𝑄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∪{⨂}</m:t>
                        </m:r>
                      </m:e>
                    </m:d>
                  </m:oMath>
                </a14:m>
                <a:r>
                  <a:rPr lang="en-US" altLang="zh-TW" dirty="0" smtClean="0"/>
                  <a:t>,</a:t>
                </a:r>
              </a:p>
              <a:p>
                <a:pPr marL="274320" indent="-457200">
                  <a:buNone/>
                </a:pPr>
                <a:r>
                  <a:rPr lang="en-US" altLang="zh-TW" dirty="0" smtClean="0"/>
                  <a:t>   where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altLang="zh-TW" dirty="0"/>
                  <a:t> is the </a:t>
                </a:r>
                <a:r>
                  <a:rPr lang="en-US" altLang="zh-TW" dirty="0" smtClean="0"/>
                  <a:t>states </a:t>
                </a:r>
                <a:r>
                  <a:rPr lang="en-US" altLang="zh-TW" dirty="0"/>
                  <a:t>of the </a:t>
                </a:r>
                <a:r>
                  <a:rPr lang="en-US" altLang="zh-TW" dirty="0" smtClean="0"/>
                  <a:t>machine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altLang="zh-TW" dirty="0" smtClean="0">
                    <a:ea typeface="Cambria Math" panose="02040503050406030204" pitchFamily="18" charset="0"/>
                  </a:rPr>
                  <a:t>;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⊠</m:t>
                    </m:r>
                  </m:oMath>
                </a14:m>
                <a:r>
                  <a:rPr lang="en-US" altLang="zh-TW" dirty="0" smtClean="0"/>
                  <a:t> and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⨂</m:t>
                    </m:r>
                  </m:oMath>
                </a14:m>
                <a:r>
                  <a:rPr lang="en-US" altLang="zh-TW" dirty="0" smtClean="0"/>
                  <a:t> are the pseudo states used as follows:</a:t>
                </a:r>
                <a:endParaRPr lang="en-US" altLang="zh-TW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4351338"/>
              </a:xfrm>
              <a:blipFill rotWithShape="0"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7" name="群組 46"/>
          <p:cNvGrpSpPr/>
          <p:nvPr/>
        </p:nvGrpSpPr>
        <p:grpSpPr>
          <a:xfrm>
            <a:off x="6274341" y="763074"/>
            <a:ext cx="4272503" cy="838179"/>
            <a:chOff x="6274341" y="763074"/>
            <a:chExt cx="4272503" cy="838179"/>
          </a:xfrm>
        </p:grpSpPr>
        <p:grpSp>
          <p:nvGrpSpPr>
            <p:cNvPr id="44" name="群組 43"/>
            <p:cNvGrpSpPr/>
            <p:nvPr/>
          </p:nvGrpSpPr>
          <p:grpSpPr>
            <a:xfrm>
              <a:off x="6274341" y="763074"/>
              <a:ext cx="4272503" cy="838179"/>
              <a:chOff x="5953328" y="694981"/>
              <a:chExt cx="4272503" cy="838179"/>
            </a:xfrm>
          </p:grpSpPr>
          <p:grpSp>
            <p:nvGrpSpPr>
              <p:cNvPr id="33" name="群組 32"/>
              <p:cNvGrpSpPr/>
              <p:nvPr/>
            </p:nvGrpSpPr>
            <p:grpSpPr>
              <a:xfrm>
                <a:off x="5953328" y="694981"/>
                <a:ext cx="1987166" cy="838179"/>
                <a:chOff x="7217924" y="562982"/>
                <a:chExt cx="2395728" cy="1010509"/>
              </a:xfrm>
            </p:grpSpPr>
            <p:grpSp>
              <p:nvGrpSpPr>
                <p:cNvPr id="11" name="群組 10"/>
                <p:cNvGrpSpPr/>
                <p:nvPr/>
              </p:nvGrpSpPr>
              <p:grpSpPr>
                <a:xfrm>
                  <a:off x="7217924" y="1204159"/>
                  <a:ext cx="2395728" cy="369332"/>
                  <a:chOff x="7388352" y="1117560"/>
                  <a:chExt cx="2395728" cy="369332"/>
                </a:xfrm>
              </p:grpSpPr>
              <p:grpSp>
                <p:nvGrpSpPr>
                  <p:cNvPr id="13" name="群組 12"/>
                  <p:cNvGrpSpPr/>
                  <p:nvPr/>
                </p:nvGrpSpPr>
                <p:grpSpPr>
                  <a:xfrm>
                    <a:off x="7388352" y="1137634"/>
                    <a:ext cx="2395728" cy="329184"/>
                    <a:chOff x="7388352" y="1137634"/>
                    <a:chExt cx="2395728" cy="329184"/>
                  </a:xfrm>
                </p:grpSpPr>
                <p:sp>
                  <p:nvSpPr>
                    <p:cNvPr id="15" name="矩形 14"/>
                    <p:cNvSpPr/>
                    <p:nvPr/>
                  </p:nvSpPr>
                  <p:spPr>
                    <a:xfrm>
                      <a:off x="7388352" y="1137634"/>
                      <a:ext cx="1581912" cy="329184"/>
                    </a:xfrm>
                    <a:prstGeom prst="rect">
                      <a:avLst/>
                    </a:prstGeom>
                    <a:ln w="28575"/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altLang="zh-TW" dirty="0" smtClean="0"/>
                        <a:t>Input string</a:t>
                      </a:r>
                      <a:endParaRPr lang="zh-TW" altLang="en-US" dirty="0"/>
                    </a:p>
                  </p:txBody>
                </p:sp>
                <p:cxnSp>
                  <p:nvCxnSpPr>
                    <p:cNvPr id="16" name="直線接點 15"/>
                    <p:cNvCxnSpPr/>
                    <p:nvPr/>
                  </p:nvCxnSpPr>
                  <p:spPr>
                    <a:xfrm>
                      <a:off x="8970264" y="1137634"/>
                      <a:ext cx="813816" cy="0"/>
                    </a:xfrm>
                    <a:prstGeom prst="line">
                      <a:avLst/>
                    </a:prstGeom>
                    <a:ln w="28575"/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7" name="直線接點 16"/>
                    <p:cNvCxnSpPr/>
                    <p:nvPr/>
                  </p:nvCxnSpPr>
                  <p:spPr>
                    <a:xfrm>
                      <a:off x="8970264" y="1466818"/>
                      <a:ext cx="813816" cy="0"/>
                    </a:xfrm>
                    <a:prstGeom prst="line">
                      <a:avLst/>
                    </a:prstGeom>
                    <a:ln w="28575"/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14" name="文字方塊 13"/>
                  <p:cNvSpPr txBox="1"/>
                  <p:nvPr/>
                </p:nvSpPr>
                <p:spPr>
                  <a:xfrm>
                    <a:off x="9205490" y="1117560"/>
                    <a:ext cx="343364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TW" dirty="0" smtClean="0"/>
                      <a:t>…</a:t>
                    </a:r>
                    <a:endParaRPr lang="zh-TW" altLang="en-US" dirty="0"/>
                  </a:p>
                </p:txBody>
              </p:sp>
            </p:grp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8" name="橢圓 17"/>
                    <p:cNvSpPr/>
                    <p:nvPr/>
                  </p:nvSpPr>
                  <p:spPr>
                    <a:xfrm>
                      <a:off x="8632529" y="562982"/>
                      <a:ext cx="353893" cy="353893"/>
                    </a:xfrm>
                    <a:prstGeom prst="ellipse">
                      <a:avLst/>
                    </a:prstGeom>
                    <a:noFill/>
                    <a:ln w="190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lIns="144000" tIns="0" rtlCol="0" anchor="ctr"/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altLang="zh-TW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oMath>
                        </m:oMathPara>
                      </a14:m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18" name="橢圓 17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8632529" y="562982"/>
                      <a:ext cx="353893" cy="353893"/>
                    </a:xfrm>
                    <a:prstGeom prst="ellipse">
                      <a:avLst/>
                    </a:prstGeom>
                    <a:blipFill rotWithShape="0">
                      <a:blip r:embed="rId3"/>
                      <a:stretch>
                        <a:fillRect b="-9804"/>
                      </a:stretch>
                    </a:blipFill>
                    <a:ln w="19050">
                      <a:solidFill>
                        <a:schemeClr val="tx1"/>
                      </a:solidFill>
                    </a:ln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19" name="直線單箭頭接點 18"/>
                <p:cNvCxnSpPr>
                  <a:stCxn id="18" idx="4"/>
                </p:cNvCxnSpPr>
                <p:nvPr/>
              </p:nvCxnSpPr>
              <p:spPr>
                <a:xfrm flipH="1">
                  <a:off x="8706254" y="916875"/>
                  <a:ext cx="108000" cy="28800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headEnd type="none" w="sm" len="sm"/>
                  <a:tailEnd type="arrow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直線單箭頭接點 23"/>
                <p:cNvCxnSpPr>
                  <a:stCxn id="18" idx="4"/>
                </p:cNvCxnSpPr>
                <p:nvPr/>
              </p:nvCxnSpPr>
              <p:spPr>
                <a:xfrm>
                  <a:off x="8809476" y="916874"/>
                  <a:ext cx="108000" cy="28800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headEnd type="none" w="sm" len="sm"/>
                  <a:tailEnd type="none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4" name="群組 33"/>
              <p:cNvGrpSpPr/>
              <p:nvPr/>
            </p:nvGrpSpPr>
            <p:grpSpPr>
              <a:xfrm>
                <a:off x="8238666" y="694981"/>
                <a:ext cx="1987165" cy="838179"/>
                <a:chOff x="7217924" y="562982"/>
                <a:chExt cx="2395728" cy="1010509"/>
              </a:xfrm>
            </p:grpSpPr>
            <p:grpSp>
              <p:nvGrpSpPr>
                <p:cNvPr id="35" name="群組 34"/>
                <p:cNvGrpSpPr/>
                <p:nvPr/>
              </p:nvGrpSpPr>
              <p:grpSpPr>
                <a:xfrm>
                  <a:off x="7217924" y="1204159"/>
                  <a:ext cx="2395728" cy="369332"/>
                  <a:chOff x="7388352" y="1117560"/>
                  <a:chExt cx="2395728" cy="369332"/>
                </a:xfrm>
              </p:grpSpPr>
              <p:grpSp>
                <p:nvGrpSpPr>
                  <p:cNvPr id="39" name="群組 38"/>
                  <p:cNvGrpSpPr/>
                  <p:nvPr/>
                </p:nvGrpSpPr>
                <p:grpSpPr>
                  <a:xfrm>
                    <a:off x="7388352" y="1137634"/>
                    <a:ext cx="2395728" cy="329184"/>
                    <a:chOff x="7388352" y="1137634"/>
                    <a:chExt cx="2395728" cy="329184"/>
                  </a:xfrm>
                </p:grpSpPr>
                <p:sp>
                  <p:nvSpPr>
                    <p:cNvPr id="41" name="矩形 40"/>
                    <p:cNvSpPr/>
                    <p:nvPr/>
                  </p:nvSpPr>
                  <p:spPr>
                    <a:xfrm>
                      <a:off x="7388352" y="1137634"/>
                      <a:ext cx="1581912" cy="329184"/>
                    </a:xfrm>
                    <a:prstGeom prst="rect">
                      <a:avLst/>
                    </a:prstGeom>
                    <a:ln w="28575"/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altLang="zh-TW" dirty="0" smtClean="0"/>
                        <a:t>Input string</a:t>
                      </a:r>
                      <a:endParaRPr lang="zh-TW" altLang="en-US" dirty="0"/>
                    </a:p>
                  </p:txBody>
                </p:sp>
                <p:cxnSp>
                  <p:nvCxnSpPr>
                    <p:cNvPr id="42" name="直線接點 41"/>
                    <p:cNvCxnSpPr/>
                    <p:nvPr/>
                  </p:nvCxnSpPr>
                  <p:spPr>
                    <a:xfrm>
                      <a:off x="8970264" y="1137634"/>
                      <a:ext cx="813816" cy="0"/>
                    </a:xfrm>
                    <a:prstGeom prst="line">
                      <a:avLst/>
                    </a:prstGeom>
                    <a:ln w="28575"/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3" name="直線接點 42"/>
                    <p:cNvCxnSpPr/>
                    <p:nvPr/>
                  </p:nvCxnSpPr>
                  <p:spPr>
                    <a:xfrm>
                      <a:off x="8970264" y="1466818"/>
                      <a:ext cx="813816" cy="0"/>
                    </a:xfrm>
                    <a:prstGeom prst="line">
                      <a:avLst/>
                    </a:prstGeom>
                    <a:ln w="28575"/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40" name="文字方塊 39"/>
                  <p:cNvSpPr txBox="1"/>
                  <p:nvPr/>
                </p:nvSpPr>
                <p:spPr>
                  <a:xfrm>
                    <a:off x="9205490" y="1117560"/>
                    <a:ext cx="343364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TW" dirty="0" smtClean="0"/>
                      <a:t>…</a:t>
                    </a:r>
                    <a:endParaRPr lang="zh-TW" altLang="en-US" dirty="0"/>
                  </a:p>
                </p:txBody>
              </p:sp>
            </p:grp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6" name="橢圓 35"/>
                    <p:cNvSpPr/>
                    <p:nvPr/>
                  </p:nvSpPr>
                  <p:spPr>
                    <a:xfrm>
                      <a:off x="8632529" y="562982"/>
                      <a:ext cx="353893" cy="353893"/>
                    </a:xfrm>
                    <a:prstGeom prst="ellipse">
                      <a:avLst/>
                    </a:prstGeom>
                    <a:noFill/>
                    <a:ln w="190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lIns="144000" tIns="0" rtlCol="0" anchor="ctr"/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altLang="zh-TW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𝑞</m:t>
                            </m:r>
                          </m:oMath>
                        </m:oMathPara>
                      </a14:m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36" name="橢圓 35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8632529" y="562982"/>
                      <a:ext cx="353893" cy="353893"/>
                    </a:xfrm>
                    <a:prstGeom prst="ellipse">
                      <a:avLst/>
                    </a:prstGeom>
                    <a:blipFill rotWithShape="0">
                      <a:blip r:embed="rId4"/>
                      <a:stretch>
                        <a:fillRect b="-9804"/>
                      </a:stretch>
                    </a:blipFill>
                    <a:ln w="19050">
                      <a:solidFill>
                        <a:schemeClr val="tx1"/>
                      </a:solidFill>
                    </a:ln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37" name="直線單箭頭接點 36"/>
                <p:cNvCxnSpPr>
                  <a:stCxn id="36" idx="4"/>
                </p:cNvCxnSpPr>
                <p:nvPr/>
              </p:nvCxnSpPr>
              <p:spPr>
                <a:xfrm flipH="1">
                  <a:off x="8706254" y="916875"/>
                  <a:ext cx="108000" cy="28800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headEnd type="none" w="sm" len="sm"/>
                  <a:tailEnd type="none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直線單箭頭接點 37"/>
                <p:cNvCxnSpPr>
                  <a:stCxn id="36" idx="4"/>
                </p:cNvCxnSpPr>
                <p:nvPr/>
              </p:nvCxnSpPr>
              <p:spPr>
                <a:xfrm>
                  <a:off x="8809476" y="916874"/>
                  <a:ext cx="108000" cy="28800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headEnd type="none" w="sm" len="sm"/>
                  <a:tailEnd type="arrow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46" name="向右箭號 45"/>
            <p:cNvSpPr/>
            <p:nvPr/>
          </p:nvSpPr>
          <p:spPr>
            <a:xfrm>
              <a:off x="8322659" y="1046885"/>
              <a:ext cx="398586" cy="342601"/>
            </a:xfrm>
            <a:prstGeom prst="rightArrow">
              <a:avLst>
                <a:gd name="adj1" fmla="val 39505"/>
                <a:gd name="adj2" fmla="val 63781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95" name="群組 71"/>
          <p:cNvGrpSpPr/>
          <p:nvPr/>
        </p:nvGrpSpPr>
        <p:grpSpPr>
          <a:xfrm>
            <a:off x="6563590" y="4912881"/>
            <a:ext cx="4272503" cy="838179"/>
            <a:chOff x="6274341" y="763074"/>
            <a:chExt cx="4272503" cy="838179"/>
          </a:xfrm>
        </p:grpSpPr>
        <p:grpSp>
          <p:nvGrpSpPr>
            <p:cNvPr id="96" name="群組 72"/>
            <p:cNvGrpSpPr/>
            <p:nvPr/>
          </p:nvGrpSpPr>
          <p:grpSpPr>
            <a:xfrm>
              <a:off x="6274341" y="763074"/>
              <a:ext cx="4272503" cy="838179"/>
              <a:chOff x="5953328" y="694981"/>
              <a:chExt cx="4272503" cy="838179"/>
            </a:xfrm>
          </p:grpSpPr>
          <p:grpSp>
            <p:nvGrpSpPr>
              <p:cNvPr id="98" name="群組 74"/>
              <p:cNvGrpSpPr/>
              <p:nvPr/>
            </p:nvGrpSpPr>
            <p:grpSpPr>
              <a:xfrm>
                <a:off x="5953328" y="694981"/>
                <a:ext cx="1987166" cy="838179"/>
                <a:chOff x="7217924" y="562982"/>
                <a:chExt cx="2395728" cy="1010509"/>
              </a:xfrm>
            </p:grpSpPr>
            <p:grpSp>
              <p:nvGrpSpPr>
                <p:cNvPr id="109" name="群組 85"/>
                <p:cNvGrpSpPr/>
                <p:nvPr/>
              </p:nvGrpSpPr>
              <p:grpSpPr>
                <a:xfrm>
                  <a:off x="7217924" y="1204159"/>
                  <a:ext cx="2395728" cy="369332"/>
                  <a:chOff x="7388352" y="1117560"/>
                  <a:chExt cx="2395728" cy="369332"/>
                </a:xfrm>
              </p:grpSpPr>
              <p:grpSp>
                <p:nvGrpSpPr>
                  <p:cNvPr id="113" name="群組 89"/>
                  <p:cNvGrpSpPr/>
                  <p:nvPr/>
                </p:nvGrpSpPr>
                <p:grpSpPr>
                  <a:xfrm>
                    <a:off x="7388352" y="1137634"/>
                    <a:ext cx="2395728" cy="329184"/>
                    <a:chOff x="7388352" y="1137634"/>
                    <a:chExt cx="2395728" cy="329184"/>
                  </a:xfrm>
                </p:grpSpPr>
                <p:sp>
                  <p:nvSpPr>
                    <p:cNvPr id="115" name="矩形 91"/>
                    <p:cNvSpPr/>
                    <p:nvPr/>
                  </p:nvSpPr>
                  <p:spPr>
                    <a:xfrm>
                      <a:off x="7388352" y="1137634"/>
                      <a:ext cx="1581912" cy="329184"/>
                    </a:xfrm>
                    <a:prstGeom prst="rect">
                      <a:avLst/>
                    </a:prstGeom>
                    <a:ln w="28575"/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altLang="zh-TW" dirty="0" smtClean="0"/>
                        <a:t>Input string</a:t>
                      </a:r>
                      <a:endParaRPr lang="zh-TW" altLang="en-US" dirty="0"/>
                    </a:p>
                  </p:txBody>
                </p:sp>
                <p:cxnSp>
                  <p:nvCxnSpPr>
                    <p:cNvPr id="116" name="直線接點 92"/>
                    <p:cNvCxnSpPr/>
                    <p:nvPr/>
                  </p:nvCxnSpPr>
                  <p:spPr>
                    <a:xfrm>
                      <a:off x="8970264" y="1137634"/>
                      <a:ext cx="813816" cy="0"/>
                    </a:xfrm>
                    <a:prstGeom prst="line">
                      <a:avLst/>
                    </a:prstGeom>
                    <a:ln w="28575"/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7" name="直線接點 93"/>
                    <p:cNvCxnSpPr/>
                    <p:nvPr/>
                  </p:nvCxnSpPr>
                  <p:spPr>
                    <a:xfrm>
                      <a:off x="8970264" y="1466818"/>
                      <a:ext cx="813816" cy="0"/>
                    </a:xfrm>
                    <a:prstGeom prst="line">
                      <a:avLst/>
                    </a:prstGeom>
                    <a:ln w="28575"/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114" name="文字方塊 90"/>
                  <p:cNvSpPr txBox="1"/>
                  <p:nvPr/>
                </p:nvSpPr>
                <p:spPr>
                  <a:xfrm>
                    <a:off x="9205490" y="1117560"/>
                    <a:ext cx="343364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TW" dirty="0" smtClean="0"/>
                      <a:t>…</a:t>
                    </a:r>
                    <a:endParaRPr lang="zh-TW" altLang="en-US" dirty="0"/>
                  </a:p>
                </p:txBody>
              </p:sp>
            </p:grp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10" name="橢圓 86"/>
                    <p:cNvSpPr/>
                    <p:nvPr/>
                  </p:nvSpPr>
                  <p:spPr>
                    <a:xfrm>
                      <a:off x="8632529" y="562982"/>
                      <a:ext cx="353893" cy="353893"/>
                    </a:xfrm>
                    <a:prstGeom prst="ellipse">
                      <a:avLst/>
                    </a:prstGeom>
                    <a:noFill/>
                    <a:ln w="190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lIns="126000" tIns="0" rtlCol="0" anchor="ctr"/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altLang="zh-TW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𝑝</m:t>
                            </m:r>
                          </m:oMath>
                        </m:oMathPara>
                      </a14:m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110" name="橢圓 86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8632529" y="562982"/>
                      <a:ext cx="353893" cy="353893"/>
                    </a:xfrm>
                    <a:prstGeom prst="ellipse">
                      <a:avLst/>
                    </a:prstGeom>
                    <a:blipFill rotWithShape="0">
                      <a:blip r:embed="rId5"/>
                      <a:stretch>
                        <a:fillRect l="-1961" b="-9804"/>
                      </a:stretch>
                    </a:blipFill>
                    <a:ln w="19050">
                      <a:solidFill>
                        <a:schemeClr val="tx1"/>
                      </a:solidFill>
                    </a:ln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111" name="直線單箭頭接點 87"/>
                <p:cNvCxnSpPr>
                  <a:stCxn id="110" idx="4"/>
                </p:cNvCxnSpPr>
                <p:nvPr/>
              </p:nvCxnSpPr>
              <p:spPr>
                <a:xfrm flipH="1">
                  <a:off x="8706254" y="916875"/>
                  <a:ext cx="108000" cy="28800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headEnd type="none" w="sm" len="sm"/>
                  <a:tailEnd type="arrow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2" name="直線單箭頭接點 88"/>
                <p:cNvCxnSpPr>
                  <a:stCxn id="110" idx="4"/>
                </p:cNvCxnSpPr>
                <p:nvPr/>
              </p:nvCxnSpPr>
              <p:spPr>
                <a:xfrm>
                  <a:off x="8809476" y="916874"/>
                  <a:ext cx="108000" cy="28800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headEnd type="none" w="sm" len="sm"/>
                  <a:tailEnd type="none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9" name="群組 75"/>
              <p:cNvGrpSpPr/>
              <p:nvPr/>
            </p:nvGrpSpPr>
            <p:grpSpPr>
              <a:xfrm>
                <a:off x="8238666" y="694981"/>
                <a:ext cx="1987165" cy="838179"/>
                <a:chOff x="7217924" y="562982"/>
                <a:chExt cx="2395728" cy="1010509"/>
              </a:xfrm>
            </p:grpSpPr>
            <p:grpSp>
              <p:nvGrpSpPr>
                <p:cNvPr id="100" name="群組 76"/>
                <p:cNvGrpSpPr/>
                <p:nvPr/>
              </p:nvGrpSpPr>
              <p:grpSpPr>
                <a:xfrm>
                  <a:off x="7217924" y="1204159"/>
                  <a:ext cx="2395728" cy="369332"/>
                  <a:chOff x="7388352" y="1117560"/>
                  <a:chExt cx="2395728" cy="369332"/>
                </a:xfrm>
              </p:grpSpPr>
              <p:grpSp>
                <p:nvGrpSpPr>
                  <p:cNvPr id="104" name="群組 80"/>
                  <p:cNvGrpSpPr/>
                  <p:nvPr/>
                </p:nvGrpSpPr>
                <p:grpSpPr>
                  <a:xfrm>
                    <a:off x="7388352" y="1137634"/>
                    <a:ext cx="2395728" cy="329184"/>
                    <a:chOff x="7388352" y="1137634"/>
                    <a:chExt cx="2395728" cy="329184"/>
                  </a:xfrm>
                </p:grpSpPr>
                <p:sp>
                  <p:nvSpPr>
                    <p:cNvPr id="106" name="矩形 82"/>
                    <p:cNvSpPr/>
                    <p:nvPr/>
                  </p:nvSpPr>
                  <p:spPr>
                    <a:xfrm>
                      <a:off x="7388352" y="1137634"/>
                      <a:ext cx="1581912" cy="329184"/>
                    </a:xfrm>
                    <a:prstGeom prst="rect">
                      <a:avLst/>
                    </a:prstGeom>
                    <a:ln w="28575"/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altLang="zh-TW" dirty="0" smtClean="0"/>
                        <a:t>Input string</a:t>
                      </a:r>
                      <a:endParaRPr lang="zh-TW" altLang="en-US" dirty="0"/>
                    </a:p>
                  </p:txBody>
                </p:sp>
                <p:cxnSp>
                  <p:nvCxnSpPr>
                    <p:cNvPr id="107" name="直線接點 83"/>
                    <p:cNvCxnSpPr/>
                    <p:nvPr/>
                  </p:nvCxnSpPr>
                  <p:spPr>
                    <a:xfrm>
                      <a:off x="8970264" y="1137634"/>
                      <a:ext cx="813816" cy="0"/>
                    </a:xfrm>
                    <a:prstGeom prst="line">
                      <a:avLst/>
                    </a:prstGeom>
                    <a:ln w="28575"/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8" name="直線接點 84"/>
                    <p:cNvCxnSpPr/>
                    <p:nvPr/>
                  </p:nvCxnSpPr>
                  <p:spPr>
                    <a:xfrm>
                      <a:off x="8970264" y="1466818"/>
                      <a:ext cx="813816" cy="0"/>
                    </a:xfrm>
                    <a:prstGeom prst="line">
                      <a:avLst/>
                    </a:prstGeom>
                    <a:ln w="28575"/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105" name="文字方塊 81"/>
                  <p:cNvSpPr txBox="1"/>
                  <p:nvPr/>
                </p:nvSpPr>
                <p:spPr>
                  <a:xfrm>
                    <a:off x="9205490" y="1117560"/>
                    <a:ext cx="343364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TW" dirty="0" smtClean="0"/>
                      <a:t>…</a:t>
                    </a:r>
                    <a:endParaRPr lang="zh-TW" altLang="en-US" dirty="0"/>
                  </a:p>
                </p:txBody>
              </p:sp>
            </p:grp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01" name="橢圓 77"/>
                    <p:cNvSpPr/>
                    <p:nvPr/>
                  </p:nvSpPr>
                  <p:spPr>
                    <a:xfrm>
                      <a:off x="8632529" y="562982"/>
                      <a:ext cx="353893" cy="353893"/>
                    </a:xfrm>
                    <a:prstGeom prst="ellipse">
                      <a:avLst/>
                    </a:prstGeom>
                    <a:noFill/>
                    <a:ln w="190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lIns="137160" tIns="27432" rtlCol="0" anchor="ctr"/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altLang="zh-TW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⨂</m:t>
                            </m:r>
                          </m:oMath>
                        </m:oMathPara>
                      </a14:m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101" name="橢圓 77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8632529" y="562982"/>
                      <a:ext cx="353893" cy="353893"/>
                    </a:xfrm>
                    <a:prstGeom prst="ellipse">
                      <a:avLst/>
                    </a:prstGeom>
                    <a:blipFill rotWithShape="0">
                      <a:blip r:embed="rId6"/>
                      <a:stretch>
                        <a:fillRect l="-13725" r="-9804" b="-7843"/>
                      </a:stretch>
                    </a:blipFill>
                    <a:ln w="19050">
                      <a:solidFill>
                        <a:schemeClr val="tx1"/>
                      </a:solidFill>
                    </a:ln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102" name="直線單箭頭接點 78"/>
                <p:cNvCxnSpPr>
                  <a:stCxn id="101" idx="4"/>
                </p:cNvCxnSpPr>
                <p:nvPr/>
              </p:nvCxnSpPr>
              <p:spPr>
                <a:xfrm flipH="1">
                  <a:off x="8706254" y="916875"/>
                  <a:ext cx="108000" cy="28800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headEnd type="none" w="sm" len="sm"/>
                  <a:tailEnd type="none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3" name="直線單箭頭接點 79"/>
                <p:cNvCxnSpPr>
                  <a:stCxn id="101" idx="4"/>
                </p:cNvCxnSpPr>
                <p:nvPr/>
              </p:nvCxnSpPr>
              <p:spPr>
                <a:xfrm>
                  <a:off x="8809476" y="916874"/>
                  <a:ext cx="108000" cy="28800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headEnd type="none" w="sm" len="sm"/>
                  <a:tailEnd type="arrow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97" name="向右箭號 73"/>
            <p:cNvSpPr/>
            <p:nvPr/>
          </p:nvSpPr>
          <p:spPr>
            <a:xfrm>
              <a:off x="8322659" y="1046885"/>
              <a:ext cx="398586" cy="342601"/>
            </a:xfrm>
            <a:prstGeom prst="rightArrow">
              <a:avLst>
                <a:gd name="adj1" fmla="val 39505"/>
                <a:gd name="adj2" fmla="val 63781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118" name="群組 47"/>
          <p:cNvGrpSpPr/>
          <p:nvPr/>
        </p:nvGrpSpPr>
        <p:grpSpPr>
          <a:xfrm>
            <a:off x="1201042" y="4918989"/>
            <a:ext cx="4272503" cy="838179"/>
            <a:chOff x="6274341" y="763074"/>
            <a:chExt cx="4272503" cy="838179"/>
          </a:xfrm>
        </p:grpSpPr>
        <p:grpSp>
          <p:nvGrpSpPr>
            <p:cNvPr id="119" name="群組 48"/>
            <p:cNvGrpSpPr/>
            <p:nvPr/>
          </p:nvGrpSpPr>
          <p:grpSpPr>
            <a:xfrm>
              <a:off x="6274341" y="763074"/>
              <a:ext cx="4272503" cy="838179"/>
              <a:chOff x="5953328" y="694981"/>
              <a:chExt cx="4272503" cy="838179"/>
            </a:xfrm>
          </p:grpSpPr>
          <p:grpSp>
            <p:nvGrpSpPr>
              <p:cNvPr id="121" name="群組 50"/>
              <p:cNvGrpSpPr/>
              <p:nvPr/>
            </p:nvGrpSpPr>
            <p:grpSpPr>
              <a:xfrm>
                <a:off x="5953328" y="694981"/>
                <a:ext cx="1987166" cy="838179"/>
                <a:chOff x="7217924" y="562982"/>
                <a:chExt cx="2395728" cy="1010509"/>
              </a:xfrm>
            </p:grpSpPr>
            <p:grpSp>
              <p:nvGrpSpPr>
                <p:cNvPr id="132" name="群組 61"/>
                <p:cNvGrpSpPr/>
                <p:nvPr/>
              </p:nvGrpSpPr>
              <p:grpSpPr>
                <a:xfrm>
                  <a:off x="7217924" y="1204159"/>
                  <a:ext cx="2395728" cy="369332"/>
                  <a:chOff x="7388352" y="1117560"/>
                  <a:chExt cx="2395728" cy="369332"/>
                </a:xfrm>
              </p:grpSpPr>
              <p:grpSp>
                <p:nvGrpSpPr>
                  <p:cNvPr id="136" name="群組 65"/>
                  <p:cNvGrpSpPr/>
                  <p:nvPr/>
                </p:nvGrpSpPr>
                <p:grpSpPr>
                  <a:xfrm>
                    <a:off x="7388352" y="1137634"/>
                    <a:ext cx="2395728" cy="329184"/>
                    <a:chOff x="7388352" y="1137634"/>
                    <a:chExt cx="2395728" cy="329184"/>
                  </a:xfrm>
                </p:grpSpPr>
                <p:sp>
                  <p:nvSpPr>
                    <p:cNvPr id="138" name="矩形 67"/>
                    <p:cNvSpPr/>
                    <p:nvPr/>
                  </p:nvSpPr>
                  <p:spPr>
                    <a:xfrm>
                      <a:off x="7388352" y="1137634"/>
                      <a:ext cx="1581912" cy="329184"/>
                    </a:xfrm>
                    <a:prstGeom prst="rect">
                      <a:avLst/>
                    </a:prstGeom>
                    <a:ln w="28575"/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altLang="zh-TW" dirty="0" smtClean="0"/>
                        <a:t>Input string</a:t>
                      </a:r>
                      <a:endParaRPr lang="zh-TW" altLang="en-US" dirty="0"/>
                    </a:p>
                  </p:txBody>
                </p:sp>
                <p:cxnSp>
                  <p:nvCxnSpPr>
                    <p:cNvPr id="139" name="直線接點 68"/>
                    <p:cNvCxnSpPr/>
                    <p:nvPr/>
                  </p:nvCxnSpPr>
                  <p:spPr>
                    <a:xfrm>
                      <a:off x="8970264" y="1137634"/>
                      <a:ext cx="813816" cy="0"/>
                    </a:xfrm>
                    <a:prstGeom prst="line">
                      <a:avLst/>
                    </a:prstGeom>
                    <a:ln w="28575"/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40" name="直線接點 69"/>
                    <p:cNvCxnSpPr/>
                    <p:nvPr/>
                  </p:nvCxnSpPr>
                  <p:spPr>
                    <a:xfrm>
                      <a:off x="8970264" y="1466818"/>
                      <a:ext cx="813816" cy="0"/>
                    </a:xfrm>
                    <a:prstGeom prst="line">
                      <a:avLst/>
                    </a:prstGeom>
                    <a:ln w="28575"/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137" name="文字方塊 66"/>
                  <p:cNvSpPr txBox="1"/>
                  <p:nvPr/>
                </p:nvSpPr>
                <p:spPr>
                  <a:xfrm>
                    <a:off x="9205490" y="1117560"/>
                    <a:ext cx="343364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TW" dirty="0" smtClean="0"/>
                      <a:t>…</a:t>
                    </a:r>
                    <a:endParaRPr lang="zh-TW" altLang="en-US" dirty="0"/>
                  </a:p>
                </p:txBody>
              </p:sp>
            </p:grp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33" name="橢圓 62"/>
                    <p:cNvSpPr/>
                    <p:nvPr/>
                  </p:nvSpPr>
                  <p:spPr>
                    <a:xfrm>
                      <a:off x="8632530" y="562982"/>
                      <a:ext cx="353893" cy="353893"/>
                    </a:xfrm>
                    <a:prstGeom prst="ellipse">
                      <a:avLst/>
                    </a:prstGeom>
                    <a:noFill/>
                    <a:ln w="190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lIns="137160" tIns="9144" rIns="91440" rtlCol="0" anchor="ctr"/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altLang="zh-TW" sz="16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⊠</m:t>
                            </m:r>
                          </m:oMath>
                        </m:oMathPara>
                      </a14:m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133" name="橢圓 62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8632530" y="562982"/>
                      <a:ext cx="353893" cy="353893"/>
                    </a:xfrm>
                    <a:prstGeom prst="ellipse">
                      <a:avLst/>
                    </a:prstGeom>
                    <a:blipFill rotWithShape="0">
                      <a:blip r:embed="rId7"/>
                      <a:stretch>
                        <a:fillRect l="-11765" r="-5882"/>
                      </a:stretch>
                    </a:blipFill>
                    <a:ln w="19050">
                      <a:solidFill>
                        <a:schemeClr val="tx1"/>
                      </a:solidFill>
                    </a:ln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134" name="直線單箭頭接點 63"/>
                <p:cNvCxnSpPr>
                  <a:stCxn id="133" idx="4"/>
                </p:cNvCxnSpPr>
                <p:nvPr/>
              </p:nvCxnSpPr>
              <p:spPr>
                <a:xfrm flipH="1">
                  <a:off x="8706254" y="916875"/>
                  <a:ext cx="108000" cy="28800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headEnd type="none" w="sm" len="sm"/>
                  <a:tailEnd type="arrow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5" name="直線單箭頭接點 64"/>
                <p:cNvCxnSpPr>
                  <a:stCxn id="133" idx="4"/>
                </p:cNvCxnSpPr>
                <p:nvPr/>
              </p:nvCxnSpPr>
              <p:spPr>
                <a:xfrm>
                  <a:off x="8809476" y="916874"/>
                  <a:ext cx="108000" cy="28800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headEnd type="none" w="sm" len="sm"/>
                  <a:tailEnd type="none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22" name="群組 51"/>
              <p:cNvGrpSpPr/>
              <p:nvPr/>
            </p:nvGrpSpPr>
            <p:grpSpPr>
              <a:xfrm>
                <a:off x="8238666" y="694981"/>
                <a:ext cx="1987165" cy="838179"/>
                <a:chOff x="7217924" y="562982"/>
                <a:chExt cx="2395728" cy="1010509"/>
              </a:xfrm>
            </p:grpSpPr>
            <p:grpSp>
              <p:nvGrpSpPr>
                <p:cNvPr id="123" name="群組 52"/>
                <p:cNvGrpSpPr/>
                <p:nvPr/>
              </p:nvGrpSpPr>
              <p:grpSpPr>
                <a:xfrm>
                  <a:off x="7217924" y="1204159"/>
                  <a:ext cx="2395728" cy="369332"/>
                  <a:chOff x="7388352" y="1117560"/>
                  <a:chExt cx="2395728" cy="369332"/>
                </a:xfrm>
              </p:grpSpPr>
              <p:grpSp>
                <p:nvGrpSpPr>
                  <p:cNvPr id="127" name="群組 56"/>
                  <p:cNvGrpSpPr/>
                  <p:nvPr/>
                </p:nvGrpSpPr>
                <p:grpSpPr>
                  <a:xfrm>
                    <a:off x="7388352" y="1137634"/>
                    <a:ext cx="2395728" cy="329184"/>
                    <a:chOff x="7388352" y="1137634"/>
                    <a:chExt cx="2395728" cy="329184"/>
                  </a:xfrm>
                </p:grpSpPr>
                <p:sp>
                  <p:nvSpPr>
                    <p:cNvPr id="129" name="矩形 58"/>
                    <p:cNvSpPr/>
                    <p:nvPr/>
                  </p:nvSpPr>
                  <p:spPr>
                    <a:xfrm>
                      <a:off x="7388352" y="1137634"/>
                      <a:ext cx="1581912" cy="329184"/>
                    </a:xfrm>
                    <a:prstGeom prst="rect">
                      <a:avLst/>
                    </a:prstGeom>
                    <a:ln w="28575"/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altLang="zh-TW" dirty="0" smtClean="0"/>
                        <a:t>Input string</a:t>
                      </a:r>
                      <a:endParaRPr lang="zh-TW" altLang="en-US" dirty="0"/>
                    </a:p>
                  </p:txBody>
                </p:sp>
                <p:cxnSp>
                  <p:nvCxnSpPr>
                    <p:cNvPr id="130" name="直線接點 59"/>
                    <p:cNvCxnSpPr/>
                    <p:nvPr/>
                  </p:nvCxnSpPr>
                  <p:spPr>
                    <a:xfrm>
                      <a:off x="8970264" y="1137634"/>
                      <a:ext cx="813816" cy="0"/>
                    </a:xfrm>
                    <a:prstGeom prst="line">
                      <a:avLst/>
                    </a:prstGeom>
                    <a:ln w="28575"/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31" name="直線接點 60"/>
                    <p:cNvCxnSpPr/>
                    <p:nvPr/>
                  </p:nvCxnSpPr>
                  <p:spPr>
                    <a:xfrm>
                      <a:off x="8970264" y="1466818"/>
                      <a:ext cx="813816" cy="0"/>
                    </a:xfrm>
                    <a:prstGeom prst="line">
                      <a:avLst/>
                    </a:prstGeom>
                    <a:ln w="28575"/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128" name="文字方塊 57"/>
                  <p:cNvSpPr txBox="1"/>
                  <p:nvPr/>
                </p:nvSpPr>
                <p:spPr>
                  <a:xfrm>
                    <a:off x="9205490" y="1117560"/>
                    <a:ext cx="343364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TW" dirty="0" smtClean="0"/>
                      <a:t>…</a:t>
                    </a:r>
                    <a:endParaRPr lang="zh-TW" altLang="en-US" dirty="0"/>
                  </a:p>
                </p:txBody>
              </p:sp>
            </p:grp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24" name="橢圓 53"/>
                    <p:cNvSpPr/>
                    <p:nvPr/>
                  </p:nvSpPr>
                  <p:spPr>
                    <a:xfrm>
                      <a:off x="8632529" y="562982"/>
                      <a:ext cx="353893" cy="353893"/>
                    </a:xfrm>
                    <a:prstGeom prst="ellipse">
                      <a:avLst/>
                    </a:prstGeom>
                    <a:noFill/>
                    <a:ln w="190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lIns="144000" tIns="0" rtlCol="0" anchor="ctr"/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altLang="zh-TW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𝑞</m:t>
                            </m:r>
                          </m:oMath>
                        </m:oMathPara>
                      </a14:m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124" name="橢圓 53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8632529" y="562982"/>
                      <a:ext cx="353893" cy="353893"/>
                    </a:xfrm>
                    <a:prstGeom prst="ellipse">
                      <a:avLst/>
                    </a:prstGeom>
                    <a:blipFill rotWithShape="0">
                      <a:blip r:embed="rId8"/>
                      <a:stretch>
                        <a:fillRect b="-9804"/>
                      </a:stretch>
                    </a:blipFill>
                    <a:ln w="19050">
                      <a:solidFill>
                        <a:schemeClr val="tx1"/>
                      </a:solidFill>
                    </a:ln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125" name="直線單箭頭接點 54"/>
                <p:cNvCxnSpPr>
                  <a:stCxn id="124" idx="4"/>
                </p:cNvCxnSpPr>
                <p:nvPr/>
              </p:nvCxnSpPr>
              <p:spPr>
                <a:xfrm flipH="1">
                  <a:off x="8706254" y="916875"/>
                  <a:ext cx="108000" cy="28800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headEnd type="none" w="sm" len="sm"/>
                  <a:tailEnd type="none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6" name="直線單箭頭接點 55"/>
                <p:cNvCxnSpPr>
                  <a:stCxn id="124" idx="4"/>
                </p:cNvCxnSpPr>
                <p:nvPr/>
              </p:nvCxnSpPr>
              <p:spPr>
                <a:xfrm>
                  <a:off x="8809476" y="916874"/>
                  <a:ext cx="108000" cy="28800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headEnd type="none" w="sm" len="sm"/>
                  <a:tailEnd type="arrow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20" name="向右箭號 49"/>
            <p:cNvSpPr/>
            <p:nvPr/>
          </p:nvSpPr>
          <p:spPr>
            <a:xfrm>
              <a:off x="8322659" y="1046885"/>
              <a:ext cx="398586" cy="342601"/>
            </a:xfrm>
            <a:prstGeom prst="rightArrow">
              <a:avLst>
                <a:gd name="adj1" fmla="val 39505"/>
                <a:gd name="adj2" fmla="val 63781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56715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HW#8* – Q4 </a:t>
            </a:r>
            <a:r>
              <a:rPr lang="en-US" altLang="zh-TW" dirty="0" smtClean="0"/>
              <a:t>(5/6)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TW" dirty="0" smtClean="0"/>
                  <a:t>We need a pseudo state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⊠</m:t>
                    </m:r>
                  </m:oMath>
                </a14:m>
                <a:r>
                  <a:rPr lang="en-US" altLang="zh-TW" dirty="0" smtClean="0"/>
                  <a:t> to </a:t>
                </a:r>
                <a:r>
                  <a:rPr lang="en-US" altLang="zh-TW" dirty="0"/>
                  <a:t>denote the state that leads to </a:t>
                </a:r>
                <a:r>
                  <a:rPr lang="en-US" altLang="zh-TW" i="1" dirty="0"/>
                  <a:t>the first head-out-from-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altLang="zh-TW" i="1" dirty="0"/>
                  <a:t> transition </a:t>
                </a:r>
                <a:r>
                  <a:rPr lang="en-US" altLang="zh-TW" dirty="0"/>
                  <a:t>since </a:t>
                </a:r>
                <a:r>
                  <a:rPr lang="en-US" altLang="zh-TW" dirty="0" smtClean="0"/>
                  <a:t>there isn</a:t>
                </a:r>
                <a:r>
                  <a:rPr lang="en-US" altLang="zh-TW" dirty="0"/>
                  <a:t>’</a:t>
                </a:r>
                <a:r>
                  <a:rPr lang="en-US" altLang="zh-TW" dirty="0" smtClean="0"/>
                  <a:t>t actually one for that.  So if the first head-out move happens on state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altLang="zh-TW" dirty="0" smtClean="0"/>
                  <a:t>, we have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⊠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altLang="zh-TW" dirty="0" smtClean="0"/>
                  <a:t>.</a:t>
                </a:r>
                <a:r>
                  <a:rPr lang="en-US" altLang="zh-TW" dirty="0"/>
                  <a:t> </a:t>
                </a:r>
                <a:endParaRPr lang="en-US" altLang="zh-TW" dirty="0" smtClean="0"/>
              </a:p>
              <a:p>
                <a:r>
                  <a:rPr lang="en-US" altLang="zh-TW" dirty="0" smtClean="0"/>
                  <a:t>And we have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⨂</m:t>
                    </m:r>
                  </m:oMath>
                </a14:m>
                <a:r>
                  <a:rPr lang="en-US" altLang="zh-TW" dirty="0" smtClean="0"/>
                  <a:t> for </a:t>
                </a:r>
                <a:r>
                  <a:rPr lang="en-US" altLang="zh-TW" dirty="0"/>
                  <a:t>the </a:t>
                </a:r>
                <a:r>
                  <a:rPr lang="en-US" altLang="zh-TW" dirty="0" smtClean="0"/>
                  <a:t>case that the head </a:t>
                </a:r>
                <a:r>
                  <a:rPr lang="en-US" altLang="zh-TW" dirty="0"/>
                  <a:t>never comes out from </a:t>
                </a:r>
                <a:r>
                  <a:rPr lang="en-US" altLang="zh-TW" dirty="0" smtClean="0"/>
                  <a:t>the input portion again after entering it on state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altLang="zh-TW" dirty="0" smtClean="0"/>
                  <a:t>.</a:t>
                </a:r>
                <a:endParaRPr lang="en-US" altLang="zh-TW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6" name="群組 71"/>
          <p:cNvGrpSpPr/>
          <p:nvPr/>
        </p:nvGrpSpPr>
        <p:grpSpPr>
          <a:xfrm>
            <a:off x="6563590" y="4912881"/>
            <a:ext cx="4272503" cy="838179"/>
            <a:chOff x="6274341" y="763074"/>
            <a:chExt cx="4272503" cy="838179"/>
          </a:xfrm>
        </p:grpSpPr>
        <p:grpSp>
          <p:nvGrpSpPr>
            <p:cNvPr id="97" name="群組 72"/>
            <p:cNvGrpSpPr/>
            <p:nvPr/>
          </p:nvGrpSpPr>
          <p:grpSpPr>
            <a:xfrm>
              <a:off x="6274341" y="763074"/>
              <a:ext cx="4272503" cy="838179"/>
              <a:chOff x="5953328" y="694981"/>
              <a:chExt cx="4272503" cy="838179"/>
            </a:xfrm>
          </p:grpSpPr>
          <p:grpSp>
            <p:nvGrpSpPr>
              <p:cNvPr id="99" name="群組 74"/>
              <p:cNvGrpSpPr/>
              <p:nvPr/>
            </p:nvGrpSpPr>
            <p:grpSpPr>
              <a:xfrm>
                <a:off x="5953328" y="694981"/>
                <a:ext cx="1987166" cy="838179"/>
                <a:chOff x="7217924" y="562982"/>
                <a:chExt cx="2395728" cy="1010509"/>
              </a:xfrm>
            </p:grpSpPr>
            <p:grpSp>
              <p:nvGrpSpPr>
                <p:cNvPr id="110" name="群組 85"/>
                <p:cNvGrpSpPr/>
                <p:nvPr/>
              </p:nvGrpSpPr>
              <p:grpSpPr>
                <a:xfrm>
                  <a:off x="7217924" y="1204159"/>
                  <a:ext cx="2395728" cy="369332"/>
                  <a:chOff x="7388352" y="1117560"/>
                  <a:chExt cx="2395728" cy="369332"/>
                </a:xfrm>
              </p:grpSpPr>
              <p:grpSp>
                <p:nvGrpSpPr>
                  <p:cNvPr id="114" name="群組 89"/>
                  <p:cNvGrpSpPr/>
                  <p:nvPr/>
                </p:nvGrpSpPr>
                <p:grpSpPr>
                  <a:xfrm>
                    <a:off x="7388352" y="1137634"/>
                    <a:ext cx="2395728" cy="329184"/>
                    <a:chOff x="7388352" y="1137634"/>
                    <a:chExt cx="2395728" cy="329184"/>
                  </a:xfrm>
                </p:grpSpPr>
                <p:sp>
                  <p:nvSpPr>
                    <p:cNvPr id="116" name="矩形 91"/>
                    <p:cNvSpPr/>
                    <p:nvPr/>
                  </p:nvSpPr>
                  <p:spPr>
                    <a:xfrm>
                      <a:off x="7388352" y="1137634"/>
                      <a:ext cx="1581912" cy="329184"/>
                    </a:xfrm>
                    <a:prstGeom prst="rect">
                      <a:avLst/>
                    </a:prstGeom>
                    <a:ln w="28575"/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altLang="zh-TW" dirty="0" smtClean="0"/>
                        <a:t>Input string</a:t>
                      </a:r>
                      <a:endParaRPr lang="zh-TW" altLang="en-US" dirty="0"/>
                    </a:p>
                  </p:txBody>
                </p:sp>
                <p:cxnSp>
                  <p:nvCxnSpPr>
                    <p:cNvPr id="117" name="直線接點 92"/>
                    <p:cNvCxnSpPr/>
                    <p:nvPr/>
                  </p:nvCxnSpPr>
                  <p:spPr>
                    <a:xfrm>
                      <a:off x="8970264" y="1137634"/>
                      <a:ext cx="813816" cy="0"/>
                    </a:xfrm>
                    <a:prstGeom prst="line">
                      <a:avLst/>
                    </a:prstGeom>
                    <a:ln w="28575"/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8" name="直線接點 93"/>
                    <p:cNvCxnSpPr/>
                    <p:nvPr/>
                  </p:nvCxnSpPr>
                  <p:spPr>
                    <a:xfrm>
                      <a:off x="8970264" y="1466818"/>
                      <a:ext cx="813816" cy="0"/>
                    </a:xfrm>
                    <a:prstGeom prst="line">
                      <a:avLst/>
                    </a:prstGeom>
                    <a:ln w="28575"/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115" name="文字方塊 90"/>
                  <p:cNvSpPr txBox="1"/>
                  <p:nvPr/>
                </p:nvSpPr>
                <p:spPr>
                  <a:xfrm>
                    <a:off x="9205490" y="1117560"/>
                    <a:ext cx="343364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TW" dirty="0" smtClean="0"/>
                      <a:t>…</a:t>
                    </a:r>
                    <a:endParaRPr lang="zh-TW" altLang="en-US" dirty="0"/>
                  </a:p>
                </p:txBody>
              </p:sp>
            </p:grp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11" name="橢圓 86"/>
                    <p:cNvSpPr/>
                    <p:nvPr/>
                  </p:nvSpPr>
                  <p:spPr>
                    <a:xfrm>
                      <a:off x="8632529" y="562982"/>
                      <a:ext cx="353893" cy="353893"/>
                    </a:xfrm>
                    <a:prstGeom prst="ellipse">
                      <a:avLst/>
                    </a:prstGeom>
                    <a:noFill/>
                    <a:ln w="190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lIns="126000" tIns="0" rtlCol="0" anchor="ctr"/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altLang="zh-TW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𝑝</m:t>
                            </m:r>
                          </m:oMath>
                        </m:oMathPara>
                      </a14:m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111" name="橢圓 86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8632529" y="562982"/>
                      <a:ext cx="353893" cy="353893"/>
                    </a:xfrm>
                    <a:prstGeom prst="ellipse">
                      <a:avLst/>
                    </a:prstGeom>
                    <a:blipFill rotWithShape="0">
                      <a:blip r:embed="rId3"/>
                      <a:stretch>
                        <a:fillRect l="-1961" b="-9804"/>
                      </a:stretch>
                    </a:blipFill>
                    <a:ln w="19050">
                      <a:solidFill>
                        <a:schemeClr val="tx1"/>
                      </a:solidFill>
                    </a:ln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112" name="直線單箭頭接點 87"/>
                <p:cNvCxnSpPr>
                  <a:stCxn id="111" idx="4"/>
                </p:cNvCxnSpPr>
                <p:nvPr/>
              </p:nvCxnSpPr>
              <p:spPr>
                <a:xfrm flipH="1">
                  <a:off x="8706254" y="916875"/>
                  <a:ext cx="108000" cy="28800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headEnd type="none" w="sm" len="sm"/>
                  <a:tailEnd type="arrow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3" name="直線單箭頭接點 88"/>
                <p:cNvCxnSpPr>
                  <a:stCxn id="111" idx="4"/>
                </p:cNvCxnSpPr>
                <p:nvPr/>
              </p:nvCxnSpPr>
              <p:spPr>
                <a:xfrm>
                  <a:off x="8809476" y="916874"/>
                  <a:ext cx="108000" cy="28800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headEnd type="none" w="sm" len="sm"/>
                  <a:tailEnd type="none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00" name="群組 75"/>
              <p:cNvGrpSpPr/>
              <p:nvPr/>
            </p:nvGrpSpPr>
            <p:grpSpPr>
              <a:xfrm>
                <a:off x="8238666" y="694981"/>
                <a:ext cx="1987165" cy="838179"/>
                <a:chOff x="7217924" y="562982"/>
                <a:chExt cx="2395728" cy="1010509"/>
              </a:xfrm>
            </p:grpSpPr>
            <p:grpSp>
              <p:nvGrpSpPr>
                <p:cNvPr id="101" name="群組 76"/>
                <p:cNvGrpSpPr/>
                <p:nvPr/>
              </p:nvGrpSpPr>
              <p:grpSpPr>
                <a:xfrm>
                  <a:off x="7217924" y="1204159"/>
                  <a:ext cx="2395728" cy="369332"/>
                  <a:chOff x="7388352" y="1117560"/>
                  <a:chExt cx="2395728" cy="369332"/>
                </a:xfrm>
              </p:grpSpPr>
              <p:grpSp>
                <p:nvGrpSpPr>
                  <p:cNvPr id="105" name="群組 80"/>
                  <p:cNvGrpSpPr/>
                  <p:nvPr/>
                </p:nvGrpSpPr>
                <p:grpSpPr>
                  <a:xfrm>
                    <a:off x="7388352" y="1137634"/>
                    <a:ext cx="2395728" cy="329184"/>
                    <a:chOff x="7388352" y="1137634"/>
                    <a:chExt cx="2395728" cy="329184"/>
                  </a:xfrm>
                </p:grpSpPr>
                <p:sp>
                  <p:nvSpPr>
                    <p:cNvPr id="107" name="矩形 82"/>
                    <p:cNvSpPr/>
                    <p:nvPr/>
                  </p:nvSpPr>
                  <p:spPr>
                    <a:xfrm>
                      <a:off x="7388352" y="1137634"/>
                      <a:ext cx="1581912" cy="329184"/>
                    </a:xfrm>
                    <a:prstGeom prst="rect">
                      <a:avLst/>
                    </a:prstGeom>
                    <a:ln w="28575"/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altLang="zh-TW" dirty="0" smtClean="0"/>
                        <a:t>Input string</a:t>
                      </a:r>
                      <a:endParaRPr lang="zh-TW" altLang="en-US" dirty="0"/>
                    </a:p>
                  </p:txBody>
                </p:sp>
                <p:cxnSp>
                  <p:nvCxnSpPr>
                    <p:cNvPr id="108" name="直線接點 83"/>
                    <p:cNvCxnSpPr/>
                    <p:nvPr/>
                  </p:nvCxnSpPr>
                  <p:spPr>
                    <a:xfrm>
                      <a:off x="8970264" y="1137634"/>
                      <a:ext cx="813816" cy="0"/>
                    </a:xfrm>
                    <a:prstGeom prst="line">
                      <a:avLst/>
                    </a:prstGeom>
                    <a:ln w="28575"/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9" name="直線接點 84"/>
                    <p:cNvCxnSpPr/>
                    <p:nvPr/>
                  </p:nvCxnSpPr>
                  <p:spPr>
                    <a:xfrm>
                      <a:off x="8970264" y="1466818"/>
                      <a:ext cx="813816" cy="0"/>
                    </a:xfrm>
                    <a:prstGeom prst="line">
                      <a:avLst/>
                    </a:prstGeom>
                    <a:ln w="28575"/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106" name="文字方塊 81"/>
                  <p:cNvSpPr txBox="1"/>
                  <p:nvPr/>
                </p:nvSpPr>
                <p:spPr>
                  <a:xfrm>
                    <a:off x="9205490" y="1117560"/>
                    <a:ext cx="343364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TW" dirty="0" smtClean="0"/>
                      <a:t>…</a:t>
                    </a:r>
                    <a:endParaRPr lang="zh-TW" altLang="en-US" dirty="0"/>
                  </a:p>
                </p:txBody>
              </p:sp>
            </p:grp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02" name="橢圓 77"/>
                    <p:cNvSpPr/>
                    <p:nvPr/>
                  </p:nvSpPr>
                  <p:spPr>
                    <a:xfrm>
                      <a:off x="8632529" y="562982"/>
                      <a:ext cx="353893" cy="353893"/>
                    </a:xfrm>
                    <a:prstGeom prst="ellipse">
                      <a:avLst/>
                    </a:prstGeom>
                    <a:noFill/>
                    <a:ln w="190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lIns="137160" tIns="27432" rtlCol="0" anchor="ctr"/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altLang="zh-TW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⨂</m:t>
                            </m:r>
                          </m:oMath>
                        </m:oMathPara>
                      </a14:m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102" name="橢圓 77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8632529" y="562982"/>
                      <a:ext cx="353893" cy="353893"/>
                    </a:xfrm>
                    <a:prstGeom prst="ellipse">
                      <a:avLst/>
                    </a:prstGeom>
                    <a:blipFill rotWithShape="0">
                      <a:blip r:embed="rId4"/>
                      <a:stretch>
                        <a:fillRect l="-13725" r="-9804" b="-7843"/>
                      </a:stretch>
                    </a:blipFill>
                    <a:ln w="19050">
                      <a:solidFill>
                        <a:schemeClr val="tx1"/>
                      </a:solidFill>
                    </a:ln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103" name="直線單箭頭接點 78"/>
                <p:cNvCxnSpPr>
                  <a:stCxn id="102" idx="4"/>
                </p:cNvCxnSpPr>
                <p:nvPr/>
              </p:nvCxnSpPr>
              <p:spPr>
                <a:xfrm flipH="1">
                  <a:off x="8706254" y="916875"/>
                  <a:ext cx="108000" cy="28800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headEnd type="none" w="sm" len="sm"/>
                  <a:tailEnd type="none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4" name="直線單箭頭接點 79"/>
                <p:cNvCxnSpPr>
                  <a:stCxn id="102" idx="4"/>
                </p:cNvCxnSpPr>
                <p:nvPr/>
              </p:nvCxnSpPr>
              <p:spPr>
                <a:xfrm>
                  <a:off x="8809476" y="916874"/>
                  <a:ext cx="108000" cy="28800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headEnd type="none" w="sm" len="sm"/>
                  <a:tailEnd type="arrow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98" name="向右箭號 73"/>
            <p:cNvSpPr/>
            <p:nvPr/>
          </p:nvSpPr>
          <p:spPr>
            <a:xfrm>
              <a:off x="8322659" y="1046885"/>
              <a:ext cx="398586" cy="342601"/>
            </a:xfrm>
            <a:prstGeom prst="rightArrow">
              <a:avLst>
                <a:gd name="adj1" fmla="val 39505"/>
                <a:gd name="adj2" fmla="val 63781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119" name="群組 47"/>
          <p:cNvGrpSpPr/>
          <p:nvPr/>
        </p:nvGrpSpPr>
        <p:grpSpPr>
          <a:xfrm>
            <a:off x="1201042" y="4918989"/>
            <a:ext cx="4272503" cy="838179"/>
            <a:chOff x="6274341" y="763074"/>
            <a:chExt cx="4272503" cy="838179"/>
          </a:xfrm>
        </p:grpSpPr>
        <p:grpSp>
          <p:nvGrpSpPr>
            <p:cNvPr id="120" name="群組 48"/>
            <p:cNvGrpSpPr/>
            <p:nvPr/>
          </p:nvGrpSpPr>
          <p:grpSpPr>
            <a:xfrm>
              <a:off x="6274341" y="763074"/>
              <a:ext cx="4272503" cy="838179"/>
              <a:chOff x="5953328" y="694981"/>
              <a:chExt cx="4272503" cy="838179"/>
            </a:xfrm>
          </p:grpSpPr>
          <p:grpSp>
            <p:nvGrpSpPr>
              <p:cNvPr id="122" name="群組 50"/>
              <p:cNvGrpSpPr/>
              <p:nvPr/>
            </p:nvGrpSpPr>
            <p:grpSpPr>
              <a:xfrm>
                <a:off x="5953328" y="694981"/>
                <a:ext cx="1987166" cy="838179"/>
                <a:chOff x="7217924" y="562982"/>
                <a:chExt cx="2395728" cy="1010509"/>
              </a:xfrm>
            </p:grpSpPr>
            <p:grpSp>
              <p:nvGrpSpPr>
                <p:cNvPr id="133" name="群組 61"/>
                <p:cNvGrpSpPr/>
                <p:nvPr/>
              </p:nvGrpSpPr>
              <p:grpSpPr>
                <a:xfrm>
                  <a:off x="7217924" y="1204159"/>
                  <a:ext cx="2395728" cy="369332"/>
                  <a:chOff x="7388352" y="1117560"/>
                  <a:chExt cx="2395728" cy="369332"/>
                </a:xfrm>
              </p:grpSpPr>
              <p:grpSp>
                <p:nvGrpSpPr>
                  <p:cNvPr id="137" name="群組 65"/>
                  <p:cNvGrpSpPr/>
                  <p:nvPr/>
                </p:nvGrpSpPr>
                <p:grpSpPr>
                  <a:xfrm>
                    <a:off x="7388352" y="1137634"/>
                    <a:ext cx="2395728" cy="329184"/>
                    <a:chOff x="7388352" y="1137634"/>
                    <a:chExt cx="2395728" cy="329184"/>
                  </a:xfrm>
                </p:grpSpPr>
                <p:sp>
                  <p:nvSpPr>
                    <p:cNvPr id="139" name="矩形 67"/>
                    <p:cNvSpPr/>
                    <p:nvPr/>
                  </p:nvSpPr>
                  <p:spPr>
                    <a:xfrm>
                      <a:off x="7388352" y="1137634"/>
                      <a:ext cx="1581912" cy="329184"/>
                    </a:xfrm>
                    <a:prstGeom prst="rect">
                      <a:avLst/>
                    </a:prstGeom>
                    <a:ln w="28575"/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altLang="zh-TW" dirty="0" smtClean="0"/>
                        <a:t>Input string</a:t>
                      </a:r>
                      <a:endParaRPr lang="zh-TW" altLang="en-US" dirty="0"/>
                    </a:p>
                  </p:txBody>
                </p:sp>
                <p:cxnSp>
                  <p:nvCxnSpPr>
                    <p:cNvPr id="140" name="直線接點 68"/>
                    <p:cNvCxnSpPr/>
                    <p:nvPr/>
                  </p:nvCxnSpPr>
                  <p:spPr>
                    <a:xfrm>
                      <a:off x="8970264" y="1137634"/>
                      <a:ext cx="813816" cy="0"/>
                    </a:xfrm>
                    <a:prstGeom prst="line">
                      <a:avLst/>
                    </a:prstGeom>
                    <a:ln w="28575"/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41" name="直線接點 69"/>
                    <p:cNvCxnSpPr/>
                    <p:nvPr/>
                  </p:nvCxnSpPr>
                  <p:spPr>
                    <a:xfrm>
                      <a:off x="8970264" y="1466818"/>
                      <a:ext cx="813816" cy="0"/>
                    </a:xfrm>
                    <a:prstGeom prst="line">
                      <a:avLst/>
                    </a:prstGeom>
                    <a:ln w="28575"/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138" name="文字方塊 66"/>
                  <p:cNvSpPr txBox="1"/>
                  <p:nvPr/>
                </p:nvSpPr>
                <p:spPr>
                  <a:xfrm>
                    <a:off x="9205490" y="1117560"/>
                    <a:ext cx="343364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TW" dirty="0" smtClean="0"/>
                      <a:t>…</a:t>
                    </a:r>
                    <a:endParaRPr lang="zh-TW" altLang="en-US" dirty="0"/>
                  </a:p>
                </p:txBody>
              </p:sp>
            </p:grp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34" name="橢圓 62"/>
                    <p:cNvSpPr/>
                    <p:nvPr/>
                  </p:nvSpPr>
                  <p:spPr>
                    <a:xfrm>
                      <a:off x="8632530" y="562982"/>
                      <a:ext cx="353893" cy="353893"/>
                    </a:xfrm>
                    <a:prstGeom prst="ellipse">
                      <a:avLst/>
                    </a:prstGeom>
                    <a:noFill/>
                    <a:ln w="190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lIns="137160" tIns="9144" rIns="91440" rtlCol="0" anchor="ctr"/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altLang="zh-TW" sz="16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⊠</m:t>
                            </m:r>
                          </m:oMath>
                        </m:oMathPara>
                      </a14:m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134" name="橢圓 62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8632530" y="562982"/>
                      <a:ext cx="353893" cy="353893"/>
                    </a:xfrm>
                    <a:prstGeom prst="ellipse">
                      <a:avLst/>
                    </a:prstGeom>
                    <a:blipFill rotWithShape="0">
                      <a:blip r:embed="rId5"/>
                      <a:stretch>
                        <a:fillRect l="-11765" r="-5882"/>
                      </a:stretch>
                    </a:blipFill>
                    <a:ln w="19050">
                      <a:solidFill>
                        <a:schemeClr val="tx1"/>
                      </a:solidFill>
                    </a:ln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135" name="直線單箭頭接點 63"/>
                <p:cNvCxnSpPr>
                  <a:stCxn id="134" idx="4"/>
                </p:cNvCxnSpPr>
                <p:nvPr/>
              </p:nvCxnSpPr>
              <p:spPr>
                <a:xfrm flipH="1">
                  <a:off x="8706254" y="916875"/>
                  <a:ext cx="108000" cy="28800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headEnd type="none" w="sm" len="sm"/>
                  <a:tailEnd type="arrow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6" name="直線單箭頭接點 64"/>
                <p:cNvCxnSpPr>
                  <a:stCxn id="134" idx="4"/>
                </p:cNvCxnSpPr>
                <p:nvPr/>
              </p:nvCxnSpPr>
              <p:spPr>
                <a:xfrm>
                  <a:off x="8809476" y="916874"/>
                  <a:ext cx="108000" cy="28800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headEnd type="none" w="sm" len="sm"/>
                  <a:tailEnd type="none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23" name="群組 51"/>
              <p:cNvGrpSpPr/>
              <p:nvPr/>
            </p:nvGrpSpPr>
            <p:grpSpPr>
              <a:xfrm>
                <a:off x="8238666" y="694981"/>
                <a:ext cx="1987165" cy="838179"/>
                <a:chOff x="7217924" y="562982"/>
                <a:chExt cx="2395728" cy="1010509"/>
              </a:xfrm>
            </p:grpSpPr>
            <p:grpSp>
              <p:nvGrpSpPr>
                <p:cNvPr id="124" name="群組 52"/>
                <p:cNvGrpSpPr/>
                <p:nvPr/>
              </p:nvGrpSpPr>
              <p:grpSpPr>
                <a:xfrm>
                  <a:off x="7217924" y="1204159"/>
                  <a:ext cx="2395728" cy="369332"/>
                  <a:chOff x="7388352" y="1117560"/>
                  <a:chExt cx="2395728" cy="369332"/>
                </a:xfrm>
              </p:grpSpPr>
              <p:grpSp>
                <p:nvGrpSpPr>
                  <p:cNvPr id="128" name="群組 56"/>
                  <p:cNvGrpSpPr/>
                  <p:nvPr/>
                </p:nvGrpSpPr>
                <p:grpSpPr>
                  <a:xfrm>
                    <a:off x="7388352" y="1137634"/>
                    <a:ext cx="2395728" cy="329184"/>
                    <a:chOff x="7388352" y="1137634"/>
                    <a:chExt cx="2395728" cy="329184"/>
                  </a:xfrm>
                </p:grpSpPr>
                <p:sp>
                  <p:nvSpPr>
                    <p:cNvPr id="130" name="矩形 58"/>
                    <p:cNvSpPr/>
                    <p:nvPr/>
                  </p:nvSpPr>
                  <p:spPr>
                    <a:xfrm>
                      <a:off x="7388352" y="1137634"/>
                      <a:ext cx="1581912" cy="329184"/>
                    </a:xfrm>
                    <a:prstGeom prst="rect">
                      <a:avLst/>
                    </a:prstGeom>
                    <a:ln w="28575"/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altLang="zh-TW" dirty="0" smtClean="0"/>
                        <a:t>Input string</a:t>
                      </a:r>
                      <a:endParaRPr lang="zh-TW" altLang="en-US" dirty="0"/>
                    </a:p>
                  </p:txBody>
                </p:sp>
                <p:cxnSp>
                  <p:nvCxnSpPr>
                    <p:cNvPr id="131" name="直線接點 59"/>
                    <p:cNvCxnSpPr/>
                    <p:nvPr/>
                  </p:nvCxnSpPr>
                  <p:spPr>
                    <a:xfrm>
                      <a:off x="8970264" y="1137634"/>
                      <a:ext cx="813816" cy="0"/>
                    </a:xfrm>
                    <a:prstGeom prst="line">
                      <a:avLst/>
                    </a:prstGeom>
                    <a:ln w="28575"/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32" name="直線接點 60"/>
                    <p:cNvCxnSpPr/>
                    <p:nvPr/>
                  </p:nvCxnSpPr>
                  <p:spPr>
                    <a:xfrm>
                      <a:off x="8970264" y="1466818"/>
                      <a:ext cx="813816" cy="0"/>
                    </a:xfrm>
                    <a:prstGeom prst="line">
                      <a:avLst/>
                    </a:prstGeom>
                    <a:ln w="28575"/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129" name="文字方塊 57"/>
                  <p:cNvSpPr txBox="1"/>
                  <p:nvPr/>
                </p:nvSpPr>
                <p:spPr>
                  <a:xfrm>
                    <a:off x="9205490" y="1117560"/>
                    <a:ext cx="343364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TW" dirty="0" smtClean="0"/>
                      <a:t>…</a:t>
                    </a:r>
                    <a:endParaRPr lang="zh-TW" altLang="en-US" dirty="0"/>
                  </a:p>
                </p:txBody>
              </p:sp>
            </p:grp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25" name="橢圓 53"/>
                    <p:cNvSpPr/>
                    <p:nvPr/>
                  </p:nvSpPr>
                  <p:spPr>
                    <a:xfrm>
                      <a:off x="8632529" y="562982"/>
                      <a:ext cx="353893" cy="353893"/>
                    </a:xfrm>
                    <a:prstGeom prst="ellipse">
                      <a:avLst/>
                    </a:prstGeom>
                    <a:noFill/>
                    <a:ln w="190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lIns="144000" tIns="0" rtlCol="0" anchor="ctr"/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altLang="zh-TW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𝑞</m:t>
                            </m:r>
                          </m:oMath>
                        </m:oMathPara>
                      </a14:m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125" name="橢圓 53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8632529" y="562982"/>
                      <a:ext cx="353893" cy="353893"/>
                    </a:xfrm>
                    <a:prstGeom prst="ellipse">
                      <a:avLst/>
                    </a:prstGeom>
                    <a:blipFill rotWithShape="0">
                      <a:blip r:embed="rId6"/>
                      <a:stretch>
                        <a:fillRect b="-9804"/>
                      </a:stretch>
                    </a:blipFill>
                    <a:ln w="19050">
                      <a:solidFill>
                        <a:schemeClr val="tx1"/>
                      </a:solidFill>
                    </a:ln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126" name="直線單箭頭接點 54"/>
                <p:cNvCxnSpPr>
                  <a:stCxn id="125" idx="4"/>
                </p:cNvCxnSpPr>
                <p:nvPr/>
              </p:nvCxnSpPr>
              <p:spPr>
                <a:xfrm flipH="1">
                  <a:off x="8706254" y="916875"/>
                  <a:ext cx="108000" cy="28800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headEnd type="none" w="sm" len="sm"/>
                  <a:tailEnd type="none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7" name="直線單箭頭接點 55"/>
                <p:cNvCxnSpPr>
                  <a:stCxn id="125" idx="4"/>
                </p:cNvCxnSpPr>
                <p:nvPr/>
              </p:nvCxnSpPr>
              <p:spPr>
                <a:xfrm>
                  <a:off x="8809476" y="916874"/>
                  <a:ext cx="108000" cy="28800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headEnd type="none" w="sm" len="sm"/>
                  <a:tailEnd type="arrow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21" name="向右箭號 49"/>
            <p:cNvSpPr/>
            <p:nvPr/>
          </p:nvSpPr>
          <p:spPr>
            <a:xfrm>
              <a:off x="8322659" y="1046885"/>
              <a:ext cx="398586" cy="342601"/>
            </a:xfrm>
            <a:prstGeom prst="rightArrow">
              <a:avLst>
                <a:gd name="adj1" fmla="val 39505"/>
                <a:gd name="adj2" fmla="val 63781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1133270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altLang="zh-TW" dirty="0" smtClean="0"/>
              <a:t>HW#8* </a:t>
            </a:r>
            <a:r>
              <a:rPr lang="en-US" altLang="zh-TW" dirty="0"/>
              <a:t>– Q4 </a:t>
            </a:r>
            <a:r>
              <a:rPr lang="en-US" altLang="zh-TW" dirty="0" smtClean="0"/>
              <a:t>(6/6)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4"/>
                <a:ext cx="10515600" cy="4748912"/>
              </a:xfrm>
            </p:spPr>
            <p:txBody>
              <a:bodyPr>
                <a:normAutofit/>
              </a:bodyPr>
              <a:lstStyle/>
              <a:p>
                <a:r>
                  <a:rPr lang="en-US" altLang="zh-TW" dirty="0" smtClean="0"/>
                  <a:t>Now, if there are two input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r>
                  <a:rPr lang="zh-TW" altLang="en-US" dirty="0"/>
                  <a:t> </a:t>
                </a:r>
                <a:r>
                  <a:rPr lang="en-US" altLang="zh-TW" dirty="0"/>
                  <a:t>and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en-US" altLang="zh-TW" dirty="0"/>
                  <a:t> having a </a:t>
                </a:r>
                <a:r>
                  <a:rPr lang="en-US" altLang="zh-TW" dirty="0" smtClean="0"/>
                  <a:t>same</a:t>
                </a:r>
                <a:r>
                  <a:rPr lang="en-US" altLang="zh-TW" dirty="0"/>
                  <a:t> relationship </a:t>
                </a:r>
                <a:r>
                  <a:rPr lang="en-US" altLang="zh-TW" dirty="0" smtClean="0"/>
                  <a:t>table (i.e.,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sub>
                    </m:sSub>
                  </m:oMath>
                </a14:m>
                <a:r>
                  <a:rPr lang="en-US" altLang="zh-TW" dirty="0" smtClean="0"/>
                  <a:t>),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TW" dirty="0"/>
                  <a:t>will treat them </a:t>
                </a:r>
                <a:r>
                  <a:rPr lang="en-US" altLang="zh-TW" dirty="0" smtClean="0"/>
                  <a:t>the same.  Namely, they are undistinguishable to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altLang="zh-TW" dirty="0" smtClean="0"/>
                  <a:t>; the strings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r>
                  <a:rPr lang="zh-TW" altLang="en-US" dirty="0"/>
                  <a:t> </a:t>
                </a:r>
                <a:r>
                  <a:rPr lang="en-US" altLang="zh-TW" dirty="0"/>
                  <a:t>and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en-US" altLang="zh-TW" dirty="0"/>
                  <a:t> </a:t>
                </a:r>
                <a:r>
                  <a:rPr lang="en-US" altLang="zh-TW" dirty="0" smtClean="0"/>
                  <a:t>fall into the same group.</a:t>
                </a:r>
              </a:p>
              <a:p>
                <a:r>
                  <a:rPr lang="en-US" altLang="zh-TW" dirty="0" smtClean="0"/>
                  <a:t>Since the possibilities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en-US" altLang="zh-TW" dirty="0" smtClean="0"/>
                  <a:t> has an upper bound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(</m:t>
                        </m:r>
                        <m:d>
                          <m:dPr>
                            <m:begChr m:val="|"/>
                            <m:endChr m:val="|"/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</m:d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+1)</m:t>
                        </m:r>
                      </m:e>
                      <m:sup>
                        <m:d>
                          <m:dPr>
                            <m:begChr m:val="|"/>
                            <m:endChr m:val="|"/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</m:d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+1</m:t>
                        </m:r>
                      </m:sup>
                    </m:sSup>
                  </m:oMath>
                </a14:m>
                <a:r>
                  <a:rPr lang="en-US" altLang="zh-TW" dirty="0"/>
                  <a:t>, we’ve </a:t>
                </a:r>
                <a:r>
                  <a:rPr lang="en-US" altLang="zh-TW" dirty="0" smtClean="0"/>
                  <a:t>found an upper </a:t>
                </a:r>
                <a:r>
                  <a:rPr lang="en-US" altLang="zh-TW" dirty="0"/>
                  <a:t>bound for </a:t>
                </a:r>
                <a:r>
                  <a:rPr lang="en-US" altLang="zh-TW" dirty="0" smtClean="0"/>
                  <a:t>the number of groups that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altLang="zh-TW" dirty="0" smtClean="0"/>
                  <a:t> can separate inputs into, a bound for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altLang="zh-TW" dirty="0"/>
                  <a:t>’s </a:t>
                </a:r>
                <a:r>
                  <a:rPr lang="en-US" altLang="zh-TW" dirty="0" smtClean="0"/>
                  <a:t>distinguishability.</a:t>
                </a:r>
              </a:p>
              <a:p>
                <a:r>
                  <a:rPr lang="en-US" altLang="zh-TW" dirty="0" smtClean="0"/>
                  <a:t>According </a:t>
                </a:r>
                <a:r>
                  <a:rPr lang="en-US" altLang="zh-TW" dirty="0"/>
                  <a:t>to </a:t>
                </a:r>
                <a:r>
                  <a:rPr lang="en-US" altLang="zh-TW" dirty="0" err="1"/>
                  <a:t>Myhill-Nerode</a:t>
                </a:r>
                <a:r>
                  <a:rPr lang="en-US" altLang="zh-TW" dirty="0"/>
                  <a:t> theorem,</a:t>
                </a:r>
                <a:r>
                  <a:rPr lang="en-US" dirty="0"/>
                  <a:t> if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dirty="0" smtClean="0"/>
                  <a:t> can only separate strings into </a:t>
                </a:r>
                <a:r>
                  <a:rPr lang="en-US" dirty="0"/>
                  <a:t>finite </a:t>
                </a:r>
                <a:r>
                  <a:rPr lang="en-US" dirty="0" smtClean="0"/>
                  <a:t>groups (equivalence classes),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dirty="0" smtClean="0"/>
                  <a:t> can only define/recognize a </a:t>
                </a:r>
                <a:r>
                  <a:rPr lang="en-US" altLang="zh-TW" dirty="0"/>
                  <a:t>regular language.</a:t>
                </a:r>
                <a:endParaRPr lang="zh-TW" altLang="en-US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4"/>
                <a:ext cx="10515600" cy="4748912"/>
              </a:xfrm>
              <a:blipFill rotWithShape="0">
                <a:blip r:embed="rId2"/>
                <a:stretch>
                  <a:fillRect l="-1043" t="-2051" r="-17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48183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HW8</a:t>
            </a:r>
            <a:r>
              <a:rPr lang="en-US" altLang="zh-TW" dirty="0"/>
              <a:t> –</a:t>
            </a:r>
            <a:r>
              <a:rPr lang="en-US" dirty="0" smtClean="0"/>
              <a:t> Q6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altLang="zh-TW" dirty="0" smtClean="0"/>
                  <a:t>Hints:</a:t>
                </a:r>
              </a:p>
              <a:p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)⊆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≡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)∩</m:t>
                    </m:r>
                    <m:bar>
                      <m:barPr>
                        <m:pos m:val="top"/>
                        <m:ctrlPr>
                          <a:rPr lang="en-US" altLang="zh-TW" i="1" dirty="0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𝐿</m:t>
                        </m:r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m:rPr>
                            <m:nor/>
                          </m:rPr>
                          <a:rPr lang="en-US" i="1" dirty="0"/>
                          <m:t> </m:t>
                        </m:r>
                      </m:e>
                    </m:ba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∅</m:t>
                    </m:r>
                  </m:oMath>
                </a14:m>
                <a:r>
                  <a:rPr lang="en-US" dirty="0" smtClean="0"/>
                  <a:t>.</a:t>
                </a:r>
              </a:p>
              <a:p>
                <a:r>
                  <a:rPr lang="en-US" dirty="0" smtClean="0"/>
                  <a:t>We know how to manipulate a DFA.</a:t>
                </a:r>
              </a:p>
              <a:p>
                <a:r>
                  <a:rPr lang="en-US" dirty="0" smtClean="0"/>
                  <a:t>We know how to convert a PDA into its corresponding CFG.</a:t>
                </a:r>
              </a:p>
              <a:p>
                <a:r>
                  <a:rPr lang="en-US" dirty="0" smtClean="0"/>
                  <a:t>Through Theorem 4.8, we know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TW" b="0" i="0" dirty="0" smtClean="0">
                            <a:latin typeface="Cambria Math" panose="02040503050406030204" pitchFamily="18" charset="0"/>
                          </a:rPr>
                          <m:t>CFG</m:t>
                        </m:r>
                      </m:sub>
                    </m:sSub>
                  </m:oMath>
                </a14:m>
                <a:r>
                  <a:rPr lang="en-US" dirty="0" smtClean="0"/>
                  <a:t> is a decidable language.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217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911182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HW#9 – Q1 (1/2)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90688"/>
                <a:ext cx="10591800" cy="4828983"/>
              </a:xfrm>
            </p:spPr>
            <p:txBody>
              <a:bodyPr/>
              <a:lstStyle/>
              <a:p>
                <a:r>
                  <a:rPr lang="en-US" altLang="zh-TW" dirty="0" smtClean="0"/>
                  <a:t>By contradiction, you will find that this problem </a:t>
                </a:r>
                <a:r>
                  <a:rPr lang="en-US" altLang="zh-TW" dirty="0"/>
                  <a:t>is </a:t>
                </a:r>
                <a:r>
                  <a:rPr lang="en-US" altLang="zh-TW" dirty="0" smtClean="0"/>
                  <a:t>telling </a:t>
                </a:r>
                <a:r>
                  <a:rPr lang="en-US" altLang="zh-TW" dirty="0"/>
                  <a:t>you </a:t>
                </a:r>
                <a:r>
                  <a:rPr lang="en-US" altLang="zh-TW" dirty="0" smtClean="0"/>
                  <a:t>that “the </a:t>
                </a:r>
                <a:r>
                  <a:rPr lang="en-US" altLang="zh-TW" dirty="0"/>
                  <a:t>language consisting of all descriptions of deciders is not </a:t>
                </a:r>
                <a:r>
                  <a:rPr lang="en-US" altLang="zh-TW" dirty="0" smtClean="0"/>
                  <a:t>Turing-recognizable.”</a:t>
                </a:r>
              </a:p>
              <a:p>
                <a:r>
                  <a:rPr lang="en-US" altLang="zh-TW" dirty="0" smtClean="0"/>
                  <a:t>We will construct the proof by </a:t>
                </a:r>
                <a:r>
                  <a:rPr lang="en-US" altLang="zh-TW" dirty="0" err="1"/>
                  <a:t>diagonalization</a:t>
                </a:r>
                <a:r>
                  <a:rPr lang="en-US" altLang="zh-TW" dirty="0" smtClean="0"/>
                  <a:t>.</a:t>
                </a:r>
              </a:p>
              <a:p>
                <a:endParaRPr lang="en-US" altLang="zh-TW" dirty="0" smtClean="0"/>
              </a:p>
              <a:p>
                <a:r>
                  <a:rPr lang="en-US" altLang="zh-TW" dirty="0" smtClean="0"/>
                  <a:t>Since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altLang="zh-TW" dirty="0" smtClean="0"/>
                  <a:t> is Turing-recognizable, 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altLang="zh-TW" dirty="0" smtClean="0"/>
                  <a:t> be a enumerator for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altLang="zh-TW" dirty="0" smtClean="0"/>
                  <a:t>, just as which we had discussed in Theorem 3.21. </a:t>
                </a:r>
              </a:p>
              <a:p>
                <a:r>
                  <a:rPr lang="en-US" altLang="zh-TW" dirty="0" smtClean="0"/>
                  <a:t>And let 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begChr m:val="⟨"/>
                        <m:endChr m:val="⟩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</a:rPr>
                      <m:t>,…,</m:t>
                    </m:r>
                    <m:d>
                      <m:dPr>
                        <m:begChr m:val="⟨"/>
                        <m:endChr m:val="⟩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,…</m:t>
                    </m:r>
                  </m:oMath>
                </a14:m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be the strings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generates.</a:t>
                </a:r>
              </a:p>
              <a:p>
                <a:r>
                  <a:rPr lang="en-US" altLang="zh-TW" dirty="0" smtClean="0"/>
                  <a:t>We take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l-GR" altLang="zh-TW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l-GR" altLang="zh-TW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Σ</m:t>
                        </m:r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altLang="zh-TW" dirty="0" smtClean="0"/>
                  <a:t> in </a:t>
                </a:r>
                <a:r>
                  <a:rPr lang="en-US" altLang="zh-TW" dirty="0"/>
                  <a:t>lexicographical</a:t>
                </a:r>
                <a:r>
                  <a:rPr lang="en-US" altLang="zh-TW" dirty="0" smtClean="0"/>
                  <a:t> order,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…,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,…</m:t>
                    </m:r>
                  </m:oMath>
                </a14:m>
                <a:r>
                  <a:rPr lang="en-US" altLang="zh-TW" dirty="0" smtClean="0"/>
                  <a:t> . So for each string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l-GR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l-GR" altLang="zh-TW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Σ</m:t>
                        </m:r>
                      </m:e>
                      <m:sup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altLang="zh-TW" dirty="0" smtClean="0"/>
                  <a:t>, it has its own order number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altLang="zh-TW" dirty="0" smtClean="0"/>
                  <a:t>.</a:t>
                </a:r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90688"/>
                <a:ext cx="10591800" cy="4828983"/>
              </a:xfrm>
              <a:blipFill rotWithShape="0">
                <a:blip r:embed="rId3"/>
                <a:stretch>
                  <a:fillRect l="-1036" t="-2020" r="-1439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826349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HW#9 – </a:t>
            </a:r>
            <a:r>
              <a:rPr lang="en-US" altLang="zh-TW" dirty="0" smtClean="0"/>
              <a:t>Q1 (2/2)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4"/>
                <a:ext cx="10515600" cy="4694048"/>
              </a:xfrm>
            </p:spPr>
            <p:txBody>
              <a:bodyPr>
                <a:normAutofit/>
              </a:bodyPr>
              <a:lstStyle/>
              <a:p>
                <a:r>
                  <a:rPr lang="en-US" altLang="zh-TW" dirty="0" smtClean="0"/>
                  <a:t>We define the TM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</m:oMath>
                </a14:m>
                <a:r>
                  <a:rPr lang="zh-TW" altLang="en-US" dirty="0"/>
                  <a:t> </a:t>
                </a:r>
                <a:r>
                  <a:rPr lang="en-US" altLang="zh-TW" dirty="0"/>
                  <a:t>as follows.</a:t>
                </a:r>
              </a:p>
              <a:p>
                <a:pPr marL="0" indent="0">
                  <a:buNone/>
                </a:pPr>
                <a:r>
                  <a:rPr lang="en-US" altLang="zh-TW" dirty="0"/>
                  <a:t>   </a:t>
                </a:r>
                <a:r>
                  <a:rPr lang="en-US" altLang="zh-TW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zh-TW" altLang="en-US" dirty="0"/>
                  <a:t> </a:t>
                </a:r>
                <a:r>
                  <a:rPr lang="en-US" altLang="zh-TW" dirty="0"/>
                  <a:t>“On any </a:t>
                </a:r>
                <a:r>
                  <a:rPr lang="en-US" altLang="zh-TW" dirty="0" smtClean="0"/>
                  <a:t>input string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altLang="zh-TW" dirty="0"/>
                  <a:t>:</a:t>
                </a:r>
              </a:p>
              <a:p>
                <a:pPr marL="1428750" lvl="2" indent="-514350">
                  <a:buFont typeface="+mj-lt"/>
                  <a:buAutoNum type="arabicPeriod"/>
                </a:pPr>
                <a:r>
                  <a:rPr lang="en-US" altLang="zh-TW" sz="2800" dirty="0" smtClean="0"/>
                  <a:t>Compute the order number </a:t>
                </a:r>
                <a14:m>
                  <m:oMath xmlns:m="http://schemas.openxmlformats.org/officeDocument/2006/math">
                    <m:r>
                      <a:rPr lang="en-US" altLang="zh-TW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altLang="zh-TW" sz="2800" dirty="0" smtClean="0"/>
                  <a:t> of </a:t>
                </a:r>
                <a14:m>
                  <m:oMath xmlns:m="http://schemas.openxmlformats.org/officeDocument/2006/math">
                    <m:r>
                      <a:rPr lang="en-US" altLang="zh-TW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altLang="zh-TW" sz="2800" dirty="0" smtClean="0">
                    <a:ea typeface="Cambria Math" panose="02040503050406030204" pitchFamily="18" charset="0"/>
                  </a:rPr>
                  <a:t>.</a:t>
                </a:r>
              </a:p>
              <a:p>
                <a:pPr marL="1428750" lvl="2" indent="-514350">
                  <a:buFont typeface="+mj-lt"/>
                  <a:buAutoNum type="arabicPeriod"/>
                </a:pPr>
                <a:r>
                  <a:rPr lang="en-US" altLang="zh-TW" sz="2800" dirty="0" smtClean="0"/>
                  <a:t>Use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800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altLang="zh-TW" sz="2800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altLang="zh-TW" sz="2800" dirty="0"/>
                  <a:t> to generate the </a:t>
                </a:r>
                <a14:m>
                  <m:oMath xmlns:m="http://schemas.openxmlformats.org/officeDocument/2006/math">
                    <m:r>
                      <a:rPr lang="en-US" altLang="zh-TW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altLang="zh-TW" sz="2800" dirty="0" err="1"/>
                  <a:t>th</a:t>
                </a:r>
                <a:r>
                  <a:rPr lang="en-US" altLang="zh-TW" sz="2800" dirty="0"/>
                  <a:t> output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altLang="zh-TW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TW" sz="2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2800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en-US" altLang="zh-TW" sz="28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altLang="zh-TW" sz="2800" dirty="0" smtClean="0"/>
                  <a:t>.</a:t>
                </a:r>
              </a:p>
              <a:p>
                <a:pPr marL="1428750" lvl="2" indent="-514350">
                  <a:buFont typeface="+mj-lt"/>
                  <a:buAutoNum type="arabicPeriod"/>
                </a:pPr>
                <a:r>
                  <a:rPr lang="en-US" altLang="zh-TW" sz="2800" dirty="0" smtClean="0"/>
                  <a:t>Simulate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800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TW" sz="28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zh-TW" sz="2800" dirty="0" smtClean="0"/>
                  <a:t> on </a:t>
                </a:r>
                <a14:m>
                  <m:oMath xmlns:m="http://schemas.openxmlformats.org/officeDocument/2006/math">
                    <m:r>
                      <a:rPr lang="en-US" altLang="zh-TW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altLang="zh-TW" sz="2800" dirty="0" smtClean="0"/>
                  <a:t>.</a:t>
                </a:r>
              </a:p>
              <a:p>
                <a:pPr marL="1428750" lvl="2" indent="-514350">
                  <a:buFont typeface="+mj-lt"/>
                  <a:buAutoNum type="arabicPeriod"/>
                </a:pPr>
                <a:r>
                  <a:rPr lang="en-US" altLang="zh-TW" sz="2800" dirty="0"/>
                  <a:t>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800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TW" sz="28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zh-TW" sz="2800" dirty="0" smtClean="0"/>
                  <a:t> accepts</a:t>
                </a:r>
                <a:r>
                  <a:rPr lang="en-US" altLang="zh-TW" sz="2800" dirty="0"/>
                  <a:t>, </a:t>
                </a:r>
                <a:r>
                  <a:rPr lang="en-US" altLang="zh-TW" sz="2800" i="1" dirty="0" smtClean="0"/>
                  <a:t>reject</a:t>
                </a:r>
                <a:r>
                  <a:rPr lang="en-US" altLang="zh-TW" sz="2800" dirty="0" smtClean="0"/>
                  <a:t>; </a:t>
                </a:r>
                <a:r>
                  <a:rPr lang="en-US" altLang="zh-TW" sz="2800" dirty="0"/>
                  <a:t>o</a:t>
                </a:r>
                <a:r>
                  <a:rPr lang="en-US" altLang="zh-TW" sz="2800" dirty="0" smtClean="0"/>
                  <a:t>therwise</a:t>
                </a:r>
                <a:r>
                  <a:rPr lang="en-US" altLang="zh-TW" sz="2800" dirty="0"/>
                  <a:t>, </a:t>
                </a:r>
                <a:r>
                  <a:rPr lang="en-US" altLang="zh-TW" sz="2800" i="1" dirty="0"/>
                  <a:t>accept</a:t>
                </a:r>
                <a:r>
                  <a:rPr lang="en-US" altLang="zh-TW" sz="2800" dirty="0" smtClean="0"/>
                  <a:t>.”</a:t>
                </a:r>
              </a:p>
              <a:p>
                <a:r>
                  <a:rPr lang="en-US" altLang="zh-TW" dirty="0" smtClean="0"/>
                  <a:t>Since every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altLang="zh-TW" dirty="0" smtClean="0"/>
                  <a:t> is a decider,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</m:oMath>
                </a14:m>
                <a:r>
                  <a:rPr lang="en-US" altLang="zh-TW" dirty="0" smtClean="0"/>
                  <a:t> is a decider; the language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altLang="zh-TW" dirty="0" smtClean="0"/>
                  <a:t> is a decidable language.</a:t>
                </a:r>
              </a:p>
              <a:p>
                <a:r>
                  <a:rPr lang="en-US" altLang="zh-TW" dirty="0" smtClean="0"/>
                  <a:t>But as the </a:t>
                </a:r>
                <a:r>
                  <a:rPr lang="en-US" altLang="zh-TW" dirty="0" err="1" smtClean="0"/>
                  <a:t>diagonalization</a:t>
                </a:r>
                <a:r>
                  <a:rPr lang="en-US" altLang="zh-TW" dirty="0" smtClean="0"/>
                  <a:t> we’ve showed above,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𝐷</m:t>
                            </m:r>
                          </m:sub>
                        </m:sSub>
                      </m:e>
                    </m:d>
                    <m:r>
                      <a:rPr lang="en-US" altLang="zh-TW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∉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altLang="zh-TW" dirty="0" smtClean="0"/>
                  <a:t>, i.e., such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altLang="zh-TW" dirty="0" smtClean="0"/>
                  <a:t> is not decided by any decider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zh-TW" dirty="0" smtClean="0"/>
                  <a:t> that were described in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altLang="zh-TW" dirty="0" smtClean="0"/>
                  <a:t>. Q.E.D.</a:t>
                </a:r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4"/>
                <a:ext cx="10515600" cy="4694048"/>
              </a:xfrm>
              <a:blipFill rotWithShape="0">
                <a:blip r:embed="rId2"/>
                <a:stretch>
                  <a:fillRect l="-1043" t="-2075" b="-9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表格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28057900"/>
                  </p:ext>
                </p:extLst>
              </p:nvPr>
            </p:nvGraphicFramePr>
            <p:xfrm>
              <a:off x="7461502" y="365125"/>
              <a:ext cx="3959352" cy="2398436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659892"/>
                    <a:gridCol w="659892"/>
                    <a:gridCol w="659892"/>
                    <a:gridCol w="659892"/>
                    <a:gridCol w="659892"/>
                    <a:gridCol w="659892"/>
                  </a:tblGrid>
                  <a:tr h="391890"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1800" dirty="0"/>
                        </a:p>
                      </a:txBody>
                      <a:tcPr marL="109266" marR="109266" marT="54633" marB="54633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TW" sz="18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TW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en-US" altLang="zh-TW" sz="18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zh-TW" altLang="en-US" sz="18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TW" sz="18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TW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en-US" altLang="zh-TW" sz="18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zh-TW" altLang="en-US" sz="18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1800" dirty="0" smtClean="0"/>
                            <a:t>…</a:t>
                          </a:r>
                          <a:endParaRPr lang="zh-TW" altLang="en-US" sz="18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TW" sz="18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TW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en-US" altLang="zh-TW" sz="18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zh-TW" altLang="en-US" sz="18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1800" dirty="0" smtClean="0"/>
                            <a:t>…</a:t>
                          </a:r>
                          <a:endParaRPr lang="zh-TW" altLang="en-US" sz="18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</a:tr>
                  <a:tr h="39189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⟨"/>
                                    <m:endChr m:val="⟩"/>
                                    <m:ctrlPr>
                                      <a:rPr lang="en-US" altLang="zh-TW" sz="1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altLang="zh-TW" sz="1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TW" sz="1800" i="1">
                                            <a:latin typeface="Cambria Math" panose="02040503050406030204" pitchFamily="18" charset="0"/>
                                          </a:rPr>
                                          <m:t>𝑀</m:t>
                                        </m:r>
                                      </m:e>
                                      <m:sub>
                                        <m:r>
                                          <a:rPr lang="en-US" altLang="zh-TW" sz="1800" b="0" i="1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</m:d>
                              </m:oMath>
                            </m:oMathPara>
                          </a14:m>
                          <a:endParaRPr lang="zh-TW" altLang="en-US" sz="1800" dirty="0"/>
                        </a:p>
                      </a:txBody>
                      <a:tcPr marL="109266" marR="109266" marT="54633" marB="54633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1200" u="sng" dirty="0" smtClean="0"/>
                            <a:t>Accept</a:t>
                          </a:r>
                          <a:endParaRPr lang="zh-TW" altLang="en-US" sz="1200" u="sng" dirty="0"/>
                        </a:p>
                      </a:txBody>
                      <a:tcPr marL="109266" marR="109266" marT="54633" marB="5463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TW" sz="1200" dirty="0" smtClean="0"/>
                            <a:t>Reject</a:t>
                          </a:r>
                          <a:endParaRPr lang="zh-TW" altLang="en-US" sz="1200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TW" sz="1200" dirty="0" smtClean="0"/>
                            <a:t>…</a:t>
                          </a:r>
                          <a:endParaRPr lang="zh-TW" altLang="en-US" sz="1200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TW" sz="1200" dirty="0" smtClean="0"/>
                            <a:t>Accept</a:t>
                          </a:r>
                          <a:endParaRPr lang="zh-TW" altLang="en-US" sz="1200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TW" sz="1200" dirty="0" smtClean="0"/>
                            <a:t>…</a:t>
                          </a:r>
                          <a:endParaRPr lang="zh-TW" altLang="en-US" sz="1200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</a:tr>
                  <a:tr h="415438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⟨"/>
                                    <m:endChr m:val="⟩"/>
                                    <m:ctrlPr>
                                      <a:rPr lang="en-US" altLang="zh-TW" sz="1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altLang="zh-TW" sz="1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TW" sz="1800" i="1">
                                            <a:latin typeface="Cambria Math" panose="02040503050406030204" pitchFamily="18" charset="0"/>
                                          </a:rPr>
                                          <m:t>𝑀</m:t>
                                        </m:r>
                                      </m:e>
                                      <m:sub>
                                        <m:r>
                                          <a:rPr lang="en-US" altLang="zh-TW" sz="1800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e>
                                </m:d>
                              </m:oMath>
                            </m:oMathPara>
                          </a14:m>
                          <a:endParaRPr lang="zh-TW" altLang="en-US" sz="1800" dirty="0"/>
                        </a:p>
                      </a:txBody>
                      <a:tcPr marL="109266" marR="109266" marT="54633" marB="54633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TW" sz="1200" dirty="0" smtClean="0"/>
                            <a:t>Accept</a:t>
                          </a:r>
                          <a:endParaRPr lang="zh-TW" altLang="en-US" sz="1200" dirty="0" smtClean="0"/>
                        </a:p>
                      </a:txBody>
                      <a:tcPr marL="109266" marR="109266" marT="54633" marB="5463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TW" sz="1200" u="sng" dirty="0" smtClean="0"/>
                            <a:t>Accept</a:t>
                          </a:r>
                          <a:endParaRPr lang="zh-TW" altLang="en-US" sz="1200" u="sng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zh-TW" altLang="en-US" sz="1200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TW" sz="1200" dirty="0" smtClean="0"/>
                            <a:t>Reject</a:t>
                          </a:r>
                          <a:endParaRPr lang="zh-TW" altLang="en-US" sz="1200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12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</a:tr>
                  <a:tr h="415438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zh-TW" altLang="en-US" sz="1800" i="1" smtClean="0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oMath>
                            </m:oMathPara>
                          </a14:m>
                          <a:endParaRPr lang="zh-TW" altLang="en-US" sz="1800" dirty="0"/>
                        </a:p>
                      </a:txBody>
                      <a:tcPr marL="109266" marR="109266" marT="54633" marB="54633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zh-TW" altLang="en-US" sz="1200" i="1" smtClean="0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oMath>
                            </m:oMathPara>
                          </a14:m>
                          <a:endParaRPr lang="zh-TW" altLang="en-US" sz="1200" dirty="0"/>
                        </a:p>
                      </a:txBody>
                      <a:tcPr marL="109266" marR="109266" marT="54633" marB="5463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12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zh-TW" altLang="en-US" sz="1200" u="sng" dirty="0" smtClean="0"/>
                            <a:t>    </a:t>
                          </a:r>
                          <a14:m>
                            <m:oMath xmlns:m="http://schemas.openxmlformats.org/officeDocument/2006/math">
                              <m:r>
                                <a:rPr lang="zh-TW" altLang="en-US" sz="1200" i="1" u="sng" smtClean="0">
                                  <a:latin typeface="Cambria Math" panose="02040503050406030204" pitchFamily="18" charset="0"/>
                                </a:rPr>
                                <m:t>⋱</m:t>
                              </m:r>
                              <m:r>
                                <a:rPr lang="en-US" altLang="zh-TW" sz="1200" b="0" i="1" u="sng" smtClean="0">
                                  <a:latin typeface="Cambria Math" panose="02040503050406030204" pitchFamily="18" charset="0"/>
                                </a:rPr>
                                <m:t>     </m:t>
                              </m:r>
                            </m:oMath>
                          </a14:m>
                          <a:endParaRPr lang="zh-TW" altLang="en-US" sz="1200" u="sng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12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12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</a:tr>
                  <a:tr h="39189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⟨"/>
                                    <m:endChr m:val="⟩"/>
                                    <m:ctrlPr>
                                      <a:rPr lang="en-US" altLang="zh-TW" sz="1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altLang="zh-TW" sz="1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TW" sz="1800" i="1">
                                            <a:latin typeface="Cambria Math" panose="02040503050406030204" pitchFamily="18" charset="0"/>
                                          </a:rPr>
                                          <m:t>𝑀</m:t>
                                        </m:r>
                                      </m:e>
                                      <m:sub>
                                        <m:r>
                                          <a:rPr lang="en-US" altLang="zh-TW" sz="1800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d>
                              </m:oMath>
                            </m:oMathPara>
                          </a14:m>
                          <a:endParaRPr lang="zh-TW" altLang="en-US" sz="1800" dirty="0"/>
                        </a:p>
                      </a:txBody>
                      <a:tcPr marL="109266" marR="109266" marT="54633" marB="54633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1200" dirty="0" smtClean="0"/>
                            <a:t>Reject</a:t>
                          </a:r>
                          <a:endParaRPr lang="zh-TW" altLang="en-US" sz="1200" dirty="0"/>
                        </a:p>
                      </a:txBody>
                      <a:tcPr marL="109266" marR="109266" marT="54633" marB="5463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TW" sz="1200" dirty="0" smtClean="0"/>
                            <a:t>Accept</a:t>
                          </a:r>
                          <a:endParaRPr lang="zh-TW" altLang="en-US" sz="1200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zh-TW" altLang="en-US" sz="1200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TW" sz="1200" u="sng" dirty="0" smtClean="0"/>
                            <a:t>Reject</a:t>
                          </a:r>
                          <a:endParaRPr lang="zh-TW" altLang="en-US" sz="1200" u="sng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12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</a:tr>
                  <a:tr h="391890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zh-TW" altLang="en-US" sz="1800" i="1" smtClean="0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oMath>
                            </m:oMathPara>
                          </a14:m>
                          <a:endParaRPr lang="zh-TW" altLang="en-US" sz="1800" dirty="0"/>
                        </a:p>
                      </a:txBody>
                      <a:tcPr marL="109266" marR="109266" marT="54633" marB="54633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zh-TW" altLang="en-US" sz="1200" i="1" smtClean="0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oMath>
                            </m:oMathPara>
                          </a14:m>
                          <a:endParaRPr lang="zh-TW" altLang="en-US" sz="1200" dirty="0"/>
                        </a:p>
                      </a:txBody>
                      <a:tcPr marL="109266" marR="109266" marT="54633" marB="5463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12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12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12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zh-TW" altLang="en-US" sz="1200" u="sng" dirty="0" smtClean="0"/>
                            <a:t>    </a:t>
                          </a:r>
                          <a14:m>
                            <m:oMath xmlns:m="http://schemas.openxmlformats.org/officeDocument/2006/math">
                              <m:r>
                                <a:rPr lang="zh-TW" altLang="en-US" sz="1200" i="1" u="sng" smtClean="0">
                                  <a:latin typeface="Cambria Math" panose="02040503050406030204" pitchFamily="18" charset="0"/>
                                </a:rPr>
                                <m:t>⋱</m:t>
                              </m:r>
                              <m:r>
                                <a:rPr lang="en-US" altLang="zh-TW" sz="1200" b="0" i="1" u="sng" smtClean="0">
                                  <a:latin typeface="Cambria Math" panose="02040503050406030204" pitchFamily="18" charset="0"/>
                                </a:rPr>
                                <m:t>     </m:t>
                              </m:r>
                            </m:oMath>
                          </a14:m>
                          <a:endParaRPr lang="zh-TW" altLang="en-US" sz="1200" u="sng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表格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28057900"/>
                  </p:ext>
                </p:extLst>
              </p:nvPr>
            </p:nvGraphicFramePr>
            <p:xfrm>
              <a:off x="7461502" y="365125"/>
              <a:ext cx="3959352" cy="2398436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659892"/>
                    <a:gridCol w="659892"/>
                    <a:gridCol w="659892"/>
                    <a:gridCol w="659892"/>
                    <a:gridCol w="659892"/>
                    <a:gridCol w="659892"/>
                  </a:tblGrid>
                  <a:tr h="391890"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1800" dirty="0"/>
                        </a:p>
                      </a:txBody>
                      <a:tcPr marL="109266" marR="109266" marT="54633" marB="54633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3"/>
                          <a:stretch>
                            <a:fillRect l="-100000" t="-3077" r="-402778" b="-50923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3"/>
                          <a:stretch>
                            <a:fillRect l="-198165" t="-3077" r="-299083" b="-50923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1800" dirty="0" smtClean="0"/>
                            <a:t>…</a:t>
                          </a:r>
                          <a:endParaRPr lang="zh-TW" altLang="en-US" sz="18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3"/>
                          <a:stretch>
                            <a:fillRect l="-397248" t="-3077" r="-100000" b="-50923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1800" dirty="0" smtClean="0"/>
                            <a:t>…</a:t>
                          </a:r>
                          <a:endParaRPr lang="zh-TW" altLang="en-US" sz="18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</a:tr>
                  <a:tr h="391890"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 marL="109266" marR="109266" marT="54633" marB="54633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3"/>
                          <a:stretch>
                            <a:fillRect l="917" t="-104688" r="-498165" b="-41718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1200" u="sng" dirty="0" smtClean="0"/>
                            <a:t>Accept</a:t>
                          </a:r>
                          <a:endParaRPr lang="zh-TW" altLang="en-US" sz="1200" u="sng" dirty="0"/>
                        </a:p>
                      </a:txBody>
                      <a:tcPr marL="109266" marR="109266" marT="54633" marB="5463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TW" sz="1200" dirty="0" smtClean="0"/>
                            <a:t>Reject</a:t>
                          </a:r>
                          <a:endParaRPr lang="zh-TW" altLang="en-US" sz="1200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TW" sz="1200" dirty="0" smtClean="0"/>
                            <a:t>…</a:t>
                          </a:r>
                          <a:endParaRPr lang="zh-TW" altLang="en-US" sz="1200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TW" sz="1200" dirty="0" smtClean="0"/>
                            <a:t>Accept</a:t>
                          </a:r>
                          <a:endParaRPr lang="zh-TW" altLang="en-US" sz="1200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TW" sz="1200" dirty="0" smtClean="0"/>
                            <a:t>…</a:t>
                          </a:r>
                          <a:endParaRPr lang="zh-TW" altLang="en-US" sz="1200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</a:tr>
                  <a:tr h="415438"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 marL="109266" marR="109266" marT="54633" marB="54633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3"/>
                          <a:stretch>
                            <a:fillRect l="917" t="-189855" r="-498165" b="-2869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TW" sz="1200" dirty="0" smtClean="0"/>
                            <a:t>Accept</a:t>
                          </a:r>
                          <a:endParaRPr lang="zh-TW" altLang="en-US" sz="1200" dirty="0" smtClean="0"/>
                        </a:p>
                      </a:txBody>
                      <a:tcPr marL="109266" marR="109266" marT="54633" marB="5463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TW" sz="1200" u="sng" dirty="0" smtClean="0"/>
                            <a:t>Accept</a:t>
                          </a:r>
                          <a:endParaRPr lang="zh-TW" altLang="en-US" sz="1200" u="sng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zh-TW" altLang="en-US" sz="1200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TW" sz="1200" dirty="0" smtClean="0"/>
                            <a:t>Reject</a:t>
                          </a:r>
                          <a:endParaRPr lang="zh-TW" altLang="en-US" sz="1200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12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</a:tr>
                  <a:tr h="415438"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 marL="109266" marR="109266" marT="54633" marB="54633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3"/>
                          <a:stretch>
                            <a:fillRect l="917" t="-294118" r="-498165" b="-19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 marL="109266" marR="109266" marT="54633" marB="5463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3"/>
                          <a:stretch>
                            <a:fillRect l="-100000" t="-294118" r="-402778" b="-19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12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3"/>
                          <a:stretch>
                            <a:fillRect l="-300926" t="-294118" r="-201852" b="-19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12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12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</a:tr>
                  <a:tr h="391890"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 marL="109266" marR="109266" marT="54633" marB="54633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3"/>
                          <a:stretch>
                            <a:fillRect l="917" t="-418750" r="-498165" b="-1031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1200" dirty="0" smtClean="0"/>
                            <a:t>Reject</a:t>
                          </a:r>
                          <a:endParaRPr lang="zh-TW" altLang="en-US" sz="1200" dirty="0"/>
                        </a:p>
                      </a:txBody>
                      <a:tcPr marL="109266" marR="109266" marT="54633" marB="5463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TW" sz="1200" dirty="0" smtClean="0"/>
                            <a:t>Accept</a:t>
                          </a:r>
                          <a:endParaRPr lang="zh-TW" altLang="en-US" sz="1200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zh-TW" altLang="en-US" sz="1200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TW" sz="1200" u="sng" dirty="0" smtClean="0"/>
                            <a:t>Reject</a:t>
                          </a:r>
                          <a:endParaRPr lang="zh-TW" altLang="en-US" sz="1200" u="sng" dirty="0" smtClean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12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</a:tr>
                  <a:tr h="391890"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 marL="109266" marR="109266" marT="54633" marB="54633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3"/>
                          <a:stretch>
                            <a:fillRect l="917" t="-510769" r="-498165" b="-15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 marL="109266" marR="109266" marT="54633" marB="5463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3"/>
                          <a:stretch>
                            <a:fillRect l="-100000" t="-510769" r="-402778" b="-15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12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12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1200" dirty="0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 marL="109266" marR="109266" marT="54633" marB="54633" anchor="ctr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3"/>
                          <a:stretch>
                            <a:fillRect l="-501852" t="-510769" r="-926" b="-1538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3457909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HW#9 – </a:t>
            </a:r>
            <a:r>
              <a:rPr lang="en-US" altLang="zh-TW" dirty="0" smtClean="0"/>
              <a:t>Q2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Hints:</a:t>
            </a:r>
          </a:p>
          <a:p>
            <a:r>
              <a:rPr lang="en-US" dirty="0" smtClean="0"/>
              <a:t>The idea is like the one we applied in </a:t>
            </a:r>
            <a:r>
              <a:rPr lang="en-US" dirty="0"/>
              <a:t>HW8</a:t>
            </a:r>
            <a:r>
              <a:rPr lang="en-US" altLang="zh-TW" dirty="0"/>
              <a:t> –</a:t>
            </a:r>
            <a:r>
              <a:rPr lang="en-US" dirty="0"/>
              <a:t> </a:t>
            </a:r>
            <a:r>
              <a:rPr lang="en-US" dirty="0" smtClean="0"/>
              <a:t>Q6.</a:t>
            </a:r>
          </a:p>
          <a:p>
            <a:r>
              <a:rPr lang="en-US" dirty="0" smtClean="0"/>
              <a:t>Substring relationships can be described in a regular expression.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13667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HW#9 – </a:t>
            </a:r>
            <a:r>
              <a:rPr lang="en-US" altLang="zh-TW" dirty="0" smtClean="0"/>
              <a:t>Q5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4"/>
                <a:ext cx="10515600" cy="4657471"/>
              </a:xfrm>
            </p:spPr>
            <p:txBody>
              <a:bodyPr>
                <a:normAutofit/>
              </a:bodyPr>
              <a:lstStyle/>
              <a:p>
                <a:r>
                  <a:rPr lang="en-US" altLang="zh-TW" dirty="0" smtClean="0"/>
                  <a:t>This proof is by contradiction.  To get the contradiction we assume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𝐸𝑄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𝐶𝐹𝐺</m:t>
                        </m:r>
                      </m:sub>
                    </m:sSub>
                  </m:oMath>
                </a14:m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is decidable and use this assumption to show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𝐴𝐿𝐿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𝐶𝐹𝐺</m:t>
                        </m:r>
                      </m:sub>
                    </m:sSub>
                  </m:oMath>
                </a14:m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is decidable.  (This proof is similar to that of Theorem 5.4.)</a:t>
                </a:r>
              </a:p>
              <a:p>
                <a:r>
                  <a:rPr lang="en-US" altLang="zh-TW" dirty="0" smtClean="0"/>
                  <a:t>If there</a:t>
                </a:r>
                <a:r>
                  <a:rPr lang="en-US" altLang="zh-TW" dirty="0"/>
                  <a:t> </a:t>
                </a:r>
                <a:r>
                  <a:rPr lang="en-US" altLang="zh-TW" dirty="0" smtClean="0"/>
                  <a:t>were a TM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altLang="zh-TW" dirty="0" smtClean="0"/>
                  <a:t> to decide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𝐸𝑄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𝐶𝐹𝐺</m:t>
                        </m:r>
                      </m:sub>
                    </m:sSub>
                  </m:oMath>
                </a14:m>
                <a:r>
                  <a:rPr lang="en-US" altLang="zh-TW" dirty="0" smtClean="0"/>
                  <a:t> then we could define a TM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altLang="zh-TW" dirty="0" smtClean="0"/>
                  <a:t> to decide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𝐴𝐿𝐿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𝐶𝐹𝐺</m:t>
                        </m:r>
                      </m:sub>
                    </m:sSub>
                  </m:oMath>
                </a14:m>
                <a:r>
                  <a:rPr lang="en-US" altLang="zh-TW" dirty="0" smtClean="0"/>
                  <a:t> as follows.</a:t>
                </a:r>
              </a:p>
              <a:p>
                <a:pPr marL="0" indent="0">
                  <a:buNone/>
                </a:pPr>
                <a:r>
                  <a:rPr lang="en-US" altLang="zh-TW" dirty="0" smtClean="0"/>
                  <a:t>  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zh-TW" altLang="en-US" dirty="0"/>
                  <a:t> </a:t>
                </a:r>
                <a:r>
                  <a:rPr lang="en-US" altLang="zh-TW" dirty="0" smtClean="0"/>
                  <a:t>“On </a:t>
                </a:r>
                <a:r>
                  <a:rPr lang="en-US" altLang="zh-TW" dirty="0"/>
                  <a:t>input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altLang="zh-TW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d>
                  </m:oMath>
                </a14:m>
                <a:r>
                  <a:rPr lang="en-US" altLang="zh-TW" dirty="0"/>
                  <a:t> , where 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altLang="zh-TW" dirty="0"/>
                  <a:t> is a CFG:</a:t>
                </a:r>
              </a:p>
              <a:p>
                <a:pPr marL="971550" lvl="1" indent="-514350">
                  <a:buFont typeface="+mj-lt"/>
                  <a:buAutoNum type="arabicPeriod"/>
                </a:pPr>
                <a:r>
                  <a:rPr lang="en-US" altLang="zh-TW" sz="2800" dirty="0" smtClean="0"/>
                  <a:t>Run </a:t>
                </a:r>
                <a14:m>
                  <m:oMath xmlns:m="http://schemas.openxmlformats.org/officeDocument/2006/math">
                    <m:r>
                      <a:rPr lang="en-US" altLang="zh-TW" sz="2800" i="1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altLang="zh-TW" sz="2800" dirty="0"/>
                  <a:t> on input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altLang="zh-TW" sz="28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800" i="1" dirty="0">
                            <a:latin typeface="Cambria Math" panose="02040503050406030204" pitchFamily="18" charset="0"/>
                          </a:rPr>
                          <m:t>𝐺</m:t>
                        </m:r>
                        <m:r>
                          <a:rPr lang="en-US" altLang="zh-TW" sz="2800" i="1" dirty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altLang="zh-TW" sz="2800" i="1" dirty="0">
                            <a:latin typeface="Cambria Math" panose="02040503050406030204" pitchFamily="18" charset="0"/>
                          </a:rPr>
                          <m:t>𝐺</m:t>
                        </m:r>
                        <m:r>
                          <a:rPr lang="en-US" altLang="zh-TW" sz="2800" i="1" baseline="-25000" dirty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</m:oMath>
                </a14:m>
                <a:r>
                  <a:rPr lang="en-US" altLang="zh-TW" sz="2800" dirty="0"/>
                  <a:t>, where G</a:t>
                </a:r>
                <a:r>
                  <a:rPr lang="en-US" altLang="zh-TW" sz="2800" baseline="-25000" dirty="0"/>
                  <a:t>1</a:t>
                </a:r>
                <a:r>
                  <a:rPr lang="en-US" altLang="zh-TW" sz="2800" dirty="0"/>
                  <a:t> is a CFG that generates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l-GR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l-GR" altLang="zh-TW" sz="28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Σ</m:t>
                        </m:r>
                      </m:e>
                      <m:sup>
                        <m:r>
                          <a:rPr lang="en-US" altLang="zh-TW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altLang="zh-TW" sz="2800" dirty="0"/>
                  <a:t>.</a:t>
                </a:r>
              </a:p>
              <a:p>
                <a:pPr marL="971550" lvl="1" indent="-514350">
                  <a:buFont typeface="+mj-lt"/>
                  <a:buAutoNum type="arabicPeriod"/>
                </a:pPr>
                <a:r>
                  <a:rPr lang="en-US" altLang="zh-TW" sz="2800" dirty="0"/>
                  <a:t>If </a:t>
                </a:r>
                <a14:m>
                  <m:oMath xmlns:m="http://schemas.openxmlformats.org/officeDocument/2006/math">
                    <m:r>
                      <a:rPr lang="en-US" altLang="zh-TW" sz="2800" i="1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altLang="zh-TW" sz="2800" dirty="0"/>
                  <a:t> accepts, </a:t>
                </a:r>
                <a:r>
                  <a:rPr lang="en-US" altLang="zh-TW" sz="2800" i="1" dirty="0"/>
                  <a:t>accept</a:t>
                </a:r>
                <a:r>
                  <a:rPr lang="en-US" altLang="zh-TW" sz="2800" dirty="0"/>
                  <a:t>; if </a:t>
                </a:r>
                <a14:m>
                  <m:oMath xmlns:m="http://schemas.openxmlformats.org/officeDocument/2006/math">
                    <m:r>
                      <a:rPr lang="en-US" altLang="zh-TW" sz="2800" i="1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altLang="zh-TW" sz="2800" dirty="0"/>
                  <a:t> rejects, </a:t>
                </a:r>
                <a:r>
                  <a:rPr lang="en-US" altLang="zh-TW" sz="2800" i="1" dirty="0"/>
                  <a:t>reject</a:t>
                </a:r>
                <a:r>
                  <a:rPr lang="en-US" altLang="zh-TW" sz="2800" dirty="0" smtClean="0"/>
                  <a:t>.”</a:t>
                </a:r>
                <a:endParaRPr lang="en-US" altLang="zh-TW" sz="2800" dirty="0"/>
              </a:p>
              <a:p>
                <a:r>
                  <a:rPr lang="en-US" altLang="zh-TW" dirty="0"/>
                  <a:t>If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altLang="zh-TW" dirty="0"/>
                  <a:t> decides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𝐸𝑄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𝐶𝐹𝐺</m:t>
                        </m:r>
                      </m:sub>
                    </m:sSub>
                  </m:oMath>
                </a14:m>
                <a:r>
                  <a:rPr lang="en-US" altLang="zh-TW" dirty="0" smtClean="0"/>
                  <a:t>,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altLang="zh-TW" dirty="0"/>
                  <a:t> decides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𝐴𝐿𝐿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𝐶𝐹𝐺</m:t>
                        </m:r>
                      </m:sub>
                    </m:sSub>
                  </m:oMath>
                </a14:m>
                <a:r>
                  <a:rPr lang="en-US" altLang="zh-TW" dirty="0"/>
                  <a:t>. </a:t>
                </a:r>
                <a:r>
                  <a:rPr lang="en-US" altLang="zh-TW" dirty="0" smtClean="0"/>
                  <a:t> But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𝐴𝐿𝐿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𝐶𝐹𝐺</m:t>
                        </m:r>
                      </m:sub>
                    </m:sSub>
                  </m:oMath>
                </a14:m>
                <a:r>
                  <a:rPr lang="en-US" altLang="zh-TW" dirty="0"/>
                  <a:t> is </a:t>
                </a:r>
                <a:r>
                  <a:rPr lang="en-US" altLang="zh-TW" dirty="0" smtClean="0"/>
                  <a:t>undecidable by Theorem 5.13, </a:t>
                </a:r>
                <a:r>
                  <a:rPr lang="en-US" altLang="zh-TW" dirty="0"/>
                  <a:t>so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𝐸𝑄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𝐶𝐹𝐺</m:t>
                        </m:r>
                      </m:sub>
                    </m:sSub>
                  </m:oMath>
                </a14:m>
                <a:r>
                  <a:rPr lang="en-US" altLang="zh-TW" dirty="0"/>
                  <a:t> </a:t>
                </a:r>
                <a:r>
                  <a:rPr lang="en-US" altLang="zh-TW" dirty="0" smtClean="0"/>
                  <a:t>must be </a:t>
                </a:r>
                <a:r>
                  <a:rPr lang="en-US" altLang="zh-TW" dirty="0"/>
                  <a:t>undecidable</a:t>
                </a:r>
                <a:r>
                  <a:rPr lang="en-US" altLang="zh-TW" dirty="0" smtClean="0"/>
                  <a:t>.  Q.E.D.</a:t>
                </a:r>
                <a:endParaRPr lang="zh-TW" altLang="en-US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4"/>
                <a:ext cx="10515600" cy="4657471"/>
              </a:xfrm>
              <a:blipFill rotWithShape="0">
                <a:blip r:embed="rId2"/>
                <a:stretch>
                  <a:fillRect l="-1043" t="-2094" r="-14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42663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HW#10 – </a:t>
            </a:r>
            <a:r>
              <a:rPr lang="en-US" altLang="zh-TW" dirty="0" smtClean="0"/>
              <a:t>Q2 (1/2)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90688"/>
                <a:ext cx="10515600" cy="4838128"/>
              </a:xfrm>
            </p:spPr>
            <p:txBody>
              <a:bodyPr>
                <a:noAutofit/>
              </a:bodyPr>
              <a:lstStyle/>
              <a:p>
                <a:r>
                  <a:rPr lang="en-US" altLang="zh-TW" sz="2400" dirty="0" smtClean="0"/>
                  <a:t>This proof is by reduction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𝑇𝑀</m:t>
                        </m:r>
                      </m:sub>
                    </m:sSub>
                  </m:oMath>
                </a14:m>
                <a:r>
                  <a:rPr lang="en-US" altLang="zh-TW" sz="2400" dirty="0" smtClean="0"/>
                  <a:t>.  We show that, 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𝐷𝐹𝐴</m:t>
                        </m:r>
                      </m:sub>
                    </m:sSub>
                  </m:oMath>
                </a14:m>
                <a:r>
                  <a:rPr lang="en-US" altLang="zh-TW" sz="2400" dirty="0" smtClean="0"/>
                  <a:t> were decidable,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𝑇𝑀</m:t>
                        </m:r>
                      </m:sub>
                    </m:sSub>
                  </m:oMath>
                </a14:m>
                <a:r>
                  <a:rPr lang="en-US" altLang="zh-TW" sz="2400" dirty="0" smtClean="0"/>
                  <a:t> would also be.  We use the computation history technique in the proof.  (The </a:t>
                </a:r>
                <a:r>
                  <a:rPr lang="en-US" altLang="zh-TW" sz="2400" dirty="0"/>
                  <a:t>proof is similar to that of Theorem </a:t>
                </a:r>
                <a:r>
                  <a:rPr lang="en-US" altLang="zh-TW" sz="2400" dirty="0" smtClean="0"/>
                  <a:t>5.10.)</a:t>
                </a:r>
              </a:p>
              <a:p>
                <a:r>
                  <a:rPr lang="en-US" altLang="zh-TW" sz="2400" dirty="0" smtClean="0"/>
                  <a:t>First we explain how can 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𝐷𝐹𝐴</m:t>
                        </m:r>
                      </m:sub>
                    </m:sSub>
                  </m:oMath>
                </a14:m>
                <a:r>
                  <a:rPr lang="en-US" altLang="zh-TW" sz="2400" dirty="0" smtClean="0"/>
                  <a:t> validate whether a input </a:t>
                </a:r>
                <a:r>
                  <a:rPr lang="en-US" altLang="zh-TW" sz="2400" dirty="0"/>
                  <a:t>computation history </a:t>
                </a:r>
                <a:r>
                  <a:rPr lang="en-US" altLang="zh-TW" sz="2400" dirty="0" smtClean="0"/>
                  <a:t>is valid.  (The way is similar to the way it use to recognize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sSup>
                      <m:sSupPr>
                        <m:ctrlPr>
                          <a:rPr lang="en-US" altLang="zh-TW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sSup>
                      <m:sSupPr>
                        <m:ctrlPr>
                          <a:rPr lang="en-US" altLang="zh-TW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p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altLang="zh-TW" sz="2400" dirty="0" smtClean="0"/>
                  <a:t>.)</a:t>
                </a:r>
              </a:p>
              <a:p>
                <a:r>
                  <a:rPr lang="en-US" altLang="zh-TW" sz="2400" dirty="0" smtClean="0">
                    <a:solidFill>
                      <a:schemeClr val="tx1"/>
                    </a:solidFill>
                  </a:rPr>
                  <a:t>The </a:t>
                </a:r>
                <a14:m>
                  <m:oMath xmlns:m="http://schemas.openxmlformats.org/officeDocument/2006/math">
                    <m:r>
                      <a:rPr lang="en-US" altLang="zh-TW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altLang="zh-TW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𝐷𝐹𝐴</m:t>
                    </m:r>
                  </m:oMath>
                </a14:m>
                <a:r>
                  <a:rPr lang="en-US" altLang="zh-TW" sz="2400" dirty="0">
                    <a:solidFill>
                      <a:schemeClr val="tx1"/>
                    </a:solidFill>
                  </a:rPr>
                  <a:t> moves its </a:t>
                </a:r>
                <a:r>
                  <a:rPr lang="en-US" altLang="zh-TW" sz="2400" dirty="0" smtClean="0">
                    <a:solidFill>
                      <a:schemeClr val="tx1"/>
                    </a:solidFill>
                  </a:rPr>
                  <a:t>1</a:t>
                </a:r>
                <a:r>
                  <a:rPr lang="en-US" altLang="zh-TW" sz="2400" baseline="30000" dirty="0" smtClean="0">
                    <a:solidFill>
                      <a:schemeClr val="tx1"/>
                    </a:solidFill>
                  </a:rPr>
                  <a:t>st</a:t>
                </a:r>
                <a:r>
                  <a:rPr lang="en-US" altLang="zh-TW" sz="2400" dirty="0" smtClean="0">
                    <a:solidFill>
                      <a:schemeClr val="tx1"/>
                    </a:solidFill>
                  </a:rPr>
                  <a:t> head to </a:t>
                </a:r>
                <a:r>
                  <a:rPr lang="en-US" altLang="zh-TW" sz="2400" dirty="0">
                    <a:solidFill>
                      <a:schemeClr val="tx1"/>
                    </a:solidFill>
                  </a:rPr>
                  <a:t>the </a:t>
                </a:r>
                <a:r>
                  <a:rPr lang="en-US" altLang="zh-TW" sz="2400" dirty="0" smtClean="0">
                    <a:solidFill>
                      <a:schemeClr val="tx1"/>
                    </a:solidFill>
                  </a:rPr>
                  <a:t>1</a:t>
                </a:r>
                <a:r>
                  <a:rPr lang="en-US" altLang="zh-TW" sz="2400" baseline="30000" dirty="0" smtClean="0">
                    <a:solidFill>
                      <a:schemeClr val="tx1"/>
                    </a:solidFill>
                  </a:rPr>
                  <a:t>st</a:t>
                </a:r>
                <a:r>
                  <a:rPr lang="en-US" altLang="zh-TW" sz="2400" dirty="0" smtClean="0">
                    <a:solidFill>
                      <a:schemeClr val="tx1"/>
                    </a:solidFill>
                  </a:rPr>
                  <a:t> symbol </a:t>
                </a:r>
                <a:r>
                  <a:rPr lang="en-US" altLang="zh-TW" sz="2400" dirty="0">
                    <a:solidFill>
                      <a:schemeClr val="tx1"/>
                    </a:solidFill>
                  </a:rPr>
                  <a:t>of the </a:t>
                </a:r>
                <a:r>
                  <a:rPr lang="en-US" altLang="zh-TW" sz="2400" dirty="0" smtClean="0">
                    <a:solidFill>
                      <a:schemeClr val="tx1"/>
                    </a:solidFill>
                  </a:rPr>
                  <a:t>1</a:t>
                </a:r>
                <a:r>
                  <a:rPr lang="en-US" altLang="zh-TW" sz="2400" baseline="30000" dirty="0" smtClean="0">
                    <a:solidFill>
                      <a:schemeClr val="tx1"/>
                    </a:solidFill>
                  </a:rPr>
                  <a:t>st</a:t>
                </a:r>
                <a:r>
                  <a:rPr lang="en-US" altLang="zh-TW" sz="2400" dirty="0" smtClean="0">
                    <a:solidFill>
                      <a:schemeClr val="tx1"/>
                    </a:solidFill>
                  </a:rPr>
                  <a:t> conﬁguration and moves </a:t>
                </a:r>
                <a:r>
                  <a:rPr lang="en-US" altLang="zh-TW" sz="2400" dirty="0">
                    <a:solidFill>
                      <a:schemeClr val="tx1"/>
                    </a:solidFill>
                  </a:rPr>
                  <a:t>its </a:t>
                </a:r>
                <a:r>
                  <a:rPr lang="en-US" altLang="zh-TW" sz="2400" dirty="0" smtClean="0">
                    <a:solidFill>
                      <a:schemeClr val="tx1"/>
                    </a:solidFill>
                  </a:rPr>
                  <a:t>2</a:t>
                </a:r>
                <a:r>
                  <a:rPr lang="en-US" altLang="zh-TW" sz="2400" baseline="30000" dirty="0" smtClean="0">
                    <a:solidFill>
                      <a:schemeClr val="tx1"/>
                    </a:solidFill>
                  </a:rPr>
                  <a:t>nd</a:t>
                </a:r>
                <a:r>
                  <a:rPr lang="en-US" altLang="zh-TW" sz="2400" dirty="0" smtClean="0">
                    <a:solidFill>
                      <a:schemeClr val="tx1"/>
                    </a:solidFill>
                  </a:rPr>
                  <a:t> head to the </a:t>
                </a:r>
                <a:r>
                  <a:rPr lang="en-US" altLang="zh-TW" sz="2400" dirty="0">
                    <a:solidFill>
                      <a:schemeClr val="tx1"/>
                    </a:solidFill>
                  </a:rPr>
                  <a:t>right to the </a:t>
                </a:r>
                <a:r>
                  <a:rPr lang="en-US" altLang="zh-TW" sz="2400" dirty="0" smtClean="0">
                    <a:solidFill>
                      <a:schemeClr val="tx1"/>
                    </a:solidFill>
                  </a:rPr>
                  <a:t>1</a:t>
                </a:r>
                <a:r>
                  <a:rPr lang="en-US" altLang="zh-TW" sz="2400" baseline="30000" dirty="0" smtClean="0">
                    <a:solidFill>
                      <a:schemeClr val="tx1"/>
                    </a:solidFill>
                  </a:rPr>
                  <a:t>st</a:t>
                </a:r>
                <a:r>
                  <a:rPr lang="en-US" altLang="zh-TW" sz="2400" dirty="0" smtClean="0">
                    <a:solidFill>
                      <a:schemeClr val="tx1"/>
                    </a:solidFill>
                  </a:rPr>
                  <a:t> symbol </a:t>
                </a:r>
                <a:r>
                  <a:rPr lang="en-US" altLang="zh-TW" sz="2400" dirty="0">
                    <a:solidFill>
                      <a:schemeClr val="tx1"/>
                    </a:solidFill>
                  </a:rPr>
                  <a:t>of the </a:t>
                </a:r>
                <a:r>
                  <a:rPr lang="en-US" altLang="zh-TW" sz="2400" dirty="0" smtClean="0">
                    <a:solidFill>
                      <a:schemeClr val="tx1"/>
                    </a:solidFill>
                  </a:rPr>
                  <a:t>2</a:t>
                </a:r>
                <a:r>
                  <a:rPr lang="en-US" altLang="zh-TW" sz="2400" baseline="30000" dirty="0" smtClean="0">
                    <a:solidFill>
                      <a:schemeClr val="tx1"/>
                    </a:solidFill>
                  </a:rPr>
                  <a:t>nd</a:t>
                </a:r>
                <a:r>
                  <a:rPr lang="en-US" altLang="zh-TW" sz="2400" dirty="0" smtClean="0">
                    <a:solidFill>
                      <a:schemeClr val="tx1"/>
                    </a:solidFill>
                  </a:rPr>
                  <a:t> conﬁguration</a:t>
                </a:r>
                <a:r>
                  <a:rPr lang="en-US" altLang="zh-TW" sz="2400" dirty="0">
                    <a:solidFill>
                      <a:schemeClr val="tx1"/>
                    </a:solidFill>
                  </a:rPr>
                  <a:t>. </a:t>
                </a:r>
                <a:r>
                  <a:rPr lang="en-US" altLang="zh-TW" sz="2400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altLang="zh-TW" sz="2400" dirty="0" smtClean="0"/>
                  <a:t>Then</a:t>
                </a:r>
                <a:r>
                  <a:rPr lang="en-US" altLang="zh-TW" sz="2400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altLang="zh-TW" sz="2400" dirty="0">
                    <a:solidFill>
                      <a:schemeClr val="tx1"/>
                    </a:solidFill>
                  </a:rPr>
                  <a:t>it scans </a:t>
                </a:r>
                <a:r>
                  <a:rPr lang="en-US" altLang="zh-TW" sz="2400" dirty="0" smtClean="0">
                    <a:solidFill>
                      <a:schemeClr val="tx1"/>
                    </a:solidFill>
                  </a:rPr>
                  <a:t>right, making sure </a:t>
                </a:r>
                <a:r>
                  <a:rPr lang="en-US" altLang="zh-TW" sz="2400" dirty="0">
                    <a:solidFill>
                      <a:schemeClr val="tx1"/>
                    </a:solidFill>
                  </a:rPr>
                  <a:t>that the conﬁguration under the </a:t>
                </a:r>
                <a:r>
                  <a:rPr lang="en-US" altLang="zh-TW" sz="2400" dirty="0" smtClean="0">
                    <a:solidFill>
                      <a:schemeClr val="tx1"/>
                    </a:solidFill>
                  </a:rPr>
                  <a:t>1</a:t>
                </a:r>
                <a:r>
                  <a:rPr lang="en-US" altLang="zh-TW" sz="2400" baseline="30000" dirty="0" smtClean="0">
                    <a:solidFill>
                      <a:schemeClr val="tx1"/>
                    </a:solidFill>
                  </a:rPr>
                  <a:t>st</a:t>
                </a:r>
                <a:r>
                  <a:rPr lang="en-US" altLang="zh-TW" sz="2400" dirty="0" smtClean="0">
                    <a:solidFill>
                      <a:schemeClr val="tx1"/>
                    </a:solidFill>
                  </a:rPr>
                  <a:t> head </a:t>
                </a:r>
                <a:r>
                  <a:rPr lang="en-US" altLang="zh-TW" sz="2400" dirty="0">
                    <a:solidFill>
                      <a:schemeClr val="tx1"/>
                    </a:solidFill>
                  </a:rPr>
                  <a:t>is a valid successor of the conﬁguration under the </a:t>
                </a:r>
                <a:r>
                  <a:rPr lang="en-US" altLang="zh-TW" sz="2400" dirty="0" smtClean="0"/>
                  <a:t>2</a:t>
                </a:r>
                <a:r>
                  <a:rPr lang="en-US" altLang="zh-TW" sz="2400" baseline="30000" dirty="0" smtClean="0"/>
                  <a:t>nd</a:t>
                </a:r>
                <a:r>
                  <a:rPr lang="en-US" altLang="zh-TW" sz="2400" dirty="0" smtClean="0"/>
                  <a:t> </a:t>
                </a:r>
                <a:r>
                  <a:rPr lang="en-US" altLang="zh-TW" sz="2400" dirty="0" smtClean="0">
                    <a:solidFill>
                      <a:schemeClr val="tx1"/>
                    </a:solidFill>
                  </a:rPr>
                  <a:t>head.</a:t>
                </a:r>
              </a:p>
              <a:p>
                <a:r>
                  <a:rPr lang="en-US" altLang="zh-TW" sz="2400" dirty="0" smtClean="0">
                    <a:solidFill>
                      <a:schemeClr val="tx1"/>
                    </a:solidFill>
                  </a:rPr>
                  <a:t>The </a:t>
                </a:r>
                <a14:m>
                  <m:oMath xmlns:m="http://schemas.openxmlformats.org/officeDocument/2006/math">
                    <m:r>
                      <a:rPr lang="en-US" altLang="zh-TW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altLang="zh-TW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𝐷𝐹𝐴</m:t>
                    </m:r>
                  </m:oMath>
                </a14:m>
                <a:r>
                  <a:rPr lang="en-US" altLang="zh-TW" sz="2400" dirty="0">
                    <a:solidFill>
                      <a:schemeClr val="tx1"/>
                    </a:solidFill>
                  </a:rPr>
                  <a:t> </a:t>
                </a:r>
                <a:r>
                  <a:rPr lang="en-US" altLang="zh-TW" sz="2400" dirty="0" smtClean="0">
                    <a:solidFill>
                      <a:schemeClr val="tx1"/>
                    </a:solidFill>
                  </a:rPr>
                  <a:t>also takes note </a:t>
                </a:r>
                <a:r>
                  <a:rPr lang="en-US" altLang="zh-TW" sz="2400" dirty="0">
                    <a:solidFill>
                      <a:schemeClr val="tx1"/>
                    </a:solidFill>
                  </a:rPr>
                  <a:t>if the conﬁguration under the right head is an accepting conﬁguration</a:t>
                </a:r>
                <a:r>
                  <a:rPr lang="en-US" altLang="zh-TW" sz="2400" dirty="0" smtClean="0">
                    <a:solidFill>
                      <a:schemeClr val="tx1"/>
                    </a:solidFill>
                  </a:rPr>
                  <a:t>.  </a:t>
                </a:r>
                <a:r>
                  <a:rPr lang="en-US" altLang="zh-TW" sz="2400" dirty="0">
                    <a:solidFill>
                      <a:schemeClr val="tx1"/>
                    </a:solidFill>
                  </a:rPr>
                  <a:t>If it </a:t>
                </a:r>
                <a:r>
                  <a:rPr lang="en-US" altLang="zh-TW" sz="2400" dirty="0" smtClean="0">
                    <a:solidFill>
                      <a:schemeClr val="tx1"/>
                    </a:solidFill>
                  </a:rPr>
                  <a:t>reaches the right-end, </a:t>
                </a:r>
                <a:r>
                  <a:rPr lang="en-US" altLang="zh-TW" sz="2400" dirty="0">
                    <a:solidFill>
                      <a:schemeClr val="tx1"/>
                    </a:solidFill>
                  </a:rPr>
                  <a:t>having seen a valid sequence of conﬁgurations with the ﬁnal one being in an </a:t>
                </a:r>
                <a:r>
                  <a:rPr lang="en-US" altLang="zh-TW" sz="2400" dirty="0" smtClean="0">
                    <a:solidFill>
                      <a:schemeClr val="tx1"/>
                    </a:solidFill>
                  </a:rPr>
                  <a:t>accepting state, it </a:t>
                </a:r>
                <a:r>
                  <a:rPr lang="en-US" altLang="zh-TW" sz="2400" i="1" dirty="0" smtClean="0">
                    <a:solidFill>
                      <a:schemeClr val="tx1"/>
                    </a:solidFill>
                  </a:rPr>
                  <a:t>accepts</a:t>
                </a:r>
                <a:r>
                  <a:rPr lang="en-US" altLang="zh-TW" sz="2400" dirty="0" smtClean="0">
                    <a:solidFill>
                      <a:schemeClr val="tx1"/>
                    </a:solidFill>
                  </a:rPr>
                  <a:t>; otherwise</a:t>
                </a:r>
                <a:r>
                  <a:rPr lang="en-US" altLang="zh-TW" sz="2400" dirty="0">
                    <a:solidFill>
                      <a:schemeClr val="tx1"/>
                    </a:solidFill>
                  </a:rPr>
                  <a:t>, </a:t>
                </a:r>
                <a:r>
                  <a:rPr lang="en-US" altLang="zh-TW" sz="2400" i="1" dirty="0" smtClean="0">
                    <a:solidFill>
                      <a:schemeClr val="tx1"/>
                    </a:solidFill>
                  </a:rPr>
                  <a:t>rejects</a:t>
                </a:r>
                <a:r>
                  <a:rPr lang="en-US" altLang="zh-TW" sz="2400" dirty="0">
                    <a:solidFill>
                      <a:schemeClr val="tx1"/>
                    </a:solidFill>
                  </a:rPr>
                  <a:t>.</a:t>
                </a:r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90688"/>
                <a:ext cx="10515600" cy="4838128"/>
              </a:xfrm>
              <a:blipFill rotWithShape="0">
                <a:blip r:embed="rId3"/>
                <a:stretch>
                  <a:fillRect l="-812" t="-1763" r="-1449" b="-10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654325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HW#10 – Q2 </a:t>
            </a:r>
            <a:r>
              <a:rPr lang="en-US" altLang="zh-TW" dirty="0" smtClean="0"/>
              <a:t>(2/2</a:t>
            </a:r>
            <a:r>
              <a:rPr lang="en-US" altLang="zh-TW" dirty="0"/>
              <a:t>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792224"/>
                <a:ext cx="10515600" cy="4718304"/>
              </a:xfrm>
            </p:spPr>
            <p:txBody>
              <a:bodyPr/>
              <a:lstStyle/>
              <a:p>
                <a:r>
                  <a:rPr lang="en-US" altLang="zh-TW" dirty="0" smtClean="0"/>
                  <a:t>Now, just like in the Theorem 5.10, after we’ve figured out how to build a TM computation history checker using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𝐷𝐹𝐴</m:t>
                    </m:r>
                  </m:oMath>
                </a14:m>
                <a:r>
                  <a:rPr lang="en-US" altLang="zh-TW" dirty="0" smtClean="0"/>
                  <a:t> for an arbitrary TM, we can make the reduction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𝑇𝑀</m:t>
                        </m:r>
                      </m:sub>
                    </m:sSub>
                  </m:oMath>
                </a14:m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𝐷𝐹𝐴</m:t>
                        </m:r>
                      </m:sub>
                    </m:sSub>
                  </m:oMath>
                </a14:m>
                <a:r>
                  <a:rPr lang="en-US" altLang="zh-TW" dirty="0" smtClean="0"/>
                  <a:t>.</a:t>
                </a:r>
              </a:p>
              <a:p>
                <a:r>
                  <a:rPr lang="en-US" altLang="zh-TW" dirty="0" smtClean="0"/>
                  <a:t>Suppose that TM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decides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𝐷𝐹𝐴</m:t>
                        </m:r>
                      </m:sub>
                    </m:sSub>
                  </m:oMath>
                </a14:m>
                <a:r>
                  <a:rPr lang="en-US" altLang="zh-TW" dirty="0" smtClean="0"/>
                  <a:t>.  Construct TM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that decides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𝑇𝑀</m:t>
                        </m:r>
                      </m:sub>
                    </m:sSub>
                  </m:oMath>
                </a14:m>
                <a:r>
                  <a:rPr lang="en-US" altLang="zh-TW" dirty="0" smtClean="0"/>
                  <a:t> as follows.</a:t>
                </a:r>
              </a:p>
              <a:p>
                <a:pPr marL="0" indent="0">
                  <a:buNone/>
                </a:pPr>
                <a:r>
                  <a:rPr lang="en-US" altLang="zh-TW" dirty="0" smtClean="0"/>
                  <a:t>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“On input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altLang="zh-TW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</m:oMath>
                </a14:m>
                <a:r>
                  <a:rPr lang="en-US" altLang="zh-TW" dirty="0" smtClean="0"/>
                  <a:t>, where 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is a TM and 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altLang="zh-TW" dirty="0" smtClean="0"/>
                  <a:t> is a string:</a:t>
                </a:r>
              </a:p>
              <a:p>
                <a:pPr marL="914400" lvl="1" indent="-457200">
                  <a:buFont typeface="+mj-lt"/>
                  <a:buAutoNum type="arabicPeriod"/>
                </a:pPr>
                <a:r>
                  <a:rPr lang="en-US" altLang="zh-TW" dirty="0" smtClean="0"/>
                  <a:t>Construct 2DFA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from 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and 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as described in the previous slide.</a:t>
                </a:r>
              </a:p>
              <a:p>
                <a:pPr marL="914400" lvl="1" indent="-457200">
                  <a:buFont typeface="+mj-lt"/>
                  <a:buAutoNum type="arabicPeriod"/>
                </a:pPr>
                <a:r>
                  <a:rPr lang="en-US" altLang="zh-TW" dirty="0" smtClean="0"/>
                  <a:t>Run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on input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altLang="zh-TW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</m:oMath>
                </a14:m>
                <a:r>
                  <a:rPr lang="en-US" altLang="zh-TW" dirty="0" smtClean="0"/>
                  <a:t>.</a:t>
                </a:r>
              </a:p>
              <a:p>
                <a:pPr marL="914400" lvl="1" indent="-457200">
                  <a:buFont typeface="+mj-lt"/>
                  <a:buAutoNum type="arabicPeriod"/>
                </a:pPr>
                <a:r>
                  <a:rPr lang="en-US" altLang="zh-TW" dirty="0" smtClean="0"/>
                  <a:t>If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rejects, </a:t>
                </a:r>
                <a:r>
                  <a:rPr lang="en-US" altLang="zh-TW" i="1" dirty="0" smtClean="0"/>
                  <a:t>accept</a:t>
                </a:r>
                <a:r>
                  <a:rPr lang="en-US" altLang="zh-TW" dirty="0" smtClean="0"/>
                  <a:t>; if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accepts, </a:t>
                </a:r>
                <a:r>
                  <a:rPr lang="en-US" altLang="zh-TW" i="1" dirty="0" smtClean="0"/>
                  <a:t>reject</a:t>
                </a:r>
                <a:r>
                  <a:rPr lang="en-US" altLang="zh-TW" dirty="0" smtClean="0"/>
                  <a:t>.”</a:t>
                </a:r>
              </a:p>
              <a:p>
                <a:r>
                  <a:rPr lang="en-US" altLang="zh-TW" dirty="0" smtClean="0"/>
                  <a:t>The rest are similar to </a:t>
                </a:r>
                <a:r>
                  <a:rPr lang="en-US" altLang="zh-TW" dirty="0"/>
                  <a:t>that of Theorem </a:t>
                </a:r>
                <a:r>
                  <a:rPr lang="en-US" altLang="zh-TW" dirty="0" smtClean="0"/>
                  <a:t>5.10.</a:t>
                </a:r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792224"/>
                <a:ext cx="10515600" cy="4718304"/>
              </a:xfrm>
              <a:blipFill rotWithShape="0">
                <a:blip r:embed="rId2"/>
                <a:stretch>
                  <a:fillRect l="-1043" t="-20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894692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HW#10* </a:t>
            </a:r>
            <a:r>
              <a:rPr lang="en-US" altLang="zh-TW" dirty="0"/>
              <a:t>– </a:t>
            </a:r>
            <a:r>
              <a:rPr lang="en-US" altLang="zh-TW" dirty="0" smtClean="0"/>
              <a:t>Q6 (1/2)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|"/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d>
                          <m:dPr>
                            <m:begChr m:val="⟨"/>
                            <m:endChr m:val="⟩"/>
                            <m:ctrlP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</m:d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is a Turing machine having a state that will never be entered on any input string.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altLang="zh-TW" dirty="0" smtClean="0"/>
              </a:p>
              <a:p>
                <a:r>
                  <a:rPr lang="en-US" altLang="zh-TW" dirty="0"/>
                  <a:t>We now show that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altLang="zh-TW" dirty="0"/>
                  <a:t> </a:t>
                </a:r>
                <a:r>
                  <a:rPr lang="en-US" altLang="zh-TW" dirty="0" smtClean="0"/>
                  <a:t>is reducible </a:t>
                </a:r>
                <a:r>
                  <a:rPr lang="en-US" altLang="zh-TW" dirty="0"/>
                  <a:t>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𝑇𝑀</m:t>
                        </m:r>
                      </m:sub>
                    </m:sSub>
                  </m:oMath>
                </a14:m>
                <a:r>
                  <a:rPr lang="en-US" altLang="zh-TW" dirty="0" smtClean="0"/>
                  <a:t>, which </a:t>
                </a:r>
                <a:r>
                  <a:rPr lang="en-US" altLang="zh-TW" dirty="0"/>
                  <a:t>is </a:t>
                </a:r>
                <a:r>
                  <a:rPr lang="en-US" altLang="zh-TW" dirty="0" smtClean="0"/>
                  <a:t>known to </a:t>
                </a:r>
                <a:r>
                  <a:rPr lang="en-US" altLang="zh-TW" dirty="0"/>
                  <a:t>be undecidable</a:t>
                </a:r>
                <a:r>
                  <a:rPr lang="en-US" altLang="zh-TW" dirty="0" smtClean="0"/>
                  <a:t>.</a:t>
                </a:r>
              </a:p>
              <a:p>
                <a:r>
                  <a:rPr lang="en-US" altLang="zh-TW" dirty="0"/>
                  <a:t>Assume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en-US" altLang="zh-TW" dirty="0"/>
                  <a:t> is a Turing machine that decides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altLang="zh-TW" dirty="0" smtClean="0"/>
                  <a:t>; we can construct </a:t>
                </a:r>
                <a:r>
                  <a:rPr lang="en-US" altLang="zh-TW" dirty="0"/>
                  <a:t>a Turing machine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altLang="zh-TW" dirty="0"/>
                  <a:t> that decides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𝑇𝑀</m:t>
                        </m:r>
                      </m:sub>
                    </m:sSub>
                  </m:oMath>
                </a14:m>
                <a:r>
                  <a:rPr lang="en-US" altLang="zh-TW" dirty="0" smtClean="0"/>
                  <a:t> (details in the next slide).</a:t>
                </a:r>
                <a:endParaRPr lang="en-US" altLang="zh-TW" dirty="0"/>
              </a:p>
              <a:p>
                <a:r>
                  <a:rPr lang="en-US" altLang="zh-TW" dirty="0" smtClean="0"/>
                  <a:t>And by thus, we’ve showed that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is undecidable either.</a:t>
                </a:r>
                <a:endParaRPr lang="zh-TW" altLang="en-US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043" t="-2241" r="-348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228304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HW#10* </a:t>
            </a:r>
            <a:r>
              <a:rPr lang="en-US" altLang="zh-TW" dirty="0"/>
              <a:t>– </a:t>
            </a:r>
            <a:r>
              <a:rPr lang="en-US" altLang="zh-TW" dirty="0" smtClean="0"/>
              <a:t>Q6 (2/2</a:t>
            </a:r>
            <a:r>
              <a:rPr lang="en-US" altLang="zh-TW" dirty="0"/>
              <a:t>)</a:t>
            </a:r>
            <a:endParaRPr lang="zh-TW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4"/>
                <a:ext cx="10515600" cy="4575175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altLang="zh-TW" sz="250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altLang="zh-TW" sz="25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altLang="zh-TW" sz="2500" dirty="0"/>
                  <a:t> “On input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altLang="zh-TW" sz="25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500" i="1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en-US" altLang="zh-TW" sz="2500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altLang="zh-TW" sz="2500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</m:oMath>
                </a14:m>
                <a:r>
                  <a:rPr lang="en-US" altLang="zh-TW" sz="2500" dirty="0" smtClean="0"/>
                  <a:t>:</a:t>
                </a:r>
                <a:endParaRPr lang="en-US" altLang="zh-TW" sz="2500" dirty="0"/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altLang="zh-TW" sz="2500" dirty="0" smtClean="0"/>
                  <a:t>If </a:t>
                </a:r>
                <a:r>
                  <a:rPr lang="en-US" altLang="zh-TW" sz="2500" dirty="0"/>
                  <a:t>the input is not a valid representation of a Turing machine and a string, </a:t>
                </a:r>
                <a:r>
                  <a:rPr lang="en-US" altLang="zh-TW" sz="2500" i="1" dirty="0"/>
                  <a:t>reject</a:t>
                </a:r>
                <a:r>
                  <a:rPr lang="en-US" altLang="zh-TW" sz="2500" dirty="0"/>
                  <a:t>.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altLang="zh-TW" sz="2500" dirty="0" smtClean="0"/>
                  <a:t>Construct </a:t>
                </a:r>
                <a:r>
                  <a:rPr lang="en-US" altLang="zh-TW" sz="2500" dirty="0"/>
                  <a:t>TM</a:t>
                </a:r>
                <a:r>
                  <a:rPr lang="en-US" altLang="zh-TW" sz="2500" dirty="0" smtClean="0"/>
                  <a:t> </a:t>
                </a:r>
                <a14:m>
                  <m:oMath xmlns:m="http://schemas.openxmlformats.org/officeDocument/2006/math">
                    <m:r>
                      <a:rPr lang="en-US" altLang="zh-TW" sz="2500" i="1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altLang="zh-TW" sz="2500" b="0" i="1" smtClean="0">
                        <a:latin typeface="Cambria Math" panose="02040503050406030204" pitchFamily="18" charset="0"/>
                      </a:rPr>
                      <m:t>′=</m:t>
                    </m:r>
                  </m:oMath>
                </a14:m>
                <a:r>
                  <a:rPr lang="en-US" altLang="zh-TW" sz="2500" dirty="0"/>
                  <a:t> </a:t>
                </a:r>
                <a:r>
                  <a:rPr lang="en-US" altLang="zh-TW" sz="2500" dirty="0" smtClean="0"/>
                  <a:t>“Reject any input except </a:t>
                </a:r>
                <a14:m>
                  <m:oMath xmlns:m="http://schemas.openxmlformats.org/officeDocument/2006/math">
                    <m:r>
                      <a:rPr lang="en-US" altLang="zh-TW" sz="2500" i="1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altLang="zh-TW" sz="2500" dirty="0" smtClean="0"/>
                  <a:t>, and with input </a:t>
                </a:r>
                <a14:m>
                  <m:oMath xmlns:m="http://schemas.openxmlformats.org/officeDocument/2006/math">
                    <m:r>
                      <a:rPr lang="en-US" altLang="zh-TW" sz="2500" i="1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altLang="zh-TW" sz="2500" dirty="0" smtClean="0"/>
                  <a:t> run </a:t>
                </a:r>
                <a14:m>
                  <m:oMath xmlns:m="http://schemas.openxmlformats.org/officeDocument/2006/math">
                    <m:r>
                      <a:rPr lang="en-US" altLang="zh-TW" sz="2500" i="1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altLang="zh-TW" sz="2500" dirty="0" smtClean="0"/>
                  <a:t> on it; </a:t>
                </a:r>
                <a:r>
                  <a:rPr lang="en-US" altLang="zh-TW" sz="2500" i="1" dirty="0" smtClean="0"/>
                  <a:t>accept</a:t>
                </a:r>
                <a:r>
                  <a:rPr lang="en-US" altLang="zh-TW" sz="2500" dirty="0" smtClean="0"/>
                  <a:t> </a:t>
                </a:r>
                <a:r>
                  <a:rPr lang="en-US" altLang="zh-TW" sz="2500" dirty="0"/>
                  <a:t>or </a:t>
                </a:r>
                <a:r>
                  <a:rPr lang="en-US" altLang="zh-TW" sz="2500" i="1" dirty="0" smtClean="0"/>
                  <a:t>reject</a:t>
                </a:r>
                <a:r>
                  <a:rPr lang="en-US" altLang="zh-TW" sz="2500" dirty="0" smtClean="0"/>
                  <a:t> the same </a:t>
                </a:r>
                <a:r>
                  <a:rPr lang="en-US" altLang="zh-TW" sz="2500" dirty="0"/>
                  <a:t>as </a:t>
                </a:r>
                <a14:m>
                  <m:oMath xmlns:m="http://schemas.openxmlformats.org/officeDocument/2006/math">
                    <m:r>
                      <a:rPr lang="en-US" altLang="zh-TW" sz="2500" i="1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altLang="zh-TW" sz="2500" dirty="0" smtClean="0"/>
                  <a:t> does.”</a:t>
                </a:r>
                <a:endParaRPr lang="en-US" altLang="zh-TW" sz="2500" dirty="0"/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altLang="zh-TW" sz="2500" dirty="0" smtClean="0"/>
                  <a:t>Modify </a:t>
                </a:r>
                <a14:m>
                  <m:oMath xmlns:m="http://schemas.openxmlformats.org/officeDocument/2006/math">
                    <m:r>
                      <a:rPr lang="en-US" altLang="zh-TW" sz="2500" i="1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altLang="zh-TW" sz="2500" i="1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altLang="zh-TW" sz="2500" dirty="0" smtClean="0"/>
                  <a:t> into </a:t>
                </a:r>
                <a14:m>
                  <m:oMath xmlns:m="http://schemas.openxmlformats.org/officeDocument/2006/math">
                    <m:r>
                      <a:rPr lang="en-US" altLang="zh-TW" sz="2500" i="1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altLang="zh-TW" sz="2500" i="1">
                        <a:latin typeface="Cambria Math" panose="02040503050406030204" pitchFamily="18" charset="0"/>
                      </a:rPr>
                      <m:t>′′</m:t>
                    </m:r>
                  </m:oMath>
                </a14:m>
                <a:r>
                  <a:rPr lang="en-US" altLang="zh-TW" sz="2500" dirty="0" smtClean="0"/>
                  <a:t>: whenever </a:t>
                </a:r>
                <a14:m>
                  <m:oMath xmlns:m="http://schemas.openxmlformats.org/officeDocument/2006/math">
                    <m:r>
                      <a:rPr lang="en-US" altLang="zh-TW" sz="2500" i="1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altLang="zh-TW" sz="2500" i="1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altLang="zh-TW" sz="2500" dirty="0" smtClean="0"/>
                  <a:t> is about to enter the </a:t>
                </a:r>
                <a:r>
                  <a:rPr lang="en-US" altLang="zh-TW" sz="2500" dirty="0" smtClean="0"/>
                  <a:t>accept state</a:t>
                </a:r>
                <a:r>
                  <a:rPr lang="en-US" altLang="zh-TW" sz="2500" dirty="0"/>
                  <a:t>, </a:t>
                </a:r>
                <a:r>
                  <a:rPr lang="en-US" altLang="zh-TW" sz="2500" dirty="0" smtClean="0"/>
                  <a:t>we make it enter a set of states that lead it to visit every </a:t>
                </a:r>
                <a:r>
                  <a:rPr lang="en-US" altLang="zh-TW" sz="2500" dirty="0"/>
                  <a:t>other </a:t>
                </a:r>
                <a:r>
                  <a:rPr lang="en-US" altLang="zh-TW" sz="2500" dirty="0" smtClean="0"/>
                  <a:t>state first (except </a:t>
                </a:r>
                <a:r>
                  <a:rPr lang="en-US" altLang="zh-TW" sz="2500" dirty="0"/>
                  <a:t>for the </a:t>
                </a:r>
                <a:r>
                  <a:rPr lang="en-US" altLang="zh-TW" sz="2500" dirty="0" smtClean="0"/>
                  <a:t>reject state</a:t>
                </a:r>
                <a:r>
                  <a:rPr lang="en-US" altLang="zh-TW" sz="2500" dirty="0" smtClean="0"/>
                  <a:t>), and end in the </a:t>
                </a:r>
                <a:r>
                  <a:rPr lang="en-US" altLang="zh-TW" sz="2500" dirty="0" smtClean="0"/>
                  <a:t>accept state</a:t>
                </a:r>
                <a:r>
                  <a:rPr lang="en-US" altLang="zh-TW" sz="2500" dirty="0" smtClean="0"/>
                  <a:t>. </a:t>
                </a:r>
                <a:r>
                  <a:rPr lang="en-US" altLang="zh-TW" sz="2500" dirty="0"/>
                  <a:t>This can be done by adding a new tape symbol, writing it to two consecutive </a:t>
                </a:r>
                <a:r>
                  <a:rPr lang="en-US" altLang="zh-TW" sz="2500" dirty="0" smtClean="0"/>
                  <a:t>cells on the tape, </a:t>
                </a:r>
                <a:r>
                  <a:rPr lang="en-US" altLang="zh-TW" sz="2500" dirty="0"/>
                  <a:t>and then moving back and forth </a:t>
                </a:r>
                <a:r>
                  <a:rPr lang="en-US" altLang="zh-TW" sz="2500" dirty="0" smtClean="0"/>
                  <a:t>on </a:t>
                </a:r>
                <a:r>
                  <a:rPr lang="en-US" altLang="zh-TW" sz="2500" dirty="0"/>
                  <a:t>them while visiting </a:t>
                </a:r>
                <a:r>
                  <a:rPr lang="en-US" altLang="zh-TW" sz="2500" dirty="0" smtClean="0"/>
                  <a:t>other states.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altLang="zh-TW" sz="2500" dirty="0" smtClean="0"/>
                  <a:t>Run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5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500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TW" sz="2500" i="1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en-US" altLang="zh-TW" sz="2500" dirty="0" smtClean="0"/>
                  <a:t> on input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altLang="zh-TW" sz="25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500" i="1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en-US" altLang="zh-TW" sz="2500" i="1">
                            <a:latin typeface="Cambria Math" panose="02040503050406030204" pitchFamily="18" charset="0"/>
                          </a:rPr>
                          <m:t>′′</m:t>
                        </m:r>
                      </m:e>
                    </m:d>
                  </m:oMath>
                </a14:m>
                <a:r>
                  <a:rPr lang="en-US" altLang="zh-TW" sz="2500" dirty="0" smtClean="0"/>
                  <a:t>, </a:t>
                </a:r>
                <a:r>
                  <a:rPr lang="en-US" altLang="zh-TW" sz="2500" i="1" dirty="0" smtClean="0"/>
                  <a:t>reject</a:t>
                </a:r>
                <a:r>
                  <a:rPr lang="en-US" altLang="zh-TW" sz="2500" dirty="0" smtClean="0"/>
                  <a:t> if </a:t>
                </a:r>
                <a:r>
                  <a:rPr lang="en-US" altLang="zh-TW" sz="2500" dirty="0"/>
                  <a:t>it </a:t>
                </a:r>
                <a:r>
                  <a:rPr lang="en-US" altLang="zh-TW" sz="2500" dirty="0" smtClean="0"/>
                  <a:t>accepts; </a:t>
                </a:r>
                <a:r>
                  <a:rPr lang="en-US" altLang="zh-TW" sz="2500" i="1" dirty="0" smtClean="0"/>
                  <a:t>accept </a:t>
                </a:r>
                <a:r>
                  <a:rPr lang="en-US" altLang="zh-TW" sz="2500" dirty="0" smtClean="0"/>
                  <a:t>otherwise.”</a:t>
                </a:r>
                <a:endParaRPr lang="en-US" altLang="zh-TW" sz="2500" dirty="0"/>
              </a:p>
            </p:txBody>
          </p:sp>
        </mc:Choice>
        <mc:Fallback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4"/>
                <a:ext cx="10515600" cy="4575175"/>
              </a:xfrm>
              <a:blipFill rotWithShape="0">
                <a:blip r:embed="rId3"/>
                <a:stretch>
                  <a:fillRect l="-1043" t="-1731" r="-12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302437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3301</TotalTime>
  <Words>1030</Words>
  <Application>Microsoft Office PowerPoint</Application>
  <PresentationFormat>Widescreen</PresentationFormat>
  <Paragraphs>212</Paragraphs>
  <Slides>22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新細明體</vt:lpstr>
      <vt:lpstr>Arial</vt:lpstr>
      <vt:lpstr>Calibri</vt:lpstr>
      <vt:lpstr>Calibri Light</vt:lpstr>
      <vt:lpstr>Cambria Math</vt:lpstr>
      <vt:lpstr>Office 佈景主題</vt:lpstr>
      <vt:lpstr>Theory of Computing TA times #4</vt:lpstr>
      <vt:lpstr>CAUTION</vt:lpstr>
      <vt:lpstr>Stats.</vt:lpstr>
      <vt:lpstr>HW#8 – Q2 (1/4)</vt:lpstr>
      <vt:lpstr>HW#8 – Q2 (2/4)</vt:lpstr>
      <vt:lpstr>HW#8 – Q2 (3/4)</vt:lpstr>
      <vt:lpstr>HW#8 – Q2 (4/4)</vt:lpstr>
      <vt:lpstr>HW#8* – Q4 (1/6)</vt:lpstr>
      <vt:lpstr>HW#8* – Q4 (2/6)</vt:lpstr>
      <vt:lpstr>HW#8* – Q4 (3/6)</vt:lpstr>
      <vt:lpstr>HW#8* – Q4 (4/6)</vt:lpstr>
      <vt:lpstr>HW#8* – Q4 (5/6)</vt:lpstr>
      <vt:lpstr>HW#8* – Q4 (6/6)</vt:lpstr>
      <vt:lpstr>HW8 – Q6</vt:lpstr>
      <vt:lpstr>HW#9 – Q1 (1/2)</vt:lpstr>
      <vt:lpstr>HW#9 – Q1 (2/2)</vt:lpstr>
      <vt:lpstr>HW#9 – Q2</vt:lpstr>
      <vt:lpstr>HW#9 – Q5</vt:lpstr>
      <vt:lpstr>HW#10 – Q2 (1/2)</vt:lpstr>
      <vt:lpstr>HW#10 – Q2 (2/2)</vt:lpstr>
      <vt:lpstr>HW#10* – Q6 (1/2)</vt:lpstr>
      <vt:lpstr>HW#10* – Q6 (2/2)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Theory of Computing TA times #3</dc:title>
  <dc:creator>Hung-Wei Hsu</dc:creator>
  <cp:lastModifiedBy>natex</cp:lastModifiedBy>
  <cp:revision>558</cp:revision>
  <dcterms:created xsi:type="dcterms:W3CDTF">2014-05-15T02:09:34Z</dcterms:created>
  <dcterms:modified xsi:type="dcterms:W3CDTF">2016-06-08T07:02:02Z</dcterms:modified>
</cp:coreProperties>
</file>