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5"/>
  </p:notesMasterIdLst>
  <p:handoutMasterIdLst>
    <p:handoutMasterId r:id="rId56"/>
  </p:handoutMasterIdLst>
  <p:sldIdLst>
    <p:sldId id="377" r:id="rId3"/>
    <p:sldId id="463" r:id="rId4"/>
    <p:sldId id="487" r:id="rId5"/>
    <p:sldId id="426" r:id="rId6"/>
    <p:sldId id="443" r:id="rId7"/>
    <p:sldId id="441" r:id="rId8"/>
    <p:sldId id="442" r:id="rId9"/>
    <p:sldId id="464" r:id="rId10"/>
    <p:sldId id="465" r:id="rId11"/>
    <p:sldId id="466" r:id="rId12"/>
    <p:sldId id="467" r:id="rId13"/>
    <p:sldId id="427" r:id="rId14"/>
    <p:sldId id="444" r:id="rId15"/>
    <p:sldId id="445" r:id="rId16"/>
    <p:sldId id="468" r:id="rId17"/>
    <p:sldId id="428" r:id="rId18"/>
    <p:sldId id="429" r:id="rId19"/>
    <p:sldId id="446" r:id="rId20"/>
    <p:sldId id="447" r:id="rId21"/>
    <p:sldId id="469" r:id="rId22"/>
    <p:sldId id="430" r:id="rId23"/>
    <p:sldId id="431" r:id="rId24"/>
    <p:sldId id="489" r:id="rId25"/>
    <p:sldId id="448" r:id="rId26"/>
    <p:sldId id="449" r:id="rId27"/>
    <p:sldId id="488" r:id="rId28"/>
    <p:sldId id="491" r:id="rId29"/>
    <p:sldId id="470" r:id="rId30"/>
    <p:sldId id="471" r:id="rId31"/>
    <p:sldId id="472" r:id="rId32"/>
    <p:sldId id="451" r:id="rId33"/>
    <p:sldId id="455" r:id="rId34"/>
    <p:sldId id="454" r:id="rId35"/>
    <p:sldId id="435" r:id="rId36"/>
    <p:sldId id="436" r:id="rId37"/>
    <p:sldId id="458" r:id="rId38"/>
    <p:sldId id="459" r:id="rId39"/>
    <p:sldId id="481" r:id="rId40"/>
    <p:sldId id="482" r:id="rId41"/>
    <p:sldId id="473" r:id="rId42"/>
    <p:sldId id="474" r:id="rId43"/>
    <p:sldId id="475" r:id="rId44"/>
    <p:sldId id="490" r:id="rId45"/>
    <p:sldId id="457" r:id="rId46"/>
    <p:sldId id="478" r:id="rId47"/>
    <p:sldId id="479" r:id="rId48"/>
    <p:sldId id="480" r:id="rId49"/>
    <p:sldId id="440" r:id="rId50"/>
    <p:sldId id="485" r:id="rId51"/>
    <p:sldId id="486" r:id="rId52"/>
    <p:sldId id="484" r:id="rId53"/>
    <p:sldId id="439" r:id="rId54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 varScale="1">
        <p:scale>
          <a:sx n="74" d="100"/>
          <a:sy n="74" d="100"/>
        </p:scale>
        <p:origin x="891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2016/10/31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2016/10/31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D13F58-81F3-47F8-8831-A06521B9E8D5}" type="slidenum">
              <a:rPr lang="zh-TW" altLang="en-US" smtClean="0">
                <a:ea typeface="新細明體" charset="-120"/>
              </a:rPr>
              <a:pPr/>
              <a:t>20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Descending order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52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Sorting Algorithms and Their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Sorting Algorithms and Their Efficiency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Sorting Algorithms and Their Efficiency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Sorting Algorithms and Their Efficiency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Sorting Algorithms and Their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Sorting Algorithms and Their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Sorting Algorithms </a:t>
            </a:r>
            <a:br>
              <a:rPr lang="en-US" altLang="zh-TW" sz="4800" dirty="0" smtClean="0"/>
            </a:br>
            <a:r>
              <a:rPr lang="en-US" altLang="zh-TW" sz="4800" dirty="0" smtClean="0"/>
              <a:t>and </a:t>
            </a:r>
            <a:br>
              <a:rPr lang="en-US" altLang="zh-TW" sz="4800" dirty="0" smtClean="0"/>
            </a:br>
            <a:r>
              <a:rPr lang="en-US" altLang="zh-TW" sz="4800" dirty="0" smtClean="0"/>
              <a:t>Their Efficiency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E142BF-BAEC-4559-B2C0-405982237AAD}" type="slidenum">
              <a:rPr lang="zh-TW" altLang="en-US"/>
              <a:pPr>
                <a:defRPr/>
              </a:pPr>
              <a:t>2</a:t>
            </a:fld>
            <a:endParaRPr lang="en-US" altLang="zh-TW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Sorting Algorithms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/>
              <a:t>Sorting: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A process that organizes a collection of data into either </a:t>
            </a:r>
            <a:r>
              <a:rPr lang="en-US" altLang="zh-TW" sz="2400" i="1" dirty="0" smtClean="0"/>
              <a:t>ascending</a:t>
            </a:r>
            <a:r>
              <a:rPr lang="en-US" altLang="zh-TW" sz="2400" dirty="0" smtClean="0"/>
              <a:t> or </a:t>
            </a:r>
            <a:r>
              <a:rPr lang="en-US" altLang="zh-TW" sz="2400" i="1" dirty="0" smtClean="0"/>
              <a:t>descending</a:t>
            </a:r>
            <a:r>
              <a:rPr lang="en-US" altLang="zh-TW" sz="2400" dirty="0" smtClean="0"/>
              <a:t> order.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The sort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key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The part of a data item that we consider when sorting a data collection.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8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/>
              <a:t>Categories of sorting algorithms.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An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internal</a:t>
            </a:r>
            <a:r>
              <a:rPr lang="en-US" altLang="zh-TW" sz="2400" dirty="0" smtClean="0"/>
              <a:t> sort: 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Requires that the collection of data fit entirely in the computer’s main memory.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An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external</a:t>
            </a:r>
            <a:r>
              <a:rPr lang="en-US" altLang="zh-TW" sz="2400" dirty="0" smtClean="0"/>
              <a:t> sort: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The collection of data will not fit in the computer’s main memory all at once, but must reside in secondary storage.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Determining Efficiency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Sorting in general </a:t>
            </a:r>
            <a:r>
              <a:rPr lang="en-US" altLang="zh-TW" b="1" u="sng" dirty="0" smtClean="0"/>
              <a:t>compares</a:t>
            </a:r>
            <a:r>
              <a:rPr lang="en-US" altLang="zh-TW" dirty="0" smtClean="0"/>
              <a:t>, </a:t>
            </a:r>
            <a:r>
              <a:rPr lang="en-US" altLang="zh-TW" b="1" u="sng" dirty="0" smtClean="0"/>
              <a:t>exchanges</a:t>
            </a:r>
            <a:r>
              <a:rPr lang="en-US" altLang="zh-TW" dirty="0" smtClean="0"/>
              <a:t>, or </a:t>
            </a:r>
            <a:r>
              <a:rPr lang="en-US" altLang="zh-TW" b="1" u="sng" dirty="0" smtClean="0"/>
              <a:t>moves</a:t>
            </a:r>
            <a:r>
              <a:rPr lang="en-US" altLang="zh-TW" dirty="0" smtClean="0"/>
              <a:t> items.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We should count these operations.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Such operations are more expensive than ones that control loops or manipulate array indexes, particularly when the data to be sorted are complex.</a:t>
            </a:r>
          </a:p>
          <a:p>
            <a:r>
              <a:rPr lang="en-US" altLang="zh-TW" dirty="0" smtClean="0"/>
              <a:t>A sorting algorithm typically proceeds in stages/iterations.</a:t>
            </a:r>
          </a:p>
          <a:p>
            <a:r>
              <a:rPr lang="en-US" altLang="zh-TW" dirty="0" smtClean="0"/>
              <a:t>To determine its execution time, we calculate</a:t>
            </a:r>
          </a:p>
          <a:p>
            <a:pPr lvl="1"/>
            <a:r>
              <a:rPr lang="en-US" altLang="zh-TW" dirty="0" smtClean="0"/>
              <a:t>The number of iterations</a:t>
            </a:r>
          </a:p>
          <a:p>
            <a:pPr lvl="1"/>
            <a:r>
              <a:rPr lang="en-US" altLang="zh-TW" dirty="0" smtClean="0"/>
              <a:t>The number of steps/operations in each iteration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Selection Sort (1/8)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</a:t>
            </a:fld>
            <a:endParaRPr lang="en-US" altLang="zh-TW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797050"/>
            <a:ext cx="4911725" cy="328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Selection Sort (2/8)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73971"/>
            <a:ext cx="89644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Finds the largest item in an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The size of the array is &gt;= 1.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The arguments are unchanged.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size  The number of elements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@return  The index of the largest entry in the array. */ </a:t>
            </a:r>
          </a:p>
          <a:p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findIndexofLargest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size); 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Sorts the items in an array into ascending order.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None.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The array is sorted into ascending order; the size of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the array is unchanged.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array to sort.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n  The size of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*/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selectionSort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n)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Selection Sort (3/8)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196752"/>
            <a:ext cx="89644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selectionSort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n)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last = index of the last item in the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of items yet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to be sorted;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largest = index of the largest item found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 = n - 1; last &gt;= 1; last--) {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[last+1..n-1] is sorted, and its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entries are greater than those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[0..last].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Select the largest entry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[0..last]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largest = </a:t>
            </a:r>
            <a:r>
              <a:rPr lang="en-US" altLang="zh-TW" dirty="0" err="1" smtClean="0">
                <a:latin typeface="Lucida Sans Typewriter" pitchFamily="49" charset="0"/>
              </a:rPr>
              <a:t>findIndexofLargest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last + 1); </a:t>
            </a:r>
          </a:p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Swap the largest entry,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[largest], with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[last]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std::swap(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[largest],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[last]);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for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selectionSort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</a:t>
            </a:r>
            <a:endParaRPr lang="en-US" altLang="zh-TW" dirty="0">
              <a:solidFill>
                <a:srgbClr val="00B0F0"/>
              </a:solidFill>
              <a:latin typeface="Lucida Sans Typewriter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Selection Sort (4/8)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823913"/>
            <a:ext cx="89644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findIndexofLargest</a:t>
            </a:r>
            <a:r>
              <a:rPr lang="en-US" altLang="zh-TW" dirty="0" smtClean="0">
                <a:latin typeface="Lucida Sans Typewriter" pitchFamily="49" charset="0"/>
              </a:rPr>
              <a:t>(const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size)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indexSoFar</a:t>
            </a:r>
            <a:r>
              <a:rPr lang="en-US" altLang="zh-TW" dirty="0" smtClean="0">
                <a:latin typeface="Lucida Sans Typewriter" pitchFamily="49" charset="0"/>
              </a:rPr>
              <a:t> = 0;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Index of largest entry found so far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currentIndex</a:t>
            </a:r>
            <a:r>
              <a:rPr lang="en-US" altLang="zh-TW" dirty="0" smtClean="0">
                <a:latin typeface="Lucida Sans Typewriter" pitchFamily="49" charset="0"/>
              </a:rPr>
              <a:t> = 1; </a:t>
            </a:r>
            <a:r>
              <a:rPr lang="en-US" altLang="zh-TW" dirty="0" err="1" smtClean="0">
                <a:latin typeface="Lucida Sans Typewriter" pitchFamily="49" charset="0"/>
              </a:rPr>
              <a:t>currentIndex</a:t>
            </a:r>
            <a:r>
              <a:rPr lang="en-US" altLang="zh-TW" dirty="0" smtClean="0">
                <a:latin typeface="Lucida Sans Typewriter" pitchFamily="49" charset="0"/>
              </a:rPr>
              <a:t> &lt; size;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 </a:t>
            </a:r>
            <a:r>
              <a:rPr lang="en-US" altLang="zh-TW" dirty="0" err="1" smtClean="0">
                <a:latin typeface="Lucida Sans Typewriter" pitchFamily="49" charset="0"/>
              </a:rPr>
              <a:t>currentIndex</a:t>
            </a:r>
            <a:r>
              <a:rPr lang="en-US" altLang="zh-TW" dirty="0" smtClean="0">
                <a:latin typeface="Lucida Sans Typewriter" pitchFamily="49" charset="0"/>
              </a:rPr>
              <a:t>++) { </a:t>
            </a:r>
          </a:p>
          <a:p>
            <a:endParaRPr lang="en-US" altLang="zh-TW" b="1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indexSoFar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] &gt;= all entries in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[0..currentIndex - 1]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currentIndex</a:t>
            </a:r>
            <a:r>
              <a:rPr lang="en-US" altLang="zh-TW" dirty="0" smtClean="0">
                <a:latin typeface="Lucida Sans Typewriter" pitchFamily="49" charset="0"/>
              </a:rPr>
              <a:t>] &gt;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indexSoFar</a:t>
            </a:r>
            <a:r>
              <a:rPr lang="en-US" altLang="zh-TW" dirty="0" smtClean="0">
                <a:latin typeface="Lucida Sans Typewriter" pitchFamily="49" charset="0"/>
              </a:rPr>
              <a:t>])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</a:t>
            </a:r>
            <a:r>
              <a:rPr lang="en-US" altLang="zh-TW" dirty="0" err="1" smtClean="0">
                <a:latin typeface="Lucida Sans Typewriter" pitchFamily="49" charset="0"/>
              </a:rPr>
              <a:t>indexSoFar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currentIndex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for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indexSoFar</a:t>
            </a:r>
            <a:r>
              <a:rPr lang="en-US" altLang="zh-TW" dirty="0" smtClean="0">
                <a:latin typeface="Lucida Sans Typewriter" pitchFamily="49" charset="0"/>
              </a:rPr>
              <a:t>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Index of largest entry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findIndexofLargest</a:t>
            </a:r>
            <a:endParaRPr lang="en-US" altLang="zh-TW" dirty="0">
              <a:solidFill>
                <a:srgbClr val="00B0F0"/>
              </a:solidFill>
              <a:latin typeface="Lucida Sans Typewriter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B884D6-D38B-4D61-8342-5AEAFB02A374}" type="slidenum">
              <a:rPr lang="zh-TW" altLang="en-US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Selection Sort (5/8)</a:t>
            </a:r>
            <a:endParaRPr lang="zh-TW" altLang="en-US" dirty="0" smtClean="0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Again,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Sorting in general </a:t>
            </a:r>
            <a:r>
              <a:rPr lang="en-US" altLang="zh-TW" b="1" u="sng" dirty="0" smtClean="0"/>
              <a:t>compares</a:t>
            </a:r>
            <a:r>
              <a:rPr lang="en-US" altLang="zh-TW" dirty="0" smtClean="0"/>
              <a:t>, </a:t>
            </a:r>
            <a:r>
              <a:rPr lang="en-US" altLang="zh-TW" b="1" u="sng" dirty="0" smtClean="0"/>
              <a:t>exchanges</a:t>
            </a:r>
            <a:r>
              <a:rPr lang="en-US" altLang="zh-TW" dirty="0" smtClean="0"/>
              <a:t>, or </a:t>
            </a:r>
            <a:r>
              <a:rPr lang="en-US" altLang="zh-TW" b="1" u="sng" dirty="0" smtClean="0"/>
              <a:t>moves</a:t>
            </a:r>
            <a:r>
              <a:rPr lang="en-US" altLang="zh-TW" dirty="0" smtClean="0"/>
              <a:t> items.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Such operations are the more expensive ones.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 for loop in the function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selectionSort</a:t>
            </a:r>
            <a:r>
              <a:rPr lang="en-US" altLang="zh-TW" dirty="0" smtClean="0"/>
              <a:t> executes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n-1</a:t>
            </a:r>
            <a:r>
              <a:rPr lang="en-US" altLang="zh-TW" dirty="0" smtClean="0"/>
              <a:t> times.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findIndexOfLargest</a:t>
            </a:r>
            <a:r>
              <a:rPr lang="en-US" altLang="zh-TW" dirty="0" smtClean="0"/>
              <a:t> and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swap</a:t>
            </a:r>
            <a:r>
              <a:rPr lang="en-US" altLang="zh-TW" dirty="0" smtClean="0"/>
              <a:t> are called 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n-1</a:t>
            </a:r>
            <a:r>
              <a:rPr lang="en-US" altLang="zh-TW" dirty="0" smtClean="0"/>
              <a:t> times.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76600-26C4-45B8-95CC-6B07155F2568}" type="slidenum">
              <a:rPr lang="zh-TW" altLang="en-US"/>
              <a:pPr>
                <a:defRPr/>
              </a:pPr>
              <a:t>9</a:t>
            </a:fld>
            <a:endParaRPr lang="en-US" altLang="zh-TW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Selection Sort (6/8)</a:t>
            </a:r>
            <a:endParaRPr lang="zh-TW" altLang="en-US" dirty="0" smtClean="0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Each call to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findIndexOfLargest</a:t>
            </a:r>
            <a:r>
              <a:rPr lang="en-US" altLang="zh-TW" dirty="0" smtClean="0"/>
              <a:t> causes its loop to execute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last</a:t>
            </a:r>
            <a:r>
              <a:rPr lang="en-US" altLang="zh-TW" dirty="0" smtClean="0"/>
              <a:t> (or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size – 1</a:t>
            </a:r>
            <a:r>
              <a:rPr lang="en-US" altLang="zh-TW" dirty="0" smtClean="0"/>
              <a:t>) times.</a:t>
            </a:r>
          </a:p>
          <a:p>
            <a:pPr lvl="1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dirty="0" smtClean="0"/>
              <a:t>The loop executes a total of</a:t>
            </a:r>
          </a:p>
          <a:p>
            <a:pPr lvl="2" eaLnBrk="1" hangingPunct="1"/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(n-1)+(n-2)+ … + 1 =  		</a:t>
            </a:r>
            <a:r>
              <a:rPr lang="en-US" altLang="zh-TW" sz="2400" dirty="0" smtClean="0"/>
              <a:t>    times.</a:t>
            </a:r>
          </a:p>
          <a:p>
            <a:pPr lvl="1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dirty="0" smtClean="0"/>
              <a:t>Each execution of the loop performs one </a:t>
            </a:r>
            <a:r>
              <a:rPr lang="en-US" altLang="zh-TW" b="1" u="sng" dirty="0" smtClean="0"/>
              <a:t>comparison</a:t>
            </a:r>
            <a:r>
              <a:rPr lang="en-US" altLang="zh-TW" dirty="0" smtClean="0"/>
              <a:t>:</a:t>
            </a:r>
          </a:p>
          <a:p>
            <a:pPr lvl="2" eaLnBrk="1" hangingPunct="1"/>
            <a:r>
              <a:rPr lang="en-US" altLang="zh-TW" sz="2400" dirty="0" smtClean="0"/>
              <a:t>The calls of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findIndexOfLargest</a:t>
            </a:r>
            <a:r>
              <a:rPr lang="en-US" altLang="zh-TW" sz="2400" dirty="0" smtClean="0"/>
              <a:t> require 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sz="2400" dirty="0" smtClean="0">
                <a:latin typeface="Courier New" panose="02070309020205020404" pitchFamily="49" charset="0"/>
                <a:ea typeface="Arial Unicode MS"/>
                <a:cs typeface="Courier New" panose="02070309020205020404" pitchFamily="49" charset="0"/>
              </a:rPr>
              <a:t>×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((n-1)/2 </a:t>
            </a:r>
            <a:r>
              <a:rPr lang="en-US" altLang="zh-TW" sz="2400" b="1" u="sng" dirty="0" smtClean="0"/>
              <a:t>comparisons</a:t>
            </a:r>
            <a:r>
              <a:rPr lang="en-US" altLang="zh-TW" sz="2400" dirty="0" smtClean="0"/>
              <a:t>.</a:t>
            </a:r>
          </a:p>
          <a:p>
            <a:pPr lvl="2" eaLnBrk="1" hangingPunct="1"/>
            <a:endParaRPr lang="en-US" altLang="zh-TW" dirty="0" smtClean="0"/>
          </a:p>
          <a:p>
            <a:pPr eaLnBrk="1" hangingPunct="1"/>
            <a:endParaRPr lang="zh-TW" altLang="en-US" dirty="0" smtClean="0"/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5364088" y="2967335"/>
            <a:ext cx="181331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sz="2400" dirty="0" smtClean="0">
                <a:latin typeface="Courier New" panose="02070309020205020404" pitchFamily="49" charset="0"/>
                <a:ea typeface="Arial Unicode MS"/>
                <a:cs typeface="Courier New" panose="02070309020205020404" pitchFamily="49" charset="0"/>
              </a:rPr>
              <a:t>×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(n-1)/2</a:t>
            </a:r>
            <a:endParaRPr lang="en-US" altLang="zh-TW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711BEA-166B-4852-9116-B807A8F58040}" type="slidenum">
              <a:rPr lang="zh-TW" altLang="en-US"/>
              <a:pPr>
                <a:defRPr/>
              </a:pPr>
              <a:t>10</a:t>
            </a:fld>
            <a:endParaRPr lang="en-US" altLang="zh-TW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Selection Sort (7/8)</a:t>
            </a:r>
            <a:endParaRPr lang="zh-TW" altLang="en-US" dirty="0" smtClean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sz="2800" dirty="0" smtClean="0">
                <a:latin typeface="Courier New" pitchFamily="49" charset="0"/>
              </a:rPr>
              <a:t>n-1</a:t>
            </a:r>
            <a:r>
              <a:rPr lang="en-US" altLang="zh-TW" dirty="0" smtClean="0"/>
              <a:t> calls to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swap</a:t>
            </a:r>
            <a:r>
              <a:rPr lang="en-US" altLang="zh-TW" dirty="0" smtClean="0"/>
              <a:t> require:</a:t>
            </a:r>
          </a:p>
          <a:p>
            <a:pPr lvl="1" eaLnBrk="1" hangingPunct="1"/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altLang="zh-TW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(n-1)</a:t>
            </a:r>
            <a:r>
              <a:rPr lang="en-US" altLang="zh-TW" dirty="0" smtClean="0"/>
              <a:t> </a:t>
            </a:r>
            <a:r>
              <a:rPr lang="en-US" altLang="zh-TW" b="1" u="sng" dirty="0" smtClean="0"/>
              <a:t>moves</a:t>
            </a:r>
            <a:r>
              <a:rPr lang="en-US" altLang="zh-TW" dirty="0" smtClean="0"/>
              <a:t>.</a:t>
            </a:r>
          </a:p>
          <a:p>
            <a:pPr lvl="1" eaLnBrk="1" hangingPunct="1"/>
            <a:endParaRPr lang="zh-TW" altLang="en-US" dirty="0" smtClean="0"/>
          </a:p>
          <a:p>
            <a:pPr eaLnBrk="1" hangingPunct="1"/>
            <a:r>
              <a:rPr lang="en-US" altLang="zh-TW" dirty="0" smtClean="0"/>
              <a:t>Together, a Selection sort of </a:t>
            </a:r>
            <a:r>
              <a:rPr lang="en-US" altLang="zh-TW" dirty="0" smtClean="0">
                <a:latin typeface="Courier New" pitchFamily="49" charset="0"/>
              </a:rPr>
              <a:t>n</a:t>
            </a:r>
            <a:r>
              <a:rPr lang="en-US" altLang="zh-TW" dirty="0" smtClean="0"/>
              <a:t> items requires:</a:t>
            </a:r>
          </a:p>
          <a:p>
            <a:pPr lvl="1" eaLnBrk="1" hangingPunct="1"/>
            <a:r>
              <a:rPr lang="en-US" altLang="zh-TW" dirty="0" smtClean="0">
                <a:latin typeface="Courier New" pitchFamily="49" charset="0"/>
              </a:rPr>
              <a:t>n</a:t>
            </a:r>
            <a:r>
              <a:rPr lang="en-US" altLang="zh-TW" dirty="0" smtClean="0">
                <a:latin typeface="Courier New" pitchFamily="49" charset="0"/>
                <a:ea typeface="Arial Unicode MS"/>
                <a:cs typeface="Courier New" pitchFamily="49" charset="0"/>
              </a:rPr>
              <a:t>×(</a:t>
            </a:r>
            <a:r>
              <a:rPr lang="en-US" altLang="zh-TW" dirty="0" smtClean="0">
                <a:latin typeface="Courier New" pitchFamily="49" charset="0"/>
              </a:rPr>
              <a:t>n-1)/2 + 3(n-1)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dirty="0" smtClean="0">
                <a:latin typeface="Courier New" pitchFamily="49" charset="0"/>
              </a:rPr>
              <a:t>      = n</a:t>
            </a:r>
            <a:r>
              <a:rPr lang="en-US" altLang="zh-TW" baseline="30000" dirty="0" smtClean="0">
                <a:latin typeface="Courier New" pitchFamily="49" charset="0"/>
              </a:rPr>
              <a:t>2</a:t>
            </a:r>
            <a:r>
              <a:rPr lang="en-US" altLang="zh-TW" dirty="0" smtClean="0">
                <a:latin typeface="Courier New" pitchFamily="49" charset="0"/>
              </a:rPr>
              <a:t>/2 + 5n/2 -3 </a:t>
            </a:r>
            <a:r>
              <a:rPr lang="en-US" altLang="zh-TW" b="1" u="sng" dirty="0" smtClean="0"/>
              <a:t>major operations</a:t>
            </a:r>
            <a:r>
              <a:rPr lang="en-US" altLang="zh-TW" dirty="0" smtClean="0"/>
              <a:t>.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Thus, Selection sort is </a:t>
            </a:r>
            <a:r>
              <a:rPr lang="en-US" altLang="zh-TW" b="1" dirty="0" smtClean="0"/>
              <a:t>O(</a:t>
            </a:r>
            <a:r>
              <a:rPr lang="en-US" altLang="zh-TW" b="1" i="1" dirty="0" smtClean="0"/>
              <a:t>n</a:t>
            </a:r>
            <a:r>
              <a:rPr lang="en-US" altLang="zh-TW" b="1" baseline="30000" dirty="0" smtClean="0"/>
              <a:t>2</a:t>
            </a:r>
            <a:r>
              <a:rPr lang="en-US" altLang="zh-TW" b="1" dirty="0" smtClean="0"/>
              <a:t>)</a:t>
            </a:r>
            <a:r>
              <a:rPr lang="en-US" altLang="zh-TW" dirty="0" smtClean="0"/>
              <a:t>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98A231-F5F2-49FC-AC68-4C01F3E200AF}" type="slidenum">
              <a:rPr lang="zh-TW" altLang="en-US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Selection Sort (8/8)</a:t>
            </a:r>
            <a:endParaRPr lang="zh-TW" altLang="en-US" dirty="0" smtClean="0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Does not depend on the initial arrangement of the data.</a:t>
            </a:r>
          </a:p>
          <a:p>
            <a:pPr lvl="1" eaLnBrk="1" hangingPunct="1"/>
            <a:r>
              <a:rPr lang="en-US" altLang="zh-TW" dirty="0" smtClean="0"/>
              <a:t>Best case = worst case = average case = O(</a:t>
            </a:r>
            <a:r>
              <a:rPr lang="en-US" altLang="zh-TW" i="1" dirty="0" smtClean="0"/>
              <a:t>n</a:t>
            </a:r>
            <a:r>
              <a:rPr lang="en-US" altLang="zh-TW" baseline="30000" dirty="0" smtClean="0"/>
              <a:t>2</a:t>
            </a:r>
            <a:r>
              <a:rPr lang="en-US" altLang="zh-TW" dirty="0" smtClean="0"/>
              <a:t>)</a:t>
            </a:r>
          </a:p>
          <a:p>
            <a:pPr lvl="1" eaLnBrk="1" hangingPunct="1"/>
            <a:r>
              <a:rPr lang="en-US" altLang="zh-TW" b="1" u="sng" dirty="0" smtClean="0"/>
              <a:t>Only appropriate for small </a:t>
            </a:r>
            <a:r>
              <a:rPr lang="en-US" altLang="zh-TW" b="1" i="1" u="sng" dirty="0" smtClean="0"/>
              <a:t>n</a:t>
            </a:r>
            <a:r>
              <a:rPr lang="en-US" altLang="zh-TW" b="1" dirty="0" smtClean="0"/>
              <a:t>!!</a:t>
            </a:r>
            <a:endParaRPr lang="zh-TW" altLang="en-US" b="1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Bubble Sort (1/4)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12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9675" y="1758950"/>
            <a:ext cx="6932613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Bubble Sort 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73971"/>
            <a:ext cx="89644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Sorts the items in an array into ascending order.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None.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is sorted into ascending order; n is unchanged.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n  The size of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*/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bubbleSort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n)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sorted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latin typeface="Lucida Sans Typewriter" pitchFamily="49" charset="0"/>
              </a:rPr>
              <a:t>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False when swaps occur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pass = 1;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(!sorted &amp;&amp; (pass &lt; n))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[n+1-pass..n-1] is sorted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and all of its entries are &gt; the entries in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[0..n-pass]</a:t>
            </a:r>
            <a:endParaRPr lang="en-US" altLang="zh-TW" dirty="0" smtClean="0"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Bubble Sort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052736"/>
            <a:ext cx="8964488" cy="59093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(!sorted &amp;&amp; (pass &lt; n))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[n+1-pass..n-1] is sorted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and all of its entries are &gt; the entries in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[0..n-pass]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sorted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latin typeface="Lucida Sans Typewriter" pitchFamily="49" charset="0"/>
              </a:rPr>
              <a:t>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Assume sorted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index = 0; index &lt; n - pass; index++)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// At this point, all entries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[0..index-1]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// are &lt;=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[index]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nextIndex</a:t>
            </a:r>
            <a:r>
              <a:rPr lang="en-US" altLang="zh-TW" dirty="0" smtClean="0">
                <a:latin typeface="Lucida Sans Typewriter" pitchFamily="49" charset="0"/>
              </a:rPr>
              <a:t> = index + 1;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[index] &gt;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nextIndex</a:t>
            </a:r>
            <a:r>
              <a:rPr lang="en-US" altLang="zh-TW" dirty="0" smtClean="0">
                <a:latin typeface="Lucida Sans Typewriter" pitchFamily="49" charset="0"/>
              </a:rPr>
              <a:t>])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// Exchange entries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  std::swap(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[index],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nextIndex</a:t>
            </a:r>
            <a:r>
              <a:rPr lang="en-US" altLang="zh-TW" dirty="0" smtClean="0">
                <a:latin typeface="Lucida Sans Typewriter" pitchFamily="49" charset="0"/>
              </a:rPr>
              <a:t>]);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  sorted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// Signal exchange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for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Assertion: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[0..n-pass-1] &lt;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[n-pass]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  pass++;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while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bubbleSort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5E05D-B3F7-4C6E-85FF-C0962E66C452}" type="slidenum">
              <a:rPr lang="zh-TW" altLang="en-US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Bubble Sort (4/4)</a:t>
            </a:r>
            <a:endParaRPr lang="zh-TW" altLang="en-US" smtClean="0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Analysis: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In the </a:t>
            </a:r>
            <a:r>
              <a:rPr lang="en-US" altLang="zh-TW" sz="2400" b="1" u="sng" dirty="0" smtClean="0"/>
              <a:t>worst</a:t>
            </a:r>
            <a:r>
              <a:rPr lang="en-US" altLang="zh-TW" sz="2400" dirty="0" smtClean="0"/>
              <a:t> case, the bubble sort requires at most </a:t>
            </a:r>
            <a:r>
              <a:rPr lang="en-US" altLang="zh-TW" sz="2400" dirty="0" smtClean="0">
                <a:latin typeface="Courier New" pitchFamily="49" charset="0"/>
              </a:rPr>
              <a:t>n-1</a:t>
            </a:r>
            <a:r>
              <a:rPr lang="en-US" altLang="zh-TW" sz="2400" dirty="0" smtClean="0"/>
              <a:t> passes through the array.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/>
              <a:t>Pass 1 requires </a:t>
            </a:r>
            <a:r>
              <a:rPr lang="en-US" altLang="zh-TW" sz="2000" dirty="0" smtClean="0">
                <a:latin typeface="Courier New" pitchFamily="49" charset="0"/>
              </a:rPr>
              <a:t>n-1</a:t>
            </a:r>
            <a:r>
              <a:rPr lang="en-US" altLang="zh-TW" sz="2000" dirty="0" smtClean="0"/>
              <a:t> comparisons and at most </a:t>
            </a:r>
            <a:r>
              <a:rPr lang="en-US" altLang="zh-TW" sz="2000" dirty="0" smtClean="0">
                <a:latin typeface="Courier New" pitchFamily="49" charset="0"/>
              </a:rPr>
              <a:t>n-1</a:t>
            </a:r>
            <a:r>
              <a:rPr lang="en-US" altLang="zh-TW" sz="2000" dirty="0" smtClean="0"/>
              <a:t> exchanges.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/>
              <a:t>Pass 2 require </a:t>
            </a:r>
            <a:r>
              <a:rPr lang="en-US" altLang="zh-TW" sz="2000" dirty="0" smtClean="0">
                <a:latin typeface="Courier New" pitchFamily="49" charset="0"/>
              </a:rPr>
              <a:t>n-2</a:t>
            </a:r>
            <a:r>
              <a:rPr lang="en-US" altLang="zh-TW" sz="2000" dirty="0" smtClean="0"/>
              <a:t> comparisons and at most </a:t>
            </a:r>
            <a:r>
              <a:rPr lang="en-US" altLang="zh-TW" sz="2000" dirty="0" smtClean="0">
                <a:latin typeface="Courier New" pitchFamily="49" charset="0"/>
              </a:rPr>
              <a:t>n-2</a:t>
            </a:r>
            <a:r>
              <a:rPr lang="en-US" altLang="zh-TW" sz="2000" dirty="0" smtClean="0"/>
              <a:t> exchanges.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/>
              <a:t>...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2000" dirty="0" smtClean="0"/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/>
              <a:t>Require a total of 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(n-1) + (n-2) + … + 1 = n</a:t>
            </a:r>
            <a:r>
              <a:rPr lang="en-US" altLang="zh-TW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dirty="0" smtClean="0">
                <a:latin typeface="Courier New" pitchFamily="49" charset="0"/>
              </a:rPr>
              <a:t>(n-1)/2</a:t>
            </a:r>
            <a:r>
              <a:rPr lang="en-US" altLang="zh-TW" dirty="0" smtClean="0"/>
              <a:t> comparisons.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(n-1) + (n-2) + … + 1 = n</a:t>
            </a:r>
            <a:r>
              <a:rPr lang="en-US" altLang="zh-TW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dirty="0" smtClean="0">
                <a:latin typeface="Courier New" pitchFamily="49" charset="0"/>
              </a:rPr>
              <a:t>(n-1)/2</a:t>
            </a:r>
            <a:r>
              <a:rPr lang="en-US" altLang="zh-TW" dirty="0" smtClean="0"/>
              <a:t> exchanges.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zh-TW" dirty="0" smtClean="0"/>
              <a:t>Each exchange require 3 moves.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/>
              <a:t>Thus, altogether there are: </a:t>
            </a:r>
            <a:r>
              <a:rPr lang="en-US" altLang="zh-TW" sz="2000" dirty="0" smtClean="0">
                <a:latin typeface="Courier New" pitchFamily="49" charset="0"/>
              </a:rPr>
              <a:t>2 </a:t>
            </a:r>
            <a:r>
              <a:rPr lang="en-US" altLang="zh-TW" sz="2000" dirty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000" dirty="0" smtClean="0">
                <a:latin typeface="Courier New" pitchFamily="49" charset="0"/>
              </a:rPr>
              <a:t> n </a:t>
            </a:r>
            <a:r>
              <a:rPr lang="en-US" altLang="zh-TW" sz="2000" dirty="0" smtClean="0">
                <a:latin typeface="Courier New" pitchFamily="49" charset="0"/>
                <a:ea typeface="Arial Unicode MS"/>
                <a:cs typeface="Courier New" pitchFamily="49" charset="0"/>
              </a:rPr>
              <a:t>× </a:t>
            </a:r>
            <a:r>
              <a:rPr lang="en-US" altLang="zh-TW" sz="2000" dirty="0" smtClean="0">
                <a:latin typeface="Courier New" pitchFamily="49" charset="0"/>
              </a:rPr>
              <a:t>(n-1)</a:t>
            </a:r>
            <a:r>
              <a:rPr lang="en-US" altLang="zh-TW" sz="2000" dirty="0" smtClean="0"/>
              <a:t> = O(</a:t>
            </a:r>
            <a:r>
              <a:rPr lang="en-US" altLang="zh-TW" sz="2000" i="1" dirty="0" smtClean="0"/>
              <a:t>n</a:t>
            </a:r>
            <a:r>
              <a:rPr lang="en-US" altLang="zh-TW" sz="2000" baseline="30000" dirty="0" smtClean="0"/>
              <a:t>2</a:t>
            </a:r>
            <a:r>
              <a:rPr lang="en-US" altLang="zh-TW" sz="2000" dirty="0" smtClean="0"/>
              <a:t>)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0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In the </a:t>
            </a:r>
            <a:r>
              <a:rPr lang="en-US" altLang="zh-TW" sz="2400" b="1" u="sng" dirty="0" smtClean="0"/>
              <a:t>best</a:t>
            </a:r>
            <a:r>
              <a:rPr lang="en-US" altLang="zh-TW" sz="2400" dirty="0" smtClean="0"/>
              <a:t> case: require only one pass.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>
                <a:latin typeface="Courier New" pitchFamily="49" charset="0"/>
              </a:rPr>
              <a:t>n-1</a:t>
            </a:r>
            <a:r>
              <a:rPr lang="en-US" altLang="zh-TW" sz="2000" dirty="0" smtClean="0"/>
              <a:t> comparisons and no exchanges: O(</a:t>
            </a:r>
            <a:r>
              <a:rPr lang="en-US" altLang="zh-TW" sz="2000" i="1" dirty="0" smtClean="0"/>
              <a:t>n</a:t>
            </a:r>
            <a:r>
              <a:rPr lang="en-US" altLang="zh-TW" sz="2000" dirty="0" smtClean="0"/>
              <a:t>)</a:t>
            </a:r>
            <a:endParaRPr lang="zh-TW" altLang="en-US" sz="2000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5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5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5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5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59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59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59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Insertion Sort (1/5)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16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564903"/>
            <a:ext cx="7488832" cy="2233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Insertion Sort (2/5)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8634" y="1719262"/>
            <a:ext cx="7317782" cy="3797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Insertion Sort (3/5)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73971"/>
            <a:ext cx="89644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Sorts the items in an array into ascending order.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None.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is sorted into ascending order; n is unchanged.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n  The size of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*/ 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insertionSort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n)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unsorted = first index of the unsorted region,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loc = index of insertion in the sorted region,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nextItem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= next item in the unsorted region.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Initially, sorted region is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[0],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unsorted region is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[1..n-1].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In general, sorted region is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[0..unsorted-1],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unsorted region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[unsorted..n-1]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unsorted = 1; unsorted &lt; n; unsorted++) {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Insertion Sort (4/5)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268760"/>
            <a:ext cx="89644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unsorted = 1; unsorted &lt; n; unsorted++)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[0..unsorted-1] is sorted.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Find the right position (loc)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[0..unsorted]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for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[unsorted], which is the first entry in the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unsorted region; shift, if necessary, to make room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nextItem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[unsorted];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loc = unsorted;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((loc &gt; 0) &amp;&amp; 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[loc - 1] &gt; </a:t>
            </a:r>
            <a:r>
              <a:rPr lang="en-US" altLang="zh-TW" dirty="0" err="1" smtClean="0">
                <a:latin typeface="Lucida Sans Typewriter" pitchFamily="49" charset="0"/>
              </a:rPr>
              <a:t>nextItem</a:t>
            </a:r>
            <a:r>
              <a:rPr lang="en-US" altLang="zh-TW" dirty="0" smtClean="0">
                <a:latin typeface="Lucida Sans Typewriter" pitchFamily="49" charset="0"/>
              </a:rPr>
              <a:t>)) 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Shift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[loc - 1] to the right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[loc]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[loc - 1];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loc--;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while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[loc] is where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nextItem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belongs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Insert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nextItem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into sorted region  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[loc] = </a:t>
            </a:r>
            <a:r>
              <a:rPr lang="en-US" altLang="zh-TW" dirty="0" err="1" smtClean="0">
                <a:latin typeface="Lucida Sans Typewriter" pitchFamily="49" charset="0"/>
              </a:rPr>
              <a:t>nextItem</a:t>
            </a:r>
            <a:r>
              <a:rPr lang="en-US" altLang="zh-TW" dirty="0" smtClean="0">
                <a:latin typeface="Lucida Sans Typewriter" pitchFamily="49" charset="0"/>
              </a:rPr>
              <a:t>; 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for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insertionSort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3132B5-5A5D-41CF-AE22-B4B00763BFDC}" type="slidenum">
              <a:rPr lang="zh-TW" altLang="en-US"/>
              <a:pPr>
                <a:defRPr/>
              </a:pPr>
              <a:t>20</a:t>
            </a:fld>
            <a:endParaRPr lang="en-US" altLang="zh-TW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Insertion Sort (5/5)</a:t>
            </a:r>
            <a:endParaRPr lang="zh-TW" altLang="en-US" dirty="0" smtClean="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Analysis: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In the </a:t>
            </a:r>
            <a:r>
              <a:rPr lang="en-US" altLang="zh-TW" sz="2400" b="1" u="sng" dirty="0" smtClean="0"/>
              <a:t>worst case</a:t>
            </a:r>
            <a:r>
              <a:rPr lang="en-US" altLang="zh-TW" sz="2400" dirty="0" smtClean="0"/>
              <a:t>, the outer </a:t>
            </a:r>
            <a:r>
              <a:rPr lang="en-US" altLang="zh-TW" sz="2400" dirty="0" smtClean="0">
                <a:latin typeface="Courier New" pitchFamily="49" charset="0"/>
              </a:rPr>
              <a:t>for</a:t>
            </a:r>
            <a:r>
              <a:rPr lang="en-US" altLang="zh-TW" sz="2400" dirty="0" smtClean="0"/>
              <a:t> loop executes </a:t>
            </a:r>
            <a:r>
              <a:rPr lang="en-US" altLang="zh-TW" sz="2400" dirty="0" smtClean="0">
                <a:latin typeface="Courier New" pitchFamily="49" charset="0"/>
              </a:rPr>
              <a:t>n-1</a:t>
            </a:r>
            <a:r>
              <a:rPr lang="en-US" altLang="zh-TW" sz="2400" dirty="0" smtClean="0"/>
              <a:t> times.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This loop contains an inner </a:t>
            </a:r>
            <a:r>
              <a:rPr lang="en-US" altLang="zh-TW" sz="2400" dirty="0" smtClean="0">
                <a:latin typeface="Courier New" pitchFamily="49" charset="0"/>
              </a:rPr>
              <a:t>while</a:t>
            </a:r>
            <a:r>
              <a:rPr lang="en-US" altLang="zh-TW" sz="2400" dirty="0" smtClean="0"/>
              <a:t> loop that executes </a:t>
            </a:r>
            <a:r>
              <a:rPr lang="en-US" altLang="zh-TW" sz="2400" u="sng" dirty="0" smtClean="0"/>
              <a:t>at most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latin typeface="Courier New" pitchFamily="49" charset="0"/>
              </a:rPr>
              <a:t>unsorted</a:t>
            </a:r>
            <a:r>
              <a:rPr lang="en-US" altLang="zh-TW" sz="2400" dirty="0" smtClean="0"/>
              <a:t> times.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unsorted</a:t>
            </a:r>
            <a:r>
              <a:rPr lang="en-US" altLang="zh-TW" dirty="0" smtClean="0"/>
              <a:t> ranges from </a:t>
            </a:r>
            <a:r>
              <a:rPr lang="en-US" altLang="zh-TW" dirty="0" smtClean="0">
                <a:latin typeface="Courier New" pitchFamily="49" charset="0"/>
              </a:rPr>
              <a:t>1</a:t>
            </a:r>
            <a:r>
              <a:rPr lang="en-US" altLang="zh-TW" dirty="0" smtClean="0"/>
              <a:t> to </a:t>
            </a:r>
            <a:r>
              <a:rPr lang="en-US" altLang="zh-TW" dirty="0" smtClean="0">
                <a:latin typeface="Courier New" pitchFamily="49" charset="0"/>
              </a:rPr>
              <a:t>n-1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Number of </a:t>
            </a:r>
            <a:r>
              <a:rPr lang="en-US" altLang="zh-TW" u="sng" dirty="0" smtClean="0"/>
              <a:t>comparisons</a:t>
            </a:r>
            <a:r>
              <a:rPr lang="en-US" altLang="zh-TW" dirty="0" smtClean="0"/>
              <a:t> and </a:t>
            </a:r>
            <a:r>
              <a:rPr lang="en-US" altLang="zh-TW" u="sng" dirty="0" smtClean="0"/>
              <a:t>moves</a:t>
            </a:r>
            <a:r>
              <a:rPr lang="en-US" altLang="zh-TW" dirty="0" smtClean="0"/>
              <a:t>: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zh-TW" sz="2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[1+2+…+(n-1)] = n</a:t>
            </a:r>
            <a:r>
              <a:rPr lang="en-US" altLang="zh-TW" sz="2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(n-1)</a:t>
            </a:r>
            <a:r>
              <a:rPr lang="en-US" altLang="zh-TW" sz="2200" dirty="0" smtClean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The outer loop moves data items twice per iteration, or </a:t>
            </a:r>
            <a:r>
              <a:rPr lang="en-US" altLang="zh-TW" sz="2400" dirty="0" smtClean="0">
                <a:latin typeface="Courier New" pitchFamily="49" charset="0"/>
              </a:rPr>
              <a:t>2</a:t>
            </a:r>
            <a:r>
              <a:rPr lang="en-US" altLang="zh-TW" sz="2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400" dirty="0" smtClean="0">
                <a:latin typeface="Courier New" pitchFamily="49" charset="0"/>
              </a:rPr>
              <a:t>(n-1)</a:t>
            </a:r>
            <a:r>
              <a:rPr lang="en-US" altLang="zh-TW" sz="2400" dirty="0" smtClean="0"/>
              <a:t> times.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Together, there are 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n*(n-1) + 2</a:t>
            </a:r>
            <a:r>
              <a:rPr lang="en-US" altLang="zh-TW" sz="2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(n-1) = n</a:t>
            </a:r>
            <a:r>
              <a:rPr lang="en-US" altLang="zh-TW" sz="2400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+n-2 </a:t>
            </a:r>
            <a:r>
              <a:rPr lang="en-US" altLang="zh-TW" sz="2400" dirty="0" smtClean="0"/>
              <a:t>major operations in the worst case, </a:t>
            </a:r>
            <a:r>
              <a:rPr lang="en-US" altLang="zh-TW" sz="2400" b="1" dirty="0" smtClean="0"/>
              <a:t>O(</a:t>
            </a:r>
            <a:r>
              <a:rPr lang="en-US" altLang="zh-TW" sz="2400" b="1" i="1" dirty="0" smtClean="0"/>
              <a:t>n</a:t>
            </a:r>
            <a:r>
              <a:rPr lang="en-US" altLang="zh-TW" sz="2400" b="1" baseline="30000" dirty="0" smtClean="0"/>
              <a:t>2</a:t>
            </a:r>
            <a:r>
              <a:rPr lang="en-US" altLang="zh-TW" sz="2400" b="1" dirty="0" smtClean="0"/>
              <a:t>)</a:t>
            </a:r>
            <a:r>
              <a:rPr lang="en-US" altLang="zh-TW" sz="2400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Prohibitively inefficient for large arrays.</a:t>
            </a:r>
            <a:endParaRPr lang="zh-TW" altLang="en-US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2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2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(1/11)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21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845" y="1268760"/>
            <a:ext cx="8381627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(2/11)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22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388" y="1412775"/>
            <a:ext cx="8593224" cy="4464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(3/11)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23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05063"/>
            <a:ext cx="9180512" cy="2276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文字方塊 9"/>
          <p:cNvSpPr txBox="1"/>
          <p:nvPr/>
        </p:nvSpPr>
        <p:spPr>
          <a:xfrm>
            <a:off x="2483768" y="5013176"/>
            <a:ext cx="4352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worst-case  instance of the merge step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(4/11)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242040"/>
            <a:ext cx="89644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MAX_SIZE = </a:t>
            </a:r>
            <a:r>
              <a:rPr lang="en-US" altLang="zh-TW" i="1" dirty="0" smtClean="0">
                <a:latin typeface="Lucida Sans Typewriter" pitchFamily="49" charset="0"/>
              </a:rPr>
              <a:t>maximum-number-of-items-in-array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Merges two sorted array segments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[first..mid] and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[mid+1..last] into one sorted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first &lt;= mid &lt;= last. The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[first..mid]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and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[mid+1..last] are each sorted in increasing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order.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[first..last] is sorted.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first  The index of the beginning of the first segment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mid  The index of the end of the first segment in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; mid + 1 marks the beginning of the second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segment.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last  The index of the last element in the second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segment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@note  This function merges the two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into a temporary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array and copies the result into the original array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*/ 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merge(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mid,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(5/11)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107504" y="1268760"/>
            <a:ext cx="89644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merge(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mid,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[MAX_SIZE];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Temporary array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Initialize the local indices to indicate the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first1 = first;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Beginning of first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last1 = mid;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of first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first2 = mid + 1;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Beginning of second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last2 = last;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of second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While both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are not empty, copy the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smaller item into the temporary array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index = first1;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Next available location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((first1 &lt;= last1) &amp;&amp; (first2 &lt;= last2))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[first..index-1] is in order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[first1] &lt;=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[first2])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[index++]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[first1++];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[index++]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[first2++];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(6/11)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62938"/>
            <a:ext cx="89644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Finish off the first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 if necessary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(first1 &lt;= last1)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[first..index-1] is in order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[index++]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[first1++]; 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Finish off the second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 if necessary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(first2 &lt;= last2)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[first..index-1] is in order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[index++]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[first2++];  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Copy the result back into the original array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(index = first; index &lt;= last; index++)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[index] =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[index]; 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merge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(7/11)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196752"/>
            <a:ext cx="89644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Sorts the items in an array into ascending order.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[first..last] is an array.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is sorted into ascending order.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first  The index of the first entry to consider. 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last The index of the last entry to consider. */ 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mergeSort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if</a:t>
            </a:r>
            <a:r>
              <a:rPr lang="en-US" altLang="zh-TW" dirty="0" smtClean="0">
                <a:latin typeface="Lucida Sans Typewriter" pitchFamily="49" charset="0"/>
              </a:rPr>
              <a:t> (first &lt; last)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Sort each half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mid = first + (last – first) / 2;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Index of midpoint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Sort left half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[first..mid]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mergeSort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first, mid);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Sort right half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[mid+1..last]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mergeSort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mid + 1, last);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Merge the two halves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merge(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first, mid, last);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mergeSort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051280-2B7C-4D2E-9024-62F138094DB4}" type="slidenum">
              <a:rPr lang="zh-TW" altLang="en-US"/>
              <a:pPr>
                <a:defRPr/>
              </a:pPr>
              <a:t>28</a:t>
            </a:fld>
            <a:endParaRPr lang="en-US" altLang="zh-TW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Mergesort</a:t>
            </a:r>
            <a:r>
              <a:rPr lang="en-US" altLang="zh-TW" dirty="0" smtClean="0"/>
              <a:t> (8/11)</a:t>
            </a:r>
            <a:endParaRPr lang="zh-TW" altLang="en-US" dirty="0" smtClean="0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Analysis (worst case):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The </a:t>
            </a:r>
            <a:r>
              <a:rPr lang="en-US" altLang="zh-TW" sz="2400" u="sng" dirty="0" smtClean="0"/>
              <a:t>merge step</a:t>
            </a:r>
            <a:r>
              <a:rPr lang="en-US" altLang="zh-TW" sz="2400" dirty="0" smtClean="0"/>
              <a:t> of the algorithm requires the most effort.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Each merge step merges </a:t>
            </a:r>
            <a:r>
              <a:rPr lang="en-US" altLang="zh-TW" dirty="0" err="1" smtClean="0">
                <a:latin typeface="Courier New" pitchFamily="49" charset="0"/>
              </a:rPr>
              <a:t>theArray</a:t>
            </a:r>
            <a:r>
              <a:rPr lang="en-US" altLang="zh-TW" dirty="0" smtClean="0">
                <a:latin typeface="Courier New" pitchFamily="49" charset="0"/>
              </a:rPr>
              <a:t>[</a:t>
            </a:r>
            <a:r>
              <a:rPr lang="en-US" altLang="zh-TW" dirty="0" err="1" smtClean="0">
                <a:latin typeface="Courier New" pitchFamily="49" charset="0"/>
              </a:rPr>
              <a:t>first..mid</a:t>
            </a:r>
            <a:r>
              <a:rPr lang="en-US" altLang="zh-TW" dirty="0" smtClean="0">
                <a:latin typeface="Courier New" pitchFamily="49" charset="0"/>
              </a:rPr>
              <a:t>]</a:t>
            </a:r>
            <a:r>
              <a:rPr lang="en-US" altLang="zh-TW" dirty="0" smtClean="0"/>
              <a:t> and </a:t>
            </a:r>
            <a:r>
              <a:rPr lang="en-US" altLang="zh-TW" dirty="0" err="1" smtClean="0">
                <a:latin typeface="Courier New" pitchFamily="49" charset="0"/>
              </a:rPr>
              <a:t>theArray</a:t>
            </a:r>
            <a:r>
              <a:rPr lang="en-US" altLang="zh-TW" dirty="0" smtClean="0">
                <a:latin typeface="Courier New" pitchFamily="49" charset="0"/>
              </a:rPr>
              <a:t>[mid+1..last</a:t>
            </a:r>
            <a:r>
              <a:rPr lang="en-US" altLang="zh-TW" dirty="0" smtClean="0">
                <a:latin typeface="Courier New" pitchFamily="49" charset="0"/>
              </a:rPr>
              <a:t>]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If the number of items in the two array segment is </a:t>
            </a:r>
            <a:r>
              <a:rPr lang="en-US" altLang="zh-TW" dirty="0" smtClean="0">
                <a:latin typeface="Courier New" pitchFamily="49" charset="0"/>
              </a:rPr>
              <a:t>m</a:t>
            </a:r>
            <a:r>
              <a:rPr lang="en-US" altLang="zh-TW" dirty="0" smtClean="0"/>
              <a:t>: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TW" sz="2200" dirty="0" smtClean="0"/>
              <a:t>Merging the segments requires </a:t>
            </a:r>
            <a:r>
              <a:rPr lang="en-US" altLang="zh-TW" sz="2200" b="1" dirty="0" smtClean="0"/>
              <a:t>at most:</a:t>
            </a:r>
            <a:r>
              <a:rPr lang="en-US" altLang="zh-TW" sz="2200" dirty="0" smtClean="0"/>
              <a:t> 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m-1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comparisons</a:t>
            </a:r>
            <a:r>
              <a:rPr lang="en-US" altLang="zh-TW" dirty="0" smtClean="0"/>
              <a:t>.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m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moves</a:t>
            </a:r>
            <a:r>
              <a:rPr lang="en-US" altLang="zh-TW" dirty="0" smtClean="0"/>
              <a:t> from the original array to the temporary array.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m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moves</a:t>
            </a:r>
            <a:r>
              <a:rPr lang="en-US" altLang="zh-TW" dirty="0" smtClean="0"/>
              <a:t> from the temporary array back to the original array.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TW" sz="2200" dirty="0" smtClean="0"/>
              <a:t>Each merge requires </a:t>
            </a:r>
            <a:r>
              <a:rPr lang="en-US" altLang="zh-TW" sz="2200" dirty="0" smtClean="0">
                <a:latin typeface="Courier New" pitchFamily="49" charset="0"/>
              </a:rPr>
              <a:t>3</a:t>
            </a:r>
            <a:r>
              <a:rPr lang="en-US" altLang="zh-TW" sz="2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200" dirty="0" smtClean="0">
                <a:latin typeface="Courier New" pitchFamily="49" charset="0"/>
              </a:rPr>
              <a:t>m-1</a:t>
            </a:r>
            <a:r>
              <a:rPr lang="en-US" altLang="zh-TW" sz="2200" b="1" dirty="0" smtClean="0"/>
              <a:t> major operations</a:t>
            </a:r>
            <a:r>
              <a:rPr lang="en-US" altLang="zh-TW" sz="2200" dirty="0" smtClean="0"/>
              <a:t>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9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9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9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A44D88-49F2-418D-852F-5E3CBBB86340}" type="slidenum">
              <a:rPr lang="zh-TW" altLang="en-US"/>
              <a:pPr>
                <a:defRPr/>
              </a:pPr>
              <a:t>29</a:t>
            </a:fld>
            <a:endParaRPr lang="en-US" altLang="zh-TW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Mergesort</a:t>
            </a:r>
            <a:r>
              <a:rPr lang="en-US" altLang="zh-TW" dirty="0" smtClean="0"/>
              <a:t> (9/11)</a:t>
            </a:r>
            <a:endParaRPr lang="zh-TW" altLang="en-US" dirty="0" smtClean="0"/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2679700" y="17732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</a:t>
            </a:r>
          </a:p>
        </p:txBody>
      </p:sp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1536700" y="26114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n/2</a:t>
            </a:r>
          </a:p>
        </p:txBody>
      </p:sp>
      <p:sp>
        <p:nvSpPr>
          <p:cNvPr id="150534" name="Rectangle 6"/>
          <p:cNvSpPr>
            <a:spLocks noChangeArrowheads="1"/>
          </p:cNvSpPr>
          <p:nvPr/>
        </p:nvSpPr>
        <p:spPr bwMode="auto">
          <a:xfrm>
            <a:off x="3822700" y="26114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 dirty="0">
                <a:latin typeface="Verdana" pitchFamily="34" charset="0"/>
              </a:rPr>
              <a:t>n/2</a:t>
            </a:r>
          </a:p>
        </p:txBody>
      </p:sp>
      <p:cxnSp>
        <p:nvCxnSpPr>
          <p:cNvPr id="150535" name="AutoShape 7"/>
          <p:cNvCxnSpPr>
            <a:cxnSpLocks noChangeShapeType="1"/>
            <a:stCxn id="150533" idx="0"/>
            <a:endCxn id="150532" idx="2"/>
          </p:cNvCxnSpPr>
          <p:nvPr/>
        </p:nvCxnSpPr>
        <p:spPr bwMode="auto">
          <a:xfrm flipV="1">
            <a:off x="1841500" y="2154238"/>
            <a:ext cx="11430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0536" name="AutoShape 8"/>
          <p:cNvCxnSpPr>
            <a:cxnSpLocks noChangeShapeType="1"/>
            <a:stCxn id="150532" idx="2"/>
            <a:endCxn id="150534" idx="0"/>
          </p:cNvCxnSpPr>
          <p:nvPr/>
        </p:nvCxnSpPr>
        <p:spPr bwMode="auto">
          <a:xfrm>
            <a:off x="2984500" y="2154238"/>
            <a:ext cx="11430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50537" name="Rectangle 9"/>
          <p:cNvSpPr>
            <a:spLocks noChangeArrowheads="1"/>
          </p:cNvSpPr>
          <p:nvPr/>
        </p:nvSpPr>
        <p:spPr bwMode="auto">
          <a:xfrm>
            <a:off x="774700" y="34496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n/4</a:t>
            </a:r>
          </a:p>
        </p:txBody>
      </p:sp>
      <p:sp>
        <p:nvSpPr>
          <p:cNvPr id="150538" name="Rectangle 10"/>
          <p:cNvSpPr>
            <a:spLocks noChangeArrowheads="1"/>
          </p:cNvSpPr>
          <p:nvPr/>
        </p:nvSpPr>
        <p:spPr bwMode="auto">
          <a:xfrm>
            <a:off x="2222500" y="34496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n/4</a:t>
            </a:r>
          </a:p>
        </p:txBody>
      </p:sp>
      <p:cxnSp>
        <p:nvCxnSpPr>
          <p:cNvPr id="150539" name="AutoShape 11"/>
          <p:cNvCxnSpPr>
            <a:cxnSpLocks noChangeShapeType="1"/>
            <a:stCxn id="150537" idx="0"/>
            <a:endCxn id="150533" idx="2"/>
          </p:cNvCxnSpPr>
          <p:nvPr/>
        </p:nvCxnSpPr>
        <p:spPr bwMode="auto">
          <a:xfrm flipV="1">
            <a:off x="1079500" y="2992438"/>
            <a:ext cx="7620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0540" name="AutoShape 12"/>
          <p:cNvCxnSpPr>
            <a:cxnSpLocks noChangeShapeType="1"/>
            <a:stCxn id="150533" idx="2"/>
            <a:endCxn id="150538" idx="0"/>
          </p:cNvCxnSpPr>
          <p:nvPr/>
        </p:nvCxnSpPr>
        <p:spPr bwMode="auto">
          <a:xfrm>
            <a:off x="1841500" y="2992438"/>
            <a:ext cx="6858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50545" name="Rectangle 17"/>
          <p:cNvSpPr>
            <a:spLocks noChangeArrowheads="1"/>
          </p:cNvSpPr>
          <p:nvPr/>
        </p:nvSpPr>
        <p:spPr bwMode="auto">
          <a:xfrm>
            <a:off x="3136900" y="34496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n/4</a:t>
            </a:r>
          </a:p>
        </p:txBody>
      </p:sp>
      <p:sp>
        <p:nvSpPr>
          <p:cNvPr id="150546" name="Rectangle 18"/>
          <p:cNvSpPr>
            <a:spLocks noChangeArrowheads="1"/>
          </p:cNvSpPr>
          <p:nvPr/>
        </p:nvSpPr>
        <p:spPr bwMode="auto">
          <a:xfrm>
            <a:off x="4584700" y="34496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n/4</a:t>
            </a:r>
          </a:p>
        </p:txBody>
      </p:sp>
      <p:cxnSp>
        <p:nvCxnSpPr>
          <p:cNvPr id="150547" name="AutoShape 19"/>
          <p:cNvCxnSpPr>
            <a:cxnSpLocks noChangeShapeType="1"/>
            <a:stCxn id="150545" idx="0"/>
            <a:endCxn id="150534" idx="2"/>
          </p:cNvCxnSpPr>
          <p:nvPr/>
        </p:nvCxnSpPr>
        <p:spPr bwMode="auto">
          <a:xfrm flipV="1">
            <a:off x="3441700" y="2992438"/>
            <a:ext cx="6858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0548" name="AutoShape 20"/>
          <p:cNvCxnSpPr>
            <a:cxnSpLocks noChangeShapeType="1"/>
            <a:stCxn id="150534" idx="2"/>
            <a:endCxn id="150546" idx="0"/>
          </p:cNvCxnSpPr>
          <p:nvPr/>
        </p:nvCxnSpPr>
        <p:spPr bwMode="auto">
          <a:xfrm>
            <a:off x="4127500" y="2992438"/>
            <a:ext cx="7620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50565" name="Rectangle 37"/>
          <p:cNvSpPr>
            <a:spLocks noChangeArrowheads="1"/>
          </p:cNvSpPr>
          <p:nvPr/>
        </p:nvSpPr>
        <p:spPr bwMode="auto">
          <a:xfrm>
            <a:off x="442913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66" name="Rectangle 38"/>
          <p:cNvSpPr>
            <a:spLocks noChangeArrowheads="1"/>
          </p:cNvSpPr>
          <p:nvPr/>
        </p:nvSpPr>
        <p:spPr bwMode="auto">
          <a:xfrm>
            <a:off x="976313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67" name="Rectangle 39"/>
          <p:cNvSpPr>
            <a:spLocks noChangeArrowheads="1"/>
          </p:cNvSpPr>
          <p:nvPr/>
        </p:nvSpPr>
        <p:spPr bwMode="auto">
          <a:xfrm>
            <a:off x="1509713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68" name="Rectangle 40"/>
          <p:cNvSpPr>
            <a:spLocks noChangeArrowheads="1"/>
          </p:cNvSpPr>
          <p:nvPr/>
        </p:nvSpPr>
        <p:spPr bwMode="auto">
          <a:xfrm>
            <a:off x="4154488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69" name="Rectangle 41"/>
          <p:cNvSpPr>
            <a:spLocks noChangeArrowheads="1"/>
          </p:cNvSpPr>
          <p:nvPr/>
        </p:nvSpPr>
        <p:spPr bwMode="auto">
          <a:xfrm>
            <a:off x="4687888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70" name="Rectangle 42"/>
          <p:cNvSpPr>
            <a:spLocks noChangeArrowheads="1"/>
          </p:cNvSpPr>
          <p:nvPr/>
        </p:nvSpPr>
        <p:spPr bwMode="auto">
          <a:xfrm>
            <a:off x="5221288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71" name="Text Box 43"/>
          <p:cNvSpPr txBox="1">
            <a:spLocks noChangeArrowheads="1"/>
          </p:cNvSpPr>
          <p:nvPr/>
        </p:nvSpPr>
        <p:spPr bwMode="auto">
          <a:xfrm>
            <a:off x="2271713" y="4525963"/>
            <a:ext cx="11699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4400" b="1">
                <a:latin typeface="Verdana" pitchFamily="34" charset="0"/>
              </a:rPr>
              <a:t>. . .</a:t>
            </a:r>
          </a:p>
        </p:txBody>
      </p:sp>
      <p:sp>
        <p:nvSpPr>
          <p:cNvPr id="150577" name="Text Box 49"/>
          <p:cNvSpPr txBox="1">
            <a:spLocks noChangeArrowheads="1"/>
          </p:cNvSpPr>
          <p:nvPr/>
        </p:nvSpPr>
        <p:spPr bwMode="auto">
          <a:xfrm>
            <a:off x="5776913" y="1676400"/>
            <a:ext cx="823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>
                <a:latin typeface="Verdana" pitchFamily="34" charset="0"/>
              </a:rPr>
              <a:t>Level 0</a:t>
            </a:r>
          </a:p>
        </p:txBody>
      </p:sp>
      <p:sp>
        <p:nvSpPr>
          <p:cNvPr id="150578" name="Text Box 50"/>
          <p:cNvSpPr txBox="1">
            <a:spLocks noChangeArrowheads="1"/>
          </p:cNvSpPr>
          <p:nvPr/>
        </p:nvSpPr>
        <p:spPr bwMode="auto">
          <a:xfrm>
            <a:off x="5776913" y="2514600"/>
            <a:ext cx="823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>
                <a:latin typeface="Verdana" pitchFamily="34" charset="0"/>
              </a:rPr>
              <a:t>Level 1</a:t>
            </a:r>
          </a:p>
        </p:txBody>
      </p:sp>
      <p:sp>
        <p:nvSpPr>
          <p:cNvPr id="150579" name="Text Box 51"/>
          <p:cNvSpPr txBox="1">
            <a:spLocks noChangeArrowheads="1"/>
          </p:cNvSpPr>
          <p:nvPr/>
        </p:nvSpPr>
        <p:spPr bwMode="auto">
          <a:xfrm>
            <a:off x="5776913" y="3429000"/>
            <a:ext cx="823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>
                <a:latin typeface="Verdana" pitchFamily="34" charset="0"/>
              </a:rPr>
              <a:t>Level 2</a:t>
            </a:r>
          </a:p>
        </p:txBody>
      </p:sp>
      <p:sp>
        <p:nvSpPr>
          <p:cNvPr id="150581" name="Text Box 53"/>
          <p:cNvSpPr txBox="1">
            <a:spLocks noChangeArrowheads="1"/>
          </p:cNvSpPr>
          <p:nvPr/>
        </p:nvSpPr>
        <p:spPr bwMode="auto">
          <a:xfrm>
            <a:off x="5776913" y="4800600"/>
            <a:ext cx="27686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>
                <a:latin typeface="Verdana" pitchFamily="34" charset="0"/>
              </a:rPr>
              <a:t>Level log</a:t>
            </a:r>
            <a:r>
              <a:rPr lang="en-US" altLang="zh-TW" sz="1400" baseline="-25000">
                <a:latin typeface="Verdana" pitchFamily="34" charset="0"/>
              </a:rPr>
              <a:t>2</a:t>
            </a:r>
            <a:r>
              <a:rPr lang="en-US" altLang="zh-TW" sz="1400">
                <a:latin typeface="Verdana" pitchFamily="34" charset="0"/>
              </a:rPr>
              <a:t>n</a:t>
            </a:r>
          </a:p>
          <a:p>
            <a:r>
              <a:rPr lang="en-US" altLang="zh-TW" sz="1400">
                <a:latin typeface="Verdana" pitchFamily="34" charset="0"/>
              </a:rPr>
              <a:t>(or 1 + log</a:t>
            </a:r>
            <a:r>
              <a:rPr lang="en-US" altLang="zh-TW" sz="1400" baseline="-25000">
                <a:latin typeface="Verdana" pitchFamily="34" charset="0"/>
              </a:rPr>
              <a:t>2</a:t>
            </a:r>
            <a:r>
              <a:rPr lang="en-US" altLang="zh-TW" sz="1400">
                <a:latin typeface="Verdana" pitchFamily="34" charset="0"/>
              </a:rPr>
              <a:t>n rounded down)</a:t>
            </a:r>
          </a:p>
        </p:txBody>
      </p:sp>
      <p:sp>
        <p:nvSpPr>
          <p:cNvPr id="150582" name="Text Box 54"/>
          <p:cNvSpPr txBox="1">
            <a:spLocks noChangeArrowheads="1"/>
          </p:cNvSpPr>
          <p:nvPr/>
        </p:nvSpPr>
        <p:spPr bwMode="auto">
          <a:xfrm>
            <a:off x="6553200" y="1879600"/>
            <a:ext cx="165468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Verdana" pitchFamily="34" charset="0"/>
              </a:rPr>
              <a:t>Merge </a:t>
            </a:r>
            <a:r>
              <a:rPr lang="en-US" altLang="zh-TW" sz="1400" dirty="0"/>
              <a:t>n</a:t>
            </a:r>
            <a:r>
              <a:rPr lang="en-US" altLang="zh-TW" sz="1400" dirty="0">
                <a:latin typeface="Verdana" pitchFamily="34" charset="0"/>
              </a:rPr>
              <a:t> items: </a:t>
            </a:r>
          </a:p>
          <a:p>
            <a:r>
              <a:rPr lang="en-US" altLang="zh-TW" sz="1400" dirty="0" smtClean="0"/>
              <a:t>3</a:t>
            </a:r>
            <a:r>
              <a:rPr lang="en-US" altLang="zh-TW" sz="1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1400" dirty="0" smtClean="0"/>
              <a:t>n-1</a:t>
            </a:r>
            <a:r>
              <a:rPr lang="en-US" altLang="zh-TW" sz="1400" dirty="0" smtClean="0">
                <a:latin typeface="Verdana" pitchFamily="34" charset="0"/>
              </a:rPr>
              <a:t> </a:t>
            </a:r>
            <a:r>
              <a:rPr lang="en-US" altLang="zh-TW" sz="1400" dirty="0">
                <a:latin typeface="Verdana" pitchFamily="34" charset="0"/>
              </a:rPr>
              <a:t>operations</a:t>
            </a:r>
          </a:p>
          <a:p>
            <a:r>
              <a:rPr lang="en-US" altLang="zh-TW" sz="1400" dirty="0">
                <a:latin typeface="Verdana" pitchFamily="34" charset="0"/>
              </a:rPr>
              <a:t>or O(</a:t>
            </a:r>
            <a:r>
              <a:rPr lang="en-US" altLang="zh-TW" sz="1400" i="1" dirty="0">
                <a:latin typeface="Verdana" pitchFamily="34" charset="0"/>
              </a:rPr>
              <a:t>n</a:t>
            </a:r>
            <a:r>
              <a:rPr lang="en-US" altLang="zh-TW" sz="1400" dirty="0">
                <a:latin typeface="Verdana" pitchFamily="34" charset="0"/>
              </a:rPr>
              <a:t>)</a:t>
            </a:r>
          </a:p>
        </p:txBody>
      </p:sp>
      <p:sp>
        <p:nvSpPr>
          <p:cNvPr id="150583" name="Text Box 55"/>
          <p:cNvSpPr txBox="1">
            <a:spLocks noChangeArrowheads="1"/>
          </p:cNvSpPr>
          <p:nvPr/>
        </p:nvSpPr>
        <p:spPr bwMode="auto">
          <a:xfrm>
            <a:off x="6553200" y="2708275"/>
            <a:ext cx="219649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Verdana" pitchFamily="34" charset="0"/>
              </a:rPr>
              <a:t>Merge two </a:t>
            </a:r>
            <a:r>
              <a:rPr lang="en-US" altLang="zh-TW" sz="1400" dirty="0"/>
              <a:t>n/2</a:t>
            </a:r>
            <a:r>
              <a:rPr lang="en-US" altLang="zh-TW" sz="1400" dirty="0">
                <a:latin typeface="Verdana" pitchFamily="34" charset="0"/>
              </a:rPr>
              <a:t> items: </a:t>
            </a:r>
          </a:p>
          <a:p>
            <a:r>
              <a:rPr lang="en-US" altLang="zh-TW" sz="1400" dirty="0" smtClean="0"/>
              <a:t>2</a:t>
            </a:r>
            <a:r>
              <a:rPr lang="en-US" altLang="zh-TW" sz="1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1400" dirty="0" smtClean="0"/>
              <a:t>(3</a:t>
            </a:r>
            <a:r>
              <a:rPr lang="en-US" altLang="zh-TW" sz="1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1400" dirty="0" smtClean="0"/>
              <a:t>n/2-1</a:t>
            </a:r>
            <a:r>
              <a:rPr lang="en-US" altLang="zh-TW" sz="1400" dirty="0"/>
              <a:t>)</a:t>
            </a:r>
            <a:r>
              <a:rPr lang="en-US" altLang="zh-TW" sz="1400" dirty="0">
                <a:latin typeface="Verdana" pitchFamily="34" charset="0"/>
              </a:rPr>
              <a:t> operations</a:t>
            </a:r>
          </a:p>
          <a:p>
            <a:r>
              <a:rPr lang="en-US" altLang="zh-TW" sz="1400" dirty="0"/>
              <a:t>3n-2</a:t>
            </a:r>
            <a:r>
              <a:rPr lang="en-US" altLang="zh-TW" sz="1400" dirty="0">
                <a:latin typeface="Verdana" pitchFamily="34" charset="0"/>
              </a:rPr>
              <a:t> operations</a:t>
            </a:r>
          </a:p>
          <a:p>
            <a:r>
              <a:rPr lang="en-US" altLang="zh-TW" sz="1400" dirty="0">
                <a:latin typeface="Verdana" pitchFamily="34" charset="0"/>
              </a:rPr>
              <a:t>or O(</a:t>
            </a:r>
            <a:r>
              <a:rPr lang="en-US" altLang="zh-TW" sz="1400" i="1" dirty="0">
                <a:latin typeface="Verdana" pitchFamily="34" charset="0"/>
              </a:rPr>
              <a:t>n</a:t>
            </a:r>
            <a:r>
              <a:rPr lang="en-US" altLang="zh-TW" sz="1400" dirty="0">
                <a:latin typeface="Verdana" pitchFamily="34" charset="0"/>
              </a:rPr>
              <a:t>)</a:t>
            </a:r>
          </a:p>
        </p:txBody>
      </p:sp>
      <p:sp>
        <p:nvSpPr>
          <p:cNvPr id="150584" name="Text Box 56"/>
          <p:cNvSpPr txBox="1">
            <a:spLocks noChangeArrowheads="1"/>
          </p:cNvSpPr>
          <p:nvPr/>
        </p:nvSpPr>
        <p:spPr bwMode="auto">
          <a:xfrm>
            <a:off x="5983288" y="3951288"/>
            <a:ext cx="2713037" cy="6508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>
                <a:latin typeface="Verdana" pitchFamily="34" charset="0"/>
              </a:rPr>
              <a:t>Each level requires </a:t>
            </a:r>
          </a:p>
          <a:p>
            <a:r>
              <a:rPr lang="en-US" altLang="zh-TW" b="1">
                <a:latin typeface="Verdana" pitchFamily="34" charset="0"/>
              </a:rPr>
              <a:t>O(</a:t>
            </a:r>
            <a:r>
              <a:rPr lang="en-US" altLang="zh-TW" b="1" i="1">
                <a:latin typeface="Verdana" pitchFamily="34" charset="0"/>
              </a:rPr>
              <a:t>n</a:t>
            </a:r>
            <a:r>
              <a:rPr lang="en-US" altLang="zh-TW" b="1">
                <a:latin typeface="Verdana" pitchFamily="34" charset="0"/>
              </a:rPr>
              <a:t>) operations</a:t>
            </a:r>
          </a:p>
        </p:txBody>
      </p:sp>
      <p:sp>
        <p:nvSpPr>
          <p:cNvPr id="150585" name="Text Box 57"/>
          <p:cNvSpPr txBox="1">
            <a:spLocks noChangeArrowheads="1"/>
          </p:cNvSpPr>
          <p:nvPr/>
        </p:nvSpPr>
        <p:spPr bwMode="auto">
          <a:xfrm>
            <a:off x="609600" y="5491163"/>
            <a:ext cx="7917552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 dirty="0">
                <a:latin typeface="Verdana" pitchFamily="34" charset="0"/>
              </a:rPr>
              <a:t>Each level O(</a:t>
            </a:r>
            <a:r>
              <a:rPr lang="en-US" altLang="zh-TW" b="1" i="1" dirty="0">
                <a:latin typeface="Verdana" pitchFamily="34" charset="0"/>
              </a:rPr>
              <a:t>n</a:t>
            </a:r>
            <a:r>
              <a:rPr lang="en-US" altLang="zh-TW" b="1" dirty="0">
                <a:latin typeface="Verdana" pitchFamily="34" charset="0"/>
              </a:rPr>
              <a:t>) operations &amp; O(log</a:t>
            </a:r>
            <a:r>
              <a:rPr lang="en-US" altLang="zh-TW" b="1" baseline="-25000" dirty="0">
                <a:latin typeface="Verdana" pitchFamily="34" charset="0"/>
              </a:rPr>
              <a:t>2</a:t>
            </a:r>
            <a:r>
              <a:rPr lang="en-US" altLang="zh-TW" b="1" i="1" dirty="0">
                <a:latin typeface="Verdana" pitchFamily="34" charset="0"/>
              </a:rPr>
              <a:t>n</a:t>
            </a:r>
            <a:r>
              <a:rPr lang="en-US" altLang="zh-TW" b="1" dirty="0">
                <a:latin typeface="Verdana" pitchFamily="34" charset="0"/>
              </a:rPr>
              <a:t>) levels </a:t>
            </a:r>
            <a:r>
              <a:rPr lang="en-US" altLang="zh-TW" b="1" dirty="0">
                <a:latin typeface="Verdana" pitchFamily="34" charset="0"/>
                <a:sym typeface="Wingdings" pitchFamily="2" charset="2"/>
              </a:rPr>
              <a:t> </a:t>
            </a:r>
            <a:r>
              <a:rPr lang="en-US" altLang="zh-TW" b="1" dirty="0" smtClean="0">
                <a:latin typeface="Verdana" pitchFamily="34" charset="0"/>
                <a:sym typeface="Wingdings" pitchFamily="2" charset="2"/>
              </a:rPr>
              <a:t>O(</a:t>
            </a:r>
            <a:r>
              <a:rPr lang="en-US" altLang="zh-TW" b="1" i="1" dirty="0" smtClean="0">
                <a:latin typeface="Verdana" pitchFamily="34" charset="0"/>
                <a:sym typeface="Wingdings" pitchFamily="2" charset="2"/>
              </a:rPr>
              <a:t>n</a:t>
            </a:r>
            <a:r>
              <a:rPr lang="en-US" altLang="zh-TW" b="1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b="1" dirty="0" smtClean="0">
                <a:latin typeface="Verdana" pitchFamily="34" charset="0"/>
                <a:sym typeface="Wingdings" pitchFamily="2" charset="2"/>
              </a:rPr>
              <a:t>log</a:t>
            </a:r>
            <a:r>
              <a:rPr lang="en-US" altLang="zh-TW" b="1" baseline="-25000" dirty="0" smtClean="0">
                <a:latin typeface="Verdana" pitchFamily="34" charset="0"/>
                <a:sym typeface="Wingdings" pitchFamily="2" charset="2"/>
              </a:rPr>
              <a:t>2</a:t>
            </a:r>
            <a:r>
              <a:rPr lang="en-US" altLang="zh-TW" b="1" i="1" dirty="0" smtClean="0">
                <a:latin typeface="Verdana" pitchFamily="34" charset="0"/>
                <a:sym typeface="Wingdings" pitchFamily="2" charset="2"/>
              </a:rPr>
              <a:t>n</a:t>
            </a:r>
            <a:r>
              <a:rPr lang="en-US" altLang="zh-TW" b="1" dirty="0">
                <a:latin typeface="Verdana" pitchFamily="34" charset="0"/>
                <a:sym typeface="Wingdings" pitchFamily="2" charset="2"/>
              </a:rPr>
              <a:t>)</a:t>
            </a:r>
            <a:endParaRPr lang="en-US" altLang="zh-TW" b="1" dirty="0">
              <a:latin typeface="Verdana" pitchFamily="34" charset="0"/>
            </a:endParaRPr>
          </a:p>
        </p:txBody>
      </p:sp>
      <p:sp>
        <p:nvSpPr>
          <p:cNvPr id="33" name="日期版面配置區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4" name="頁尾版面配置區 3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0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0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0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0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0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0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0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0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0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0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0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0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0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0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0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0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0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0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0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0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0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0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0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2" grpId="0" animBg="1"/>
      <p:bldP spid="150533" grpId="0" animBg="1"/>
      <p:bldP spid="150534" grpId="0" animBg="1"/>
      <p:bldP spid="150537" grpId="0" animBg="1"/>
      <p:bldP spid="150538" grpId="0" animBg="1"/>
      <p:bldP spid="150545" grpId="0" animBg="1"/>
      <p:bldP spid="150546" grpId="0" animBg="1"/>
      <p:bldP spid="150565" grpId="0" animBg="1"/>
      <p:bldP spid="150566" grpId="0" animBg="1"/>
      <p:bldP spid="150567" grpId="0" animBg="1"/>
      <p:bldP spid="150568" grpId="0" animBg="1"/>
      <p:bldP spid="150569" grpId="0" animBg="1"/>
      <p:bldP spid="150570" grpId="0" animBg="1"/>
      <p:bldP spid="150571" grpId="0"/>
      <p:bldP spid="150577" grpId="0"/>
      <p:bldP spid="150578" grpId="0"/>
      <p:bldP spid="150579" grpId="0"/>
      <p:bldP spid="150581" grpId="0"/>
      <p:bldP spid="150582" grpId="0"/>
      <p:bldP spid="150583" grpId="0"/>
      <p:bldP spid="150584" grpId="0" animBg="1"/>
      <p:bldP spid="15058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8F0EA8-556C-4EEA-8543-5BCC8A5D36D4}" type="slidenum">
              <a:rPr lang="zh-TW" altLang="en-US"/>
              <a:pPr>
                <a:defRPr/>
              </a:pPr>
              <a:t>30</a:t>
            </a:fld>
            <a:endParaRPr lang="en-US" altLang="zh-TW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Mergesort</a:t>
            </a:r>
            <a:r>
              <a:rPr lang="en-US" altLang="zh-TW" dirty="0" smtClean="0"/>
              <a:t> (10/11)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Analysis: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Worst case: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Average case: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Performance is independent of the initial order of the array items.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Advantage: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err="1" smtClean="0"/>
              <a:t>Mergesort</a:t>
            </a:r>
            <a:r>
              <a:rPr lang="en-US" altLang="zh-TW" dirty="0" smtClean="0"/>
              <a:t> is an extremely fast algorithm.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Disadvantage: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err="1" smtClean="0"/>
              <a:t>Mergesort</a:t>
            </a:r>
            <a:r>
              <a:rPr lang="en-US" altLang="zh-TW" dirty="0" smtClean="0"/>
              <a:t> requires a second array as large as the original array.</a:t>
            </a: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2987824" y="1700808"/>
            <a:ext cx="201529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200" dirty="0">
                <a:latin typeface="Verdana" pitchFamily="34" charset="0"/>
              </a:rPr>
              <a:t>O(</a:t>
            </a:r>
            <a:r>
              <a:rPr lang="en-US" altLang="zh-TW" sz="2200" i="1" dirty="0">
                <a:latin typeface="Verdana" pitchFamily="34" charset="0"/>
              </a:rPr>
              <a:t>n</a:t>
            </a:r>
            <a:r>
              <a:rPr lang="en-US" altLang="zh-TW" sz="2200" dirty="0">
                <a:latin typeface="Verdana" pitchFamily="34" charset="0"/>
              </a:rPr>
              <a:t> </a:t>
            </a:r>
            <a:r>
              <a:rPr lang="en-US" altLang="zh-TW" sz="20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200" dirty="0" smtClean="0">
                <a:latin typeface="Verdana" pitchFamily="34" charset="0"/>
              </a:rPr>
              <a:t> </a:t>
            </a:r>
            <a:r>
              <a:rPr lang="en-US" altLang="zh-TW" sz="2200" dirty="0">
                <a:latin typeface="Verdana" pitchFamily="34" charset="0"/>
              </a:rPr>
              <a:t>log</a:t>
            </a:r>
            <a:r>
              <a:rPr lang="en-US" altLang="zh-TW" sz="2200" baseline="-25000" dirty="0">
                <a:latin typeface="Verdana" pitchFamily="34" charset="0"/>
              </a:rPr>
              <a:t>2</a:t>
            </a:r>
            <a:r>
              <a:rPr lang="en-US" altLang="zh-TW" sz="2200" i="1" dirty="0">
                <a:latin typeface="Verdana" pitchFamily="34" charset="0"/>
              </a:rPr>
              <a:t>n</a:t>
            </a:r>
            <a:r>
              <a:rPr lang="en-US" altLang="zh-TW" sz="2200" dirty="0">
                <a:latin typeface="Verdana" pitchFamily="34" charset="0"/>
              </a:rPr>
              <a:t>).</a:t>
            </a:r>
            <a:endParaRPr lang="zh-TW" altLang="en-US" sz="2200" dirty="0">
              <a:latin typeface="Verdana" pitchFamily="34" charset="0"/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3347864" y="2132856"/>
            <a:ext cx="201529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200" dirty="0">
                <a:latin typeface="Verdana" pitchFamily="34" charset="0"/>
              </a:rPr>
              <a:t>O(</a:t>
            </a:r>
            <a:r>
              <a:rPr lang="en-US" altLang="zh-TW" sz="2200" i="1" dirty="0">
                <a:latin typeface="Verdana" pitchFamily="34" charset="0"/>
              </a:rPr>
              <a:t>n</a:t>
            </a:r>
            <a:r>
              <a:rPr lang="en-US" altLang="zh-TW" sz="2200" dirty="0">
                <a:latin typeface="Verdana" pitchFamily="34" charset="0"/>
              </a:rPr>
              <a:t> </a:t>
            </a:r>
            <a:r>
              <a:rPr lang="en-US" altLang="zh-TW" sz="20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200" dirty="0" smtClean="0">
                <a:latin typeface="Verdana" pitchFamily="34" charset="0"/>
              </a:rPr>
              <a:t> </a:t>
            </a:r>
            <a:r>
              <a:rPr lang="en-US" altLang="zh-TW" sz="2200" dirty="0">
                <a:latin typeface="Verdana" pitchFamily="34" charset="0"/>
              </a:rPr>
              <a:t>log</a:t>
            </a:r>
            <a:r>
              <a:rPr lang="en-US" altLang="zh-TW" sz="2200" baseline="-25000" dirty="0">
                <a:latin typeface="Verdana" pitchFamily="34" charset="0"/>
              </a:rPr>
              <a:t>2</a:t>
            </a:r>
            <a:r>
              <a:rPr lang="en-US" altLang="zh-TW" sz="2200" i="1" dirty="0">
                <a:latin typeface="Verdana" pitchFamily="34" charset="0"/>
              </a:rPr>
              <a:t>n</a:t>
            </a:r>
            <a:r>
              <a:rPr lang="en-US" altLang="zh-TW" sz="2200" dirty="0">
                <a:latin typeface="Verdana" pitchFamily="34" charset="0"/>
              </a:rPr>
              <a:t>).</a:t>
            </a:r>
            <a:endParaRPr lang="zh-TW" altLang="en-US" sz="2200" dirty="0">
              <a:latin typeface="Verdana" pitchFamily="34" charset="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/>
      <p:bldP spid="7578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(11/11)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 variant of the last three loops of merging: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62938"/>
            <a:ext cx="89644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Lucida Sans Typewriter" pitchFamily="49" charset="0"/>
              </a:rPr>
              <a:t>  if (first2 &gt; last2) {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Finish off the first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(first1 &lt;= last1)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[first..index-1] is in order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[index++]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[first1++];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else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Need not finish off the second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 as the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items are already in their eventual correct places.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Remember not to copy “them” back from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  last = first2 - 1;  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Copy the result back into the original array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(index = first; index &lt;= last; index++)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[index] =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[index]; 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merge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Quick Sort (1/8)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basic idea: use the </a:t>
            </a:r>
            <a:r>
              <a:rPr lang="en-US" altLang="zh-TW" b="1" dirty="0" smtClean="0">
                <a:solidFill>
                  <a:srgbClr val="0070C0"/>
                </a:solidFill>
              </a:rPr>
              <a:t>partition</a:t>
            </a:r>
            <a:r>
              <a:rPr lang="en-US" altLang="zh-TW" dirty="0" smtClean="0"/>
              <a:t> procedure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lvl="4"/>
            <a:endParaRPr lang="en-US" altLang="zh-TW" dirty="0" smtClean="0"/>
          </a:p>
          <a:p>
            <a:r>
              <a:rPr lang="en-US" altLang="zh-TW" dirty="0" smtClean="0"/>
              <a:t>Apply the same to S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and S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 recursively.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480" y="1772816"/>
            <a:ext cx="7934968" cy="3091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99592" y="5281850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11-9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419872" y="4797152"/>
            <a:ext cx="2595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partition about a pivot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Quick Sort (2/8)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Draft of the algorithm in </a:t>
            </a:r>
            <a:r>
              <a:rPr lang="en-US" altLang="zh-TW" dirty="0" err="1" smtClean="0"/>
              <a:t>pseudocode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845979"/>
            <a:ext cx="89644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Sorts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[first..last].</a:t>
            </a:r>
          </a:p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ItemArray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first: integer, last: integer): void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(first &lt; last)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Choose a pivot item p from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[first..last]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Partition the items of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[first..last]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about p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The partition is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..last],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which may be depicted as S</a:t>
            </a:r>
            <a:r>
              <a:rPr lang="en-US" altLang="zh-TW" sz="1600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| p | S</a:t>
            </a:r>
            <a:r>
              <a:rPr lang="en-US" altLang="zh-TW" sz="1600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- 1)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Sort S</a:t>
            </a:r>
            <a:r>
              <a:rPr lang="en-US" altLang="zh-TW" sz="1600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endParaRPr lang="en-US" altLang="zh-TW" i="1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+ 1, last)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Sort S</a:t>
            </a:r>
            <a:r>
              <a:rPr lang="en-US" altLang="zh-TW" sz="1600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  <a:endParaRPr lang="en-US" altLang="zh-TW" i="1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If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first &gt;= last,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there is nothing to 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Partition (1/4)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34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616624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11-10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2" y="1914523"/>
            <a:ext cx="9144000" cy="356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Partition (2/4)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35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11-10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4013"/>
            <a:ext cx="9123732" cy="4181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Partition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196752"/>
            <a:ext cx="8964488" cy="56323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Partition with simple pivot selection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partition(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ItemArray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first: integer, last: integer): integer</a:t>
            </a:r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Choose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last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entry as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pivot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May also choose another and exchange it with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last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entry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last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pivot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Determine the regions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and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first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last –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done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not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done)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Locate first entry on left that is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Arial Unicode MS"/>
                <a:ea typeface="Arial Unicode MS"/>
                <a:cs typeface="Arial Unicode MS"/>
              </a:rPr>
              <a:t>≥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&lt; pivot)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+ 1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Locate first entry on right that is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Arial Unicode MS"/>
                <a:ea typeface="Arial Unicode MS"/>
                <a:cs typeface="Arial Unicode MS"/>
              </a:rPr>
              <a:t>≤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&gt; pivot)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– 1</a:t>
            </a:r>
            <a:r>
              <a:rPr lang="en-US" altLang="zh-TW" dirty="0" smtClean="0">
                <a:latin typeface="Lucida Sans Typewriter" pitchFamily="49" charset="0"/>
              </a:rPr>
              <a:t> 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Partition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556792"/>
            <a:ext cx="89644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&lt;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indexFromFight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indexFromFight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– 1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}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done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Place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 proper position between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and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, and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mark its new location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latin typeface="Lucida Sans Typewriter" pitchFamily="49" charset="0"/>
              </a:rPr>
              <a:t>  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Quick Sort (3/8)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62938"/>
            <a:ext cx="8964488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Sorts an array into ascending order. Uses the quick sort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with median-of-three pivot selection for arrays of at least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MIN_SIZE entries, and uses the insertion sort for other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arrays.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[first..last] is an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[first..last] is sorted.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first  The first element to consider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last  The last element to consider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*/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Quick Sort (4/8)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62938"/>
            <a:ext cx="89644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(last - first + 1 &lt; MIN_SIZE)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insertionSort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first, last);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dirty="0" smtClean="0">
                <a:latin typeface="Lucida Sans Typewriter" pitchFamily="49" charset="0"/>
              </a:rPr>
              <a:t> 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Create the partition: S1 | Pivot | S2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latin typeface="Lucida Sans Typewriter" pitchFamily="49" charset="0"/>
              </a:rPr>
              <a:t> = partition(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first, last); 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Sort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S1 and S2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first, </a:t>
            </a:r>
            <a:r>
              <a:rPr lang="en-US" altLang="zh-TW" dirty="0" err="1" smtClean="0"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latin typeface="Lucida Sans Typewriter" pitchFamily="49" charset="0"/>
              </a:rPr>
              <a:t> - 1);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latin typeface="Lucida Sans Typewriter" pitchFamily="49" charset="0"/>
              </a:rPr>
              <a:t> + 1, last);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quickSort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07673-1F93-413C-A11A-1BB928D61C7C}" type="slidenum">
              <a:rPr lang="zh-TW" altLang="en-US"/>
              <a:pPr>
                <a:defRPr/>
              </a:pPr>
              <a:t>40</a:t>
            </a:fld>
            <a:endParaRPr lang="en-US" altLang="zh-TW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Quicksort</a:t>
            </a:r>
            <a:r>
              <a:rPr lang="en-US" altLang="zh-TW" dirty="0" smtClean="0"/>
              <a:t> (5/8)</a:t>
            </a:r>
            <a:endParaRPr lang="zh-TW" altLang="en-US" dirty="0" smtClean="0"/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The major effort in the </a:t>
            </a:r>
            <a:r>
              <a:rPr lang="en-US" altLang="zh-TW" sz="2800" dirty="0" err="1" smtClean="0">
                <a:latin typeface="Courier New" pitchFamily="49" charset="0"/>
              </a:rPr>
              <a:t>quicksort</a:t>
            </a:r>
            <a:r>
              <a:rPr lang="en-US" altLang="zh-TW" sz="2800" dirty="0" smtClean="0"/>
              <a:t> function occurs during the </a:t>
            </a:r>
            <a:r>
              <a:rPr lang="en-US" altLang="zh-TW" sz="2800" dirty="0" smtClean="0">
                <a:latin typeface="Courier New" pitchFamily="49" charset="0"/>
              </a:rPr>
              <a:t>partition</a:t>
            </a:r>
            <a:r>
              <a:rPr lang="en-US" altLang="zh-TW" sz="2800" dirty="0" smtClean="0"/>
              <a:t> step.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Worst case: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The worst case behavior for </a:t>
            </a:r>
            <a:r>
              <a:rPr lang="en-US" altLang="zh-TW" sz="2400" dirty="0" err="1" smtClean="0">
                <a:latin typeface="Courier New" pitchFamily="49" charset="0"/>
              </a:rPr>
              <a:t>quicksort</a:t>
            </a:r>
            <a:r>
              <a:rPr lang="en-US" altLang="zh-TW" sz="2400" dirty="0" smtClean="0"/>
              <a:t> occurs when the </a:t>
            </a:r>
            <a:r>
              <a:rPr lang="en-US" altLang="zh-TW" sz="2400" dirty="0" smtClean="0">
                <a:latin typeface="Courier New" pitchFamily="49" charset="0"/>
              </a:rPr>
              <a:t>partition</a:t>
            </a:r>
            <a:r>
              <a:rPr lang="en-US" altLang="zh-TW" sz="2400" dirty="0" smtClean="0"/>
              <a:t> produces one sub-problem with </a:t>
            </a:r>
            <a:r>
              <a:rPr lang="en-US" altLang="zh-TW" sz="2400" dirty="0" smtClean="0">
                <a:latin typeface="Courier New" pitchFamily="49" charset="0"/>
              </a:rPr>
              <a:t>n-1</a:t>
            </a:r>
            <a:r>
              <a:rPr lang="en-US" altLang="zh-TW" sz="2400" dirty="0" smtClean="0"/>
              <a:t> elements and one with 0 elements.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And unbalanced partition arises in each recursive call.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When the array is </a:t>
            </a:r>
            <a:r>
              <a:rPr lang="en-US" altLang="zh-TW" b="1" u="sng" dirty="0" smtClean="0"/>
              <a:t>already sorted</a:t>
            </a:r>
            <a:r>
              <a:rPr lang="en-US" altLang="zh-TW" dirty="0" smtClean="0"/>
              <a:t> and </a:t>
            </a:r>
            <a:r>
              <a:rPr lang="en-US" altLang="zh-TW" b="1" u="sng" dirty="0" smtClean="0"/>
              <a:t>the smallest item is chosen as the pivot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Because S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 decreases in size by one at each recursive call to </a:t>
            </a:r>
            <a:r>
              <a:rPr lang="en-US" altLang="zh-TW" sz="2400" dirty="0" err="1" smtClean="0">
                <a:latin typeface="Courier New" pitchFamily="49" charset="0"/>
              </a:rPr>
              <a:t>quicksort</a:t>
            </a:r>
            <a:r>
              <a:rPr lang="en-US" altLang="zh-TW" sz="2400" dirty="0" smtClean="0"/>
              <a:t>. </a:t>
            </a:r>
            <a:r>
              <a:rPr lang="en-US" altLang="zh-TW" sz="2400" u="sng" dirty="0" smtClean="0"/>
              <a:t>The maximum number of recursive calls to </a:t>
            </a:r>
            <a:r>
              <a:rPr lang="en-US" altLang="zh-TW" sz="2400" u="sng" dirty="0" err="1" smtClean="0">
                <a:latin typeface="Courier New" pitchFamily="49" charset="0"/>
              </a:rPr>
              <a:t>quicksort</a:t>
            </a:r>
            <a:r>
              <a:rPr lang="en-US" altLang="zh-TW" sz="2400" u="sng" dirty="0" smtClean="0"/>
              <a:t> will occur</a:t>
            </a:r>
            <a:r>
              <a:rPr lang="en-US" altLang="zh-TW" sz="2400" dirty="0" smtClean="0"/>
              <a:t>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7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7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2272D2-AAA0-443D-8D90-C1273E90D613}" type="slidenum">
              <a:rPr lang="zh-TW" altLang="en-US"/>
              <a:pPr>
                <a:defRPr/>
              </a:pPr>
              <a:t>41</a:t>
            </a:fld>
            <a:endParaRPr lang="en-US" altLang="zh-TW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Quicksort</a:t>
            </a:r>
            <a:r>
              <a:rPr lang="en-US" altLang="zh-TW" dirty="0" smtClean="0"/>
              <a:t> (6/8)</a:t>
            </a:r>
            <a:endParaRPr lang="zh-TW" altLang="en-US" dirty="0" smtClean="0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268760"/>
            <a:ext cx="4077270" cy="5328592"/>
          </a:xfrm>
        </p:spPr>
        <p:txBody>
          <a:bodyPr/>
          <a:lstStyle/>
          <a:p>
            <a:pPr eaLnBrk="1" hangingPunct="1"/>
            <a:r>
              <a:rPr lang="en-US" altLang="zh-TW" sz="2200" dirty="0" smtClean="0"/>
              <a:t>For an array of </a:t>
            </a:r>
            <a:r>
              <a:rPr lang="en-US" altLang="zh-TW" sz="2200" dirty="0" smtClean="0">
                <a:latin typeface="Courier New" pitchFamily="49" charset="0"/>
              </a:rPr>
              <a:t>n</a:t>
            </a:r>
            <a:r>
              <a:rPr lang="en-US" altLang="zh-TW" sz="2200" dirty="0" smtClean="0"/>
              <a:t> items:</a:t>
            </a:r>
          </a:p>
          <a:p>
            <a:pPr lvl="1" eaLnBrk="1" hangingPunct="1"/>
            <a:r>
              <a:rPr lang="en-US" altLang="zh-TW" sz="2000" dirty="0" smtClean="0"/>
              <a:t>In the worst case, the 1st partition requires </a:t>
            </a:r>
            <a:r>
              <a:rPr lang="en-US" altLang="zh-TW" sz="2000" dirty="0" smtClean="0">
                <a:latin typeface="Courier New" pitchFamily="49" charset="0"/>
              </a:rPr>
              <a:t>n-1</a:t>
            </a:r>
            <a:r>
              <a:rPr lang="en-US" altLang="zh-TW" sz="2000" dirty="0" smtClean="0"/>
              <a:t> comparisons to partition the </a:t>
            </a:r>
            <a:r>
              <a:rPr lang="en-US" altLang="zh-TW" sz="2000" dirty="0" smtClean="0">
                <a:latin typeface="Courier New" pitchFamily="49" charset="0"/>
              </a:rPr>
              <a:t>n</a:t>
            </a:r>
            <a:r>
              <a:rPr lang="en-US" altLang="zh-TW" sz="2000" dirty="0" smtClean="0"/>
              <a:t> items in the array.</a:t>
            </a:r>
          </a:p>
          <a:p>
            <a:pPr lvl="2" eaLnBrk="1" hangingPunct="1"/>
            <a:endParaRPr lang="en-US" altLang="zh-TW" sz="800" dirty="0" smtClean="0"/>
          </a:p>
          <a:p>
            <a:pPr eaLnBrk="1" hangingPunct="1"/>
            <a:r>
              <a:rPr lang="en-US" altLang="zh-TW" sz="2200" dirty="0" smtClean="0"/>
              <a:t>On the next recursive call to </a:t>
            </a:r>
            <a:r>
              <a:rPr lang="en-US" altLang="zh-TW" sz="2200" dirty="0" err="1" smtClean="0"/>
              <a:t>quicksort</a:t>
            </a:r>
            <a:r>
              <a:rPr lang="en-US" altLang="zh-TW" sz="2200" dirty="0" smtClean="0"/>
              <a:t>:</a:t>
            </a:r>
          </a:p>
          <a:p>
            <a:pPr lvl="1" eaLnBrk="1" hangingPunct="1"/>
            <a:r>
              <a:rPr lang="en-US" altLang="zh-TW" sz="2000" dirty="0" smtClean="0"/>
              <a:t>Partition is passed </a:t>
            </a:r>
            <a:r>
              <a:rPr lang="en-US" altLang="zh-TW" sz="2000" dirty="0" smtClean="0">
                <a:latin typeface="Courier New" pitchFamily="49" charset="0"/>
              </a:rPr>
              <a:t>n-1</a:t>
            </a:r>
            <a:r>
              <a:rPr lang="en-US" altLang="zh-TW" sz="2000" dirty="0" smtClean="0"/>
              <a:t> items.</a:t>
            </a:r>
          </a:p>
          <a:p>
            <a:pPr lvl="1" eaLnBrk="1" hangingPunct="1"/>
            <a:r>
              <a:rPr lang="en-US" altLang="zh-TW" sz="2000" dirty="0" smtClean="0"/>
              <a:t>So it will require </a:t>
            </a:r>
            <a:r>
              <a:rPr lang="en-US" altLang="zh-TW" sz="2000" dirty="0" smtClean="0">
                <a:latin typeface="Courier New" pitchFamily="49" charset="0"/>
              </a:rPr>
              <a:t>n-2</a:t>
            </a:r>
            <a:r>
              <a:rPr lang="en-US" altLang="zh-TW" sz="2000" dirty="0" smtClean="0"/>
              <a:t> comparisons to partition them.</a:t>
            </a:r>
          </a:p>
          <a:p>
            <a:pPr lvl="2" eaLnBrk="1" hangingPunct="1"/>
            <a:endParaRPr lang="en-US" altLang="zh-TW" sz="800" dirty="0" smtClean="0"/>
          </a:p>
          <a:p>
            <a:pPr eaLnBrk="1" hangingPunct="1"/>
            <a:r>
              <a:rPr lang="en-US" altLang="zh-TW" sz="2200" dirty="0" smtClean="0"/>
              <a:t>Therefore, </a:t>
            </a:r>
            <a:r>
              <a:rPr lang="en-US" altLang="zh-TW" sz="2200" dirty="0" err="1" smtClean="0"/>
              <a:t>quicksort</a:t>
            </a:r>
            <a:r>
              <a:rPr lang="en-US" altLang="zh-TW" sz="2200" dirty="0" smtClean="0"/>
              <a:t> requires:</a:t>
            </a:r>
          </a:p>
          <a:p>
            <a:pPr lvl="1" eaLnBrk="1" hangingPunct="1"/>
            <a:r>
              <a:rPr lang="en-US" altLang="zh-TW" sz="2000" dirty="0" smtClean="0">
                <a:latin typeface="Courier New" pitchFamily="49" charset="0"/>
              </a:rPr>
              <a:t>(n-1) + (n-2) + … + 1 = n</a:t>
            </a:r>
            <a:r>
              <a:rPr lang="en-US" altLang="zh-TW" sz="20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000" dirty="0" smtClean="0">
                <a:latin typeface="Courier New" pitchFamily="49" charset="0"/>
              </a:rPr>
              <a:t>(n-1)/2</a:t>
            </a:r>
            <a:r>
              <a:rPr lang="en-US" altLang="zh-TW" sz="2000" dirty="0" smtClean="0"/>
              <a:t> comparisons.</a:t>
            </a:r>
          </a:p>
          <a:p>
            <a:pPr lvl="1" eaLnBrk="1" hangingPunct="1"/>
            <a:r>
              <a:rPr lang="en-US" altLang="zh-TW" sz="2000" dirty="0" smtClean="0"/>
              <a:t>O(</a:t>
            </a:r>
            <a:r>
              <a:rPr lang="en-US" altLang="zh-TW" sz="2000" i="1" dirty="0" smtClean="0"/>
              <a:t>n</a:t>
            </a:r>
            <a:r>
              <a:rPr lang="en-US" altLang="zh-TW" sz="2000" i="1" baseline="30000" dirty="0" smtClean="0"/>
              <a:t>2</a:t>
            </a:r>
            <a:r>
              <a:rPr lang="en-US" altLang="zh-TW" sz="2000" dirty="0" smtClean="0"/>
              <a:t>).</a:t>
            </a:r>
          </a:p>
        </p:txBody>
      </p:sp>
      <p:pic>
        <p:nvPicPr>
          <p:cNvPr id="60421" name="Picture 8" descr="fig09_1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07941" y="1981200"/>
            <a:ext cx="4500563" cy="2908300"/>
          </a:xfrm>
          <a:noFill/>
        </p:spPr>
      </p:pic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8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8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8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A02A32-1877-441F-B907-96E6D8E083B6}" type="slidenum">
              <a:rPr lang="zh-TW" altLang="en-US"/>
              <a:pPr>
                <a:defRPr/>
              </a:pPr>
              <a:t>42</a:t>
            </a:fld>
            <a:endParaRPr lang="en-US" altLang="zh-TW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Quicksort</a:t>
            </a:r>
            <a:r>
              <a:rPr lang="en-US" altLang="zh-TW" dirty="0" smtClean="0"/>
              <a:t> (7/8)</a:t>
            </a:r>
            <a:endParaRPr lang="zh-TW" altLang="en-US" dirty="0" smtClean="0"/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When S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/>
              <a:t> and S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/>
              <a:t> contain about the same number of items, there would be about log</a:t>
            </a:r>
            <a:r>
              <a:rPr lang="en-US" altLang="zh-TW" sz="2800" baseline="-25000" dirty="0" smtClean="0"/>
              <a:t>2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levels of recursive calls to </a:t>
            </a:r>
            <a:r>
              <a:rPr lang="en-US" altLang="zh-TW" sz="2800" dirty="0" err="1" smtClean="0">
                <a:latin typeface="Courier New" pitchFamily="49" charset="0"/>
              </a:rPr>
              <a:t>quickSort</a:t>
            </a:r>
            <a:r>
              <a:rPr lang="en-US" altLang="zh-TW" sz="2800" dirty="0" smtClean="0"/>
              <a:t>, like in </a:t>
            </a:r>
            <a:r>
              <a:rPr lang="en-US" altLang="zh-TW" sz="2800" dirty="0" err="1" smtClean="0">
                <a:latin typeface="Courier New" pitchFamily="49" charset="0"/>
              </a:rPr>
              <a:t>mergeSort</a:t>
            </a:r>
            <a:r>
              <a:rPr lang="en-US" altLang="zh-TW" sz="2800" dirty="0" smtClean="0"/>
              <a:t>.</a:t>
            </a:r>
          </a:p>
          <a:p>
            <a:pPr lvl="2" eaLnBrk="1" hangingPunct="1"/>
            <a:endParaRPr lang="en-US" altLang="zh-TW" sz="2000" dirty="0" smtClean="0"/>
          </a:p>
          <a:p>
            <a:pPr eaLnBrk="1" hangingPunct="1"/>
            <a:r>
              <a:rPr lang="en-US" altLang="zh-TW" sz="2800" dirty="0" smtClean="0"/>
              <a:t>The average case of Quick sort is O(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</a:t>
            </a:r>
            <a:r>
              <a:rPr lang="en-US" altLang="zh-TW" sz="28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800" dirty="0" smtClean="0"/>
              <a:t> log</a:t>
            </a:r>
            <a:r>
              <a:rPr lang="en-US" altLang="zh-TW" sz="2800" baseline="-25000" dirty="0" smtClean="0"/>
              <a:t>2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).</a:t>
            </a:r>
          </a:p>
          <a:p>
            <a:pPr lvl="2" eaLnBrk="1" hangingPunct="1"/>
            <a:endParaRPr lang="en-US" altLang="zh-TW" sz="2000" dirty="0" smtClean="0"/>
          </a:p>
          <a:p>
            <a:pPr eaLnBrk="1" hangingPunct="1"/>
            <a:r>
              <a:rPr lang="en-US" altLang="zh-TW" sz="2800" dirty="0" err="1" smtClean="0"/>
              <a:t>Quicksort</a:t>
            </a:r>
            <a:r>
              <a:rPr lang="en-US" altLang="zh-TW" sz="2800" dirty="0" smtClean="0"/>
              <a:t> is usually extremely fast in practice.</a:t>
            </a:r>
          </a:p>
          <a:p>
            <a:pPr lvl="2" eaLnBrk="1" hangingPunct="1"/>
            <a:endParaRPr lang="en-US" altLang="zh-TW" dirty="0" smtClean="0"/>
          </a:p>
          <a:p>
            <a:pPr eaLnBrk="1" hangingPunct="1"/>
            <a:r>
              <a:rPr lang="en-US" altLang="zh-TW" sz="2800" dirty="0" smtClean="0"/>
              <a:t>Even if the worst case occurs, </a:t>
            </a:r>
            <a:r>
              <a:rPr lang="en-US" altLang="zh-TW" sz="2800" dirty="0" err="1" smtClean="0"/>
              <a:t>quicksort’s</a:t>
            </a:r>
            <a:r>
              <a:rPr lang="en-US" altLang="zh-TW" sz="2800" dirty="0" smtClean="0"/>
              <a:t> performance is acceptable for moderately large arrays.</a:t>
            </a:r>
          </a:p>
          <a:p>
            <a:pPr eaLnBrk="1" hangingPunct="1"/>
            <a:endParaRPr lang="en-US" altLang="zh-TW" sz="2800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Quick Sort (8/8)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43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11-13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399"/>
            <a:ext cx="9144000" cy="41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橢圓 10"/>
          <p:cNvSpPr/>
          <p:nvPr/>
        </p:nvSpPr>
        <p:spPr bwMode="auto">
          <a:xfrm>
            <a:off x="4211960" y="2420888"/>
            <a:ext cx="720080" cy="432048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4211960" y="4653136"/>
            <a:ext cx="720080" cy="432048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Improved Partition 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Medium-of-three pivot selection: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r>
              <a:rPr lang="en-US" altLang="zh-TW" sz="2400" dirty="0" smtClean="0"/>
              <a:t>Sort the three in order and put away the pivot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2639" y="1621659"/>
            <a:ext cx="6565745" cy="180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717032"/>
            <a:ext cx="6189663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165304"/>
            <a:ext cx="6696744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FIGURES 11-11 and 11-12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Improved Partition 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801847"/>
            <a:ext cx="8964488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sortFirstMiddleLast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ItemArray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first: integer,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  mid: integer, last: integer): void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[first] &gt;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</a:t>
            </a:r>
          </a:p>
          <a:p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 &gt;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[last]</a:t>
            </a:r>
          </a:p>
          <a:p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[last]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[first] &lt;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</a:t>
            </a:r>
          </a:p>
          <a:p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</a:t>
            </a:r>
            <a:r>
              <a:rPr lang="en-US" altLang="zh-TW" dirty="0" smtClean="0">
                <a:latin typeface="Lucida Sans Typewriter" pitchFamily="49" charset="0"/>
              </a:rPr>
              <a:t> 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Improved Partition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052736"/>
            <a:ext cx="8964488" cy="59093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Partition with medium-of-three pivot selection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partition(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ItemArray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first: integer, last: integer): integer</a:t>
            </a:r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Choose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and reposition it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mid = first + (last – first) / 2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sortFirstMiddleLast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first, mid, last)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[last – 1]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last - 1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pivot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Determine the regions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and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first + 1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last – 2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done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not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done)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Locate first entry on left that is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Arial Unicode MS"/>
                <a:ea typeface="Arial Unicode MS"/>
                <a:cs typeface="Arial Unicode MS"/>
              </a:rPr>
              <a:t>≥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&lt; pivot)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Locate first entry on right that is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Arial Unicode MS"/>
                <a:ea typeface="Arial Unicode MS"/>
                <a:cs typeface="Arial Unicode MS"/>
              </a:rPr>
              <a:t>≤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&gt; pivot)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– 1</a:t>
            </a:r>
            <a:r>
              <a:rPr lang="en-US" altLang="zh-TW" dirty="0" smtClean="0">
                <a:latin typeface="Lucida Sans Typewriter" pitchFamily="49" charset="0"/>
              </a:rPr>
              <a:t> 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Improved Partition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556792"/>
            <a:ext cx="89644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&lt;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indexFromFight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indexFromFight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– 1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}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done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Place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 proper position between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and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, and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mark its new location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latin typeface="Lucida Sans Typewriter" pitchFamily="49" charset="0"/>
              </a:rPr>
              <a:t>  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Radix Sort (1/4)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48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11-14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9144000" cy="3574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文字方塊 8"/>
          <p:cNvSpPr txBox="1"/>
          <p:nvPr/>
        </p:nvSpPr>
        <p:spPr>
          <a:xfrm>
            <a:off x="2699792" y="5229200"/>
            <a:ext cx="4006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radix sort of eight four-digit integers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Radix Sort 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algorithm in </a:t>
            </a:r>
            <a:r>
              <a:rPr lang="en-US" altLang="zh-TW" dirty="0" err="1" smtClean="0"/>
              <a:t>pseudocode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72816"/>
            <a:ext cx="89644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Sorts n d-digit integers in the 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radixSort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ItemArray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n: integer, d: integer): void</a:t>
            </a:r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(j = d </a:t>
            </a:r>
            <a:r>
              <a:rPr lang="en-US" altLang="zh-TW" i="1" dirty="0" err="1" smtClean="0">
                <a:solidFill>
                  <a:srgbClr val="0070C0"/>
                </a:solidFill>
                <a:latin typeface="Lucida Sans Typewriter" pitchFamily="49" charset="0"/>
              </a:rPr>
              <a:t>downto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1) {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Initialize 10 groups to empty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Initialize a counter for each group to 0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0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through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n – 1)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k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j-</a:t>
            </a:r>
            <a:r>
              <a:rPr lang="en-US" altLang="zh-TW" i="1" dirty="0" err="1" smtClean="0">
                <a:solidFill>
                  <a:srgbClr val="0070C0"/>
                </a:solidFill>
                <a:latin typeface="Lucida Sans Typewriter" pitchFamily="49" charset="0"/>
              </a:rPr>
              <a:t>th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digit of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the Array[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Place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at the end of group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k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Increase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k-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counter by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}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Replace the items in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with all the items in group 0,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followed by all the items in group 1, and so on.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Radix Sort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To sort </a:t>
            </a:r>
            <a:r>
              <a:rPr lang="en-US" altLang="zh-TW" sz="2800" dirty="0" smtClean="0">
                <a:latin typeface="Courier New" pitchFamily="49" charset="0"/>
              </a:rPr>
              <a:t>n</a:t>
            </a:r>
            <a:r>
              <a:rPr lang="en-US" altLang="zh-TW" sz="2800" dirty="0" smtClean="0"/>
              <a:t> d-digit numbers, Radix sort requires: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n</a:t>
            </a:r>
            <a:r>
              <a:rPr lang="en-US" altLang="zh-TW" sz="2400" dirty="0" smtClean="0"/>
              <a:t> moves each time it forms groups.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n</a:t>
            </a:r>
            <a:r>
              <a:rPr lang="en-US" altLang="zh-TW" sz="2400" dirty="0" smtClean="0"/>
              <a:t> moves to combine them into one group.</a:t>
            </a:r>
          </a:p>
          <a:p>
            <a:pPr eaLnBrk="1" hangingPunct="1"/>
            <a:r>
              <a:rPr lang="en-US" altLang="zh-TW" sz="2800" dirty="0" smtClean="0"/>
              <a:t>Totally, </a:t>
            </a:r>
            <a:r>
              <a:rPr lang="en-US" altLang="zh-TW" sz="2800" dirty="0" smtClean="0">
                <a:latin typeface="Courier New" pitchFamily="49" charset="0"/>
              </a:rPr>
              <a:t>2</a:t>
            </a:r>
            <a:r>
              <a:rPr lang="en-US" altLang="zh-TW" sz="28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800" dirty="0" smtClean="0">
                <a:latin typeface="Courier New" pitchFamily="49" charset="0"/>
              </a:rPr>
              <a:t>n</a:t>
            </a:r>
            <a:r>
              <a:rPr lang="en-US" altLang="zh-TW" sz="28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800" dirty="0" smtClean="0">
                <a:latin typeface="Courier New" pitchFamily="49" charset="0"/>
              </a:rPr>
              <a:t>d</a:t>
            </a:r>
            <a:r>
              <a:rPr lang="en-US" altLang="zh-TW" sz="2800" dirty="0" smtClean="0"/>
              <a:t> moves.</a:t>
            </a:r>
          </a:p>
          <a:p>
            <a:pPr eaLnBrk="1" hangingPunct="1"/>
            <a:r>
              <a:rPr lang="en-US" altLang="zh-TW" sz="2800" dirty="0" smtClean="0"/>
              <a:t>Thus, the Radix sort is O(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), if we treat </a:t>
            </a:r>
            <a:r>
              <a:rPr lang="en-US" altLang="zh-TW" sz="2800" dirty="0" smtClean="0">
                <a:latin typeface="Courier New" pitchFamily="49" charset="0"/>
              </a:rPr>
              <a:t>d</a:t>
            </a:r>
            <a:r>
              <a:rPr lang="en-US" altLang="zh-TW" sz="2800" dirty="0" smtClean="0"/>
              <a:t> as a constant.</a:t>
            </a:r>
          </a:p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FC7B3-A81C-4EEA-945C-163A1122F425}" type="slidenum">
              <a:rPr lang="zh-TW" altLang="en-US"/>
              <a:pPr>
                <a:defRPr/>
              </a:pPr>
              <a:t>51</a:t>
            </a:fld>
            <a:endParaRPr lang="en-US" altLang="zh-TW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Radix Sort (4/4)</a:t>
            </a:r>
          </a:p>
        </p:txBody>
      </p:sp>
      <p:sp>
        <p:nvSpPr>
          <p:cNvPr id="6861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Despite its efficiency, radix sort has some difficulties that make it inappropriate as a general-purpose sorting algorithm.</a:t>
            </a:r>
          </a:p>
          <a:p>
            <a:pPr lvl="1" eaLnBrk="1" hangingPunct="1"/>
            <a:r>
              <a:rPr lang="en-US" altLang="zh-TW" sz="2400" dirty="0" smtClean="0"/>
              <a:t>To sort integers, you need to accommodate 10 groups (0, 1, </a:t>
            </a:r>
            <a:r>
              <a:rPr lang="en-US" altLang="zh-TW" sz="2400" dirty="0" smtClean="0">
                <a:latin typeface="Arial" charset="0"/>
              </a:rPr>
              <a:t>…</a:t>
            </a:r>
            <a:r>
              <a:rPr lang="en-US" altLang="zh-TW" sz="2400" dirty="0" smtClean="0"/>
              <a:t>, 9).</a:t>
            </a:r>
          </a:p>
          <a:p>
            <a:pPr lvl="1" eaLnBrk="1" hangingPunct="1"/>
            <a:r>
              <a:rPr lang="en-US" altLang="zh-TW" sz="2400" dirty="0" smtClean="0"/>
              <a:t>Each group must be able to hold </a:t>
            </a:r>
            <a:r>
              <a:rPr lang="en-US" altLang="zh-TW" sz="2400" dirty="0" smtClean="0">
                <a:latin typeface="Courier New" pitchFamily="49" charset="0"/>
              </a:rPr>
              <a:t>n</a:t>
            </a:r>
            <a:r>
              <a:rPr lang="en-US" altLang="zh-TW" sz="2400" dirty="0" smtClean="0"/>
              <a:t> strings.</a:t>
            </a:r>
          </a:p>
          <a:p>
            <a:pPr lvl="1" eaLnBrk="1" hangingPunct="1"/>
            <a:r>
              <a:rPr lang="en-US" altLang="zh-TW" sz="2400" dirty="0" smtClean="0"/>
              <a:t>For large </a:t>
            </a:r>
            <a:r>
              <a:rPr lang="en-US" altLang="zh-TW" sz="2400" dirty="0" smtClean="0">
                <a:latin typeface="Courier New" pitchFamily="49" charset="0"/>
              </a:rPr>
              <a:t>n</a:t>
            </a:r>
            <a:r>
              <a:rPr lang="en-US" altLang="zh-TW" sz="2400" dirty="0" smtClean="0"/>
              <a:t>, this requirement demands substantial memory!</a:t>
            </a:r>
          </a:p>
          <a:p>
            <a:pPr lvl="2" eaLnBrk="1" hangingPunct="1"/>
            <a:endParaRPr lang="en-US" altLang="zh-TW" sz="2000" dirty="0" smtClean="0"/>
          </a:p>
          <a:p>
            <a:pPr eaLnBrk="1" hangingPunct="1"/>
            <a:r>
              <a:rPr lang="en-US" altLang="zh-TW" sz="2800" dirty="0" smtClean="0"/>
              <a:t>Radix sort is more appropriate when using chains than arrays to store data.</a:t>
            </a:r>
          </a:p>
          <a:p>
            <a:pPr lvl="1" eaLnBrk="1" hangingPunct="1"/>
            <a:endParaRPr lang="en-US" altLang="zh-TW" sz="2400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Comparison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52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11-15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359" y="1340768"/>
            <a:ext cx="8264105" cy="378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文字方塊 7"/>
          <p:cNvSpPr txBox="1"/>
          <p:nvPr/>
        </p:nvSpPr>
        <p:spPr>
          <a:xfrm>
            <a:off x="755576" y="5373216"/>
            <a:ext cx="6776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Note: Tree sort and Heap sort will be covered later in the course.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12847</TotalTime>
  <Words>4432</Words>
  <Application>Microsoft Office PowerPoint</Application>
  <PresentationFormat>如螢幕大小 (4:3)</PresentationFormat>
  <Paragraphs>723</Paragraphs>
  <Slides>52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52</vt:i4>
      </vt:variant>
    </vt:vector>
  </HeadingPairs>
  <TitlesOfParts>
    <vt:vector size="62" baseType="lpstr">
      <vt:lpstr>Arial Unicode MS</vt:lpstr>
      <vt:lpstr>新細明體</vt:lpstr>
      <vt:lpstr>Arial</vt:lpstr>
      <vt:lpstr>Calibri</vt:lpstr>
      <vt:lpstr>Courier New</vt:lpstr>
      <vt:lpstr>Lucida Sans Typewriter</vt:lpstr>
      <vt:lpstr>Verdana</vt:lpstr>
      <vt:lpstr>Wingdings</vt:lpstr>
      <vt:lpstr>1_Edge</vt:lpstr>
      <vt:lpstr>Office 佈景主題</vt:lpstr>
      <vt:lpstr>Sorting Algorithms  and  Their Efficiency </vt:lpstr>
      <vt:lpstr>Sorting Algorithms</vt:lpstr>
      <vt:lpstr>Determining Efficiency</vt:lpstr>
      <vt:lpstr>Selection Sort (1/8)</vt:lpstr>
      <vt:lpstr>Selection Sort (2/8)</vt:lpstr>
      <vt:lpstr>Selection Sort (3/8)</vt:lpstr>
      <vt:lpstr>Selection Sort (4/8)</vt:lpstr>
      <vt:lpstr>Selection Sort (5/8)</vt:lpstr>
      <vt:lpstr>Selection Sort (6/8)</vt:lpstr>
      <vt:lpstr>Selection Sort (7/8)</vt:lpstr>
      <vt:lpstr>Selection Sort (8/8)</vt:lpstr>
      <vt:lpstr>Bubble Sort (1/4)</vt:lpstr>
      <vt:lpstr>Bubble Sort (2/4)</vt:lpstr>
      <vt:lpstr>Bubble Sort (3/4)</vt:lpstr>
      <vt:lpstr>Bubble Sort (4/4)</vt:lpstr>
      <vt:lpstr>Insertion Sort (1/5)</vt:lpstr>
      <vt:lpstr>Insertion Sort (2/5)</vt:lpstr>
      <vt:lpstr>Insertion Sort (3/5)</vt:lpstr>
      <vt:lpstr>Insertion Sort (4/5)</vt:lpstr>
      <vt:lpstr>Insertion Sort (5/5)</vt:lpstr>
      <vt:lpstr>Merge Sort (1/11)</vt:lpstr>
      <vt:lpstr>Merge Sort (2/11)</vt:lpstr>
      <vt:lpstr>Merge Sort (3/11)</vt:lpstr>
      <vt:lpstr>Merge Sort (4/11)</vt:lpstr>
      <vt:lpstr>Merge Sort (5/11)</vt:lpstr>
      <vt:lpstr>Merge Sort (6/11)</vt:lpstr>
      <vt:lpstr>Merge Sort (7/11)</vt:lpstr>
      <vt:lpstr>Mergesort (8/11)</vt:lpstr>
      <vt:lpstr>Mergesort (9/11)</vt:lpstr>
      <vt:lpstr>Mergesort (10/11)</vt:lpstr>
      <vt:lpstr>Merge Sort (11/11)</vt:lpstr>
      <vt:lpstr>Quick Sort (1/8)</vt:lpstr>
      <vt:lpstr>Quick Sort (2/8)</vt:lpstr>
      <vt:lpstr>Partition (1/4)</vt:lpstr>
      <vt:lpstr>Partition (2/4)</vt:lpstr>
      <vt:lpstr>Partition (3/4)</vt:lpstr>
      <vt:lpstr>Partition (4/4)</vt:lpstr>
      <vt:lpstr>Quick Sort (3/8)</vt:lpstr>
      <vt:lpstr>Quick Sort (4/8)</vt:lpstr>
      <vt:lpstr>Quicksort (5/8)</vt:lpstr>
      <vt:lpstr>Quicksort (6/8)</vt:lpstr>
      <vt:lpstr>Quicksort (7/8)</vt:lpstr>
      <vt:lpstr>Quick Sort (8/8)</vt:lpstr>
      <vt:lpstr>Improved Partition (1/4)</vt:lpstr>
      <vt:lpstr>Improved Partition (2/4)</vt:lpstr>
      <vt:lpstr>Improved Partition (3/4)</vt:lpstr>
      <vt:lpstr>Improved Partition (4/4)</vt:lpstr>
      <vt:lpstr>Radix Sort (1/4)</vt:lpstr>
      <vt:lpstr>Radix Sort (2/4)</vt:lpstr>
      <vt:lpstr>Radix Sort (3/4)</vt:lpstr>
      <vt:lpstr>Radix Sort (4/4)</vt:lpstr>
      <vt:lpstr>Comparison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612</cp:revision>
  <dcterms:created xsi:type="dcterms:W3CDTF">2009-06-21T02:54:00Z</dcterms:created>
  <dcterms:modified xsi:type="dcterms:W3CDTF">2016-10-31T04:24:35Z</dcterms:modified>
</cp:coreProperties>
</file>