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86" r:id="rId3"/>
    <p:sldId id="259" r:id="rId4"/>
    <p:sldId id="268" r:id="rId5"/>
    <p:sldId id="267" r:id="rId6"/>
    <p:sldId id="269" r:id="rId7"/>
    <p:sldId id="276" r:id="rId8"/>
    <p:sldId id="278" r:id="rId9"/>
    <p:sldId id="270" r:id="rId10"/>
    <p:sldId id="287" r:id="rId11"/>
    <p:sldId id="288" r:id="rId12"/>
    <p:sldId id="289" r:id="rId13"/>
    <p:sldId id="280" r:id="rId14"/>
    <p:sldId id="281" r:id="rId15"/>
    <p:sldId id="283" r:id="rId16"/>
    <p:sldId id="284" r:id="rId17"/>
    <p:sldId id="285" r:id="rId1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94660"/>
  </p:normalViewPr>
  <p:slideViewPr>
    <p:cSldViewPr snapToGrid="0">
      <p:cViewPr varScale="1">
        <p:scale>
          <a:sx n="84" d="100"/>
          <a:sy n="84" d="100"/>
        </p:scale>
        <p:origin x="57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AD3A1-0F10-46E5-8BAB-9F72C404C5A2}" type="datetimeFigureOut">
              <a:rPr lang="zh-TW" altLang="en-US" smtClean="0"/>
              <a:t>2016/4/6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BDCE8-B830-4B5A-B472-BB53236158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0029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2016/4/6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7857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2016/4/6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6624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2016/4/6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3643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2016/4/6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7291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2016/4/6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782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2016/4/6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1008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2016/4/6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6281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2016/4/6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5730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2016/4/6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3389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2016/4/6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3603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2016/4/6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335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7D77D-DDE8-4D1A-8502-738C536374F7}" type="datetimeFigureOut">
              <a:rPr lang="zh-TW" altLang="en-US" smtClean="0"/>
              <a:t>2016/4/6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733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Theory of Computing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TA times #2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smtClean="0"/>
              <a:t>Hsu, Hung-Wei</a:t>
            </a:r>
          </a:p>
          <a:p>
            <a:r>
              <a:rPr lang="en-US" altLang="zh-TW" sz="3200" dirty="0" smtClean="0"/>
              <a:t>2016/04/06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56143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3600" dirty="0" smtClean="0"/>
              <a:t>Most solutions we showed in TA’s slides are more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like the </a:t>
            </a:r>
            <a:r>
              <a:rPr lang="en-US" altLang="zh-TW" sz="3600" i="1" dirty="0" smtClean="0"/>
              <a:t>ideas</a:t>
            </a:r>
            <a:r>
              <a:rPr lang="en-US" altLang="zh-TW" sz="3600" dirty="0" smtClean="0"/>
              <a:t> rather then </a:t>
            </a:r>
            <a:r>
              <a:rPr lang="en-US" altLang="zh-TW" sz="3600" i="1" dirty="0" smtClean="0"/>
              <a:t>completed solutions</a:t>
            </a:r>
            <a:r>
              <a:rPr lang="en-US" altLang="zh-TW" sz="3600" dirty="0" smtClean="0"/>
              <a:t>.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You may take them as guides, but shouldn’t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consider them as all the things you need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to get your homework done.</a:t>
            </a:r>
            <a:endParaRPr lang="zh-TW" altLang="en-US" sz="3600" dirty="0"/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838200" y="593725"/>
            <a:ext cx="10515600" cy="1325563"/>
          </a:xfrm>
        </p:spPr>
        <p:txBody>
          <a:bodyPr/>
          <a:lstStyle/>
          <a:p>
            <a:pPr algn="ctr"/>
            <a:r>
              <a:rPr lang="en-US" altLang="zh-TW" b="1" dirty="0" smtClean="0"/>
              <a:t>CAUTION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51246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Stats.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/>
              <a:t>Homework </a:t>
            </a:r>
            <a:r>
              <a:rPr lang="en-US" altLang="zh-TW" sz="3600" dirty="0" smtClean="0"/>
              <a:t>#3</a:t>
            </a:r>
            <a:endParaRPr lang="en-US" altLang="zh-TW" sz="3600" dirty="0"/>
          </a:p>
          <a:p>
            <a:pPr lvl="1"/>
            <a:r>
              <a:rPr lang="en-US" altLang="zh-TW" sz="3200" dirty="0"/>
              <a:t>Average </a:t>
            </a:r>
            <a:r>
              <a:rPr lang="en-US" altLang="zh-TW" sz="3200" dirty="0" smtClean="0"/>
              <a:t>73.5</a:t>
            </a:r>
            <a:endParaRPr lang="en-US" altLang="zh-TW" sz="3200" dirty="0"/>
          </a:p>
          <a:p>
            <a:pPr lvl="1"/>
            <a:r>
              <a:rPr lang="en-US" altLang="zh-TW" sz="3200" dirty="0"/>
              <a:t>Std. Dev. </a:t>
            </a:r>
            <a:r>
              <a:rPr lang="en-US" altLang="zh-TW" sz="3200" dirty="0" smtClean="0"/>
              <a:t>12.1</a:t>
            </a:r>
            <a:endParaRPr lang="en-US" altLang="zh-TW" sz="3600" dirty="0" smtClean="0"/>
          </a:p>
          <a:p>
            <a:r>
              <a:rPr lang="en-US" altLang="zh-TW" sz="3600" dirty="0" smtClean="0"/>
              <a:t>Homework #4</a:t>
            </a:r>
            <a:endParaRPr lang="en-US" altLang="zh-TW" sz="3600" dirty="0"/>
          </a:p>
          <a:p>
            <a:pPr lvl="1"/>
            <a:r>
              <a:rPr lang="en-US" altLang="zh-TW" sz="3200" dirty="0"/>
              <a:t>Average </a:t>
            </a:r>
            <a:r>
              <a:rPr lang="en-US" altLang="zh-TW" sz="3200" dirty="0" smtClean="0"/>
              <a:t>58</a:t>
            </a:r>
            <a:r>
              <a:rPr lang="en-US" altLang="zh-TW" sz="3200" dirty="0" smtClean="0"/>
              <a:t>.1</a:t>
            </a:r>
            <a:endParaRPr lang="en-US" altLang="zh-TW" sz="3200" dirty="0"/>
          </a:p>
          <a:p>
            <a:pPr lvl="1"/>
            <a:r>
              <a:rPr lang="en-US" altLang="zh-TW" sz="3200" dirty="0"/>
              <a:t>Std. Dev. </a:t>
            </a:r>
            <a:r>
              <a:rPr lang="en-US" altLang="zh-TW" sz="3200" smtClean="0"/>
              <a:t>19.9</a:t>
            </a:r>
            <a:endParaRPr lang="en-US" altLang="zh-TW" sz="3200" dirty="0"/>
          </a:p>
        </p:txBody>
      </p:sp>
    </p:spTree>
    <p:extLst>
      <p:ext uri="{BB962C8B-B14F-4D97-AF65-F5344CB8AC3E}">
        <p14:creationId xmlns:p14="http://schemas.microsoft.com/office/powerpoint/2010/main" val="11674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HW#3 – </a:t>
            </a:r>
            <a:r>
              <a:rPr lang="en-US" altLang="zh-TW" dirty="0" smtClean="0"/>
              <a:t>Q4.b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Be aware of the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/>
                  <a:t>-</a:t>
                </a:r>
                <a:r>
                  <a:rPr lang="en-US" altLang="zh-TW" dirty="0" smtClean="0"/>
                  <a:t>transition from the state 1 to 2.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064" y="2569696"/>
            <a:ext cx="6027030" cy="374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702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HW#3 – </a:t>
            </a:r>
            <a:r>
              <a:rPr lang="en-US" altLang="zh-TW" dirty="0" smtClean="0"/>
              <a:t>Q7.a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Read the context of Lemma 1.60 again carefully.  Note that it mentioned the case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846" y="2914338"/>
            <a:ext cx="7036308" cy="316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911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</a:t>
            </a:r>
            <a:r>
              <a:rPr lang="en-US" altLang="zh-TW" dirty="0"/>
              <a:t>– </a:t>
            </a:r>
            <a:r>
              <a:rPr lang="en-US" altLang="zh-TW" dirty="0" smtClean="0"/>
              <a:t>Q1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TW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TW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dirty="0" smtClean="0"/>
                  <a:t> be </a:t>
                </a:r>
                <a:r>
                  <a:rPr lang="en-US" altLang="zh-TW" dirty="0"/>
                  <a:t>two DFAs </a:t>
                </a:r>
                <a:r>
                  <a:rPr lang="en-US" altLang="zh-TW" dirty="0" smtClean="0"/>
                  <a:t>that recognize </a:t>
                </a:r>
                <a:r>
                  <a:rPr lang="en-US" altLang="zh-TW" dirty="0"/>
                  <a:t>A </a:t>
                </a:r>
                <a:r>
                  <a:rPr lang="en-US" altLang="zh-TW" dirty="0" smtClean="0"/>
                  <a:t>and </a:t>
                </a:r>
                <a:r>
                  <a:rPr lang="en-US" altLang="zh-TW" dirty="0"/>
                  <a:t>B, respectively</a:t>
                </a:r>
                <a:r>
                  <a:rPr lang="en-US" altLang="zh-TW" dirty="0" smtClean="0"/>
                  <a:t>.  And </a:t>
                </a:r>
                <a:r>
                  <a:rPr lang="en-US" altLang="zh-TW" dirty="0"/>
                  <a:t>w</a:t>
                </a:r>
                <a:r>
                  <a:rPr lang="en-US" altLang="zh-TW" dirty="0" smtClean="0"/>
                  <a:t>e can always define a DFA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/>
                  <a:t>that recognizes the perfect </a:t>
                </a:r>
                <a:r>
                  <a:rPr lang="en-US" altLang="zh-TW" dirty="0" smtClean="0"/>
                  <a:t>shuffle </a:t>
                </a:r>
                <a:r>
                  <a:rPr lang="en-US" altLang="zh-TW" dirty="0"/>
                  <a:t>of A and </a:t>
                </a:r>
                <a:r>
                  <a:rPr lang="en-US" altLang="zh-TW" dirty="0" smtClean="0"/>
                  <a:t>B as such: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TW" i="1" dirty="0" smtClean="0">
                    <a:latin typeface="Cambria Math" panose="02040503050406030204" pitchFamily="18" charset="0"/>
                  </a:rPr>
                  <a:t>.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×{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TW" i="1" dirty="0" smtClean="0">
                    <a:latin typeface="Cambria Math" panose="02040503050406030204" pitchFamily="18" charset="0"/>
                  </a:rPr>
                  <a:t>.</a:t>
                </a:r>
                <a:endParaRPr lang="en-US" altLang="zh-TW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),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),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, which defines the works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/>
                  <a:t>’s turn</a:t>
                </a:r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pPr lvl="1"/>
                <a:r>
                  <a:rPr lang="en-US" altLang="zh-TW" dirty="0" smtClean="0"/>
                  <a:t>Similarly,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),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TW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altLang="zh-TW" dirty="0" smtClean="0"/>
                  <a:t> for the works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dirty="0"/>
                  <a:t>’s turn</a:t>
                </a:r>
                <a:r>
                  <a:rPr lang="en-US" altLang="zh-TW" dirty="0" smtClean="0"/>
                  <a:t>.</a:t>
                </a:r>
              </a:p>
              <a:p>
                <a:endParaRPr lang="en-US" altLang="zh-TW" dirty="0" smtClean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 r="-1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2274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</a:t>
            </a:r>
            <a:r>
              <a:rPr lang="en-US" altLang="zh-TW" dirty="0"/>
              <a:t>– </a:t>
            </a:r>
            <a:r>
              <a:rPr lang="en-US" altLang="zh-TW" dirty="0" smtClean="0"/>
              <a:t>Q3 (1/2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828983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Based </a:t>
                </a:r>
                <a:r>
                  <a:rPr lang="en-US" altLang="zh-TW" dirty="0"/>
                  <a:t>on the result </a:t>
                </a:r>
                <a:r>
                  <a:rPr lang="en-US" altLang="zh-TW" dirty="0" smtClean="0"/>
                  <a:t>of Problem 5 in HW#2, if we can find a DFA </a:t>
                </a:r>
                <a:r>
                  <a:rPr lang="en-US" altLang="zh-TW" dirty="0"/>
                  <a:t>that recognizes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altLang="zh-TW" dirty="0" smtClean="0"/>
                  <a:t> (i.e.,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altLang="zh-TW" dirty="0" smtClean="0"/>
                  <a:t> is regular), it shows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zh-TW" dirty="0" smtClean="0"/>
                  <a:t> is regular.</a:t>
                </a:r>
              </a:p>
              <a:p>
                <a:pPr marL="0" indent="0">
                  <a:buNone/>
                </a:pPr>
                <a:endParaRPr lang="en-US" altLang="zh-TW" sz="1000" dirty="0" smtClean="0"/>
              </a:p>
              <a:p>
                <a:pPr marL="0" indent="0">
                  <a:buNone/>
                </a:pPr>
                <a:r>
                  <a:rPr lang="en-US" altLang="zh-TW" dirty="0"/>
                  <a:t>T</a:t>
                </a:r>
                <a:r>
                  <a:rPr lang="en-US" altLang="zh-TW" dirty="0" smtClean="0"/>
                  <a:t>here’s an interesting way of constructing the DFA that recognizes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altLang="zh-TW" dirty="0" smtClean="0"/>
                  <a:t>, the idea is as follows:</a:t>
                </a:r>
              </a:p>
              <a:p>
                <a:r>
                  <a:rPr lang="en-US" altLang="zh-TW" dirty="0" smtClean="0"/>
                  <a:t>Three times operation in binary form can be reached by a </a:t>
                </a:r>
                <a:r>
                  <a:rPr lang="en-US" altLang="zh-TW" i="1" dirty="0" smtClean="0"/>
                  <a:t>shift left </a:t>
                </a:r>
                <a:r>
                  <a:rPr lang="en-US" altLang="zh-TW" dirty="0" smtClean="0"/>
                  <a:t>and an </a:t>
                </a:r>
                <a:r>
                  <a:rPr lang="en-US" altLang="zh-TW" i="1" dirty="0" smtClean="0"/>
                  <a:t>add</a:t>
                </a:r>
                <a:r>
                  <a:rPr lang="en-US" altLang="zh-TW" dirty="0" smtClean="0"/>
                  <a:t> operation, i.e., times two with an extra addition.</a:t>
                </a:r>
              </a:p>
              <a:p>
                <a:r>
                  <a:rPr lang="en-US" altLang="zh-TW" dirty="0" smtClean="0"/>
                  <a:t>What if we can manage to leverage the result we built </a:t>
                </a:r>
                <a:r>
                  <a:rPr lang="en-US" altLang="zh-TW" dirty="0"/>
                  <a:t>in Problem </a:t>
                </a:r>
                <a:r>
                  <a:rPr lang="en-US" altLang="zh-TW" dirty="0" smtClean="0"/>
                  <a:t>6 of HW#2—a binary adder DFA?</a:t>
                </a:r>
              </a:p>
              <a:p>
                <a:r>
                  <a:rPr lang="en-US" altLang="zh-TW" dirty="0" smtClean="0"/>
                  <a:t>We can design a DFA to make its states remember the </a:t>
                </a:r>
                <a:r>
                  <a:rPr lang="en-US" altLang="zh-TW" i="1" dirty="0" smtClean="0"/>
                  <a:t>previous input bit</a:t>
                </a:r>
                <a:r>
                  <a:rPr lang="en-US" altLang="zh-TW" dirty="0" smtClean="0"/>
                  <a:t> and then does the </a:t>
                </a:r>
                <a:r>
                  <a:rPr lang="en-US" altLang="zh-TW" i="1" dirty="0" smtClean="0"/>
                  <a:t>shift left </a:t>
                </a:r>
                <a:r>
                  <a:rPr lang="en-US" altLang="zh-TW" dirty="0" smtClean="0"/>
                  <a:t>operation!!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828983"/>
              </a:xfrm>
              <a:blipFill rotWithShape="0">
                <a:blip r:embed="rId2"/>
                <a:stretch>
                  <a:fillRect l="-1217" t="-2020" r="-1565" b="-10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9242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HW#4 – </a:t>
            </a:r>
            <a:r>
              <a:rPr lang="en-US" altLang="zh-TW" dirty="0" smtClean="0"/>
              <a:t>Q3 (2/2</a:t>
            </a:r>
            <a:r>
              <a:rPr lang="en-US" altLang="zh-TW" dirty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18488"/>
                <a:ext cx="10515600" cy="4558475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Consider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being the DFA </a:t>
                </a:r>
                <a:r>
                  <a:rPr lang="en-US" altLang="zh-TW" dirty="0"/>
                  <a:t>you built in Problem 6 of </a:t>
                </a:r>
                <a:r>
                  <a:rPr lang="en-US" altLang="zh-TW" dirty="0" smtClean="0"/>
                  <a:t>HW#2. </a:t>
                </a:r>
              </a:p>
              <a:p>
                <a:r>
                  <a:rPr lang="en-US" altLang="zh-TW" dirty="0" smtClean="0"/>
                  <a:t>Let’s </a:t>
                </a:r>
                <a:r>
                  <a:rPr lang="en-US" altLang="zh-TW" dirty="0"/>
                  <a:t>make a DFA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′=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′,</m:t>
                        </m:r>
                        <m:sSubSup>
                          <m:sSub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that recognizes the language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altLang="zh-TW" dirty="0"/>
                  <a:t> as such: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′=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×{0,1}</m:t>
                    </m:r>
                  </m:oMath>
                </a14:m>
                <a:r>
                  <a:rPr lang="en-US" altLang="zh-TW" dirty="0" smtClean="0"/>
                  <a:t>, using an extra flag to remember previous input bit.</a:t>
                </a:r>
                <a:endParaRPr lang="en-US" altLang="zh-TW" dirty="0"/>
              </a:p>
              <a:p>
                <a:pPr lvl="1"/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),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mr>
                            </m:m>
                          </m:e>
                        </m:d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),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/>
                  <a:t>,</a:t>
                </a:r>
                <a:r>
                  <a:rPr lang="en-US" altLang="zh-TW" dirty="0" smtClean="0"/>
                  <a:t> for all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dirty="0" smtClean="0"/>
                  <a:t>. </a:t>
                </a:r>
              </a:p>
              <a:p>
                <a:pPr marL="457200" lvl="1" indent="0">
                  <a:buNone/>
                </a:pPr>
                <a:r>
                  <a:rPr lang="en-US" altLang="zh-TW" dirty="0" smtClean="0"/>
                  <a:t>Here, </a:t>
                </a:r>
                <a14:m>
                  <m:oMath xmlns:m="http://schemas.openxmlformats.org/officeDocument/2006/math">
                    <m:r>
                      <m:rPr>
                        <m:brk m:alnAt="7"/>
                      </m:rP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 smtClean="0"/>
                  <a:t> is the previous input bit, being shifted and added to the current digit (note that the validity of the addition is checked by the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altLang="zh-TW" dirty="0" smtClean="0"/>
                  <a:t> of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); 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zh-TW" dirty="0" smtClean="0"/>
                  <a:t> is the current input bit, being memorized by the current state.</a:t>
                </a:r>
                <a:endParaRPr lang="en-US" altLang="zh-TW" dirty="0"/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 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zh-TW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18488"/>
                <a:ext cx="10515600" cy="4558475"/>
              </a:xfrm>
              <a:blipFill rotWithShape="0">
                <a:blip r:embed="rId2"/>
                <a:stretch>
                  <a:fillRect l="-1043" t="-2276" r="-116" b="-1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794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HW#4 – </a:t>
            </a:r>
            <a:r>
              <a:rPr lang="en-US" altLang="zh-TW" dirty="0" smtClean="0"/>
              <a:t>Q5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sz="3200" dirty="0" smtClean="0"/>
                  <a:t>Any all-NFA can be convert into a DFA.</a:t>
                </a:r>
              </a:p>
              <a:p>
                <a:pPr lvl="1"/>
                <a:r>
                  <a:rPr lang="en-US" altLang="zh-TW" sz="2800" dirty="0" smtClean="0"/>
                  <a:t>You can convert an all-NFA into a DFA in the same way you do on an ordinary NFA, except for the part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altLang="zh-TW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altLang="zh-TW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en-US" altLang="zh-TW" sz="2800" b="0" i="1" smtClean="0">
                        <a:latin typeface="Cambria Math" panose="02040503050406030204" pitchFamily="18" charset="0"/>
                      </a:rPr>
                      <m:t>\</m:t>
                    </m:r>
                    <m:r>
                      <m:rPr>
                        <m:lit/>
                      </m:rPr>
                      <a:rPr lang="en-US" altLang="zh-TW" sz="2800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altLang="zh-TW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∅}</m:t>
                    </m:r>
                  </m:oMath>
                </a14:m>
                <a:r>
                  <a:rPr lang="en-US" altLang="zh-TW" sz="2800" dirty="0" smtClean="0"/>
                  <a:t>.</a:t>
                </a:r>
              </a:p>
              <a:p>
                <a:r>
                  <a:rPr lang="en-US" altLang="zh-TW" sz="3200" dirty="0" smtClean="0"/>
                  <a:t>Any DFA is a valid all-NFA.</a:t>
                </a:r>
              </a:p>
              <a:p>
                <a:pPr lvl="1"/>
                <a:r>
                  <a:rPr lang="en-US" altLang="zh-TW" sz="2800" dirty="0" smtClean="0"/>
                  <a:t>This side is trivial! (But you still need to explain it in </a:t>
                </a:r>
                <a:r>
                  <a:rPr lang="en-US" altLang="zh-TW" sz="2800" smtClean="0"/>
                  <a:t>your answer.)</a:t>
                </a:r>
                <a:endParaRPr lang="zh-TW" altLang="en-US" sz="28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33" t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2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HW#4 – </a:t>
            </a:r>
            <a:r>
              <a:rPr lang="en-US" altLang="zh-TW" dirty="0" smtClean="0"/>
              <a:t>Q7 </a:t>
            </a:r>
            <a:r>
              <a:rPr lang="en-US" altLang="zh-TW" dirty="0"/>
              <a:t>(</a:t>
            </a:r>
            <a:r>
              <a:rPr lang="en-US" altLang="zh-TW" dirty="0" smtClean="0"/>
              <a:t>1/3)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17536"/>
                <a:ext cx="10515600" cy="491128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altLang="zh-TW" dirty="0"/>
                  <a:t> be a </a:t>
                </a:r>
                <a:r>
                  <a:rPr lang="en-US" altLang="zh-TW" dirty="0" err="1"/>
                  <a:t>synchronizable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𝑘</m:t>
                    </m:r>
                  </m:oMath>
                </a14:m>
                <a:r>
                  <a:rPr lang="en-US" altLang="zh-TW" dirty="0"/>
                  <a:t>-state </a:t>
                </a:r>
                <a:r>
                  <a:rPr lang="en-US" altLang="zh-TW" dirty="0" smtClean="0"/>
                  <a:t>DFA:</a:t>
                </a:r>
                <a:endParaRPr lang="en-US" altLang="zh-TW" dirty="0"/>
              </a:p>
              <a:p>
                <a:r>
                  <a:rPr lang="en-US" altLang="zh-TW" dirty="0" smtClean="0"/>
                  <a:t>Since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is</a:t>
                </a:r>
                <a:r>
                  <a:rPr lang="en-US" altLang="zh-TW" dirty="0"/>
                  <a:t> </a:t>
                </a:r>
                <a:r>
                  <a:rPr lang="en-US" altLang="zh-TW" dirty="0" err="1" smtClean="0"/>
                  <a:t>synchronizable</a:t>
                </a:r>
                <a:r>
                  <a:rPr lang="en-US" altLang="zh-TW" dirty="0"/>
                  <a:t>,</a:t>
                </a:r>
                <a:r>
                  <a:rPr lang="en-US" altLang="zh-TW" dirty="0" smtClean="0"/>
                  <a:t> for </a:t>
                </a:r>
                <a:r>
                  <a:rPr lang="en-US" altLang="zh-TW" dirty="0"/>
                  <a:t>any two states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altLang="zh-TW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altLang="zh-TW" dirty="0" smtClean="0"/>
                  <a:t>, there exists a </a:t>
                </a:r>
                <a:r>
                  <a:rPr lang="en-US" altLang="zh-TW" dirty="0"/>
                  <a:t>string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TW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dirty="0"/>
                  <a:t> s.t.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/>
                                <a:ea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altLang="zh-TW" dirty="0" smtClean="0"/>
                  <a:t>.  Such strings may be many, let’s take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𝑠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to be the shortest one.</a:t>
                </a:r>
                <a:endParaRPr lang="en-US" altLang="zh-TW" dirty="0"/>
              </a:p>
              <a:p>
                <a:r>
                  <a:rPr lang="en-US" altLang="zh-TW" dirty="0" smtClean="0"/>
                  <a:t>We </a:t>
                </a:r>
                <a:r>
                  <a:rPr lang="en-US" altLang="zh-TW" dirty="0"/>
                  <a:t>claim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is of the </a:t>
                </a:r>
                <a:r>
                  <a:rPr lang="en-US" altLang="zh-TW" dirty="0"/>
                  <a:t>length at most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altLang="zh-TW" dirty="0" smtClean="0"/>
                  <a:t>:</a:t>
                </a:r>
                <a:endParaRPr lang="en-US" altLang="zh-TW" dirty="0"/>
              </a:p>
              <a:p>
                <a:pPr lvl="1"/>
                <a:r>
                  <a:rPr lang="en-US" altLang="zh-TW" sz="2200" dirty="0" smtClean="0"/>
                  <a:t>Consider the pairs </a:t>
                </a:r>
                <a:r>
                  <a:rPr lang="en-US" altLang="zh-TW" sz="2200" dirty="0"/>
                  <a:t>of </a:t>
                </a:r>
                <a:r>
                  <a:rPr lang="en-US" altLang="zh-TW" sz="2200" dirty="0" smtClean="0"/>
                  <a:t>states </a:t>
                </a:r>
                <a:r>
                  <a:rPr lang="en-US" altLang="zh-TW" sz="2200" dirty="0"/>
                  <a:t>gone through by </a:t>
                </a:r>
                <a:r>
                  <a:rPr lang="en-US" altLang="zh-TW" sz="2200" dirty="0" smtClean="0"/>
                  <a:t>two </a:t>
                </a:r>
                <a14:m>
                  <m:oMath xmlns:m="http://schemas.openxmlformats.org/officeDocument/2006/math">
                    <m:r>
                      <a:rPr lang="en-US" altLang="zh-TW" sz="2200" i="1" dirty="0">
                        <a:latin typeface="Cambria Math"/>
                      </a:rPr>
                      <m:t>𝑀</m:t>
                    </m:r>
                  </m:oMath>
                </a14:m>
                <a:r>
                  <a:rPr lang="en-US" altLang="zh-TW" sz="2200" dirty="0"/>
                  <a:t> </a:t>
                </a:r>
                <a:r>
                  <a:rPr lang="en-US" altLang="zh-TW" sz="2200" dirty="0" smtClean="0"/>
                  <a:t>copies, </a:t>
                </a:r>
                <a:r>
                  <a:rPr lang="en-US" altLang="zh-TW" sz="2200" dirty="0"/>
                  <a:t>starting </a:t>
                </a:r>
                <a:r>
                  <a:rPr lang="en-US" altLang="zh-TW" sz="2200" dirty="0" smtClean="0"/>
                  <a:t>respectively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200" i="1">
                            <a:latin typeface="Cambria Math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altLang="zh-TW" sz="22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200" i="1">
                            <a:latin typeface="Cambria Math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altLang="zh-TW" sz="2200" dirty="0" smtClean="0"/>
                  <a:t> while reading </a:t>
                </a:r>
                <a14:m>
                  <m:oMath xmlns:m="http://schemas.openxmlformats.org/officeDocument/2006/math">
                    <m:r>
                      <a:rPr lang="en-US" altLang="zh-TW" sz="2200" i="1">
                        <a:latin typeface="Cambria Math"/>
                      </a:rPr>
                      <m:t>𝑠</m:t>
                    </m:r>
                    <m:r>
                      <a:rPr lang="en-US" altLang="zh-TW" sz="22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altLang="zh-TW" sz="2200" dirty="0" smtClean="0"/>
                  <a:t> </a:t>
                </a:r>
                <a:r>
                  <a:rPr lang="en-US" altLang="zh-TW" sz="2200" dirty="0" smtClean="0"/>
                  <a:t> Two </a:t>
                </a:r>
                <a:r>
                  <a:rPr lang="en-US" altLang="zh-TW" sz="2200" dirty="0" smtClean="0"/>
                  <a:t>copies ended in a same state by the definition of </a:t>
                </a:r>
                <a14:m>
                  <m:oMath xmlns:m="http://schemas.openxmlformats.org/officeDocument/2006/math">
                    <m:r>
                      <a:rPr lang="en-US" altLang="zh-TW" sz="2200" i="1">
                        <a:latin typeface="Cambria Math"/>
                      </a:rPr>
                      <m:t>𝑠</m:t>
                    </m:r>
                  </m:oMath>
                </a14:m>
                <a:r>
                  <a:rPr lang="en-US" altLang="zh-TW" sz="2200" dirty="0" smtClean="0"/>
                  <a:t>. </a:t>
                </a:r>
              </a:p>
              <a:p>
                <a:pPr lvl="1"/>
                <a:r>
                  <a:rPr lang="en-US" altLang="zh-TW" sz="2200" dirty="0" smtClean="0"/>
                  <a:t>In the sequence </a:t>
                </a:r>
                <a:r>
                  <a:rPr lang="en-US" altLang="zh-TW" sz="2200" dirty="0" smtClean="0"/>
                  <a:t>formed </a:t>
                </a:r>
                <a:r>
                  <a:rPr lang="en-US" altLang="zh-TW" sz="2200" dirty="0" smtClean="0"/>
                  <a:t>by those pairs (we may consider them as a path), each pair must occur only </a:t>
                </a:r>
                <a:r>
                  <a:rPr lang="en-US" altLang="zh-TW" sz="2200" dirty="0" smtClean="0"/>
                  <a:t>once.  Since </a:t>
                </a:r>
                <a14:m>
                  <m:oMath xmlns:m="http://schemas.openxmlformats.org/officeDocument/2006/math">
                    <m:r>
                      <a:rPr lang="en-US" altLang="zh-TW" sz="2200" i="1">
                        <a:latin typeface="Cambria Math"/>
                      </a:rPr>
                      <m:t>𝑠</m:t>
                    </m:r>
                  </m:oMath>
                </a14:m>
                <a:r>
                  <a:rPr lang="en-US" altLang="zh-TW" sz="2200" dirty="0" smtClean="0"/>
                  <a:t> is the shortest </a:t>
                </a:r>
                <a:r>
                  <a:rPr lang="en-US" altLang="zh-TW" sz="2200" dirty="0"/>
                  <a:t>(</a:t>
                </a:r>
                <a:r>
                  <a:rPr lang="en-US" altLang="zh-TW" sz="2200" dirty="0" smtClean="0"/>
                  <a:t>otherwise, there must be some loops </a:t>
                </a:r>
                <a:r>
                  <a:rPr lang="en-US" altLang="zh-TW" sz="2200" dirty="0" smtClean="0"/>
                  <a:t>occurred in </a:t>
                </a:r>
                <a:r>
                  <a:rPr lang="en-US" altLang="zh-TW" sz="2200" dirty="0" smtClean="0"/>
                  <a:t>the path).</a:t>
                </a:r>
                <a:endParaRPr lang="en-US" altLang="zh-TW" sz="2200" dirty="0"/>
              </a:p>
              <a:p>
                <a:pPr lvl="1"/>
                <a:r>
                  <a:rPr lang="en-US" altLang="zh-TW" sz="2200" dirty="0" smtClean="0"/>
                  <a:t>Therefore, the </a:t>
                </a:r>
                <a:r>
                  <a:rPr lang="en-US" altLang="zh-TW" sz="2200" dirty="0"/>
                  <a:t>length of</a:t>
                </a:r>
                <a:r>
                  <a:rPr lang="en-US" altLang="zh-TW" sz="22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sz="2200" i="1">
                        <a:latin typeface="Cambria Math"/>
                      </a:rPr>
                      <m:t>𝑠</m:t>
                    </m:r>
                  </m:oMath>
                </a14:m>
                <a:r>
                  <a:rPr lang="en-US" altLang="zh-TW" sz="2200" dirty="0"/>
                  <a:t> </a:t>
                </a:r>
                <a:r>
                  <a:rPr lang="en-US" altLang="zh-TW" sz="2200" dirty="0" smtClean="0"/>
                  <a:t>is </a:t>
                </a:r>
                <a:r>
                  <a:rPr lang="en-US" altLang="zh-TW" sz="2200" dirty="0"/>
                  <a:t>at </a:t>
                </a:r>
                <a:r>
                  <a:rPr lang="en-US" altLang="zh-TW" sz="2200" dirty="0" smtClean="0"/>
                  <a:t>most</a:t>
                </a:r>
                <a:r>
                  <a:rPr lang="en-US" altLang="zh-TW" sz="2200" dirty="0"/>
                  <a:t> </a:t>
                </a:r>
                <a14:m>
                  <m:oMath xmlns:m="http://schemas.openxmlformats.org/officeDocument/2006/math">
                    <m:r>
                      <a:rPr lang="en-US" altLang="zh-TW" sz="22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sz="22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2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sz="2200" i="1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altLang="zh-TW" sz="2200" dirty="0" smtClean="0"/>
                  <a:t>, which is the number of all possible</a:t>
                </a:r>
                <a:r>
                  <a:rPr lang="en-US" altLang="zh-TW" sz="2200" dirty="0"/>
                  <a:t> </a:t>
                </a:r>
                <a:r>
                  <a:rPr lang="en-US" altLang="zh-TW" sz="2200" dirty="0" smtClean="0"/>
                  <a:t>combination of two states, </a:t>
                </a:r>
                <a:r>
                  <a:rPr lang="en-US" altLang="zh-TW" sz="2200" dirty="0" smtClean="0"/>
                  <a:t>excepts for those </a:t>
                </a:r>
                <a:r>
                  <a:rPr lang="en-US" altLang="zh-TW" sz="2200" dirty="0" smtClean="0"/>
                  <a:t>indicating </a:t>
                </a:r>
                <a:r>
                  <a:rPr lang="en-US" altLang="zh-TW" sz="2200" dirty="0" smtClean="0"/>
                  <a:t>the </a:t>
                </a:r>
                <a:r>
                  <a:rPr lang="en-US" altLang="zh-TW" sz="2200" dirty="0" smtClean="0"/>
                  <a:t>same </a:t>
                </a:r>
                <a:r>
                  <a:rPr lang="en-US" altLang="zh-TW" sz="2200" dirty="0" smtClean="0"/>
                  <a:t>state reached already.</a:t>
                </a:r>
                <a:endParaRPr lang="en-US" altLang="zh-TW" sz="2200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17536"/>
                <a:ext cx="10515600" cy="4911280"/>
              </a:xfrm>
              <a:blipFill rotWithShape="0">
                <a:blip r:embed="rId2"/>
                <a:stretch>
                  <a:fillRect l="-1217" t="-1985" r="-1159" b="-1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731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HW#4 – </a:t>
            </a:r>
            <a:r>
              <a:rPr lang="en-US" altLang="zh-TW" dirty="0" smtClean="0"/>
              <a:t>Q7 (2/3)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874704"/>
              </a:xfrm>
            </p:spPr>
            <p:txBody>
              <a:bodyPr>
                <a:noAutofit/>
              </a:bodyPr>
              <a:lstStyle/>
              <a:p>
                <a:r>
                  <a:rPr lang="en-US" altLang="zh-TW" dirty="0" smtClean="0"/>
                  <a:t>Now let us construct </a:t>
                </a:r>
                <a:r>
                  <a:rPr lang="en-US" altLang="zh-TW" dirty="0" smtClean="0"/>
                  <a:t>the synchronizing </a:t>
                </a:r>
                <a:r>
                  <a:rPr lang="en-US" altLang="zh-TW" dirty="0"/>
                  <a:t>sequence </a:t>
                </a:r>
                <a:r>
                  <a:rPr lang="en-US" altLang="zh-TW" dirty="0" smtClean="0"/>
                  <a:t>for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𝑀</m:t>
                    </m:r>
                  </m:oMath>
                </a14:m>
                <a:r>
                  <a:rPr lang="en-US" altLang="zh-TW" dirty="0" smtClean="0"/>
                  <a:t>:</a:t>
                </a:r>
              </a:p>
              <a:p>
                <a:pPr lvl="1"/>
                <a:r>
                  <a:rPr lang="en-US" altLang="zh-TW" dirty="0" smtClean="0"/>
                  <a:t>I</a:t>
                </a:r>
                <a:r>
                  <a:rPr lang="en-US" altLang="zh-TW" dirty="0" smtClean="0"/>
                  <a:t>magine there are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𝑘</m:t>
                    </m:r>
                  </m:oMath>
                </a14:m>
                <a:r>
                  <a:rPr lang="en-US" altLang="zh-TW" dirty="0"/>
                  <a:t> copies of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𝑀</m:t>
                    </m:r>
                  </m:oMath>
                </a14:m>
                <a:r>
                  <a:rPr lang="en-US" altLang="zh-TW" dirty="0"/>
                  <a:t>, </a:t>
                </a:r>
                <a:r>
                  <a:rPr lang="en-US" altLang="zh-TW" dirty="0" smtClean="0"/>
                  <a:t>each </a:t>
                </a:r>
                <a:r>
                  <a:rPr lang="en-US" altLang="zh-TW" dirty="0" smtClean="0"/>
                  <a:t>one taking </a:t>
                </a:r>
                <a:r>
                  <a:rPr lang="en-US" altLang="zh-TW" dirty="0"/>
                  <a:t>a different </a:t>
                </a:r>
                <a:r>
                  <a:rPr lang="en-US" altLang="zh-TW" dirty="0" smtClean="0"/>
                  <a:t>state as </a:t>
                </a:r>
                <a:r>
                  <a:rPr lang="en-US" altLang="zh-TW" dirty="0" smtClean="0"/>
                  <a:t>its start </a:t>
                </a:r>
                <a:r>
                  <a:rPr lang="en-US" altLang="zh-TW" dirty="0" smtClean="0"/>
                  <a:t>state</a:t>
                </a:r>
                <a:r>
                  <a:rPr lang="en-US" altLang="zh-TW" dirty="0" smtClean="0"/>
                  <a:t>.</a:t>
                </a:r>
              </a:p>
              <a:p>
                <a:pPr lvl="1"/>
                <a:r>
                  <a:rPr lang="en-US" altLang="zh-TW" dirty="0" smtClean="0"/>
                  <a:t>Picking</a:t>
                </a:r>
                <a:r>
                  <a:rPr lang="zh-TW" altLang="en-US" dirty="0" smtClean="0"/>
                  <a:t> </a:t>
                </a:r>
                <a:r>
                  <a:rPr lang="en-US" altLang="zh-TW" dirty="0"/>
                  <a:t>arbitrarily two copies </a:t>
                </a:r>
                <a:r>
                  <a:rPr lang="en-US" altLang="zh-TW" dirty="0"/>
                  <a:t>of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𝑀</m:t>
                    </m:r>
                  </m:oMath>
                </a14:m>
                <a:r>
                  <a:rPr lang="en-US" altLang="zh-TW" dirty="0"/>
                  <a:t>, we can always find </a:t>
                </a:r>
                <a:r>
                  <a:rPr lang="en-US" altLang="zh-TW" dirty="0" smtClean="0"/>
                  <a:t>their "string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dirty="0" smtClean="0"/>
                  <a:t>" </a:t>
                </a:r>
                <a:r>
                  <a:rPr lang="en-US" altLang="zh-TW" dirty="0"/>
                  <a:t>to make them both reach </a:t>
                </a:r>
                <a:r>
                  <a:rPr lang="en-US" altLang="zh-TW" dirty="0"/>
                  <a:t>the same </a:t>
                </a:r>
                <a:r>
                  <a:rPr lang="en-US" altLang="zh-TW" dirty="0"/>
                  <a:t>state, </a:t>
                </a:r>
                <a:r>
                  <a:rPr lang="en-US" altLang="zh-TW" dirty="0"/>
                  <a:t>i.e</a:t>
                </a:r>
                <a:r>
                  <a:rPr lang="en-US" altLang="zh-TW" dirty="0"/>
                  <a:t>. </a:t>
                </a:r>
                <a:r>
                  <a:rPr lang="en-US" altLang="zh-TW" dirty="0"/>
                  <a:t>be synchronized.</a:t>
                </a:r>
              </a:p>
              <a:p>
                <a:pPr lvl="1"/>
                <a:r>
                  <a:rPr lang="en-US" altLang="zh-TW" dirty="0" smtClean="0"/>
                  <a:t>We will run </a:t>
                </a:r>
                <a:r>
                  <a:rPr lang="en-US" altLang="zh-TW" dirty="0"/>
                  <a:t>all the copies </a:t>
                </a:r>
                <a:r>
                  <a:rPr lang="en-US" altLang="zh-TW" dirty="0" smtClean="0"/>
                  <a:t>in parallel on </a:t>
                </a:r>
                <a:r>
                  <a:rPr lang="en-US" altLang="zh-TW" dirty="0"/>
                  <a:t>same inputs. </a:t>
                </a:r>
                <a:r>
                  <a:rPr lang="en-US" altLang="zh-TW" dirty="0" smtClean="0"/>
                  <a:t> Each round, each copy starts at the state it ends on last time; we </a:t>
                </a:r>
                <a:r>
                  <a:rPr lang="en-US" altLang="zh-TW" dirty="0"/>
                  <a:t>pick two </a:t>
                </a:r>
                <a:r>
                  <a:rPr lang="en-US" altLang="zh-TW" dirty="0"/>
                  <a:t>copies which haven’t been synchronized, acquire </a:t>
                </a:r>
                <a:r>
                  <a:rPr lang="en-US" altLang="zh-TW" dirty="0" smtClean="0"/>
                  <a:t>their "string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dirty="0" smtClean="0"/>
                  <a:t>" to be the </a:t>
                </a:r>
                <a:r>
                  <a:rPr lang="en-US" altLang="zh-TW" dirty="0"/>
                  <a:t>input for </a:t>
                </a:r>
                <a:r>
                  <a:rPr lang="en-US" altLang="zh-TW" dirty="0" smtClean="0"/>
                  <a:t>everyone on this round.  After the round</a:t>
                </a:r>
                <a:r>
                  <a:rPr lang="en-US" altLang="zh-TW" dirty="0"/>
                  <a:t>, the </a:t>
                </a:r>
                <a:r>
                  <a:rPr lang="en-US" altLang="zh-TW" dirty="0"/>
                  <a:t>copies </a:t>
                </a:r>
                <a:r>
                  <a:rPr lang="en-US" altLang="zh-TW" dirty="0"/>
                  <a:t>we picked will end up in a same </a:t>
                </a:r>
                <a:r>
                  <a:rPr lang="en-US" altLang="zh-TW" dirty="0" smtClean="0"/>
                  <a:t>state and their behaviors </a:t>
                </a:r>
                <a:r>
                  <a:rPr lang="en-US" altLang="zh-TW" dirty="0"/>
                  <a:t>will be all the </a:t>
                </a:r>
                <a:r>
                  <a:rPr lang="en-US" altLang="zh-TW" dirty="0" smtClean="0"/>
                  <a:t>same starting from the next round (synchronized).</a:t>
                </a:r>
              </a:p>
              <a:p>
                <a:pPr lvl="1"/>
                <a:r>
                  <a:rPr lang="en-US" altLang="zh-TW" dirty="0" smtClean="0"/>
                  <a:t>So we only need to repeat at most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rounds to get </a:t>
                </a:r>
                <a:r>
                  <a:rPr lang="en-US" altLang="zh-TW" dirty="0"/>
                  <a:t>all the copies </a:t>
                </a:r>
                <a:r>
                  <a:rPr lang="en-US" altLang="zh-TW" dirty="0"/>
                  <a:t>of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 smtClean="0"/>
                  <a:t>synchronized.</a:t>
                </a:r>
                <a:endParaRPr lang="en-US" altLang="zh-TW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874704"/>
              </a:xfrm>
              <a:blipFill rotWithShape="0">
                <a:blip r:embed="rId2"/>
                <a:stretch>
                  <a:fillRect l="-1043" t="-2000" r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824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HW#4 – </a:t>
            </a:r>
            <a:r>
              <a:rPr lang="en-US" altLang="zh-TW" dirty="0" smtClean="0"/>
              <a:t>Q7 (</a:t>
            </a:r>
            <a:r>
              <a:rPr lang="en-US" altLang="zh-TW" dirty="0"/>
              <a:t>3</a:t>
            </a:r>
            <a:r>
              <a:rPr lang="en-US" altLang="zh-TW" dirty="0" smtClean="0"/>
              <a:t>/3)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682680"/>
              </a:xfrm>
            </p:spPr>
            <p:txBody>
              <a:bodyPr>
                <a:noAutofit/>
              </a:bodyPr>
              <a:lstStyle/>
              <a:p>
                <a:r>
                  <a:rPr lang="en-US" altLang="zh-TW" dirty="0" smtClean="0"/>
                  <a:t>The concatenation </a:t>
                </a:r>
                <a:r>
                  <a:rPr lang="en-US" altLang="zh-TW" dirty="0"/>
                  <a:t>of </a:t>
                </a:r>
                <a:r>
                  <a:rPr lang="en-US" altLang="zh-TW" dirty="0" smtClean="0"/>
                  <a:t>all </a:t>
                </a:r>
                <a:r>
                  <a:rPr lang="en-US" altLang="zh-TW" dirty="0" smtClean="0"/>
                  <a:t>the </a:t>
                </a:r>
                <a:r>
                  <a:rPr lang="en-US" altLang="zh-TW" dirty="0" smtClean="0"/>
                  <a:t>"string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dirty="0"/>
                  <a:t>" </a:t>
                </a:r>
                <a:r>
                  <a:rPr lang="en-US" altLang="zh-TW" dirty="0" smtClean="0"/>
                  <a:t>we found in each round will then be </a:t>
                </a:r>
                <a:r>
                  <a:rPr lang="en-US" altLang="zh-TW" dirty="0"/>
                  <a:t>a </a:t>
                </a:r>
                <a:r>
                  <a:rPr lang="en-US" altLang="zh-TW" dirty="0"/>
                  <a:t>synchronizing sequence for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𝑀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As we have shown, the length of each </a:t>
                </a:r>
                <a:r>
                  <a:rPr lang="en-US" altLang="zh-TW" dirty="0"/>
                  <a:t>"string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dirty="0"/>
                  <a:t>" </a:t>
                </a:r>
                <a:r>
                  <a:rPr lang="en-US" altLang="zh-TW" dirty="0" smtClean="0"/>
                  <a:t>is </a:t>
                </a:r>
                <a:r>
                  <a:rPr lang="en-US" altLang="zh-TW" dirty="0"/>
                  <a:t>at </a:t>
                </a:r>
                <a:r>
                  <a:rPr lang="en-US" altLang="zh-TW" dirty="0" smtClean="0"/>
                  <a:t>most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altLang="zh-TW" dirty="0" smtClean="0"/>
                  <a:t>. So </a:t>
                </a:r>
                <a:r>
                  <a:rPr lang="en-US" altLang="zh-TW" dirty="0"/>
                  <a:t>the </a:t>
                </a:r>
                <a:r>
                  <a:rPr lang="en-US" altLang="zh-TW" dirty="0" smtClean="0"/>
                  <a:t>length of the synchronizing sequence we found is at most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−1)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altLang="zh-TW" dirty="0" smtClean="0"/>
                  <a:t>.</a:t>
                </a:r>
              </a:p>
              <a:p>
                <a:endParaRPr lang="en-US" altLang="zh-TW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682680"/>
              </a:xfrm>
              <a:blipFill rotWithShape="0">
                <a:blip r:embed="rId2"/>
                <a:stretch>
                  <a:fillRect l="-1043" t="-2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179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HW#5 </a:t>
            </a:r>
            <a:r>
              <a:rPr lang="en-US" altLang="zh-TW" dirty="0"/>
              <a:t>– </a:t>
            </a:r>
            <a:r>
              <a:rPr lang="en-US" altLang="zh-TW" dirty="0" smtClean="0"/>
              <a:t>Q2 (1/2)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Let’s eliminate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b="0" i="1" dirty="0" smtClean="0">
                    <a:latin typeface="Cambria Math" panose="02040503050406030204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altLang="zh-TW" b="0" dirty="0" smtClean="0"/>
                  <a:t>	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𝑋𝑅𝑋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𝑎𝑇𝑏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𝑏𝑇𝑎</m:t>
                    </m:r>
                  </m:oMath>
                </a14:m>
                <a:endParaRPr lang="en-US" altLang="zh-TW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b="0" dirty="0" smtClean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𝑋𝑇𝑋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 smtClean="0"/>
              </a:p>
              <a:p>
                <a:pPr marL="0" indent="0">
                  <a:buNone/>
                </a:pPr>
                <a:r>
                  <a:rPr lang="en-US" altLang="zh-TW" b="0" dirty="0" smtClean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endParaRPr lang="en-US" altLang="zh-TW" dirty="0"/>
              </a:p>
              <a:p>
                <a:pPr>
                  <a:spcAft>
                    <a:spcPts val="1200"/>
                  </a:spcAft>
                </a:pPr>
                <a:r>
                  <a:rPr lang="en-US" altLang="zh-TW" dirty="0" smtClean="0"/>
                  <a:t>And change the variables’ names.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altLang="zh-TW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𝑅𝑒𝑞𝑢𝑖𝑟𝑒𝑑</m:t>
                          </m:r>
                        </m:e>
                      </m:d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𝐶h𝑎𝑟</m:t>
                          </m:r>
                        </m:e>
                      </m:d>
                      <m:d>
                        <m:dPr>
                          <m:begChr m:val="⟨"/>
                          <m:endChr m:val="⟩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𝑅𝑒𝑞𝑢𝑖𝑟𝑒𝑑</m:t>
                          </m:r>
                        </m:e>
                      </m:d>
                      <m:d>
                        <m:dPr>
                          <m:begChr m:val="⟨"/>
                          <m:endChr m:val="⟩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𝐶h𝑎𝑟</m:t>
                          </m:r>
                        </m:e>
                      </m:d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𝐶h𝑎𝑟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𝐶h𝑎𝑟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altLang="zh-TW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/>
                  <a:t>      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𝐶h𝑎𝑟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𝐶h𝑎𝑟</m:t>
                        </m:r>
                      </m:e>
                    </m:d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𝐶h𝑎𝑟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𝐶h𝑎𝑟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𝐶h𝑎𝑟</m:t>
                            </m:r>
                          </m:e>
                        </m:d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dirty="0" smtClean="0"/>
                  <a:t>        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𝐶h𝑎𝑟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66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874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HW#5 – Q2 </a:t>
            </a:r>
            <a:r>
              <a:rPr lang="en-US" altLang="zh-TW" dirty="0" smtClean="0"/>
              <a:t>(2/2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sz="3200" dirty="0" smtClean="0"/>
                  <a:t>Then we can recognize that: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altLang="zh-TW" sz="3200" dirty="0" smtClean="0"/>
                  <a:t>This grammar will generate a same amount of characters on both the left and the right sides.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altLang="zh-TW" sz="3200" dirty="0" smtClean="0"/>
                  <a:t>Within these characters, the rule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3200" i="1">
                            <a:latin typeface="Cambria Math" panose="02040503050406030204" pitchFamily="18" charset="0"/>
                          </a:rPr>
                          <m:t>𝑅𝑒𝑞𝑢𝑖𝑟𝑒𝑑</m:t>
                        </m:r>
                      </m:e>
                    </m:d>
                  </m:oMath>
                </a14:m>
                <a:r>
                  <a:rPr lang="zh-TW" altLang="en-US" sz="3200" dirty="0" smtClean="0"/>
                  <a:t> </a:t>
                </a:r>
                <a:r>
                  <a:rPr lang="en-US" altLang="zh-TW" sz="3200" dirty="0" smtClean="0"/>
                  <a:t>guarantees that there must be at least one pair of characters on the symmetrical position that are different.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altLang="zh-TW" sz="3200" dirty="0" smtClean="0"/>
                  <a:t>Thus indicate that any string generated by the grammar can never be a palindrome.</a:t>
                </a:r>
                <a:endParaRPr lang="zh-TW" altLang="en-US" sz="32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565" t="-29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22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HW#5 </a:t>
            </a:r>
            <a:r>
              <a:rPr lang="en-US" altLang="zh-TW" dirty="0"/>
              <a:t>– </a:t>
            </a:r>
            <a:r>
              <a:rPr lang="en-US" altLang="zh-TW" dirty="0" smtClean="0"/>
              <a:t>Q6 (1/3)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581526" y="1745413"/>
                <a:ext cx="5562600" cy="4767682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Add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TW" dirty="0" smtClean="0"/>
                  <a:t>, a new start variable.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</m:t>
                    </m:r>
                  </m:oMath>
                </a14:m>
                <a:endParaRPr lang="en-US" altLang="zh-TW" b="1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b="0" dirty="0" smtClean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b="0" dirty="0" smtClean="0"/>
                  <a:t>	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→00 | 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/>
              </a:p>
              <a:p>
                <a:r>
                  <a:rPr lang="en-US" altLang="zh-TW" dirty="0" smtClean="0"/>
                  <a:t>Remove </a:t>
                </a:r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rules.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  Firstly,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zh-TW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 smtClean="0"/>
                  <a:t>,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US" altLang="zh-TW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𝑩𝑨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→00 </m:t>
                    </m:r>
                    <m:r>
                      <a:rPr lang="en-US" altLang="zh-TW" i="1" smtClean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>
                  <a:solidFill>
                    <a:schemeClr val="accent3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526" y="1745413"/>
                <a:ext cx="5562600" cy="4767682"/>
              </a:xfrm>
              <a:blipFill rotWithShape="0">
                <a:blip r:embed="rId2"/>
                <a:stretch>
                  <a:fillRect l="-1972" t="-204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內容版面配置區 2"/>
              <p:cNvSpPr txBox="1">
                <a:spLocks/>
              </p:cNvSpPr>
              <p:nvPr/>
            </p:nvSpPr>
            <p:spPr>
              <a:xfrm>
                <a:off x="6208294" y="4299284"/>
                <a:ext cx="5871412" cy="218172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dirty="0" smtClean="0"/>
                  <a:t>Then,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zh-TW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 smtClean="0"/>
                  <a:t>,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altLang="zh-TW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𝑩𝑩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 smtClean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 smtClean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→00</m:t>
                    </m:r>
                  </m:oMath>
                </a14:m>
                <a:endParaRPr lang="en-US" altLang="zh-TW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內容版面配置區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8294" y="4299284"/>
                <a:ext cx="5871412" cy="2181727"/>
              </a:xfrm>
              <a:prstGeom prst="rect">
                <a:avLst/>
              </a:prstGeom>
              <a:blipFill rotWithShape="0">
                <a:blip r:embed="rId3"/>
                <a:stretch>
                  <a:fillRect l="-2075" t="-446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35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HW#5 </a:t>
            </a:r>
            <a:r>
              <a:rPr lang="en-US" altLang="zh-TW" dirty="0"/>
              <a:t>– </a:t>
            </a:r>
            <a:r>
              <a:rPr lang="en-US" altLang="zh-TW" dirty="0" smtClean="0"/>
              <a:t>Q6 (2/3)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581526" y="1745414"/>
                <a:ext cx="5562600" cy="465538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/>
                  <a:t>Remove unit rules.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  Firstly,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/>
                  <a:t>,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    </a:t>
                </a:r>
                <a:r>
                  <a:rPr lang="en-US" altLang="zh-TW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/>
                  <a:t>      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𝐵𝐵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n-US" altLang="zh-TW" dirty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/>
                  <a:t>      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→00</m:t>
                    </m:r>
                  </m:oMath>
                </a14:m>
                <a:endParaRPr lang="en-US" altLang="zh-TW" dirty="0" smtClean="0"/>
              </a:p>
              <a:p>
                <a:pPr marL="0" indent="0">
                  <a:buNone/>
                </a:pPr>
                <a:r>
                  <a:rPr lang="en-US" altLang="zh-TW" dirty="0" smtClean="0"/>
                  <a:t>   Then,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/>
                  <a:t>,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>
                    <a:ea typeface="Cambria Math" panose="02040503050406030204" pitchFamily="18" charset="0"/>
                  </a:rPr>
                  <a:t> </a:t>
                </a:r>
                <a:r>
                  <a:rPr lang="en-US" altLang="zh-TW" dirty="0" smtClean="0">
                    <a:ea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𝐵𝐵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𝟎𝟎</m:t>
                    </m:r>
                  </m:oMath>
                </a14:m>
                <a:endParaRPr lang="en-US" altLang="zh-TW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→00</m:t>
                    </m:r>
                  </m:oMath>
                </a14:m>
                <a:endParaRPr lang="en-US" altLang="zh-TW" dirty="0" smtClean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526" y="1745414"/>
                <a:ext cx="5562600" cy="4655388"/>
              </a:xfrm>
              <a:blipFill rotWithShape="0">
                <a:blip r:embed="rId2"/>
                <a:stretch>
                  <a:fillRect l="-1972" t="-209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2"/>
              <p:cNvSpPr txBox="1">
                <a:spLocks/>
              </p:cNvSpPr>
              <p:nvPr/>
            </p:nvSpPr>
            <p:spPr>
              <a:xfrm>
                <a:off x="6224337" y="4299284"/>
                <a:ext cx="5582654" cy="210151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dirty="0" smtClean="0"/>
                  <a:t>Then,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,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𝑩𝑨𝑩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𝑨𝑩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𝑩𝑨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𝑩𝑩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𝟎𝟎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𝐵𝐵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altLang="zh-TW" dirty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TW" dirty="0" smtClean="0"/>
                  <a:t>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→00</m:t>
                    </m:r>
                  </m:oMath>
                </a14:m>
                <a:endParaRPr lang="en-US" altLang="zh-TW" dirty="0" smtClean="0"/>
              </a:p>
            </p:txBody>
          </p:sp>
        </mc:Choice>
        <mc:Fallback xmlns="">
          <p:sp>
            <p:nvSpPr>
              <p:cNvPr id="5" name="內容版面配置區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4337" y="4299284"/>
                <a:ext cx="5582654" cy="2101518"/>
              </a:xfrm>
              <a:prstGeom prst="rect">
                <a:avLst/>
              </a:prstGeom>
              <a:blipFill rotWithShape="0">
                <a:blip r:embed="rId3"/>
                <a:stretch>
                  <a:fillRect l="-2183" t="-463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060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HW#5 </a:t>
            </a:r>
            <a:r>
              <a:rPr lang="en-US" altLang="zh-TW" dirty="0"/>
              <a:t>– </a:t>
            </a:r>
            <a:r>
              <a:rPr lang="en-US" altLang="zh-TW" dirty="0" smtClean="0"/>
              <a:t>Q6 (3/3)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583931" y="1745413"/>
                <a:ext cx="6282089" cy="465538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Variables replacement.</a:t>
                </a:r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dirty="0"/>
                  <a:t>  </a:t>
                </a:r>
                <a:r>
                  <a:rPr lang="en-US" altLang="zh-TW" dirty="0" smtClean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𝐵𝐵</m:t>
                        </m:r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>
                    <a:ea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𝐵𝐵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en-US" altLang="zh-TW" b="1" dirty="0" smtClean="0"/>
              </a:p>
              <a:p>
                <a:pPr marL="0" indent="0">
                  <a:buNone/>
                </a:pPr>
                <a:r>
                  <a:rPr lang="en-US" altLang="zh-TW" dirty="0" smtClean="0"/>
                  <a:t>  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en-US" altLang="zh-TW" b="1" dirty="0" smtClean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𝑨𝑩</m:t>
                    </m:r>
                  </m:oMath>
                </a14:m>
                <a:endParaRPr lang="en-US" altLang="zh-TW" b="1" dirty="0" smtClean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endParaRPr lang="en-US" altLang="zh-TW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3931" y="1745413"/>
                <a:ext cx="6282089" cy="4655388"/>
              </a:xfrm>
              <a:blipFill rotWithShape="0">
                <a:blip r:embed="rId2"/>
                <a:stretch>
                  <a:fillRect l="-1748" t="-2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259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1557</TotalTime>
  <Words>536</Words>
  <Application>Microsoft Office PowerPoint</Application>
  <PresentationFormat>Widescreen</PresentationFormat>
  <Paragraphs>112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新細明體</vt:lpstr>
      <vt:lpstr>Arial</vt:lpstr>
      <vt:lpstr>Calibri</vt:lpstr>
      <vt:lpstr>Calibri Light</vt:lpstr>
      <vt:lpstr>Cambria Math</vt:lpstr>
      <vt:lpstr>Office 佈景主題</vt:lpstr>
      <vt:lpstr>Theory of Computing TA times #2</vt:lpstr>
      <vt:lpstr>CAUTION</vt:lpstr>
      <vt:lpstr>Stats.</vt:lpstr>
      <vt:lpstr>HW#3 – Q4.b</vt:lpstr>
      <vt:lpstr>HW#3 – Q7.a</vt:lpstr>
      <vt:lpstr>HW#4 – Q1</vt:lpstr>
      <vt:lpstr>HW#4 – Q3 (1/2)</vt:lpstr>
      <vt:lpstr>HW#4 – Q3 (2/2)</vt:lpstr>
      <vt:lpstr>HW#4 – Q5</vt:lpstr>
      <vt:lpstr>HW#4 – Q7 (1/3)</vt:lpstr>
      <vt:lpstr>HW#4 – Q7 (2/3)</vt:lpstr>
      <vt:lpstr>HW#4 – Q7 (3/3)</vt:lpstr>
      <vt:lpstr>HW#5 – Q2 (1/2)</vt:lpstr>
      <vt:lpstr>HW#5 – Q2 (2/2)</vt:lpstr>
      <vt:lpstr>HW#5 – Q6 (1/3)</vt:lpstr>
      <vt:lpstr>HW#5 – Q6 (2/3)</vt:lpstr>
      <vt:lpstr>HW#5 – Q6 (3/3)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Hung-Wei Hsu</dc:creator>
  <cp:lastModifiedBy>natex</cp:lastModifiedBy>
  <cp:revision>429</cp:revision>
  <dcterms:created xsi:type="dcterms:W3CDTF">2014-03-12T01:50:31Z</dcterms:created>
  <dcterms:modified xsi:type="dcterms:W3CDTF">2016-04-05T21:26:06Z</dcterms:modified>
</cp:coreProperties>
</file>