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5" r:id="rId3"/>
    <p:sldId id="266" r:id="rId4"/>
    <p:sldId id="257" r:id="rId5"/>
    <p:sldId id="260" r:id="rId6"/>
    <p:sldId id="261" r:id="rId7"/>
    <p:sldId id="258" r:id="rId8"/>
    <p:sldId id="262" r:id="rId9"/>
    <p:sldId id="263" r:id="rId10"/>
    <p:sldId id="259" r:id="rId11"/>
    <p:sldId id="264" r:id="rId1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234" autoAdjust="0"/>
  </p:normalViewPr>
  <p:slideViewPr>
    <p:cSldViewPr>
      <p:cViewPr varScale="1">
        <p:scale>
          <a:sx n="70" d="100"/>
          <a:sy n="70" d="100"/>
        </p:scale>
        <p:origin x="-196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295CFD-738B-4B9C-9D28-3A65E1E101F6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F211A1-293A-495E-8CD2-2ED92962D3D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備忘稿版面配置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TW" dirty="0" smtClean="0"/>
                  <a:t>It is easy to see that L(A) and L(A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) are the complement of each other with respect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/>
                  <a:t>*. That is, L(A)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 smtClean="0"/>
                  <a:t>* </a:t>
                </a:r>
                <a:r>
                  <a:rPr lang="en-US" altLang="zh-TW" dirty="0"/>
                  <a:t>- L(A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). </a:t>
                </a:r>
                <a:br>
                  <a:rPr lang="en-US" altLang="zh-TW" dirty="0"/>
                </a:br>
                <a:r>
                  <a:rPr lang="en-US" altLang="zh-TW" dirty="0"/>
                  <a:t>Hence, L(A)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/>
                  <a:t>* </a:t>
                </a:r>
                <a:r>
                  <a:rPr lang="en-US" altLang="zh-TW" dirty="0" err="1"/>
                  <a:t>iff</a:t>
                </a:r>
                <a:r>
                  <a:rPr lang="en-US" altLang="zh-TW" dirty="0"/>
                  <a:t> L(A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) = empty. Determining if L(A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) is empty is decidable due to Theorem 4.5, and so determining if L(A)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/>
                  <a:t>* is decidable as well.</a:t>
                </a:r>
                <a:endParaRPr lang="zh-TW" altLang="en-US" dirty="0"/>
              </a:p>
              <a:p>
                <a:endParaRPr lang="zh-TW" altLang="en-US" dirty="0"/>
              </a:p>
            </p:txBody>
          </p:sp>
        </mc:Choice>
        <mc:Fallback>
          <p:sp>
            <p:nvSpPr>
              <p:cNvPr id="3" name="備忘稿版面配置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TW" dirty="0" smtClean="0"/>
                  <a:t>It is easy to see that L(A) and L(A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) are the complement of each other with respect to </a:t>
                </a:r>
                <a:r>
                  <a:rPr lang="el-GR" altLang="zh-TW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Σ</a:t>
                </a:r>
                <a:r>
                  <a:rPr lang="en-US" altLang="zh-TW" dirty="0"/>
                  <a:t>*. That is, L(A) = </a:t>
                </a:r>
                <a:r>
                  <a:rPr lang="el-GR" altLang="zh-TW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Σ</a:t>
                </a:r>
                <a:r>
                  <a:rPr lang="en-US" altLang="zh-TW" dirty="0" smtClean="0"/>
                  <a:t>* </a:t>
                </a:r>
                <a:r>
                  <a:rPr lang="en-US" altLang="zh-TW" dirty="0"/>
                  <a:t>- L(A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). </a:t>
                </a:r>
                <a:br>
                  <a:rPr lang="en-US" altLang="zh-TW" dirty="0"/>
                </a:br>
                <a:r>
                  <a:rPr lang="en-US" altLang="zh-TW" dirty="0"/>
                  <a:t>Hence, L(A) = </a:t>
                </a:r>
                <a:r>
                  <a:rPr lang="el-GR" altLang="zh-TW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Σ</a:t>
                </a:r>
                <a:r>
                  <a:rPr lang="en-US" altLang="zh-TW" dirty="0"/>
                  <a:t>* </a:t>
                </a:r>
                <a:r>
                  <a:rPr lang="en-US" altLang="zh-TW" dirty="0" err="1"/>
                  <a:t>iff</a:t>
                </a:r>
                <a:r>
                  <a:rPr lang="en-US" altLang="zh-TW" dirty="0"/>
                  <a:t> L(A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) = empty. Determining if L(A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) is empty is decidable due to Theorem 4.5, and so determining if L(A) = </a:t>
                </a:r>
                <a:r>
                  <a:rPr lang="el-GR" altLang="zh-TW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Σ</a:t>
                </a:r>
                <a:r>
                  <a:rPr lang="en-US" altLang="zh-TW" dirty="0"/>
                  <a:t>* is decidable as well.</a:t>
                </a:r>
                <a:endParaRPr lang="zh-TW" altLang="en-US" dirty="0"/>
              </a:p>
              <a:p>
                <a:endParaRPr lang="zh-TW" altLang="en-US" dirty="0"/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4CD94-7778-432E-B252-BB9485509120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739157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備忘稿版面配置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TW" dirty="0" smtClean="0"/>
                  <a:t>To see that the reduction is correct, consider a TM M and input w. Since any string other than w causes M’’ to enter every state except for the accept state, M’’ will have a useless state if and only if w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</m:t>
                    </m:r>
                  </m:oMath>
                </a14:m>
                <a:r>
                  <a:rPr lang="en-US" altLang="zh-TW" dirty="0"/>
                  <a:t> L(M). [Note: This can be modified slightly to define a map reduction from A</a:t>
                </a:r>
                <a:r>
                  <a:rPr lang="en-US" altLang="zh-TW" baseline="-25000" dirty="0"/>
                  <a:t>TM</a:t>
                </a:r>
                <a:r>
                  <a:rPr lang="en-US" altLang="zh-TW" dirty="0"/>
                  <a:t> to the complement of USELESS</a:t>
                </a:r>
                <a:r>
                  <a:rPr lang="en-US" altLang="zh-TW" baseline="-25000" dirty="0"/>
                  <a:t>TM</a:t>
                </a:r>
                <a:r>
                  <a:rPr lang="en-US" altLang="zh-TW" dirty="0"/>
                  <a:t>, that is A</a:t>
                </a:r>
                <a:r>
                  <a:rPr lang="en-US" altLang="zh-TW" baseline="-25000" dirty="0"/>
                  <a:t>TM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altLang="zh-TW" baseline="-25000" dirty="0"/>
                  <a:t>m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𝑈𝑆𝐸𝐿𝐸𝑆𝑆</m:t>
                        </m:r>
                        <m:r>
                          <a:rPr lang="en-US" altLang="zh-TW" i="1" baseline="-25000" dirty="0">
                            <a:latin typeface="Cambria Math" panose="02040503050406030204" pitchFamily="18" charset="0"/>
                          </a:rPr>
                          <m:t>𝑇𝑀</m:t>
                        </m:r>
                      </m:e>
                    </m:acc>
                  </m:oMath>
                </a14:m>
                <a:r>
                  <a:rPr lang="en-US" altLang="zh-TW" dirty="0"/>
                  <a:t>.]</a:t>
                </a:r>
              </a:p>
              <a:p>
                <a:endParaRPr lang="zh-TW" altLang="en-US" dirty="0"/>
              </a:p>
            </p:txBody>
          </p:sp>
        </mc:Choice>
        <mc:Fallback>
          <p:sp>
            <p:nvSpPr>
              <p:cNvPr id="3" name="備忘稿版面配置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TW" dirty="0" smtClean="0"/>
                  <a:t>To see that the reduction is correct, consider a TM M and input w. Since any string other than w causes M’’ to enter every state except for the accept state, M’’ will have a useless state if and only if w </a:t>
                </a:r>
                <a:r>
                  <a:rPr lang="en-US" altLang="zh-TW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∉</a:t>
                </a:r>
                <a:r>
                  <a:rPr lang="en-US" altLang="zh-TW" dirty="0"/>
                  <a:t> L(M). [Note: This can be modified slightly to define a map reduction from A</a:t>
                </a:r>
                <a:r>
                  <a:rPr lang="en-US" altLang="zh-TW" baseline="-25000" dirty="0"/>
                  <a:t>TM</a:t>
                </a:r>
                <a:r>
                  <a:rPr lang="en-US" altLang="zh-TW" dirty="0"/>
                  <a:t> to the complement of USELESS</a:t>
                </a:r>
                <a:r>
                  <a:rPr lang="en-US" altLang="zh-TW" baseline="-25000" dirty="0"/>
                  <a:t>TM</a:t>
                </a:r>
                <a:r>
                  <a:rPr lang="en-US" altLang="zh-TW" dirty="0"/>
                  <a:t>, that is A</a:t>
                </a:r>
                <a:r>
                  <a:rPr lang="en-US" altLang="zh-TW" baseline="-25000" dirty="0"/>
                  <a:t>TM</a:t>
                </a:r>
                <a:r>
                  <a:rPr lang="en-US" altLang="zh-TW" dirty="0"/>
                  <a:t> </a:t>
                </a:r>
                <a:r>
                  <a:rPr lang="en-US" altLang="zh-TW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≤</a:t>
                </a:r>
                <a:r>
                  <a:rPr lang="en-US" altLang="zh-TW" baseline="-25000" dirty="0"/>
                  <a:t>m</a:t>
                </a:r>
                <a:r>
                  <a:rPr lang="en-US" altLang="zh-TW" dirty="0"/>
                  <a:t> </a:t>
                </a:r>
                <a:r>
                  <a:rPr lang="en-US" altLang="zh-TW" i="0" dirty="0">
                    <a:latin typeface="Cambria Math"/>
                  </a:rPr>
                  <a:t>(</a:t>
                </a:r>
                <a:r>
                  <a:rPr lang="en-US" altLang="zh-TW" i="0" dirty="0">
                    <a:latin typeface="Cambria Math" panose="02040503050406030204" pitchFamily="18" charset="0"/>
                  </a:rPr>
                  <a:t>𝑈𝑆𝐸𝐿𝐸𝑆𝑆</a:t>
                </a:r>
                <a:r>
                  <a:rPr lang="en-US" altLang="zh-TW" i="0" baseline="-25000" dirty="0">
                    <a:latin typeface="Cambria Math" panose="02040503050406030204" pitchFamily="18" charset="0"/>
                  </a:rPr>
                  <a:t>𝑇𝑀</a:t>
                </a:r>
                <a:r>
                  <a:rPr lang="en-US" altLang="zh-TW" i="0" baseline="-25000" dirty="0">
                    <a:latin typeface="Cambria Math"/>
                  </a:rPr>
                  <a:t>) ̅</a:t>
                </a:r>
                <a:r>
                  <a:rPr lang="en-US" altLang="zh-TW" dirty="0"/>
                  <a:t>.]</a:t>
                </a:r>
              </a:p>
              <a:p>
                <a:endParaRPr lang="zh-TW" altLang="en-US" dirty="0"/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4CD94-7778-432E-B252-BB9485509120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241165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211A1-293A-495E-8CD2-2ED92962D3D8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altLang="zh-TW" dirty="0" smtClean="0"/>
              <a:t>This property</a:t>
            </a:r>
            <a:r>
              <a:rPr lang="en-US" altLang="zh-TW" baseline="0" dirty="0" smtClean="0"/>
              <a:t> is nontrivial</a:t>
            </a:r>
          </a:p>
          <a:p>
            <a:pPr marL="228600" indent="-228600">
              <a:buAutoNum type="arabicPeriod"/>
            </a:pPr>
            <a:r>
              <a:rPr lang="en-US" altLang="zh-TW" baseline="0" dirty="0" smtClean="0"/>
              <a:t>This property is a TM’s property (depends </a:t>
            </a:r>
            <a:r>
              <a:rPr lang="en-US" altLang="zh-TW" baseline="0" smtClean="0"/>
              <a:t>on language)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211A1-293A-495E-8CD2-2ED92962D3D8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2013/6/5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Computing Theory – HW#10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err="1" smtClean="0"/>
              <a:t>Jui</a:t>
            </a:r>
            <a:r>
              <a:rPr lang="en-US" altLang="zh-TW" dirty="0" smtClean="0"/>
              <a:t>-Shun Lai</a:t>
            </a:r>
          </a:p>
          <a:p>
            <a:r>
              <a:rPr lang="en-US" altLang="zh-TW" dirty="0" smtClean="0"/>
              <a:t>Wei-</a:t>
            </a:r>
            <a:r>
              <a:rPr lang="en-US" altLang="zh-TW" dirty="0" err="1" smtClean="0"/>
              <a:t>Hsien</a:t>
            </a:r>
            <a:r>
              <a:rPr lang="en-US" altLang="zh-TW" dirty="0" smtClean="0"/>
              <a:t> Chang</a:t>
            </a:r>
            <a:endParaRPr lang="zh-TW" altLang="en-US" dirty="0" smtClean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HW#10 Q1.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altLang="zh-TW" dirty="0"/>
                  <a:t>A useless state in a Turing machine is one that is never </a:t>
                </a:r>
                <a:r>
                  <a:rPr lang="en-US" altLang="zh-TW" dirty="0" smtClean="0"/>
                  <a:t>entered on </a:t>
                </a:r>
                <a:r>
                  <a:rPr lang="en-US" altLang="zh-TW" dirty="0"/>
                  <a:t>any input string. Consider the problem of determining whether a Turing machine </a:t>
                </a:r>
                <a:r>
                  <a:rPr lang="en-US" altLang="zh-TW" dirty="0" smtClean="0"/>
                  <a:t>has any </a:t>
                </a:r>
                <a:r>
                  <a:rPr lang="en-US" altLang="zh-TW" dirty="0"/>
                  <a:t>useless states. Formulate this problem as a language and show that it is undecidable.</a:t>
                </a:r>
                <a:endParaRPr lang="en-US" altLang="zh-TW" dirty="0" smtClean="0"/>
              </a:p>
              <a:p>
                <a:endParaRPr lang="en-US" altLang="zh-TW" dirty="0" smtClean="0"/>
              </a:p>
              <a:p>
                <a:r>
                  <a:rPr lang="en-US" altLang="zh-TW" dirty="0" smtClean="0"/>
                  <a:t>let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𝑈𝑆𝐸𝐿𝐸𝑆𝑆</m:t>
                    </m:r>
                    <m:r>
                      <a:rPr lang="en-US" altLang="zh-TW" i="1" baseline="-25000" dirty="0" smtClean="0">
                        <a:latin typeface="Cambria Math" panose="02040503050406030204" pitchFamily="18" charset="0"/>
                      </a:rPr>
                      <m:t>𝑇𝑀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altLang="zh-TW" i="1" dirty="0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en-US" altLang="zh-TW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e>
                    </m:d>
                    <m:r>
                      <a:rPr lang="en-US" altLang="zh-TW" i="1" dirty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"/>
                        <m:endChr m:val="}"/>
                        <m:ctrlPr>
                          <a:rPr lang="en-US" altLang="zh-TW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: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𝑖𝑠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𝑇𝑢𝑟𝑖𝑛𝑔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𝑚𝑎𝑐h𝑖𝑛𝑒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𝑤𝑖𝑡h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𝑢𝑠𝑒𝑙𝑒𝑠𝑠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 dirty="0" err="1">
                            <a:latin typeface="Cambria Math" panose="02040503050406030204" pitchFamily="18" charset="0"/>
                          </a:rPr>
                          <m:t>𝑠𝑡𝑎𝑡𝑒</m:t>
                        </m:r>
                      </m:e>
                    </m:d>
                  </m:oMath>
                </a14:m>
                <a:r>
                  <a:rPr lang="en-US" altLang="zh-TW" dirty="0" smtClean="0"/>
                  <a:t>.</a:t>
                </a:r>
                <a:endParaRPr lang="en-US" altLang="zh-TW" dirty="0"/>
              </a:p>
              <a:p>
                <a:r>
                  <a:rPr lang="en-US" altLang="zh-TW" dirty="0" smtClean="0"/>
                  <a:t>Assume </a:t>
                </a:r>
                <a:r>
                  <a:rPr lang="en-US" altLang="zh-TW" dirty="0"/>
                  <a:t>that U is a Turing machine that decides USELESS</a:t>
                </a:r>
                <a:r>
                  <a:rPr lang="en-US" altLang="zh-TW" baseline="-25000" dirty="0"/>
                  <a:t>TM</a:t>
                </a:r>
                <a:r>
                  <a:rPr lang="en-US" altLang="zh-TW" dirty="0"/>
                  <a:t> and construct a Turing machine </a:t>
                </a:r>
                <a:r>
                  <a:rPr lang="en-US" altLang="zh-TW" dirty="0" smtClean="0"/>
                  <a:t>H that </a:t>
                </a:r>
                <a:r>
                  <a:rPr lang="en-US" altLang="zh-TW" dirty="0"/>
                  <a:t>decides A</a:t>
                </a:r>
                <a:r>
                  <a:rPr lang="en-US" altLang="zh-TW" baseline="-25000" dirty="0"/>
                  <a:t>TM</a:t>
                </a:r>
                <a:r>
                  <a:rPr lang="en-US" altLang="zh-TW" dirty="0"/>
                  <a:t> as follow</a:t>
                </a:r>
                <a:r>
                  <a:rPr lang="en-US" altLang="zh-TW" dirty="0" smtClean="0"/>
                  <a:t>.</a:t>
                </a:r>
                <a:endParaRPr lang="en-US" altLang="zh-TW" dirty="0"/>
              </a:p>
            </p:txBody>
          </p:sp>
        </mc:Choice>
        <mc:Fallback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2000" t="-2426" r="-237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15471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HW#10 Q1</a:t>
            </a:r>
            <a:r>
              <a:rPr lang="en-US" altLang="zh-TW" dirty="0" smtClean="0"/>
              <a:t>. (</a:t>
            </a:r>
            <a:r>
              <a:rPr lang="en-US" altLang="zh-TW" dirty="0" smtClean="0"/>
              <a:t>cont.)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altLang="zh-TW" dirty="0"/>
                  <a:t>H = “On </a:t>
                </a:r>
                <a:r>
                  <a:rPr lang="en-US" altLang="zh-TW" dirty="0"/>
                  <a:t>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altLang="zh-TW" dirty="0"/>
                  <a:t>,</a:t>
                </a:r>
                <a:endParaRPr lang="en-US" altLang="zh-TW" dirty="0"/>
              </a:p>
              <a:p>
                <a:pPr lvl="1"/>
                <a:r>
                  <a:rPr lang="en-US" altLang="zh-TW" dirty="0"/>
                  <a:t>1. If the input is not a valid representation of a Turing machine and a string, reject.</a:t>
                </a:r>
              </a:p>
              <a:p>
                <a:pPr lvl="1"/>
                <a:r>
                  <a:rPr lang="en-US" altLang="zh-TW" dirty="0"/>
                  <a:t>2. Construct TM </a:t>
                </a:r>
                <a:r>
                  <a:rPr lang="en-US" altLang="zh-TW" dirty="0"/>
                  <a:t>M’ </a:t>
                </a:r>
                <a:r>
                  <a:rPr lang="en-US" altLang="zh-TW" dirty="0"/>
                  <a:t>= `On input x, if x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altLang="zh-TW" dirty="0"/>
                  <a:t> w, then reject, otherwise run M(w) and accept or reject </a:t>
                </a:r>
                <a:r>
                  <a:rPr lang="en-US" altLang="zh-TW" dirty="0"/>
                  <a:t>as M </a:t>
                </a:r>
                <a:r>
                  <a:rPr lang="en-US" altLang="zh-TW" dirty="0"/>
                  <a:t>does.'</a:t>
                </a:r>
              </a:p>
              <a:p>
                <a:pPr lvl="1"/>
                <a:r>
                  <a:rPr lang="en-US" altLang="zh-TW" dirty="0"/>
                  <a:t>3. </a:t>
                </a:r>
                <a:r>
                  <a:rPr lang="en-US" altLang="zh-TW" dirty="0"/>
                  <a:t>Modify </a:t>
                </a:r>
                <a:r>
                  <a:rPr lang="en-US" altLang="zh-TW" dirty="0" smtClean="0"/>
                  <a:t>M’, so </a:t>
                </a:r>
                <a:r>
                  <a:rPr lang="en-US" altLang="zh-TW" dirty="0"/>
                  <a:t>that whenever it is about to </a:t>
                </a:r>
                <a:r>
                  <a:rPr lang="en-US" altLang="zh-TW" dirty="0" smtClean="0"/>
                  <a:t>transit </a:t>
                </a:r>
                <a:r>
                  <a:rPr lang="en-US" altLang="zh-TW" dirty="0"/>
                  <a:t>to the reject state, </a:t>
                </a:r>
                <a:r>
                  <a:rPr lang="en-US" altLang="zh-TW" dirty="0" smtClean="0"/>
                  <a:t>it enters an infinite loop where it visits </a:t>
                </a:r>
                <a:r>
                  <a:rPr lang="en-US" altLang="zh-TW" dirty="0"/>
                  <a:t>every </a:t>
                </a:r>
                <a:r>
                  <a:rPr lang="en-US" altLang="zh-TW" dirty="0"/>
                  <a:t>other state </a:t>
                </a:r>
                <a:r>
                  <a:rPr lang="en-US" altLang="zh-TW" dirty="0" smtClean="0"/>
                  <a:t>(except </a:t>
                </a:r>
                <a:r>
                  <a:rPr lang="en-US" altLang="zh-TW" dirty="0"/>
                  <a:t>for the accept </a:t>
                </a:r>
                <a:r>
                  <a:rPr lang="en-US" altLang="zh-TW" dirty="0" smtClean="0"/>
                  <a:t>state). </a:t>
                </a:r>
                <a:r>
                  <a:rPr lang="en-US" altLang="zh-TW" dirty="0"/>
                  <a:t>This can be done by adding a new tape </a:t>
                </a:r>
                <a:r>
                  <a:rPr lang="en-US" altLang="zh-TW" dirty="0"/>
                  <a:t>symbol, </a:t>
                </a:r>
                <a:r>
                  <a:rPr lang="en-US" altLang="zh-TW" dirty="0"/>
                  <a:t>writing it </a:t>
                </a:r>
                <a:r>
                  <a:rPr lang="en-US" altLang="zh-TW" dirty="0"/>
                  <a:t>to two </a:t>
                </a:r>
                <a:r>
                  <a:rPr lang="en-US" altLang="zh-TW" dirty="0"/>
                  <a:t>consecutive spaces and then moving back and forth between them while </a:t>
                </a:r>
                <a:r>
                  <a:rPr lang="en-US" altLang="zh-TW" dirty="0" smtClean="0"/>
                  <a:t>visiting all the states (except accept and </a:t>
                </a:r>
                <a:r>
                  <a:rPr lang="en-US" altLang="zh-TW" smtClean="0"/>
                  <a:t>reject states). </a:t>
                </a:r>
                <a:r>
                  <a:rPr lang="en-US" altLang="zh-TW" dirty="0"/>
                  <a:t>Call </a:t>
                </a:r>
                <a:r>
                  <a:rPr lang="en-US" altLang="zh-TW" dirty="0"/>
                  <a:t>the modified </a:t>
                </a:r>
                <a:r>
                  <a:rPr lang="en-US" altLang="zh-TW" dirty="0"/>
                  <a:t>machine </a:t>
                </a:r>
                <a:r>
                  <a:rPr lang="en-US" altLang="zh-TW" dirty="0"/>
                  <a:t>M’’.</a:t>
                </a:r>
                <a:endParaRPr lang="en-US" altLang="zh-TW" dirty="0"/>
              </a:p>
              <a:p>
                <a:pPr lvl="1"/>
                <a:r>
                  <a:rPr lang="en-US" altLang="zh-TW" dirty="0"/>
                  <a:t>4. </a:t>
                </a:r>
                <a:r>
                  <a:rPr lang="en-US" altLang="zh-TW" dirty="0"/>
                  <a:t>Run </a:t>
                </a:r>
                <a:r>
                  <a:rPr lang="en-US" altLang="zh-TW" dirty="0"/>
                  <a:t>U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i="1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en-US" altLang="zh-TW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′′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/>
                  <a:t>and if it accepts, then reject, otherwise accept</a:t>
                </a:r>
                <a:r>
                  <a:rPr lang="en-US" altLang="zh-TW" dirty="0" smtClean="0"/>
                  <a:t>."</a:t>
                </a:r>
                <a:endParaRPr lang="en-US" altLang="zh-TW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85" t="-2695" r="-2815" b="-296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64107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HW#10 Q4.</a:t>
            </a:r>
            <a:endParaRPr lang="zh-TW" alt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5120"/>
            <a:ext cx="8892480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r>
              <a:rPr lang="en-US" altLang="zh-TW" sz="2800" dirty="0" smtClean="0"/>
              <a:t>Given a TM </a:t>
            </a:r>
            <a:r>
              <a:rPr lang="en-US" altLang="zh-TW" sz="2800" b="1" dirty="0" smtClean="0"/>
              <a:t>M</a:t>
            </a:r>
            <a:r>
              <a:rPr lang="en-US" altLang="zh-TW" sz="2800" dirty="0" smtClean="0"/>
              <a:t> and input w, we can </a:t>
            </a:r>
            <a:r>
              <a:rPr lang="en-US" altLang="zh-TW" sz="2800" dirty="0" smtClean="0">
                <a:solidFill>
                  <a:srgbClr val="FF0000"/>
                </a:solidFill>
              </a:rPr>
              <a:t>construct a 2DFA </a:t>
            </a:r>
            <a:r>
              <a:rPr lang="en-US" altLang="zh-TW" sz="2800" b="1" dirty="0" smtClean="0">
                <a:solidFill>
                  <a:srgbClr val="FF0000"/>
                </a:solidFill>
              </a:rPr>
              <a:t>M’</a:t>
            </a:r>
            <a:r>
              <a:rPr lang="en-US" altLang="zh-TW" sz="2800" dirty="0" smtClean="0">
                <a:solidFill>
                  <a:srgbClr val="FF0000"/>
                </a:solidFill>
              </a:rPr>
              <a:t> to test if </a:t>
            </a:r>
            <a:r>
              <a:rPr lang="en-US" altLang="zh-TW" sz="2800" b="1" dirty="0" smtClean="0">
                <a:solidFill>
                  <a:srgbClr val="FF0000"/>
                </a:solidFill>
              </a:rPr>
              <a:t>M</a:t>
            </a:r>
            <a:r>
              <a:rPr lang="en-US" altLang="zh-TW" sz="2800" dirty="0" smtClean="0">
                <a:solidFill>
                  <a:srgbClr val="FF0000"/>
                </a:solidFill>
              </a:rPr>
              <a:t> accepts w</a:t>
            </a:r>
            <a:r>
              <a:rPr lang="en-US" altLang="zh-TW" sz="2800" dirty="0" smtClean="0"/>
              <a:t>.   </a:t>
            </a:r>
          </a:p>
          <a:p>
            <a:r>
              <a:rPr lang="en-US" altLang="zh-TW" sz="2800" dirty="0" smtClean="0"/>
              <a:t>Given a TM </a:t>
            </a:r>
            <a:r>
              <a:rPr lang="en-US" altLang="zh-TW" sz="2800" b="1" dirty="0" smtClean="0"/>
              <a:t>D</a:t>
            </a:r>
            <a:r>
              <a:rPr lang="en-US" altLang="zh-TW" sz="2800" dirty="0" smtClean="0"/>
              <a:t> can decide E</a:t>
            </a:r>
            <a:r>
              <a:rPr lang="en-US" altLang="zh-TW" sz="2800" baseline="-25000" dirty="0" smtClean="0"/>
              <a:t>2DFA</a:t>
            </a:r>
            <a:r>
              <a:rPr lang="en-US" altLang="zh-TW" sz="2800" dirty="0" smtClean="0"/>
              <a:t>, we can decide E</a:t>
            </a:r>
            <a:r>
              <a:rPr lang="en-US" altLang="zh-TW" sz="2800" baseline="-25000" dirty="0" smtClean="0"/>
              <a:t>TM</a:t>
            </a:r>
            <a:r>
              <a:rPr lang="en-US" altLang="zh-TW" sz="2800" dirty="0" smtClean="0"/>
              <a:t> based on </a:t>
            </a:r>
            <a:r>
              <a:rPr lang="en-US" altLang="zh-TW" sz="2800" b="1" dirty="0" smtClean="0"/>
              <a:t>D</a:t>
            </a:r>
            <a:r>
              <a:rPr lang="en-US" altLang="zh-TW" sz="2800" dirty="0" smtClean="0"/>
              <a:t>. </a:t>
            </a:r>
            <a:r>
              <a:rPr lang="en-US" altLang="zh-TW" sz="2800" dirty="0" smtClean="0">
                <a:solidFill>
                  <a:srgbClr val="FF0000"/>
                </a:solidFill>
              </a:rPr>
              <a:t>(Reduction: E</a:t>
            </a:r>
            <a:r>
              <a:rPr lang="en-US" altLang="zh-TW" sz="2800" baseline="-25000" dirty="0" smtClean="0">
                <a:solidFill>
                  <a:srgbClr val="FF0000"/>
                </a:solidFill>
              </a:rPr>
              <a:t>TM</a:t>
            </a:r>
            <a:r>
              <a:rPr lang="en-US" altLang="zh-TW" sz="2800" dirty="0" smtClean="0">
                <a:solidFill>
                  <a:srgbClr val="FF0000"/>
                </a:solidFill>
              </a:rPr>
              <a:t> </a:t>
            </a:r>
            <a:r>
              <a:rPr lang="zh-TW" altLang="en-US" sz="2800" dirty="0" smtClean="0">
                <a:solidFill>
                  <a:srgbClr val="FF0000"/>
                </a:solidFill>
              </a:rPr>
              <a:t>→ </a:t>
            </a:r>
            <a:r>
              <a:rPr lang="en-US" altLang="zh-TW" sz="2800" dirty="0" smtClean="0">
                <a:solidFill>
                  <a:srgbClr val="FF0000"/>
                </a:solidFill>
              </a:rPr>
              <a:t>E</a:t>
            </a:r>
            <a:r>
              <a:rPr lang="en-US" altLang="zh-TW" sz="2800" baseline="-25000" dirty="0" smtClean="0">
                <a:solidFill>
                  <a:srgbClr val="FF0000"/>
                </a:solidFill>
              </a:rPr>
              <a:t>2DFA</a:t>
            </a:r>
            <a:r>
              <a:rPr lang="en-US" altLang="zh-TW" sz="2800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altLang="zh-TW" sz="2800" dirty="0" smtClean="0"/>
              <a:t>That is,</a:t>
            </a:r>
          </a:p>
          <a:p>
            <a:pPr>
              <a:buNone/>
            </a:pPr>
            <a:r>
              <a:rPr lang="en-US" altLang="zh-TW" sz="2800" i="1" dirty="0" smtClean="0"/>
              <a:t>M = “On input &lt;M&gt;,</a:t>
            </a:r>
          </a:p>
          <a:p>
            <a:pPr marL="914400" lvl="1" indent="-514350">
              <a:buAutoNum type="arabicPeriod"/>
            </a:pPr>
            <a:r>
              <a:rPr lang="en-US" altLang="zh-TW" dirty="0" smtClean="0"/>
              <a:t>Construct a 2DFA </a:t>
            </a:r>
            <a:r>
              <a:rPr lang="en-US" altLang="zh-TW" b="1" i="1" dirty="0" smtClean="0"/>
              <a:t>M’</a:t>
            </a:r>
            <a:r>
              <a:rPr lang="en-US" altLang="zh-TW" i="1" dirty="0" smtClean="0"/>
              <a:t> which recognizes the accepting </a:t>
            </a:r>
            <a:r>
              <a:rPr lang="en-US" altLang="zh-TW" i="1" dirty="0" smtClean="0">
                <a:solidFill>
                  <a:srgbClr val="FF0000"/>
                </a:solidFill>
              </a:rPr>
              <a:t>computation history of </a:t>
            </a:r>
            <a:r>
              <a:rPr lang="en-US" altLang="zh-TW" b="1" i="1" dirty="0" smtClean="0">
                <a:solidFill>
                  <a:srgbClr val="FF0000"/>
                </a:solidFill>
              </a:rPr>
              <a:t>M</a:t>
            </a:r>
            <a:r>
              <a:rPr lang="en-US" altLang="zh-TW" i="1" dirty="0" smtClean="0"/>
              <a:t>.</a:t>
            </a:r>
          </a:p>
          <a:p>
            <a:pPr marL="914400" lvl="1" indent="-514350">
              <a:buFont typeface="Arial" pitchFamily="34" charset="0"/>
              <a:buAutoNum type="arabicPeriod"/>
            </a:pPr>
            <a:r>
              <a:rPr lang="en-US" altLang="zh-TW" dirty="0" smtClean="0"/>
              <a:t>Run </a:t>
            </a:r>
            <a:r>
              <a:rPr lang="en-US" altLang="zh-TW" i="1" dirty="0" smtClean="0"/>
              <a:t>D on </a:t>
            </a:r>
            <a:r>
              <a:rPr lang="en-US" altLang="zh-TW" b="1" i="1" dirty="0" smtClean="0"/>
              <a:t>M’</a:t>
            </a:r>
            <a:r>
              <a:rPr lang="en-US" altLang="zh-TW" i="1" dirty="0" smtClean="0"/>
              <a:t>. If D accepts, </a:t>
            </a:r>
            <a:r>
              <a:rPr lang="en-US" altLang="zh-TW" i="1" dirty="0" smtClean="0">
                <a:solidFill>
                  <a:srgbClr val="FF0000"/>
                </a:solidFill>
              </a:rPr>
              <a:t>accept</a:t>
            </a:r>
            <a:r>
              <a:rPr lang="en-US" altLang="zh-TW" i="1" dirty="0" smtClean="0"/>
              <a:t>. Otherwise, </a:t>
            </a:r>
            <a:r>
              <a:rPr lang="en-US" altLang="zh-TW" i="1" dirty="0" smtClean="0">
                <a:solidFill>
                  <a:srgbClr val="FF0000"/>
                </a:solidFill>
              </a:rPr>
              <a:t>reject</a:t>
            </a:r>
            <a:r>
              <a:rPr lang="en-US" altLang="zh-TW" i="1" dirty="0" smtClean="0"/>
              <a:t>.”</a:t>
            </a:r>
            <a:endParaRPr lang="en-US" altLang="zh-TW" sz="3200" dirty="0" smtClean="0"/>
          </a:p>
        </p:txBody>
      </p:sp>
      <p:sp>
        <p:nvSpPr>
          <p:cNvPr id="5" name="文字方塊 4"/>
          <p:cNvSpPr txBox="1"/>
          <p:nvPr/>
        </p:nvSpPr>
        <p:spPr>
          <a:xfrm>
            <a:off x="1062429" y="5301208"/>
            <a:ext cx="808157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/>
              <a:t>→ </a:t>
            </a:r>
            <a:r>
              <a:rPr lang="en-US" altLang="zh-TW" sz="2800" dirty="0" smtClean="0"/>
              <a:t>Since E</a:t>
            </a:r>
            <a:r>
              <a:rPr lang="en-US" altLang="zh-TW" sz="2800" baseline="-25000" dirty="0" smtClean="0"/>
              <a:t>TM</a:t>
            </a:r>
            <a:r>
              <a:rPr lang="en-US" altLang="zh-TW" sz="2800" dirty="0" smtClean="0"/>
              <a:t> is </a:t>
            </a:r>
            <a:r>
              <a:rPr lang="en-US" altLang="zh-TW" sz="2800" dirty="0" err="1" smtClean="0"/>
              <a:t>undecidable</a:t>
            </a:r>
            <a:r>
              <a:rPr lang="en-US" altLang="zh-TW" sz="2800" dirty="0" smtClean="0"/>
              <a:t>, we meet a contradiction.</a:t>
            </a:r>
          </a:p>
          <a:p>
            <a:r>
              <a:rPr lang="zh-TW" altLang="en-US" sz="2800" dirty="0" smtClean="0"/>
              <a:t>→ </a:t>
            </a:r>
            <a:r>
              <a:rPr lang="en-US" altLang="zh-TW" sz="2800" dirty="0" smtClean="0"/>
              <a:t>E</a:t>
            </a:r>
            <a:r>
              <a:rPr lang="en-US" altLang="zh-TW" sz="2800" baseline="-25000" dirty="0" smtClean="0"/>
              <a:t>2DFA</a:t>
            </a:r>
            <a:r>
              <a:rPr lang="en-US" altLang="zh-TW" sz="2800" dirty="0" smtClean="0"/>
              <a:t> is </a:t>
            </a:r>
            <a:r>
              <a:rPr lang="en-US" altLang="zh-TW" sz="2800" dirty="0" err="1" smtClean="0"/>
              <a:t>undecidable</a:t>
            </a:r>
            <a:r>
              <a:rPr lang="en-US" altLang="zh-TW" sz="2800" dirty="0" smtClean="0"/>
              <a:t>.</a:t>
            </a:r>
            <a:endParaRPr lang="zh-TW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How to construct </a:t>
            </a:r>
            <a:r>
              <a:rPr lang="en-US" altLang="zh-TW" b="1" dirty="0" smtClean="0"/>
              <a:t>M’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TW" dirty="0" smtClean="0"/>
              <a:t>For a TM </a:t>
            </a:r>
            <a:r>
              <a:rPr lang="en-US" altLang="zh-TW" b="1" dirty="0" smtClean="0"/>
              <a:t>M</a:t>
            </a:r>
            <a:r>
              <a:rPr lang="en-US" altLang="zh-TW" dirty="0" smtClean="0"/>
              <a:t> and an input w, </a:t>
            </a:r>
            <a:r>
              <a:rPr lang="en-US" altLang="zh-TW" b="1" dirty="0" smtClean="0"/>
              <a:t>M’</a:t>
            </a:r>
            <a:r>
              <a:rPr lang="en-US" altLang="zh-TW" dirty="0" smtClean="0"/>
              <a:t> accepts an accepting computation history for </a:t>
            </a:r>
            <a:r>
              <a:rPr lang="en-US" altLang="zh-TW" b="1" dirty="0" smtClean="0"/>
              <a:t>M</a:t>
            </a:r>
            <a:r>
              <a:rPr lang="en-US" altLang="zh-TW" dirty="0" smtClean="0"/>
              <a:t> on w.</a:t>
            </a:r>
          </a:p>
          <a:p>
            <a:pPr lvl="1"/>
            <a:r>
              <a:rPr lang="en-US" altLang="zh-TW" dirty="0" smtClean="0"/>
              <a:t>We assume a computation history should look like:</a:t>
            </a:r>
          </a:p>
          <a:p>
            <a:pPr lvl="1">
              <a:buNone/>
            </a:pPr>
            <a:r>
              <a:rPr lang="en-US" altLang="zh-TW" dirty="0" smtClean="0"/>
              <a:t>			 C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#C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#C</a:t>
            </a:r>
            <a:r>
              <a:rPr lang="en-US" altLang="zh-TW" baseline="-25000" dirty="0" smtClean="0"/>
              <a:t>3</a:t>
            </a:r>
            <a:r>
              <a:rPr lang="en-US" altLang="zh-TW" dirty="0" smtClean="0"/>
              <a:t>#...#C</a:t>
            </a:r>
            <a:r>
              <a:rPr lang="en-US" altLang="zh-TW" baseline="-25000" dirty="0" smtClean="0"/>
              <a:t>k</a:t>
            </a:r>
          </a:p>
          <a:p>
            <a:pPr lvl="1"/>
            <a:r>
              <a:rPr lang="en-US" altLang="zh-TW" dirty="0" smtClean="0"/>
              <a:t>And </a:t>
            </a:r>
            <a:r>
              <a:rPr lang="en-US" altLang="zh-TW" b="1" dirty="0" smtClean="0"/>
              <a:t>M’</a:t>
            </a:r>
            <a:r>
              <a:rPr lang="en-US" altLang="zh-TW" dirty="0" smtClean="0"/>
              <a:t> will decide the computation history by checking following 2 conditions: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zh-TW" dirty="0" smtClean="0"/>
              <a:t>C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 and C</a:t>
            </a:r>
            <a:r>
              <a:rPr lang="en-US" altLang="zh-TW" baseline="-25000" dirty="0" smtClean="0"/>
              <a:t>k</a:t>
            </a:r>
            <a:r>
              <a:rPr lang="en-US" altLang="zh-TW" dirty="0" smtClean="0"/>
              <a:t> are valid start and accepting configurations.</a:t>
            </a:r>
          </a:p>
          <a:p>
            <a:pPr marL="1371600" lvl="2" indent="-514350">
              <a:buFont typeface="Wingdings" pitchFamily="2" charset="2"/>
              <a:buChar char="Ø"/>
            </a:pPr>
            <a:r>
              <a:rPr lang="en-US" altLang="zh-TW" dirty="0" smtClean="0"/>
              <a:t>Check if C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 contains q</a:t>
            </a:r>
            <a:r>
              <a:rPr lang="en-US" altLang="zh-TW" baseline="-25000" dirty="0" smtClean="0"/>
              <a:t>0</a:t>
            </a:r>
            <a:r>
              <a:rPr lang="en-US" altLang="zh-TW" dirty="0" smtClean="0"/>
              <a:t> and C</a:t>
            </a:r>
            <a:r>
              <a:rPr lang="en-US" altLang="zh-TW" baseline="-25000" dirty="0" smtClean="0"/>
              <a:t>k</a:t>
            </a:r>
            <a:r>
              <a:rPr lang="en-US" altLang="zh-TW" dirty="0" smtClean="0"/>
              <a:t> contains </a:t>
            </a:r>
            <a:r>
              <a:rPr lang="en-US" altLang="zh-TW" dirty="0" err="1" smtClean="0"/>
              <a:t>q</a:t>
            </a:r>
            <a:r>
              <a:rPr lang="en-US" altLang="zh-TW" baseline="-25000" dirty="0" err="1" smtClean="0"/>
              <a:t>accept</a:t>
            </a:r>
            <a:r>
              <a:rPr lang="en-US" altLang="zh-TW" dirty="0" smtClean="0"/>
              <a:t>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zh-TW" dirty="0" smtClean="0"/>
              <a:t>For each </a:t>
            </a:r>
            <a:r>
              <a:rPr lang="en-US" altLang="zh-TW" dirty="0" err="1" smtClean="0"/>
              <a:t>C</a:t>
            </a:r>
            <a:r>
              <a:rPr lang="en-US" altLang="zh-TW" baseline="-25000" dirty="0" err="1" smtClean="0"/>
              <a:t>i</a:t>
            </a:r>
            <a:r>
              <a:rPr lang="en-US" altLang="zh-TW" dirty="0" smtClean="0"/>
              <a:t>, C</a:t>
            </a:r>
            <a:r>
              <a:rPr lang="en-US" altLang="zh-TW" baseline="-25000" dirty="0" smtClean="0"/>
              <a:t>i+1</a:t>
            </a:r>
            <a:r>
              <a:rPr lang="en-US" altLang="zh-TW" dirty="0" smtClean="0"/>
              <a:t> will legally follow from </a:t>
            </a:r>
            <a:r>
              <a:rPr lang="en-US" altLang="zh-TW" dirty="0" err="1" smtClean="0"/>
              <a:t>C</a:t>
            </a:r>
            <a:r>
              <a:rPr lang="en-US" altLang="zh-TW" baseline="-25000" dirty="0" err="1" smtClean="0"/>
              <a:t>i</a:t>
            </a:r>
            <a:r>
              <a:rPr lang="en-US" altLang="zh-TW" dirty="0" smtClean="0"/>
              <a:t>.</a:t>
            </a:r>
          </a:p>
          <a:p>
            <a:pPr marL="1371600" lvl="2" indent="-514350">
              <a:buFont typeface="Wingdings" pitchFamily="2" charset="2"/>
              <a:buChar char="Ø"/>
            </a:pPr>
            <a:r>
              <a:rPr lang="en-US" altLang="zh-TW" dirty="0" smtClean="0"/>
              <a:t>Using two heads, we check if the symbol of </a:t>
            </a:r>
            <a:r>
              <a:rPr lang="en-US" altLang="zh-TW" dirty="0" err="1" smtClean="0"/>
              <a:t>C</a:t>
            </a:r>
            <a:r>
              <a:rPr lang="en-US" altLang="zh-TW" baseline="-25000" dirty="0" err="1" smtClean="0"/>
              <a:t>i</a:t>
            </a:r>
            <a:r>
              <a:rPr lang="en-US" altLang="zh-TW" dirty="0" smtClean="0"/>
              <a:t> applying to the transition function leads to the corresponding position of C</a:t>
            </a:r>
            <a:r>
              <a:rPr lang="en-US" altLang="zh-TW" baseline="-25000" dirty="0" smtClean="0"/>
              <a:t>i+1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If both conditions holds, </a:t>
            </a:r>
            <a:r>
              <a:rPr lang="en-US" altLang="zh-TW" b="1" dirty="0" smtClean="0"/>
              <a:t>M’</a:t>
            </a:r>
            <a:r>
              <a:rPr lang="en-US" altLang="zh-TW" dirty="0" smtClean="0"/>
              <a:t> accepts. Otherwise, reject.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HW#10 Q5.</a:t>
            </a:r>
            <a:endParaRPr lang="zh-TW" alt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8820472" cy="1491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HW#10 Q5.(a)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Check two conditions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zh-TW" dirty="0" smtClean="0"/>
              <a:t>Some TMs recognize languages containing 1011 and some do not.</a:t>
            </a:r>
          </a:p>
          <a:p>
            <a:pPr marL="1371600" lvl="2" indent="-514350">
              <a:buFont typeface="Wingdings" pitchFamily="2" charset="2"/>
              <a:buChar char="Ø"/>
            </a:pPr>
            <a:r>
              <a:rPr lang="en-US" altLang="zh-TW" dirty="0" smtClean="0"/>
              <a:t>For example, L(M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) = </a:t>
            </a:r>
            <a:r>
              <a:rPr lang="el-GR" altLang="zh-TW" dirty="0" smtClean="0"/>
              <a:t>Σ</a:t>
            </a:r>
            <a:r>
              <a:rPr lang="en-US" altLang="zh-TW" dirty="0" smtClean="0"/>
              <a:t>* and L(M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) = </a:t>
            </a:r>
            <a:r>
              <a:rPr lang="el-GR" altLang="zh-TW" dirty="0" smtClean="0"/>
              <a:t>Φ</a:t>
            </a:r>
            <a:endParaRPr lang="en-US" altLang="zh-TW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altLang="zh-TW" dirty="0" smtClean="0"/>
              <a:t>If two TMs recognize the same language, then they will both contain 1011 or both not contain 1011.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852580" y="5301208"/>
            <a:ext cx="7291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/>
              <a:t>→ </a:t>
            </a:r>
            <a:r>
              <a:rPr lang="en-US" altLang="zh-TW" sz="2800" dirty="0" smtClean="0"/>
              <a:t>the property is non-trivial, this is </a:t>
            </a:r>
            <a:r>
              <a:rPr lang="en-US" altLang="zh-TW" sz="2800" dirty="0" err="1" smtClean="0"/>
              <a:t>undecidable</a:t>
            </a:r>
            <a:r>
              <a:rPr lang="en-US" altLang="zh-TW" sz="2800" dirty="0" smtClean="0"/>
              <a:t>.</a:t>
            </a:r>
            <a:endParaRPr lang="zh-TW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HW#10 Q5.(b)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Check two conditions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zh-TW" dirty="0" smtClean="0"/>
              <a:t>Some TMs recognize languages recognize </a:t>
            </a:r>
            <a:r>
              <a:rPr lang="el-GR" altLang="zh-TW" dirty="0" smtClean="0"/>
              <a:t>Σ</a:t>
            </a:r>
            <a:r>
              <a:rPr lang="en-US" altLang="zh-TW" dirty="0" smtClean="0"/>
              <a:t>* and some do not.</a:t>
            </a:r>
          </a:p>
          <a:p>
            <a:pPr marL="1371600" lvl="2" indent="-514350">
              <a:buFont typeface="Wingdings" pitchFamily="2" charset="2"/>
              <a:buChar char="Ø"/>
            </a:pPr>
            <a:r>
              <a:rPr lang="en-US" altLang="zh-TW" dirty="0" smtClean="0"/>
              <a:t>For example, L(M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) = </a:t>
            </a:r>
            <a:r>
              <a:rPr lang="el-GR" altLang="zh-TW" dirty="0" smtClean="0"/>
              <a:t>Σ</a:t>
            </a:r>
            <a:r>
              <a:rPr lang="en-US" altLang="zh-TW" dirty="0" smtClean="0"/>
              <a:t>* and L(M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) = </a:t>
            </a:r>
            <a:r>
              <a:rPr lang="el-GR" altLang="zh-TW" dirty="0" smtClean="0"/>
              <a:t>Φ</a:t>
            </a:r>
            <a:endParaRPr lang="en-US" altLang="zh-TW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altLang="zh-TW" dirty="0" smtClean="0"/>
              <a:t>If two TMs recognize the same language, then they will both contain </a:t>
            </a:r>
            <a:r>
              <a:rPr lang="el-GR" altLang="zh-TW" dirty="0" smtClean="0"/>
              <a:t>Σ</a:t>
            </a:r>
            <a:r>
              <a:rPr lang="en-US" altLang="zh-TW" dirty="0" smtClean="0"/>
              <a:t>* or both do not.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852580" y="5301208"/>
            <a:ext cx="7291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/>
              <a:t>→ </a:t>
            </a:r>
            <a:r>
              <a:rPr lang="en-US" altLang="zh-TW" sz="2800" dirty="0" smtClean="0"/>
              <a:t>the property is non-trivial, this is </a:t>
            </a:r>
            <a:r>
              <a:rPr lang="en-US" altLang="zh-TW" sz="2800" dirty="0" err="1" smtClean="0"/>
              <a:t>undecidable</a:t>
            </a:r>
            <a:r>
              <a:rPr lang="en-US" altLang="zh-TW" sz="2800" dirty="0" smtClean="0"/>
              <a:t>.</a:t>
            </a:r>
            <a:endParaRPr lang="zh-TW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HW#10 Q6.</a:t>
            </a:r>
            <a:endParaRPr lang="zh-TW" alt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9144000" cy="652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548680"/>
            <a:ext cx="8507288" cy="5976664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dirty="0" smtClean="0"/>
              <a:t>Let </a:t>
            </a:r>
            <a:r>
              <a:rPr lang="en-US" altLang="zh-TW" b="1" dirty="0" smtClean="0"/>
              <a:t>R</a:t>
            </a:r>
            <a:r>
              <a:rPr lang="en-US" altLang="zh-TW" dirty="0" smtClean="0"/>
              <a:t> be a TM that decides </a:t>
            </a:r>
            <a:r>
              <a:rPr lang="en-US" altLang="zh-TW" b="1" dirty="0" smtClean="0"/>
              <a:t>X</a:t>
            </a:r>
            <a:r>
              <a:rPr lang="en-US" altLang="zh-TW" dirty="0" smtClean="0"/>
              <a:t>. We use </a:t>
            </a:r>
            <a:r>
              <a:rPr lang="en-US" altLang="zh-TW" b="1" dirty="0" smtClean="0"/>
              <a:t>R</a:t>
            </a:r>
            <a:r>
              <a:rPr lang="en-US" altLang="zh-TW" dirty="0" smtClean="0"/>
              <a:t> to construct a TM </a:t>
            </a:r>
            <a:r>
              <a:rPr lang="en-US" altLang="zh-TW" b="1" dirty="0" smtClean="0"/>
              <a:t>S</a:t>
            </a:r>
            <a:r>
              <a:rPr lang="en-US" altLang="zh-TW" dirty="0" smtClean="0"/>
              <a:t> that decides A</a:t>
            </a:r>
            <a:r>
              <a:rPr lang="en-US" altLang="zh-TW" baseline="-25000" dirty="0" smtClean="0"/>
              <a:t>TM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TM </a:t>
            </a:r>
            <a:r>
              <a:rPr lang="en-US" altLang="zh-TW" b="1" dirty="0" smtClean="0"/>
              <a:t>S</a:t>
            </a:r>
            <a:r>
              <a:rPr lang="en-US" altLang="zh-TW" dirty="0" smtClean="0"/>
              <a:t> = “On input &lt;</a:t>
            </a:r>
            <a:r>
              <a:rPr lang="en-US" altLang="zh-TW" b="1" dirty="0" smtClean="0"/>
              <a:t>M</a:t>
            </a:r>
            <a:r>
              <a:rPr lang="en-US" altLang="zh-TW" dirty="0" smtClean="0"/>
              <a:t>, w&gt;, </a:t>
            </a:r>
          </a:p>
          <a:p>
            <a:pPr>
              <a:buNone/>
            </a:pPr>
            <a:r>
              <a:rPr lang="en-US" altLang="zh-TW" dirty="0" smtClean="0"/>
              <a:t>		TM </a:t>
            </a:r>
            <a:r>
              <a:rPr lang="en-US" altLang="zh-TW" b="1" dirty="0" smtClean="0"/>
              <a:t>M’</a:t>
            </a:r>
            <a:r>
              <a:rPr lang="en-US" altLang="zh-TW" dirty="0" smtClean="0"/>
              <a:t> = “On input </a:t>
            </a:r>
            <a:r>
              <a:rPr lang="en-US" altLang="zh-TW" dirty="0" smtClean="0">
                <a:solidFill>
                  <a:srgbClr val="FF0000"/>
                </a:solidFill>
              </a:rPr>
              <a:t>y</a:t>
            </a:r>
            <a:r>
              <a:rPr lang="en-US" altLang="zh-TW" dirty="0" smtClean="0"/>
              <a:t>,</a:t>
            </a:r>
          </a:p>
          <a:p>
            <a:pPr marL="1771650" lvl="3" indent="-514350">
              <a:buFont typeface="+mj-lt"/>
              <a:buAutoNum type="arabicPeriod"/>
            </a:pPr>
            <a:r>
              <a:rPr lang="en-US" altLang="zh-TW" sz="2600" dirty="0" smtClean="0"/>
              <a:t>Scan w and put # to the right end, # is not in </a:t>
            </a:r>
            <a:r>
              <a:rPr lang="el-GR" altLang="zh-TW" sz="2600" dirty="0" smtClean="0"/>
              <a:t>Γ</a:t>
            </a:r>
            <a:r>
              <a:rPr lang="en-US" altLang="zh-TW" sz="2600" baseline="-25000" dirty="0" smtClean="0"/>
              <a:t>M</a:t>
            </a:r>
          </a:p>
          <a:p>
            <a:pPr marL="1771650" lvl="3" indent="-514350">
              <a:buFont typeface="+mj-lt"/>
              <a:buAutoNum type="arabicPeriod"/>
            </a:pPr>
            <a:r>
              <a:rPr lang="en-US" altLang="zh-TW" sz="2600" dirty="0" smtClean="0"/>
              <a:t>Copy w to right-hand side of #, we call it w’</a:t>
            </a:r>
          </a:p>
          <a:p>
            <a:pPr marL="1771650" lvl="3" indent="-514350">
              <a:buFont typeface="+mj-lt"/>
              <a:buAutoNum type="arabicPeriod"/>
            </a:pPr>
            <a:r>
              <a:rPr lang="en-US" altLang="zh-TW" sz="2600" dirty="0" smtClean="0"/>
              <a:t>Simulate </a:t>
            </a:r>
            <a:r>
              <a:rPr lang="en-US" altLang="zh-TW" sz="2600" b="1" dirty="0" smtClean="0"/>
              <a:t>M</a:t>
            </a:r>
            <a:r>
              <a:rPr lang="en-US" altLang="zh-TW" sz="2600" dirty="0" smtClean="0"/>
              <a:t> on w’</a:t>
            </a:r>
          </a:p>
          <a:p>
            <a:pPr marL="1771650" lvl="3" indent="-514350">
              <a:buFont typeface="+mj-lt"/>
              <a:buAutoNum type="arabicPeriod"/>
            </a:pPr>
            <a:r>
              <a:rPr lang="en-US" altLang="zh-TW" sz="2600" dirty="0" smtClean="0"/>
              <a:t>If M accepts, </a:t>
            </a:r>
            <a:r>
              <a:rPr lang="en-US" altLang="zh-TW" sz="2600" dirty="0" smtClean="0">
                <a:solidFill>
                  <a:srgbClr val="FF0000"/>
                </a:solidFill>
              </a:rPr>
              <a:t>write anything on the first cell of the input</a:t>
            </a:r>
            <a:r>
              <a:rPr lang="en-US" altLang="zh-TW" sz="2600" dirty="0" smtClean="0"/>
              <a:t> and accept. Otherwise, reject.</a:t>
            </a:r>
          </a:p>
          <a:p>
            <a:pPr>
              <a:buNone/>
            </a:pPr>
            <a:r>
              <a:rPr lang="en-US" altLang="zh-TW" dirty="0" smtClean="0"/>
              <a:t>		”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US" altLang="zh-TW" sz="3000" dirty="0" smtClean="0"/>
              <a:t>Input &lt;</a:t>
            </a:r>
            <a:r>
              <a:rPr lang="en-US" altLang="zh-TW" sz="3000" b="1" dirty="0" smtClean="0"/>
              <a:t>M’</a:t>
            </a:r>
            <a:r>
              <a:rPr lang="en-US" altLang="zh-TW" sz="3000" dirty="0" smtClean="0"/>
              <a:t>, w&gt; to </a:t>
            </a:r>
            <a:r>
              <a:rPr lang="en-US" altLang="zh-TW" sz="3000" b="1" dirty="0" smtClean="0"/>
              <a:t>R</a:t>
            </a:r>
            <a:r>
              <a:rPr lang="en-US" altLang="zh-TW" sz="3000" dirty="0" smtClean="0"/>
              <a:t>.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US" altLang="zh-TW" sz="3000" dirty="0" smtClean="0"/>
              <a:t>If </a:t>
            </a:r>
            <a:r>
              <a:rPr lang="en-US" altLang="zh-TW" sz="3000" b="1" dirty="0" smtClean="0"/>
              <a:t>R</a:t>
            </a:r>
            <a:r>
              <a:rPr lang="en-US" altLang="zh-TW" sz="3000" dirty="0" smtClean="0"/>
              <a:t> accepts, </a:t>
            </a:r>
            <a:r>
              <a:rPr lang="en-US" altLang="zh-TW" sz="3000" dirty="0" smtClean="0">
                <a:solidFill>
                  <a:srgbClr val="FF0000"/>
                </a:solidFill>
              </a:rPr>
              <a:t>accept</a:t>
            </a:r>
            <a:r>
              <a:rPr lang="en-US" altLang="zh-TW" sz="3000" dirty="0" smtClean="0"/>
              <a:t>. Otherwise, </a:t>
            </a:r>
            <a:r>
              <a:rPr lang="en-US" altLang="zh-TW" sz="3000" dirty="0" smtClean="0">
                <a:solidFill>
                  <a:srgbClr val="FF0000"/>
                </a:solidFill>
              </a:rPr>
              <a:t>reject</a:t>
            </a:r>
            <a:r>
              <a:rPr lang="en-US" altLang="zh-TW" sz="3000" dirty="0" smtClean="0"/>
              <a:t>.</a:t>
            </a:r>
            <a:endParaRPr lang="en-US" altLang="zh-TW" dirty="0" smtClean="0"/>
          </a:p>
          <a:p>
            <a:pPr>
              <a:buNone/>
            </a:pPr>
            <a:r>
              <a:rPr lang="en-US" altLang="zh-TW" dirty="0" smtClean="0"/>
              <a:t>	 ”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578728" y="5661248"/>
            <a:ext cx="751789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/>
              <a:t>→ </a:t>
            </a:r>
            <a:r>
              <a:rPr lang="en-US" altLang="zh-TW" sz="2800" b="1" dirty="0" smtClean="0"/>
              <a:t>M</a:t>
            </a:r>
            <a:r>
              <a:rPr lang="en-US" altLang="zh-TW" sz="2800" dirty="0" smtClean="0"/>
              <a:t> will accept w </a:t>
            </a:r>
            <a:r>
              <a:rPr lang="en-US" altLang="zh-TW" sz="2800" dirty="0" err="1" smtClean="0"/>
              <a:t>iff</a:t>
            </a:r>
            <a:r>
              <a:rPr lang="en-US" altLang="zh-TW" sz="2800" smtClean="0"/>
              <a:t> </a:t>
            </a:r>
            <a:r>
              <a:rPr lang="en-US" altLang="zh-TW" sz="2800" b="1" smtClean="0"/>
              <a:t>M’</a:t>
            </a:r>
            <a:r>
              <a:rPr lang="en-US" altLang="zh-TW" sz="2800" smtClean="0"/>
              <a:t> </a:t>
            </a:r>
            <a:r>
              <a:rPr lang="en-US" altLang="zh-TW" sz="2800" dirty="0" smtClean="0"/>
              <a:t>once modifies the input</a:t>
            </a:r>
          </a:p>
          <a:p>
            <a:r>
              <a:rPr lang="zh-TW" altLang="en-US" sz="2800" dirty="0" smtClean="0"/>
              <a:t>→ </a:t>
            </a:r>
            <a:r>
              <a:rPr lang="en-US" altLang="zh-TW" sz="2800" dirty="0" smtClean="0">
                <a:solidFill>
                  <a:srgbClr val="FF0000"/>
                </a:solidFill>
              </a:rPr>
              <a:t>We get a reduction from A</a:t>
            </a:r>
            <a:r>
              <a:rPr lang="en-US" altLang="zh-TW" sz="2800" baseline="-25000" dirty="0" smtClean="0">
                <a:solidFill>
                  <a:srgbClr val="FF0000"/>
                </a:solidFill>
              </a:rPr>
              <a:t>TM</a:t>
            </a:r>
            <a:r>
              <a:rPr lang="en-US" altLang="zh-TW" sz="2800" dirty="0" smtClean="0">
                <a:solidFill>
                  <a:srgbClr val="FF0000"/>
                </a:solidFill>
              </a:rPr>
              <a:t>, X is </a:t>
            </a:r>
            <a:r>
              <a:rPr lang="en-US" altLang="zh-TW" sz="2800" dirty="0" err="1" smtClean="0">
                <a:solidFill>
                  <a:srgbClr val="FF0000"/>
                </a:solidFill>
              </a:rPr>
              <a:t>undecidable</a:t>
            </a:r>
            <a:r>
              <a:rPr lang="en-US" altLang="zh-TW" sz="2800" dirty="0" smtClean="0">
                <a:solidFill>
                  <a:srgbClr val="FF0000"/>
                </a:solidFill>
              </a:rPr>
              <a:t>.</a:t>
            </a:r>
            <a:endParaRPr lang="zh-TW" alt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</TotalTime>
  <Words>474</Words>
  <Application>Microsoft Office PowerPoint</Application>
  <PresentationFormat>如螢幕大小 (4:3)</PresentationFormat>
  <Paragraphs>61</Paragraphs>
  <Slides>11</Slides>
  <Notes>4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2" baseType="lpstr">
      <vt:lpstr>Office 佈景主題</vt:lpstr>
      <vt:lpstr>Computing Theory – HW#10</vt:lpstr>
      <vt:lpstr>HW#10 Q1.</vt:lpstr>
      <vt:lpstr>HW#10 Q1. (cont.)</vt:lpstr>
      <vt:lpstr>HW#10 Q4.</vt:lpstr>
      <vt:lpstr>投影片 5</vt:lpstr>
      <vt:lpstr>How to construct M’?</vt:lpstr>
      <vt:lpstr>HW#10 Q5.</vt:lpstr>
      <vt:lpstr>HW#10 Q5.(a)</vt:lpstr>
      <vt:lpstr>HW#10 Q5.(b)</vt:lpstr>
      <vt:lpstr>HW#10 Q6.</vt:lpstr>
      <vt:lpstr>投影片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HW#7</dc:title>
  <dc:creator>FOX</dc:creator>
  <cp:lastModifiedBy>vaio</cp:lastModifiedBy>
  <cp:revision>240</cp:revision>
  <dcterms:created xsi:type="dcterms:W3CDTF">2013-05-20T05:18:10Z</dcterms:created>
  <dcterms:modified xsi:type="dcterms:W3CDTF">2013-06-05T04:23:29Z</dcterms:modified>
</cp:coreProperties>
</file>