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2" r:id="rId5"/>
    <p:sldId id="271" r:id="rId6"/>
    <p:sldId id="277" r:id="rId7"/>
    <p:sldId id="274" r:id="rId8"/>
    <p:sldId id="258" r:id="rId9"/>
    <p:sldId id="273" r:id="rId10"/>
    <p:sldId id="263" r:id="rId11"/>
    <p:sldId id="264" r:id="rId12"/>
    <p:sldId id="276" r:id="rId13"/>
    <p:sldId id="265" r:id="rId14"/>
    <p:sldId id="275" r:id="rId15"/>
    <p:sldId id="266" r:id="rId16"/>
    <p:sldId id="279" r:id="rId17"/>
    <p:sldId id="280" r:id="rId18"/>
    <p:sldId id="268" r:id="rId19"/>
    <p:sldId id="278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>
      <p:cViewPr varScale="1">
        <p:scale>
          <a:sx n="84" d="100"/>
          <a:sy n="84" d="100"/>
        </p:scale>
        <p:origin x="57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D3A1-0F10-46E5-8BAB-9F72C404C5A2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DCE8-B830-4B5A-B472-BB53236158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002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3BF0D-60C7-4F10-A8E3-A02B1C033C0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747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64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2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8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00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28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73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3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3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D77D-DDE8-4D1A-8502-738C536374F7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3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ofwiki.org/wiki/Symmetric_Transitive_and_Serial_Relation_is_Reflexive" TargetMode="External"/><Relationship Id="rId2" Type="http://schemas.openxmlformats.org/officeDocument/2006/relationships/hyperlink" Target="http://www.proofwiki.org/wiki/Symmetric_and_Transitive_therefore_Reflexiv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0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0.png"/><Relationship Id="rId10" Type="http://schemas.openxmlformats.org/officeDocument/2006/relationships/image" Target="../media/image12.png"/><Relationship Id="rId4" Type="http://schemas.openxmlformats.org/officeDocument/2006/relationships/image" Target="../media/image71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smtClean="0"/>
              <a:t>2015/03/25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14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(Ch0.3)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/>
              <a:t>Be patient </a:t>
            </a:r>
            <a:r>
              <a:rPr lang="en-US" altLang="zh-TW" dirty="0">
                <a:solidFill>
                  <a:schemeClr val="bg1"/>
                </a:solidFill>
              </a:rPr>
              <a:t>– Be patient to what you want to explain, tell a whole story.</a:t>
            </a:r>
          </a:p>
          <a:p>
            <a:pPr>
              <a:lnSpc>
                <a:spcPct val="150000"/>
              </a:lnSpc>
            </a:pPr>
            <a:r>
              <a:rPr lang="en-US" altLang="zh-TW" dirty="0"/>
              <a:t>Come back to it </a:t>
            </a:r>
            <a:r>
              <a:rPr lang="en-US" altLang="zh-TW" dirty="0">
                <a:solidFill>
                  <a:schemeClr val="bg1"/>
                </a:solidFill>
              </a:rPr>
              <a:t>– Make sure what you</a:t>
            </a:r>
            <a:r>
              <a:rPr lang="zh-TW" altLang="en-US" dirty="0">
                <a:solidFill>
                  <a:schemeClr val="bg1"/>
                </a:solidFill>
              </a:rPr>
              <a:t> </a:t>
            </a:r>
            <a:r>
              <a:rPr lang="en-US" altLang="zh-TW" dirty="0">
                <a:solidFill>
                  <a:schemeClr val="bg1"/>
                </a:solidFill>
              </a:rPr>
              <a:t>wrote is consistent.</a:t>
            </a:r>
          </a:p>
          <a:p>
            <a:pPr>
              <a:lnSpc>
                <a:spcPct val="150000"/>
              </a:lnSpc>
            </a:pPr>
            <a:r>
              <a:rPr lang="en-US" altLang="zh-TW" dirty="0"/>
              <a:t>Be neat </a:t>
            </a:r>
            <a:r>
              <a:rPr lang="en-US" altLang="zh-TW" dirty="0">
                <a:solidFill>
                  <a:schemeClr val="bg1"/>
                </a:solidFill>
              </a:rPr>
              <a:t>– Organize a good structure of your logic and intentions. Screen out the r</a:t>
            </a:r>
            <a:r>
              <a:rPr lang="en-US" dirty="0">
                <a:solidFill>
                  <a:schemeClr val="bg1"/>
                </a:solidFill>
              </a:rPr>
              <a:t>edundant statements.</a:t>
            </a:r>
            <a:endParaRPr lang="en-US" altLang="zh-TW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dirty="0"/>
              <a:t>Be concise </a:t>
            </a:r>
            <a:r>
              <a:rPr lang="en-US" altLang="zh-TW" dirty="0">
                <a:solidFill>
                  <a:schemeClr val="bg1"/>
                </a:solidFill>
              </a:rPr>
              <a:t>– Use brief expressions that generally have clear and precise meaning. (</a:t>
            </a:r>
            <a:r>
              <a:rPr lang="en-US" altLang="zh-TW" i="1" dirty="0">
                <a:solidFill>
                  <a:schemeClr val="bg1"/>
                </a:solidFill>
              </a:rPr>
              <a:t>Formal systems are</a:t>
            </a:r>
            <a:r>
              <a:rPr lang="en-US" altLang="zh-TW" dirty="0">
                <a:solidFill>
                  <a:schemeClr val="bg1"/>
                </a:solidFill>
              </a:rPr>
              <a:t> your good friends.)</a:t>
            </a:r>
          </a:p>
        </p:txBody>
      </p:sp>
    </p:spTree>
    <p:extLst>
      <p:ext uri="{BB962C8B-B14F-4D97-AF65-F5344CB8AC3E}">
        <p14:creationId xmlns:p14="http://schemas.microsoft.com/office/powerpoint/2010/main" val="11962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</a:t>
            </a:r>
            <a:r>
              <a:rPr lang="en-US" altLang="zh-TW" dirty="0"/>
              <a:t>)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 smtClean="0"/>
              <a:t>Be patient – Be patient to what you want to explain, tell a whole story.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/>
              <a:t>Come back to it – </a:t>
            </a:r>
            <a:r>
              <a:rPr lang="en-US" altLang="zh-TW" dirty="0"/>
              <a:t>M</a:t>
            </a:r>
            <a:r>
              <a:rPr lang="en-US" altLang="zh-TW" dirty="0" smtClean="0"/>
              <a:t>ake sure what you</a:t>
            </a:r>
            <a:r>
              <a:rPr lang="zh-TW" altLang="en-US" dirty="0" smtClean="0"/>
              <a:t> </a:t>
            </a:r>
            <a:r>
              <a:rPr lang="en-US" altLang="zh-TW" dirty="0" smtClean="0"/>
              <a:t>wrote is consistent.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/>
              <a:t>Be neat – Organize a good structure of your logic and intentions. Screen out the r</a:t>
            </a:r>
            <a:r>
              <a:rPr lang="en-US" dirty="0" smtClean="0"/>
              <a:t>edundant statements.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en-US" altLang="zh-TW" dirty="0" smtClean="0"/>
              <a:t>Be concise – Use brief expressions that generally have clear and precise meaning. (</a:t>
            </a:r>
            <a:r>
              <a:rPr lang="en-US" altLang="zh-TW" i="1" dirty="0" smtClean="0"/>
              <a:t>Formal systems are</a:t>
            </a:r>
            <a:r>
              <a:rPr lang="en-US" altLang="zh-TW" dirty="0" smtClean="0"/>
              <a:t> your good friends.)</a:t>
            </a:r>
          </a:p>
        </p:txBody>
      </p:sp>
    </p:spTree>
    <p:extLst>
      <p:ext uri="{BB962C8B-B14F-4D97-AF65-F5344CB8AC3E}">
        <p14:creationId xmlns:p14="http://schemas.microsoft.com/office/powerpoint/2010/main" val="29287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(Ch0.3)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b="1" dirty="0" smtClean="0"/>
              <a:t>Proof Idea</a:t>
            </a:r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You should talk about any idea, strategy of your proof </a:t>
            </a:r>
            <a:r>
              <a:rPr lang="en-US" altLang="zh-TW" i="1" dirty="0" smtClean="0"/>
              <a:t>here</a:t>
            </a:r>
            <a:r>
              <a:rPr lang="en-US" altLang="zh-TW" dirty="0" smtClean="0"/>
              <a:t>. Better not to let any high level, informal expression goes into your proof parts (below). These expressions usually are not precise enough, and may cause confusion.</a:t>
            </a:r>
          </a:p>
          <a:p>
            <a:pPr>
              <a:lnSpc>
                <a:spcPct val="100000"/>
              </a:lnSpc>
            </a:pPr>
            <a:r>
              <a:rPr lang="en-US" altLang="zh-TW" b="1" dirty="0" smtClean="0"/>
              <a:t>Proof</a:t>
            </a:r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In this part, please follow the four guidelines mentioned in the previous slide to construct your proof nicely. You should tell a whole story</a:t>
            </a:r>
            <a:r>
              <a:rPr lang="zh-TW" altLang="en-US" dirty="0" smtClean="0"/>
              <a:t> － </a:t>
            </a:r>
            <a:r>
              <a:rPr lang="en-US" altLang="zh-TW" dirty="0" smtClean="0"/>
              <a:t>each step should have clear logic connections with others, and most importantly, the story should have both a proper beginning, and a conclusive ending.</a:t>
            </a:r>
          </a:p>
        </p:txBody>
      </p:sp>
    </p:spTree>
    <p:extLst>
      <p:ext uri="{BB962C8B-B14F-4D97-AF65-F5344CB8AC3E}">
        <p14:creationId xmlns:p14="http://schemas.microsoft.com/office/powerpoint/2010/main" val="355071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everything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</a:t>
            </a:r>
            <a:r>
              <a:rPr lang="en-US" altLang="zh-TW" sz="3600" dirty="0" smtClean="0"/>
              <a:t>get your homework done</a:t>
            </a:r>
            <a:r>
              <a:rPr lang="en-US" altLang="zh-TW" sz="3600" dirty="0" smtClean="0"/>
              <a:t>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02516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Homework #1</a:t>
            </a:r>
          </a:p>
          <a:p>
            <a:pPr lvl="1"/>
            <a:r>
              <a:rPr lang="en-US" altLang="zh-TW" sz="3200" dirty="0" smtClean="0"/>
              <a:t>Average 66.3</a:t>
            </a:r>
          </a:p>
          <a:p>
            <a:pPr lvl="1"/>
            <a:r>
              <a:rPr lang="en-US" altLang="zh-TW" sz="3200" dirty="0" smtClean="0"/>
              <a:t>Std. Dev. 13.8</a:t>
            </a:r>
            <a:endParaRPr lang="en-US" altLang="zh-TW" sz="3200" dirty="0"/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#2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70.5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10.3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429142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Q1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be a relation in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transitive </a:t>
                </a:r>
                <a:r>
                  <a:rPr lang="en-US" altLang="zh-TW" dirty="0" err="1" smtClean="0"/>
                  <a:t>iff</a:t>
                </a:r>
                <a:r>
                  <a:rPr lang="en-US" altLang="zh-TW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symmetric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reflexive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serial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034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Q1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This is not a “reflexive, symmetric, but not transitive” relation.</a:t>
                </a:r>
                <a:endParaRPr lang="en-US" altLang="zh-TW" i="1" dirty="0" smtClean="0"/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,(2,1)}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Reflexive and transitive but not symmetric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Symmetric and transitive but not reflexive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,(2,2)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群組 24"/>
          <p:cNvGrpSpPr/>
          <p:nvPr/>
        </p:nvGrpSpPr>
        <p:grpSpPr>
          <a:xfrm>
            <a:off x="10148681" y="1825625"/>
            <a:ext cx="1305445" cy="1383895"/>
            <a:chOff x="9652000" y="1947826"/>
            <a:chExt cx="1305445" cy="1383895"/>
          </a:xfrm>
        </p:grpSpPr>
        <p:sp>
          <p:nvSpPr>
            <p:cNvPr id="4" name="橢圓 3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5" name="橢圓 4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8" name="直線單箭頭接點 7"/>
            <p:cNvCxnSpPr>
              <a:stCxn id="4" idx="2"/>
              <a:endCxn id="6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線單箭頭接點 9"/>
            <p:cNvCxnSpPr>
              <a:stCxn id="6" idx="6"/>
              <a:endCxn id="4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弧形 21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弧形 22"/>
            <p:cNvSpPr/>
            <p:nvPr/>
          </p:nvSpPr>
          <p:spPr>
            <a:xfrm>
              <a:off x="10597699" y="2691481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弧形 23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8420966" y="3309346"/>
            <a:ext cx="1305445" cy="1383895"/>
            <a:chOff x="9652000" y="1947826"/>
            <a:chExt cx="1305445" cy="1383895"/>
          </a:xfrm>
        </p:grpSpPr>
        <p:sp>
          <p:nvSpPr>
            <p:cNvPr id="27" name="橢圓 26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28" name="橢圓 27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29" name="橢圓 28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30" name="直線單箭頭接點 29"/>
            <p:cNvCxnSpPr>
              <a:stCxn id="27" idx="2"/>
              <a:endCxn id="29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弧形 31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弧形 32"/>
            <p:cNvSpPr/>
            <p:nvPr/>
          </p:nvSpPr>
          <p:spPr>
            <a:xfrm>
              <a:off x="10597699" y="2691481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弧形 33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9790699" y="4793068"/>
            <a:ext cx="1246012" cy="1383895"/>
            <a:chOff x="9652000" y="1947826"/>
            <a:chExt cx="1246012" cy="1383895"/>
          </a:xfrm>
        </p:grpSpPr>
        <p:sp>
          <p:nvSpPr>
            <p:cNvPr id="36" name="橢圓 35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37" name="橢圓 36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38" name="橢圓 37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39" name="直線單箭頭接點 38"/>
            <p:cNvCxnSpPr>
              <a:stCxn id="36" idx="2"/>
              <a:endCxn id="38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線單箭頭接點 39"/>
            <p:cNvCxnSpPr>
              <a:stCxn id="38" idx="6"/>
              <a:endCxn id="36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弧形 40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1" name="弧形 30"/>
          <p:cNvSpPr/>
          <p:nvPr/>
        </p:nvSpPr>
        <p:spPr>
          <a:xfrm>
            <a:off x="9899041" y="5355081"/>
            <a:ext cx="359746" cy="359746"/>
          </a:xfrm>
          <a:prstGeom prst="arc">
            <a:avLst>
              <a:gd name="adj1" fmla="val 9228608"/>
              <a:gd name="adj2" fmla="val 2751708"/>
            </a:avLst>
          </a:prstGeom>
          <a:ln>
            <a:head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1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Symmetric, Transitive therefor Reflexive?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It’s a common fallacy. This only happens when the relation is also serial. See the links below to learn more details.</a:t>
            </a:r>
          </a:p>
          <a:p>
            <a:r>
              <a:rPr lang="en-US" altLang="zh-TW" dirty="0" smtClean="0">
                <a:hlinkClick r:id="rId2"/>
              </a:rPr>
              <a:t>http</a:t>
            </a:r>
            <a:r>
              <a:rPr lang="en-US" altLang="zh-TW" dirty="0">
                <a:hlinkClick r:id="rId2"/>
              </a:rPr>
              <a:t>://</a:t>
            </a:r>
            <a:r>
              <a:rPr lang="en-US" altLang="zh-TW" dirty="0" smtClean="0">
                <a:hlinkClick r:id="rId2"/>
              </a:rPr>
              <a:t>www.proofwiki.org/wiki/Symmetric_and_Transitive_therefore_Reflexive</a:t>
            </a:r>
            <a:endParaRPr lang="en-US" altLang="zh-TW" dirty="0" smtClean="0"/>
          </a:p>
          <a:p>
            <a:r>
              <a:rPr lang="en-US" altLang="zh-TW" dirty="0">
                <a:hlinkClick r:id="rId3"/>
              </a:rPr>
              <a:t>http://</a:t>
            </a:r>
            <a:r>
              <a:rPr lang="en-US" altLang="zh-TW" dirty="0" smtClean="0">
                <a:hlinkClick r:id="rId3"/>
              </a:rPr>
              <a:t>www.proofwiki.org/wiki/Symmetric_Transitive_and_Serial_Relation_is_Reflexive</a:t>
            </a:r>
            <a:endParaRPr lang="en-US" altLang="zh-TW" dirty="0" smtClean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9749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Q3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4148" y="1762527"/>
            <a:ext cx="9823704" cy="4351338"/>
          </a:xfrm>
        </p:spPr>
        <p:txBody>
          <a:bodyPr/>
          <a:lstStyle/>
          <a:p>
            <a:r>
              <a:rPr lang="en-US" altLang="zh-TW" dirty="0" smtClean="0"/>
              <a:t>There is a nonsense in </a:t>
            </a:r>
            <a:r>
              <a:rPr lang="en-US" altLang="zh-TW" dirty="0" smtClean="0"/>
              <a:t>the </a:t>
            </a:r>
            <a:r>
              <a:rPr lang="en-US" altLang="zh-TW" dirty="0" smtClean="0"/>
              <a:t>inductive step. The statement </a:t>
            </a:r>
            <a:r>
              <a:rPr lang="en-US" altLang="zh-TW" dirty="0"/>
              <a:t>of the horses </a:t>
            </a:r>
            <a:r>
              <a:rPr lang="en-US" altLang="zh-TW" dirty="0" smtClean="0"/>
              <a:t>being </a:t>
            </a:r>
            <a:r>
              <a:rPr lang="en-US" altLang="zh-TW" dirty="0"/>
              <a:t>in a</a:t>
            </a:r>
            <a:r>
              <a:rPr lang="en-US" altLang="zh-TW" dirty="0" smtClean="0"/>
              <a:t> </a:t>
            </a:r>
            <a:r>
              <a:rPr lang="en-US" altLang="zh-TW" dirty="0"/>
              <a:t>same </a:t>
            </a:r>
            <a:r>
              <a:rPr lang="en-US" altLang="zh-TW" dirty="0" smtClean="0"/>
              <a:t>color is not general (while it uses it as it is general). </a:t>
            </a:r>
            <a:r>
              <a:rPr lang="en-US" altLang="zh-TW" dirty="0" smtClean="0"/>
              <a:t>We can </a:t>
            </a:r>
            <a:r>
              <a:rPr lang="en-US" altLang="zh-TW" dirty="0" smtClean="0"/>
              <a:t>find that at the case h = </a:t>
            </a:r>
            <a:r>
              <a:rPr lang="en-US" altLang="zh-TW" dirty="0" smtClean="0"/>
              <a:t>2, all </a:t>
            </a:r>
            <a:r>
              <a:rPr lang="en-US" altLang="zh-TW" dirty="0" smtClean="0"/>
              <a:t>the horses </a:t>
            </a:r>
            <a:r>
              <a:rPr lang="en-US" altLang="zh-TW" dirty="0" smtClean="0"/>
              <a:t>being </a:t>
            </a:r>
            <a:r>
              <a:rPr lang="en-US" altLang="zh-TW" dirty="0" smtClean="0"/>
              <a:t>in </a:t>
            </a:r>
            <a:r>
              <a:rPr lang="en-US" altLang="zh-TW" dirty="0"/>
              <a:t>a</a:t>
            </a:r>
            <a:r>
              <a:rPr lang="en-US" altLang="zh-TW" dirty="0" smtClean="0"/>
              <a:t> </a:t>
            </a:r>
            <a:r>
              <a:rPr lang="en-US" altLang="zh-TW" dirty="0" smtClean="0"/>
              <a:t>same </a:t>
            </a:r>
            <a:r>
              <a:rPr lang="en-US" altLang="zh-TW" dirty="0" smtClean="0"/>
              <a:t>color is not always the case. </a:t>
            </a:r>
            <a:r>
              <a:rPr lang="en-US" altLang="zh-TW" dirty="0" smtClean="0"/>
              <a:t>The </a:t>
            </a:r>
            <a:r>
              <a:rPr lang="en-US" altLang="zh-TW" dirty="0" smtClean="0"/>
              <a:t>inductive </a:t>
            </a:r>
            <a:r>
              <a:rPr lang="en-US" altLang="zh-TW" dirty="0" smtClean="0"/>
              <a:t>step </a:t>
            </a:r>
            <a:r>
              <a:rPr lang="en-US" altLang="zh-TW" dirty="0" smtClean="0"/>
              <a:t>is thus flawed. The proof doesn’t make sense at this point.</a:t>
            </a:r>
            <a:endParaRPr lang="zh-TW" altLang="en-US" dirty="0"/>
          </a:p>
        </p:txBody>
      </p:sp>
      <p:grpSp>
        <p:nvGrpSpPr>
          <p:cNvPr id="24" name="群組 23"/>
          <p:cNvGrpSpPr/>
          <p:nvPr/>
        </p:nvGrpSpPr>
        <p:grpSpPr>
          <a:xfrm>
            <a:off x="1389389" y="3973817"/>
            <a:ext cx="9369656" cy="1785684"/>
            <a:chOff x="1763208" y="3938196"/>
            <a:chExt cx="9369656" cy="1785684"/>
          </a:xfrm>
        </p:grpSpPr>
        <p:grpSp>
          <p:nvGrpSpPr>
            <p:cNvPr id="20" name="群組 19"/>
            <p:cNvGrpSpPr/>
            <p:nvPr/>
          </p:nvGrpSpPr>
          <p:grpSpPr>
            <a:xfrm>
              <a:off x="2134199" y="3938196"/>
              <a:ext cx="8998665" cy="1785684"/>
              <a:chOff x="2104472" y="3483901"/>
              <a:chExt cx="8998665" cy="1785684"/>
            </a:xfrm>
          </p:grpSpPr>
          <p:grpSp>
            <p:nvGrpSpPr>
              <p:cNvPr id="19" name="群組 18"/>
              <p:cNvGrpSpPr/>
              <p:nvPr/>
            </p:nvGrpSpPr>
            <p:grpSpPr>
              <a:xfrm>
                <a:off x="2104472" y="3483901"/>
                <a:ext cx="8998665" cy="1785684"/>
                <a:chOff x="2110409" y="3493051"/>
                <a:chExt cx="8998665" cy="1785684"/>
              </a:xfrm>
            </p:grpSpPr>
            <p:grpSp>
              <p:nvGrpSpPr>
                <p:cNvPr id="8" name="群組 7"/>
                <p:cNvGrpSpPr/>
                <p:nvPr/>
              </p:nvGrpSpPr>
              <p:grpSpPr>
                <a:xfrm>
                  <a:off x="2110409" y="3493051"/>
                  <a:ext cx="8998665" cy="1785684"/>
                  <a:chOff x="2612936" y="3897159"/>
                  <a:chExt cx="8998665" cy="1785684"/>
                </a:xfrm>
              </p:grpSpPr>
              <p:grpSp>
                <p:nvGrpSpPr>
                  <p:cNvPr id="5" name="群組 4"/>
                  <p:cNvGrpSpPr/>
                  <p:nvPr/>
                </p:nvGrpSpPr>
                <p:grpSpPr>
                  <a:xfrm>
                    <a:off x="2612936" y="3897159"/>
                    <a:ext cx="1228622" cy="1345804"/>
                    <a:chOff x="2612936" y="3897159"/>
                    <a:chExt cx="1228622" cy="1345804"/>
                  </a:xfrm>
                </p:grpSpPr>
                <p:sp>
                  <p:nvSpPr>
                    <p:cNvPr id="4" name="橢圓 3"/>
                    <p:cNvSpPr/>
                    <p:nvPr/>
                  </p:nvSpPr>
                  <p:spPr>
                    <a:xfrm>
                      <a:off x="3625534" y="5026939"/>
                      <a:ext cx="216024" cy="216024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TW" altLang="en-US"/>
                    </a:p>
                  </p:txBody>
                </p:sp>
                <p:sp>
                  <p:nvSpPr>
                    <p:cNvPr id="6" name="橢圓 5"/>
                    <p:cNvSpPr/>
                    <p:nvPr/>
                  </p:nvSpPr>
                  <p:spPr>
                    <a:xfrm>
                      <a:off x="3083697" y="3897159"/>
                      <a:ext cx="216024" cy="216024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TW" altLang="en-US"/>
                    </a:p>
                  </p:txBody>
                </p:sp>
                <p:sp>
                  <p:nvSpPr>
                    <p:cNvPr id="7" name="矩形 6"/>
                    <p:cNvSpPr/>
                    <p:nvPr/>
                  </p:nvSpPr>
                  <p:spPr>
                    <a:xfrm>
                      <a:off x="2612936" y="4207765"/>
                      <a:ext cx="720000" cy="720000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zh-TW" dirty="0" smtClean="0"/>
                    </a:p>
                  </p:txBody>
                </p:sp>
                <p:cxnSp>
                  <p:nvCxnSpPr>
                    <p:cNvPr id="9" name="圖案 8"/>
                    <p:cNvCxnSpPr/>
                    <p:nvPr/>
                  </p:nvCxnSpPr>
                  <p:spPr>
                    <a:xfrm rot="16200000" flipH="1">
                      <a:off x="3222973" y="4737218"/>
                      <a:ext cx="302726" cy="487866"/>
                    </a:xfrm>
                    <a:prstGeom prst="curvedConnector2">
                      <a:avLst/>
                    </a:prstGeom>
                    <a:ln w="19050" cmpd="sng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" name="文字方塊 9"/>
                  <p:cNvSpPr txBox="1"/>
                  <p:nvPr/>
                </p:nvSpPr>
                <p:spPr>
                  <a:xfrm>
                    <a:off x="4028909" y="4113183"/>
                    <a:ext cx="7582692" cy="15696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sz="2400" dirty="0" smtClean="0"/>
                      <a:t>Though the color of the horses in the group will still stay consist, in the case h = 2, we only have a horse in the group at </a:t>
                    </a:r>
                    <a:r>
                      <a:rPr lang="en-US" altLang="zh-TW" sz="2400" dirty="0" smtClean="0"/>
                      <a:t>each </a:t>
                    </a:r>
                    <a:r>
                      <a:rPr lang="en-US" altLang="zh-TW" sz="2400" dirty="0" smtClean="0"/>
                      <a:t>time, no matter what color the horse is, the color of the “horses” in the group would all be the same.</a:t>
                    </a:r>
                    <a:endParaRPr lang="zh-TW" altLang="en-US" sz="2400" dirty="0"/>
                  </a:p>
                </p:txBody>
              </p:sp>
            </p:grpSp>
            <p:sp>
              <p:nvSpPr>
                <p:cNvPr id="11" name="橢圓 10"/>
                <p:cNvSpPr/>
                <p:nvPr/>
              </p:nvSpPr>
              <p:spPr>
                <a:xfrm>
                  <a:off x="2487012" y="4184655"/>
                  <a:ext cx="214856" cy="21600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8" name="弧形 17"/>
              <p:cNvSpPr/>
              <p:nvPr/>
            </p:nvSpPr>
            <p:spPr>
              <a:xfrm>
                <a:off x="2313992" y="3598224"/>
                <a:ext cx="506951" cy="828000"/>
              </a:xfrm>
              <a:prstGeom prst="arc">
                <a:avLst>
                  <a:gd name="adj1" fmla="val 10963243"/>
                  <a:gd name="adj2" fmla="val 15994521"/>
                </a:avLst>
              </a:prstGeom>
              <a:ln w="19050">
                <a:head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等腰三角形 22"/>
            <p:cNvSpPr/>
            <p:nvPr/>
          </p:nvSpPr>
          <p:spPr>
            <a:xfrm>
              <a:off x="1763208" y="4156529"/>
              <a:ext cx="483184" cy="416538"/>
            </a:xfrm>
            <a:prstGeom prst="triangle">
              <a:avLst/>
            </a:prstGeom>
            <a:solidFill>
              <a:srgbClr val="FFFF00"/>
            </a:solidFill>
            <a:ln w="381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b" anchorCtr="1"/>
            <a:lstStyle/>
            <a:p>
              <a:pPr algn="ctr"/>
              <a:r>
                <a:rPr lang="en-US" altLang="zh-TW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!</a:t>
              </a:r>
              <a:endParaRPr lang="zh-TW" alt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504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00990" y="1881470"/>
            <a:ext cx="9316946" cy="450104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Compare to the situation with 3 or more horses: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en-US" altLang="zh-TW" dirty="0" smtClean="0"/>
              <a:t>Once we </a:t>
            </a:r>
            <a:r>
              <a:rPr lang="en-US" altLang="zh-TW" dirty="0" smtClean="0"/>
              <a:t>can </a:t>
            </a:r>
            <a:r>
              <a:rPr lang="en-US" altLang="zh-TW" dirty="0" smtClean="0"/>
              <a:t>be certain that any possible </a:t>
            </a:r>
            <a:r>
              <a:rPr lang="en-US" altLang="zh-TW" dirty="0" smtClean="0"/>
              <a:t>combinations </a:t>
            </a:r>
            <a:r>
              <a:rPr lang="en-US" altLang="zh-TW" dirty="0" smtClean="0"/>
              <a:t>of 2 horses are in the same color (then </a:t>
            </a:r>
            <a:r>
              <a:rPr lang="en-US" altLang="zh-TW" dirty="0" smtClean="0"/>
              <a:t>the generality requirement is fulfilled; not </a:t>
            </a:r>
            <a:r>
              <a:rPr lang="en-US" altLang="zh-TW" dirty="0" smtClean="0"/>
              <a:t>a tautology though), the </a:t>
            </a:r>
            <a:r>
              <a:rPr lang="en-US" altLang="zh-TW" dirty="0" smtClean="0"/>
              <a:t>inductive </a:t>
            </a:r>
            <a:r>
              <a:rPr lang="en-US" altLang="zh-TW" dirty="0" smtClean="0"/>
              <a:t>step would be </a:t>
            </a:r>
            <a:r>
              <a:rPr lang="en-US" altLang="zh-TW" dirty="0" smtClean="0"/>
              <a:t>valid, and the proof would be valid.</a:t>
            </a:r>
            <a:endParaRPr lang="zh-TW" altLang="en-US" dirty="0"/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Q3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grpSp>
        <p:nvGrpSpPr>
          <p:cNvPr id="23" name="群組 22"/>
          <p:cNvGrpSpPr/>
          <p:nvPr/>
        </p:nvGrpSpPr>
        <p:grpSpPr>
          <a:xfrm>
            <a:off x="2152198" y="2625264"/>
            <a:ext cx="8006786" cy="1621815"/>
            <a:chOff x="2105126" y="2286596"/>
            <a:chExt cx="8006786" cy="1621815"/>
          </a:xfrm>
        </p:grpSpPr>
        <p:grpSp>
          <p:nvGrpSpPr>
            <p:cNvPr id="15" name="群組 14"/>
            <p:cNvGrpSpPr/>
            <p:nvPr/>
          </p:nvGrpSpPr>
          <p:grpSpPr>
            <a:xfrm>
              <a:off x="2105126" y="2338751"/>
              <a:ext cx="8006786" cy="1569660"/>
              <a:chOff x="2448923" y="2373790"/>
              <a:chExt cx="8006786" cy="1569660"/>
            </a:xfrm>
          </p:grpSpPr>
          <p:grpSp>
            <p:nvGrpSpPr>
              <p:cNvPr id="12" name="群組 11"/>
              <p:cNvGrpSpPr/>
              <p:nvPr/>
            </p:nvGrpSpPr>
            <p:grpSpPr>
              <a:xfrm>
                <a:off x="2448923" y="2373790"/>
                <a:ext cx="8006786" cy="1569660"/>
                <a:chOff x="2482620" y="2358616"/>
                <a:chExt cx="8050333" cy="1486282"/>
              </a:xfrm>
            </p:grpSpPr>
            <p:grpSp>
              <p:nvGrpSpPr>
                <p:cNvPr id="11" name="群組 10"/>
                <p:cNvGrpSpPr/>
                <p:nvPr/>
              </p:nvGrpSpPr>
              <p:grpSpPr>
                <a:xfrm>
                  <a:off x="2482620" y="2417272"/>
                  <a:ext cx="1093288" cy="1138210"/>
                  <a:chOff x="2491764" y="1267474"/>
                  <a:chExt cx="1093288" cy="1138210"/>
                </a:xfrm>
              </p:grpSpPr>
              <p:sp>
                <p:nvSpPr>
                  <p:cNvPr id="7" name="矩形 6"/>
                  <p:cNvSpPr/>
                  <p:nvPr/>
                </p:nvSpPr>
                <p:spPr>
                  <a:xfrm>
                    <a:off x="2491764" y="1557523"/>
                    <a:ext cx="723916" cy="681754"/>
                  </a:xfrm>
                  <a:prstGeom prst="rect">
                    <a:avLst/>
                  </a:prstGeom>
                  <a:no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/>
                  </a:p>
                </p:txBody>
              </p:sp>
              <p:grpSp>
                <p:nvGrpSpPr>
                  <p:cNvPr id="2" name="群組 1"/>
                  <p:cNvGrpSpPr/>
                  <p:nvPr/>
                </p:nvGrpSpPr>
                <p:grpSpPr>
                  <a:xfrm>
                    <a:off x="2574362" y="1267474"/>
                    <a:ext cx="1010690" cy="1138210"/>
                    <a:chOff x="2574362" y="1267474"/>
                    <a:chExt cx="1010690" cy="1138210"/>
                  </a:xfrm>
                </p:grpSpPr>
                <p:sp>
                  <p:nvSpPr>
                    <p:cNvPr id="4" name="橢圓 3"/>
                    <p:cNvSpPr/>
                    <p:nvPr/>
                  </p:nvSpPr>
                  <p:spPr>
                    <a:xfrm>
                      <a:off x="2574362" y="1783123"/>
                      <a:ext cx="216024" cy="20452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TW" altLang="en-US"/>
                    </a:p>
                  </p:txBody>
                </p:sp>
                <p:sp>
                  <p:nvSpPr>
                    <p:cNvPr id="5" name="橢圓 4"/>
                    <p:cNvSpPr/>
                    <p:nvPr/>
                  </p:nvSpPr>
                  <p:spPr>
                    <a:xfrm>
                      <a:off x="3075170" y="1267474"/>
                      <a:ext cx="216024" cy="20452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TW" altLang="en-US"/>
                    </a:p>
                  </p:txBody>
                </p:sp>
                <p:sp>
                  <p:nvSpPr>
                    <p:cNvPr id="6" name="橢圓 5"/>
                    <p:cNvSpPr/>
                    <p:nvPr/>
                  </p:nvSpPr>
                  <p:spPr>
                    <a:xfrm>
                      <a:off x="2851002" y="1898400"/>
                      <a:ext cx="216024" cy="204526"/>
                    </a:xfrm>
                    <a:prstGeom prst="ellipse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TW" altLang="en-US"/>
                    </a:p>
                  </p:txBody>
                </p:sp>
                <p:cxnSp>
                  <p:nvCxnSpPr>
                    <p:cNvPr id="8" name="圖案 7"/>
                    <p:cNvCxnSpPr/>
                    <p:nvPr/>
                  </p:nvCxnSpPr>
                  <p:spPr>
                    <a:xfrm rot="16200000" flipH="1">
                      <a:off x="3148403" y="1969036"/>
                      <a:ext cx="295313" cy="577984"/>
                    </a:xfrm>
                    <a:prstGeom prst="curvedConnector2">
                      <a:avLst/>
                    </a:prstGeom>
                    <a:ln w="19050" cmpd="sng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9" name="文字方塊 8"/>
                <p:cNvSpPr txBox="1"/>
                <p:nvPr/>
              </p:nvSpPr>
              <p:spPr>
                <a:xfrm>
                  <a:off x="3913162" y="2358616"/>
                  <a:ext cx="6619791" cy="1486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2400" dirty="0" smtClean="0"/>
                    <a:t>The basis of the claim </a:t>
                  </a:r>
                  <a:r>
                    <a:rPr lang="en-US" altLang="zh-TW" sz="2400" dirty="0" smtClean="0"/>
                    <a:t>in </a:t>
                  </a:r>
                  <a:r>
                    <a:rPr lang="en-US" altLang="zh-TW" sz="2400" dirty="0" smtClean="0"/>
                    <a:t>the </a:t>
                  </a:r>
                  <a:r>
                    <a:rPr lang="en-US" altLang="zh-TW" sz="2400" dirty="0" smtClean="0"/>
                    <a:t>inductive step </a:t>
                  </a:r>
                  <a:r>
                    <a:rPr lang="en-US" altLang="zh-TW" sz="2400" dirty="0" smtClean="0"/>
                    <a:t>is that, when </a:t>
                  </a:r>
                  <a:r>
                    <a:rPr lang="en-US" altLang="zh-TW" sz="2400" dirty="0"/>
                    <a:t>we take one horse away, </a:t>
                  </a:r>
                  <a:r>
                    <a:rPr lang="en-US" altLang="zh-TW" sz="2400" dirty="0" smtClean="0"/>
                    <a:t>there are still some horses in the group, bridging up the same </a:t>
                  </a:r>
                  <a:r>
                    <a:rPr lang="en-US" altLang="zh-TW" sz="2400" dirty="0"/>
                    <a:t>color </a:t>
                  </a:r>
                  <a:r>
                    <a:rPr lang="en-US" altLang="zh-TW" sz="2400" dirty="0" smtClean="0"/>
                    <a:t>relationship </a:t>
                  </a:r>
                  <a:r>
                    <a:rPr lang="en-US" altLang="zh-TW" sz="2400" dirty="0" smtClean="0"/>
                    <a:t>of the horses in H</a:t>
                  </a:r>
                  <a:r>
                    <a:rPr lang="en-US" altLang="zh-TW" sz="2400" baseline="-25000" dirty="0" smtClean="0"/>
                    <a:t>1</a:t>
                  </a:r>
                  <a:r>
                    <a:rPr lang="en-US" altLang="zh-TW" sz="2400" dirty="0" smtClean="0"/>
                    <a:t> and H</a:t>
                  </a:r>
                  <a:r>
                    <a:rPr lang="en-US" altLang="zh-TW" sz="2400" baseline="-25000" dirty="0" smtClean="0"/>
                    <a:t>2</a:t>
                  </a:r>
                  <a:r>
                    <a:rPr lang="en-US" altLang="zh-TW" sz="2400" dirty="0" smtClean="0"/>
                    <a:t>.</a:t>
                  </a:r>
                  <a:endParaRPr lang="zh-TW" altLang="en-US" sz="2400" dirty="0"/>
                </a:p>
              </p:txBody>
            </p:sp>
          </p:grpSp>
          <p:sp>
            <p:nvSpPr>
              <p:cNvPr id="13" name="橢圓 12"/>
              <p:cNvSpPr/>
              <p:nvPr/>
            </p:nvSpPr>
            <p:spPr>
              <a:xfrm>
                <a:off x="3528501" y="3537663"/>
                <a:ext cx="214855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cxnSp>
          <p:nvCxnSpPr>
            <p:cNvPr id="16" name="直線接點 15"/>
            <p:cNvCxnSpPr/>
            <p:nvPr/>
          </p:nvCxnSpPr>
          <p:spPr>
            <a:xfrm>
              <a:off x="2550587" y="2336293"/>
              <a:ext cx="118717" cy="9127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>
              <a:off x="2530154" y="2467831"/>
              <a:ext cx="107428" cy="980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>
              <a:off x="2667652" y="2286596"/>
              <a:ext cx="48638" cy="1002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弧形 19"/>
          <p:cNvSpPr/>
          <p:nvPr/>
        </p:nvSpPr>
        <p:spPr>
          <a:xfrm>
            <a:off x="2463173" y="2869942"/>
            <a:ext cx="506951" cy="828000"/>
          </a:xfrm>
          <a:prstGeom prst="arc">
            <a:avLst>
              <a:gd name="adj1" fmla="val 10963243"/>
              <a:gd name="adj2" fmla="val 15994521"/>
            </a:avLst>
          </a:prstGeom>
          <a:ln w="19050">
            <a:head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497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Q3</a:t>
            </a:r>
            <a:r>
              <a:rPr lang="zh-TW" altLang="en-US" dirty="0"/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3</a:t>
            </a:r>
            <a:r>
              <a:rPr lang="en-US" altLang="zh-TW" dirty="0" smtClean="0"/>
              <a:t>/3)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28" y="2278919"/>
            <a:ext cx="5428489" cy="3618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466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Q5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73825" y="1688666"/>
                <a:ext cx="10146476" cy="4617132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idea here is to “run the DFA for A in </a:t>
                </a:r>
                <a:r>
                  <a:rPr lang="en-US" altLang="zh-TW" dirty="0" smtClean="0"/>
                  <a:t>reverse order”: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Starts </a:t>
                </a:r>
                <a:r>
                  <a:rPr lang="en-US" altLang="zh-TW" dirty="0"/>
                  <a:t>in the accept </a:t>
                </a:r>
                <a:r>
                  <a:rPr lang="en-US" altLang="zh-TW" dirty="0" smtClean="0"/>
                  <a:t>states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and </a:t>
                </a:r>
                <a:r>
                  <a:rPr lang="en-US" altLang="zh-TW" dirty="0" smtClean="0"/>
                  <a:t>ends </a:t>
                </a:r>
                <a:r>
                  <a:rPr lang="en-US" altLang="zh-TW" dirty="0"/>
                  <a:t>in the start </a:t>
                </a:r>
                <a:r>
                  <a:rPr lang="en-US" altLang="zh-TW" dirty="0" smtClean="0"/>
                  <a:t>state.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Uses original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transitions </a:t>
                </a:r>
                <a:r>
                  <a:rPr lang="en-US" altLang="zh-TW" dirty="0"/>
                  <a:t>in the reverse direction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Since </a:t>
                </a:r>
                <a:r>
                  <a:rPr lang="en-US" altLang="zh-TW" dirty="0" smtClean="0"/>
                  <a:t>we </a:t>
                </a:r>
                <a:r>
                  <a:rPr lang="en-US" altLang="zh-TW" dirty="0"/>
                  <a:t>cannot have multiple start states, we have </a:t>
                </a:r>
                <a:r>
                  <a:rPr lang="en-US" altLang="zh-TW" dirty="0" smtClean="0"/>
                  <a:t>to do some extra works to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p>
                          <m:sSup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Do it with DFAs:</a:t>
                </a:r>
              </a:p>
              <a:p>
                <a:pPr lvl="1"/>
                <a:r>
                  <a:rPr lang="en-US" altLang="zh-TW" dirty="0" smtClean="0"/>
                  <a:t>Pick each path between each accept state and start state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form a reverse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Sup>
                          <m:sSubSup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bSup>
                      </m:sub>
                    </m:sSub>
                  </m:oMath>
                </a14:m>
                <a:r>
                  <a:rPr lang="en-US" altLang="zh-TW" dirty="0" smtClean="0"/>
                  <a:t>. (Not only the multiple start states, we need to deal with states that have multiple incoming edges in same character too!)</a:t>
                </a:r>
              </a:p>
              <a:p>
                <a:pPr lvl="1"/>
                <a:r>
                  <a:rPr lang="en-US" altLang="zh-TW" dirty="0" smtClean="0"/>
                  <a:t>Then do the union operation among all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Sup>
                          <m:sSubSup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bSup>
                      </m:sub>
                    </m:sSub>
                  </m:oMath>
                </a14:m>
                <a:r>
                  <a:rPr lang="en-US" altLang="zh-TW" dirty="0" smtClean="0"/>
                  <a:t> we got to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p>
                          <m:sSup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 in DFA.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3825" y="1688666"/>
                <a:ext cx="10146476" cy="4617132"/>
              </a:xfrm>
              <a:blipFill rotWithShape="0">
                <a:blip r:embed="rId2"/>
                <a:stretch>
                  <a:fillRect l="-1081" t="-2114" r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33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</a:t>
            </a:r>
            <a:r>
              <a:rPr lang="en-US" altLang="zh-TW" dirty="0" smtClean="0"/>
              <a:t>Q5</a:t>
            </a:r>
            <a:r>
              <a:rPr lang="en-US" altLang="zh-TW" dirty="0"/>
              <a:t>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97576" y="1790000"/>
                <a:ext cx="10158352" cy="4351338"/>
              </a:xfrm>
            </p:spPr>
            <p:txBody>
              <a:bodyPr/>
              <a:lstStyle/>
              <a:p>
                <a:r>
                  <a:rPr lang="en-US" altLang="zh-TW" dirty="0"/>
                  <a:t>Do it with </a:t>
                </a:r>
                <a:r>
                  <a:rPr lang="en-US" altLang="zh-TW" dirty="0" smtClean="0"/>
                  <a:t>NFAs: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Add an extra state to connect with all the accept states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/>
                  <a:t> with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-transition so we won’t have multiple start states problem.</a:t>
                </a:r>
              </a:p>
              <a:p>
                <a:pPr lvl="1"/>
                <a:r>
                  <a:rPr lang="en-US" altLang="zh-TW" dirty="0"/>
                  <a:t>Luckily, </a:t>
                </a:r>
                <a:r>
                  <a:rPr lang="en-US" altLang="zh-TW" dirty="0" smtClean="0"/>
                  <a:t>NFAs </a:t>
                </a:r>
                <a:r>
                  <a:rPr lang="en-US" altLang="zh-TW" dirty="0"/>
                  <a:t>d</a:t>
                </a:r>
                <a:r>
                  <a:rPr lang="en-US" altLang="zh-TW" dirty="0" smtClean="0"/>
                  <a:t>on’t </a:t>
                </a:r>
                <a:r>
                  <a:rPr lang="en-US" altLang="zh-TW" dirty="0"/>
                  <a:t>have the problem with multiple incoming edges while reversing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We prefer you to use DFAs!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7576" y="1790000"/>
                <a:ext cx="10158352" cy="4351338"/>
              </a:xfrm>
              <a:blipFill rotWithShape="0">
                <a:blip r:embed="rId2"/>
                <a:stretch>
                  <a:fillRect l="-1080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22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</a:t>
            </a:r>
            <a:r>
              <a:rPr lang="en-US" altLang="zh-TW" dirty="0"/>
              <a:t>Q5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5336"/>
                <a:ext cx="10515600" cy="489204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Here we show the formal definition of the automaton by using NFAs: (but we prefer you use DFAs!)</a:t>
                </a:r>
              </a:p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/>
                  <a:t> be the </a:t>
                </a:r>
                <a:r>
                  <a:rPr lang="en-US" altLang="zh-TW" dirty="0"/>
                  <a:t>DFA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 </a:t>
                </a:r>
                <a:r>
                  <a:rPr lang="en-US" altLang="zh-TW" dirty="0" smtClean="0"/>
                  <a:t>we </a:t>
                </a:r>
                <a:r>
                  <a:rPr lang="en-US" altLang="zh-TW" dirty="0"/>
                  <a:t>define the following </a:t>
                </a:r>
                <a:r>
                  <a:rPr lang="en-US" altLang="zh-TW" dirty="0" smtClean="0"/>
                  <a:t>NFA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 to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: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altLang="zh-TW" b="0" dirty="0" smtClean="0"/>
                  <a:t> where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b="0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b="0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for all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 smtClean="0"/>
                  <a:t> for all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start state of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new start state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TW" dirty="0" smtClean="0"/>
                  <a:t> does </a:t>
                </a:r>
                <a:r>
                  <a:rPr lang="en-US" altLang="zh-TW" dirty="0"/>
                  <a:t>nothing </a:t>
                </a:r>
                <a:r>
                  <a:rPr lang="en-US" altLang="zh-TW" dirty="0" smtClean="0"/>
                  <a:t>but makes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-transitions to all </a:t>
                </a:r>
                <a:r>
                  <a:rPr lang="en-US" altLang="zh-TW" dirty="0"/>
                  <a:t>the original accept </a:t>
                </a:r>
                <a:r>
                  <a:rPr lang="en-US" altLang="zh-TW" dirty="0" smtClean="0"/>
                  <a:t>states of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. 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5336"/>
                <a:ext cx="10515600" cy="4892040"/>
              </a:xfrm>
              <a:blipFill rotWithShape="0">
                <a:blip r:embed="rId2"/>
                <a:stretch>
                  <a:fillRect l="-1217" t="-286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49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</a:t>
            </a:r>
            <a:r>
              <a:rPr lang="en-US" altLang="zh-TW" dirty="0" smtClean="0"/>
              <a:t>Q6 (1/3)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 the hint suggested, you can think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dirty="0" smtClean="0"/>
                  <a:t> first. This means that you start by considering the lowest bit of the adding operation and go along into the higher bits.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evaluation of all symbols (columns) at the lowest bit results in three outcomes under the concern of the adding operation:</a:t>
                </a:r>
              </a:p>
              <a:p>
                <a:pPr lvl="1"/>
                <a:r>
                  <a:rPr lang="en-US" dirty="0" smtClean="0"/>
                  <a:t>Correct at current bit, no carry;</a:t>
                </a:r>
              </a:p>
              <a:p>
                <a:pPr lvl="1"/>
                <a:r>
                  <a:rPr lang="en-US" dirty="0" smtClean="0"/>
                  <a:t>Correct at current bit, has carry;</a:t>
                </a:r>
              </a:p>
              <a:p>
                <a:pPr lvl="1"/>
                <a:r>
                  <a:rPr lang="en-US" dirty="0" smtClean="0"/>
                  <a:t>Incorrect at current bit.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068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Q6 </a:t>
            </a:r>
            <a:r>
              <a:rPr lang="en-US" altLang="zh-TW" dirty="0" smtClean="0"/>
              <a:t>(2/3)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you continue to move on to the higher bits, </a:t>
            </a:r>
            <a:r>
              <a:rPr lang="en-US" dirty="0" smtClean="0"/>
              <a:t>you would </a:t>
            </a:r>
            <a:r>
              <a:rPr lang="en-US" dirty="0"/>
              <a:t>feel the need of maintaining the </a:t>
            </a:r>
            <a:r>
              <a:rPr lang="en-US" b="1" dirty="0"/>
              <a:t>states</a:t>
            </a:r>
            <a:r>
              <a:rPr lang="en-US" dirty="0"/>
              <a:t> of your </a:t>
            </a:r>
            <a:r>
              <a:rPr lang="en-US" dirty="0" smtClean="0"/>
              <a:t>evaluation:</a:t>
            </a:r>
          </a:p>
          <a:p>
            <a:pPr lvl="1"/>
            <a:r>
              <a:rPr lang="en-US" dirty="0" smtClean="0"/>
              <a:t>Do </a:t>
            </a:r>
            <a:r>
              <a:rPr lang="en-US" altLang="zh-TW" dirty="0" smtClean="0"/>
              <a:t>I</a:t>
            </a:r>
            <a:r>
              <a:rPr lang="zh-TW" altLang="en-US" dirty="0" smtClean="0"/>
              <a:t> </a:t>
            </a:r>
            <a:r>
              <a:rPr lang="en-US" altLang="zh-TW" dirty="0" smtClean="0"/>
              <a:t>got a carry-in from the previous bit ? (one state for yes, another for no)</a:t>
            </a:r>
          </a:p>
          <a:p>
            <a:pPr lvl="1"/>
            <a:r>
              <a:rPr lang="en-US" dirty="0" smtClean="0"/>
              <a:t>Has the calculation failed already because of some bad columns ahead 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 all the states you need to represent the adding operation are the 3 states below:</a:t>
            </a:r>
          </a:p>
          <a:p>
            <a:pPr lvl="1"/>
            <a:r>
              <a:rPr lang="en-US" dirty="0" smtClean="0"/>
              <a:t>So far the calculation is good, no carry-in for the next column;</a:t>
            </a:r>
          </a:p>
          <a:p>
            <a:pPr lvl="1"/>
            <a:r>
              <a:rPr lang="en-US" dirty="0" smtClean="0"/>
              <a:t>So far the calculation is good, with a carry-in for the next column;</a:t>
            </a:r>
          </a:p>
          <a:p>
            <a:pPr lvl="1"/>
            <a:r>
              <a:rPr lang="en-US" dirty="0" smtClean="0"/>
              <a:t>The calculation had failed</a:t>
            </a:r>
            <a:r>
              <a:rPr lang="en-US" dirty="0"/>
              <a:t>.</a:t>
            </a:r>
            <a:r>
              <a:rPr lang="en-US" dirty="0" smtClean="0"/>
              <a:t> And of course, no any follow-on columns can fix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57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內容版面配置區 1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4755" t="24380" r="13038"/>
          <a:stretch/>
        </p:blipFill>
        <p:spPr>
          <a:xfrm>
            <a:off x="3096879" y="2277821"/>
            <a:ext cx="5477256" cy="354349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Q6 (3/3)</a:t>
            </a:r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2471170" y="2098735"/>
            <a:ext cx="7453726" cy="3901662"/>
            <a:chOff x="2654050" y="2454386"/>
            <a:chExt cx="7453726" cy="39016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字方塊 4"/>
                <p:cNvSpPr txBox="1"/>
                <p:nvPr/>
              </p:nvSpPr>
              <p:spPr>
                <a:xfrm>
                  <a:off x="2654050" y="2454386"/>
                  <a:ext cx="1424813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5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4050" y="2454386"/>
                  <a:ext cx="1424813" cy="8249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群組 2"/>
            <p:cNvGrpSpPr/>
            <p:nvPr/>
          </p:nvGrpSpPr>
          <p:grpSpPr>
            <a:xfrm>
              <a:off x="5817484" y="2454386"/>
              <a:ext cx="4290292" cy="3901662"/>
              <a:chOff x="5817484" y="2454386"/>
              <a:chExt cx="4290292" cy="390166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文字方塊 6"/>
                  <p:cNvSpPr txBox="1"/>
                  <p:nvPr/>
                </p:nvSpPr>
                <p:spPr>
                  <a:xfrm>
                    <a:off x="8033202" y="2454386"/>
                    <a:ext cx="1424813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TW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7" name="文字方塊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33202" y="2454386"/>
                    <a:ext cx="1424813" cy="824906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文字方塊 9"/>
                  <p:cNvSpPr txBox="1"/>
                  <p:nvPr/>
                </p:nvSpPr>
                <p:spPr>
                  <a:xfrm>
                    <a:off x="5817484" y="2559039"/>
                    <a:ext cx="549958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0" name="文字方塊 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7484" y="2559039"/>
                    <a:ext cx="549958" cy="824906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文字方塊 10"/>
                  <p:cNvSpPr txBox="1"/>
                  <p:nvPr/>
                </p:nvSpPr>
                <p:spPr>
                  <a:xfrm>
                    <a:off x="5817484" y="3699042"/>
                    <a:ext cx="54995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1" name="文字方塊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7484" y="3699042"/>
                    <a:ext cx="549958" cy="82311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文字方塊 14"/>
                  <p:cNvSpPr txBox="1"/>
                  <p:nvPr/>
                </p:nvSpPr>
                <p:spPr>
                  <a:xfrm>
                    <a:off x="6635287" y="5531142"/>
                    <a:ext cx="3472489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5" name="文字方塊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35287" y="5531142"/>
                    <a:ext cx="3472489" cy="824906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文字方塊 15"/>
                  <p:cNvSpPr txBox="1"/>
                  <p:nvPr/>
                </p:nvSpPr>
                <p:spPr>
                  <a:xfrm>
                    <a:off x="7195892" y="4405217"/>
                    <a:ext cx="1766061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6" name="文字方塊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95892" y="4405217"/>
                    <a:ext cx="1766061" cy="8249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字方塊 16"/>
                <p:cNvSpPr txBox="1"/>
                <p:nvPr/>
              </p:nvSpPr>
              <p:spPr>
                <a:xfrm>
                  <a:off x="3222973" y="4405217"/>
                  <a:ext cx="1766061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17" name="文字方塊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2973" y="4405217"/>
                  <a:ext cx="1766061" cy="8249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1325295" y="2042919"/>
                <a:ext cx="7684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36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3600" b="0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TW" sz="3600" b="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p>
                    </m:oMath>
                  </m:oMathPara>
                </a14:m>
                <a:endParaRPr lang="zh-TW" altLang="en-US" sz="3600" i="1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95" y="2042919"/>
                <a:ext cx="768494" cy="64633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18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</a:t>
            </a:r>
            <a:r>
              <a:rPr lang="en-US" altLang="zh-TW" dirty="0" smtClean="0"/>
              <a:t>Q7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54479"/>
            <a:ext cx="9988296" cy="1965961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Take the union of the alphabets first.</a:t>
            </a:r>
          </a:p>
          <a:p>
            <a:r>
              <a:rPr lang="en-US" altLang="zh-TW" dirty="0"/>
              <a:t>A</a:t>
            </a:r>
            <a:r>
              <a:rPr lang="en-US" altLang="zh-TW" dirty="0" smtClean="0"/>
              <a:t>dapt the DFAs into the form that could do the computing on the new alphabet set.</a:t>
            </a:r>
          </a:p>
          <a:p>
            <a:r>
              <a:rPr lang="en-US" altLang="zh-TW" dirty="0" smtClean="0"/>
              <a:t>Finally, apply the union operation on the modified DFAs as usual.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2124" y="3944235"/>
            <a:ext cx="976775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400" dirty="0"/>
              <a:t>You might think of a different </a:t>
            </a:r>
            <a:r>
              <a:rPr lang="en-US" altLang="zh-TW" sz="2400" dirty="0" smtClean="0"/>
              <a:t>policy than the common one </a:t>
            </a:r>
            <a:r>
              <a:rPr lang="en-US" altLang="zh-TW" sz="2400" dirty="0"/>
              <a:t>while </a:t>
            </a:r>
            <a:r>
              <a:rPr lang="en-US" altLang="zh-TW" sz="2400" dirty="0" smtClean="0"/>
              <a:t>adapting </a:t>
            </a:r>
            <a:r>
              <a:rPr lang="en-US" altLang="zh-TW" sz="2400" dirty="0" smtClean="0"/>
              <a:t>the </a:t>
            </a:r>
            <a:r>
              <a:rPr lang="en-US" altLang="zh-TW" sz="2400" dirty="0"/>
              <a:t>DFAs </a:t>
            </a:r>
            <a:r>
              <a:rPr lang="en-US" altLang="zh-TW" sz="2400" dirty="0" smtClean="0"/>
              <a:t>(then you have to mention it first in your answer) –– what </a:t>
            </a:r>
            <a:r>
              <a:rPr lang="en-US" altLang="zh-TW" sz="2400" dirty="0"/>
              <a:t>to do when the DFA reads an input symbol that is not in its original alphabet?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Common policy </a:t>
            </a:r>
            <a:r>
              <a:rPr lang="en-US" altLang="zh-TW" sz="2400" dirty="0"/>
              <a:t>– </a:t>
            </a:r>
            <a:r>
              <a:rPr lang="en-US" altLang="zh-TW" sz="2400" dirty="0" smtClean="0"/>
              <a:t>do not accept the input.</a:t>
            </a:r>
            <a:endParaRPr lang="en-US" altLang="zh-TW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sz="2400" dirty="0"/>
              <a:t>Loosen policy – when on a “don’t-care” </a:t>
            </a:r>
            <a:r>
              <a:rPr lang="en-US" altLang="zh-TW" sz="2400" dirty="0" smtClean="0"/>
              <a:t>state, </a:t>
            </a:r>
            <a:r>
              <a:rPr lang="en-US" altLang="zh-TW" sz="2400" dirty="0" smtClean="0"/>
              <a:t>it neglects </a:t>
            </a:r>
            <a:r>
              <a:rPr lang="en-US" altLang="zh-TW" sz="2400" dirty="0"/>
              <a:t>the symbol; </a:t>
            </a:r>
            <a:r>
              <a:rPr lang="en-US" altLang="zh-TW" sz="2400" dirty="0" smtClean="0"/>
              <a:t>does </a:t>
            </a:r>
            <a:r>
              <a:rPr lang="en-US" altLang="zh-TW" sz="2400" smtClean="0"/>
              <a:t>not accept otherwise</a:t>
            </a:r>
            <a:r>
              <a:rPr lang="en-US" altLang="zh-TW" sz="2400" dirty="0" smtClean="0"/>
              <a:t>.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36335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1031</Words>
  <Application>Microsoft Office PowerPoint</Application>
  <PresentationFormat>Widescreen</PresentationFormat>
  <Paragraphs>128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#1</vt:lpstr>
      <vt:lpstr>To find a proof (Ch0.3) (1/3)</vt:lpstr>
      <vt:lpstr>To find a proof (Ch0.3) (2/3)</vt:lpstr>
      <vt:lpstr>To find a proof (Ch0.3) (3/3)</vt:lpstr>
      <vt:lpstr>CAUTION</vt:lpstr>
      <vt:lpstr>Stats.</vt:lpstr>
      <vt:lpstr>HW#1 – Q1 (1/3)</vt:lpstr>
      <vt:lpstr>HW#1 – Q1 (2/3)</vt:lpstr>
      <vt:lpstr>Symmetric, Transitive therefor Reflexive? (3/3)</vt:lpstr>
      <vt:lpstr>HW#1 – Q3 (1/3)</vt:lpstr>
      <vt:lpstr>HW#1 – Q3 (2/3)</vt:lpstr>
      <vt:lpstr>HW#1 – Q3 (3/3)</vt:lpstr>
      <vt:lpstr>HW#2 – Q5 (1/3)</vt:lpstr>
      <vt:lpstr>HW#2 – Q5 (2/3)</vt:lpstr>
      <vt:lpstr>HW#2 – Q5 (3/3)</vt:lpstr>
      <vt:lpstr>HW#2 – Q6 (1/3)</vt:lpstr>
      <vt:lpstr>HW#2 – Q6 (2/3)</vt:lpstr>
      <vt:lpstr>HW#2 – Q6 (3/3)</vt:lpstr>
      <vt:lpstr>HW#2 – Q7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Hung-Wei Hsu</dc:creator>
  <cp:lastModifiedBy>natex</cp:lastModifiedBy>
  <cp:revision>242</cp:revision>
  <dcterms:created xsi:type="dcterms:W3CDTF">2014-03-12T01:50:31Z</dcterms:created>
  <dcterms:modified xsi:type="dcterms:W3CDTF">2015-04-14T17:12:16Z</dcterms:modified>
</cp:coreProperties>
</file>