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doc" ContentType="application/msword"/>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49"/>
  </p:notesMasterIdLst>
  <p:handoutMasterIdLst>
    <p:handoutMasterId r:id="rId50"/>
  </p:handoutMasterIdLst>
  <p:sldIdLst>
    <p:sldId id="256" r:id="rId2"/>
    <p:sldId id="331" r:id="rId3"/>
    <p:sldId id="332" r:id="rId4"/>
    <p:sldId id="375" r:id="rId5"/>
    <p:sldId id="287" r:id="rId6"/>
    <p:sldId id="288" r:id="rId7"/>
    <p:sldId id="292" r:id="rId8"/>
    <p:sldId id="293" r:id="rId9"/>
    <p:sldId id="326" r:id="rId10"/>
    <p:sldId id="376" r:id="rId11"/>
    <p:sldId id="324" r:id="rId12"/>
    <p:sldId id="325" r:id="rId13"/>
    <p:sldId id="294" r:id="rId14"/>
    <p:sldId id="333" r:id="rId15"/>
    <p:sldId id="327" r:id="rId16"/>
    <p:sldId id="336" r:id="rId17"/>
    <p:sldId id="328" r:id="rId18"/>
    <p:sldId id="329" r:id="rId19"/>
    <p:sldId id="330" r:id="rId20"/>
    <p:sldId id="305" r:id="rId21"/>
    <p:sldId id="335" r:id="rId22"/>
    <p:sldId id="311" r:id="rId23"/>
    <p:sldId id="312" r:id="rId24"/>
    <p:sldId id="314" r:id="rId25"/>
    <p:sldId id="313" r:id="rId26"/>
    <p:sldId id="316" r:id="rId27"/>
    <p:sldId id="315" r:id="rId28"/>
    <p:sldId id="377" r:id="rId29"/>
    <p:sldId id="318" r:id="rId30"/>
    <p:sldId id="319" r:id="rId31"/>
    <p:sldId id="349" r:id="rId32"/>
    <p:sldId id="339" r:id="rId33"/>
    <p:sldId id="340" r:id="rId34"/>
    <p:sldId id="365" r:id="rId35"/>
    <p:sldId id="366" r:id="rId36"/>
    <p:sldId id="367" r:id="rId37"/>
    <p:sldId id="368" r:id="rId38"/>
    <p:sldId id="369" r:id="rId39"/>
    <p:sldId id="370" r:id="rId40"/>
    <p:sldId id="371" r:id="rId41"/>
    <p:sldId id="372" r:id="rId42"/>
    <p:sldId id="373" r:id="rId43"/>
    <p:sldId id="374" r:id="rId44"/>
    <p:sldId id="346" r:id="rId45"/>
    <p:sldId id="347" r:id="rId46"/>
    <p:sldId id="323" r:id="rId47"/>
    <p:sldId id="378" r:id="rId48"/>
  </p:sldIdLst>
  <p:sldSz cx="9144000" cy="6858000" type="screen4x3"/>
  <p:notesSz cx="6858000" cy="9144000"/>
  <p:defaultTextStyle>
    <a:defPPr>
      <a:defRPr lang="en-US"/>
    </a:defPPr>
    <a:lvl1pPr algn="l" rtl="0" eaLnBrk="0" fontAlgn="base" hangingPunct="0">
      <a:spcBef>
        <a:spcPct val="0"/>
      </a:spcBef>
      <a:spcAft>
        <a:spcPct val="0"/>
      </a:spcAft>
      <a:defRPr sz="2000" kern="1200">
        <a:solidFill>
          <a:schemeClr val="tx1"/>
        </a:solidFill>
        <a:latin typeface="Times New Roman" charset="0"/>
        <a:ea typeface="新細明體" charset="-120"/>
        <a:cs typeface="+mn-cs"/>
      </a:defRPr>
    </a:lvl1pPr>
    <a:lvl2pPr marL="457200" algn="l" rtl="0" eaLnBrk="0" fontAlgn="base" hangingPunct="0">
      <a:spcBef>
        <a:spcPct val="0"/>
      </a:spcBef>
      <a:spcAft>
        <a:spcPct val="0"/>
      </a:spcAft>
      <a:defRPr sz="2000" kern="1200">
        <a:solidFill>
          <a:schemeClr val="tx1"/>
        </a:solidFill>
        <a:latin typeface="Times New Roman" charset="0"/>
        <a:ea typeface="新細明體" charset="-120"/>
        <a:cs typeface="+mn-cs"/>
      </a:defRPr>
    </a:lvl2pPr>
    <a:lvl3pPr marL="914400" algn="l" rtl="0" eaLnBrk="0" fontAlgn="base" hangingPunct="0">
      <a:spcBef>
        <a:spcPct val="0"/>
      </a:spcBef>
      <a:spcAft>
        <a:spcPct val="0"/>
      </a:spcAft>
      <a:defRPr sz="2000" kern="1200">
        <a:solidFill>
          <a:schemeClr val="tx1"/>
        </a:solidFill>
        <a:latin typeface="Times New Roman" charset="0"/>
        <a:ea typeface="新細明體" charset="-120"/>
        <a:cs typeface="+mn-cs"/>
      </a:defRPr>
    </a:lvl3pPr>
    <a:lvl4pPr marL="1371600" algn="l" rtl="0" eaLnBrk="0" fontAlgn="base" hangingPunct="0">
      <a:spcBef>
        <a:spcPct val="0"/>
      </a:spcBef>
      <a:spcAft>
        <a:spcPct val="0"/>
      </a:spcAft>
      <a:defRPr sz="2000" kern="1200">
        <a:solidFill>
          <a:schemeClr val="tx1"/>
        </a:solidFill>
        <a:latin typeface="Times New Roman" charset="0"/>
        <a:ea typeface="新細明體" charset="-120"/>
        <a:cs typeface="+mn-cs"/>
      </a:defRPr>
    </a:lvl4pPr>
    <a:lvl5pPr marL="1828800" algn="l" rtl="0" eaLnBrk="0" fontAlgn="base" hangingPunct="0">
      <a:spcBef>
        <a:spcPct val="0"/>
      </a:spcBef>
      <a:spcAft>
        <a:spcPct val="0"/>
      </a:spcAft>
      <a:defRPr sz="2000" kern="1200">
        <a:solidFill>
          <a:schemeClr val="tx1"/>
        </a:solidFill>
        <a:latin typeface="Times New Roman" charset="0"/>
        <a:ea typeface="新細明體" charset="-120"/>
        <a:cs typeface="+mn-cs"/>
      </a:defRPr>
    </a:lvl5pPr>
    <a:lvl6pPr marL="2286000" algn="l" defTabSz="914400" rtl="0" eaLnBrk="1" latinLnBrk="0" hangingPunct="1">
      <a:defRPr sz="2000" kern="1200">
        <a:solidFill>
          <a:schemeClr val="tx1"/>
        </a:solidFill>
        <a:latin typeface="Times New Roman" charset="0"/>
        <a:ea typeface="新細明體" charset="-120"/>
        <a:cs typeface="+mn-cs"/>
      </a:defRPr>
    </a:lvl6pPr>
    <a:lvl7pPr marL="2743200" algn="l" defTabSz="914400" rtl="0" eaLnBrk="1" latinLnBrk="0" hangingPunct="1">
      <a:defRPr sz="2000" kern="1200">
        <a:solidFill>
          <a:schemeClr val="tx1"/>
        </a:solidFill>
        <a:latin typeface="Times New Roman" charset="0"/>
        <a:ea typeface="新細明體" charset="-120"/>
        <a:cs typeface="+mn-cs"/>
      </a:defRPr>
    </a:lvl7pPr>
    <a:lvl8pPr marL="3200400" algn="l" defTabSz="914400" rtl="0" eaLnBrk="1" latinLnBrk="0" hangingPunct="1">
      <a:defRPr sz="2000" kern="1200">
        <a:solidFill>
          <a:schemeClr val="tx1"/>
        </a:solidFill>
        <a:latin typeface="Times New Roman" charset="0"/>
        <a:ea typeface="新細明體" charset="-120"/>
        <a:cs typeface="+mn-cs"/>
      </a:defRPr>
    </a:lvl8pPr>
    <a:lvl9pPr marL="3657600" algn="l" defTabSz="914400" rtl="0" eaLnBrk="1" latinLnBrk="0" hangingPunct="1">
      <a:defRPr sz="2000" kern="1200">
        <a:solidFill>
          <a:schemeClr val="tx1"/>
        </a:solidFill>
        <a:latin typeface="Times New Roman" charset="0"/>
        <a:ea typeface="新細明體" charset="-120"/>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8661" autoAdjust="0"/>
  </p:normalViewPr>
  <p:slideViewPr>
    <p:cSldViewPr snapToGrid="0">
      <p:cViewPr>
        <p:scale>
          <a:sx n="50" d="100"/>
          <a:sy n="50" d="100"/>
        </p:scale>
        <p:origin x="-1196"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4368"/>
    </p:cViewPr>
  </p:sorterViewPr>
  <p:notesViewPr>
    <p:cSldViewPr snapToGrid="0">
      <p:cViewPr>
        <p:scale>
          <a:sx n="100" d="100"/>
          <a:sy n="100" d="100"/>
        </p:scale>
        <p:origin x="-186" y="15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image" Target="../media/image1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kumimoji="1" sz="1200"/>
            </a:lvl1pPr>
          </a:lstStyle>
          <a:p>
            <a:pPr>
              <a:defRPr/>
            </a:pPr>
            <a:endParaRPr lang="zh-TW" altLang="en-US"/>
          </a:p>
        </p:txBody>
      </p:sp>
      <p:sp>
        <p:nvSpPr>
          <p:cNvPr id="307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kumimoji="1" sz="1200"/>
            </a:lvl1pPr>
          </a:lstStyle>
          <a:p>
            <a:pPr>
              <a:defRPr/>
            </a:pPr>
            <a:endParaRPr lang="zh-TW" altLang="en-US"/>
          </a:p>
        </p:txBody>
      </p:sp>
      <p:sp>
        <p:nvSpPr>
          <p:cNvPr id="307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kumimoji="1" sz="1200"/>
            </a:lvl1pPr>
          </a:lstStyle>
          <a:p>
            <a:pPr>
              <a:defRPr/>
            </a:pPr>
            <a:endParaRPr lang="zh-TW" altLang="en-US"/>
          </a:p>
        </p:txBody>
      </p:sp>
      <p:sp>
        <p:nvSpPr>
          <p:cNvPr id="307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kumimoji="1" sz="1200"/>
            </a:lvl1pPr>
          </a:lstStyle>
          <a:p>
            <a:pPr>
              <a:defRPr/>
            </a:pPr>
            <a:fld id="{3A309C18-9C39-4870-88EA-267827D025FE}" type="slidenum">
              <a:rPr lang="zh-TW" altLang="en-US"/>
              <a:pPr>
                <a:defRPr/>
              </a:pPr>
              <a:t>‹#›</a:t>
            </a:fld>
            <a:endParaRPr lang="zh-TW" altLang="en-US"/>
          </a:p>
        </p:txBody>
      </p:sp>
    </p:spTree>
    <p:extLst>
      <p:ext uri="{BB962C8B-B14F-4D97-AF65-F5344CB8AC3E}">
        <p14:creationId xmlns:p14="http://schemas.microsoft.com/office/powerpoint/2010/main" val="11093480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kumimoji="1" sz="1200"/>
            </a:lvl1pPr>
          </a:lstStyle>
          <a:p>
            <a:pPr>
              <a:defRPr/>
            </a:pPr>
            <a:endParaRPr lang="zh-TW" altLang="en-US"/>
          </a:p>
        </p:txBody>
      </p:sp>
      <p:sp>
        <p:nvSpPr>
          <p:cNvPr id="512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kumimoji="1" sz="1200"/>
            </a:lvl1pPr>
          </a:lstStyle>
          <a:p>
            <a:pPr>
              <a:defRPr/>
            </a:pPr>
            <a:endParaRPr lang="zh-TW" altLang="en-US"/>
          </a:p>
        </p:txBody>
      </p:sp>
      <p:sp>
        <p:nvSpPr>
          <p:cNvPr id="50180" name="Rectangle 4"/>
          <p:cNvSpPr>
            <a:spLocks noGrp="1" noRot="1" noChangeAspect="1" noChangeArrowheads="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TW" altLang="en-US" noProof="0" smtClean="0"/>
              <a:t>按一下以編輯母片文字樣式</a:t>
            </a:r>
          </a:p>
          <a:p>
            <a:pPr lvl="1"/>
            <a:r>
              <a:rPr lang="zh-TW" altLang="en-US" noProof="0" smtClean="0"/>
              <a:t>第二層</a:t>
            </a:r>
          </a:p>
          <a:p>
            <a:pPr lvl="2"/>
            <a:r>
              <a:rPr lang="zh-TW" altLang="en-US" noProof="0" smtClean="0"/>
              <a:t>第三層</a:t>
            </a:r>
          </a:p>
          <a:p>
            <a:pPr lvl="3"/>
            <a:r>
              <a:rPr lang="zh-TW" altLang="en-US" noProof="0" smtClean="0"/>
              <a:t>第四層</a:t>
            </a:r>
          </a:p>
          <a:p>
            <a:pPr lvl="4"/>
            <a:r>
              <a:rPr lang="zh-TW" altLang="en-US" noProof="0" smtClean="0"/>
              <a:t>第五層</a:t>
            </a:r>
          </a:p>
        </p:txBody>
      </p:sp>
      <p:sp>
        <p:nvSpPr>
          <p:cNvPr id="512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kumimoji="1" sz="1200"/>
            </a:lvl1pPr>
          </a:lstStyle>
          <a:p>
            <a:pPr>
              <a:defRPr/>
            </a:pPr>
            <a:endParaRPr lang="zh-TW" altLang="en-US"/>
          </a:p>
        </p:txBody>
      </p:sp>
      <p:sp>
        <p:nvSpPr>
          <p:cNvPr id="512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kumimoji="1" sz="1200"/>
            </a:lvl1pPr>
          </a:lstStyle>
          <a:p>
            <a:pPr>
              <a:defRPr/>
            </a:pPr>
            <a:fld id="{D02B35F2-7815-49FA-8D55-046A22471397}" type="slidenum">
              <a:rPr lang="zh-TW" altLang="en-US"/>
              <a:pPr>
                <a:defRPr/>
              </a:pPr>
              <a:t>‹#›</a:t>
            </a:fld>
            <a:endParaRPr lang="zh-TW" altLang="en-US"/>
          </a:p>
        </p:txBody>
      </p:sp>
    </p:spTree>
    <p:extLst>
      <p:ext uri="{BB962C8B-B14F-4D97-AF65-F5344CB8AC3E}">
        <p14:creationId xmlns:p14="http://schemas.microsoft.com/office/powerpoint/2010/main" val="31603829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新細明體" charset="-120"/>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新細明體" charset="-120"/>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新細明體" charset="-120"/>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新細明體" charset="-120"/>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新細明體" charset="-12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投影片圖像版面配置區 1"/>
          <p:cNvSpPr>
            <a:spLocks noGrp="1" noRot="1" noChangeAspect="1" noTextEdit="1"/>
          </p:cNvSpPr>
          <p:nvPr>
            <p:ph type="sldImg"/>
          </p:nvPr>
        </p:nvSpPr>
        <p:spPr>
          <a:ln/>
        </p:spPr>
      </p:sp>
      <p:sp>
        <p:nvSpPr>
          <p:cNvPr id="51203"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p>
        </p:txBody>
      </p:sp>
      <p:sp>
        <p:nvSpPr>
          <p:cNvPr id="51204"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fld id="{E81C6340-F3E8-40FA-93E9-5698CF492F51}" type="slidenum">
              <a:rPr lang="zh-TW" altLang="en-US" sz="1200" smtClean="0"/>
              <a:pPr/>
              <a:t>1</a:t>
            </a:fld>
            <a:endParaRPr lang="zh-TW" altLang="en-US" sz="120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fld id="{75B43899-C0A8-4D4C-A011-0D3CDC1FD31D}" type="slidenum">
              <a:rPr lang="en-AU" altLang="zh-TW" sz="1200" smtClean="0">
                <a:latin typeface="Arial" charset="0"/>
                <a:ea typeface="ＭＳ Ｐゴシック" pitchFamily="-107" charset="-128"/>
              </a:rPr>
              <a:pPr/>
              <a:t>2</a:t>
            </a:fld>
            <a:endParaRPr lang="en-AU" altLang="zh-TW" sz="1200" smtClean="0">
              <a:latin typeface="Arial" charset="0"/>
              <a:ea typeface="ＭＳ Ｐゴシック" pitchFamily="-107" charset="-128"/>
            </a:endParaRPr>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TW" smtClean="0">
                <a:ea typeface="ＭＳ Ｐゴシック" pitchFamily="-107" charset="-128"/>
              </a:rPr>
              <a:t>A hash function H accepts a variable-length block of data M as input and produces a fixed-size hash value h = H(M). A "good" hash function has the property that the results of applying the function to a large set of inputs will produce outputs that are evenly distributed, and apparently random. In general terms, the principal object of a hash function is data integrity. A change to any bit or bits in M results, with high probability, in a change to the hash code. The kind of hash function needed for security applications is referred to as a cryptographic hash function. A cryptographic hash function is an algorithm for which it is computationally infeasible (because no attack is significantly more efficient than brute force) to find either (a) a data object that maps to a pre-specified hash result (the one-way property) or (b) two data objects that map to the same hash result (the collision-free property). Because of these characteristics, hash functions are often used to determine whether or not data has changed.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TW" smtClean="0">
                <a:ea typeface="ＭＳ Ｐゴシック" pitchFamily="-107" charset="-128"/>
              </a:rPr>
              <a:t>Stallings Figure 11.1 depicts the general operation of a cryptographic hash function. Typically, the input is padded out to an integer multiple of some fixed length (e.g., 1024 bits) and the padding includes the value of the length of the original message in bits. The length field is a security measure to increase the difficulty for an attacker to produce an alternative message with the same hash value. </a:t>
            </a:r>
          </a:p>
        </p:txBody>
      </p:sp>
      <p:sp>
        <p:nvSpPr>
          <p:cNvPr id="532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fld id="{F8A44349-C5E5-4DA7-9774-C8175B520D93}" type="slidenum">
              <a:rPr lang="en-AU" altLang="zh-TW" sz="1200" smtClean="0">
                <a:latin typeface="Arial" charset="0"/>
                <a:ea typeface="ＭＳ Ｐゴシック" pitchFamily="-107" charset="-128"/>
              </a:rPr>
              <a:pPr/>
              <a:t>3</a:t>
            </a:fld>
            <a:endParaRPr lang="en-AU" altLang="zh-TW" sz="1200" smtClean="0">
              <a:latin typeface="Arial" charset="0"/>
              <a:ea typeface="ＭＳ Ｐゴシック" pitchFamily="-107"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TW" smtClean="0">
                <a:ea typeface="ＭＳ Ｐゴシック" pitchFamily="-107" charset="-128"/>
              </a:rPr>
              <a:t>Hash functions are commonly used to create a one-way password file. Chapter 20 explains a scheme in which a hash of a password is stored by an operating system rather than the password itself. Thus, the actual password is not retrievable by a hacker who gains access to the password file. In simple terms, when a user enters a password, the hash of that password is compared to the stored hash value for verification. This approach to password protection is used by most operating systems.  </a:t>
            </a:r>
          </a:p>
          <a:p>
            <a:pPr eaLnBrk="1" hangingPunct="1"/>
            <a:r>
              <a:rPr lang="en-US" altLang="zh-TW" smtClean="0">
                <a:ea typeface="ＭＳ Ｐゴシック" pitchFamily="-107" charset="-128"/>
              </a:rPr>
              <a:t>Hash functions can be used for intrusion detection and virus detection. Store H(F) for each file on a system and secure the hash values (e.g., on a CD-R that is kept secure). One can later determine if a file has been modified by recomputing H(F). An intruder would need to change F without changing H(F).  </a:t>
            </a:r>
          </a:p>
          <a:p>
            <a:pPr eaLnBrk="1" hangingPunct="1"/>
            <a:r>
              <a:rPr lang="en-US" altLang="zh-TW" smtClean="0">
                <a:ea typeface="ＭＳ Ｐゴシック" pitchFamily="-107" charset="-128"/>
              </a:rPr>
              <a:t>A cryptographic hash function can be used to construct a pseudorandom function (PRF) or a pseudorandom number generator (PRNG). A common application for a hash-based PRF is for the generation of symmetric keys. We discuss this application in Chapter 12.</a:t>
            </a:r>
          </a:p>
        </p:txBody>
      </p:sp>
      <p:sp>
        <p:nvSpPr>
          <p:cNvPr id="542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fld id="{C1EF7386-3E87-4169-BF3B-6BF1B5464381}" type="slidenum">
              <a:rPr lang="en-AU" altLang="zh-TW" sz="1200" smtClean="0">
                <a:latin typeface="Arial" charset="0"/>
                <a:ea typeface="ＭＳ Ｐゴシック" pitchFamily="-107" charset="-128"/>
              </a:rPr>
              <a:pPr/>
              <a:t>14</a:t>
            </a:fld>
            <a:endParaRPr lang="en-AU" altLang="zh-TW" sz="1200" smtClean="0">
              <a:latin typeface="Arial" charset="0"/>
              <a:ea typeface="ＭＳ Ｐゴシック" pitchFamily="-107"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投影片圖像版面配置區 1"/>
          <p:cNvSpPr>
            <a:spLocks noGrp="1" noRot="1" noChangeAspect="1" noTextEdit="1"/>
          </p:cNvSpPr>
          <p:nvPr>
            <p:ph type="sldImg"/>
          </p:nvPr>
        </p:nvSpPr>
        <p:spPr>
          <a:ln/>
        </p:spPr>
      </p:sp>
      <p:sp>
        <p:nvSpPr>
          <p:cNvPr id="55299"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TW" smtClean="0"/>
              <a:t>Yi=E(K, [Yi-1</a:t>
            </a:r>
            <a:r>
              <a:rPr lang="en-US" altLang="zh-TW" smtClean="0">
                <a:solidFill>
                  <a:schemeClr val="accent1"/>
                </a:solidFill>
                <a:sym typeface="Symbol" pitchFamily="18" charset="2"/>
              </a:rPr>
              <a:t></a:t>
            </a:r>
            <a:r>
              <a:rPr lang="en-US" altLang="zh-TW" smtClean="0"/>
              <a:t> Xi]) -&gt; Xi=Yi-1</a:t>
            </a:r>
            <a:r>
              <a:rPr lang="en-US" altLang="zh-TW" smtClean="0">
                <a:solidFill>
                  <a:schemeClr val="accent1"/>
                </a:solidFill>
                <a:sym typeface="Symbol" pitchFamily="18" charset="2"/>
              </a:rPr>
              <a:t>D(K,Yi)</a:t>
            </a:r>
            <a:endParaRPr lang="zh-TW" altLang="en-US" smtClean="0"/>
          </a:p>
        </p:txBody>
      </p:sp>
      <p:sp>
        <p:nvSpPr>
          <p:cNvPr id="55300"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fld id="{AF25B7C5-4B0F-43C6-8579-F3FC9DEB9A1D}" type="slidenum">
              <a:rPr lang="zh-TW" altLang="en-US" sz="1200" smtClean="0"/>
              <a:pPr/>
              <a:t>19</a:t>
            </a:fld>
            <a:endParaRPr lang="zh-TW" altLang="en-US" sz="120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投影片圖像版面配置區 1"/>
          <p:cNvSpPr>
            <a:spLocks noGrp="1" noRot="1" noChangeAspect="1" noTextEdit="1"/>
          </p:cNvSpPr>
          <p:nvPr>
            <p:ph type="sldImg"/>
          </p:nvPr>
        </p:nvSpPr>
        <p:spPr>
          <a:ln/>
        </p:spPr>
      </p:sp>
      <p:sp>
        <p:nvSpPr>
          <p:cNvPr id="56323"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p>
        </p:txBody>
      </p:sp>
      <p:sp>
        <p:nvSpPr>
          <p:cNvPr id="56324"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fld id="{C7B220D1-F9C0-4FD4-B2AA-D86A52818F1E}" type="slidenum">
              <a:rPr lang="zh-TW" altLang="en-US" sz="1200" smtClean="0"/>
              <a:pPr/>
              <a:t>20</a:t>
            </a:fld>
            <a:endParaRPr lang="zh-TW" altLang="en-US" sz="120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xfrm>
            <a:off x="457200" y="4343400"/>
            <a:ext cx="6019800" cy="43418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TW" smtClean="0">
                <a:ea typeface="ＭＳ Ｐゴシック" pitchFamily="-107" charset="-128"/>
              </a:rPr>
              <a:t>As with encryption algorithms, there are two categories of attacks on hash functions: brute-force attacks and cryptanalysis. A brute-force attack does not depend on the specific algorithm but depends only on bit length. In the case of a hash function, a brute-force attack depends only on the bit length of the hash value. A cryptanalysis, in contrast, is an attack based on weaknesses in a particular cryptographic algorithm. </a:t>
            </a:r>
          </a:p>
          <a:p>
            <a:pPr eaLnBrk="1" hangingPunct="1"/>
            <a:r>
              <a:rPr lang="en-US" altLang="zh-TW" smtClean="0">
                <a:ea typeface="ＭＳ Ｐゴシック" pitchFamily="-107" charset="-128"/>
              </a:rPr>
              <a:t>For a preimage or second preimage attack, an adversary wishes to find a value </a:t>
            </a:r>
            <a:r>
              <a:rPr lang="en-US" altLang="zh-TW" i="1" smtClean="0">
                <a:ea typeface="ＭＳ Ｐゴシック" pitchFamily="-107" charset="-128"/>
              </a:rPr>
              <a:t>y </a:t>
            </a:r>
            <a:r>
              <a:rPr lang="en-US" altLang="zh-TW" smtClean="0">
                <a:ea typeface="ＭＳ Ｐゴシック" pitchFamily="-107" charset="-128"/>
              </a:rPr>
              <a:t>such that </a:t>
            </a:r>
            <a:r>
              <a:rPr lang="en-US" altLang="zh-TW" i="1" smtClean="0">
                <a:ea typeface="ＭＳ Ｐゴシック" pitchFamily="-107" charset="-128"/>
              </a:rPr>
              <a:t>H(y) </a:t>
            </a:r>
            <a:r>
              <a:rPr lang="en-US" altLang="zh-TW" smtClean="0">
                <a:ea typeface="ＭＳ Ｐゴシック" pitchFamily="-107" charset="-128"/>
              </a:rPr>
              <a:t>is equal to a given hash value h. The brute force method is to pick values of y at random and try each value until a collision occurs. For an </a:t>
            </a:r>
            <a:r>
              <a:rPr lang="en-US" altLang="zh-TW" i="1" smtClean="0">
                <a:ea typeface="ＭＳ Ｐゴシック" pitchFamily="-107" charset="-128"/>
              </a:rPr>
              <a:t>m-bit </a:t>
            </a:r>
            <a:r>
              <a:rPr lang="en-US" altLang="zh-TW" smtClean="0">
                <a:ea typeface="ＭＳ Ｐゴシック" pitchFamily="-107" charset="-128"/>
              </a:rPr>
              <a:t>hash value, the level of effort is proportional to 2</a:t>
            </a:r>
            <a:r>
              <a:rPr lang="en-US" altLang="zh-TW" baseline="30000" smtClean="0">
                <a:ea typeface="ＭＳ Ｐゴシック" pitchFamily="-107" charset="-128"/>
              </a:rPr>
              <a:t>m</a:t>
            </a:r>
            <a:r>
              <a:rPr lang="en-US" altLang="zh-TW" smtClean="0">
                <a:ea typeface="ＭＳ Ｐゴシック" pitchFamily="-107" charset="-128"/>
              </a:rPr>
              <a:t>. Specifically, the adversary would have to try, on average, 2</a:t>
            </a:r>
            <a:r>
              <a:rPr lang="en-US" altLang="zh-TW" baseline="30000" smtClean="0">
                <a:ea typeface="ＭＳ Ｐゴシック" pitchFamily="-107" charset="-128"/>
              </a:rPr>
              <a:t>m–1 </a:t>
            </a:r>
            <a:r>
              <a:rPr lang="en-US" altLang="zh-TW" smtClean="0">
                <a:ea typeface="ＭＳ Ｐゴシック" pitchFamily="-107" charset="-128"/>
              </a:rPr>
              <a:t>values of y to find one that generates a given hash value h</a:t>
            </a:r>
            <a:r>
              <a:rPr lang="en-US" altLang="zh-TW" i="1" smtClean="0">
                <a:ea typeface="ＭＳ Ｐゴシック" pitchFamily="-107" charset="-128"/>
              </a:rPr>
              <a:t>. </a:t>
            </a:r>
          </a:p>
          <a:p>
            <a:pPr eaLnBrk="1" hangingPunct="1"/>
            <a:r>
              <a:rPr lang="en-US" altLang="zh-TW" smtClean="0">
                <a:ea typeface="ＭＳ Ｐゴシック" pitchFamily="-107" charset="-128"/>
              </a:rPr>
              <a:t>For a collision resistant attack, an adversary wishes to find two messages or data blocks, x and </a:t>
            </a:r>
            <a:r>
              <a:rPr lang="en-US" altLang="zh-TW" i="1" smtClean="0">
                <a:ea typeface="ＭＳ Ｐゴシック" pitchFamily="-107" charset="-128"/>
              </a:rPr>
              <a:t>y, </a:t>
            </a:r>
            <a:r>
              <a:rPr lang="en-US" altLang="zh-TW" smtClean="0">
                <a:ea typeface="ＭＳ Ｐゴシック" pitchFamily="-107" charset="-128"/>
              </a:rPr>
              <a:t>that yield the same hash function: H(x) = H(y). This requires much less effort than a preimage or second preimage attack. The effort required is explained by a mathematical result referred to as the birthday paradox (next slide).</a:t>
            </a:r>
          </a:p>
          <a:p>
            <a:pPr eaLnBrk="1" hangingPunct="1"/>
            <a:r>
              <a:rPr lang="en-US" altLang="zh-TW" smtClean="0">
                <a:ea typeface="ＭＳ Ｐゴシック" pitchFamily="-107" charset="-128"/>
              </a:rPr>
              <a:t>If collision resistance is required, then the value 2</a:t>
            </a:r>
            <a:r>
              <a:rPr lang="en-US" altLang="zh-TW" i="1" baseline="30000" smtClean="0">
                <a:ea typeface="ＭＳ Ｐゴシック" pitchFamily="-107" charset="-128"/>
              </a:rPr>
              <a:t>m/2 </a:t>
            </a:r>
            <a:r>
              <a:rPr lang="en-US" altLang="zh-TW" smtClean="0">
                <a:ea typeface="ＭＳ Ｐゴシック" pitchFamily="-107" charset="-128"/>
              </a:rPr>
              <a:t>determines the strength of the hash code against brute-force attacks. Van Oorschot and Wiener presented a design for a $10 million collision search machine for MD5, which has a 128-bit hash length, that could find a collision in 24 days. Thus a 128-bit code may be viewed as inadequate. The next step up, if a hash code is treated as a sequence of 32 bits, is a 160-bit hash length. With a hash length of 160 bits, the same search machine would require over four thousand years to find a collision. With today's technology, the time would be much shorter, so that 160 bits now appears suspect. </a:t>
            </a:r>
          </a:p>
        </p:txBody>
      </p:sp>
      <p:sp>
        <p:nvSpPr>
          <p:cNvPr id="573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fld id="{68984C14-D182-47E0-96E9-85A05B0C0DB7}" type="slidenum">
              <a:rPr lang="en-AU" altLang="zh-TW" sz="1200" smtClean="0">
                <a:latin typeface="Arial" charset="0"/>
                <a:ea typeface="ＭＳ Ｐゴシック" pitchFamily="-107" charset="-128"/>
              </a:rPr>
              <a:pPr/>
              <a:t>21</a:t>
            </a:fld>
            <a:endParaRPr lang="en-AU" altLang="zh-TW" sz="1200" smtClean="0">
              <a:latin typeface="Arial" charset="0"/>
              <a:ea typeface="ＭＳ Ｐゴシック" pitchFamily="-107"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fld id="{3235C1D5-7E20-4CF7-89D6-B63B9925F8DD}" type="slidenum">
              <a:rPr lang="zh-TW" altLang="en-AU" sz="1200" smtClean="0"/>
              <a:pPr/>
              <a:t>31</a:t>
            </a:fld>
            <a:endParaRPr lang="en-AU" altLang="zh-TW" sz="1200" smtClean="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TW" smtClean="0"/>
              <a:t>Most important modern hash functions follow the basic structure shown in this figure, Stallings Figure 11.9. This has proved to be a fundamentally sound structure, and newer designs simply refine the structure and add to the hash code length. Within this basic structure, two approaches have been followed in the design of the compression function, as mentioned previously, which is the basic building block of the hash function.</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fld id="{83BC50D5-4783-4237-9063-53DC72897737}" type="slidenum">
              <a:rPr lang="en-AU" altLang="zh-TW" sz="1200" smtClean="0">
                <a:latin typeface="Arial" charset="0"/>
                <a:ea typeface="ＭＳ Ｐゴシック" pitchFamily="-107" charset="-128"/>
              </a:rPr>
              <a:pPr/>
              <a:t>32</a:t>
            </a:fld>
            <a:endParaRPr lang="en-AU" altLang="zh-TW" sz="1200" smtClean="0">
              <a:latin typeface="Arial" charset="0"/>
              <a:ea typeface="ＭＳ Ｐゴシック" pitchFamily="-107" charset="-128"/>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TW" smtClean="0">
                <a:ea typeface="ＭＳ Ｐゴシック" pitchFamily="-107" charset="-128"/>
              </a:rPr>
              <a:t>In recent years, the most widely used hash function has been the Secure Hash Algorithm (SHA). The Secure Hash Algorithm (SHA) was developed by the National Institute of Standards and Technology (NIST) and published as a federal information processing standard (FIPS 180) in 1993; a revised version was issued as FIPS 180-1 in 1995 and is generally referred to as SHA-1. The actual standards document is entitled Secure Hash Standard. SHA is based on the hash function MD4 and its design closely models MD4. SHA-1 produces a hash value of 160 bits. In 2005, a research team described an attack in which two separate messages could be found that deliver the same SHA-1 hash using 2^69 operations, far fewer than the 2^80 operations previously thought needed to find a collision with an SHA-1 hash [WANG05]. This result has hastened the transition to newer, longer versions of SHA.</a:t>
            </a:r>
            <a:endParaRPr lang="en-AU" altLang="zh-TW" smtClean="0">
              <a:ea typeface="ＭＳ Ｐゴシック" pitchFamily="-107"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fld id="{E22A3FAB-9DC2-483D-B9E0-33C8634A74B4}" type="slidenum">
              <a:rPr lang="en-AU" altLang="zh-TW" sz="1200" smtClean="0">
                <a:latin typeface="Arial" charset="0"/>
                <a:ea typeface="ＭＳ Ｐゴシック" pitchFamily="-107" charset="-128"/>
              </a:rPr>
              <a:pPr/>
              <a:t>33</a:t>
            </a:fld>
            <a:endParaRPr lang="en-AU" altLang="zh-TW" sz="1200" smtClean="0">
              <a:latin typeface="Arial" charset="0"/>
              <a:ea typeface="ＭＳ Ｐゴシック" pitchFamily="-107" charset="-128"/>
            </a:endParaRPr>
          </a:p>
        </p:txBody>
      </p:sp>
      <p:sp>
        <p:nvSpPr>
          <p:cNvPr id="60419" name="Rectangle 2"/>
          <p:cNvSpPr>
            <a:spLocks noGrp="1" noRot="1" noChangeAspect="1" noChangeArrowheads="1" noTextEdit="1"/>
          </p:cNvSpPr>
          <p:nvPr>
            <p:ph type="sldImg"/>
          </p:nvPr>
        </p:nvSpPr>
        <p:spPr>
          <a:solidFill>
            <a:srgbClr val="FFFFFF"/>
          </a:solidFill>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TW" smtClean="0">
                <a:ea typeface="ＭＳ Ｐゴシック" pitchFamily="-107" charset="-128"/>
              </a:rPr>
              <a:t>In 2002, NIST produced a revised version of the standard, FIPS 180-2, that defined three new versions of SHA, with hash value lengths of 256, 384, and 512 bits, known as SHA-256, SHA-384, and SHA-512. Collectively,  these hash algorithms are known as SHA-2. These new versions have the same underlying structure and use the same types of modular arithmetic and logical binary operations as SHA-1, hence analyses should be similar. A revised document was issued as FIP PUB 180-3 in 2008, which added a 224-bit version. SHA-2 is also specified in RFC 4634, which essentially duplicates the material in FIPS 180-3, but adds a C code implementation. </a:t>
            </a:r>
          </a:p>
          <a:p>
            <a:pPr eaLnBrk="1" hangingPunct="1"/>
            <a:r>
              <a:rPr lang="en-US" altLang="zh-TW" smtClean="0">
                <a:ea typeface="ＭＳ Ｐゴシック" pitchFamily="-107" charset="-128"/>
              </a:rPr>
              <a:t>In 2005, NIST announced the intention to phase out approval of SHA-1 and move to a reliance on the other SHA versions by 2010. </a:t>
            </a:r>
            <a:endParaRPr lang="en-AU" altLang="zh-TW" smtClean="0">
              <a:ea typeface="ＭＳ Ｐゴシック" pitchFamily="-107"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fld id="{BCFA8AD1-CBE4-46EB-9718-AC41854BACEF}" type="slidenum">
              <a:rPr lang="zh-TW" altLang="en-AU" sz="1200" smtClean="0"/>
              <a:pPr/>
              <a:t>38</a:t>
            </a:fld>
            <a:endParaRPr lang="en-AU" altLang="zh-TW" sz="1200" smtClean="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ltLang="zh-TW" smtClean="0"/>
              <a:t>Now examine the structure of </a:t>
            </a:r>
            <a:r>
              <a:rPr lang="en-US" altLang="zh-TW" smtClean="0"/>
              <a:t>SHA-512, noting that the other versions are quite similar.</a:t>
            </a:r>
          </a:p>
          <a:p>
            <a:r>
              <a:rPr lang="en-US" altLang="zh-TW" smtClean="0"/>
              <a:t>SHA-512 follows the structure depicted in Stallings Figure 12.1. The processing consists of the following steps: </a:t>
            </a:r>
          </a:p>
          <a:p>
            <a:r>
              <a:rPr lang="en-US" altLang="zh-TW" smtClean="0"/>
              <a:t>• Step 1: Append padding bits </a:t>
            </a:r>
          </a:p>
          <a:p>
            <a:r>
              <a:rPr lang="en-US" altLang="zh-TW" smtClean="0"/>
              <a:t>• Step 2: Append length</a:t>
            </a:r>
          </a:p>
          <a:p>
            <a:r>
              <a:rPr lang="en-US" altLang="zh-TW" smtClean="0"/>
              <a:t>• Step 3: Initialize hash buffer</a:t>
            </a:r>
          </a:p>
          <a:p>
            <a:r>
              <a:rPr lang="en-US" altLang="zh-TW" smtClean="0"/>
              <a:t>• Step 4: Process the message in 1024-bit (128-word) blocks, which forms the heart of the algorithm</a:t>
            </a:r>
          </a:p>
          <a:p>
            <a:r>
              <a:rPr lang="en-US" altLang="zh-TW" smtClean="0"/>
              <a:t>• Step 5: Output the final state value as the resulting hash</a:t>
            </a:r>
          </a:p>
          <a:p>
            <a:r>
              <a:rPr lang="en-US" altLang="zh-TW" smtClean="0"/>
              <a:t>See text for details.</a:t>
            </a:r>
            <a:endParaRPr lang="en-AU" altLang="zh-TW"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fld id="{5BB8B98F-2F80-4849-B952-399726D58CE5}" type="slidenum">
              <a:rPr lang="zh-TW" altLang="en-AU" sz="1200" smtClean="0"/>
              <a:pPr/>
              <a:t>39</a:t>
            </a:fld>
            <a:endParaRPr lang="en-AU" altLang="zh-TW" sz="1200" smtClean="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TW" smtClean="0"/>
              <a:t>The </a:t>
            </a:r>
            <a:r>
              <a:rPr lang="en-AU" altLang="zh-TW" smtClean="0"/>
              <a:t>SHA-512 Compression Function</a:t>
            </a:r>
            <a:r>
              <a:rPr lang="en-US" altLang="zh-TW" smtClean="0"/>
              <a:t> is the </a:t>
            </a:r>
            <a:r>
              <a:rPr lang="en-AU" altLang="zh-TW" smtClean="0"/>
              <a:t>heart of the algorithm. In this</a:t>
            </a:r>
            <a:r>
              <a:rPr lang="en-US" altLang="zh-TW" smtClean="0"/>
              <a:t> Step 4, it processes the message in 1024-bit (128-word) blocks, using a module that consists of 80 rounds, labeled F in Stallings Figure 12, as shown in Figure 12.2. Each round takes as input the 512-bit buffer value, and updates the contents of the buffer. Each round t makes use of a 64-bit value Wt derived using a message schedule from the current 1024-bit block being processed. Each round also makes use of an additive constant Kt, based on the fractional parts of the cube roots of the first eighty prime numbers. The output of the eightieth round is added to the input to the first round to produce the final hash value for this message block, which forms the input to the next iteration of this compression function, as shown on the previous slide.</a:t>
            </a:r>
            <a:endParaRPr lang="en-AU" altLang="zh-TW"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fld id="{FF751199-D887-4832-80CE-1055AC95F844}" type="slidenum">
              <a:rPr lang="zh-TW" altLang="en-AU" sz="1200" smtClean="0"/>
              <a:pPr/>
              <a:t>40</a:t>
            </a:fld>
            <a:endParaRPr lang="en-AU" altLang="zh-TW" sz="1200" smtClean="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TW" smtClean="0"/>
              <a:t>Kt: taking the first 64 bits of the fractional parts of the cube roots of the first eighty prime numbers.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fld id="{C3A6CCAA-B51A-4618-8DE6-D32CA8601233}" type="slidenum">
              <a:rPr lang="zh-TW" altLang="en-AU" sz="1200" smtClean="0"/>
              <a:pPr/>
              <a:t>41</a:t>
            </a:fld>
            <a:endParaRPr lang="en-AU" altLang="zh-TW" sz="1200"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TW" smtClean="0"/>
              <a:t>The structure of each of the 80 rounds is shown in Stallings Figure 12.3. Each 64-bit word shuffled along one place, and in some cases manipulated using a series of simple logical functions (ANDs, NOTs, ORs, XORs, ROTates), in order to provide the avalanche &amp; completeness properties of the hash function. The elements are:</a:t>
            </a:r>
          </a:p>
          <a:p>
            <a:r>
              <a:rPr lang="en-US" altLang="zh-TW" smtClean="0"/>
              <a:t>Ch(e,f,g) = (e AND f) XOR (NOT e AND g)</a:t>
            </a:r>
          </a:p>
          <a:p>
            <a:r>
              <a:rPr lang="en-US" altLang="zh-TW" smtClean="0"/>
              <a:t>Maj(a,b,c) = (a AND b) XOR (a AND c) XOR (b AND c)</a:t>
            </a:r>
          </a:p>
          <a:p>
            <a:r>
              <a:rPr lang="en-US" altLang="zh-TW" smtClean="0"/>
              <a:t>∑(a) = ROTR(a,28) XOR ROTR(a,34) XOR ROTR(a,39)</a:t>
            </a:r>
          </a:p>
          <a:p>
            <a:r>
              <a:rPr lang="en-US" altLang="zh-TW" smtClean="0"/>
              <a:t>∑(e) = ROTR(e,14) XOR ROTR(e,18) XOR ROTR(e,41)</a:t>
            </a:r>
          </a:p>
          <a:p>
            <a:r>
              <a:rPr lang="en-US" altLang="zh-TW" smtClean="0"/>
              <a:t>+ = addition modulo 2^64</a:t>
            </a:r>
          </a:p>
          <a:p>
            <a:r>
              <a:rPr lang="en-US" altLang="zh-TW" smtClean="0"/>
              <a:t>Kt  = a 64-bit additive constant </a:t>
            </a:r>
          </a:p>
          <a:p>
            <a:r>
              <a:rPr lang="en-US" altLang="zh-TW" smtClean="0"/>
              <a:t>Wt = a 64-bit word derived from the current 512-bit input block.</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fld id="{BE9FA87C-741A-4183-BC6D-81A6CB4E473B}" type="slidenum">
              <a:rPr lang="zh-TW" altLang="en-AU" sz="1200" smtClean="0"/>
              <a:pPr/>
              <a:t>43</a:t>
            </a:fld>
            <a:endParaRPr lang="en-AU" altLang="zh-TW" sz="1200" smtClean="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TW" smtClean="0"/>
              <a:t>Stallings Figure 12.4 details how the 64-bit word values Wt are derived from the 1024-bit message. The first 16 values of Wt are taken directly from the 16 words of the current block. The remaining values are defined as a function of the earlier values using ROTates, SHIFTs and XORs as shown. The function elements are:</a:t>
            </a:r>
          </a:p>
          <a:p>
            <a:r>
              <a:rPr lang="en-US" altLang="zh-TW" smtClean="0"/>
              <a:t>∂0(x) = ROTR(x,1) XOR ROTR(x,8) XOR SHR(x,7)</a:t>
            </a:r>
          </a:p>
          <a:p>
            <a:r>
              <a:rPr lang="en-US" altLang="zh-TW" smtClean="0"/>
              <a:t>∂1(x) = ROTR(x,19) XOR ROTR(x,61) XOR SHR(x,6).</a:t>
            </a:r>
          </a:p>
          <a:p>
            <a:endParaRPr lang="en-US" altLang="zh-TW"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TW" smtClean="0">
                <a:ea typeface="ＭＳ Ｐゴシック" pitchFamily="-107" charset="-128"/>
              </a:rPr>
              <a:t>As yet, SHA-1 has not yet been "broken". That is, no one has demonstrated a technique for producing collisions in less than brute-force time. However, because SHA-1 is very similar in structure and in the basic mathematical operations used to MD5 and SHA-0, both of which have been broken, SHA-1 is considered insecure and has been phased out for SHA-2.</a:t>
            </a:r>
          </a:p>
          <a:p>
            <a:r>
              <a:rPr lang="en-US" altLang="zh-TW" smtClean="0">
                <a:ea typeface="ＭＳ Ｐゴシック" pitchFamily="-107" charset="-128"/>
              </a:rPr>
              <a:t>SHA-2, particularly the 512-bit version, would appear to provide unassailable security. However, SHA-2 shares the same structure and mathematical operations as its predecessors, and this is a cause for concern. Because it will take years to find a suitable replacement for SHA-2, should it become vulnerable, NIST decided to begin the process of developing a new hash standard.  Accordingly, NIST announced in 2007 a competition to produce the next generation NIST hash function, to be called SHA-3. NIST would like to have a new standard in place by the end of 2012, but emphasizes that this is not a fixed timeline.</a:t>
            </a:r>
          </a:p>
        </p:txBody>
      </p:sp>
      <p:sp>
        <p:nvSpPr>
          <p:cNvPr id="665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fld id="{58A03790-9CAC-4717-9181-4B9F1C659A5D}" type="slidenum">
              <a:rPr lang="en-AU" altLang="zh-TW" sz="1200" smtClean="0">
                <a:latin typeface="Arial" charset="0"/>
                <a:ea typeface="ＭＳ Ｐゴシック" pitchFamily="-107" charset="-128"/>
              </a:rPr>
              <a:pPr/>
              <a:t>44</a:t>
            </a:fld>
            <a:endParaRPr lang="en-AU" altLang="zh-TW" sz="1200" smtClean="0">
              <a:latin typeface="Arial" charset="0"/>
              <a:ea typeface="ＭＳ Ｐゴシック" pitchFamily="-107"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TW" smtClean="0">
                <a:ea typeface="ＭＳ Ｐゴシック" pitchFamily="-107" charset="-128"/>
              </a:rPr>
              <a:t>The basic requirements that must be satisfied by any candidate for SHA-3 are: </a:t>
            </a:r>
          </a:p>
          <a:p>
            <a:pPr>
              <a:buFontTx/>
              <a:buAutoNum type="arabicPeriod"/>
            </a:pPr>
            <a:r>
              <a:rPr lang="en-US" altLang="zh-TW" smtClean="0">
                <a:ea typeface="ＭＳ Ｐゴシック" pitchFamily="-107" charset="-128"/>
              </a:rPr>
              <a:t>It must be possible to replace SHA-2 with SHA-3 in any application by a simple drop-in substitution. Therefore, SHA-3 must support hash value lengths of 224, 256, 384, and 512 bits.  </a:t>
            </a:r>
          </a:p>
          <a:p>
            <a:pPr>
              <a:buFontTx/>
              <a:buAutoNum type="arabicPeriod"/>
            </a:pPr>
            <a:r>
              <a:rPr lang="en-US" altLang="zh-TW" smtClean="0">
                <a:ea typeface="ＭＳ Ｐゴシック" pitchFamily="-107" charset="-128"/>
              </a:rPr>
              <a:t>SHA-3 must preserve the online nature of SHA-2. That is, the algorithm must process comparatively small blocks (512 or 1024 bits) at a time instead of requiring that the entire message be buffered in memory before </a:t>
            </a:r>
          </a:p>
          <a:p>
            <a:r>
              <a:rPr lang="en-US" altLang="zh-TW" smtClean="0">
                <a:ea typeface="ＭＳ Ｐゴシック" pitchFamily="-107" charset="-128"/>
              </a:rPr>
              <a:t>Beyond these basic requirements, NIST has defined a set of evaluation criteria. These criteria are designed to reflect the requirements for the main applications supported by SHA-2, and are:</a:t>
            </a:r>
          </a:p>
          <a:p>
            <a:r>
              <a:rPr lang="en-US" altLang="zh-TW" smtClean="0">
                <a:ea typeface="ＭＳ Ｐゴシック" pitchFamily="-107" charset="-128"/>
              </a:rPr>
              <a:t>• Security: The strength of SHA-3 should be close to the theoretical maximum for the different required hash sizes, and for both preimage resistance and collision resistance. SHA-3 algorithms must be designed to resist any potentially successful attack on SHA-2 functions</a:t>
            </a:r>
          </a:p>
          <a:p>
            <a:r>
              <a:rPr lang="en-US" altLang="zh-TW" smtClean="0">
                <a:ea typeface="ＭＳ Ｐゴシック" pitchFamily="-107" charset="-128"/>
              </a:rPr>
              <a:t>• Cost: be both time and memory efficient over a range of hardware platforms.</a:t>
            </a:r>
          </a:p>
          <a:p>
            <a:r>
              <a:rPr lang="en-US" altLang="zh-TW" smtClean="0">
                <a:ea typeface="ＭＳ Ｐゴシック" pitchFamily="-107" charset="-128"/>
              </a:rPr>
              <a:t>• Algorithm and implementation characteristics: such as flexibility (e.g., tunable parameters for security/performance tradeoffs, opportunity for parallelization, and so on), and simplicity (which makes it easier to analyze the security properties of the algorithm)</a:t>
            </a:r>
          </a:p>
        </p:txBody>
      </p:sp>
      <p:sp>
        <p:nvSpPr>
          <p:cNvPr id="675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fld id="{AE38B79E-585B-46B6-A371-4A9ED3CD0660}" type="slidenum">
              <a:rPr lang="en-AU" altLang="zh-TW" sz="1200" smtClean="0">
                <a:latin typeface="Arial" charset="0"/>
                <a:ea typeface="ＭＳ Ｐゴシック" pitchFamily="-107" charset="-128"/>
              </a:rPr>
              <a:pPr/>
              <a:t>45</a:t>
            </a:fld>
            <a:endParaRPr lang="en-AU" altLang="zh-TW" sz="1200" smtClean="0">
              <a:latin typeface="Arial" charset="0"/>
              <a:ea typeface="ＭＳ Ｐゴシック" pitchFamily="-107"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grpSp>
        <p:nvGrpSpPr>
          <p:cNvPr id="4" name="Group 2"/>
          <p:cNvGrpSpPr>
            <a:grpSpLocks/>
          </p:cNvGrpSpPr>
          <p:nvPr/>
        </p:nvGrpSpPr>
        <p:grpSpPr bwMode="auto">
          <a:xfrm>
            <a:off x="377825" y="1676400"/>
            <a:ext cx="8389938" cy="4421188"/>
            <a:chOff x="238" y="1056"/>
            <a:chExt cx="5285" cy="2785"/>
          </a:xfrm>
        </p:grpSpPr>
        <p:grpSp>
          <p:nvGrpSpPr>
            <p:cNvPr id="5" name="Group 3"/>
            <p:cNvGrpSpPr>
              <a:grpSpLocks/>
            </p:cNvGrpSpPr>
            <p:nvPr/>
          </p:nvGrpSpPr>
          <p:grpSpPr bwMode="auto">
            <a:xfrm>
              <a:off x="238" y="1056"/>
              <a:ext cx="5285" cy="1393"/>
              <a:chOff x="238" y="1056"/>
              <a:chExt cx="5285" cy="1393"/>
            </a:xfrm>
          </p:grpSpPr>
          <p:sp>
            <p:nvSpPr>
              <p:cNvPr id="14" name="Rectangle 4"/>
              <p:cNvSpPr>
                <a:spLocks noChangeArrowheads="1"/>
              </p:cNvSpPr>
              <p:nvPr/>
            </p:nvSpPr>
            <p:spPr bwMode="auto">
              <a:xfrm>
                <a:off x="243" y="1057"/>
                <a:ext cx="5272" cy="1391"/>
              </a:xfrm>
              <a:prstGeom prst="rect">
                <a:avLst/>
              </a:prstGeom>
              <a:solidFill>
                <a:srgbClr val="EAEAEA">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zh-TW" altLang="en-US" sz="2400"/>
              </a:p>
            </p:txBody>
          </p:sp>
          <p:sp>
            <p:nvSpPr>
              <p:cNvPr id="15" name="Freeform 5"/>
              <p:cNvSpPr>
                <a:spLocks/>
              </p:cNvSpPr>
              <p:nvPr/>
            </p:nvSpPr>
            <p:spPr bwMode="auto">
              <a:xfrm>
                <a:off x="238" y="1056"/>
                <a:ext cx="5273" cy="1393"/>
              </a:xfrm>
              <a:custGeom>
                <a:avLst/>
                <a:gdLst>
                  <a:gd name="T0" fmla="*/ 5272 w 5273"/>
                  <a:gd name="T1" fmla="*/ 0 h 1393"/>
                  <a:gd name="T2" fmla="*/ 0 w 5273"/>
                  <a:gd name="T3" fmla="*/ 0 h 1393"/>
                  <a:gd name="T4" fmla="*/ 0 w 5273"/>
                  <a:gd name="T5" fmla="*/ 1392 h 1393"/>
                  <a:gd name="T6" fmla="*/ 0 60000 65536"/>
                  <a:gd name="T7" fmla="*/ 0 60000 65536"/>
                  <a:gd name="T8" fmla="*/ 0 60000 65536"/>
                </a:gdLst>
                <a:ahLst/>
                <a:cxnLst>
                  <a:cxn ang="T6">
                    <a:pos x="T0" y="T1"/>
                  </a:cxn>
                  <a:cxn ang="T7">
                    <a:pos x="T2" y="T3"/>
                  </a:cxn>
                  <a:cxn ang="T8">
                    <a:pos x="T4" y="T5"/>
                  </a:cxn>
                </a:cxnLst>
                <a:rect l="0" t="0" r="r" b="b"/>
                <a:pathLst>
                  <a:path w="5273" h="1393">
                    <a:moveTo>
                      <a:pt x="5272" y="0"/>
                    </a:moveTo>
                    <a:lnTo>
                      <a:pt x="0" y="0"/>
                    </a:lnTo>
                    <a:lnTo>
                      <a:pt x="0" y="1392"/>
                    </a:lnTo>
                  </a:path>
                </a:pathLst>
              </a:custGeom>
              <a:noFill/>
              <a:ln w="12700" cap="rnd" cmpd="sng">
                <a:solidFill>
                  <a:srgbClr val="B2B2B2"/>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zh-TW" altLang="en-US"/>
              </a:p>
            </p:txBody>
          </p:sp>
          <p:sp>
            <p:nvSpPr>
              <p:cNvPr id="16" name="Freeform 6"/>
              <p:cNvSpPr>
                <a:spLocks/>
              </p:cNvSpPr>
              <p:nvPr/>
            </p:nvSpPr>
            <p:spPr bwMode="auto">
              <a:xfrm>
                <a:off x="250" y="1056"/>
                <a:ext cx="5273" cy="1393"/>
              </a:xfrm>
              <a:custGeom>
                <a:avLst/>
                <a:gdLst>
                  <a:gd name="T0" fmla="*/ 5272 w 5273"/>
                  <a:gd name="T1" fmla="*/ 0 h 1393"/>
                  <a:gd name="T2" fmla="*/ 5272 w 5273"/>
                  <a:gd name="T3" fmla="*/ 1392 h 1393"/>
                  <a:gd name="T4" fmla="*/ 0 w 5273"/>
                  <a:gd name="T5" fmla="*/ 1392 h 1393"/>
                  <a:gd name="T6" fmla="*/ 0 60000 65536"/>
                  <a:gd name="T7" fmla="*/ 0 60000 65536"/>
                  <a:gd name="T8" fmla="*/ 0 60000 65536"/>
                </a:gdLst>
                <a:ahLst/>
                <a:cxnLst>
                  <a:cxn ang="T6">
                    <a:pos x="T0" y="T1"/>
                  </a:cxn>
                  <a:cxn ang="T7">
                    <a:pos x="T2" y="T3"/>
                  </a:cxn>
                  <a:cxn ang="T8">
                    <a:pos x="T4" y="T5"/>
                  </a:cxn>
                </a:cxnLst>
                <a:rect l="0" t="0" r="r" b="b"/>
                <a:pathLst>
                  <a:path w="5273" h="1393">
                    <a:moveTo>
                      <a:pt x="5272" y="0"/>
                    </a:moveTo>
                    <a:lnTo>
                      <a:pt x="5272" y="1392"/>
                    </a:lnTo>
                    <a:lnTo>
                      <a:pt x="0" y="1392"/>
                    </a:lnTo>
                  </a:path>
                </a:pathLst>
              </a:custGeom>
              <a:noFill/>
              <a:ln w="12700" cap="rnd" cmpd="sng">
                <a:solidFill>
                  <a:srgbClr val="FFFFFF"/>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zh-TW" altLang="en-US"/>
              </a:p>
            </p:txBody>
          </p:sp>
        </p:grpSp>
        <p:grpSp>
          <p:nvGrpSpPr>
            <p:cNvPr id="6" name="Group 7"/>
            <p:cNvGrpSpPr>
              <a:grpSpLocks/>
            </p:cNvGrpSpPr>
            <p:nvPr/>
          </p:nvGrpSpPr>
          <p:grpSpPr bwMode="auto">
            <a:xfrm>
              <a:off x="240" y="3744"/>
              <a:ext cx="5281" cy="97"/>
              <a:chOff x="240" y="3744"/>
              <a:chExt cx="5281" cy="97"/>
            </a:xfrm>
          </p:grpSpPr>
          <p:sp>
            <p:nvSpPr>
              <p:cNvPr id="11" name="Rectangle 8"/>
              <p:cNvSpPr>
                <a:spLocks noChangeArrowheads="1"/>
              </p:cNvSpPr>
              <p:nvPr/>
            </p:nvSpPr>
            <p:spPr bwMode="auto">
              <a:xfrm>
                <a:off x="240" y="3744"/>
                <a:ext cx="5280" cy="96"/>
              </a:xfrm>
              <a:prstGeom prst="rect">
                <a:avLst/>
              </a:prstGeom>
              <a:solidFill>
                <a:srgbClr val="EAEAEA">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zh-TW" altLang="en-US" sz="2400"/>
              </a:p>
            </p:txBody>
          </p:sp>
          <p:sp>
            <p:nvSpPr>
              <p:cNvPr id="12" name="Freeform 9"/>
              <p:cNvSpPr>
                <a:spLocks/>
              </p:cNvSpPr>
              <p:nvPr/>
            </p:nvSpPr>
            <p:spPr bwMode="auto">
              <a:xfrm>
                <a:off x="240" y="3744"/>
                <a:ext cx="5281" cy="97"/>
              </a:xfrm>
              <a:custGeom>
                <a:avLst/>
                <a:gdLst>
                  <a:gd name="T0" fmla="*/ 5280 w 5281"/>
                  <a:gd name="T1" fmla="*/ 0 h 97"/>
                  <a:gd name="T2" fmla="*/ 0 w 5281"/>
                  <a:gd name="T3" fmla="*/ 0 h 97"/>
                  <a:gd name="T4" fmla="*/ 0 w 5281"/>
                  <a:gd name="T5" fmla="*/ 96 h 97"/>
                  <a:gd name="T6" fmla="*/ 0 60000 65536"/>
                  <a:gd name="T7" fmla="*/ 0 60000 65536"/>
                  <a:gd name="T8" fmla="*/ 0 60000 65536"/>
                </a:gdLst>
                <a:ahLst/>
                <a:cxnLst>
                  <a:cxn ang="T6">
                    <a:pos x="T0" y="T1"/>
                  </a:cxn>
                  <a:cxn ang="T7">
                    <a:pos x="T2" y="T3"/>
                  </a:cxn>
                  <a:cxn ang="T8">
                    <a:pos x="T4" y="T5"/>
                  </a:cxn>
                </a:cxnLst>
                <a:rect l="0" t="0" r="r" b="b"/>
                <a:pathLst>
                  <a:path w="5281" h="97">
                    <a:moveTo>
                      <a:pt x="5280" y="0"/>
                    </a:moveTo>
                    <a:lnTo>
                      <a:pt x="0" y="0"/>
                    </a:lnTo>
                    <a:lnTo>
                      <a:pt x="0" y="96"/>
                    </a:lnTo>
                  </a:path>
                </a:pathLst>
              </a:custGeom>
              <a:noFill/>
              <a:ln w="12700" cap="rnd" cmpd="sng">
                <a:solidFill>
                  <a:srgbClr val="B2B2B2"/>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zh-TW" altLang="en-US"/>
              </a:p>
            </p:txBody>
          </p:sp>
          <p:sp>
            <p:nvSpPr>
              <p:cNvPr id="13" name="Freeform 10"/>
              <p:cNvSpPr>
                <a:spLocks/>
              </p:cNvSpPr>
              <p:nvPr/>
            </p:nvSpPr>
            <p:spPr bwMode="auto">
              <a:xfrm>
                <a:off x="240" y="3744"/>
                <a:ext cx="5281" cy="97"/>
              </a:xfrm>
              <a:custGeom>
                <a:avLst/>
                <a:gdLst>
                  <a:gd name="T0" fmla="*/ 5280 w 5281"/>
                  <a:gd name="T1" fmla="*/ 0 h 97"/>
                  <a:gd name="T2" fmla="*/ 5280 w 5281"/>
                  <a:gd name="T3" fmla="*/ 96 h 97"/>
                  <a:gd name="T4" fmla="*/ 0 w 5281"/>
                  <a:gd name="T5" fmla="*/ 96 h 97"/>
                  <a:gd name="T6" fmla="*/ 0 60000 65536"/>
                  <a:gd name="T7" fmla="*/ 0 60000 65536"/>
                  <a:gd name="T8" fmla="*/ 0 60000 65536"/>
                </a:gdLst>
                <a:ahLst/>
                <a:cxnLst>
                  <a:cxn ang="T6">
                    <a:pos x="T0" y="T1"/>
                  </a:cxn>
                  <a:cxn ang="T7">
                    <a:pos x="T2" y="T3"/>
                  </a:cxn>
                  <a:cxn ang="T8">
                    <a:pos x="T4" y="T5"/>
                  </a:cxn>
                </a:cxnLst>
                <a:rect l="0" t="0" r="r" b="b"/>
                <a:pathLst>
                  <a:path w="5281" h="97">
                    <a:moveTo>
                      <a:pt x="5280" y="0"/>
                    </a:moveTo>
                    <a:lnTo>
                      <a:pt x="5280" y="96"/>
                    </a:lnTo>
                    <a:lnTo>
                      <a:pt x="0" y="96"/>
                    </a:lnTo>
                  </a:path>
                </a:pathLst>
              </a:custGeom>
              <a:noFill/>
              <a:ln w="12700" cap="rnd" cmpd="sng">
                <a:solidFill>
                  <a:srgbClr val="FFFFFF"/>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zh-TW" altLang="en-US"/>
              </a:p>
            </p:txBody>
          </p:sp>
        </p:grpSp>
        <p:grpSp>
          <p:nvGrpSpPr>
            <p:cNvPr id="7" name="Group 11"/>
            <p:cNvGrpSpPr>
              <a:grpSpLocks/>
            </p:cNvGrpSpPr>
            <p:nvPr/>
          </p:nvGrpSpPr>
          <p:grpSpPr bwMode="auto">
            <a:xfrm>
              <a:off x="338" y="1200"/>
              <a:ext cx="97" cy="1104"/>
              <a:chOff x="338" y="1200"/>
              <a:chExt cx="97" cy="1104"/>
            </a:xfrm>
          </p:grpSpPr>
          <p:sp useBgFill="1">
            <p:nvSpPr>
              <p:cNvPr id="8" name="Rectangle 12"/>
              <p:cNvSpPr>
                <a:spLocks noChangeArrowheads="1"/>
              </p:cNvSpPr>
              <p:nvPr/>
            </p:nvSpPr>
            <p:spPr bwMode="auto">
              <a:xfrm>
                <a:off x="338" y="1201"/>
                <a:ext cx="96" cy="1103"/>
              </a:xfrm>
              <a:prstGeom prst="rect">
                <a:avLst/>
              </a:prstGeom>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zh-TW" altLang="en-US" sz="2400"/>
              </a:p>
            </p:txBody>
          </p:sp>
          <p:sp>
            <p:nvSpPr>
              <p:cNvPr id="9" name="Freeform 13"/>
              <p:cNvSpPr>
                <a:spLocks/>
              </p:cNvSpPr>
              <p:nvPr/>
            </p:nvSpPr>
            <p:spPr bwMode="auto">
              <a:xfrm>
                <a:off x="338" y="1200"/>
                <a:ext cx="97" cy="1104"/>
              </a:xfrm>
              <a:custGeom>
                <a:avLst/>
                <a:gdLst>
                  <a:gd name="T0" fmla="*/ 0 w 97"/>
                  <a:gd name="T1" fmla="*/ 1103 h 1104"/>
                  <a:gd name="T2" fmla="*/ 96 w 97"/>
                  <a:gd name="T3" fmla="*/ 1103 h 1104"/>
                  <a:gd name="T4" fmla="*/ 96 w 97"/>
                  <a:gd name="T5" fmla="*/ 0 h 1104"/>
                  <a:gd name="T6" fmla="*/ 0 60000 65536"/>
                  <a:gd name="T7" fmla="*/ 0 60000 65536"/>
                  <a:gd name="T8" fmla="*/ 0 60000 65536"/>
                </a:gdLst>
                <a:ahLst/>
                <a:cxnLst>
                  <a:cxn ang="T6">
                    <a:pos x="T0" y="T1"/>
                  </a:cxn>
                  <a:cxn ang="T7">
                    <a:pos x="T2" y="T3"/>
                  </a:cxn>
                  <a:cxn ang="T8">
                    <a:pos x="T4" y="T5"/>
                  </a:cxn>
                </a:cxnLst>
                <a:rect l="0" t="0" r="r" b="b"/>
                <a:pathLst>
                  <a:path w="97" h="1104">
                    <a:moveTo>
                      <a:pt x="0" y="1103"/>
                    </a:moveTo>
                    <a:lnTo>
                      <a:pt x="96" y="1103"/>
                    </a:lnTo>
                    <a:lnTo>
                      <a:pt x="96" y="0"/>
                    </a:lnTo>
                  </a:path>
                </a:pathLst>
              </a:custGeom>
              <a:noFill/>
              <a:ln w="12700" cap="rnd" cmpd="sng">
                <a:solidFill>
                  <a:srgbClr val="B2B2B2"/>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zh-TW" altLang="en-US"/>
              </a:p>
            </p:txBody>
          </p:sp>
          <p:sp>
            <p:nvSpPr>
              <p:cNvPr id="10" name="Freeform 14"/>
              <p:cNvSpPr>
                <a:spLocks/>
              </p:cNvSpPr>
              <p:nvPr/>
            </p:nvSpPr>
            <p:spPr bwMode="auto">
              <a:xfrm>
                <a:off x="338" y="1200"/>
                <a:ext cx="97" cy="1104"/>
              </a:xfrm>
              <a:custGeom>
                <a:avLst/>
                <a:gdLst>
                  <a:gd name="T0" fmla="*/ 0 w 97"/>
                  <a:gd name="T1" fmla="*/ 1103 h 1104"/>
                  <a:gd name="T2" fmla="*/ 0 w 97"/>
                  <a:gd name="T3" fmla="*/ 0 h 1104"/>
                  <a:gd name="T4" fmla="*/ 96 w 97"/>
                  <a:gd name="T5" fmla="*/ 0 h 1104"/>
                  <a:gd name="T6" fmla="*/ 0 60000 65536"/>
                  <a:gd name="T7" fmla="*/ 0 60000 65536"/>
                  <a:gd name="T8" fmla="*/ 0 60000 65536"/>
                </a:gdLst>
                <a:ahLst/>
                <a:cxnLst>
                  <a:cxn ang="T6">
                    <a:pos x="T0" y="T1"/>
                  </a:cxn>
                  <a:cxn ang="T7">
                    <a:pos x="T2" y="T3"/>
                  </a:cxn>
                  <a:cxn ang="T8">
                    <a:pos x="T4" y="T5"/>
                  </a:cxn>
                </a:cxnLst>
                <a:rect l="0" t="0" r="r" b="b"/>
                <a:pathLst>
                  <a:path w="97" h="1104">
                    <a:moveTo>
                      <a:pt x="0" y="1103"/>
                    </a:moveTo>
                    <a:lnTo>
                      <a:pt x="0" y="0"/>
                    </a:lnTo>
                    <a:lnTo>
                      <a:pt x="96" y="0"/>
                    </a:lnTo>
                  </a:path>
                </a:pathLst>
              </a:custGeom>
              <a:noFill/>
              <a:ln w="12700" cap="rnd" cmpd="sng">
                <a:solidFill>
                  <a:srgbClr val="FFFFFF"/>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zh-TW" altLang="en-US"/>
              </a:p>
            </p:txBody>
          </p:sp>
        </p:grpSp>
      </p:grpSp>
      <p:sp>
        <p:nvSpPr>
          <p:cNvPr id="10255" name="Rectangle 15"/>
          <p:cNvSpPr>
            <a:spLocks noGrp="1" noChangeArrowheads="1"/>
          </p:cNvSpPr>
          <p:nvPr>
            <p:ph type="ctrTitle" sz="quarter"/>
          </p:nvPr>
        </p:nvSpPr>
        <p:spPr>
          <a:xfrm>
            <a:off x="836613" y="2133600"/>
            <a:ext cx="7772400" cy="1143000"/>
          </a:xfrm>
        </p:spPr>
        <p:txBody>
          <a:bodyPr/>
          <a:lstStyle>
            <a:lvl1pPr algn="ctr">
              <a:defRPr/>
            </a:lvl1pPr>
          </a:lstStyle>
          <a:p>
            <a:r>
              <a:rPr lang="zh-TW" altLang="en-US"/>
              <a:t>按一下以編輯母片標題樣式</a:t>
            </a:r>
          </a:p>
        </p:txBody>
      </p:sp>
      <p:sp>
        <p:nvSpPr>
          <p:cNvPr id="10256" name="Rectangle 16"/>
          <p:cNvSpPr>
            <a:spLocks noGrp="1" noChangeArrowheads="1"/>
          </p:cNvSpPr>
          <p:nvPr>
            <p:ph type="subTitle" sz="quarter" idx="1"/>
          </p:nvPr>
        </p:nvSpPr>
        <p:spPr>
          <a:xfrm>
            <a:off x="1371600" y="4038600"/>
            <a:ext cx="6400800" cy="1752600"/>
          </a:xfrm>
        </p:spPr>
        <p:txBody>
          <a:bodyPr anchor="ctr"/>
          <a:lstStyle>
            <a:lvl1pPr marL="0" indent="0" algn="ctr">
              <a:buFont typeface="Wingdings" pitchFamily="2" charset="2"/>
              <a:buNone/>
              <a:defRPr/>
            </a:lvl1pPr>
          </a:lstStyle>
          <a:p>
            <a:r>
              <a:rPr lang="zh-TW" altLang="en-US"/>
              <a:t>按 一下以編輯母片次標題樣式</a:t>
            </a:r>
          </a:p>
        </p:txBody>
      </p:sp>
      <p:sp>
        <p:nvSpPr>
          <p:cNvPr id="17" name="Rectangle 17"/>
          <p:cNvSpPr>
            <a:spLocks noGrp="1" noChangeArrowheads="1"/>
          </p:cNvSpPr>
          <p:nvPr>
            <p:ph type="dt" sz="quarter" idx="10"/>
          </p:nvPr>
        </p:nvSpPr>
        <p:spPr bwMode="auto">
          <a:xfrm>
            <a:off x="381000" y="6324600"/>
            <a:ext cx="1905000" cy="457200"/>
          </a:xfrm>
          <a:prstGeom prst="rect">
            <a:avLst/>
          </a:prstGeom>
          <a:ln>
            <a:miter lim="800000"/>
            <a:headEnd/>
            <a:tailEnd/>
          </a:ln>
        </p:spPr>
        <p:txBody>
          <a:bodyPr vert="horz" wrap="none" lIns="92075" tIns="46038" rIns="92075" bIns="46038" numCol="1" anchor="ctr" anchorCtr="0" compatLnSpc="1">
            <a:prstTxWarp prst="textNoShape">
              <a:avLst/>
            </a:prstTxWarp>
          </a:bodyPr>
          <a:lstStyle>
            <a:lvl1pPr>
              <a:defRPr sz="1400"/>
            </a:lvl1pPr>
          </a:lstStyle>
          <a:p>
            <a:pPr>
              <a:defRPr/>
            </a:pPr>
            <a:endParaRPr lang="zh-TW" altLang="en-US"/>
          </a:p>
        </p:txBody>
      </p:sp>
      <p:sp>
        <p:nvSpPr>
          <p:cNvPr id="18" name="Rectangle 18"/>
          <p:cNvSpPr>
            <a:spLocks noGrp="1" noChangeArrowheads="1"/>
          </p:cNvSpPr>
          <p:nvPr>
            <p:ph type="ftr" sz="quarter" idx="11"/>
          </p:nvPr>
        </p:nvSpPr>
        <p:spPr bwMode="auto">
          <a:xfrm>
            <a:off x="3124200" y="6324600"/>
            <a:ext cx="2895600" cy="457200"/>
          </a:xfrm>
          <a:prstGeom prst="rect">
            <a:avLst/>
          </a:prstGeom>
          <a:ln>
            <a:miter lim="800000"/>
            <a:headEnd/>
            <a:tailEnd/>
          </a:ln>
        </p:spPr>
        <p:txBody>
          <a:bodyPr vert="horz" wrap="none" lIns="92075" tIns="46038" rIns="92075" bIns="46038" numCol="1" anchor="ctr" anchorCtr="0" compatLnSpc="1">
            <a:prstTxWarp prst="textNoShape">
              <a:avLst/>
            </a:prstTxWarp>
          </a:bodyPr>
          <a:lstStyle>
            <a:lvl1pPr algn="ctr">
              <a:defRPr sz="1400"/>
            </a:lvl1pPr>
          </a:lstStyle>
          <a:p>
            <a:pPr>
              <a:defRPr/>
            </a:pPr>
            <a:endParaRPr lang="zh-TW" altLang="en-US"/>
          </a:p>
        </p:txBody>
      </p:sp>
      <p:sp>
        <p:nvSpPr>
          <p:cNvPr id="19" name="Rectangle 19"/>
          <p:cNvSpPr>
            <a:spLocks noGrp="1" noChangeArrowheads="1"/>
          </p:cNvSpPr>
          <p:nvPr>
            <p:ph type="sldNum" sz="quarter" idx="12"/>
          </p:nvPr>
        </p:nvSpPr>
        <p:spPr bwMode="auto">
          <a:xfrm>
            <a:off x="6858000" y="6324600"/>
            <a:ext cx="1905000" cy="457200"/>
          </a:xfrm>
          <a:prstGeom prst="rect">
            <a:avLst/>
          </a:prstGeom>
          <a:ln>
            <a:miter lim="800000"/>
            <a:headEnd/>
            <a:tailEnd/>
          </a:ln>
        </p:spPr>
        <p:txBody>
          <a:bodyPr vert="horz" wrap="none" lIns="92075" tIns="46038" rIns="92075" bIns="46038" numCol="1" anchor="ctr" anchorCtr="0" compatLnSpc="1">
            <a:prstTxWarp prst="textNoShape">
              <a:avLst/>
            </a:prstTxWarp>
          </a:bodyPr>
          <a:lstStyle>
            <a:lvl1pPr algn="r">
              <a:defRPr sz="1400"/>
            </a:lvl1pPr>
          </a:lstStyle>
          <a:p>
            <a:pPr>
              <a:defRPr/>
            </a:pPr>
            <a:fld id="{1E83878A-9701-4F6B-A9D1-5AF49E4C5F32}" type="slidenum">
              <a:rPr lang="zh-TW" altLang="en-US"/>
              <a:pPr>
                <a:defRPr/>
              </a:pPr>
              <a:t>‹#›</a:t>
            </a:fld>
            <a:endParaRPr lang="zh-TW" altLang="en-US"/>
          </a:p>
        </p:txBody>
      </p:sp>
    </p:spTree>
    <p:extLst>
      <p:ext uri="{BB962C8B-B14F-4D97-AF65-F5344CB8AC3E}">
        <p14:creationId xmlns:p14="http://schemas.microsoft.com/office/powerpoint/2010/main" val="38060126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31643348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Tree>
    <p:extLst>
      <p:ext uri="{BB962C8B-B14F-4D97-AF65-F5344CB8AC3E}">
        <p14:creationId xmlns:p14="http://schemas.microsoft.com/office/powerpoint/2010/main" val="12352807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838200" y="17526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800600" y="17526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25038106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28642869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Tree>
    <p:extLst>
      <p:ext uri="{BB962C8B-B14F-4D97-AF65-F5344CB8AC3E}">
        <p14:creationId xmlns:p14="http://schemas.microsoft.com/office/powerpoint/2010/main" val="2906185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54589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40883992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41963858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26569821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67500" y="342900"/>
            <a:ext cx="1943100" cy="5524500"/>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838200" y="342900"/>
            <a:ext cx="5676900" cy="5524500"/>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41814243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標題，文字及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838200" y="342900"/>
            <a:ext cx="7772400" cy="1104900"/>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838200" y="1752600"/>
            <a:ext cx="3810000" cy="41148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quarter" idx="2"/>
          </p:nvPr>
        </p:nvSpPr>
        <p:spPr>
          <a:xfrm>
            <a:off x="4800600" y="1752600"/>
            <a:ext cx="3810000" cy="19812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內容版面配置區 4"/>
          <p:cNvSpPr>
            <a:spLocks noGrp="1"/>
          </p:cNvSpPr>
          <p:nvPr>
            <p:ph sz="quarter" idx="3"/>
          </p:nvPr>
        </p:nvSpPr>
        <p:spPr>
          <a:xfrm>
            <a:off x="4800600" y="3886200"/>
            <a:ext cx="3810000" cy="19812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6705526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tile tx="0" ty="0" sx="100000" sy="100000" flip="none" algn="tl"/>
        </a:blip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381000" y="304800"/>
            <a:ext cx="8383588" cy="6022975"/>
            <a:chOff x="240" y="192"/>
            <a:chExt cx="5281" cy="3794"/>
          </a:xfrm>
        </p:grpSpPr>
        <p:grpSp>
          <p:nvGrpSpPr>
            <p:cNvPr id="1034" name="Group 3"/>
            <p:cNvGrpSpPr>
              <a:grpSpLocks/>
            </p:cNvGrpSpPr>
            <p:nvPr/>
          </p:nvGrpSpPr>
          <p:grpSpPr bwMode="auto">
            <a:xfrm>
              <a:off x="240" y="1008"/>
              <a:ext cx="5281" cy="2978"/>
              <a:chOff x="240" y="1008"/>
              <a:chExt cx="5281" cy="2978"/>
            </a:xfrm>
          </p:grpSpPr>
          <p:sp>
            <p:nvSpPr>
              <p:cNvPr id="1043" name="Rectangle 4"/>
              <p:cNvSpPr>
                <a:spLocks noChangeArrowheads="1"/>
              </p:cNvSpPr>
              <p:nvPr/>
            </p:nvSpPr>
            <p:spPr bwMode="auto">
              <a:xfrm>
                <a:off x="245" y="1010"/>
                <a:ext cx="5269" cy="2976"/>
              </a:xfrm>
              <a:prstGeom prst="rect">
                <a:avLst/>
              </a:prstGeom>
              <a:solidFill>
                <a:srgbClr val="EAEAEA">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zh-TW" altLang="en-US" sz="2400"/>
              </a:p>
            </p:txBody>
          </p:sp>
          <p:sp>
            <p:nvSpPr>
              <p:cNvPr id="1044" name="Freeform 5"/>
              <p:cNvSpPr>
                <a:spLocks/>
              </p:cNvSpPr>
              <p:nvPr/>
            </p:nvSpPr>
            <p:spPr bwMode="auto">
              <a:xfrm>
                <a:off x="240" y="1008"/>
                <a:ext cx="5269" cy="2977"/>
              </a:xfrm>
              <a:custGeom>
                <a:avLst/>
                <a:gdLst>
                  <a:gd name="T0" fmla="*/ 5268 w 5269"/>
                  <a:gd name="T1" fmla="*/ 0 h 2977"/>
                  <a:gd name="T2" fmla="*/ 0 w 5269"/>
                  <a:gd name="T3" fmla="*/ 0 h 2977"/>
                  <a:gd name="T4" fmla="*/ 0 w 5269"/>
                  <a:gd name="T5" fmla="*/ 2976 h 2977"/>
                  <a:gd name="T6" fmla="*/ 0 60000 65536"/>
                  <a:gd name="T7" fmla="*/ 0 60000 65536"/>
                  <a:gd name="T8" fmla="*/ 0 60000 65536"/>
                </a:gdLst>
                <a:ahLst/>
                <a:cxnLst>
                  <a:cxn ang="T6">
                    <a:pos x="T0" y="T1"/>
                  </a:cxn>
                  <a:cxn ang="T7">
                    <a:pos x="T2" y="T3"/>
                  </a:cxn>
                  <a:cxn ang="T8">
                    <a:pos x="T4" y="T5"/>
                  </a:cxn>
                </a:cxnLst>
                <a:rect l="0" t="0" r="r" b="b"/>
                <a:pathLst>
                  <a:path w="5269" h="2977">
                    <a:moveTo>
                      <a:pt x="5268" y="0"/>
                    </a:moveTo>
                    <a:lnTo>
                      <a:pt x="0" y="0"/>
                    </a:lnTo>
                    <a:lnTo>
                      <a:pt x="0" y="2976"/>
                    </a:lnTo>
                  </a:path>
                </a:pathLst>
              </a:custGeom>
              <a:noFill/>
              <a:ln w="12700" cap="rnd" cmpd="sng">
                <a:solidFill>
                  <a:srgbClr val="B2B2B2"/>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zh-TW" altLang="en-US"/>
              </a:p>
            </p:txBody>
          </p:sp>
          <p:sp>
            <p:nvSpPr>
              <p:cNvPr id="1045" name="Freeform 6"/>
              <p:cNvSpPr>
                <a:spLocks/>
              </p:cNvSpPr>
              <p:nvPr/>
            </p:nvSpPr>
            <p:spPr bwMode="auto">
              <a:xfrm>
                <a:off x="252" y="1008"/>
                <a:ext cx="5269" cy="2977"/>
              </a:xfrm>
              <a:custGeom>
                <a:avLst/>
                <a:gdLst>
                  <a:gd name="T0" fmla="*/ 5268 w 5269"/>
                  <a:gd name="T1" fmla="*/ 0 h 2977"/>
                  <a:gd name="T2" fmla="*/ 5268 w 5269"/>
                  <a:gd name="T3" fmla="*/ 2976 h 2977"/>
                  <a:gd name="T4" fmla="*/ 0 w 5269"/>
                  <a:gd name="T5" fmla="*/ 2976 h 2977"/>
                  <a:gd name="T6" fmla="*/ 0 60000 65536"/>
                  <a:gd name="T7" fmla="*/ 0 60000 65536"/>
                  <a:gd name="T8" fmla="*/ 0 60000 65536"/>
                </a:gdLst>
                <a:ahLst/>
                <a:cxnLst>
                  <a:cxn ang="T6">
                    <a:pos x="T0" y="T1"/>
                  </a:cxn>
                  <a:cxn ang="T7">
                    <a:pos x="T2" y="T3"/>
                  </a:cxn>
                  <a:cxn ang="T8">
                    <a:pos x="T4" y="T5"/>
                  </a:cxn>
                </a:cxnLst>
                <a:rect l="0" t="0" r="r" b="b"/>
                <a:pathLst>
                  <a:path w="5269" h="2977">
                    <a:moveTo>
                      <a:pt x="5268" y="0"/>
                    </a:moveTo>
                    <a:lnTo>
                      <a:pt x="5268" y="2976"/>
                    </a:lnTo>
                    <a:lnTo>
                      <a:pt x="0" y="2976"/>
                    </a:lnTo>
                  </a:path>
                </a:pathLst>
              </a:custGeom>
              <a:noFill/>
              <a:ln w="12700" cap="rnd" cmpd="sng">
                <a:solidFill>
                  <a:srgbClr val="FFFFFF"/>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zh-TW" altLang="en-US"/>
              </a:p>
            </p:txBody>
          </p:sp>
        </p:grpSp>
        <p:grpSp>
          <p:nvGrpSpPr>
            <p:cNvPr id="1035" name="Group 7"/>
            <p:cNvGrpSpPr>
              <a:grpSpLocks/>
            </p:cNvGrpSpPr>
            <p:nvPr/>
          </p:nvGrpSpPr>
          <p:grpSpPr bwMode="auto">
            <a:xfrm>
              <a:off x="336" y="1103"/>
              <a:ext cx="97" cy="2785"/>
              <a:chOff x="336" y="1103"/>
              <a:chExt cx="97" cy="2785"/>
            </a:xfrm>
          </p:grpSpPr>
          <p:sp useBgFill="1">
            <p:nvSpPr>
              <p:cNvPr id="1040" name="Rectangle 8"/>
              <p:cNvSpPr>
                <a:spLocks noChangeArrowheads="1"/>
              </p:cNvSpPr>
              <p:nvPr/>
            </p:nvSpPr>
            <p:spPr bwMode="auto">
              <a:xfrm>
                <a:off x="336" y="1104"/>
                <a:ext cx="96" cy="2784"/>
              </a:xfrm>
              <a:prstGeom prst="rect">
                <a:avLst/>
              </a:prstGeom>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zh-TW" altLang="en-US" sz="2400"/>
              </a:p>
            </p:txBody>
          </p:sp>
          <p:sp>
            <p:nvSpPr>
              <p:cNvPr id="1041" name="Freeform 9"/>
              <p:cNvSpPr>
                <a:spLocks/>
              </p:cNvSpPr>
              <p:nvPr/>
            </p:nvSpPr>
            <p:spPr bwMode="auto">
              <a:xfrm>
                <a:off x="336" y="1103"/>
                <a:ext cx="97" cy="2785"/>
              </a:xfrm>
              <a:custGeom>
                <a:avLst/>
                <a:gdLst>
                  <a:gd name="T0" fmla="*/ 0 w 97"/>
                  <a:gd name="T1" fmla="*/ 2784 h 2785"/>
                  <a:gd name="T2" fmla="*/ 96 w 97"/>
                  <a:gd name="T3" fmla="*/ 2784 h 2785"/>
                  <a:gd name="T4" fmla="*/ 96 w 97"/>
                  <a:gd name="T5" fmla="*/ 0 h 2785"/>
                  <a:gd name="T6" fmla="*/ 0 60000 65536"/>
                  <a:gd name="T7" fmla="*/ 0 60000 65536"/>
                  <a:gd name="T8" fmla="*/ 0 60000 65536"/>
                </a:gdLst>
                <a:ahLst/>
                <a:cxnLst>
                  <a:cxn ang="T6">
                    <a:pos x="T0" y="T1"/>
                  </a:cxn>
                  <a:cxn ang="T7">
                    <a:pos x="T2" y="T3"/>
                  </a:cxn>
                  <a:cxn ang="T8">
                    <a:pos x="T4" y="T5"/>
                  </a:cxn>
                </a:cxnLst>
                <a:rect l="0" t="0" r="r" b="b"/>
                <a:pathLst>
                  <a:path w="97" h="2785">
                    <a:moveTo>
                      <a:pt x="0" y="2784"/>
                    </a:moveTo>
                    <a:lnTo>
                      <a:pt x="96" y="2784"/>
                    </a:lnTo>
                    <a:lnTo>
                      <a:pt x="96" y="0"/>
                    </a:lnTo>
                  </a:path>
                </a:pathLst>
              </a:custGeom>
              <a:noFill/>
              <a:ln w="12700" cap="rnd" cmpd="sng">
                <a:solidFill>
                  <a:srgbClr val="B2B2B2"/>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zh-TW" altLang="en-US"/>
              </a:p>
            </p:txBody>
          </p:sp>
          <p:sp>
            <p:nvSpPr>
              <p:cNvPr id="1042" name="Freeform 10"/>
              <p:cNvSpPr>
                <a:spLocks/>
              </p:cNvSpPr>
              <p:nvPr/>
            </p:nvSpPr>
            <p:spPr bwMode="auto">
              <a:xfrm>
                <a:off x="336" y="1103"/>
                <a:ext cx="97" cy="2785"/>
              </a:xfrm>
              <a:custGeom>
                <a:avLst/>
                <a:gdLst>
                  <a:gd name="T0" fmla="*/ 0 w 97"/>
                  <a:gd name="T1" fmla="*/ 2784 h 2785"/>
                  <a:gd name="T2" fmla="*/ 0 w 97"/>
                  <a:gd name="T3" fmla="*/ 0 h 2785"/>
                  <a:gd name="T4" fmla="*/ 96 w 97"/>
                  <a:gd name="T5" fmla="*/ 0 h 2785"/>
                  <a:gd name="T6" fmla="*/ 0 60000 65536"/>
                  <a:gd name="T7" fmla="*/ 0 60000 65536"/>
                  <a:gd name="T8" fmla="*/ 0 60000 65536"/>
                </a:gdLst>
                <a:ahLst/>
                <a:cxnLst>
                  <a:cxn ang="T6">
                    <a:pos x="T0" y="T1"/>
                  </a:cxn>
                  <a:cxn ang="T7">
                    <a:pos x="T2" y="T3"/>
                  </a:cxn>
                  <a:cxn ang="T8">
                    <a:pos x="T4" y="T5"/>
                  </a:cxn>
                </a:cxnLst>
                <a:rect l="0" t="0" r="r" b="b"/>
                <a:pathLst>
                  <a:path w="97" h="2785">
                    <a:moveTo>
                      <a:pt x="0" y="2784"/>
                    </a:moveTo>
                    <a:lnTo>
                      <a:pt x="0" y="0"/>
                    </a:lnTo>
                    <a:lnTo>
                      <a:pt x="96" y="0"/>
                    </a:lnTo>
                  </a:path>
                </a:pathLst>
              </a:custGeom>
              <a:noFill/>
              <a:ln w="12700" cap="rnd" cmpd="sng">
                <a:solidFill>
                  <a:srgbClr val="FFFFFF"/>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zh-TW" altLang="en-US"/>
              </a:p>
            </p:txBody>
          </p:sp>
        </p:grpSp>
        <p:grpSp>
          <p:nvGrpSpPr>
            <p:cNvPr id="1036" name="Group 11"/>
            <p:cNvGrpSpPr>
              <a:grpSpLocks/>
            </p:cNvGrpSpPr>
            <p:nvPr/>
          </p:nvGrpSpPr>
          <p:grpSpPr bwMode="auto">
            <a:xfrm>
              <a:off x="240" y="192"/>
              <a:ext cx="193" cy="721"/>
              <a:chOff x="240" y="192"/>
              <a:chExt cx="193" cy="721"/>
            </a:xfrm>
          </p:grpSpPr>
          <p:sp>
            <p:nvSpPr>
              <p:cNvPr id="1037" name="Rectangle 12"/>
              <p:cNvSpPr>
                <a:spLocks noChangeArrowheads="1"/>
              </p:cNvSpPr>
              <p:nvPr/>
            </p:nvSpPr>
            <p:spPr bwMode="auto">
              <a:xfrm>
                <a:off x="240" y="192"/>
                <a:ext cx="192" cy="720"/>
              </a:xfrm>
              <a:prstGeom prst="rect">
                <a:avLst/>
              </a:prstGeom>
              <a:solidFill>
                <a:srgbClr val="EAEAEA">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zh-TW" altLang="en-US" sz="2400"/>
              </a:p>
            </p:txBody>
          </p:sp>
          <p:sp>
            <p:nvSpPr>
              <p:cNvPr id="1038" name="Freeform 13"/>
              <p:cNvSpPr>
                <a:spLocks/>
              </p:cNvSpPr>
              <p:nvPr/>
            </p:nvSpPr>
            <p:spPr bwMode="auto">
              <a:xfrm>
                <a:off x="240" y="192"/>
                <a:ext cx="193" cy="721"/>
              </a:xfrm>
              <a:custGeom>
                <a:avLst/>
                <a:gdLst>
                  <a:gd name="T0" fmla="*/ 192 w 193"/>
                  <a:gd name="T1" fmla="*/ 0 h 721"/>
                  <a:gd name="T2" fmla="*/ 0 w 193"/>
                  <a:gd name="T3" fmla="*/ 0 h 721"/>
                  <a:gd name="T4" fmla="*/ 0 w 193"/>
                  <a:gd name="T5" fmla="*/ 720 h 721"/>
                  <a:gd name="T6" fmla="*/ 0 60000 65536"/>
                  <a:gd name="T7" fmla="*/ 0 60000 65536"/>
                  <a:gd name="T8" fmla="*/ 0 60000 65536"/>
                </a:gdLst>
                <a:ahLst/>
                <a:cxnLst>
                  <a:cxn ang="T6">
                    <a:pos x="T0" y="T1"/>
                  </a:cxn>
                  <a:cxn ang="T7">
                    <a:pos x="T2" y="T3"/>
                  </a:cxn>
                  <a:cxn ang="T8">
                    <a:pos x="T4" y="T5"/>
                  </a:cxn>
                </a:cxnLst>
                <a:rect l="0" t="0" r="r" b="b"/>
                <a:pathLst>
                  <a:path w="193" h="721">
                    <a:moveTo>
                      <a:pt x="192" y="0"/>
                    </a:moveTo>
                    <a:lnTo>
                      <a:pt x="0" y="0"/>
                    </a:lnTo>
                    <a:lnTo>
                      <a:pt x="0" y="720"/>
                    </a:lnTo>
                  </a:path>
                </a:pathLst>
              </a:custGeom>
              <a:noFill/>
              <a:ln w="12700" cap="rnd" cmpd="sng">
                <a:solidFill>
                  <a:srgbClr val="B2B2B2"/>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zh-TW" altLang="en-US"/>
              </a:p>
            </p:txBody>
          </p:sp>
          <p:sp>
            <p:nvSpPr>
              <p:cNvPr id="1039" name="Freeform 14"/>
              <p:cNvSpPr>
                <a:spLocks/>
              </p:cNvSpPr>
              <p:nvPr/>
            </p:nvSpPr>
            <p:spPr bwMode="auto">
              <a:xfrm>
                <a:off x="240" y="192"/>
                <a:ext cx="193" cy="721"/>
              </a:xfrm>
              <a:custGeom>
                <a:avLst/>
                <a:gdLst>
                  <a:gd name="T0" fmla="*/ 192 w 193"/>
                  <a:gd name="T1" fmla="*/ 0 h 721"/>
                  <a:gd name="T2" fmla="*/ 192 w 193"/>
                  <a:gd name="T3" fmla="*/ 720 h 721"/>
                  <a:gd name="T4" fmla="*/ 0 w 193"/>
                  <a:gd name="T5" fmla="*/ 720 h 721"/>
                  <a:gd name="T6" fmla="*/ 0 60000 65536"/>
                  <a:gd name="T7" fmla="*/ 0 60000 65536"/>
                  <a:gd name="T8" fmla="*/ 0 60000 65536"/>
                </a:gdLst>
                <a:ahLst/>
                <a:cxnLst>
                  <a:cxn ang="T6">
                    <a:pos x="T0" y="T1"/>
                  </a:cxn>
                  <a:cxn ang="T7">
                    <a:pos x="T2" y="T3"/>
                  </a:cxn>
                  <a:cxn ang="T8">
                    <a:pos x="T4" y="T5"/>
                  </a:cxn>
                </a:cxnLst>
                <a:rect l="0" t="0" r="r" b="b"/>
                <a:pathLst>
                  <a:path w="193" h="721">
                    <a:moveTo>
                      <a:pt x="192" y="0"/>
                    </a:moveTo>
                    <a:lnTo>
                      <a:pt x="192" y="720"/>
                    </a:lnTo>
                    <a:lnTo>
                      <a:pt x="0" y="720"/>
                    </a:lnTo>
                  </a:path>
                </a:pathLst>
              </a:custGeom>
              <a:noFill/>
              <a:ln w="12700" cap="rnd" cmpd="sng">
                <a:solidFill>
                  <a:srgbClr val="FFFFFF"/>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zh-TW" altLang="en-US"/>
              </a:p>
            </p:txBody>
          </p:sp>
        </p:grpSp>
      </p:grpSp>
      <p:sp>
        <p:nvSpPr>
          <p:cNvPr id="1027" name="Rectangle 15"/>
          <p:cNvSpPr>
            <a:spLocks noGrp="1" noChangeArrowheads="1"/>
          </p:cNvSpPr>
          <p:nvPr>
            <p:ph type="title"/>
          </p:nvPr>
        </p:nvSpPr>
        <p:spPr bwMode="auto">
          <a:xfrm>
            <a:off x="838200" y="342900"/>
            <a:ext cx="7772400"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zh-TW" altLang="en-US" smtClean="0"/>
              <a:t>按一下以編輯母片標題樣式</a:t>
            </a:r>
          </a:p>
        </p:txBody>
      </p:sp>
      <p:sp>
        <p:nvSpPr>
          <p:cNvPr id="1028" name="Rectangle 16"/>
          <p:cNvSpPr>
            <a:spLocks noGrp="1" noChangeArrowheads="1"/>
          </p:cNvSpPr>
          <p:nvPr>
            <p:ph type="body" idx="1"/>
          </p:nvPr>
        </p:nvSpPr>
        <p:spPr bwMode="auto">
          <a:xfrm>
            <a:off x="838200" y="17526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zh-TW" altLang="en-US" smtClean="0"/>
              <a:t>按一下以編輯母片本文樣式</a:t>
            </a:r>
          </a:p>
          <a:p>
            <a:pPr lvl="1"/>
            <a:r>
              <a:rPr lang="zh-TW" altLang="en-US" smtClean="0"/>
              <a:t>第二階層</a:t>
            </a:r>
          </a:p>
          <a:p>
            <a:pPr lvl="2"/>
            <a:r>
              <a:rPr lang="zh-TW" altLang="en-US" smtClean="0"/>
              <a:t>第三階層</a:t>
            </a:r>
          </a:p>
          <a:p>
            <a:pPr lvl="3"/>
            <a:r>
              <a:rPr lang="zh-TW" altLang="en-US" smtClean="0"/>
              <a:t>第四階層</a:t>
            </a:r>
          </a:p>
          <a:p>
            <a:pPr lvl="4"/>
            <a:r>
              <a:rPr lang="zh-TW" altLang="en-US" smtClean="0"/>
              <a:t>第五階層</a:t>
            </a:r>
          </a:p>
        </p:txBody>
      </p:sp>
      <p:sp>
        <p:nvSpPr>
          <p:cNvPr id="1029" name="Text Box 17"/>
          <p:cNvSpPr txBox="1">
            <a:spLocks noChangeArrowheads="1"/>
          </p:cNvSpPr>
          <p:nvPr/>
        </p:nvSpPr>
        <p:spPr bwMode="auto">
          <a:xfrm>
            <a:off x="5772150" y="6446838"/>
            <a:ext cx="3143250" cy="41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a:lnSpc>
                <a:spcPct val="50000"/>
              </a:lnSpc>
              <a:spcBef>
                <a:spcPct val="50000"/>
              </a:spcBef>
              <a:defRPr/>
            </a:pPr>
            <a:r>
              <a:rPr lang="en-US" altLang="zh-TW" sz="1400" smtClean="0"/>
              <a:t>Anthony J.T. Lee</a:t>
            </a:r>
          </a:p>
          <a:p>
            <a:pPr>
              <a:lnSpc>
                <a:spcPct val="50000"/>
              </a:lnSpc>
              <a:spcBef>
                <a:spcPct val="50000"/>
              </a:spcBef>
              <a:defRPr/>
            </a:pPr>
            <a:r>
              <a:rPr lang="en-US" altLang="zh-TW" sz="1400" smtClean="0"/>
              <a:t>Dept. of Information Management, NTU</a:t>
            </a:r>
          </a:p>
        </p:txBody>
      </p:sp>
      <p:sp>
        <p:nvSpPr>
          <p:cNvPr id="1030" name="Text Box 18"/>
          <p:cNvSpPr txBox="1">
            <a:spLocks noChangeArrowheads="1"/>
          </p:cNvSpPr>
          <p:nvPr/>
        </p:nvSpPr>
        <p:spPr bwMode="auto">
          <a:xfrm>
            <a:off x="4238625" y="6391275"/>
            <a:ext cx="762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a:spcBef>
                <a:spcPct val="50000"/>
              </a:spcBef>
              <a:defRPr/>
            </a:pPr>
            <a:r>
              <a:rPr lang="en-US" altLang="zh-TW" sz="1400" smtClean="0"/>
              <a:t>11- </a:t>
            </a:r>
            <a:fld id="{6217E334-1DE0-44E5-A075-98087BB0136E}" type="slidenum">
              <a:rPr lang="en-US" altLang="zh-TW" sz="1400" smtClean="0"/>
              <a:pPr>
                <a:spcBef>
                  <a:spcPct val="50000"/>
                </a:spcBef>
                <a:defRPr/>
              </a:pPr>
              <a:t>‹#›</a:t>
            </a:fld>
            <a:endParaRPr lang="en-US" altLang="zh-TW" sz="1400" smtClean="0"/>
          </a:p>
        </p:txBody>
      </p:sp>
      <p:sp>
        <p:nvSpPr>
          <p:cNvPr id="1031" name="Line 19"/>
          <p:cNvSpPr>
            <a:spLocks noChangeShapeType="1"/>
          </p:cNvSpPr>
          <p:nvPr/>
        </p:nvSpPr>
        <p:spPr bwMode="auto">
          <a:xfrm>
            <a:off x="373063" y="1587500"/>
            <a:ext cx="8374062" cy="0"/>
          </a:xfrm>
          <a:prstGeom prst="line">
            <a:avLst/>
          </a:prstGeom>
          <a:noFill/>
          <a:ln w="38100" cap="sq">
            <a:solidFill>
              <a:srgbClr val="666699"/>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32" name="Line 20"/>
          <p:cNvSpPr>
            <a:spLocks noChangeShapeType="1"/>
          </p:cNvSpPr>
          <p:nvPr/>
        </p:nvSpPr>
        <p:spPr bwMode="auto">
          <a:xfrm>
            <a:off x="400050" y="6365875"/>
            <a:ext cx="8362950" cy="0"/>
          </a:xfrm>
          <a:prstGeom prst="line">
            <a:avLst/>
          </a:prstGeom>
          <a:noFill/>
          <a:ln w="38100" cap="sq">
            <a:solidFill>
              <a:srgbClr val="666699"/>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33" name="Text Box 21"/>
          <p:cNvSpPr txBox="1">
            <a:spLocks noChangeArrowheads="1"/>
          </p:cNvSpPr>
          <p:nvPr/>
        </p:nvSpPr>
        <p:spPr bwMode="auto">
          <a:xfrm>
            <a:off x="285750" y="6340475"/>
            <a:ext cx="24003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defRPr/>
            </a:pPr>
            <a:r>
              <a:rPr kumimoji="1" lang="en-US" altLang="zh-TW" sz="1400" smtClean="0"/>
              <a:t>Cryptograpgy and Network Security</a:t>
            </a:r>
          </a:p>
        </p:txBody>
      </p:sp>
    </p:spTree>
  </p:cSld>
  <p:clrMap bg1="lt1" tx1="dk1" bg2="lt2" tx2="dk2" accent1="accent1" accent2="accent2" accent3="accent3" accent4="accent4" accent5="accent5" accent6="accent6" hlink="hlink" folHlink="folHlink"/>
  <p:sldLayoutIdLst>
    <p:sldLayoutId id="2147483725"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Lst>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charset="0"/>
          <a:ea typeface="新細明體" charset="-120"/>
        </a:defRPr>
      </a:lvl2pPr>
      <a:lvl3pPr algn="l" rtl="0" eaLnBrk="0" fontAlgn="base" hangingPunct="0">
        <a:spcBef>
          <a:spcPct val="0"/>
        </a:spcBef>
        <a:spcAft>
          <a:spcPct val="0"/>
        </a:spcAft>
        <a:defRPr sz="4400">
          <a:solidFill>
            <a:schemeClr val="tx2"/>
          </a:solidFill>
          <a:latin typeface="Times New Roman" charset="0"/>
          <a:ea typeface="新細明體" charset="-120"/>
        </a:defRPr>
      </a:lvl3pPr>
      <a:lvl4pPr algn="l" rtl="0" eaLnBrk="0" fontAlgn="base" hangingPunct="0">
        <a:spcBef>
          <a:spcPct val="0"/>
        </a:spcBef>
        <a:spcAft>
          <a:spcPct val="0"/>
        </a:spcAft>
        <a:defRPr sz="4400">
          <a:solidFill>
            <a:schemeClr val="tx2"/>
          </a:solidFill>
          <a:latin typeface="Times New Roman" charset="0"/>
          <a:ea typeface="新細明體" charset="-120"/>
        </a:defRPr>
      </a:lvl4pPr>
      <a:lvl5pPr algn="l" rtl="0" eaLnBrk="0" fontAlgn="base" hangingPunct="0">
        <a:spcBef>
          <a:spcPct val="0"/>
        </a:spcBef>
        <a:spcAft>
          <a:spcPct val="0"/>
        </a:spcAft>
        <a:defRPr sz="4400">
          <a:solidFill>
            <a:schemeClr val="tx2"/>
          </a:solidFill>
          <a:latin typeface="Times New Roman" charset="0"/>
          <a:ea typeface="新細明體" charset="-120"/>
        </a:defRPr>
      </a:lvl5pPr>
      <a:lvl6pPr marL="457200" algn="l" rtl="0" fontAlgn="base">
        <a:spcBef>
          <a:spcPct val="0"/>
        </a:spcBef>
        <a:spcAft>
          <a:spcPct val="0"/>
        </a:spcAft>
        <a:defRPr sz="4400">
          <a:solidFill>
            <a:schemeClr val="tx2"/>
          </a:solidFill>
          <a:latin typeface="Times New Roman" charset="0"/>
          <a:ea typeface="新細明體" charset="-120"/>
        </a:defRPr>
      </a:lvl6pPr>
      <a:lvl7pPr marL="914400" algn="l" rtl="0" fontAlgn="base">
        <a:spcBef>
          <a:spcPct val="0"/>
        </a:spcBef>
        <a:spcAft>
          <a:spcPct val="0"/>
        </a:spcAft>
        <a:defRPr sz="4400">
          <a:solidFill>
            <a:schemeClr val="tx2"/>
          </a:solidFill>
          <a:latin typeface="Times New Roman" charset="0"/>
          <a:ea typeface="新細明體" charset="-120"/>
        </a:defRPr>
      </a:lvl7pPr>
      <a:lvl8pPr marL="1371600" algn="l" rtl="0" fontAlgn="base">
        <a:spcBef>
          <a:spcPct val="0"/>
        </a:spcBef>
        <a:spcAft>
          <a:spcPct val="0"/>
        </a:spcAft>
        <a:defRPr sz="4400">
          <a:solidFill>
            <a:schemeClr val="tx2"/>
          </a:solidFill>
          <a:latin typeface="Times New Roman" charset="0"/>
          <a:ea typeface="新細明體" charset="-120"/>
        </a:defRPr>
      </a:lvl8pPr>
      <a:lvl9pPr marL="1828800" algn="l" rtl="0" fontAlgn="base">
        <a:spcBef>
          <a:spcPct val="0"/>
        </a:spcBef>
        <a:spcAft>
          <a:spcPct val="0"/>
        </a:spcAft>
        <a:defRPr sz="4400">
          <a:solidFill>
            <a:schemeClr val="tx2"/>
          </a:solidFill>
          <a:latin typeface="Times New Roman" charset="0"/>
          <a:ea typeface="新細明體" charset="-120"/>
        </a:defRPr>
      </a:lvl9pPr>
    </p:titleStyle>
    <p:bodyStyle>
      <a:lvl1pPr marL="342900" indent="-342900" algn="l" rtl="0" eaLnBrk="0" fontAlgn="base" hangingPunct="0">
        <a:spcBef>
          <a:spcPct val="20000"/>
        </a:spcBef>
        <a:spcAft>
          <a:spcPct val="0"/>
        </a:spcAft>
        <a:buClr>
          <a:schemeClr val="accent2"/>
        </a:buClr>
        <a:buSzPct val="75000"/>
        <a:buFont typeface="Wingdings" pitchFamily="-107" charset="2"/>
        <a:buChar char="u"/>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75000"/>
        <a:buChar char="–"/>
        <a:defRPr sz="2800">
          <a:solidFill>
            <a:schemeClr val="tx1"/>
          </a:solidFill>
          <a:latin typeface="+mn-lt"/>
          <a:ea typeface="+mn-ea"/>
        </a:defRPr>
      </a:lvl2pPr>
      <a:lvl3pPr marL="1143000" indent="-228600" algn="l" rtl="0" eaLnBrk="0" fontAlgn="base" hangingPunct="0">
        <a:spcBef>
          <a:spcPct val="20000"/>
        </a:spcBef>
        <a:spcAft>
          <a:spcPct val="0"/>
        </a:spcAft>
        <a:buClr>
          <a:schemeClr val="tx1"/>
        </a:buClr>
        <a:buSzPct val="75000"/>
        <a:buChar char="»"/>
        <a:defRPr sz="28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65000"/>
        <a:buFont typeface="Monotype Sorts" pitchFamily="2" charset="2"/>
        <a:buChar char="u"/>
        <a:defRPr sz="3200">
          <a:solidFill>
            <a:schemeClr val="tx1"/>
          </a:solidFill>
          <a:latin typeface="+mn-lt"/>
          <a:ea typeface="+mn-ea"/>
        </a:defRPr>
      </a:lvl4pPr>
      <a:lvl5pPr marL="2057400" indent="-228600" algn="l" rtl="0" eaLnBrk="0" fontAlgn="base" hangingPunct="0">
        <a:spcBef>
          <a:spcPct val="20000"/>
        </a:spcBef>
        <a:spcAft>
          <a:spcPct val="0"/>
        </a:spcAft>
        <a:buClr>
          <a:schemeClr val="tx1"/>
        </a:buClr>
        <a:buSzPct val="75000"/>
        <a:buChar char="–"/>
        <a:defRPr sz="3200">
          <a:solidFill>
            <a:schemeClr val="tx1"/>
          </a:solidFill>
          <a:latin typeface="+mn-lt"/>
          <a:ea typeface="+mn-ea"/>
        </a:defRPr>
      </a:lvl5pPr>
      <a:lvl6pPr marL="2514600" indent="-228600" algn="l" rtl="0" fontAlgn="base">
        <a:spcBef>
          <a:spcPct val="20000"/>
        </a:spcBef>
        <a:spcAft>
          <a:spcPct val="0"/>
        </a:spcAft>
        <a:buClr>
          <a:schemeClr val="tx1"/>
        </a:buClr>
        <a:buSzPct val="75000"/>
        <a:buChar char="–"/>
        <a:defRPr sz="3200">
          <a:solidFill>
            <a:schemeClr val="tx1"/>
          </a:solidFill>
          <a:latin typeface="+mn-lt"/>
          <a:ea typeface="+mn-ea"/>
        </a:defRPr>
      </a:lvl6pPr>
      <a:lvl7pPr marL="2971800" indent="-228600" algn="l" rtl="0" fontAlgn="base">
        <a:spcBef>
          <a:spcPct val="20000"/>
        </a:spcBef>
        <a:spcAft>
          <a:spcPct val="0"/>
        </a:spcAft>
        <a:buClr>
          <a:schemeClr val="tx1"/>
        </a:buClr>
        <a:buSzPct val="75000"/>
        <a:buChar char="–"/>
        <a:defRPr sz="3200">
          <a:solidFill>
            <a:schemeClr val="tx1"/>
          </a:solidFill>
          <a:latin typeface="+mn-lt"/>
          <a:ea typeface="+mn-ea"/>
        </a:defRPr>
      </a:lvl7pPr>
      <a:lvl8pPr marL="3429000" indent="-228600" algn="l" rtl="0" fontAlgn="base">
        <a:spcBef>
          <a:spcPct val="20000"/>
        </a:spcBef>
        <a:spcAft>
          <a:spcPct val="0"/>
        </a:spcAft>
        <a:buClr>
          <a:schemeClr val="tx1"/>
        </a:buClr>
        <a:buSzPct val="75000"/>
        <a:buChar char="–"/>
        <a:defRPr sz="3200">
          <a:solidFill>
            <a:schemeClr val="tx1"/>
          </a:solidFill>
          <a:latin typeface="+mn-lt"/>
          <a:ea typeface="+mn-ea"/>
        </a:defRPr>
      </a:lvl8pPr>
      <a:lvl9pPr marL="3886200" indent="-228600" algn="l" rtl="0" fontAlgn="base">
        <a:spcBef>
          <a:spcPct val="20000"/>
        </a:spcBef>
        <a:spcAft>
          <a:spcPct val="0"/>
        </a:spcAft>
        <a:buClr>
          <a:schemeClr val="tx1"/>
        </a:buClr>
        <a:buSzPct val="75000"/>
        <a:buChar char="–"/>
        <a:defRPr sz="32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w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5.wmf"/><Relationship Id="rId5" Type="http://schemas.openxmlformats.org/officeDocument/2006/relationships/oleObject" Target="../embeddings/oleObject3.bin"/><Relationship Id="rId4" Type="http://schemas.openxmlformats.org/officeDocument/2006/relationships/image" Target="../media/image4.w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7.emf"/><Relationship Id="rId4" Type="http://schemas.openxmlformats.org/officeDocument/2006/relationships/oleObject" Target="../embeddings/Microsoft_Word_97_-_2003___1.doc"/></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2.xml"/><Relationship Id="rId1" Type="http://schemas.openxmlformats.org/officeDocument/2006/relationships/vmlDrawing" Target="../drawings/vmlDrawing4.vml"/><Relationship Id="rId6" Type="http://schemas.openxmlformats.org/officeDocument/2006/relationships/image" Target="../media/image15.wmf"/><Relationship Id="rId5" Type="http://schemas.openxmlformats.org/officeDocument/2006/relationships/oleObject" Target="../embeddings/oleObject6.bin"/><Relationship Id="rId4" Type="http://schemas.openxmlformats.org/officeDocument/2006/relationships/image" Target="../media/image14.wmf"/></Relationships>
</file>

<file path=ppt/slides/_rels/slide4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en.wikipedia.org/wiki/NIST_hash_function_competition"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eaLnBrk="1" hangingPunct="1"/>
            <a:r>
              <a:rPr lang="en-US" altLang="zh-TW" dirty="0" smtClean="0"/>
              <a:t>Cryptographic Hash Functions (Ch. </a:t>
            </a:r>
            <a:r>
              <a:rPr lang="en-US" altLang="zh-TW" smtClean="0"/>
              <a:t>11</a:t>
            </a:r>
            <a:r>
              <a:rPr lang="en-US" altLang="zh-TW" smtClean="0"/>
              <a:t>)</a:t>
            </a:r>
            <a:endParaRPr lang="en-US" altLang="zh-TW" smtClean="0"/>
          </a:p>
        </p:txBody>
      </p:sp>
      <p:sp>
        <p:nvSpPr>
          <p:cNvPr id="3075" name="Rectangle 3"/>
          <p:cNvSpPr>
            <a:spLocks noGrp="1" noChangeArrowheads="1"/>
          </p:cNvSpPr>
          <p:nvPr>
            <p:ph type="body" idx="1"/>
          </p:nvPr>
        </p:nvSpPr>
        <p:spPr/>
        <p:txBody>
          <a:bodyPr/>
          <a:lstStyle/>
          <a:p>
            <a:pPr eaLnBrk="1" hangingPunct="1"/>
            <a:r>
              <a:rPr lang="en-US" altLang="zh-TW" sz="3000" smtClean="0"/>
              <a:t>Applications of cryptographic hash functions</a:t>
            </a:r>
          </a:p>
          <a:p>
            <a:pPr eaLnBrk="1" hangingPunct="1"/>
            <a:r>
              <a:rPr lang="en-US" altLang="zh-TW" sz="3000" smtClean="0"/>
              <a:t>Simple hash functions</a:t>
            </a:r>
          </a:p>
          <a:p>
            <a:pPr eaLnBrk="1" hangingPunct="1"/>
            <a:r>
              <a:rPr lang="en-US" altLang="zh-TW" sz="3000" smtClean="0"/>
              <a:t>Requirements and security</a:t>
            </a:r>
          </a:p>
          <a:p>
            <a:pPr eaLnBrk="1" hangingPunct="1"/>
            <a:r>
              <a:rPr lang="en-US" altLang="zh-TW" sz="3000" smtClean="0"/>
              <a:t>Hash functions based on cipher block chaining</a:t>
            </a:r>
          </a:p>
          <a:p>
            <a:pPr eaLnBrk="1" hangingPunct="1"/>
            <a:r>
              <a:rPr lang="en-US" altLang="zh-TW" sz="3000" smtClean="0"/>
              <a:t>Secure hash algorithm (SHA)</a:t>
            </a:r>
          </a:p>
          <a:p>
            <a:pPr eaLnBrk="1" hangingPunct="1"/>
            <a:r>
              <a:rPr lang="en-US" altLang="zh-TW" sz="3000" smtClean="0"/>
              <a:t>SHA-3</a:t>
            </a:r>
          </a:p>
          <a:p>
            <a:pPr eaLnBrk="1" hangingPunct="1"/>
            <a:r>
              <a:rPr lang="en-US" altLang="zh-TW" sz="3000" smtClean="0"/>
              <a:t>Summary</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US" altLang="zh-TW" smtClean="0">
                <a:ea typeface="ＭＳ Ｐゴシック" pitchFamily="-107" charset="-128"/>
              </a:rPr>
              <a:t>Hash functions</a:t>
            </a:r>
            <a:endParaRPr lang="en-AU" altLang="zh-TW" smtClean="0">
              <a:ea typeface="ＭＳ Ｐゴシック" pitchFamily="-107" charset="-128"/>
            </a:endParaRPr>
          </a:p>
        </p:txBody>
      </p:sp>
      <p:sp>
        <p:nvSpPr>
          <p:cNvPr id="4099" name="Rectangle 3"/>
          <p:cNvSpPr>
            <a:spLocks noGrp="1" noChangeArrowheads="1"/>
          </p:cNvSpPr>
          <p:nvPr>
            <p:ph type="body" idx="1"/>
          </p:nvPr>
        </p:nvSpPr>
        <p:spPr>
          <a:xfrm>
            <a:off x="677863" y="1616075"/>
            <a:ext cx="8610600" cy="4876800"/>
          </a:xfrm>
        </p:spPr>
        <p:txBody>
          <a:bodyPr/>
          <a:lstStyle/>
          <a:p>
            <a:pPr eaLnBrk="1" hangingPunct="1"/>
            <a:r>
              <a:rPr lang="en-AU" altLang="zh-TW" smtClean="0">
                <a:ea typeface="ＭＳ Ｐゴシック" pitchFamily="-107" charset="-128"/>
              </a:rPr>
              <a:t>Condenses arbitrary message to fixed size</a:t>
            </a:r>
          </a:p>
          <a:p>
            <a:pPr lvl="1" eaLnBrk="1" hangingPunct="1">
              <a:buFont typeface="Wingdings" pitchFamily="-107" charset="2"/>
              <a:buNone/>
            </a:pPr>
            <a:r>
              <a:rPr lang="en-US" altLang="zh-TW" smtClean="0">
                <a:latin typeface="Courier New" pitchFamily="-107" charset="0"/>
              </a:rPr>
              <a:t>h = H(M)</a:t>
            </a:r>
            <a:r>
              <a:rPr lang="en-AU" altLang="zh-TW" smtClean="0"/>
              <a:t> </a:t>
            </a:r>
          </a:p>
          <a:p>
            <a:pPr eaLnBrk="1" hangingPunct="1"/>
            <a:r>
              <a:rPr lang="en-AU" altLang="zh-TW" smtClean="0">
                <a:ea typeface="ＭＳ Ｐゴシック" pitchFamily="-107" charset="-128"/>
              </a:rPr>
              <a:t>Usually assume hash function is public</a:t>
            </a:r>
          </a:p>
          <a:p>
            <a:pPr eaLnBrk="1" hangingPunct="1"/>
            <a:r>
              <a:rPr lang="en-US" altLang="zh-TW" smtClean="0">
                <a:ea typeface="ＭＳ Ｐゴシック" pitchFamily="-107" charset="-128"/>
              </a:rPr>
              <a:t>Hash used to detect changes to message</a:t>
            </a:r>
          </a:p>
          <a:p>
            <a:pPr eaLnBrk="1" hangingPunct="1"/>
            <a:r>
              <a:rPr lang="en-US" altLang="zh-TW" smtClean="0">
                <a:ea typeface="ＭＳ Ｐゴシック" pitchFamily="-107" charset="-128"/>
              </a:rPr>
              <a:t>Properties of cryptographic hash function</a:t>
            </a:r>
          </a:p>
          <a:p>
            <a:pPr lvl="1" eaLnBrk="1" hangingPunct="1"/>
            <a:r>
              <a:rPr lang="en-US" altLang="zh-TW" smtClean="0"/>
              <a:t>computationally infeasible to find data mapping to specific hash (one-way property)</a:t>
            </a:r>
          </a:p>
          <a:p>
            <a:pPr lvl="1" eaLnBrk="1" hangingPunct="1"/>
            <a:r>
              <a:rPr lang="en-US" altLang="zh-TW" smtClean="0"/>
              <a:t>computationally infeasible to find two data to same hash (collision-free property)</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eaLnBrk="1" hangingPunct="1"/>
            <a:r>
              <a:rPr lang="en-US" altLang="zh-TW" smtClean="0">
                <a:ea typeface="ＭＳ Ｐゴシック" pitchFamily="-107" charset="-128"/>
              </a:rPr>
              <a:t>Cryptographic hash function</a:t>
            </a:r>
          </a:p>
        </p:txBody>
      </p:sp>
      <p:pic>
        <p:nvPicPr>
          <p:cNvPr id="5123"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1668463"/>
            <a:ext cx="4114800" cy="4605337"/>
          </a:xfrm>
          <a:prstGeom prst="rect">
            <a:avLst/>
          </a:prstGeom>
          <a:noFill/>
          <a:ln>
            <a:noFill/>
          </a:ln>
          <a:extLst>
            <a:ext uri="{909E8E84-426E-40DD-AFC4-6F175D3DCCD1}">
              <a14:hiddenFill xmlns:a14="http://schemas.microsoft.com/office/drawing/2010/main">
                <a:solidFill>
                  <a:srgbClr val="FFFFFF">
                    <a:alpha val="70195"/>
                  </a:srgbClr>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標題 1"/>
          <p:cNvSpPr>
            <a:spLocks noGrp="1"/>
          </p:cNvSpPr>
          <p:nvPr>
            <p:ph type="title"/>
          </p:nvPr>
        </p:nvSpPr>
        <p:spPr/>
        <p:txBody>
          <a:bodyPr/>
          <a:lstStyle/>
          <a:p>
            <a:r>
              <a:rPr lang="en-US" altLang="zh-TW" smtClean="0"/>
              <a:t>Message authentication</a:t>
            </a:r>
            <a:endParaRPr lang="zh-TW" altLang="en-US" smtClean="0"/>
          </a:p>
        </p:txBody>
      </p:sp>
      <p:sp>
        <p:nvSpPr>
          <p:cNvPr id="3" name="內容版面配置區 2"/>
          <p:cNvSpPr>
            <a:spLocks noGrp="1"/>
          </p:cNvSpPr>
          <p:nvPr>
            <p:ph idx="1"/>
          </p:nvPr>
        </p:nvSpPr>
        <p:spPr/>
        <p:txBody>
          <a:bodyPr/>
          <a:lstStyle/>
          <a:p>
            <a:pPr>
              <a:defRPr/>
            </a:pPr>
            <a:r>
              <a:rPr lang="en-US" altLang="zh-TW" dirty="0" smtClean="0"/>
              <a:t>A mechanism or service used to verify the integrity of a message.</a:t>
            </a:r>
          </a:p>
          <a:p>
            <a:pPr>
              <a:defRPr/>
            </a:pPr>
            <a:r>
              <a:rPr lang="en-US" altLang="zh-TW" dirty="0" smtClean="0"/>
              <a:t>Message authentication assures that data received are exactly as sent.</a:t>
            </a:r>
          </a:p>
          <a:p>
            <a:pPr marL="0" indent="0">
              <a:buFont typeface="Wingdings" pitchFamily="-107" charset="2"/>
              <a:buNone/>
              <a:defRPr/>
            </a:pPr>
            <a:endParaRPr lang="zh-TW" altLang="en-US"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altLang="zh-TW" smtClean="0"/>
              <a:t>Hash function for message authentication</a:t>
            </a:r>
          </a:p>
        </p:txBody>
      </p:sp>
      <p:sp>
        <p:nvSpPr>
          <p:cNvPr id="7171" name="Rectangle 4"/>
          <p:cNvSpPr>
            <a:spLocks noChangeArrowheads="1"/>
          </p:cNvSpPr>
          <p:nvPr/>
        </p:nvSpPr>
        <p:spPr bwMode="auto">
          <a:xfrm>
            <a:off x="762000" y="2057400"/>
            <a:ext cx="685800" cy="914400"/>
          </a:xfrm>
          <a:prstGeom prst="rect">
            <a:avLst/>
          </a:prstGeom>
          <a:solidFill>
            <a:schemeClr va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7172" name="Rectangle 5"/>
          <p:cNvSpPr>
            <a:spLocks noChangeArrowheads="1"/>
          </p:cNvSpPr>
          <p:nvPr/>
        </p:nvSpPr>
        <p:spPr bwMode="auto">
          <a:xfrm>
            <a:off x="4191000" y="4419600"/>
            <a:ext cx="685800" cy="914400"/>
          </a:xfrm>
          <a:prstGeom prst="rect">
            <a:avLst/>
          </a:prstGeom>
          <a:solidFill>
            <a:schemeClr va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7173" name="Oval 6"/>
          <p:cNvSpPr>
            <a:spLocks noChangeArrowheads="1"/>
          </p:cNvSpPr>
          <p:nvPr/>
        </p:nvSpPr>
        <p:spPr bwMode="auto">
          <a:xfrm>
            <a:off x="3124200" y="220980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a:t>
            </a:r>
          </a:p>
        </p:txBody>
      </p:sp>
      <p:sp>
        <p:nvSpPr>
          <p:cNvPr id="7174" name="Oval 7"/>
          <p:cNvSpPr>
            <a:spLocks noChangeArrowheads="1"/>
          </p:cNvSpPr>
          <p:nvPr/>
        </p:nvSpPr>
        <p:spPr bwMode="auto">
          <a:xfrm>
            <a:off x="5867400" y="4343400"/>
            <a:ext cx="609600" cy="609600"/>
          </a:xfrm>
          <a:prstGeom prst="ellipse">
            <a:avLst/>
          </a:prstGeom>
          <a:solidFill>
            <a:srgbClr val="FFFF00"/>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tx2"/>
                </a:solidFill>
              </a:rPr>
              <a:t>H</a:t>
            </a:r>
          </a:p>
        </p:txBody>
      </p:sp>
      <p:sp>
        <p:nvSpPr>
          <p:cNvPr id="7175" name="Line 8"/>
          <p:cNvSpPr>
            <a:spLocks noChangeShapeType="1"/>
          </p:cNvSpPr>
          <p:nvPr/>
        </p:nvSpPr>
        <p:spPr bwMode="auto">
          <a:xfrm>
            <a:off x="1447800" y="2514600"/>
            <a:ext cx="16764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7176" name="Line 9"/>
          <p:cNvSpPr>
            <a:spLocks noChangeShapeType="1"/>
          </p:cNvSpPr>
          <p:nvPr/>
        </p:nvSpPr>
        <p:spPr bwMode="auto">
          <a:xfrm>
            <a:off x="3733800" y="2514600"/>
            <a:ext cx="11430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7177" name="Line 10"/>
          <p:cNvSpPr>
            <a:spLocks noChangeShapeType="1"/>
          </p:cNvSpPr>
          <p:nvPr/>
        </p:nvSpPr>
        <p:spPr bwMode="auto">
          <a:xfrm>
            <a:off x="4876800" y="4648200"/>
            <a:ext cx="990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7178" name="Text Box 11"/>
          <p:cNvSpPr txBox="1">
            <a:spLocks noChangeArrowheads="1"/>
          </p:cNvSpPr>
          <p:nvPr/>
        </p:nvSpPr>
        <p:spPr bwMode="auto">
          <a:xfrm>
            <a:off x="1600200" y="1676400"/>
            <a:ext cx="1676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b="1"/>
              <a:t>Source</a:t>
            </a:r>
          </a:p>
        </p:txBody>
      </p:sp>
      <p:sp>
        <p:nvSpPr>
          <p:cNvPr id="7179" name="Rectangle 14"/>
          <p:cNvSpPr>
            <a:spLocks noChangeArrowheads="1"/>
          </p:cNvSpPr>
          <p:nvPr/>
        </p:nvSpPr>
        <p:spPr bwMode="auto">
          <a:xfrm>
            <a:off x="4191000" y="5334000"/>
            <a:ext cx="685800" cy="381000"/>
          </a:xfrm>
          <a:prstGeom prst="rect">
            <a:avLst/>
          </a:prstGeom>
          <a:solidFill>
            <a:schemeClr val="fo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1800"/>
              <a:t>H(M)</a:t>
            </a:r>
          </a:p>
        </p:txBody>
      </p:sp>
      <p:sp>
        <p:nvSpPr>
          <p:cNvPr id="7180" name="Oval 15"/>
          <p:cNvSpPr>
            <a:spLocks noChangeArrowheads="1"/>
          </p:cNvSpPr>
          <p:nvPr/>
        </p:nvSpPr>
        <p:spPr bwMode="auto">
          <a:xfrm>
            <a:off x="1981200" y="3200400"/>
            <a:ext cx="609600" cy="609600"/>
          </a:xfrm>
          <a:prstGeom prst="ellipse">
            <a:avLst/>
          </a:prstGeom>
          <a:solidFill>
            <a:srgbClr val="FFFF00"/>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tx2"/>
                </a:solidFill>
              </a:rPr>
              <a:t>H</a:t>
            </a:r>
          </a:p>
        </p:txBody>
      </p:sp>
      <p:sp>
        <p:nvSpPr>
          <p:cNvPr id="7181" name="Line 16"/>
          <p:cNvSpPr>
            <a:spLocks noChangeShapeType="1"/>
          </p:cNvSpPr>
          <p:nvPr/>
        </p:nvSpPr>
        <p:spPr bwMode="auto">
          <a:xfrm>
            <a:off x="1447800" y="2743200"/>
            <a:ext cx="3810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7182" name="Line 17"/>
          <p:cNvSpPr>
            <a:spLocks noChangeShapeType="1"/>
          </p:cNvSpPr>
          <p:nvPr/>
        </p:nvSpPr>
        <p:spPr bwMode="auto">
          <a:xfrm>
            <a:off x="1828800" y="2743200"/>
            <a:ext cx="0" cy="7620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7183" name="Line 18"/>
          <p:cNvSpPr>
            <a:spLocks noChangeShapeType="1"/>
          </p:cNvSpPr>
          <p:nvPr/>
        </p:nvSpPr>
        <p:spPr bwMode="auto">
          <a:xfrm>
            <a:off x="1828800" y="3505200"/>
            <a:ext cx="1524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7184" name="Line 19"/>
          <p:cNvSpPr>
            <a:spLocks noChangeShapeType="1"/>
          </p:cNvSpPr>
          <p:nvPr/>
        </p:nvSpPr>
        <p:spPr bwMode="auto">
          <a:xfrm>
            <a:off x="2819400" y="2667000"/>
            <a:ext cx="3048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7185" name="Line 20"/>
          <p:cNvSpPr>
            <a:spLocks noChangeShapeType="1"/>
          </p:cNvSpPr>
          <p:nvPr/>
        </p:nvSpPr>
        <p:spPr bwMode="auto">
          <a:xfrm>
            <a:off x="2819400" y="2667000"/>
            <a:ext cx="0" cy="8382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7186" name="Line 21"/>
          <p:cNvSpPr>
            <a:spLocks noChangeShapeType="1"/>
          </p:cNvSpPr>
          <p:nvPr/>
        </p:nvSpPr>
        <p:spPr bwMode="auto">
          <a:xfrm>
            <a:off x="2590800" y="3505200"/>
            <a:ext cx="2286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7187" name="Line 22"/>
          <p:cNvSpPr>
            <a:spLocks noChangeShapeType="1"/>
          </p:cNvSpPr>
          <p:nvPr/>
        </p:nvSpPr>
        <p:spPr bwMode="auto">
          <a:xfrm>
            <a:off x="4876800" y="5486400"/>
            <a:ext cx="3048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7188" name="Line 23"/>
          <p:cNvSpPr>
            <a:spLocks noChangeShapeType="1"/>
          </p:cNvSpPr>
          <p:nvPr/>
        </p:nvSpPr>
        <p:spPr bwMode="auto">
          <a:xfrm>
            <a:off x="5181600" y="5486400"/>
            <a:ext cx="0" cy="4572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7189" name="Line 24"/>
          <p:cNvSpPr>
            <a:spLocks noChangeShapeType="1"/>
          </p:cNvSpPr>
          <p:nvPr/>
        </p:nvSpPr>
        <p:spPr bwMode="auto">
          <a:xfrm>
            <a:off x="5181600" y="5943600"/>
            <a:ext cx="23622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7190" name="Text Box 25"/>
          <p:cNvSpPr txBox="1">
            <a:spLocks noChangeArrowheads="1"/>
          </p:cNvSpPr>
          <p:nvPr/>
        </p:nvSpPr>
        <p:spPr bwMode="auto">
          <a:xfrm>
            <a:off x="6781800" y="51054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Compare</a:t>
            </a:r>
          </a:p>
        </p:txBody>
      </p:sp>
      <p:sp>
        <p:nvSpPr>
          <p:cNvPr id="7191" name="Line 26"/>
          <p:cNvSpPr>
            <a:spLocks noChangeShapeType="1"/>
          </p:cNvSpPr>
          <p:nvPr/>
        </p:nvSpPr>
        <p:spPr bwMode="auto">
          <a:xfrm flipV="1">
            <a:off x="7543800" y="5562600"/>
            <a:ext cx="0" cy="3810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7192" name="Line 27"/>
          <p:cNvSpPr>
            <a:spLocks noChangeShapeType="1"/>
          </p:cNvSpPr>
          <p:nvPr/>
        </p:nvSpPr>
        <p:spPr bwMode="auto">
          <a:xfrm flipV="1">
            <a:off x="7543800" y="4648200"/>
            <a:ext cx="0" cy="533400"/>
          </a:xfrm>
          <a:prstGeom prst="line">
            <a:avLst/>
          </a:prstGeom>
          <a:noFill/>
          <a:ln w="12700" cap="sq">
            <a:solidFill>
              <a:schemeClr val="tx1"/>
            </a:solidFill>
            <a:round/>
            <a:headEnd type="triangle" w="med" len="med"/>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7193" name="Line 28"/>
          <p:cNvSpPr>
            <a:spLocks noChangeShapeType="1"/>
          </p:cNvSpPr>
          <p:nvPr/>
        </p:nvSpPr>
        <p:spPr bwMode="auto">
          <a:xfrm>
            <a:off x="6477000" y="4648200"/>
            <a:ext cx="10668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7194" name="Text Box 29"/>
          <p:cNvSpPr txBox="1">
            <a:spLocks noChangeArrowheads="1"/>
          </p:cNvSpPr>
          <p:nvPr/>
        </p:nvSpPr>
        <p:spPr bwMode="auto">
          <a:xfrm>
            <a:off x="5791200" y="5867400"/>
            <a:ext cx="1752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b="1"/>
              <a:t>Destination</a:t>
            </a:r>
          </a:p>
        </p:txBody>
      </p:sp>
      <p:sp>
        <p:nvSpPr>
          <p:cNvPr id="7195" name="Rectangle 32"/>
          <p:cNvSpPr>
            <a:spLocks noChangeArrowheads="1"/>
          </p:cNvSpPr>
          <p:nvPr/>
        </p:nvSpPr>
        <p:spPr bwMode="auto">
          <a:xfrm>
            <a:off x="6400800" y="2057400"/>
            <a:ext cx="685800" cy="1295400"/>
          </a:xfrm>
          <a:prstGeom prst="rect">
            <a:avLst/>
          </a:prstGeom>
          <a:solidFill>
            <a:schemeClr val="tx2"/>
          </a:solidFill>
          <a:ln w="12700" cap="sq">
            <a:solidFill>
              <a:schemeClr val="tx1"/>
            </a:solidFill>
            <a:miter lim="800000"/>
            <a:headEnd type="none" w="sm" len="sm"/>
            <a:tailEnd type="none" w="sm" len="sm"/>
          </a:ln>
        </p:spPr>
        <p:txBody>
          <a:bodyPr wrap="none" anchor="ctr"/>
          <a:lstStyle/>
          <a:p>
            <a:endParaRPr lang="zh-TW" altLang="en-US"/>
          </a:p>
        </p:txBody>
      </p:sp>
      <p:sp>
        <p:nvSpPr>
          <p:cNvPr id="7196" name="Oval 33"/>
          <p:cNvSpPr>
            <a:spLocks noChangeArrowheads="1"/>
          </p:cNvSpPr>
          <p:nvPr/>
        </p:nvSpPr>
        <p:spPr bwMode="auto">
          <a:xfrm>
            <a:off x="4876800" y="220980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E</a:t>
            </a:r>
          </a:p>
        </p:txBody>
      </p:sp>
      <p:sp>
        <p:nvSpPr>
          <p:cNvPr id="7197" name="Line 34"/>
          <p:cNvSpPr>
            <a:spLocks noChangeShapeType="1"/>
          </p:cNvSpPr>
          <p:nvPr/>
        </p:nvSpPr>
        <p:spPr bwMode="auto">
          <a:xfrm>
            <a:off x="5486400" y="2514600"/>
            <a:ext cx="9144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7198" name="Oval 35"/>
          <p:cNvSpPr>
            <a:spLocks noChangeArrowheads="1"/>
          </p:cNvSpPr>
          <p:nvPr/>
        </p:nvSpPr>
        <p:spPr bwMode="auto">
          <a:xfrm>
            <a:off x="1828800" y="4572000"/>
            <a:ext cx="609600" cy="609600"/>
          </a:xfrm>
          <a:prstGeom prst="ellipse">
            <a:avLst/>
          </a:prstGeom>
          <a:solidFill>
            <a:schemeClr val="accent1"/>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D</a:t>
            </a:r>
          </a:p>
        </p:txBody>
      </p:sp>
      <p:sp>
        <p:nvSpPr>
          <p:cNvPr id="7199" name="Line 36"/>
          <p:cNvSpPr>
            <a:spLocks noChangeShapeType="1"/>
          </p:cNvSpPr>
          <p:nvPr/>
        </p:nvSpPr>
        <p:spPr bwMode="auto">
          <a:xfrm>
            <a:off x="1295400" y="4038600"/>
            <a:ext cx="67056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7200" name="Line 37"/>
          <p:cNvSpPr>
            <a:spLocks noChangeShapeType="1"/>
          </p:cNvSpPr>
          <p:nvPr/>
        </p:nvSpPr>
        <p:spPr bwMode="auto">
          <a:xfrm>
            <a:off x="7086600" y="2514600"/>
            <a:ext cx="9144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7201" name="Line 38"/>
          <p:cNvSpPr>
            <a:spLocks noChangeShapeType="1"/>
          </p:cNvSpPr>
          <p:nvPr/>
        </p:nvSpPr>
        <p:spPr bwMode="auto">
          <a:xfrm>
            <a:off x="8001000" y="2514600"/>
            <a:ext cx="0" cy="15240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7202" name="Line 39"/>
          <p:cNvSpPr>
            <a:spLocks noChangeShapeType="1"/>
          </p:cNvSpPr>
          <p:nvPr/>
        </p:nvSpPr>
        <p:spPr bwMode="auto">
          <a:xfrm>
            <a:off x="1295400" y="4038600"/>
            <a:ext cx="0" cy="8382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7203" name="Line 40"/>
          <p:cNvSpPr>
            <a:spLocks noChangeShapeType="1"/>
          </p:cNvSpPr>
          <p:nvPr/>
        </p:nvSpPr>
        <p:spPr bwMode="auto">
          <a:xfrm>
            <a:off x="1295400" y="4876800"/>
            <a:ext cx="5334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7204" name="Line 41"/>
          <p:cNvSpPr>
            <a:spLocks noChangeShapeType="1"/>
          </p:cNvSpPr>
          <p:nvPr/>
        </p:nvSpPr>
        <p:spPr bwMode="auto">
          <a:xfrm>
            <a:off x="2438400" y="4876800"/>
            <a:ext cx="1752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7205" name="Text Box 42"/>
          <p:cNvSpPr txBox="1">
            <a:spLocks noChangeArrowheads="1"/>
          </p:cNvSpPr>
          <p:nvPr/>
        </p:nvSpPr>
        <p:spPr bwMode="auto">
          <a:xfrm>
            <a:off x="4991100" y="321945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K</a:t>
            </a:r>
          </a:p>
        </p:txBody>
      </p:sp>
      <p:sp>
        <p:nvSpPr>
          <p:cNvPr id="7206" name="Line 43"/>
          <p:cNvSpPr>
            <a:spLocks noChangeShapeType="1"/>
          </p:cNvSpPr>
          <p:nvPr/>
        </p:nvSpPr>
        <p:spPr bwMode="auto">
          <a:xfrm flipV="1">
            <a:off x="5181600" y="2819400"/>
            <a:ext cx="0" cy="4572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7207" name="Text Box 44"/>
          <p:cNvSpPr txBox="1">
            <a:spLocks noChangeArrowheads="1"/>
          </p:cNvSpPr>
          <p:nvPr/>
        </p:nvSpPr>
        <p:spPr bwMode="auto">
          <a:xfrm>
            <a:off x="5791200" y="3352800"/>
            <a:ext cx="2209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E(K,M||H(M))</a:t>
            </a:r>
          </a:p>
        </p:txBody>
      </p:sp>
      <p:sp>
        <p:nvSpPr>
          <p:cNvPr id="7208" name="Text Box 45"/>
          <p:cNvSpPr txBox="1">
            <a:spLocks noChangeArrowheads="1"/>
          </p:cNvSpPr>
          <p:nvPr/>
        </p:nvSpPr>
        <p:spPr bwMode="auto">
          <a:xfrm>
            <a:off x="1905000" y="548640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K</a:t>
            </a:r>
          </a:p>
        </p:txBody>
      </p:sp>
      <p:sp>
        <p:nvSpPr>
          <p:cNvPr id="7209" name="Line 46"/>
          <p:cNvSpPr>
            <a:spLocks noChangeShapeType="1"/>
          </p:cNvSpPr>
          <p:nvPr/>
        </p:nvSpPr>
        <p:spPr bwMode="auto">
          <a:xfrm flipV="1">
            <a:off x="2133600" y="5181600"/>
            <a:ext cx="0" cy="3810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838200" y="342900"/>
            <a:ext cx="8020050" cy="1104900"/>
          </a:xfrm>
        </p:spPr>
        <p:txBody>
          <a:bodyPr/>
          <a:lstStyle/>
          <a:p>
            <a:pPr eaLnBrk="1" hangingPunct="1"/>
            <a:r>
              <a:rPr lang="en-US" altLang="zh-TW" smtClean="0"/>
              <a:t>Hash function for message authentication (Cont.)</a:t>
            </a:r>
          </a:p>
        </p:txBody>
      </p:sp>
      <p:sp>
        <p:nvSpPr>
          <p:cNvPr id="8195" name="Rectangle 4"/>
          <p:cNvSpPr>
            <a:spLocks noChangeArrowheads="1"/>
          </p:cNvSpPr>
          <p:nvPr/>
        </p:nvSpPr>
        <p:spPr bwMode="auto">
          <a:xfrm>
            <a:off x="666750" y="3143250"/>
            <a:ext cx="685800" cy="914400"/>
          </a:xfrm>
          <a:prstGeom prst="rect">
            <a:avLst/>
          </a:prstGeom>
          <a:solidFill>
            <a:schemeClr va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8196" name="Rectangle 5"/>
          <p:cNvSpPr>
            <a:spLocks noChangeArrowheads="1"/>
          </p:cNvSpPr>
          <p:nvPr/>
        </p:nvSpPr>
        <p:spPr bwMode="auto">
          <a:xfrm>
            <a:off x="5276850" y="3048000"/>
            <a:ext cx="685800" cy="914400"/>
          </a:xfrm>
          <a:prstGeom prst="rect">
            <a:avLst/>
          </a:prstGeom>
          <a:solidFill>
            <a:schemeClr va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8197" name="Oval 6"/>
          <p:cNvSpPr>
            <a:spLocks noChangeArrowheads="1"/>
          </p:cNvSpPr>
          <p:nvPr/>
        </p:nvSpPr>
        <p:spPr bwMode="auto">
          <a:xfrm>
            <a:off x="3962400" y="333375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a:t>
            </a:r>
          </a:p>
        </p:txBody>
      </p:sp>
      <p:sp>
        <p:nvSpPr>
          <p:cNvPr id="8198" name="Oval 7"/>
          <p:cNvSpPr>
            <a:spLocks noChangeArrowheads="1"/>
          </p:cNvSpPr>
          <p:nvPr/>
        </p:nvSpPr>
        <p:spPr bwMode="auto">
          <a:xfrm>
            <a:off x="6953250" y="2971800"/>
            <a:ext cx="609600" cy="609600"/>
          </a:xfrm>
          <a:prstGeom prst="ellipse">
            <a:avLst/>
          </a:prstGeom>
          <a:solidFill>
            <a:srgbClr val="FFFF00"/>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tx2"/>
                </a:solidFill>
              </a:rPr>
              <a:t>H</a:t>
            </a:r>
          </a:p>
        </p:txBody>
      </p:sp>
      <p:sp>
        <p:nvSpPr>
          <p:cNvPr id="8199" name="Line 8"/>
          <p:cNvSpPr>
            <a:spLocks noChangeShapeType="1"/>
          </p:cNvSpPr>
          <p:nvPr/>
        </p:nvSpPr>
        <p:spPr bwMode="auto">
          <a:xfrm flipV="1">
            <a:off x="1352550" y="3600450"/>
            <a:ext cx="26289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8200" name="Line 9"/>
          <p:cNvSpPr>
            <a:spLocks noChangeShapeType="1"/>
          </p:cNvSpPr>
          <p:nvPr/>
        </p:nvSpPr>
        <p:spPr bwMode="auto">
          <a:xfrm flipV="1">
            <a:off x="2495550" y="4610100"/>
            <a:ext cx="28575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8201" name="Line 10"/>
          <p:cNvSpPr>
            <a:spLocks noChangeShapeType="1"/>
          </p:cNvSpPr>
          <p:nvPr/>
        </p:nvSpPr>
        <p:spPr bwMode="auto">
          <a:xfrm>
            <a:off x="5962650" y="3276600"/>
            <a:ext cx="990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8202" name="Text Box 11"/>
          <p:cNvSpPr txBox="1">
            <a:spLocks noChangeArrowheads="1"/>
          </p:cNvSpPr>
          <p:nvPr/>
        </p:nvSpPr>
        <p:spPr bwMode="auto">
          <a:xfrm>
            <a:off x="1447800" y="2438400"/>
            <a:ext cx="1676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b="1"/>
              <a:t>Source</a:t>
            </a:r>
          </a:p>
        </p:txBody>
      </p:sp>
      <p:sp>
        <p:nvSpPr>
          <p:cNvPr id="8203" name="Text Box 12"/>
          <p:cNvSpPr txBox="1">
            <a:spLocks noChangeArrowheads="1"/>
          </p:cNvSpPr>
          <p:nvPr/>
        </p:nvSpPr>
        <p:spPr bwMode="auto">
          <a:xfrm>
            <a:off x="7105650" y="3695700"/>
            <a:ext cx="76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K</a:t>
            </a:r>
          </a:p>
        </p:txBody>
      </p:sp>
      <p:sp>
        <p:nvSpPr>
          <p:cNvPr id="8204" name="Rectangle 14"/>
          <p:cNvSpPr>
            <a:spLocks noChangeArrowheads="1"/>
          </p:cNvSpPr>
          <p:nvPr/>
        </p:nvSpPr>
        <p:spPr bwMode="auto">
          <a:xfrm>
            <a:off x="5276850" y="3962400"/>
            <a:ext cx="685800" cy="381000"/>
          </a:xfrm>
          <a:prstGeom prst="rect">
            <a:avLst/>
          </a:prstGeom>
          <a:solidFill>
            <a:schemeClr val="tx2"/>
          </a:solidFill>
          <a:ln w="12700" cap="sq">
            <a:solidFill>
              <a:schemeClr val="tx1"/>
            </a:solidFill>
            <a:miter lim="800000"/>
            <a:headEnd type="none" w="sm" len="sm"/>
            <a:tailEnd type="none" w="sm" len="sm"/>
          </a:ln>
        </p:spPr>
        <p:txBody>
          <a:bodyPr wrap="none" anchor="ctr"/>
          <a:lstStyle/>
          <a:p>
            <a:pPr algn="ctr" eaLnBrk="1" hangingPunct="1"/>
            <a:endParaRPr kumimoji="1" lang="zh-TW" altLang="zh-TW" sz="1800"/>
          </a:p>
        </p:txBody>
      </p:sp>
      <p:sp>
        <p:nvSpPr>
          <p:cNvPr id="8205" name="Oval 15"/>
          <p:cNvSpPr>
            <a:spLocks noChangeArrowheads="1"/>
          </p:cNvSpPr>
          <p:nvPr/>
        </p:nvSpPr>
        <p:spPr bwMode="auto">
          <a:xfrm>
            <a:off x="1885950" y="4286250"/>
            <a:ext cx="609600" cy="609600"/>
          </a:xfrm>
          <a:prstGeom prst="ellipse">
            <a:avLst/>
          </a:prstGeom>
          <a:solidFill>
            <a:srgbClr val="FFFF00"/>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tx2"/>
                </a:solidFill>
              </a:rPr>
              <a:t>H</a:t>
            </a:r>
          </a:p>
        </p:txBody>
      </p:sp>
      <p:sp>
        <p:nvSpPr>
          <p:cNvPr id="8206" name="Line 16"/>
          <p:cNvSpPr>
            <a:spLocks noChangeShapeType="1"/>
          </p:cNvSpPr>
          <p:nvPr/>
        </p:nvSpPr>
        <p:spPr bwMode="auto">
          <a:xfrm>
            <a:off x="1352550" y="3829050"/>
            <a:ext cx="3810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8207" name="Line 17"/>
          <p:cNvSpPr>
            <a:spLocks noChangeShapeType="1"/>
          </p:cNvSpPr>
          <p:nvPr/>
        </p:nvSpPr>
        <p:spPr bwMode="auto">
          <a:xfrm>
            <a:off x="1733550" y="3829050"/>
            <a:ext cx="0" cy="7620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8208" name="Line 18"/>
          <p:cNvSpPr>
            <a:spLocks noChangeShapeType="1"/>
          </p:cNvSpPr>
          <p:nvPr/>
        </p:nvSpPr>
        <p:spPr bwMode="auto">
          <a:xfrm>
            <a:off x="1733550" y="4591050"/>
            <a:ext cx="1524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8209" name="Line 19"/>
          <p:cNvSpPr>
            <a:spLocks noChangeShapeType="1"/>
          </p:cNvSpPr>
          <p:nvPr/>
        </p:nvSpPr>
        <p:spPr bwMode="auto">
          <a:xfrm>
            <a:off x="3657600" y="3771900"/>
            <a:ext cx="3048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8210" name="Line 20"/>
          <p:cNvSpPr>
            <a:spLocks noChangeShapeType="1"/>
          </p:cNvSpPr>
          <p:nvPr/>
        </p:nvSpPr>
        <p:spPr bwMode="auto">
          <a:xfrm>
            <a:off x="3657600" y="3771900"/>
            <a:ext cx="0" cy="8382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8211" name="Line 21"/>
          <p:cNvSpPr>
            <a:spLocks noChangeShapeType="1"/>
          </p:cNvSpPr>
          <p:nvPr/>
        </p:nvSpPr>
        <p:spPr bwMode="auto">
          <a:xfrm>
            <a:off x="3429000" y="4610100"/>
            <a:ext cx="2286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8212" name="Line 22"/>
          <p:cNvSpPr>
            <a:spLocks noChangeShapeType="1"/>
          </p:cNvSpPr>
          <p:nvPr/>
        </p:nvSpPr>
        <p:spPr bwMode="auto">
          <a:xfrm>
            <a:off x="5962650" y="4114800"/>
            <a:ext cx="3048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8213" name="Line 23"/>
          <p:cNvSpPr>
            <a:spLocks noChangeShapeType="1"/>
          </p:cNvSpPr>
          <p:nvPr/>
        </p:nvSpPr>
        <p:spPr bwMode="auto">
          <a:xfrm>
            <a:off x="6267450" y="4114800"/>
            <a:ext cx="0" cy="4572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8214" name="Line 24"/>
          <p:cNvSpPr>
            <a:spLocks noChangeShapeType="1"/>
          </p:cNvSpPr>
          <p:nvPr/>
        </p:nvSpPr>
        <p:spPr bwMode="auto">
          <a:xfrm flipV="1">
            <a:off x="7696200" y="4572000"/>
            <a:ext cx="93345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8215" name="Text Box 25"/>
          <p:cNvSpPr txBox="1">
            <a:spLocks noChangeArrowheads="1"/>
          </p:cNvSpPr>
          <p:nvPr/>
        </p:nvSpPr>
        <p:spPr bwMode="auto">
          <a:xfrm>
            <a:off x="7791450" y="37338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Compare</a:t>
            </a:r>
          </a:p>
        </p:txBody>
      </p:sp>
      <p:sp>
        <p:nvSpPr>
          <p:cNvPr id="8216" name="Line 26"/>
          <p:cNvSpPr>
            <a:spLocks noChangeShapeType="1"/>
          </p:cNvSpPr>
          <p:nvPr/>
        </p:nvSpPr>
        <p:spPr bwMode="auto">
          <a:xfrm flipV="1">
            <a:off x="8629650" y="4191000"/>
            <a:ext cx="0" cy="3810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8217" name="Line 27"/>
          <p:cNvSpPr>
            <a:spLocks noChangeShapeType="1"/>
          </p:cNvSpPr>
          <p:nvPr/>
        </p:nvSpPr>
        <p:spPr bwMode="auto">
          <a:xfrm flipV="1">
            <a:off x="8629650" y="3276600"/>
            <a:ext cx="0" cy="533400"/>
          </a:xfrm>
          <a:prstGeom prst="line">
            <a:avLst/>
          </a:prstGeom>
          <a:noFill/>
          <a:ln w="12700" cap="sq">
            <a:solidFill>
              <a:schemeClr val="tx1"/>
            </a:solidFill>
            <a:round/>
            <a:headEnd type="triangle" w="med" len="med"/>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8218" name="Line 28"/>
          <p:cNvSpPr>
            <a:spLocks noChangeShapeType="1"/>
          </p:cNvSpPr>
          <p:nvPr/>
        </p:nvSpPr>
        <p:spPr bwMode="auto">
          <a:xfrm>
            <a:off x="7562850" y="3276600"/>
            <a:ext cx="10668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8219" name="Text Box 29"/>
          <p:cNvSpPr txBox="1">
            <a:spLocks noChangeArrowheads="1"/>
          </p:cNvSpPr>
          <p:nvPr/>
        </p:nvSpPr>
        <p:spPr bwMode="auto">
          <a:xfrm>
            <a:off x="6305550" y="2305050"/>
            <a:ext cx="1752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b="1"/>
              <a:t>Destination</a:t>
            </a:r>
          </a:p>
        </p:txBody>
      </p:sp>
      <p:sp>
        <p:nvSpPr>
          <p:cNvPr id="8220" name="Oval 33"/>
          <p:cNvSpPr>
            <a:spLocks noChangeArrowheads="1"/>
          </p:cNvSpPr>
          <p:nvPr/>
        </p:nvSpPr>
        <p:spPr bwMode="auto">
          <a:xfrm>
            <a:off x="2781300" y="430530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E</a:t>
            </a:r>
          </a:p>
        </p:txBody>
      </p:sp>
      <p:sp>
        <p:nvSpPr>
          <p:cNvPr id="8221" name="Oval 35"/>
          <p:cNvSpPr>
            <a:spLocks noChangeArrowheads="1"/>
          </p:cNvSpPr>
          <p:nvPr/>
        </p:nvSpPr>
        <p:spPr bwMode="auto">
          <a:xfrm>
            <a:off x="7067550" y="4267200"/>
            <a:ext cx="609600" cy="609600"/>
          </a:xfrm>
          <a:prstGeom prst="ellipse">
            <a:avLst/>
          </a:prstGeom>
          <a:solidFill>
            <a:schemeClr val="accent1"/>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D</a:t>
            </a:r>
          </a:p>
        </p:txBody>
      </p:sp>
      <p:sp>
        <p:nvSpPr>
          <p:cNvPr id="8222" name="Line 40"/>
          <p:cNvSpPr>
            <a:spLocks noChangeShapeType="1"/>
          </p:cNvSpPr>
          <p:nvPr/>
        </p:nvSpPr>
        <p:spPr bwMode="auto">
          <a:xfrm>
            <a:off x="4572000" y="3619500"/>
            <a:ext cx="6477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8223" name="Text Box 42"/>
          <p:cNvSpPr txBox="1">
            <a:spLocks noChangeArrowheads="1"/>
          </p:cNvSpPr>
          <p:nvPr/>
        </p:nvSpPr>
        <p:spPr bwMode="auto">
          <a:xfrm>
            <a:off x="2857500" y="360045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K</a:t>
            </a:r>
          </a:p>
        </p:txBody>
      </p:sp>
      <p:sp>
        <p:nvSpPr>
          <p:cNvPr id="8224" name="Line 43"/>
          <p:cNvSpPr>
            <a:spLocks noChangeShapeType="1"/>
          </p:cNvSpPr>
          <p:nvPr/>
        </p:nvSpPr>
        <p:spPr bwMode="auto">
          <a:xfrm flipV="1">
            <a:off x="3067050" y="3962400"/>
            <a:ext cx="0" cy="323850"/>
          </a:xfrm>
          <a:prstGeom prst="line">
            <a:avLst/>
          </a:prstGeom>
          <a:noFill/>
          <a:ln w="12700" cap="sq">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8225" name="Line 47"/>
          <p:cNvSpPr>
            <a:spLocks noChangeShapeType="1"/>
          </p:cNvSpPr>
          <p:nvPr/>
        </p:nvSpPr>
        <p:spPr bwMode="auto">
          <a:xfrm>
            <a:off x="6267450" y="4572000"/>
            <a:ext cx="8001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8226" name="Line 48"/>
          <p:cNvSpPr>
            <a:spLocks noChangeShapeType="1"/>
          </p:cNvSpPr>
          <p:nvPr/>
        </p:nvSpPr>
        <p:spPr bwMode="auto">
          <a:xfrm flipH="1">
            <a:off x="7324725" y="4057650"/>
            <a:ext cx="9525" cy="200025"/>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8227" name="Text Box 49"/>
          <p:cNvSpPr txBox="1">
            <a:spLocks noChangeArrowheads="1"/>
          </p:cNvSpPr>
          <p:nvPr/>
        </p:nvSpPr>
        <p:spPr bwMode="auto">
          <a:xfrm>
            <a:off x="4495800" y="4514850"/>
            <a:ext cx="16383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E(K,H(M))</a:t>
            </a:r>
          </a:p>
        </p:txBody>
      </p:sp>
      <p:sp>
        <p:nvSpPr>
          <p:cNvPr id="8228" name="Line 50"/>
          <p:cNvSpPr>
            <a:spLocks noChangeShapeType="1"/>
          </p:cNvSpPr>
          <p:nvPr/>
        </p:nvSpPr>
        <p:spPr bwMode="auto">
          <a:xfrm flipV="1">
            <a:off x="4857750" y="4191000"/>
            <a:ext cx="381000" cy="32385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838200" y="342900"/>
            <a:ext cx="8020050" cy="1104900"/>
          </a:xfrm>
        </p:spPr>
        <p:txBody>
          <a:bodyPr/>
          <a:lstStyle/>
          <a:p>
            <a:pPr eaLnBrk="1" hangingPunct="1"/>
            <a:r>
              <a:rPr lang="en-US" altLang="zh-TW" smtClean="0"/>
              <a:t>Hash function for message authentication (Cont.)</a:t>
            </a:r>
          </a:p>
        </p:txBody>
      </p:sp>
      <p:sp>
        <p:nvSpPr>
          <p:cNvPr id="9219" name="Rectangle 3"/>
          <p:cNvSpPr>
            <a:spLocks noChangeArrowheads="1"/>
          </p:cNvSpPr>
          <p:nvPr/>
        </p:nvSpPr>
        <p:spPr bwMode="auto">
          <a:xfrm>
            <a:off x="666750" y="3143250"/>
            <a:ext cx="685800" cy="914400"/>
          </a:xfrm>
          <a:prstGeom prst="rect">
            <a:avLst/>
          </a:prstGeom>
          <a:solidFill>
            <a:schemeClr va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9220" name="Rectangle 4"/>
          <p:cNvSpPr>
            <a:spLocks noChangeArrowheads="1"/>
          </p:cNvSpPr>
          <p:nvPr/>
        </p:nvSpPr>
        <p:spPr bwMode="auto">
          <a:xfrm>
            <a:off x="5276850" y="3048000"/>
            <a:ext cx="685800" cy="914400"/>
          </a:xfrm>
          <a:prstGeom prst="rect">
            <a:avLst/>
          </a:prstGeom>
          <a:solidFill>
            <a:schemeClr va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9221" name="Oval 5"/>
          <p:cNvSpPr>
            <a:spLocks noChangeArrowheads="1"/>
          </p:cNvSpPr>
          <p:nvPr/>
        </p:nvSpPr>
        <p:spPr bwMode="auto">
          <a:xfrm>
            <a:off x="3962400" y="333375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a:t>
            </a:r>
          </a:p>
        </p:txBody>
      </p:sp>
      <p:sp>
        <p:nvSpPr>
          <p:cNvPr id="9222" name="Oval 6"/>
          <p:cNvSpPr>
            <a:spLocks noChangeArrowheads="1"/>
          </p:cNvSpPr>
          <p:nvPr/>
        </p:nvSpPr>
        <p:spPr bwMode="auto">
          <a:xfrm>
            <a:off x="7620000" y="2971800"/>
            <a:ext cx="609600" cy="609600"/>
          </a:xfrm>
          <a:prstGeom prst="ellipse">
            <a:avLst/>
          </a:prstGeom>
          <a:solidFill>
            <a:srgbClr val="FFFF00"/>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tx2"/>
                </a:solidFill>
              </a:rPr>
              <a:t>H</a:t>
            </a:r>
          </a:p>
        </p:txBody>
      </p:sp>
      <p:sp>
        <p:nvSpPr>
          <p:cNvPr id="9223" name="Line 7"/>
          <p:cNvSpPr>
            <a:spLocks noChangeShapeType="1"/>
          </p:cNvSpPr>
          <p:nvPr/>
        </p:nvSpPr>
        <p:spPr bwMode="auto">
          <a:xfrm flipV="1">
            <a:off x="1352550" y="3600450"/>
            <a:ext cx="26289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9224" name="Line 8"/>
          <p:cNvSpPr>
            <a:spLocks noChangeShapeType="1"/>
          </p:cNvSpPr>
          <p:nvPr/>
        </p:nvSpPr>
        <p:spPr bwMode="auto">
          <a:xfrm flipV="1">
            <a:off x="2495550" y="4610100"/>
            <a:ext cx="28575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9225" name="Line 9"/>
          <p:cNvSpPr>
            <a:spLocks noChangeShapeType="1"/>
          </p:cNvSpPr>
          <p:nvPr/>
        </p:nvSpPr>
        <p:spPr bwMode="auto">
          <a:xfrm>
            <a:off x="5962650" y="3276600"/>
            <a:ext cx="609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9226" name="Text Box 10"/>
          <p:cNvSpPr txBox="1">
            <a:spLocks noChangeArrowheads="1"/>
          </p:cNvSpPr>
          <p:nvPr/>
        </p:nvSpPr>
        <p:spPr bwMode="auto">
          <a:xfrm>
            <a:off x="1447800" y="2438400"/>
            <a:ext cx="1676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b="1"/>
              <a:t>Source</a:t>
            </a:r>
          </a:p>
        </p:txBody>
      </p:sp>
      <p:sp>
        <p:nvSpPr>
          <p:cNvPr id="9227" name="Rectangle 12"/>
          <p:cNvSpPr>
            <a:spLocks noChangeArrowheads="1"/>
          </p:cNvSpPr>
          <p:nvPr/>
        </p:nvSpPr>
        <p:spPr bwMode="auto">
          <a:xfrm>
            <a:off x="5276850" y="3962400"/>
            <a:ext cx="685800" cy="381000"/>
          </a:xfrm>
          <a:prstGeom prst="rect">
            <a:avLst/>
          </a:prstGeom>
          <a:solidFill>
            <a:schemeClr val="folHlink"/>
          </a:solidFill>
          <a:ln w="12700" cap="sq">
            <a:solidFill>
              <a:schemeClr val="tx1"/>
            </a:solidFill>
            <a:miter lim="800000"/>
            <a:headEnd type="none" w="sm" len="sm"/>
            <a:tailEnd type="none" w="sm" len="sm"/>
          </a:ln>
        </p:spPr>
        <p:txBody>
          <a:bodyPr wrap="none" anchor="ctr"/>
          <a:lstStyle/>
          <a:p>
            <a:pPr algn="ctr" eaLnBrk="1" hangingPunct="1"/>
            <a:endParaRPr kumimoji="1" lang="zh-TW" altLang="zh-TW" sz="1800"/>
          </a:p>
        </p:txBody>
      </p:sp>
      <p:sp>
        <p:nvSpPr>
          <p:cNvPr id="9228" name="Oval 13"/>
          <p:cNvSpPr>
            <a:spLocks noChangeArrowheads="1"/>
          </p:cNvSpPr>
          <p:nvPr/>
        </p:nvSpPr>
        <p:spPr bwMode="auto">
          <a:xfrm>
            <a:off x="2800350" y="4286250"/>
            <a:ext cx="609600" cy="609600"/>
          </a:xfrm>
          <a:prstGeom prst="ellipse">
            <a:avLst/>
          </a:prstGeom>
          <a:solidFill>
            <a:srgbClr val="FFFF00"/>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tx2"/>
                </a:solidFill>
              </a:rPr>
              <a:t>H</a:t>
            </a:r>
          </a:p>
        </p:txBody>
      </p:sp>
      <p:sp>
        <p:nvSpPr>
          <p:cNvPr id="9229" name="Line 14"/>
          <p:cNvSpPr>
            <a:spLocks noChangeShapeType="1"/>
          </p:cNvSpPr>
          <p:nvPr/>
        </p:nvSpPr>
        <p:spPr bwMode="auto">
          <a:xfrm>
            <a:off x="1352550" y="3829050"/>
            <a:ext cx="3810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9230" name="Line 15"/>
          <p:cNvSpPr>
            <a:spLocks noChangeShapeType="1"/>
          </p:cNvSpPr>
          <p:nvPr/>
        </p:nvSpPr>
        <p:spPr bwMode="auto">
          <a:xfrm>
            <a:off x="1733550" y="3829050"/>
            <a:ext cx="0" cy="7620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9231" name="Line 16"/>
          <p:cNvSpPr>
            <a:spLocks noChangeShapeType="1"/>
          </p:cNvSpPr>
          <p:nvPr/>
        </p:nvSpPr>
        <p:spPr bwMode="auto">
          <a:xfrm>
            <a:off x="1733550" y="4591050"/>
            <a:ext cx="1524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9232" name="Line 17"/>
          <p:cNvSpPr>
            <a:spLocks noChangeShapeType="1"/>
          </p:cNvSpPr>
          <p:nvPr/>
        </p:nvSpPr>
        <p:spPr bwMode="auto">
          <a:xfrm>
            <a:off x="3657600" y="3771900"/>
            <a:ext cx="3048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9233" name="Line 18"/>
          <p:cNvSpPr>
            <a:spLocks noChangeShapeType="1"/>
          </p:cNvSpPr>
          <p:nvPr/>
        </p:nvSpPr>
        <p:spPr bwMode="auto">
          <a:xfrm>
            <a:off x="3657600" y="3771900"/>
            <a:ext cx="0" cy="8382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9234" name="Line 19"/>
          <p:cNvSpPr>
            <a:spLocks noChangeShapeType="1"/>
          </p:cNvSpPr>
          <p:nvPr/>
        </p:nvSpPr>
        <p:spPr bwMode="auto">
          <a:xfrm>
            <a:off x="3429000" y="4610100"/>
            <a:ext cx="2286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9235" name="Text Box 23"/>
          <p:cNvSpPr txBox="1">
            <a:spLocks noChangeArrowheads="1"/>
          </p:cNvSpPr>
          <p:nvPr/>
        </p:nvSpPr>
        <p:spPr bwMode="auto">
          <a:xfrm>
            <a:off x="7734300" y="3476625"/>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Compare</a:t>
            </a:r>
          </a:p>
        </p:txBody>
      </p:sp>
      <p:sp>
        <p:nvSpPr>
          <p:cNvPr id="9236" name="Line 24"/>
          <p:cNvSpPr>
            <a:spLocks noChangeShapeType="1"/>
          </p:cNvSpPr>
          <p:nvPr/>
        </p:nvSpPr>
        <p:spPr bwMode="auto">
          <a:xfrm flipV="1">
            <a:off x="8610600" y="3857625"/>
            <a:ext cx="0" cy="3810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9237" name="Line 25"/>
          <p:cNvSpPr>
            <a:spLocks noChangeShapeType="1"/>
          </p:cNvSpPr>
          <p:nvPr/>
        </p:nvSpPr>
        <p:spPr bwMode="auto">
          <a:xfrm flipV="1">
            <a:off x="8629650" y="3276600"/>
            <a:ext cx="0" cy="285750"/>
          </a:xfrm>
          <a:prstGeom prst="line">
            <a:avLst/>
          </a:prstGeom>
          <a:noFill/>
          <a:ln w="12700" cap="sq">
            <a:solidFill>
              <a:schemeClr val="tx1"/>
            </a:solidFill>
            <a:round/>
            <a:headEnd type="triangle" w="med" len="med"/>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9238" name="Line 26"/>
          <p:cNvSpPr>
            <a:spLocks noChangeShapeType="1"/>
          </p:cNvSpPr>
          <p:nvPr/>
        </p:nvSpPr>
        <p:spPr bwMode="auto">
          <a:xfrm>
            <a:off x="8267700" y="3276600"/>
            <a:ext cx="36195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9239" name="Text Box 27"/>
          <p:cNvSpPr txBox="1">
            <a:spLocks noChangeArrowheads="1"/>
          </p:cNvSpPr>
          <p:nvPr/>
        </p:nvSpPr>
        <p:spPr bwMode="auto">
          <a:xfrm>
            <a:off x="6305550" y="2305050"/>
            <a:ext cx="1752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b="1"/>
              <a:t>Destination</a:t>
            </a:r>
          </a:p>
        </p:txBody>
      </p:sp>
      <p:sp>
        <p:nvSpPr>
          <p:cNvPr id="9240" name="Line 30"/>
          <p:cNvSpPr>
            <a:spLocks noChangeShapeType="1"/>
          </p:cNvSpPr>
          <p:nvPr/>
        </p:nvSpPr>
        <p:spPr bwMode="auto">
          <a:xfrm>
            <a:off x="4572000" y="3619500"/>
            <a:ext cx="6477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9241" name="Text Box 35"/>
          <p:cNvSpPr txBox="1">
            <a:spLocks noChangeArrowheads="1"/>
          </p:cNvSpPr>
          <p:nvPr/>
        </p:nvSpPr>
        <p:spPr bwMode="auto">
          <a:xfrm>
            <a:off x="4495800" y="4514850"/>
            <a:ext cx="16383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H(M||S)</a:t>
            </a:r>
          </a:p>
        </p:txBody>
      </p:sp>
      <p:sp>
        <p:nvSpPr>
          <p:cNvPr id="9242" name="Line 36"/>
          <p:cNvSpPr>
            <a:spLocks noChangeShapeType="1"/>
          </p:cNvSpPr>
          <p:nvPr/>
        </p:nvSpPr>
        <p:spPr bwMode="auto">
          <a:xfrm flipV="1">
            <a:off x="4857750" y="4191000"/>
            <a:ext cx="381000" cy="32385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9243" name="Oval 37"/>
          <p:cNvSpPr>
            <a:spLocks noChangeArrowheads="1"/>
          </p:cNvSpPr>
          <p:nvPr/>
        </p:nvSpPr>
        <p:spPr bwMode="auto">
          <a:xfrm>
            <a:off x="1885950" y="432435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a:t>
            </a:r>
          </a:p>
        </p:txBody>
      </p:sp>
      <p:sp>
        <p:nvSpPr>
          <p:cNvPr id="9244" name="Line 38"/>
          <p:cNvSpPr>
            <a:spLocks noChangeShapeType="1"/>
          </p:cNvSpPr>
          <p:nvPr/>
        </p:nvSpPr>
        <p:spPr bwMode="auto">
          <a:xfrm>
            <a:off x="1638300" y="4762500"/>
            <a:ext cx="28575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9245" name="Text Box 39"/>
          <p:cNvSpPr txBox="1">
            <a:spLocks noChangeArrowheads="1"/>
          </p:cNvSpPr>
          <p:nvPr/>
        </p:nvSpPr>
        <p:spPr bwMode="auto">
          <a:xfrm>
            <a:off x="1314450" y="4476750"/>
            <a:ext cx="533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S</a:t>
            </a:r>
          </a:p>
        </p:txBody>
      </p:sp>
      <p:sp>
        <p:nvSpPr>
          <p:cNvPr id="9246" name="Oval 40"/>
          <p:cNvSpPr>
            <a:spLocks noChangeArrowheads="1"/>
          </p:cNvSpPr>
          <p:nvPr/>
        </p:nvSpPr>
        <p:spPr bwMode="auto">
          <a:xfrm>
            <a:off x="6591300" y="297180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a:t>
            </a:r>
          </a:p>
        </p:txBody>
      </p:sp>
      <p:sp>
        <p:nvSpPr>
          <p:cNvPr id="9247" name="Line 41"/>
          <p:cNvSpPr>
            <a:spLocks noChangeShapeType="1"/>
          </p:cNvSpPr>
          <p:nvPr/>
        </p:nvSpPr>
        <p:spPr bwMode="auto">
          <a:xfrm>
            <a:off x="7200900" y="3276600"/>
            <a:ext cx="4191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9248" name="Line 43"/>
          <p:cNvSpPr>
            <a:spLocks noChangeShapeType="1"/>
          </p:cNvSpPr>
          <p:nvPr/>
        </p:nvSpPr>
        <p:spPr bwMode="auto">
          <a:xfrm>
            <a:off x="6362700" y="3429000"/>
            <a:ext cx="28575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9249" name="Text Box 44"/>
          <p:cNvSpPr txBox="1">
            <a:spLocks noChangeArrowheads="1"/>
          </p:cNvSpPr>
          <p:nvPr/>
        </p:nvSpPr>
        <p:spPr bwMode="auto">
          <a:xfrm>
            <a:off x="6038850" y="3143250"/>
            <a:ext cx="533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S</a:t>
            </a:r>
          </a:p>
        </p:txBody>
      </p:sp>
      <p:sp>
        <p:nvSpPr>
          <p:cNvPr id="9250" name="Line 45"/>
          <p:cNvSpPr>
            <a:spLocks noChangeShapeType="1"/>
          </p:cNvSpPr>
          <p:nvPr/>
        </p:nvSpPr>
        <p:spPr bwMode="auto">
          <a:xfrm>
            <a:off x="5962650" y="4248150"/>
            <a:ext cx="2657475"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742950" y="342900"/>
            <a:ext cx="8401050" cy="1104900"/>
          </a:xfrm>
        </p:spPr>
        <p:txBody>
          <a:bodyPr/>
          <a:lstStyle/>
          <a:p>
            <a:pPr eaLnBrk="1" hangingPunct="1"/>
            <a:r>
              <a:rPr lang="en-US" altLang="zh-TW" sz="4000" smtClean="0"/>
              <a:t>Hash function for message authentication (Cont.)</a:t>
            </a:r>
          </a:p>
        </p:txBody>
      </p:sp>
      <p:sp>
        <p:nvSpPr>
          <p:cNvPr id="10243" name="Rectangle 3"/>
          <p:cNvSpPr>
            <a:spLocks noChangeArrowheads="1"/>
          </p:cNvSpPr>
          <p:nvPr/>
        </p:nvSpPr>
        <p:spPr bwMode="auto">
          <a:xfrm>
            <a:off x="704850" y="1866900"/>
            <a:ext cx="685800" cy="914400"/>
          </a:xfrm>
          <a:prstGeom prst="rect">
            <a:avLst/>
          </a:prstGeom>
          <a:solidFill>
            <a:schemeClr va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10244" name="Rectangle 4"/>
          <p:cNvSpPr>
            <a:spLocks noChangeArrowheads="1"/>
          </p:cNvSpPr>
          <p:nvPr/>
        </p:nvSpPr>
        <p:spPr bwMode="auto">
          <a:xfrm>
            <a:off x="3543300" y="4381500"/>
            <a:ext cx="685800" cy="914400"/>
          </a:xfrm>
          <a:prstGeom prst="rect">
            <a:avLst/>
          </a:prstGeom>
          <a:solidFill>
            <a:schemeClr va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10245" name="Oval 5"/>
          <p:cNvSpPr>
            <a:spLocks noChangeArrowheads="1"/>
          </p:cNvSpPr>
          <p:nvPr/>
        </p:nvSpPr>
        <p:spPr bwMode="auto">
          <a:xfrm>
            <a:off x="4000500" y="205740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a:t>
            </a:r>
          </a:p>
        </p:txBody>
      </p:sp>
      <p:sp>
        <p:nvSpPr>
          <p:cNvPr id="10246" name="Oval 6"/>
          <p:cNvSpPr>
            <a:spLocks noChangeArrowheads="1"/>
          </p:cNvSpPr>
          <p:nvPr/>
        </p:nvSpPr>
        <p:spPr bwMode="auto">
          <a:xfrm>
            <a:off x="5886450" y="4305300"/>
            <a:ext cx="609600" cy="609600"/>
          </a:xfrm>
          <a:prstGeom prst="ellipse">
            <a:avLst/>
          </a:prstGeom>
          <a:solidFill>
            <a:srgbClr val="FFFF00"/>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tx2"/>
                </a:solidFill>
              </a:rPr>
              <a:t>H</a:t>
            </a:r>
          </a:p>
        </p:txBody>
      </p:sp>
      <p:sp>
        <p:nvSpPr>
          <p:cNvPr id="10247" name="Line 7"/>
          <p:cNvSpPr>
            <a:spLocks noChangeShapeType="1"/>
          </p:cNvSpPr>
          <p:nvPr/>
        </p:nvSpPr>
        <p:spPr bwMode="auto">
          <a:xfrm flipV="1">
            <a:off x="1390650" y="2324100"/>
            <a:ext cx="26289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248" name="Line 8"/>
          <p:cNvSpPr>
            <a:spLocks noChangeShapeType="1"/>
          </p:cNvSpPr>
          <p:nvPr/>
        </p:nvSpPr>
        <p:spPr bwMode="auto">
          <a:xfrm flipV="1">
            <a:off x="2533650" y="3333750"/>
            <a:ext cx="28575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249" name="Line 9"/>
          <p:cNvSpPr>
            <a:spLocks noChangeShapeType="1"/>
          </p:cNvSpPr>
          <p:nvPr/>
        </p:nvSpPr>
        <p:spPr bwMode="auto">
          <a:xfrm>
            <a:off x="4229100" y="4610100"/>
            <a:ext cx="609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250" name="Text Box 10"/>
          <p:cNvSpPr txBox="1">
            <a:spLocks noChangeArrowheads="1"/>
          </p:cNvSpPr>
          <p:nvPr/>
        </p:nvSpPr>
        <p:spPr bwMode="auto">
          <a:xfrm>
            <a:off x="1828800" y="1695450"/>
            <a:ext cx="1676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b="1"/>
              <a:t>Source</a:t>
            </a:r>
          </a:p>
        </p:txBody>
      </p:sp>
      <p:sp>
        <p:nvSpPr>
          <p:cNvPr id="10251" name="Rectangle 11"/>
          <p:cNvSpPr>
            <a:spLocks noChangeArrowheads="1"/>
          </p:cNvSpPr>
          <p:nvPr/>
        </p:nvSpPr>
        <p:spPr bwMode="auto">
          <a:xfrm>
            <a:off x="3543300" y="5295900"/>
            <a:ext cx="685800" cy="381000"/>
          </a:xfrm>
          <a:prstGeom prst="rect">
            <a:avLst/>
          </a:prstGeom>
          <a:solidFill>
            <a:schemeClr val="folHlink"/>
          </a:solidFill>
          <a:ln w="12700" cap="sq">
            <a:solidFill>
              <a:schemeClr val="tx1"/>
            </a:solidFill>
            <a:miter lim="800000"/>
            <a:headEnd type="none" w="sm" len="sm"/>
            <a:tailEnd type="none" w="sm" len="sm"/>
          </a:ln>
        </p:spPr>
        <p:txBody>
          <a:bodyPr wrap="none" anchor="ctr"/>
          <a:lstStyle/>
          <a:p>
            <a:pPr algn="ctr" eaLnBrk="1" hangingPunct="1"/>
            <a:endParaRPr kumimoji="1" lang="zh-TW" altLang="zh-TW" sz="1800"/>
          </a:p>
        </p:txBody>
      </p:sp>
      <p:sp>
        <p:nvSpPr>
          <p:cNvPr id="10252" name="Oval 12"/>
          <p:cNvSpPr>
            <a:spLocks noChangeArrowheads="1"/>
          </p:cNvSpPr>
          <p:nvPr/>
        </p:nvSpPr>
        <p:spPr bwMode="auto">
          <a:xfrm>
            <a:off x="2838450" y="3009900"/>
            <a:ext cx="609600" cy="609600"/>
          </a:xfrm>
          <a:prstGeom prst="ellipse">
            <a:avLst/>
          </a:prstGeom>
          <a:solidFill>
            <a:srgbClr val="FFFF00"/>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tx2"/>
                </a:solidFill>
              </a:rPr>
              <a:t>H</a:t>
            </a:r>
          </a:p>
        </p:txBody>
      </p:sp>
      <p:sp>
        <p:nvSpPr>
          <p:cNvPr id="10253" name="Line 13"/>
          <p:cNvSpPr>
            <a:spLocks noChangeShapeType="1"/>
          </p:cNvSpPr>
          <p:nvPr/>
        </p:nvSpPr>
        <p:spPr bwMode="auto">
          <a:xfrm>
            <a:off x="1390650" y="2552700"/>
            <a:ext cx="3810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254" name="Line 14"/>
          <p:cNvSpPr>
            <a:spLocks noChangeShapeType="1"/>
          </p:cNvSpPr>
          <p:nvPr/>
        </p:nvSpPr>
        <p:spPr bwMode="auto">
          <a:xfrm>
            <a:off x="1771650" y="2552700"/>
            <a:ext cx="0" cy="7620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255" name="Line 15"/>
          <p:cNvSpPr>
            <a:spLocks noChangeShapeType="1"/>
          </p:cNvSpPr>
          <p:nvPr/>
        </p:nvSpPr>
        <p:spPr bwMode="auto">
          <a:xfrm>
            <a:off x="1771650" y="3314700"/>
            <a:ext cx="1524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256" name="Line 16"/>
          <p:cNvSpPr>
            <a:spLocks noChangeShapeType="1"/>
          </p:cNvSpPr>
          <p:nvPr/>
        </p:nvSpPr>
        <p:spPr bwMode="auto">
          <a:xfrm>
            <a:off x="3695700" y="2495550"/>
            <a:ext cx="3048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257" name="Line 17"/>
          <p:cNvSpPr>
            <a:spLocks noChangeShapeType="1"/>
          </p:cNvSpPr>
          <p:nvPr/>
        </p:nvSpPr>
        <p:spPr bwMode="auto">
          <a:xfrm>
            <a:off x="3695700" y="2495550"/>
            <a:ext cx="0" cy="8382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258" name="Line 18"/>
          <p:cNvSpPr>
            <a:spLocks noChangeShapeType="1"/>
          </p:cNvSpPr>
          <p:nvPr/>
        </p:nvSpPr>
        <p:spPr bwMode="auto">
          <a:xfrm>
            <a:off x="3467100" y="3333750"/>
            <a:ext cx="2286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259" name="Text Box 19"/>
          <p:cNvSpPr txBox="1">
            <a:spLocks noChangeArrowheads="1"/>
          </p:cNvSpPr>
          <p:nvPr/>
        </p:nvSpPr>
        <p:spPr bwMode="auto">
          <a:xfrm>
            <a:off x="6381750" y="4810125"/>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Compare</a:t>
            </a:r>
          </a:p>
        </p:txBody>
      </p:sp>
      <p:sp>
        <p:nvSpPr>
          <p:cNvPr id="10260" name="Line 20"/>
          <p:cNvSpPr>
            <a:spLocks noChangeShapeType="1"/>
          </p:cNvSpPr>
          <p:nvPr/>
        </p:nvSpPr>
        <p:spPr bwMode="auto">
          <a:xfrm flipV="1">
            <a:off x="6877050" y="5191125"/>
            <a:ext cx="0" cy="3810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261" name="Line 21"/>
          <p:cNvSpPr>
            <a:spLocks noChangeShapeType="1"/>
          </p:cNvSpPr>
          <p:nvPr/>
        </p:nvSpPr>
        <p:spPr bwMode="auto">
          <a:xfrm flipV="1">
            <a:off x="6896100" y="4610100"/>
            <a:ext cx="0" cy="285750"/>
          </a:xfrm>
          <a:prstGeom prst="line">
            <a:avLst/>
          </a:prstGeom>
          <a:noFill/>
          <a:ln w="12700" cap="sq">
            <a:solidFill>
              <a:schemeClr val="tx1"/>
            </a:solidFill>
            <a:round/>
            <a:headEnd type="triangle" w="med" len="med"/>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262" name="Line 22"/>
          <p:cNvSpPr>
            <a:spLocks noChangeShapeType="1"/>
          </p:cNvSpPr>
          <p:nvPr/>
        </p:nvSpPr>
        <p:spPr bwMode="auto">
          <a:xfrm>
            <a:off x="6534150" y="4610100"/>
            <a:ext cx="36195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263" name="Text Box 23"/>
          <p:cNvSpPr txBox="1">
            <a:spLocks noChangeArrowheads="1"/>
          </p:cNvSpPr>
          <p:nvPr/>
        </p:nvSpPr>
        <p:spPr bwMode="auto">
          <a:xfrm>
            <a:off x="4762500" y="5772150"/>
            <a:ext cx="1752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b="1"/>
              <a:t>Destination</a:t>
            </a:r>
          </a:p>
        </p:txBody>
      </p:sp>
      <p:sp>
        <p:nvSpPr>
          <p:cNvPr id="10264" name="Line 24"/>
          <p:cNvSpPr>
            <a:spLocks noChangeShapeType="1"/>
          </p:cNvSpPr>
          <p:nvPr/>
        </p:nvSpPr>
        <p:spPr bwMode="auto">
          <a:xfrm>
            <a:off x="2838450" y="4953000"/>
            <a:ext cx="6477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265" name="Text Box 25"/>
          <p:cNvSpPr txBox="1">
            <a:spLocks noChangeArrowheads="1"/>
          </p:cNvSpPr>
          <p:nvPr/>
        </p:nvSpPr>
        <p:spPr bwMode="auto">
          <a:xfrm>
            <a:off x="3371850" y="5905500"/>
            <a:ext cx="12382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H(M||S)</a:t>
            </a:r>
          </a:p>
        </p:txBody>
      </p:sp>
      <p:sp>
        <p:nvSpPr>
          <p:cNvPr id="10266" name="Oval 27"/>
          <p:cNvSpPr>
            <a:spLocks noChangeArrowheads="1"/>
          </p:cNvSpPr>
          <p:nvPr/>
        </p:nvSpPr>
        <p:spPr bwMode="auto">
          <a:xfrm>
            <a:off x="1924050" y="304800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a:t>
            </a:r>
          </a:p>
        </p:txBody>
      </p:sp>
      <p:sp>
        <p:nvSpPr>
          <p:cNvPr id="10267" name="Line 28"/>
          <p:cNvSpPr>
            <a:spLocks noChangeShapeType="1"/>
          </p:cNvSpPr>
          <p:nvPr/>
        </p:nvSpPr>
        <p:spPr bwMode="auto">
          <a:xfrm>
            <a:off x="1676400" y="3486150"/>
            <a:ext cx="28575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268" name="Text Box 29"/>
          <p:cNvSpPr txBox="1">
            <a:spLocks noChangeArrowheads="1"/>
          </p:cNvSpPr>
          <p:nvPr/>
        </p:nvSpPr>
        <p:spPr bwMode="auto">
          <a:xfrm>
            <a:off x="1352550" y="3200400"/>
            <a:ext cx="533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S</a:t>
            </a:r>
          </a:p>
        </p:txBody>
      </p:sp>
      <p:sp>
        <p:nvSpPr>
          <p:cNvPr id="10269" name="Oval 30"/>
          <p:cNvSpPr>
            <a:spLocks noChangeArrowheads="1"/>
          </p:cNvSpPr>
          <p:nvPr/>
        </p:nvSpPr>
        <p:spPr bwMode="auto">
          <a:xfrm>
            <a:off x="4857750" y="430530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a:t>
            </a:r>
          </a:p>
        </p:txBody>
      </p:sp>
      <p:sp>
        <p:nvSpPr>
          <p:cNvPr id="10270" name="Line 31"/>
          <p:cNvSpPr>
            <a:spLocks noChangeShapeType="1"/>
          </p:cNvSpPr>
          <p:nvPr/>
        </p:nvSpPr>
        <p:spPr bwMode="auto">
          <a:xfrm>
            <a:off x="5467350" y="4610100"/>
            <a:ext cx="4191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271" name="Line 32"/>
          <p:cNvSpPr>
            <a:spLocks noChangeShapeType="1"/>
          </p:cNvSpPr>
          <p:nvPr/>
        </p:nvSpPr>
        <p:spPr bwMode="auto">
          <a:xfrm>
            <a:off x="4629150" y="4762500"/>
            <a:ext cx="28575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272" name="Text Box 33"/>
          <p:cNvSpPr txBox="1">
            <a:spLocks noChangeArrowheads="1"/>
          </p:cNvSpPr>
          <p:nvPr/>
        </p:nvSpPr>
        <p:spPr bwMode="auto">
          <a:xfrm>
            <a:off x="4305300" y="4476750"/>
            <a:ext cx="533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S</a:t>
            </a:r>
          </a:p>
        </p:txBody>
      </p:sp>
      <p:sp>
        <p:nvSpPr>
          <p:cNvPr id="10273" name="Line 34"/>
          <p:cNvSpPr>
            <a:spLocks noChangeShapeType="1"/>
          </p:cNvSpPr>
          <p:nvPr/>
        </p:nvSpPr>
        <p:spPr bwMode="auto">
          <a:xfrm>
            <a:off x="4229100" y="5581650"/>
            <a:ext cx="2657475"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274" name="Oval 35"/>
          <p:cNvSpPr>
            <a:spLocks noChangeArrowheads="1"/>
          </p:cNvSpPr>
          <p:nvPr/>
        </p:nvSpPr>
        <p:spPr bwMode="auto">
          <a:xfrm>
            <a:off x="5676900" y="205740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E</a:t>
            </a:r>
          </a:p>
        </p:txBody>
      </p:sp>
      <p:sp>
        <p:nvSpPr>
          <p:cNvPr id="10275" name="Rectangle 36"/>
          <p:cNvSpPr>
            <a:spLocks noChangeArrowheads="1"/>
          </p:cNvSpPr>
          <p:nvPr/>
        </p:nvSpPr>
        <p:spPr bwMode="auto">
          <a:xfrm>
            <a:off x="7372350" y="1714500"/>
            <a:ext cx="685800" cy="1295400"/>
          </a:xfrm>
          <a:prstGeom prst="rect">
            <a:avLst/>
          </a:prstGeom>
          <a:solidFill>
            <a:schemeClr val="tx2"/>
          </a:solidFill>
          <a:ln w="12700" cap="sq">
            <a:solidFill>
              <a:schemeClr val="tx1"/>
            </a:solidFill>
            <a:miter lim="800000"/>
            <a:headEnd type="none" w="sm" len="sm"/>
            <a:tailEnd type="none" w="sm" len="sm"/>
          </a:ln>
        </p:spPr>
        <p:txBody>
          <a:bodyPr wrap="none" anchor="ctr"/>
          <a:lstStyle/>
          <a:p>
            <a:endParaRPr lang="zh-TW" altLang="en-US"/>
          </a:p>
        </p:txBody>
      </p:sp>
      <p:sp>
        <p:nvSpPr>
          <p:cNvPr id="10276" name="Line 37"/>
          <p:cNvSpPr>
            <a:spLocks noChangeShapeType="1"/>
          </p:cNvSpPr>
          <p:nvPr/>
        </p:nvSpPr>
        <p:spPr bwMode="auto">
          <a:xfrm>
            <a:off x="4591050" y="2343150"/>
            <a:ext cx="108585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277" name="Line 38"/>
          <p:cNvSpPr>
            <a:spLocks noChangeShapeType="1"/>
          </p:cNvSpPr>
          <p:nvPr/>
        </p:nvSpPr>
        <p:spPr bwMode="auto">
          <a:xfrm>
            <a:off x="6286500" y="2343150"/>
            <a:ext cx="108585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278" name="Line 39"/>
          <p:cNvSpPr>
            <a:spLocks noChangeShapeType="1"/>
          </p:cNvSpPr>
          <p:nvPr/>
        </p:nvSpPr>
        <p:spPr bwMode="auto">
          <a:xfrm>
            <a:off x="8058150" y="2324100"/>
            <a:ext cx="5334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279" name="Line 40"/>
          <p:cNvSpPr>
            <a:spLocks noChangeShapeType="1"/>
          </p:cNvSpPr>
          <p:nvPr/>
        </p:nvSpPr>
        <p:spPr bwMode="auto">
          <a:xfrm>
            <a:off x="1066800" y="4057650"/>
            <a:ext cx="75438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280" name="Line 41"/>
          <p:cNvSpPr>
            <a:spLocks noChangeShapeType="1"/>
          </p:cNvSpPr>
          <p:nvPr/>
        </p:nvSpPr>
        <p:spPr bwMode="auto">
          <a:xfrm>
            <a:off x="8591550" y="2324100"/>
            <a:ext cx="0" cy="173355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281" name="Oval 42"/>
          <p:cNvSpPr>
            <a:spLocks noChangeArrowheads="1"/>
          </p:cNvSpPr>
          <p:nvPr/>
        </p:nvSpPr>
        <p:spPr bwMode="auto">
          <a:xfrm>
            <a:off x="2190750" y="4648200"/>
            <a:ext cx="609600" cy="609600"/>
          </a:xfrm>
          <a:prstGeom prst="ellipse">
            <a:avLst/>
          </a:prstGeom>
          <a:solidFill>
            <a:schemeClr val="accent1"/>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D</a:t>
            </a:r>
          </a:p>
        </p:txBody>
      </p:sp>
      <p:sp>
        <p:nvSpPr>
          <p:cNvPr id="10282" name="Line 43"/>
          <p:cNvSpPr>
            <a:spLocks noChangeShapeType="1"/>
          </p:cNvSpPr>
          <p:nvPr/>
        </p:nvSpPr>
        <p:spPr bwMode="auto">
          <a:xfrm>
            <a:off x="1066800" y="4972050"/>
            <a:ext cx="112395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283" name="Line 44"/>
          <p:cNvSpPr>
            <a:spLocks noChangeShapeType="1"/>
          </p:cNvSpPr>
          <p:nvPr/>
        </p:nvSpPr>
        <p:spPr bwMode="auto">
          <a:xfrm>
            <a:off x="1047750" y="4057650"/>
            <a:ext cx="0" cy="9144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284" name="Text Box 45"/>
          <p:cNvSpPr txBox="1">
            <a:spLocks noChangeArrowheads="1"/>
          </p:cNvSpPr>
          <p:nvPr/>
        </p:nvSpPr>
        <p:spPr bwMode="auto">
          <a:xfrm>
            <a:off x="5829300" y="2914650"/>
            <a:ext cx="533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K</a:t>
            </a:r>
          </a:p>
        </p:txBody>
      </p:sp>
      <p:sp>
        <p:nvSpPr>
          <p:cNvPr id="10285" name="Text Box 46"/>
          <p:cNvSpPr txBox="1">
            <a:spLocks noChangeArrowheads="1"/>
          </p:cNvSpPr>
          <p:nvPr/>
        </p:nvSpPr>
        <p:spPr bwMode="auto">
          <a:xfrm>
            <a:off x="2343150" y="5562600"/>
            <a:ext cx="533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K</a:t>
            </a:r>
          </a:p>
        </p:txBody>
      </p:sp>
      <p:sp>
        <p:nvSpPr>
          <p:cNvPr id="10286" name="Line 47"/>
          <p:cNvSpPr>
            <a:spLocks noChangeShapeType="1"/>
          </p:cNvSpPr>
          <p:nvPr/>
        </p:nvSpPr>
        <p:spPr bwMode="auto">
          <a:xfrm flipV="1">
            <a:off x="6019800" y="2676525"/>
            <a:ext cx="0" cy="3429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287" name="Line 48"/>
          <p:cNvSpPr>
            <a:spLocks noChangeShapeType="1"/>
          </p:cNvSpPr>
          <p:nvPr/>
        </p:nvSpPr>
        <p:spPr bwMode="auto">
          <a:xfrm flipV="1">
            <a:off x="2514600" y="5276850"/>
            <a:ext cx="0" cy="409575"/>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288" name="Line 49"/>
          <p:cNvSpPr>
            <a:spLocks noChangeShapeType="1"/>
          </p:cNvSpPr>
          <p:nvPr/>
        </p:nvSpPr>
        <p:spPr bwMode="auto">
          <a:xfrm flipV="1">
            <a:off x="3914775" y="5695950"/>
            <a:ext cx="0" cy="32385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289" name="Text Box 50"/>
          <p:cNvSpPr txBox="1">
            <a:spLocks noChangeArrowheads="1"/>
          </p:cNvSpPr>
          <p:nvPr/>
        </p:nvSpPr>
        <p:spPr bwMode="auto">
          <a:xfrm>
            <a:off x="6534150" y="3124200"/>
            <a:ext cx="21717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E(KM||H(M||S))</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altLang="zh-TW" smtClean="0"/>
              <a:t>Hash function for message authentication</a:t>
            </a:r>
          </a:p>
        </p:txBody>
      </p:sp>
      <p:sp>
        <p:nvSpPr>
          <p:cNvPr id="11267" name="Rectangle 3"/>
          <p:cNvSpPr>
            <a:spLocks noGrp="1" noChangeArrowheads="1"/>
          </p:cNvSpPr>
          <p:nvPr>
            <p:ph type="body" idx="1"/>
          </p:nvPr>
        </p:nvSpPr>
        <p:spPr>
          <a:xfrm>
            <a:off x="838200" y="1676400"/>
            <a:ext cx="8305800" cy="4114800"/>
          </a:xfrm>
        </p:spPr>
        <p:txBody>
          <a:bodyPr/>
          <a:lstStyle/>
          <a:p>
            <a:pPr eaLnBrk="1" hangingPunct="1">
              <a:lnSpc>
                <a:spcPct val="90000"/>
              </a:lnSpc>
            </a:pPr>
            <a:r>
              <a:rPr lang="en-US" altLang="zh-TW" smtClean="0"/>
              <a:t>A</a:t>
            </a:r>
            <a:r>
              <a:rPr lang="en-US" altLang="zh-TW" smtClean="0">
                <a:sym typeface="Symbol" pitchFamily="18" charset="2"/>
              </a:rPr>
              <a:t></a:t>
            </a:r>
            <a:r>
              <a:rPr lang="en-US" altLang="zh-TW" smtClean="0"/>
              <a:t>B:E(K,M||H(M))</a:t>
            </a:r>
          </a:p>
          <a:p>
            <a:pPr lvl="1" eaLnBrk="1" hangingPunct="1">
              <a:lnSpc>
                <a:spcPct val="90000"/>
              </a:lnSpc>
            </a:pPr>
            <a:r>
              <a:rPr lang="en-US" altLang="zh-TW" sz="2400" smtClean="0"/>
              <a:t>Provides confidentiality: only A and B share K</a:t>
            </a:r>
          </a:p>
          <a:p>
            <a:pPr lvl="1" eaLnBrk="1" hangingPunct="1">
              <a:lnSpc>
                <a:spcPct val="90000"/>
              </a:lnSpc>
            </a:pPr>
            <a:r>
              <a:rPr lang="en-US" altLang="zh-TW" sz="2400" smtClean="0"/>
              <a:t>Provides authentication:H(M) is cryptograpically protected</a:t>
            </a:r>
            <a:endParaRPr lang="en-US" altLang="zh-TW" smtClean="0"/>
          </a:p>
          <a:p>
            <a:pPr eaLnBrk="1" hangingPunct="1">
              <a:lnSpc>
                <a:spcPct val="90000"/>
              </a:lnSpc>
            </a:pPr>
            <a:r>
              <a:rPr lang="en-US" altLang="zh-TW" smtClean="0"/>
              <a:t>A</a:t>
            </a:r>
            <a:r>
              <a:rPr lang="en-US" altLang="zh-TW" smtClean="0">
                <a:sym typeface="Symbol" pitchFamily="18" charset="2"/>
              </a:rPr>
              <a:t></a:t>
            </a:r>
            <a:r>
              <a:rPr lang="en-US" altLang="zh-TW" smtClean="0"/>
              <a:t>B:M||E(K,H(M))</a:t>
            </a:r>
          </a:p>
          <a:p>
            <a:pPr lvl="1" eaLnBrk="1" hangingPunct="1">
              <a:lnSpc>
                <a:spcPct val="90000"/>
              </a:lnSpc>
            </a:pPr>
            <a:r>
              <a:rPr lang="en-US" altLang="zh-TW" sz="2400" smtClean="0"/>
              <a:t>Provides authentication:H(M) is cryptograpically protected</a:t>
            </a:r>
          </a:p>
          <a:p>
            <a:pPr eaLnBrk="1" hangingPunct="1">
              <a:lnSpc>
                <a:spcPct val="90000"/>
              </a:lnSpc>
            </a:pPr>
            <a:r>
              <a:rPr lang="en-US" altLang="zh-TW" smtClean="0"/>
              <a:t>A</a:t>
            </a:r>
            <a:r>
              <a:rPr lang="en-US" altLang="zh-TW" smtClean="0">
                <a:sym typeface="Symbol" pitchFamily="18" charset="2"/>
              </a:rPr>
              <a:t></a:t>
            </a:r>
            <a:r>
              <a:rPr lang="en-US" altLang="zh-TW" smtClean="0"/>
              <a:t>B:M||H(M||S)</a:t>
            </a:r>
          </a:p>
          <a:p>
            <a:pPr lvl="1" eaLnBrk="1" hangingPunct="1">
              <a:lnSpc>
                <a:spcPct val="90000"/>
              </a:lnSpc>
            </a:pPr>
            <a:r>
              <a:rPr lang="en-US" altLang="zh-TW" smtClean="0"/>
              <a:t>Provides authentication: only A and B share S</a:t>
            </a:r>
            <a:endParaRPr lang="en-US" altLang="zh-TW" sz="3200" baseline="-25000" smtClean="0"/>
          </a:p>
          <a:p>
            <a:pPr eaLnBrk="1" hangingPunct="1">
              <a:lnSpc>
                <a:spcPct val="90000"/>
              </a:lnSpc>
            </a:pPr>
            <a:r>
              <a:rPr lang="en-US" altLang="zh-TW" smtClean="0"/>
              <a:t>A</a:t>
            </a:r>
            <a:r>
              <a:rPr lang="en-US" altLang="zh-TW" smtClean="0">
                <a:sym typeface="Symbol" pitchFamily="18" charset="2"/>
              </a:rPr>
              <a:t></a:t>
            </a:r>
            <a:r>
              <a:rPr lang="en-US" altLang="zh-TW" smtClean="0"/>
              <a:t>B: E(K,[M||H(M||S))</a:t>
            </a:r>
          </a:p>
          <a:p>
            <a:pPr lvl="1" eaLnBrk="1" hangingPunct="1">
              <a:lnSpc>
                <a:spcPct val="90000"/>
              </a:lnSpc>
            </a:pPr>
            <a:r>
              <a:rPr lang="en-US" altLang="zh-TW" smtClean="0"/>
              <a:t>Provides authentication : only A and B share S</a:t>
            </a:r>
          </a:p>
          <a:p>
            <a:pPr lvl="1" eaLnBrk="1" hangingPunct="1">
              <a:lnSpc>
                <a:spcPct val="90000"/>
              </a:lnSpc>
            </a:pPr>
            <a:r>
              <a:rPr lang="en-US" altLang="zh-TW" smtClean="0"/>
              <a:t>Provides confidentiality: only A and B share K</a:t>
            </a:r>
            <a:endParaRPr lang="en-US" altLang="zh-TW" sz="2400" smtClean="0"/>
          </a:p>
          <a:p>
            <a:pPr eaLnBrk="1" hangingPunct="1">
              <a:lnSpc>
                <a:spcPct val="90000"/>
              </a:lnSpc>
            </a:pPr>
            <a:endParaRPr lang="en-US" altLang="zh-TW" baseline="-25000" smtClean="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標題 1"/>
          <p:cNvSpPr>
            <a:spLocks noGrp="1"/>
          </p:cNvSpPr>
          <p:nvPr>
            <p:ph type="title"/>
          </p:nvPr>
        </p:nvSpPr>
        <p:spPr/>
        <p:txBody>
          <a:bodyPr/>
          <a:lstStyle/>
          <a:p>
            <a:r>
              <a:rPr lang="en-US" altLang="zh-TW" smtClean="0"/>
              <a:t>Digital signature</a:t>
            </a:r>
            <a:endParaRPr lang="zh-TW" altLang="en-US" smtClean="0"/>
          </a:p>
        </p:txBody>
      </p:sp>
      <p:sp>
        <p:nvSpPr>
          <p:cNvPr id="12291" name="內容版面配置區 2"/>
          <p:cNvSpPr>
            <a:spLocks noGrp="1"/>
          </p:cNvSpPr>
          <p:nvPr>
            <p:ph idx="1"/>
          </p:nvPr>
        </p:nvSpPr>
        <p:spPr/>
        <p:txBody>
          <a:bodyPr/>
          <a:lstStyle/>
          <a:p>
            <a:r>
              <a:rPr lang="en-US" altLang="zh-TW" smtClean="0"/>
              <a:t>The hash value of a message is encrypted with a user’s private key.</a:t>
            </a:r>
          </a:p>
          <a:p>
            <a:r>
              <a:rPr lang="en-US" altLang="zh-TW" smtClean="0"/>
              <a:t>Anyone who knows the user’s public key can verify the integrity of the message that is associated with the digital signature.</a:t>
            </a:r>
            <a:endParaRPr lang="zh-TW" altLang="en-US" smtClean="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838200" y="342900"/>
            <a:ext cx="7970838" cy="1104900"/>
          </a:xfrm>
        </p:spPr>
        <p:txBody>
          <a:bodyPr/>
          <a:lstStyle/>
          <a:p>
            <a:pPr eaLnBrk="1" hangingPunct="1"/>
            <a:r>
              <a:rPr lang="en-US" altLang="zh-TW" smtClean="0"/>
              <a:t>Hash function for digital signature</a:t>
            </a:r>
          </a:p>
        </p:txBody>
      </p:sp>
      <p:sp>
        <p:nvSpPr>
          <p:cNvPr id="13315" name="Rectangle 3"/>
          <p:cNvSpPr>
            <a:spLocks noChangeArrowheads="1"/>
          </p:cNvSpPr>
          <p:nvPr/>
        </p:nvSpPr>
        <p:spPr bwMode="auto">
          <a:xfrm>
            <a:off x="666750" y="3143250"/>
            <a:ext cx="685800" cy="914400"/>
          </a:xfrm>
          <a:prstGeom prst="rect">
            <a:avLst/>
          </a:prstGeom>
          <a:solidFill>
            <a:schemeClr va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13316" name="Rectangle 4"/>
          <p:cNvSpPr>
            <a:spLocks noChangeArrowheads="1"/>
          </p:cNvSpPr>
          <p:nvPr/>
        </p:nvSpPr>
        <p:spPr bwMode="auto">
          <a:xfrm>
            <a:off x="5276850" y="3048000"/>
            <a:ext cx="685800" cy="914400"/>
          </a:xfrm>
          <a:prstGeom prst="rect">
            <a:avLst/>
          </a:prstGeom>
          <a:solidFill>
            <a:schemeClr va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13317" name="Oval 5"/>
          <p:cNvSpPr>
            <a:spLocks noChangeArrowheads="1"/>
          </p:cNvSpPr>
          <p:nvPr/>
        </p:nvSpPr>
        <p:spPr bwMode="auto">
          <a:xfrm>
            <a:off x="3962400" y="333375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a:t>
            </a:r>
          </a:p>
        </p:txBody>
      </p:sp>
      <p:sp>
        <p:nvSpPr>
          <p:cNvPr id="13318" name="Oval 6"/>
          <p:cNvSpPr>
            <a:spLocks noChangeArrowheads="1"/>
          </p:cNvSpPr>
          <p:nvPr/>
        </p:nvSpPr>
        <p:spPr bwMode="auto">
          <a:xfrm>
            <a:off x="6953250" y="2971800"/>
            <a:ext cx="609600" cy="609600"/>
          </a:xfrm>
          <a:prstGeom prst="ellipse">
            <a:avLst/>
          </a:prstGeom>
          <a:solidFill>
            <a:srgbClr val="FFFF00"/>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tx2"/>
                </a:solidFill>
              </a:rPr>
              <a:t>H</a:t>
            </a:r>
          </a:p>
        </p:txBody>
      </p:sp>
      <p:sp>
        <p:nvSpPr>
          <p:cNvPr id="13319" name="Line 7"/>
          <p:cNvSpPr>
            <a:spLocks noChangeShapeType="1"/>
          </p:cNvSpPr>
          <p:nvPr/>
        </p:nvSpPr>
        <p:spPr bwMode="auto">
          <a:xfrm flipV="1">
            <a:off x="1352550" y="3600450"/>
            <a:ext cx="26289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3320" name="Line 8"/>
          <p:cNvSpPr>
            <a:spLocks noChangeShapeType="1"/>
          </p:cNvSpPr>
          <p:nvPr/>
        </p:nvSpPr>
        <p:spPr bwMode="auto">
          <a:xfrm flipV="1">
            <a:off x="2495550" y="4610100"/>
            <a:ext cx="28575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3321" name="Line 9"/>
          <p:cNvSpPr>
            <a:spLocks noChangeShapeType="1"/>
          </p:cNvSpPr>
          <p:nvPr/>
        </p:nvSpPr>
        <p:spPr bwMode="auto">
          <a:xfrm>
            <a:off x="5962650" y="3276600"/>
            <a:ext cx="990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3322" name="Text Box 10"/>
          <p:cNvSpPr txBox="1">
            <a:spLocks noChangeArrowheads="1"/>
          </p:cNvSpPr>
          <p:nvPr/>
        </p:nvSpPr>
        <p:spPr bwMode="auto">
          <a:xfrm>
            <a:off x="1447800" y="2438400"/>
            <a:ext cx="1676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b="1"/>
              <a:t>Source</a:t>
            </a:r>
          </a:p>
        </p:txBody>
      </p:sp>
      <p:sp>
        <p:nvSpPr>
          <p:cNvPr id="13323" name="Text Box 11"/>
          <p:cNvSpPr txBox="1">
            <a:spLocks noChangeArrowheads="1"/>
          </p:cNvSpPr>
          <p:nvPr/>
        </p:nvSpPr>
        <p:spPr bwMode="auto">
          <a:xfrm>
            <a:off x="7105650" y="3695700"/>
            <a:ext cx="76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PU</a:t>
            </a:r>
            <a:r>
              <a:rPr kumimoji="1" lang="en-US" altLang="zh-TW" sz="2400" baseline="-25000"/>
              <a:t>a</a:t>
            </a:r>
            <a:endParaRPr kumimoji="1" lang="en-US" altLang="zh-TW" sz="2400"/>
          </a:p>
        </p:txBody>
      </p:sp>
      <p:sp>
        <p:nvSpPr>
          <p:cNvPr id="13324" name="Rectangle 12"/>
          <p:cNvSpPr>
            <a:spLocks noChangeArrowheads="1"/>
          </p:cNvSpPr>
          <p:nvPr/>
        </p:nvSpPr>
        <p:spPr bwMode="auto">
          <a:xfrm>
            <a:off x="5276850" y="3962400"/>
            <a:ext cx="685800" cy="381000"/>
          </a:xfrm>
          <a:prstGeom prst="rect">
            <a:avLst/>
          </a:prstGeom>
          <a:solidFill>
            <a:schemeClr val="tx2"/>
          </a:solidFill>
          <a:ln w="12700" cap="sq">
            <a:solidFill>
              <a:schemeClr val="tx1"/>
            </a:solidFill>
            <a:miter lim="800000"/>
            <a:headEnd type="none" w="sm" len="sm"/>
            <a:tailEnd type="none" w="sm" len="sm"/>
          </a:ln>
        </p:spPr>
        <p:txBody>
          <a:bodyPr wrap="none" anchor="ctr"/>
          <a:lstStyle/>
          <a:p>
            <a:pPr algn="ctr" eaLnBrk="1" hangingPunct="1"/>
            <a:endParaRPr kumimoji="1" lang="zh-TW" altLang="zh-TW" sz="1800"/>
          </a:p>
        </p:txBody>
      </p:sp>
      <p:sp>
        <p:nvSpPr>
          <p:cNvPr id="13325" name="Oval 13"/>
          <p:cNvSpPr>
            <a:spLocks noChangeArrowheads="1"/>
          </p:cNvSpPr>
          <p:nvPr/>
        </p:nvSpPr>
        <p:spPr bwMode="auto">
          <a:xfrm>
            <a:off x="1885950" y="4286250"/>
            <a:ext cx="609600" cy="609600"/>
          </a:xfrm>
          <a:prstGeom prst="ellipse">
            <a:avLst/>
          </a:prstGeom>
          <a:solidFill>
            <a:srgbClr val="FFFF00"/>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tx2"/>
                </a:solidFill>
              </a:rPr>
              <a:t>H</a:t>
            </a:r>
          </a:p>
        </p:txBody>
      </p:sp>
      <p:sp>
        <p:nvSpPr>
          <p:cNvPr id="13326" name="Line 14"/>
          <p:cNvSpPr>
            <a:spLocks noChangeShapeType="1"/>
          </p:cNvSpPr>
          <p:nvPr/>
        </p:nvSpPr>
        <p:spPr bwMode="auto">
          <a:xfrm>
            <a:off x="1352550" y="3829050"/>
            <a:ext cx="3810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3327" name="Line 15"/>
          <p:cNvSpPr>
            <a:spLocks noChangeShapeType="1"/>
          </p:cNvSpPr>
          <p:nvPr/>
        </p:nvSpPr>
        <p:spPr bwMode="auto">
          <a:xfrm>
            <a:off x="1733550" y="3829050"/>
            <a:ext cx="0" cy="7620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3328" name="Line 16"/>
          <p:cNvSpPr>
            <a:spLocks noChangeShapeType="1"/>
          </p:cNvSpPr>
          <p:nvPr/>
        </p:nvSpPr>
        <p:spPr bwMode="auto">
          <a:xfrm>
            <a:off x="1733550" y="4591050"/>
            <a:ext cx="1524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3329" name="Line 17"/>
          <p:cNvSpPr>
            <a:spLocks noChangeShapeType="1"/>
          </p:cNvSpPr>
          <p:nvPr/>
        </p:nvSpPr>
        <p:spPr bwMode="auto">
          <a:xfrm>
            <a:off x="3657600" y="3771900"/>
            <a:ext cx="3048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3330" name="Line 18"/>
          <p:cNvSpPr>
            <a:spLocks noChangeShapeType="1"/>
          </p:cNvSpPr>
          <p:nvPr/>
        </p:nvSpPr>
        <p:spPr bwMode="auto">
          <a:xfrm>
            <a:off x="3657600" y="3771900"/>
            <a:ext cx="0" cy="8382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3331" name="Line 19"/>
          <p:cNvSpPr>
            <a:spLocks noChangeShapeType="1"/>
          </p:cNvSpPr>
          <p:nvPr/>
        </p:nvSpPr>
        <p:spPr bwMode="auto">
          <a:xfrm>
            <a:off x="3429000" y="4610100"/>
            <a:ext cx="2286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3332" name="Line 20"/>
          <p:cNvSpPr>
            <a:spLocks noChangeShapeType="1"/>
          </p:cNvSpPr>
          <p:nvPr/>
        </p:nvSpPr>
        <p:spPr bwMode="auto">
          <a:xfrm>
            <a:off x="5962650" y="4114800"/>
            <a:ext cx="3048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3333" name="Line 21"/>
          <p:cNvSpPr>
            <a:spLocks noChangeShapeType="1"/>
          </p:cNvSpPr>
          <p:nvPr/>
        </p:nvSpPr>
        <p:spPr bwMode="auto">
          <a:xfrm>
            <a:off x="6267450" y="4114800"/>
            <a:ext cx="0" cy="4572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3334" name="Line 22"/>
          <p:cNvSpPr>
            <a:spLocks noChangeShapeType="1"/>
          </p:cNvSpPr>
          <p:nvPr/>
        </p:nvSpPr>
        <p:spPr bwMode="auto">
          <a:xfrm flipV="1">
            <a:off x="7696200" y="4572000"/>
            <a:ext cx="93345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3335" name="Text Box 23"/>
          <p:cNvSpPr txBox="1">
            <a:spLocks noChangeArrowheads="1"/>
          </p:cNvSpPr>
          <p:nvPr/>
        </p:nvSpPr>
        <p:spPr bwMode="auto">
          <a:xfrm>
            <a:off x="7791450" y="37338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Compare</a:t>
            </a:r>
          </a:p>
        </p:txBody>
      </p:sp>
      <p:sp>
        <p:nvSpPr>
          <p:cNvPr id="13336" name="Line 24"/>
          <p:cNvSpPr>
            <a:spLocks noChangeShapeType="1"/>
          </p:cNvSpPr>
          <p:nvPr/>
        </p:nvSpPr>
        <p:spPr bwMode="auto">
          <a:xfrm flipV="1">
            <a:off x="8629650" y="4191000"/>
            <a:ext cx="0" cy="3810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3337" name="Line 25"/>
          <p:cNvSpPr>
            <a:spLocks noChangeShapeType="1"/>
          </p:cNvSpPr>
          <p:nvPr/>
        </p:nvSpPr>
        <p:spPr bwMode="auto">
          <a:xfrm flipV="1">
            <a:off x="8629650" y="3276600"/>
            <a:ext cx="0" cy="533400"/>
          </a:xfrm>
          <a:prstGeom prst="line">
            <a:avLst/>
          </a:prstGeom>
          <a:noFill/>
          <a:ln w="12700" cap="sq">
            <a:solidFill>
              <a:schemeClr val="tx1"/>
            </a:solidFill>
            <a:round/>
            <a:headEnd type="triangle" w="med" len="med"/>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3338" name="Line 26"/>
          <p:cNvSpPr>
            <a:spLocks noChangeShapeType="1"/>
          </p:cNvSpPr>
          <p:nvPr/>
        </p:nvSpPr>
        <p:spPr bwMode="auto">
          <a:xfrm>
            <a:off x="7562850" y="3276600"/>
            <a:ext cx="10668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3339" name="Text Box 27"/>
          <p:cNvSpPr txBox="1">
            <a:spLocks noChangeArrowheads="1"/>
          </p:cNvSpPr>
          <p:nvPr/>
        </p:nvSpPr>
        <p:spPr bwMode="auto">
          <a:xfrm>
            <a:off x="6305550" y="2305050"/>
            <a:ext cx="1752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b="1"/>
              <a:t>Destination</a:t>
            </a:r>
          </a:p>
        </p:txBody>
      </p:sp>
      <p:sp>
        <p:nvSpPr>
          <p:cNvPr id="13340" name="Oval 28"/>
          <p:cNvSpPr>
            <a:spLocks noChangeArrowheads="1"/>
          </p:cNvSpPr>
          <p:nvPr/>
        </p:nvSpPr>
        <p:spPr bwMode="auto">
          <a:xfrm>
            <a:off x="2781300" y="430530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E</a:t>
            </a:r>
          </a:p>
        </p:txBody>
      </p:sp>
      <p:sp>
        <p:nvSpPr>
          <p:cNvPr id="13341" name="Oval 29"/>
          <p:cNvSpPr>
            <a:spLocks noChangeArrowheads="1"/>
          </p:cNvSpPr>
          <p:nvPr/>
        </p:nvSpPr>
        <p:spPr bwMode="auto">
          <a:xfrm>
            <a:off x="7067550" y="4267200"/>
            <a:ext cx="609600" cy="609600"/>
          </a:xfrm>
          <a:prstGeom prst="ellipse">
            <a:avLst/>
          </a:prstGeom>
          <a:solidFill>
            <a:schemeClr val="accent1"/>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D</a:t>
            </a:r>
          </a:p>
        </p:txBody>
      </p:sp>
      <p:sp>
        <p:nvSpPr>
          <p:cNvPr id="13342" name="Line 30"/>
          <p:cNvSpPr>
            <a:spLocks noChangeShapeType="1"/>
          </p:cNvSpPr>
          <p:nvPr/>
        </p:nvSpPr>
        <p:spPr bwMode="auto">
          <a:xfrm>
            <a:off x="4572000" y="3619500"/>
            <a:ext cx="6477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3343" name="Text Box 31"/>
          <p:cNvSpPr txBox="1">
            <a:spLocks noChangeArrowheads="1"/>
          </p:cNvSpPr>
          <p:nvPr/>
        </p:nvSpPr>
        <p:spPr bwMode="auto">
          <a:xfrm>
            <a:off x="2724150" y="3600450"/>
            <a:ext cx="819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PR</a:t>
            </a:r>
            <a:r>
              <a:rPr kumimoji="1" lang="en-US" altLang="zh-TW" sz="2400" baseline="-25000"/>
              <a:t>a</a:t>
            </a:r>
            <a:endParaRPr kumimoji="1" lang="en-US" altLang="zh-TW" sz="2400"/>
          </a:p>
        </p:txBody>
      </p:sp>
      <p:sp>
        <p:nvSpPr>
          <p:cNvPr id="13344" name="Line 32"/>
          <p:cNvSpPr>
            <a:spLocks noChangeShapeType="1"/>
          </p:cNvSpPr>
          <p:nvPr/>
        </p:nvSpPr>
        <p:spPr bwMode="auto">
          <a:xfrm flipV="1">
            <a:off x="3067050" y="3962400"/>
            <a:ext cx="0" cy="323850"/>
          </a:xfrm>
          <a:prstGeom prst="line">
            <a:avLst/>
          </a:prstGeom>
          <a:noFill/>
          <a:ln w="12700" cap="sq">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3345" name="Line 33"/>
          <p:cNvSpPr>
            <a:spLocks noChangeShapeType="1"/>
          </p:cNvSpPr>
          <p:nvPr/>
        </p:nvSpPr>
        <p:spPr bwMode="auto">
          <a:xfrm>
            <a:off x="6267450" y="4572000"/>
            <a:ext cx="8001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3346" name="Line 34"/>
          <p:cNvSpPr>
            <a:spLocks noChangeShapeType="1"/>
          </p:cNvSpPr>
          <p:nvPr/>
        </p:nvSpPr>
        <p:spPr bwMode="auto">
          <a:xfrm flipH="1">
            <a:off x="7324725" y="4057650"/>
            <a:ext cx="9525" cy="200025"/>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3347" name="Text Box 35"/>
          <p:cNvSpPr txBox="1">
            <a:spLocks noChangeArrowheads="1"/>
          </p:cNvSpPr>
          <p:nvPr/>
        </p:nvSpPr>
        <p:spPr bwMode="auto">
          <a:xfrm>
            <a:off x="4495800" y="4514850"/>
            <a:ext cx="1962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E(PR</a:t>
            </a:r>
            <a:r>
              <a:rPr kumimoji="1" lang="en-US" altLang="zh-TW" sz="2400" baseline="-25000"/>
              <a:t>a</a:t>
            </a:r>
            <a:r>
              <a:rPr kumimoji="1" lang="en-US" altLang="zh-TW" sz="2400"/>
              <a:t>,H(M))</a:t>
            </a:r>
          </a:p>
        </p:txBody>
      </p:sp>
      <p:sp>
        <p:nvSpPr>
          <p:cNvPr id="13348" name="Line 36"/>
          <p:cNvSpPr>
            <a:spLocks noChangeShapeType="1"/>
          </p:cNvSpPr>
          <p:nvPr/>
        </p:nvSpPr>
        <p:spPr bwMode="auto">
          <a:xfrm flipV="1">
            <a:off x="4857750" y="4191000"/>
            <a:ext cx="381000" cy="32385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altLang="zh-TW" smtClean="0"/>
              <a:t>Hash function for digital signature (Cont.)</a:t>
            </a:r>
          </a:p>
        </p:txBody>
      </p:sp>
      <p:sp>
        <p:nvSpPr>
          <p:cNvPr id="14339" name="Rectangle 3"/>
          <p:cNvSpPr>
            <a:spLocks noChangeArrowheads="1"/>
          </p:cNvSpPr>
          <p:nvPr/>
        </p:nvSpPr>
        <p:spPr bwMode="auto">
          <a:xfrm>
            <a:off x="666750" y="2019300"/>
            <a:ext cx="685800" cy="914400"/>
          </a:xfrm>
          <a:prstGeom prst="rect">
            <a:avLst/>
          </a:prstGeom>
          <a:solidFill>
            <a:schemeClr va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14340" name="Rectangle 4"/>
          <p:cNvSpPr>
            <a:spLocks noChangeArrowheads="1"/>
          </p:cNvSpPr>
          <p:nvPr/>
        </p:nvSpPr>
        <p:spPr bwMode="auto">
          <a:xfrm>
            <a:off x="3848100" y="4248150"/>
            <a:ext cx="685800" cy="914400"/>
          </a:xfrm>
          <a:prstGeom prst="rect">
            <a:avLst/>
          </a:prstGeom>
          <a:solidFill>
            <a:schemeClr va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14341" name="Oval 5"/>
          <p:cNvSpPr>
            <a:spLocks noChangeArrowheads="1"/>
          </p:cNvSpPr>
          <p:nvPr/>
        </p:nvSpPr>
        <p:spPr bwMode="auto">
          <a:xfrm>
            <a:off x="3962400" y="220980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a:t>
            </a:r>
          </a:p>
        </p:txBody>
      </p:sp>
      <p:sp>
        <p:nvSpPr>
          <p:cNvPr id="14342" name="Oval 6"/>
          <p:cNvSpPr>
            <a:spLocks noChangeArrowheads="1"/>
          </p:cNvSpPr>
          <p:nvPr/>
        </p:nvSpPr>
        <p:spPr bwMode="auto">
          <a:xfrm>
            <a:off x="5524500" y="4171950"/>
            <a:ext cx="609600" cy="609600"/>
          </a:xfrm>
          <a:prstGeom prst="ellipse">
            <a:avLst/>
          </a:prstGeom>
          <a:solidFill>
            <a:srgbClr val="FFFF00"/>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tx2"/>
                </a:solidFill>
              </a:rPr>
              <a:t>H</a:t>
            </a:r>
          </a:p>
        </p:txBody>
      </p:sp>
      <p:sp>
        <p:nvSpPr>
          <p:cNvPr id="14343" name="Line 7"/>
          <p:cNvSpPr>
            <a:spLocks noChangeShapeType="1"/>
          </p:cNvSpPr>
          <p:nvPr/>
        </p:nvSpPr>
        <p:spPr bwMode="auto">
          <a:xfrm flipV="1">
            <a:off x="1352550" y="2476500"/>
            <a:ext cx="26289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44" name="Line 8"/>
          <p:cNvSpPr>
            <a:spLocks noChangeShapeType="1"/>
          </p:cNvSpPr>
          <p:nvPr/>
        </p:nvSpPr>
        <p:spPr bwMode="auto">
          <a:xfrm flipV="1">
            <a:off x="2495550" y="3486150"/>
            <a:ext cx="28575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45" name="Line 9"/>
          <p:cNvSpPr>
            <a:spLocks noChangeShapeType="1"/>
          </p:cNvSpPr>
          <p:nvPr/>
        </p:nvSpPr>
        <p:spPr bwMode="auto">
          <a:xfrm>
            <a:off x="4533900" y="4476750"/>
            <a:ext cx="990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46" name="Text Box 10"/>
          <p:cNvSpPr txBox="1">
            <a:spLocks noChangeArrowheads="1"/>
          </p:cNvSpPr>
          <p:nvPr/>
        </p:nvSpPr>
        <p:spPr bwMode="auto">
          <a:xfrm>
            <a:off x="1504950" y="1714500"/>
            <a:ext cx="1676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b="1"/>
              <a:t>Source</a:t>
            </a:r>
          </a:p>
        </p:txBody>
      </p:sp>
      <p:sp>
        <p:nvSpPr>
          <p:cNvPr id="14347" name="Text Box 11"/>
          <p:cNvSpPr txBox="1">
            <a:spLocks noChangeArrowheads="1"/>
          </p:cNvSpPr>
          <p:nvPr/>
        </p:nvSpPr>
        <p:spPr bwMode="auto">
          <a:xfrm>
            <a:off x="5676900" y="4895850"/>
            <a:ext cx="76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PU</a:t>
            </a:r>
            <a:r>
              <a:rPr kumimoji="1" lang="en-US" altLang="zh-TW" sz="2400" baseline="-25000"/>
              <a:t>a</a:t>
            </a:r>
            <a:endParaRPr kumimoji="1" lang="en-US" altLang="zh-TW" sz="2400"/>
          </a:p>
        </p:txBody>
      </p:sp>
      <p:sp>
        <p:nvSpPr>
          <p:cNvPr id="14348" name="Rectangle 12"/>
          <p:cNvSpPr>
            <a:spLocks noChangeArrowheads="1"/>
          </p:cNvSpPr>
          <p:nvPr/>
        </p:nvSpPr>
        <p:spPr bwMode="auto">
          <a:xfrm>
            <a:off x="3848100" y="5162550"/>
            <a:ext cx="685800" cy="381000"/>
          </a:xfrm>
          <a:prstGeom prst="rect">
            <a:avLst/>
          </a:prstGeom>
          <a:solidFill>
            <a:schemeClr val="tx2"/>
          </a:solidFill>
          <a:ln w="12700" cap="sq">
            <a:solidFill>
              <a:schemeClr val="tx1"/>
            </a:solidFill>
            <a:miter lim="800000"/>
            <a:headEnd type="none" w="sm" len="sm"/>
            <a:tailEnd type="none" w="sm" len="sm"/>
          </a:ln>
        </p:spPr>
        <p:txBody>
          <a:bodyPr wrap="none" anchor="ctr"/>
          <a:lstStyle/>
          <a:p>
            <a:pPr algn="ctr" eaLnBrk="1" hangingPunct="1"/>
            <a:endParaRPr kumimoji="1" lang="zh-TW" altLang="zh-TW" sz="1800"/>
          </a:p>
        </p:txBody>
      </p:sp>
      <p:sp>
        <p:nvSpPr>
          <p:cNvPr id="14349" name="Oval 13"/>
          <p:cNvSpPr>
            <a:spLocks noChangeArrowheads="1"/>
          </p:cNvSpPr>
          <p:nvPr/>
        </p:nvSpPr>
        <p:spPr bwMode="auto">
          <a:xfrm>
            <a:off x="1885950" y="3162300"/>
            <a:ext cx="609600" cy="609600"/>
          </a:xfrm>
          <a:prstGeom prst="ellipse">
            <a:avLst/>
          </a:prstGeom>
          <a:solidFill>
            <a:srgbClr val="FFFF00"/>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tx2"/>
                </a:solidFill>
              </a:rPr>
              <a:t>H</a:t>
            </a:r>
          </a:p>
        </p:txBody>
      </p:sp>
      <p:sp>
        <p:nvSpPr>
          <p:cNvPr id="14350" name="Line 14"/>
          <p:cNvSpPr>
            <a:spLocks noChangeShapeType="1"/>
          </p:cNvSpPr>
          <p:nvPr/>
        </p:nvSpPr>
        <p:spPr bwMode="auto">
          <a:xfrm>
            <a:off x="1352550" y="2705100"/>
            <a:ext cx="3810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51" name="Line 15"/>
          <p:cNvSpPr>
            <a:spLocks noChangeShapeType="1"/>
          </p:cNvSpPr>
          <p:nvPr/>
        </p:nvSpPr>
        <p:spPr bwMode="auto">
          <a:xfrm>
            <a:off x="1733550" y="2705100"/>
            <a:ext cx="0" cy="7620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52" name="Line 16"/>
          <p:cNvSpPr>
            <a:spLocks noChangeShapeType="1"/>
          </p:cNvSpPr>
          <p:nvPr/>
        </p:nvSpPr>
        <p:spPr bwMode="auto">
          <a:xfrm>
            <a:off x="1733550" y="3467100"/>
            <a:ext cx="1524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53" name="Line 17"/>
          <p:cNvSpPr>
            <a:spLocks noChangeShapeType="1"/>
          </p:cNvSpPr>
          <p:nvPr/>
        </p:nvSpPr>
        <p:spPr bwMode="auto">
          <a:xfrm>
            <a:off x="3657600" y="2647950"/>
            <a:ext cx="3048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54" name="Line 18"/>
          <p:cNvSpPr>
            <a:spLocks noChangeShapeType="1"/>
          </p:cNvSpPr>
          <p:nvPr/>
        </p:nvSpPr>
        <p:spPr bwMode="auto">
          <a:xfrm>
            <a:off x="3657600" y="2647950"/>
            <a:ext cx="0" cy="8382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55" name="Line 19"/>
          <p:cNvSpPr>
            <a:spLocks noChangeShapeType="1"/>
          </p:cNvSpPr>
          <p:nvPr/>
        </p:nvSpPr>
        <p:spPr bwMode="auto">
          <a:xfrm>
            <a:off x="3429000" y="3486150"/>
            <a:ext cx="2286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56" name="Line 20"/>
          <p:cNvSpPr>
            <a:spLocks noChangeShapeType="1"/>
          </p:cNvSpPr>
          <p:nvPr/>
        </p:nvSpPr>
        <p:spPr bwMode="auto">
          <a:xfrm>
            <a:off x="4533900" y="5314950"/>
            <a:ext cx="3048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57" name="Line 21"/>
          <p:cNvSpPr>
            <a:spLocks noChangeShapeType="1"/>
          </p:cNvSpPr>
          <p:nvPr/>
        </p:nvSpPr>
        <p:spPr bwMode="auto">
          <a:xfrm>
            <a:off x="4838700" y="5314950"/>
            <a:ext cx="0" cy="4572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58" name="Line 22"/>
          <p:cNvSpPr>
            <a:spLocks noChangeShapeType="1"/>
          </p:cNvSpPr>
          <p:nvPr/>
        </p:nvSpPr>
        <p:spPr bwMode="auto">
          <a:xfrm flipV="1">
            <a:off x="6267450" y="5772150"/>
            <a:ext cx="93345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59" name="Text Box 23"/>
          <p:cNvSpPr txBox="1">
            <a:spLocks noChangeArrowheads="1"/>
          </p:cNvSpPr>
          <p:nvPr/>
        </p:nvSpPr>
        <p:spPr bwMode="auto">
          <a:xfrm>
            <a:off x="6572250" y="493395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Compare</a:t>
            </a:r>
          </a:p>
        </p:txBody>
      </p:sp>
      <p:sp>
        <p:nvSpPr>
          <p:cNvPr id="14360" name="Line 24"/>
          <p:cNvSpPr>
            <a:spLocks noChangeShapeType="1"/>
          </p:cNvSpPr>
          <p:nvPr/>
        </p:nvSpPr>
        <p:spPr bwMode="auto">
          <a:xfrm flipV="1">
            <a:off x="7200900" y="5391150"/>
            <a:ext cx="0" cy="3810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61" name="Line 25"/>
          <p:cNvSpPr>
            <a:spLocks noChangeShapeType="1"/>
          </p:cNvSpPr>
          <p:nvPr/>
        </p:nvSpPr>
        <p:spPr bwMode="auto">
          <a:xfrm flipV="1">
            <a:off x="7200900" y="4476750"/>
            <a:ext cx="0" cy="533400"/>
          </a:xfrm>
          <a:prstGeom prst="line">
            <a:avLst/>
          </a:prstGeom>
          <a:noFill/>
          <a:ln w="12700" cap="sq">
            <a:solidFill>
              <a:schemeClr val="tx1"/>
            </a:solidFill>
            <a:round/>
            <a:headEnd type="triangle" w="med" len="med"/>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62" name="Line 26"/>
          <p:cNvSpPr>
            <a:spLocks noChangeShapeType="1"/>
          </p:cNvSpPr>
          <p:nvPr/>
        </p:nvSpPr>
        <p:spPr bwMode="auto">
          <a:xfrm>
            <a:off x="6134100" y="4476750"/>
            <a:ext cx="10668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63" name="Text Box 27"/>
          <p:cNvSpPr txBox="1">
            <a:spLocks noChangeArrowheads="1"/>
          </p:cNvSpPr>
          <p:nvPr/>
        </p:nvSpPr>
        <p:spPr bwMode="auto">
          <a:xfrm>
            <a:off x="6991350" y="5905500"/>
            <a:ext cx="1752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b="1"/>
              <a:t>Destination</a:t>
            </a:r>
          </a:p>
        </p:txBody>
      </p:sp>
      <p:sp>
        <p:nvSpPr>
          <p:cNvPr id="14364" name="Oval 28"/>
          <p:cNvSpPr>
            <a:spLocks noChangeArrowheads="1"/>
          </p:cNvSpPr>
          <p:nvPr/>
        </p:nvSpPr>
        <p:spPr bwMode="auto">
          <a:xfrm>
            <a:off x="2781300" y="318135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E</a:t>
            </a:r>
          </a:p>
        </p:txBody>
      </p:sp>
      <p:sp>
        <p:nvSpPr>
          <p:cNvPr id="14365" name="Oval 29"/>
          <p:cNvSpPr>
            <a:spLocks noChangeArrowheads="1"/>
          </p:cNvSpPr>
          <p:nvPr/>
        </p:nvSpPr>
        <p:spPr bwMode="auto">
          <a:xfrm>
            <a:off x="5638800" y="5467350"/>
            <a:ext cx="609600" cy="609600"/>
          </a:xfrm>
          <a:prstGeom prst="ellipse">
            <a:avLst/>
          </a:prstGeom>
          <a:solidFill>
            <a:schemeClr val="accent1"/>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D</a:t>
            </a:r>
          </a:p>
        </p:txBody>
      </p:sp>
      <p:sp>
        <p:nvSpPr>
          <p:cNvPr id="14366" name="Line 30"/>
          <p:cNvSpPr>
            <a:spLocks noChangeShapeType="1"/>
          </p:cNvSpPr>
          <p:nvPr/>
        </p:nvSpPr>
        <p:spPr bwMode="auto">
          <a:xfrm>
            <a:off x="3143250" y="4819650"/>
            <a:ext cx="6477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67" name="Text Box 31"/>
          <p:cNvSpPr txBox="1">
            <a:spLocks noChangeArrowheads="1"/>
          </p:cNvSpPr>
          <p:nvPr/>
        </p:nvSpPr>
        <p:spPr bwMode="auto">
          <a:xfrm>
            <a:off x="2724150" y="2476500"/>
            <a:ext cx="819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PR</a:t>
            </a:r>
            <a:r>
              <a:rPr kumimoji="1" lang="en-US" altLang="zh-TW" sz="2400" baseline="-25000"/>
              <a:t>a</a:t>
            </a:r>
            <a:endParaRPr kumimoji="1" lang="en-US" altLang="zh-TW" sz="2400"/>
          </a:p>
        </p:txBody>
      </p:sp>
      <p:sp>
        <p:nvSpPr>
          <p:cNvPr id="14368" name="Line 32"/>
          <p:cNvSpPr>
            <a:spLocks noChangeShapeType="1"/>
          </p:cNvSpPr>
          <p:nvPr/>
        </p:nvSpPr>
        <p:spPr bwMode="auto">
          <a:xfrm flipV="1">
            <a:off x="3067050" y="2838450"/>
            <a:ext cx="0" cy="323850"/>
          </a:xfrm>
          <a:prstGeom prst="line">
            <a:avLst/>
          </a:prstGeom>
          <a:noFill/>
          <a:ln w="12700" cap="sq">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69" name="Line 33"/>
          <p:cNvSpPr>
            <a:spLocks noChangeShapeType="1"/>
          </p:cNvSpPr>
          <p:nvPr/>
        </p:nvSpPr>
        <p:spPr bwMode="auto">
          <a:xfrm>
            <a:off x="4838700" y="5772150"/>
            <a:ext cx="8001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70" name="Line 34"/>
          <p:cNvSpPr>
            <a:spLocks noChangeShapeType="1"/>
          </p:cNvSpPr>
          <p:nvPr/>
        </p:nvSpPr>
        <p:spPr bwMode="auto">
          <a:xfrm flipH="1">
            <a:off x="5895975" y="5257800"/>
            <a:ext cx="9525" cy="200025"/>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71" name="Text Box 35"/>
          <p:cNvSpPr txBox="1">
            <a:spLocks noChangeArrowheads="1"/>
          </p:cNvSpPr>
          <p:nvPr/>
        </p:nvSpPr>
        <p:spPr bwMode="auto">
          <a:xfrm>
            <a:off x="3343275" y="5724525"/>
            <a:ext cx="17716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E(PR</a:t>
            </a:r>
            <a:r>
              <a:rPr kumimoji="1" lang="en-US" altLang="zh-TW" sz="2400" baseline="-25000"/>
              <a:t>a</a:t>
            </a:r>
            <a:r>
              <a:rPr kumimoji="1" lang="en-US" altLang="zh-TW" sz="2400"/>
              <a:t>,H(M))</a:t>
            </a:r>
          </a:p>
        </p:txBody>
      </p:sp>
      <p:sp>
        <p:nvSpPr>
          <p:cNvPr id="14372" name="Line 36"/>
          <p:cNvSpPr>
            <a:spLocks noChangeShapeType="1"/>
          </p:cNvSpPr>
          <p:nvPr/>
        </p:nvSpPr>
        <p:spPr bwMode="auto">
          <a:xfrm flipV="1">
            <a:off x="4219575" y="5524500"/>
            <a:ext cx="0" cy="295275"/>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73" name="Oval 37"/>
          <p:cNvSpPr>
            <a:spLocks noChangeArrowheads="1"/>
          </p:cNvSpPr>
          <p:nvPr/>
        </p:nvSpPr>
        <p:spPr bwMode="auto">
          <a:xfrm>
            <a:off x="5467350" y="219075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E</a:t>
            </a:r>
          </a:p>
        </p:txBody>
      </p:sp>
      <p:sp>
        <p:nvSpPr>
          <p:cNvPr id="14374" name="Rectangle 38"/>
          <p:cNvSpPr>
            <a:spLocks noChangeArrowheads="1"/>
          </p:cNvSpPr>
          <p:nvPr/>
        </p:nvSpPr>
        <p:spPr bwMode="auto">
          <a:xfrm>
            <a:off x="6877050" y="1885950"/>
            <a:ext cx="685800" cy="1276350"/>
          </a:xfrm>
          <a:prstGeom prst="rect">
            <a:avLst/>
          </a:prstGeom>
          <a:solidFill>
            <a:schemeClr val="tx2"/>
          </a:solidFill>
          <a:ln w="12700" cap="sq">
            <a:solidFill>
              <a:schemeClr val="tx1"/>
            </a:solidFill>
            <a:miter lim="800000"/>
            <a:headEnd type="none" w="sm" len="sm"/>
            <a:tailEnd type="none" w="sm" len="sm"/>
          </a:ln>
        </p:spPr>
        <p:txBody>
          <a:bodyPr wrap="none" anchor="ctr"/>
          <a:lstStyle/>
          <a:p>
            <a:endParaRPr lang="zh-TW" altLang="en-US"/>
          </a:p>
        </p:txBody>
      </p:sp>
      <p:sp>
        <p:nvSpPr>
          <p:cNvPr id="14375" name="Line 39"/>
          <p:cNvSpPr>
            <a:spLocks noChangeShapeType="1"/>
          </p:cNvSpPr>
          <p:nvPr/>
        </p:nvSpPr>
        <p:spPr bwMode="auto">
          <a:xfrm>
            <a:off x="4572000" y="2476500"/>
            <a:ext cx="89535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76" name="Line 40"/>
          <p:cNvSpPr>
            <a:spLocks noChangeShapeType="1"/>
          </p:cNvSpPr>
          <p:nvPr/>
        </p:nvSpPr>
        <p:spPr bwMode="auto">
          <a:xfrm>
            <a:off x="6076950" y="2476500"/>
            <a:ext cx="8001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77" name="Line 41"/>
          <p:cNvSpPr>
            <a:spLocks noChangeShapeType="1"/>
          </p:cNvSpPr>
          <p:nvPr/>
        </p:nvSpPr>
        <p:spPr bwMode="auto">
          <a:xfrm>
            <a:off x="1371600" y="3962400"/>
            <a:ext cx="71628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78" name="Line 42"/>
          <p:cNvSpPr>
            <a:spLocks noChangeShapeType="1"/>
          </p:cNvSpPr>
          <p:nvPr/>
        </p:nvSpPr>
        <p:spPr bwMode="auto">
          <a:xfrm>
            <a:off x="7581900" y="2476500"/>
            <a:ext cx="93345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79" name="Line 43"/>
          <p:cNvSpPr>
            <a:spLocks noChangeShapeType="1"/>
          </p:cNvSpPr>
          <p:nvPr/>
        </p:nvSpPr>
        <p:spPr bwMode="auto">
          <a:xfrm>
            <a:off x="8515350" y="2476500"/>
            <a:ext cx="0" cy="150495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80" name="Oval 44"/>
          <p:cNvSpPr>
            <a:spLocks noChangeArrowheads="1"/>
          </p:cNvSpPr>
          <p:nvPr/>
        </p:nvSpPr>
        <p:spPr bwMode="auto">
          <a:xfrm>
            <a:off x="2514600" y="4514850"/>
            <a:ext cx="609600" cy="609600"/>
          </a:xfrm>
          <a:prstGeom prst="ellipse">
            <a:avLst/>
          </a:prstGeom>
          <a:solidFill>
            <a:schemeClr val="accent1"/>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D</a:t>
            </a:r>
          </a:p>
        </p:txBody>
      </p:sp>
      <p:sp>
        <p:nvSpPr>
          <p:cNvPr id="14381" name="Line 45"/>
          <p:cNvSpPr>
            <a:spLocks noChangeShapeType="1"/>
          </p:cNvSpPr>
          <p:nvPr/>
        </p:nvSpPr>
        <p:spPr bwMode="auto">
          <a:xfrm>
            <a:off x="1371600" y="3962400"/>
            <a:ext cx="0" cy="85725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82" name="Line 46"/>
          <p:cNvSpPr>
            <a:spLocks noChangeShapeType="1"/>
          </p:cNvSpPr>
          <p:nvPr/>
        </p:nvSpPr>
        <p:spPr bwMode="auto">
          <a:xfrm>
            <a:off x="1371600" y="4800600"/>
            <a:ext cx="112395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83" name="Text Box 47"/>
          <p:cNvSpPr txBox="1">
            <a:spLocks noChangeArrowheads="1"/>
          </p:cNvSpPr>
          <p:nvPr/>
        </p:nvSpPr>
        <p:spPr bwMode="auto">
          <a:xfrm>
            <a:off x="5581650" y="3067050"/>
            <a:ext cx="4762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K</a:t>
            </a:r>
          </a:p>
        </p:txBody>
      </p:sp>
      <p:sp>
        <p:nvSpPr>
          <p:cNvPr id="14384" name="Text Box 48"/>
          <p:cNvSpPr txBox="1">
            <a:spLocks noChangeArrowheads="1"/>
          </p:cNvSpPr>
          <p:nvPr/>
        </p:nvSpPr>
        <p:spPr bwMode="auto">
          <a:xfrm>
            <a:off x="2609850" y="5400675"/>
            <a:ext cx="4762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K</a:t>
            </a:r>
          </a:p>
        </p:txBody>
      </p:sp>
      <p:sp>
        <p:nvSpPr>
          <p:cNvPr id="14385" name="Line 49"/>
          <p:cNvSpPr>
            <a:spLocks noChangeShapeType="1"/>
          </p:cNvSpPr>
          <p:nvPr/>
        </p:nvSpPr>
        <p:spPr bwMode="auto">
          <a:xfrm flipH="1" flipV="1">
            <a:off x="5772150" y="2838450"/>
            <a:ext cx="0" cy="28575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86" name="Line 50"/>
          <p:cNvSpPr>
            <a:spLocks noChangeShapeType="1"/>
          </p:cNvSpPr>
          <p:nvPr/>
        </p:nvSpPr>
        <p:spPr bwMode="auto">
          <a:xfrm flipV="1">
            <a:off x="2781300" y="5153025"/>
            <a:ext cx="0" cy="3048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87" name="Text Box 51"/>
          <p:cNvSpPr txBox="1">
            <a:spLocks noChangeArrowheads="1"/>
          </p:cNvSpPr>
          <p:nvPr/>
        </p:nvSpPr>
        <p:spPr bwMode="auto">
          <a:xfrm>
            <a:off x="6076950" y="3227388"/>
            <a:ext cx="28003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a:t>E(K,[M||E(PR</a:t>
            </a:r>
            <a:r>
              <a:rPr kumimoji="1" lang="en-US" altLang="zh-TW" baseline="-25000"/>
              <a:t>a</a:t>
            </a:r>
            <a:r>
              <a:rPr kumimoji="1" lang="en-US" altLang="zh-TW"/>
              <a:t>,H(M))]</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altLang="zh-TW" smtClean="0"/>
              <a:t>Hash function for digital signature (Cont.)</a:t>
            </a:r>
          </a:p>
        </p:txBody>
      </p:sp>
      <p:sp>
        <p:nvSpPr>
          <p:cNvPr id="15363" name="Rectangle 3"/>
          <p:cNvSpPr>
            <a:spLocks noGrp="1" noChangeArrowheads="1"/>
          </p:cNvSpPr>
          <p:nvPr>
            <p:ph type="body" idx="1"/>
          </p:nvPr>
        </p:nvSpPr>
        <p:spPr>
          <a:xfrm>
            <a:off x="838200" y="1752600"/>
            <a:ext cx="8305800" cy="4114800"/>
          </a:xfrm>
        </p:spPr>
        <p:txBody>
          <a:bodyPr/>
          <a:lstStyle/>
          <a:p>
            <a:pPr eaLnBrk="1" hangingPunct="1">
              <a:lnSpc>
                <a:spcPct val="90000"/>
              </a:lnSpc>
            </a:pPr>
            <a:r>
              <a:rPr lang="en-US" altLang="zh-TW" smtClean="0"/>
              <a:t>A</a:t>
            </a:r>
            <a:r>
              <a:rPr lang="en-US" altLang="zh-TW" smtClean="0">
                <a:sym typeface="Symbol" pitchFamily="18" charset="2"/>
              </a:rPr>
              <a:t></a:t>
            </a:r>
            <a:r>
              <a:rPr lang="en-US" altLang="zh-TW" smtClean="0"/>
              <a:t>B: M||E(PR</a:t>
            </a:r>
            <a:r>
              <a:rPr lang="en-US" altLang="zh-TW" baseline="-25000" smtClean="0"/>
              <a:t>a</a:t>
            </a:r>
            <a:r>
              <a:rPr lang="en-US" altLang="zh-TW" smtClean="0"/>
              <a:t>,H(M))</a:t>
            </a:r>
          </a:p>
          <a:p>
            <a:pPr lvl="1" eaLnBrk="1" hangingPunct="1">
              <a:lnSpc>
                <a:spcPct val="90000"/>
              </a:lnSpc>
            </a:pPr>
            <a:r>
              <a:rPr lang="en-US" altLang="zh-TW" sz="2400" smtClean="0"/>
              <a:t>Provides authentication and digital signature: H(M) is cryptograpically protected and only A could create E(PR</a:t>
            </a:r>
            <a:r>
              <a:rPr lang="en-US" altLang="zh-TW" sz="2400" baseline="-25000" smtClean="0"/>
              <a:t>a</a:t>
            </a:r>
            <a:r>
              <a:rPr lang="en-US" altLang="zh-TW" sz="2400" smtClean="0"/>
              <a:t>,H(M))</a:t>
            </a:r>
          </a:p>
          <a:p>
            <a:pPr eaLnBrk="1" hangingPunct="1">
              <a:lnSpc>
                <a:spcPct val="90000"/>
              </a:lnSpc>
            </a:pPr>
            <a:r>
              <a:rPr lang="en-US" altLang="zh-TW" smtClean="0"/>
              <a:t>A</a:t>
            </a:r>
            <a:r>
              <a:rPr lang="en-US" altLang="zh-TW" smtClean="0">
                <a:sym typeface="Symbol" pitchFamily="18" charset="2"/>
              </a:rPr>
              <a:t></a:t>
            </a:r>
            <a:r>
              <a:rPr lang="en-US" altLang="zh-TW" smtClean="0"/>
              <a:t>B:E(K,[M||E(PR</a:t>
            </a:r>
            <a:r>
              <a:rPr lang="en-US" altLang="zh-TW" baseline="-25000" smtClean="0"/>
              <a:t>a</a:t>
            </a:r>
            <a:r>
              <a:rPr lang="en-US" altLang="zh-TW" smtClean="0"/>
              <a:t>,H(M)])</a:t>
            </a:r>
          </a:p>
          <a:p>
            <a:pPr lvl="1" eaLnBrk="1" hangingPunct="1">
              <a:lnSpc>
                <a:spcPct val="90000"/>
              </a:lnSpc>
            </a:pPr>
            <a:r>
              <a:rPr lang="en-US" altLang="zh-TW" smtClean="0"/>
              <a:t>Provides authentication and digital signature</a:t>
            </a:r>
          </a:p>
          <a:p>
            <a:pPr lvl="1" eaLnBrk="1" hangingPunct="1">
              <a:lnSpc>
                <a:spcPct val="90000"/>
              </a:lnSpc>
            </a:pPr>
            <a:r>
              <a:rPr lang="en-US" altLang="zh-TW" smtClean="0"/>
              <a:t>Provides confidentiality: only A and B share K</a:t>
            </a:r>
            <a:endParaRPr lang="en-US" altLang="zh-TW" sz="3200" smtClean="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eaLnBrk="1" hangingPunct="1"/>
            <a:r>
              <a:rPr lang="en-US" altLang="zh-TW" smtClean="0">
                <a:ea typeface="ＭＳ Ｐゴシック" pitchFamily="-107" charset="-128"/>
              </a:rPr>
              <a:t>Other hash functions</a:t>
            </a:r>
          </a:p>
        </p:txBody>
      </p:sp>
      <p:sp>
        <p:nvSpPr>
          <p:cNvPr id="16387" name="Content Placeholder 2"/>
          <p:cNvSpPr>
            <a:spLocks noGrp="1"/>
          </p:cNvSpPr>
          <p:nvPr>
            <p:ph idx="1"/>
          </p:nvPr>
        </p:nvSpPr>
        <p:spPr/>
        <p:txBody>
          <a:bodyPr/>
          <a:lstStyle/>
          <a:p>
            <a:pPr eaLnBrk="1" hangingPunct="1"/>
            <a:r>
              <a:rPr lang="en-US" altLang="zh-TW" smtClean="0">
                <a:ea typeface="ＭＳ Ｐゴシック" pitchFamily="-107" charset="-128"/>
              </a:rPr>
              <a:t>To create a one-way password file</a:t>
            </a:r>
          </a:p>
          <a:p>
            <a:pPr lvl="1" eaLnBrk="1" hangingPunct="1"/>
            <a:r>
              <a:rPr lang="en-US" altLang="zh-TW" smtClean="0">
                <a:ea typeface="ＭＳ Ｐゴシック" pitchFamily="-107" charset="-128"/>
              </a:rPr>
              <a:t>store hash of password not actual </a:t>
            </a:r>
            <a:r>
              <a:rPr lang="en-US" altLang="zh-TW" sz="2400" smtClean="0">
                <a:ea typeface="ＭＳ Ｐゴシック" pitchFamily="-107" charset="-128"/>
              </a:rPr>
              <a:t>password</a:t>
            </a:r>
          </a:p>
          <a:p>
            <a:pPr eaLnBrk="1" hangingPunct="1"/>
            <a:r>
              <a:rPr lang="en-US" altLang="zh-TW" smtClean="0">
                <a:ea typeface="ＭＳ Ｐゴシック" pitchFamily="-107" charset="-128"/>
              </a:rPr>
              <a:t>For intrusion detection and virus detection</a:t>
            </a:r>
          </a:p>
          <a:p>
            <a:pPr lvl="1" eaLnBrk="1" hangingPunct="1"/>
            <a:r>
              <a:rPr lang="en-US" altLang="zh-TW" smtClean="0">
                <a:ea typeface="ＭＳ Ｐゴシック" pitchFamily="-107" charset="-128"/>
              </a:rPr>
              <a:t>keep &amp; check hash of files on system</a:t>
            </a:r>
          </a:p>
          <a:p>
            <a:pPr eaLnBrk="1" hangingPunct="1"/>
            <a:r>
              <a:rPr lang="en-US" altLang="zh-TW" smtClean="0">
                <a:ea typeface="ＭＳ Ｐゴシック" pitchFamily="-107" charset="-128"/>
              </a:rPr>
              <a:t>Pseudorandom function (PRF) or pseudorandom number generator (PRNG)</a:t>
            </a:r>
          </a:p>
          <a:p>
            <a:pPr eaLnBrk="1" hangingPunct="1"/>
            <a:endParaRPr lang="en-US" altLang="zh-TW" smtClean="0">
              <a:ea typeface="ＭＳ Ｐゴシック" pitchFamily="-107" charset="-128"/>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altLang="zh-TW" smtClean="0"/>
              <a:t>Simple hash functions</a:t>
            </a:r>
          </a:p>
        </p:txBody>
      </p:sp>
      <p:graphicFrame>
        <p:nvGraphicFramePr>
          <p:cNvPr id="17411" name="Object 4"/>
          <p:cNvGraphicFramePr>
            <a:graphicFrameLocks noChangeAspect="1"/>
          </p:cNvGraphicFramePr>
          <p:nvPr/>
        </p:nvGraphicFramePr>
        <p:xfrm>
          <a:off x="1327150" y="2266950"/>
          <a:ext cx="6604000" cy="2914650"/>
        </p:xfrm>
        <a:graphic>
          <a:graphicData uri="http://schemas.openxmlformats.org/presentationml/2006/ole">
            <mc:AlternateContent xmlns:mc="http://schemas.openxmlformats.org/markup-compatibility/2006">
              <mc:Choice xmlns:v="urn:schemas-microsoft-com:vml" Requires="v">
                <p:oleObj spid="_x0000_s17419" name="文件" r:id="rId3" imgW="6601968" imgH="2913888" progId="Word.Document.8">
                  <p:embed/>
                </p:oleObj>
              </mc:Choice>
              <mc:Fallback>
                <p:oleObj name="文件" r:id="rId3" imgW="6601968" imgH="2913888" progId="Word.Document.8">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27150" y="2266950"/>
                        <a:ext cx="6604000" cy="2914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altLang="zh-TW" smtClean="0"/>
              <a:t>Simple hash functions</a:t>
            </a:r>
          </a:p>
        </p:txBody>
      </p:sp>
      <p:sp>
        <p:nvSpPr>
          <p:cNvPr id="18435" name="Rectangle 3"/>
          <p:cNvSpPr>
            <a:spLocks noGrp="1" noChangeArrowheads="1"/>
          </p:cNvSpPr>
          <p:nvPr>
            <p:ph type="body" idx="1"/>
          </p:nvPr>
        </p:nvSpPr>
        <p:spPr/>
        <p:txBody>
          <a:bodyPr/>
          <a:lstStyle/>
          <a:p>
            <a:pPr eaLnBrk="1" hangingPunct="1"/>
            <a:r>
              <a:rPr lang="en-US" altLang="zh-TW" smtClean="0"/>
              <a:t>One of the simplest hash functions is the bit-by-bit XOR of every block. It can be expressed as follows.</a:t>
            </a:r>
          </a:p>
          <a:p>
            <a:pPr eaLnBrk="1" hangingPunct="1">
              <a:buFont typeface="Wingdings" pitchFamily="-107" charset="2"/>
              <a:buNone/>
            </a:pPr>
            <a:r>
              <a:rPr lang="en-US" altLang="zh-TW" smtClean="0"/>
              <a:t>		</a:t>
            </a:r>
            <a:r>
              <a:rPr lang="en-US" altLang="zh-TW" smtClean="0">
                <a:solidFill>
                  <a:schemeClr val="accent1"/>
                </a:solidFill>
              </a:rPr>
              <a:t>C</a:t>
            </a:r>
            <a:r>
              <a:rPr lang="en-US" altLang="zh-TW" baseline="-25000" smtClean="0">
                <a:solidFill>
                  <a:schemeClr val="accent1"/>
                </a:solidFill>
              </a:rPr>
              <a:t>i</a:t>
            </a:r>
            <a:r>
              <a:rPr lang="en-US" altLang="zh-TW" smtClean="0">
                <a:solidFill>
                  <a:schemeClr val="accent1"/>
                </a:solidFill>
              </a:rPr>
              <a:t>=b</a:t>
            </a:r>
            <a:r>
              <a:rPr lang="en-US" altLang="zh-TW" baseline="-25000" smtClean="0">
                <a:solidFill>
                  <a:schemeClr val="accent1"/>
                </a:solidFill>
              </a:rPr>
              <a:t>i1</a:t>
            </a:r>
            <a:r>
              <a:rPr lang="en-US" altLang="zh-TW" smtClean="0">
                <a:solidFill>
                  <a:schemeClr val="accent1"/>
                </a:solidFill>
                <a:sym typeface="Symbol" pitchFamily="18" charset="2"/>
              </a:rPr>
              <a:t> b</a:t>
            </a:r>
            <a:r>
              <a:rPr lang="en-US" altLang="zh-TW" baseline="-25000" smtClean="0">
                <a:solidFill>
                  <a:schemeClr val="accent1"/>
                </a:solidFill>
                <a:sym typeface="Symbol" pitchFamily="18" charset="2"/>
              </a:rPr>
              <a:t>i2</a:t>
            </a:r>
            <a:r>
              <a:rPr lang="en-US" altLang="zh-TW" smtClean="0">
                <a:solidFill>
                  <a:schemeClr val="accent1"/>
                </a:solidFill>
                <a:sym typeface="Symbol" pitchFamily="18" charset="2"/>
              </a:rPr>
              <a:t>  ... b</a:t>
            </a:r>
            <a:r>
              <a:rPr lang="en-US" altLang="zh-TW" baseline="-25000" smtClean="0">
                <a:solidFill>
                  <a:schemeClr val="accent1"/>
                </a:solidFill>
                <a:sym typeface="Symbol" pitchFamily="18" charset="2"/>
              </a:rPr>
              <a:t>im</a:t>
            </a:r>
            <a:endParaRPr lang="en-US" altLang="zh-TW" smtClean="0">
              <a:sym typeface="Symbol" pitchFamily="18" charset="2"/>
            </a:endParaRPr>
          </a:p>
          <a:p>
            <a:pPr eaLnBrk="1" hangingPunct="1">
              <a:buFont typeface="Wingdings" pitchFamily="-107" charset="2"/>
              <a:buNone/>
            </a:pPr>
            <a:r>
              <a:rPr lang="en-US" altLang="zh-TW" smtClean="0">
                <a:sym typeface="Symbol" pitchFamily="18" charset="2"/>
              </a:rPr>
              <a:t>	where C</a:t>
            </a:r>
            <a:r>
              <a:rPr lang="en-US" altLang="zh-TW" baseline="-25000" smtClean="0">
                <a:sym typeface="Symbol" pitchFamily="18" charset="2"/>
              </a:rPr>
              <a:t>i</a:t>
            </a:r>
            <a:r>
              <a:rPr lang="en-US" altLang="zh-TW" smtClean="0">
                <a:sym typeface="Symbol" pitchFamily="18" charset="2"/>
              </a:rPr>
              <a:t>=ith bit of the hash code, 1</a:t>
            </a:r>
            <a:r>
              <a:rPr lang="en-US" altLang="zh-TW" u="sng" smtClean="0">
                <a:sym typeface="Symbol" pitchFamily="18" charset="2"/>
              </a:rPr>
              <a:t>&lt;</a:t>
            </a:r>
            <a:r>
              <a:rPr lang="en-US" altLang="zh-TW" smtClean="0">
                <a:sym typeface="Symbol" pitchFamily="18" charset="2"/>
              </a:rPr>
              <a:t>i</a:t>
            </a:r>
            <a:r>
              <a:rPr lang="en-US" altLang="zh-TW" u="sng" smtClean="0">
                <a:sym typeface="Symbol" pitchFamily="18" charset="2"/>
              </a:rPr>
              <a:t>&lt;</a:t>
            </a:r>
            <a:r>
              <a:rPr lang="en-US" altLang="zh-TW" smtClean="0">
                <a:sym typeface="Symbol" pitchFamily="18" charset="2"/>
              </a:rPr>
              <a:t>n</a:t>
            </a:r>
          </a:p>
          <a:p>
            <a:pPr eaLnBrk="1" hangingPunct="1">
              <a:buFont typeface="Wingdings" pitchFamily="-107" charset="2"/>
              <a:buNone/>
            </a:pPr>
            <a:r>
              <a:rPr lang="en-US" altLang="zh-TW" smtClean="0">
                <a:sym typeface="Symbol" pitchFamily="18" charset="2"/>
              </a:rPr>
              <a:t>	           m=number of n-bit blocks</a:t>
            </a:r>
          </a:p>
          <a:p>
            <a:pPr eaLnBrk="1" hangingPunct="1">
              <a:buFont typeface="Wingdings" pitchFamily="-107" charset="2"/>
              <a:buNone/>
            </a:pPr>
            <a:r>
              <a:rPr lang="en-US" altLang="zh-TW" smtClean="0">
                <a:sym typeface="Symbol" pitchFamily="18" charset="2"/>
              </a:rPr>
              <a:t>	           bij=ith bit in jth block</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altLang="zh-TW" smtClean="0"/>
              <a:t>Simple hash function (Cont.)</a:t>
            </a:r>
          </a:p>
        </p:txBody>
      </p:sp>
      <p:graphicFrame>
        <p:nvGraphicFramePr>
          <p:cNvPr id="19459" name="Object 4"/>
          <p:cNvGraphicFramePr>
            <a:graphicFrameLocks noChangeAspect="1"/>
          </p:cNvGraphicFramePr>
          <p:nvPr/>
        </p:nvGraphicFramePr>
        <p:xfrm>
          <a:off x="4724400" y="2266950"/>
          <a:ext cx="1943100" cy="3638550"/>
        </p:xfrm>
        <a:graphic>
          <a:graphicData uri="http://schemas.openxmlformats.org/presentationml/2006/ole">
            <mc:AlternateContent xmlns:mc="http://schemas.openxmlformats.org/markup-compatibility/2006">
              <mc:Choice xmlns:v="urn:schemas-microsoft-com:vml" Requires="v">
                <p:oleObj spid="_x0000_s19496" name="文件" r:id="rId3" imgW="1950720" imgH="3906012" progId="Word.Document.8">
                  <p:embed/>
                </p:oleObj>
              </mc:Choice>
              <mc:Fallback>
                <p:oleObj name="文件" r:id="rId3" imgW="1950720" imgH="3906012" progId="Word.Document.8">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2266950"/>
                        <a:ext cx="1943100" cy="3638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9460" name="Object 5"/>
          <p:cNvGraphicFramePr>
            <a:graphicFrameLocks noChangeAspect="1"/>
          </p:cNvGraphicFramePr>
          <p:nvPr/>
        </p:nvGraphicFramePr>
        <p:xfrm>
          <a:off x="1828800" y="5410200"/>
          <a:ext cx="1866900" cy="590550"/>
        </p:xfrm>
        <a:graphic>
          <a:graphicData uri="http://schemas.openxmlformats.org/presentationml/2006/ole">
            <mc:AlternateContent xmlns:mc="http://schemas.openxmlformats.org/markup-compatibility/2006">
              <mc:Choice xmlns:v="urn:schemas-microsoft-com:vml" Requires="v">
                <p:oleObj spid="_x0000_s19497" name="文件" r:id="rId5" imgW="1866900" imgH="589788" progId="Word.Document.8">
                  <p:embed/>
                </p:oleObj>
              </mc:Choice>
              <mc:Fallback>
                <p:oleObj name="文件" r:id="rId5" imgW="1866900" imgH="589788" progId="Word.Document.8">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28800" y="5410200"/>
                        <a:ext cx="1866900" cy="590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9461" name="Line 6"/>
          <p:cNvSpPr>
            <a:spLocks noChangeShapeType="1"/>
          </p:cNvSpPr>
          <p:nvPr/>
        </p:nvSpPr>
        <p:spPr bwMode="auto">
          <a:xfrm flipH="1">
            <a:off x="4729163" y="2481263"/>
            <a:ext cx="1719262" cy="1381125"/>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62" name="Line 7"/>
          <p:cNvSpPr>
            <a:spLocks noChangeShapeType="1"/>
          </p:cNvSpPr>
          <p:nvPr/>
        </p:nvSpPr>
        <p:spPr bwMode="auto">
          <a:xfrm flipH="1">
            <a:off x="4733925" y="2562225"/>
            <a:ext cx="1714500" cy="139065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63" name="Line 8"/>
          <p:cNvSpPr>
            <a:spLocks noChangeShapeType="1"/>
          </p:cNvSpPr>
          <p:nvPr/>
        </p:nvSpPr>
        <p:spPr bwMode="auto">
          <a:xfrm flipH="1">
            <a:off x="4729163" y="2643188"/>
            <a:ext cx="1724025" cy="1404937"/>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64" name="Line 9"/>
          <p:cNvSpPr>
            <a:spLocks noChangeShapeType="1"/>
          </p:cNvSpPr>
          <p:nvPr/>
        </p:nvSpPr>
        <p:spPr bwMode="auto">
          <a:xfrm flipH="1">
            <a:off x="4733925" y="2728913"/>
            <a:ext cx="1719263" cy="1423987"/>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65" name="Line 10"/>
          <p:cNvSpPr>
            <a:spLocks noChangeShapeType="1"/>
          </p:cNvSpPr>
          <p:nvPr/>
        </p:nvSpPr>
        <p:spPr bwMode="auto">
          <a:xfrm flipH="1">
            <a:off x="4733925" y="2824163"/>
            <a:ext cx="1719263" cy="1419225"/>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66" name="Line 11"/>
          <p:cNvSpPr>
            <a:spLocks noChangeShapeType="1"/>
          </p:cNvSpPr>
          <p:nvPr/>
        </p:nvSpPr>
        <p:spPr bwMode="auto">
          <a:xfrm flipH="1">
            <a:off x="4733925" y="2914650"/>
            <a:ext cx="1724025" cy="1419225"/>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67" name="Line 12"/>
          <p:cNvSpPr>
            <a:spLocks noChangeShapeType="1"/>
          </p:cNvSpPr>
          <p:nvPr/>
        </p:nvSpPr>
        <p:spPr bwMode="auto">
          <a:xfrm flipH="1">
            <a:off x="4767263" y="2271713"/>
            <a:ext cx="804862" cy="6477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68" name="Line 13"/>
          <p:cNvSpPr>
            <a:spLocks noChangeShapeType="1"/>
          </p:cNvSpPr>
          <p:nvPr/>
        </p:nvSpPr>
        <p:spPr bwMode="auto">
          <a:xfrm flipH="1">
            <a:off x="4767263" y="2262188"/>
            <a:ext cx="928687" cy="747712"/>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69" name="Line 14"/>
          <p:cNvSpPr>
            <a:spLocks noChangeShapeType="1"/>
          </p:cNvSpPr>
          <p:nvPr/>
        </p:nvSpPr>
        <p:spPr bwMode="auto">
          <a:xfrm flipH="1">
            <a:off x="4767263" y="2271713"/>
            <a:ext cx="1014412" cy="828675"/>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70" name="Line 15"/>
          <p:cNvSpPr>
            <a:spLocks noChangeShapeType="1"/>
          </p:cNvSpPr>
          <p:nvPr/>
        </p:nvSpPr>
        <p:spPr bwMode="auto">
          <a:xfrm flipH="1">
            <a:off x="4757738" y="2266950"/>
            <a:ext cx="1133475" cy="938213"/>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71" name="Line 16"/>
          <p:cNvSpPr>
            <a:spLocks noChangeShapeType="1"/>
          </p:cNvSpPr>
          <p:nvPr/>
        </p:nvSpPr>
        <p:spPr bwMode="auto">
          <a:xfrm>
            <a:off x="4776788" y="4343400"/>
            <a:ext cx="0" cy="1023938"/>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72" name="Line 17"/>
          <p:cNvSpPr>
            <a:spLocks noChangeShapeType="1"/>
          </p:cNvSpPr>
          <p:nvPr/>
        </p:nvSpPr>
        <p:spPr bwMode="auto">
          <a:xfrm>
            <a:off x="4895850" y="4348163"/>
            <a:ext cx="0" cy="1023937"/>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73" name="Line 18"/>
          <p:cNvSpPr>
            <a:spLocks noChangeShapeType="1"/>
          </p:cNvSpPr>
          <p:nvPr/>
        </p:nvSpPr>
        <p:spPr bwMode="auto">
          <a:xfrm>
            <a:off x="6291263" y="4348163"/>
            <a:ext cx="0" cy="1023937"/>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74" name="Line 19"/>
          <p:cNvSpPr>
            <a:spLocks noChangeShapeType="1"/>
          </p:cNvSpPr>
          <p:nvPr/>
        </p:nvSpPr>
        <p:spPr bwMode="auto">
          <a:xfrm>
            <a:off x="6400800" y="4348163"/>
            <a:ext cx="0" cy="1023937"/>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75" name="Line 20"/>
          <p:cNvSpPr>
            <a:spLocks noChangeShapeType="1"/>
          </p:cNvSpPr>
          <p:nvPr/>
        </p:nvSpPr>
        <p:spPr bwMode="auto">
          <a:xfrm flipH="1">
            <a:off x="3495675" y="4343400"/>
            <a:ext cx="2905125" cy="10668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76" name="Line 21"/>
          <p:cNvSpPr>
            <a:spLocks noChangeShapeType="1"/>
          </p:cNvSpPr>
          <p:nvPr/>
        </p:nvSpPr>
        <p:spPr bwMode="auto">
          <a:xfrm flipH="1">
            <a:off x="3367088" y="4343400"/>
            <a:ext cx="2905125" cy="10668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77" name="Line 22"/>
          <p:cNvSpPr>
            <a:spLocks noChangeShapeType="1"/>
          </p:cNvSpPr>
          <p:nvPr/>
        </p:nvSpPr>
        <p:spPr bwMode="auto">
          <a:xfrm flipH="1">
            <a:off x="3267075" y="4343400"/>
            <a:ext cx="2905125" cy="10668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78" name="Line 23"/>
          <p:cNvSpPr>
            <a:spLocks noChangeShapeType="1"/>
          </p:cNvSpPr>
          <p:nvPr/>
        </p:nvSpPr>
        <p:spPr bwMode="auto">
          <a:xfrm flipH="1">
            <a:off x="1862138" y="4348163"/>
            <a:ext cx="2905125" cy="10668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79" name="Line 24"/>
          <p:cNvSpPr>
            <a:spLocks noChangeShapeType="1"/>
          </p:cNvSpPr>
          <p:nvPr/>
        </p:nvSpPr>
        <p:spPr bwMode="auto">
          <a:xfrm flipH="1">
            <a:off x="1990725" y="4348163"/>
            <a:ext cx="2905125" cy="10668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80" name="Text Box 25"/>
          <p:cNvSpPr txBox="1">
            <a:spLocks noChangeArrowheads="1"/>
          </p:cNvSpPr>
          <p:nvPr/>
        </p:nvSpPr>
        <p:spPr bwMode="auto">
          <a:xfrm>
            <a:off x="1238250" y="5524500"/>
            <a:ext cx="29146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a:t>XOR with 1-bit rotation to the right</a:t>
            </a:r>
          </a:p>
        </p:txBody>
      </p:sp>
      <p:sp>
        <p:nvSpPr>
          <p:cNvPr id="19481" name="Text Box 26"/>
          <p:cNvSpPr txBox="1">
            <a:spLocks noChangeArrowheads="1"/>
          </p:cNvSpPr>
          <p:nvPr/>
        </p:nvSpPr>
        <p:spPr bwMode="auto">
          <a:xfrm>
            <a:off x="4229100" y="5505450"/>
            <a:ext cx="32194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a:t>XOR of every 16-bit block</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altLang="zh-TW" smtClean="0"/>
              <a:t>Simple XOR or rotated XOR</a:t>
            </a:r>
          </a:p>
        </p:txBody>
      </p:sp>
      <p:sp>
        <p:nvSpPr>
          <p:cNvPr id="20483" name="Rectangle 3"/>
          <p:cNvSpPr>
            <a:spLocks noGrp="1" noChangeArrowheads="1"/>
          </p:cNvSpPr>
          <p:nvPr>
            <p:ph type="body" idx="1"/>
          </p:nvPr>
        </p:nvSpPr>
        <p:spPr/>
        <p:txBody>
          <a:bodyPr/>
          <a:lstStyle/>
          <a:p>
            <a:pPr eaLnBrk="1" hangingPunct="1">
              <a:lnSpc>
                <a:spcPct val="90000"/>
              </a:lnSpc>
            </a:pPr>
            <a:r>
              <a:rPr lang="en-US" altLang="zh-TW" sz="2400" smtClean="0"/>
              <a:t>Although a simple XOR or rotated XOR (RXOR) is insufficient if only the hash code is encrypted, you may still feel that such a simple function could be useful when the message as well as the hash code are encrypted.</a:t>
            </a:r>
          </a:p>
          <a:p>
            <a:pPr eaLnBrk="1" hangingPunct="1">
              <a:lnSpc>
                <a:spcPct val="90000"/>
              </a:lnSpc>
            </a:pPr>
            <a:r>
              <a:rPr lang="en-US" altLang="zh-TW" sz="2400" smtClean="0"/>
              <a:t>However, you must be really careful.</a:t>
            </a:r>
          </a:p>
          <a:p>
            <a:pPr eaLnBrk="1" hangingPunct="1">
              <a:lnSpc>
                <a:spcPct val="90000"/>
              </a:lnSpc>
            </a:pPr>
            <a:r>
              <a:rPr lang="en-US" altLang="zh-TW" sz="2400" smtClean="0"/>
              <a:t>Consider the cipher block chaining (CBC). Given a message consisting of a sequence of 64-bit blocks of X</a:t>
            </a:r>
            <a:r>
              <a:rPr lang="en-US" altLang="zh-TW" sz="2400" baseline="-25000" smtClean="0"/>
              <a:t>1</a:t>
            </a:r>
            <a:r>
              <a:rPr lang="en-US" altLang="zh-TW" sz="2400" smtClean="0"/>
              <a:t>, X</a:t>
            </a:r>
            <a:r>
              <a:rPr lang="en-US" altLang="zh-TW" sz="2400" baseline="-25000" smtClean="0"/>
              <a:t>2</a:t>
            </a:r>
            <a:r>
              <a:rPr lang="en-US" altLang="zh-TW" sz="2400" smtClean="0"/>
              <a:t>, …,X</a:t>
            </a:r>
            <a:r>
              <a:rPr lang="en-US" altLang="zh-TW" sz="2400" baseline="-25000" smtClean="0"/>
              <a:t>N</a:t>
            </a:r>
            <a:r>
              <a:rPr lang="en-US" altLang="zh-TW" sz="2400" smtClean="0"/>
              <a:t>, define the hash code C as the block-by-block XOR or all blocks and append the hash code as the final block.</a:t>
            </a:r>
          </a:p>
          <a:p>
            <a:pPr eaLnBrk="1" hangingPunct="1">
              <a:lnSpc>
                <a:spcPct val="90000"/>
              </a:lnSpc>
              <a:buFont typeface="Wingdings" pitchFamily="-107" charset="2"/>
              <a:buNone/>
            </a:pPr>
            <a:r>
              <a:rPr lang="en-US" altLang="zh-TW" sz="2400" smtClean="0"/>
              <a:t>	</a:t>
            </a:r>
            <a:r>
              <a:rPr lang="en-US" altLang="zh-TW" sz="2400" smtClean="0">
                <a:solidFill>
                  <a:schemeClr val="accent1"/>
                </a:solidFill>
              </a:rPr>
              <a:t>C=X</a:t>
            </a:r>
            <a:r>
              <a:rPr lang="en-US" altLang="zh-TW" sz="2400" baseline="-25000" smtClean="0">
                <a:solidFill>
                  <a:schemeClr val="accent1"/>
                </a:solidFill>
              </a:rPr>
              <a:t>N+1</a:t>
            </a:r>
            <a:r>
              <a:rPr lang="en-US" altLang="zh-TW" sz="2400" smtClean="0">
                <a:solidFill>
                  <a:schemeClr val="accent1"/>
                </a:solidFill>
              </a:rPr>
              <a:t>=X</a:t>
            </a:r>
            <a:r>
              <a:rPr lang="en-US" altLang="zh-TW" sz="2400" baseline="-25000" smtClean="0">
                <a:solidFill>
                  <a:schemeClr val="accent1"/>
                </a:solidFill>
              </a:rPr>
              <a:t>1</a:t>
            </a:r>
            <a:r>
              <a:rPr lang="en-US" altLang="zh-TW" sz="2400" smtClean="0">
                <a:solidFill>
                  <a:schemeClr val="accent1"/>
                </a:solidFill>
              </a:rPr>
              <a:t> </a:t>
            </a:r>
            <a:r>
              <a:rPr lang="en-US" altLang="zh-TW" sz="2800" smtClean="0">
                <a:solidFill>
                  <a:schemeClr val="accent1"/>
                </a:solidFill>
                <a:sym typeface="Symbol" pitchFamily="18" charset="2"/>
              </a:rPr>
              <a:t></a:t>
            </a:r>
            <a:r>
              <a:rPr lang="en-US" altLang="zh-TW" sz="2400" smtClean="0">
                <a:solidFill>
                  <a:schemeClr val="accent1"/>
                </a:solidFill>
              </a:rPr>
              <a:t> X</a:t>
            </a:r>
            <a:r>
              <a:rPr lang="en-US" altLang="zh-TW" sz="2400" baseline="-25000" smtClean="0">
                <a:solidFill>
                  <a:schemeClr val="accent1"/>
                </a:solidFill>
              </a:rPr>
              <a:t>2</a:t>
            </a:r>
            <a:r>
              <a:rPr lang="en-US" altLang="zh-TW" sz="2400" smtClean="0">
                <a:solidFill>
                  <a:schemeClr val="accent1"/>
                </a:solidFill>
              </a:rPr>
              <a:t> </a:t>
            </a:r>
            <a:r>
              <a:rPr lang="en-US" altLang="zh-TW" sz="2800" smtClean="0">
                <a:solidFill>
                  <a:schemeClr val="accent1"/>
                </a:solidFill>
                <a:sym typeface="Symbol" pitchFamily="18" charset="2"/>
              </a:rPr>
              <a:t></a:t>
            </a:r>
            <a:r>
              <a:rPr lang="en-US" altLang="zh-TW" sz="2400" smtClean="0">
                <a:solidFill>
                  <a:schemeClr val="accent1"/>
                </a:solidFill>
              </a:rPr>
              <a:t> … </a:t>
            </a:r>
            <a:r>
              <a:rPr lang="en-US" altLang="zh-TW" sz="2800" smtClean="0">
                <a:solidFill>
                  <a:schemeClr val="accent1"/>
                </a:solidFill>
                <a:sym typeface="Symbol" pitchFamily="18" charset="2"/>
              </a:rPr>
              <a:t></a:t>
            </a:r>
            <a:r>
              <a:rPr lang="en-US" altLang="zh-TW" sz="2400" smtClean="0">
                <a:solidFill>
                  <a:schemeClr val="accent1"/>
                </a:solidFill>
              </a:rPr>
              <a:t> X</a:t>
            </a:r>
            <a:r>
              <a:rPr lang="en-US" altLang="zh-TW" sz="2400" baseline="-25000" smtClean="0">
                <a:solidFill>
                  <a:schemeClr val="accent1"/>
                </a:solidFill>
              </a:rPr>
              <a:t>N</a:t>
            </a:r>
            <a:endParaRPr lang="en-US" altLang="zh-TW" sz="2400" smtClean="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altLang="zh-TW" smtClean="0"/>
              <a:t>CBC</a:t>
            </a:r>
          </a:p>
        </p:txBody>
      </p:sp>
      <p:sp>
        <p:nvSpPr>
          <p:cNvPr id="21507" name="Rectangle 3"/>
          <p:cNvSpPr>
            <a:spLocks noGrp="1" noChangeArrowheads="1"/>
          </p:cNvSpPr>
          <p:nvPr>
            <p:ph type="body" idx="1"/>
          </p:nvPr>
        </p:nvSpPr>
        <p:spPr>
          <a:xfrm>
            <a:off x="838200" y="1619250"/>
            <a:ext cx="8305800" cy="4114800"/>
          </a:xfrm>
        </p:spPr>
        <p:txBody>
          <a:bodyPr/>
          <a:lstStyle/>
          <a:p>
            <a:pPr eaLnBrk="1" hangingPunct="1">
              <a:lnSpc>
                <a:spcPct val="90000"/>
              </a:lnSpc>
            </a:pPr>
            <a:r>
              <a:rPr lang="en-US" altLang="zh-TW" sz="2400" smtClean="0"/>
              <a:t>Next, encrypt the entire message plus hash code, using CBC mode to produce the encrypted message Y</a:t>
            </a:r>
            <a:r>
              <a:rPr lang="en-US" altLang="zh-TW" sz="2400" baseline="-25000" smtClean="0"/>
              <a:t>1</a:t>
            </a:r>
            <a:r>
              <a:rPr lang="en-US" altLang="zh-TW" sz="2400" smtClean="0"/>
              <a:t>,Y</a:t>
            </a:r>
            <a:r>
              <a:rPr lang="en-US" altLang="zh-TW" sz="2400" baseline="-25000" smtClean="0"/>
              <a:t>2</a:t>
            </a:r>
            <a:r>
              <a:rPr lang="en-US" altLang="zh-TW" sz="2400" smtClean="0"/>
              <a:t>, …, Y</a:t>
            </a:r>
            <a:r>
              <a:rPr lang="en-US" altLang="zh-TW" sz="2400" baseline="-25000" smtClean="0"/>
              <a:t>N+1</a:t>
            </a:r>
            <a:r>
              <a:rPr lang="en-US" altLang="zh-TW" sz="2400" smtClean="0"/>
              <a:t>.</a:t>
            </a:r>
          </a:p>
          <a:p>
            <a:pPr eaLnBrk="1" hangingPunct="1">
              <a:lnSpc>
                <a:spcPct val="90000"/>
              </a:lnSpc>
            </a:pPr>
            <a:r>
              <a:rPr lang="en-US" altLang="zh-TW" sz="2400" smtClean="0"/>
              <a:t>Then we have</a:t>
            </a:r>
          </a:p>
          <a:p>
            <a:pPr eaLnBrk="1" hangingPunct="1">
              <a:lnSpc>
                <a:spcPct val="90000"/>
              </a:lnSpc>
              <a:buFont typeface="Wingdings" pitchFamily="-107" charset="2"/>
              <a:buNone/>
            </a:pPr>
            <a:r>
              <a:rPr lang="en-US" altLang="zh-TW" sz="2400" smtClean="0"/>
              <a:t>	</a:t>
            </a:r>
            <a:r>
              <a:rPr lang="en-US" altLang="zh-TW" sz="2400" smtClean="0">
                <a:solidFill>
                  <a:schemeClr val="accent1"/>
                </a:solidFill>
              </a:rPr>
              <a:t>X</a:t>
            </a:r>
            <a:r>
              <a:rPr lang="en-US" altLang="zh-TW" sz="2400" baseline="-25000" smtClean="0">
                <a:solidFill>
                  <a:schemeClr val="accent1"/>
                </a:solidFill>
              </a:rPr>
              <a:t>1</a:t>
            </a:r>
            <a:r>
              <a:rPr lang="en-US" altLang="zh-TW" sz="2400" smtClean="0">
                <a:solidFill>
                  <a:schemeClr val="accent1"/>
                </a:solidFill>
              </a:rPr>
              <a:t>=IV </a:t>
            </a:r>
            <a:r>
              <a:rPr lang="en-US" altLang="zh-TW" sz="2400" smtClean="0">
                <a:solidFill>
                  <a:schemeClr val="accent1"/>
                </a:solidFill>
                <a:sym typeface="Symbol" pitchFamily="18" charset="2"/>
              </a:rPr>
              <a:t>D(K,Y</a:t>
            </a:r>
            <a:r>
              <a:rPr lang="en-US" altLang="zh-TW" sz="2400" baseline="-25000" smtClean="0">
                <a:solidFill>
                  <a:schemeClr val="accent1"/>
                </a:solidFill>
                <a:sym typeface="Symbol" pitchFamily="18" charset="2"/>
              </a:rPr>
              <a:t>1</a:t>
            </a:r>
            <a:r>
              <a:rPr lang="en-US" altLang="zh-TW" sz="2400" smtClean="0">
                <a:solidFill>
                  <a:schemeClr val="accent1"/>
                </a:solidFill>
                <a:sym typeface="Symbol" pitchFamily="18" charset="2"/>
              </a:rPr>
              <a:t>)</a:t>
            </a:r>
          </a:p>
          <a:p>
            <a:pPr eaLnBrk="1" hangingPunct="1">
              <a:lnSpc>
                <a:spcPct val="90000"/>
              </a:lnSpc>
              <a:buFont typeface="Wingdings" pitchFamily="-107" charset="2"/>
              <a:buNone/>
            </a:pPr>
            <a:r>
              <a:rPr lang="en-US" altLang="zh-TW" sz="2400" smtClean="0">
                <a:solidFill>
                  <a:schemeClr val="accent1"/>
                </a:solidFill>
                <a:sym typeface="Symbol" pitchFamily="18" charset="2"/>
              </a:rPr>
              <a:t>	X</a:t>
            </a:r>
            <a:r>
              <a:rPr lang="en-US" altLang="zh-TW" sz="2400" baseline="-25000" smtClean="0">
                <a:solidFill>
                  <a:schemeClr val="accent1"/>
                </a:solidFill>
                <a:sym typeface="Symbol" pitchFamily="18" charset="2"/>
              </a:rPr>
              <a:t>i</a:t>
            </a:r>
            <a:r>
              <a:rPr lang="en-US" altLang="zh-TW" sz="2400" smtClean="0">
                <a:solidFill>
                  <a:schemeClr val="accent1"/>
                </a:solidFill>
                <a:sym typeface="Symbol" pitchFamily="18" charset="2"/>
              </a:rPr>
              <a:t>=Y</a:t>
            </a:r>
            <a:r>
              <a:rPr lang="en-US" altLang="zh-TW" sz="2400" baseline="-25000" smtClean="0">
                <a:solidFill>
                  <a:schemeClr val="accent1"/>
                </a:solidFill>
                <a:sym typeface="Symbol" pitchFamily="18" charset="2"/>
              </a:rPr>
              <a:t>i-1</a:t>
            </a:r>
            <a:r>
              <a:rPr lang="en-US" altLang="zh-TW" sz="2400" smtClean="0">
                <a:solidFill>
                  <a:schemeClr val="accent1"/>
                </a:solidFill>
                <a:sym typeface="Symbol" pitchFamily="18" charset="2"/>
              </a:rPr>
              <a:t> D(K,Y</a:t>
            </a:r>
            <a:r>
              <a:rPr lang="en-US" altLang="zh-TW" sz="2400" baseline="-25000" smtClean="0">
                <a:solidFill>
                  <a:schemeClr val="accent1"/>
                </a:solidFill>
                <a:sym typeface="Symbol" pitchFamily="18" charset="2"/>
              </a:rPr>
              <a:t>i</a:t>
            </a:r>
            <a:r>
              <a:rPr lang="en-US" altLang="zh-TW" sz="2400" smtClean="0">
                <a:solidFill>
                  <a:schemeClr val="accent1"/>
                </a:solidFill>
                <a:sym typeface="Symbol" pitchFamily="18" charset="2"/>
              </a:rPr>
              <a:t>)</a:t>
            </a:r>
          </a:p>
          <a:p>
            <a:pPr eaLnBrk="1" hangingPunct="1">
              <a:lnSpc>
                <a:spcPct val="90000"/>
              </a:lnSpc>
              <a:buFont typeface="Wingdings" pitchFamily="-107" charset="2"/>
              <a:buNone/>
            </a:pPr>
            <a:r>
              <a:rPr lang="en-US" altLang="zh-TW" sz="2400" smtClean="0">
                <a:solidFill>
                  <a:schemeClr val="accent1"/>
                </a:solidFill>
                <a:sym typeface="Symbol" pitchFamily="18" charset="2"/>
              </a:rPr>
              <a:t>	X</a:t>
            </a:r>
            <a:r>
              <a:rPr lang="en-US" altLang="zh-TW" sz="2400" baseline="-25000" smtClean="0">
                <a:solidFill>
                  <a:schemeClr val="accent1"/>
                </a:solidFill>
                <a:sym typeface="Symbol" pitchFamily="18" charset="2"/>
              </a:rPr>
              <a:t>N+1</a:t>
            </a:r>
            <a:r>
              <a:rPr lang="en-US" altLang="zh-TW" sz="2400" smtClean="0">
                <a:solidFill>
                  <a:schemeClr val="accent1"/>
                </a:solidFill>
                <a:sym typeface="Symbol" pitchFamily="18" charset="2"/>
              </a:rPr>
              <a:t>=Y</a:t>
            </a:r>
            <a:r>
              <a:rPr lang="en-US" altLang="zh-TW" sz="2400" baseline="-25000" smtClean="0">
                <a:solidFill>
                  <a:schemeClr val="accent1"/>
                </a:solidFill>
                <a:sym typeface="Symbol" pitchFamily="18" charset="2"/>
              </a:rPr>
              <a:t>N</a:t>
            </a:r>
            <a:r>
              <a:rPr lang="en-US" altLang="zh-TW" sz="2400" smtClean="0">
                <a:solidFill>
                  <a:schemeClr val="accent1"/>
                </a:solidFill>
                <a:sym typeface="Symbol" pitchFamily="18" charset="2"/>
              </a:rPr>
              <a:t> D(K,Y</a:t>
            </a:r>
            <a:r>
              <a:rPr lang="en-US" altLang="zh-TW" sz="2400" baseline="-25000" smtClean="0">
                <a:solidFill>
                  <a:schemeClr val="accent1"/>
                </a:solidFill>
                <a:sym typeface="Symbol" pitchFamily="18" charset="2"/>
              </a:rPr>
              <a:t>N+1</a:t>
            </a:r>
            <a:r>
              <a:rPr lang="en-US" altLang="zh-TW" sz="2400" smtClean="0">
                <a:solidFill>
                  <a:schemeClr val="accent1"/>
                </a:solidFill>
                <a:sym typeface="Symbol" pitchFamily="18" charset="2"/>
              </a:rPr>
              <a:t>)</a:t>
            </a:r>
          </a:p>
          <a:p>
            <a:pPr eaLnBrk="1" hangingPunct="1">
              <a:lnSpc>
                <a:spcPct val="90000"/>
              </a:lnSpc>
            </a:pPr>
            <a:r>
              <a:rPr lang="en-US" altLang="zh-TW" sz="2400" smtClean="0">
                <a:solidFill>
                  <a:schemeClr val="tx2"/>
                </a:solidFill>
                <a:sym typeface="Symbol" pitchFamily="18" charset="2"/>
              </a:rPr>
              <a:t>But X</a:t>
            </a:r>
            <a:r>
              <a:rPr lang="en-US" altLang="zh-TW" sz="2400" baseline="-25000" smtClean="0">
                <a:solidFill>
                  <a:schemeClr val="tx2"/>
                </a:solidFill>
                <a:sym typeface="Symbol" pitchFamily="18" charset="2"/>
              </a:rPr>
              <a:t>N+1</a:t>
            </a:r>
            <a:r>
              <a:rPr lang="en-US" altLang="zh-TW" sz="2400" smtClean="0">
                <a:solidFill>
                  <a:schemeClr val="tx2"/>
                </a:solidFill>
                <a:sym typeface="Symbol" pitchFamily="18" charset="2"/>
              </a:rPr>
              <a:t> is the hash code:</a:t>
            </a:r>
            <a:endParaRPr lang="en-US" altLang="zh-TW" sz="2400" smtClean="0">
              <a:solidFill>
                <a:schemeClr val="accent1"/>
              </a:solidFill>
              <a:sym typeface="Symbol" pitchFamily="18" charset="2"/>
            </a:endParaRPr>
          </a:p>
          <a:p>
            <a:pPr eaLnBrk="1" hangingPunct="1">
              <a:lnSpc>
                <a:spcPct val="90000"/>
              </a:lnSpc>
              <a:buFont typeface="Wingdings" pitchFamily="-107" charset="2"/>
              <a:buNone/>
            </a:pPr>
            <a:r>
              <a:rPr lang="en-US" altLang="zh-TW" sz="2400" smtClean="0">
                <a:solidFill>
                  <a:schemeClr val="accent1"/>
                </a:solidFill>
                <a:sym typeface="Symbol" pitchFamily="18" charset="2"/>
              </a:rPr>
              <a:t>	</a:t>
            </a:r>
            <a:r>
              <a:rPr lang="en-US" altLang="zh-TW" sz="2400" smtClean="0">
                <a:solidFill>
                  <a:schemeClr val="accent1"/>
                </a:solidFill>
              </a:rPr>
              <a:t>X</a:t>
            </a:r>
            <a:r>
              <a:rPr lang="en-US" altLang="zh-TW" sz="2400" baseline="-25000" smtClean="0">
                <a:solidFill>
                  <a:schemeClr val="accent1"/>
                </a:solidFill>
              </a:rPr>
              <a:t>N+1</a:t>
            </a:r>
            <a:r>
              <a:rPr lang="en-US" altLang="zh-TW" sz="2400" smtClean="0">
                <a:solidFill>
                  <a:schemeClr val="accent1"/>
                </a:solidFill>
              </a:rPr>
              <a:t>=X</a:t>
            </a:r>
            <a:r>
              <a:rPr lang="en-US" altLang="zh-TW" sz="2400" baseline="-25000" smtClean="0">
                <a:solidFill>
                  <a:schemeClr val="accent1"/>
                </a:solidFill>
              </a:rPr>
              <a:t>1</a:t>
            </a:r>
            <a:r>
              <a:rPr lang="en-US" altLang="zh-TW" sz="2400" smtClean="0">
                <a:solidFill>
                  <a:schemeClr val="accent1"/>
                </a:solidFill>
              </a:rPr>
              <a:t> </a:t>
            </a:r>
            <a:r>
              <a:rPr lang="en-US" altLang="zh-TW" sz="2800" smtClean="0">
                <a:solidFill>
                  <a:schemeClr val="accent1"/>
                </a:solidFill>
                <a:sym typeface="Symbol" pitchFamily="18" charset="2"/>
              </a:rPr>
              <a:t></a:t>
            </a:r>
            <a:r>
              <a:rPr lang="en-US" altLang="zh-TW" sz="2400" smtClean="0">
                <a:solidFill>
                  <a:schemeClr val="accent1"/>
                </a:solidFill>
              </a:rPr>
              <a:t> X</a:t>
            </a:r>
            <a:r>
              <a:rPr lang="en-US" altLang="zh-TW" sz="2400" baseline="-25000" smtClean="0">
                <a:solidFill>
                  <a:schemeClr val="accent1"/>
                </a:solidFill>
              </a:rPr>
              <a:t>2</a:t>
            </a:r>
            <a:r>
              <a:rPr lang="en-US" altLang="zh-TW" sz="2400" smtClean="0">
                <a:solidFill>
                  <a:schemeClr val="accent1"/>
                </a:solidFill>
              </a:rPr>
              <a:t> </a:t>
            </a:r>
            <a:r>
              <a:rPr lang="en-US" altLang="zh-TW" sz="2800" smtClean="0">
                <a:solidFill>
                  <a:schemeClr val="accent1"/>
                </a:solidFill>
                <a:sym typeface="Symbol" pitchFamily="18" charset="2"/>
              </a:rPr>
              <a:t></a:t>
            </a:r>
            <a:r>
              <a:rPr lang="en-US" altLang="zh-TW" sz="2400" smtClean="0">
                <a:solidFill>
                  <a:schemeClr val="accent1"/>
                </a:solidFill>
              </a:rPr>
              <a:t> … </a:t>
            </a:r>
            <a:r>
              <a:rPr lang="en-US" altLang="zh-TW" sz="2800" smtClean="0">
                <a:solidFill>
                  <a:schemeClr val="accent1"/>
                </a:solidFill>
                <a:sym typeface="Symbol" pitchFamily="18" charset="2"/>
              </a:rPr>
              <a:t></a:t>
            </a:r>
            <a:r>
              <a:rPr lang="en-US" altLang="zh-TW" sz="2400" smtClean="0">
                <a:solidFill>
                  <a:schemeClr val="accent1"/>
                </a:solidFill>
              </a:rPr>
              <a:t> X</a:t>
            </a:r>
            <a:r>
              <a:rPr lang="en-US" altLang="zh-TW" sz="2400" baseline="-25000" smtClean="0">
                <a:solidFill>
                  <a:schemeClr val="accent1"/>
                </a:solidFill>
              </a:rPr>
              <a:t>N</a:t>
            </a:r>
          </a:p>
          <a:p>
            <a:pPr eaLnBrk="1" hangingPunct="1">
              <a:lnSpc>
                <a:spcPct val="90000"/>
              </a:lnSpc>
              <a:buFont typeface="Wingdings" pitchFamily="-107" charset="2"/>
              <a:buNone/>
            </a:pPr>
            <a:r>
              <a:rPr lang="en-US" altLang="zh-TW" sz="2400" baseline="-25000" smtClean="0">
                <a:solidFill>
                  <a:schemeClr val="accent1"/>
                </a:solidFill>
              </a:rPr>
              <a:t>	           </a:t>
            </a:r>
            <a:r>
              <a:rPr lang="en-US" altLang="zh-TW" sz="2400" smtClean="0">
                <a:solidFill>
                  <a:schemeClr val="accent1"/>
                </a:solidFill>
              </a:rPr>
              <a:t>=[IV </a:t>
            </a:r>
            <a:r>
              <a:rPr lang="en-US" altLang="zh-TW" sz="2400" smtClean="0">
                <a:solidFill>
                  <a:schemeClr val="accent1"/>
                </a:solidFill>
                <a:sym typeface="Symbol" pitchFamily="18" charset="2"/>
              </a:rPr>
              <a:t>D(K,Y</a:t>
            </a:r>
            <a:r>
              <a:rPr lang="en-US" altLang="zh-TW" sz="2400" baseline="-25000" smtClean="0">
                <a:solidFill>
                  <a:schemeClr val="accent1"/>
                </a:solidFill>
                <a:sym typeface="Symbol" pitchFamily="18" charset="2"/>
              </a:rPr>
              <a:t>1</a:t>
            </a:r>
            <a:r>
              <a:rPr lang="en-US" altLang="zh-TW" sz="2400" smtClean="0">
                <a:solidFill>
                  <a:schemeClr val="accent1"/>
                </a:solidFill>
                <a:sym typeface="Symbol" pitchFamily="18" charset="2"/>
              </a:rPr>
              <a:t>)] [Y</a:t>
            </a:r>
            <a:r>
              <a:rPr lang="en-US" altLang="zh-TW" sz="2400" baseline="-25000" smtClean="0">
                <a:solidFill>
                  <a:schemeClr val="accent1"/>
                </a:solidFill>
                <a:sym typeface="Symbol" pitchFamily="18" charset="2"/>
              </a:rPr>
              <a:t>1</a:t>
            </a:r>
            <a:r>
              <a:rPr lang="en-US" altLang="zh-TW" sz="2400" smtClean="0">
                <a:solidFill>
                  <a:schemeClr val="accent1"/>
                </a:solidFill>
                <a:sym typeface="Symbol" pitchFamily="18" charset="2"/>
              </a:rPr>
              <a:t> D(K,Y</a:t>
            </a:r>
            <a:r>
              <a:rPr lang="en-US" altLang="zh-TW" sz="2400" baseline="-25000" smtClean="0">
                <a:solidFill>
                  <a:schemeClr val="accent1"/>
                </a:solidFill>
                <a:sym typeface="Symbol" pitchFamily="18" charset="2"/>
              </a:rPr>
              <a:t>2</a:t>
            </a:r>
            <a:r>
              <a:rPr lang="en-US" altLang="zh-TW" sz="2400" smtClean="0">
                <a:solidFill>
                  <a:schemeClr val="accent1"/>
                </a:solidFill>
                <a:sym typeface="Symbol" pitchFamily="18" charset="2"/>
              </a:rPr>
              <a:t>)] ... [Y</a:t>
            </a:r>
            <a:r>
              <a:rPr lang="en-US" altLang="zh-TW" sz="2400" baseline="-25000" smtClean="0">
                <a:solidFill>
                  <a:schemeClr val="accent1"/>
                </a:solidFill>
                <a:sym typeface="Symbol" pitchFamily="18" charset="2"/>
              </a:rPr>
              <a:t>N-1</a:t>
            </a:r>
            <a:r>
              <a:rPr lang="en-US" altLang="zh-TW" sz="2400" smtClean="0">
                <a:solidFill>
                  <a:schemeClr val="accent1"/>
                </a:solidFill>
                <a:sym typeface="Symbol" pitchFamily="18" charset="2"/>
              </a:rPr>
              <a:t> D(K,Y</a:t>
            </a:r>
            <a:r>
              <a:rPr lang="en-US" altLang="zh-TW" sz="2400" baseline="-25000" smtClean="0">
                <a:solidFill>
                  <a:schemeClr val="accent1"/>
                </a:solidFill>
                <a:sym typeface="Symbol" pitchFamily="18" charset="2"/>
              </a:rPr>
              <a:t>N</a:t>
            </a:r>
            <a:r>
              <a:rPr lang="en-US" altLang="zh-TW" sz="2400" smtClean="0">
                <a:solidFill>
                  <a:schemeClr val="accent1"/>
                </a:solidFill>
                <a:sym typeface="Symbol" pitchFamily="18" charset="2"/>
              </a:rPr>
              <a:t>)]</a:t>
            </a:r>
            <a:endParaRPr lang="en-US" altLang="zh-TW" sz="2400" smtClean="0"/>
          </a:p>
          <a:p>
            <a:pPr eaLnBrk="1" hangingPunct="1">
              <a:lnSpc>
                <a:spcPct val="90000"/>
              </a:lnSpc>
            </a:pPr>
            <a:r>
              <a:rPr lang="en-US" altLang="zh-TW" sz="2400" smtClean="0">
                <a:solidFill>
                  <a:schemeClr val="tx2"/>
                </a:solidFill>
                <a:sym typeface="Symbol" pitchFamily="18" charset="2"/>
              </a:rPr>
              <a:t>The hash code would not change if the ciphertext blocks were permuted.</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altLang="zh-TW" smtClean="0"/>
              <a:t>Requirement for a hash function</a:t>
            </a:r>
          </a:p>
        </p:txBody>
      </p:sp>
      <p:sp>
        <p:nvSpPr>
          <p:cNvPr id="22531" name="Rectangle 3"/>
          <p:cNvSpPr>
            <a:spLocks noGrp="1" noChangeArrowheads="1"/>
          </p:cNvSpPr>
          <p:nvPr>
            <p:ph type="body" idx="1"/>
          </p:nvPr>
        </p:nvSpPr>
        <p:spPr>
          <a:xfrm>
            <a:off x="857250" y="1543050"/>
            <a:ext cx="7772400" cy="4114800"/>
          </a:xfrm>
        </p:spPr>
        <p:txBody>
          <a:bodyPr/>
          <a:lstStyle/>
          <a:p>
            <a:pPr eaLnBrk="1" hangingPunct="1">
              <a:lnSpc>
                <a:spcPct val="90000"/>
              </a:lnSpc>
            </a:pPr>
            <a:r>
              <a:rPr lang="en-US" altLang="zh-TW" sz="2600" smtClean="0"/>
              <a:t>A hash function H can be applied to a block size of any size.</a:t>
            </a:r>
          </a:p>
          <a:p>
            <a:pPr eaLnBrk="1" hangingPunct="1">
              <a:lnSpc>
                <a:spcPct val="90000"/>
              </a:lnSpc>
            </a:pPr>
            <a:r>
              <a:rPr lang="en-US" altLang="zh-TW" sz="2600" smtClean="0"/>
              <a:t>H produces a fixed-length output.</a:t>
            </a:r>
          </a:p>
          <a:p>
            <a:pPr eaLnBrk="1" hangingPunct="1">
              <a:lnSpc>
                <a:spcPct val="90000"/>
              </a:lnSpc>
            </a:pPr>
            <a:r>
              <a:rPr lang="en-US" altLang="zh-TW" sz="2600" smtClean="0"/>
              <a:t>H(x) is relatively easy to compute for any given x.</a:t>
            </a:r>
          </a:p>
          <a:p>
            <a:pPr eaLnBrk="1" hangingPunct="1">
              <a:lnSpc>
                <a:spcPct val="90000"/>
              </a:lnSpc>
            </a:pPr>
            <a:r>
              <a:rPr lang="en-US" altLang="zh-TW" sz="2600" smtClean="0"/>
              <a:t>For any given code h, it is computationally infeasible to find x such that H(x)=h. (preimage resistant; one-way)</a:t>
            </a:r>
          </a:p>
          <a:p>
            <a:pPr eaLnBrk="1" hangingPunct="1">
              <a:lnSpc>
                <a:spcPct val="90000"/>
              </a:lnSpc>
            </a:pPr>
            <a:r>
              <a:rPr lang="en-US" altLang="zh-TW" sz="2600" smtClean="0"/>
              <a:t>For any given block x, it is computationally infeasible to find y</a:t>
            </a:r>
            <a:r>
              <a:rPr lang="en-US" altLang="zh-TW" sz="2600" smtClean="0">
                <a:sym typeface="Symbol" pitchFamily="18" charset="2"/>
              </a:rPr>
              <a:t></a:t>
            </a:r>
            <a:r>
              <a:rPr lang="en-US" altLang="zh-TW" sz="2600" smtClean="0"/>
              <a:t>x with H(y)=H(x). (second preimage resistant)</a:t>
            </a:r>
          </a:p>
          <a:p>
            <a:pPr eaLnBrk="1" hangingPunct="1">
              <a:lnSpc>
                <a:spcPct val="90000"/>
              </a:lnSpc>
            </a:pPr>
            <a:r>
              <a:rPr lang="en-US" altLang="zh-TW" sz="2600" smtClean="0"/>
              <a:t>It is computationally infeasible to find any pair (x,y) such that H(x)=H(y). (collision resistant)</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pPr eaLnBrk="1" hangingPunct="1"/>
            <a:r>
              <a:rPr lang="en-US" altLang="zh-TW" smtClean="0">
                <a:ea typeface="ＭＳ Ｐゴシック" pitchFamily="-107" charset="-128"/>
              </a:rPr>
              <a:t>Attacks on hash functions</a:t>
            </a:r>
          </a:p>
        </p:txBody>
      </p:sp>
      <p:sp>
        <p:nvSpPr>
          <p:cNvPr id="23555" name="Content Placeholder 2"/>
          <p:cNvSpPr>
            <a:spLocks noGrp="1"/>
          </p:cNvSpPr>
          <p:nvPr>
            <p:ph idx="1"/>
          </p:nvPr>
        </p:nvSpPr>
        <p:spPr>
          <a:xfrm>
            <a:off x="652463" y="1557338"/>
            <a:ext cx="8229600" cy="4953000"/>
          </a:xfrm>
        </p:spPr>
        <p:txBody>
          <a:bodyPr/>
          <a:lstStyle/>
          <a:p>
            <a:pPr eaLnBrk="1" hangingPunct="1">
              <a:spcBef>
                <a:spcPct val="0"/>
              </a:spcBef>
            </a:pPr>
            <a:r>
              <a:rPr lang="en-US" altLang="zh-TW" smtClean="0">
                <a:ea typeface="ＭＳ Ｐゴシック" pitchFamily="-107" charset="-128"/>
              </a:rPr>
              <a:t>have brute-force attacks and cryptanalysis</a:t>
            </a:r>
          </a:p>
          <a:p>
            <a:pPr eaLnBrk="1" hangingPunct="1">
              <a:spcBef>
                <a:spcPct val="0"/>
              </a:spcBef>
            </a:pPr>
            <a:r>
              <a:rPr lang="en-US" altLang="zh-TW" smtClean="0">
                <a:ea typeface="ＭＳ Ｐゴシック" pitchFamily="-107" charset="-128"/>
              </a:rPr>
              <a:t>a preimage or second preimage attack</a:t>
            </a:r>
          </a:p>
          <a:p>
            <a:pPr lvl="1" eaLnBrk="1" hangingPunct="1">
              <a:spcBef>
                <a:spcPct val="0"/>
              </a:spcBef>
            </a:pPr>
            <a:r>
              <a:rPr lang="en-US" altLang="zh-TW" smtClean="0"/>
              <a:t>find </a:t>
            </a:r>
            <a:r>
              <a:rPr lang="en-US" altLang="zh-TW" i="1" smtClean="0">
                <a:latin typeface="Courier New" pitchFamily="-107" charset="0"/>
                <a:cs typeface="Courier New" pitchFamily="-107" charset="0"/>
              </a:rPr>
              <a:t>y</a:t>
            </a:r>
            <a:r>
              <a:rPr lang="en-US" altLang="zh-TW" i="1" smtClean="0"/>
              <a:t>  </a:t>
            </a:r>
            <a:r>
              <a:rPr lang="en-US" altLang="zh-TW" smtClean="0"/>
              <a:t>s.t. </a:t>
            </a:r>
            <a:r>
              <a:rPr lang="en-US" altLang="zh-TW" i="1" smtClean="0">
                <a:latin typeface="Courier New" pitchFamily="-107" charset="0"/>
                <a:cs typeface="Courier New" pitchFamily="-107" charset="0"/>
              </a:rPr>
              <a:t>H</a:t>
            </a:r>
            <a:r>
              <a:rPr lang="en-US" altLang="zh-TW" smtClean="0">
                <a:latin typeface="Courier New" pitchFamily="-107" charset="0"/>
                <a:cs typeface="Courier New" pitchFamily="-107" charset="0"/>
              </a:rPr>
              <a:t>(</a:t>
            </a:r>
            <a:r>
              <a:rPr lang="en-US" altLang="zh-TW" i="1" smtClean="0">
                <a:latin typeface="Courier New" pitchFamily="-107" charset="0"/>
                <a:cs typeface="Courier New" pitchFamily="-107" charset="0"/>
              </a:rPr>
              <a:t>y</a:t>
            </a:r>
            <a:r>
              <a:rPr lang="en-US" altLang="zh-TW" smtClean="0">
                <a:latin typeface="Courier New" pitchFamily="-107" charset="0"/>
                <a:cs typeface="Courier New" pitchFamily="-107" charset="0"/>
              </a:rPr>
              <a:t>)</a:t>
            </a:r>
            <a:r>
              <a:rPr lang="en-US" altLang="zh-TW" smtClean="0"/>
              <a:t>equals a given hash value (2</a:t>
            </a:r>
            <a:r>
              <a:rPr lang="en-US" altLang="zh-TW" baseline="30000" smtClean="0"/>
              <a:t>m-1</a:t>
            </a:r>
            <a:r>
              <a:rPr lang="en-US" altLang="zh-TW" smtClean="0"/>
              <a:t> attempts)</a:t>
            </a:r>
          </a:p>
          <a:p>
            <a:pPr eaLnBrk="1" hangingPunct="1">
              <a:spcBef>
                <a:spcPct val="0"/>
              </a:spcBef>
            </a:pPr>
            <a:r>
              <a:rPr lang="en-US" altLang="zh-TW" smtClean="0">
                <a:ea typeface="ＭＳ Ｐゴシック" pitchFamily="-107" charset="-128"/>
              </a:rPr>
              <a:t>collision resistance</a:t>
            </a:r>
          </a:p>
          <a:p>
            <a:pPr lvl="1" eaLnBrk="1" hangingPunct="1">
              <a:spcBef>
                <a:spcPct val="0"/>
              </a:spcBef>
            </a:pPr>
            <a:r>
              <a:rPr lang="en-US" altLang="zh-TW" smtClean="0"/>
              <a:t>find  two messages </a:t>
            </a:r>
            <a:r>
              <a:rPr lang="en-US" altLang="zh-TW" smtClean="0">
                <a:latin typeface="Courier New" pitchFamily="-107" charset="0"/>
                <a:cs typeface="Courier New" pitchFamily="-107" charset="0"/>
              </a:rPr>
              <a:t>x</a:t>
            </a:r>
            <a:r>
              <a:rPr lang="en-US" altLang="zh-TW" smtClean="0"/>
              <a:t> &amp; </a:t>
            </a:r>
            <a:r>
              <a:rPr lang="en-US" altLang="zh-TW" i="1" smtClean="0">
                <a:latin typeface="Courier New" pitchFamily="-107" charset="0"/>
                <a:cs typeface="Courier New" pitchFamily="-107" charset="0"/>
              </a:rPr>
              <a:t>y</a:t>
            </a:r>
            <a:r>
              <a:rPr lang="en-US" altLang="zh-TW" i="1" smtClean="0"/>
              <a:t> </a:t>
            </a:r>
            <a:r>
              <a:rPr lang="en-US" altLang="zh-TW" smtClean="0"/>
              <a:t>with the same hash so that  </a:t>
            </a:r>
            <a:r>
              <a:rPr lang="en-US" altLang="zh-TW" smtClean="0">
                <a:latin typeface="Courier New" pitchFamily="-107" charset="0"/>
                <a:cs typeface="Courier New" pitchFamily="-107" charset="0"/>
              </a:rPr>
              <a:t>H(x)=H(y)</a:t>
            </a:r>
            <a:r>
              <a:rPr lang="en-US" altLang="zh-TW" smtClean="0"/>
              <a:t> (2</a:t>
            </a:r>
            <a:r>
              <a:rPr lang="en-US" altLang="zh-TW" baseline="30000" smtClean="0"/>
              <a:t>m/2</a:t>
            </a:r>
            <a:r>
              <a:rPr lang="en-US" altLang="zh-TW" smtClean="0"/>
              <a:t> attempts)</a:t>
            </a:r>
          </a:p>
          <a:p>
            <a:pPr eaLnBrk="1" hangingPunct="1">
              <a:spcBef>
                <a:spcPct val="0"/>
              </a:spcBef>
            </a:pPr>
            <a:r>
              <a:rPr lang="en-US" altLang="zh-TW" smtClean="0">
                <a:ea typeface="ＭＳ Ｐゴシック" pitchFamily="-107" charset="-128"/>
              </a:rPr>
              <a:t>hence value 2</a:t>
            </a:r>
            <a:r>
              <a:rPr lang="en-US" altLang="zh-TW" i="1" baseline="30000" smtClean="0">
                <a:ea typeface="ＭＳ Ｐゴシック" pitchFamily="-107" charset="-128"/>
              </a:rPr>
              <a:t>m/2 </a:t>
            </a:r>
            <a:r>
              <a:rPr lang="en-US" altLang="zh-TW" smtClean="0">
                <a:ea typeface="ＭＳ Ｐゴシック" pitchFamily="-107" charset="-128"/>
              </a:rPr>
              <a:t>determines strength of hash code against brute-force attacks</a:t>
            </a:r>
          </a:p>
          <a:p>
            <a:pPr lvl="1" eaLnBrk="1" hangingPunct="1">
              <a:spcBef>
                <a:spcPct val="0"/>
              </a:spcBef>
            </a:pPr>
            <a:r>
              <a:rPr lang="en-US" altLang="zh-TW" smtClean="0"/>
              <a:t>128-bits inadequate, 160-bits suspect</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altLang="zh-TW" smtClean="0"/>
              <a:t>Birthday attacks</a:t>
            </a:r>
          </a:p>
        </p:txBody>
      </p:sp>
      <p:sp>
        <p:nvSpPr>
          <p:cNvPr id="24579" name="Rectangle 3"/>
          <p:cNvSpPr>
            <a:spLocks noGrp="1" noChangeArrowheads="1"/>
          </p:cNvSpPr>
          <p:nvPr>
            <p:ph type="body" idx="1"/>
          </p:nvPr>
        </p:nvSpPr>
        <p:spPr/>
        <p:txBody>
          <a:bodyPr/>
          <a:lstStyle/>
          <a:p>
            <a:pPr eaLnBrk="1" hangingPunct="1"/>
            <a:r>
              <a:rPr lang="en-US" altLang="zh-TW" sz="2800" smtClean="0"/>
              <a:t>Suppose that a 64-bit hash code is used. One might think this is quite secure.</a:t>
            </a:r>
          </a:p>
          <a:p>
            <a:pPr eaLnBrk="1" hangingPunct="1"/>
            <a:r>
              <a:rPr lang="en-US" altLang="zh-TW" sz="2800" smtClean="0"/>
              <a:t>For example, if an encrypted hash code C is transmitted with the corresponding unencrypted message M, then an opponent would need to find an M’ such that H(M’)=H(M) to substitute another message and fool the receiver.</a:t>
            </a:r>
          </a:p>
          <a:p>
            <a:pPr eaLnBrk="1" hangingPunct="1"/>
            <a:r>
              <a:rPr lang="en-US" altLang="zh-TW" sz="2800" smtClean="0"/>
              <a:t>On average, the opponent would have to try 2</a:t>
            </a:r>
            <a:r>
              <a:rPr lang="en-US" altLang="zh-TW" sz="2800" baseline="30000" smtClean="0"/>
              <a:t>63</a:t>
            </a:r>
            <a:r>
              <a:rPr lang="en-US" altLang="zh-TW" sz="2800" smtClean="0"/>
              <a:t> messages to find one.</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altLang="zh-TW" smtClean="0"/>
              <a:t>Birthday attacks (Cont.)</a:t>
            </a:r>
            <a:endParaRPr lang="zh-TW" altLang="en-US" smtClean="0"/>
          </a:p>
        </p:txBody>
      </p:sp>
      <p:sp>
        <p:nvSpPr>
          <p:cNvPr id="25603" name="Rectangle 3"/>
          <p:cNvSpPr>
            <a:spLocks noGrp="1" noChangeArrowheads="1"/>
          </p:cNvSpPr>
          <p:nvPr>
            <p:ph type="body" idx="1"/>
          </p:nvPr>
        </p:nvSpPr>
        <p:spPr/>
        <p:txBody>
          <a:bodyPr/>
          <a:lstStyle/>
          <a:p>
            <a:pPr eaLnBrk="1" hangingPunct="1">
              <a:lnSpc>
                <a:spcPct val="90000"/>
              </a:lnSpc>
            </a:pPr>
            <a:r>
              <a:rPr lang="en-US" altLang="zh-TW" sz="2800" smtClean="0"/>
              <a:t>Yuval proposed the following attack strategy:</a:t>
            </a:r>
          </a:p>
          <a:p>
            <a:pPr lvl="1" eaLnBrk="1" hangingPunct="1">
              <a:lnSpc>
                <a:spcPct val="90000"/>
              </a:lnSpc>
            </a:pPr>
            <a:r>
              <a:rPr lang="en-US" altLang="zh-TW" smtClean="0"/>
              <a:t>The source A is prepared to “sign” a message by appending the appropriate m-bit MAC and encrypting that MAC with A’s private key.</a:t>
            </a:r>
          </a:p>
          <a:p>
            <a:pPr lvl="1" eaLnBrk="1" hangingPunct="1">
              <a:lnSpc>
                <a:spcPct val="90000"/>
              </a:lnSpc>
            </a:pPr>
            <a:r>
              <a:rPr lang="en-US" altLang="zh-TW" smtClean="0"/>
              <a:t>The opponent generates 2</a:t>
            </a:r>
            <a:r>
              <a:rPr lang="en-US" altLang="zh-TW" baseline="30000" smtClean="0"/>
              <a:t>m/2</a:t>
            </a:r>
            <a:r>
              <a:rPr lang="en-US" altLang="zh-TW" smtClean="0"/>
              <a:t> variations on the message, all of which convey essentially the same meaning. The opponent prepares for an equal number of messages, all of which are variations on the fraudulent message to be substituted for the real one.</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altLang="zh-TW" smtClean="0"/>
              <a:t>Hash function: authentication and signature</a:t>
            </a:r>
          </a:p>
        </p:txBody>
      </p:sp>
      <p:sp>
        <p:nvSpPr>
          <p:cNvPr id="26627" name="Rectangle 3"/>
          <p:cNvSpPr>
            <a:spLocks noChangeArrowheads="1"/>
          </p:cNvSpPr>
          <p:nvPr/>
        </p:nvSpPr>
        <p:spPr bwMode="auto">
          <a:xfrm>
            <a:off x="666750" y="3143250"/>
            <a:ext cx="685800" cy="914400"/>
          </a:xfrm>
          <a:prstGeom prst="rect">
            <a:avLst/>
          </a:prstGeom>
          <a:solidFill>
            <a:schemeClr va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26628" name="Rectangle 4"/>
          <p:cNvSpPr>
            <a:spLocks noChangeArrowheads="1"/>
          </p:cNvSpPr>
          <p:nvPr/>
        </p:nvSpPr>
        <p:spPr bwMode="auto">
          <a:xfrm>
            <a:off x="5276850" y="3048000"/>
            <a:ext cx="685800" cy="914400"/>
          </a:xfrm>
          <a:prstGeom prst="rect">
            <a:avLst/>
          </a:prstGeom>
          <a:solidFill>
            <a:schemeClr va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26629" name="Oval 5"/>
          <p:cNvSpPr>
            <a:spLocks noChangeArrowheads="1"/>
          </p:cNvSpPr>
          <p:nvPr/>
        </p:nvSpPr>
        <p:spPr bwMode="auto">
          <a:xfrm>
            <a:off x="3962400" y="333375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a:t>
            </a:r>
          </a:p>
        </p:txBody>
      </p:sp>
      <p:sp>
        <p:nvSpPr>
          <p:cNvPr id="26630" name="Oval 6"/>
          <p:cNvSpPr>
            <a:spLocks noChangeArrowheads="1"/>
          </p:cNvSpPr>
          <p:nvPr/>
        </p:nvSpPr>
        <p:spPr bwMode="auto">
          <a:xfrm>
            <a:off x="6953250" y="2971800"/>
            <a:ext cx="609600" cy="609600"/>
          </a:xfrm>
          <a:prstGeom prst="ellipse">
            <a:avLst/>
          </a:prstGeom>
          <a:solidFill>
            <a:srgbClr val="FFFF00"/>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tx2"/>
                </a:solidFill>
              </a:rPr>
              <a:t>H</a:t>
            </a:r>
          </a:p>
        </p:txBody>
      </p:sp>
      <p:sp>
        <p:nvSpPr>
          <p:cNvPr id="26631" name="Line 7"/>
          <p:cNvSpPr>
            <a:spLocks noChangeShapeType="1"/>
          </p:cNvSpPr>
          <p:nvPr/>
        </p:nvSpPr>
        <p:spPr bwMode="auto">
          <a:xfrm flipV="1">
            <a:off x="1352550" y="3600450"/>
            <a:ext cx="26289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6632" name="Line 8"/>
          <p:cNvSpPr>
            <a:spLocks noChangeShapeType="1"/>
          </p:cNvSpPr>
          <p:nvPr/>
        </p:nvSpPr>
        <p:spPr bwMode="auto">
          <a:xfrm flipV="1">
            <a:off x="2495550" y="4610100"/>
            <a:ext cx="28575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6633" name="Line 9"/>
          <p:cNvSpPr>
            <a:spLocks noChangeShapeType="1"/>
          </p:cNvSpPr>
          <p:nvPr/>
        </p:nvSpPr>
        <p:spPr bwMode="auto">
          <a:xfrm>
            <a:off x="5962650" y="3276600"/>
            <a:ext cx="990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6634" name="Text Box 10"/>
          <p:cNvSpPr txBox="1">
            <a:spLocks noChangeArrowheads="1"/>
          </p:cNvSpPr>
          <p:nvPr/>
        </p:nvSpPr>
        <p:spPr bwMode="auto">
          <a:xfrm>
            <a:off x="1447800" y="2438400"/>
            <a:ext cx="1676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b="1"/>
              <a:t>Source</a:t>
            </a:r>
          </a:p>
        </p:txBody>
      </p:sp>
      <p:sp>
        <p:nvSpPr>
          <p:cNvPr id="26635" name="Text Box 11"/>
          <p:cNvSpPr txBox="1">
            <a:spLocks noChangeArrowheads="1"/>
          </p:cNvSpPr>
          <p:nvPr/>
        </p:nvSpPr>
        <p:spPr bwMode="auto">
          <a:xfrm>
            <a:off x="7105650" y="3695700"/>
            <a:ext cx="76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PU</a:t>
            </a:r>
            <a:r>
              <a:rPr kumimoji="1" lang="en-US" altLang="zh-TW" sz="2400" baseline="-25000"/>
              <a:t>a</a:t>
            </a:r>
            <a:endParaRPr kumimoji="1" lang="en-US" altLang="zh-TW" sz="2400"/>
          </a:p>
        </p:txBody>
      </p:sp>
      <p:sp>
        <p:nvSpPr>
          <p:cNvPr id="26636" name="Rectangle 12"/>
          <p:cNvSpPr>
            <a:spLocks noChangeArrowheads="1"/>
          </p:cNvSpPr>
          <p:nvPr/>
        </p:nvSpPr>
        <p:spPr bwMode="auto">
          <a:xfrm>
            <a:off x="5276850" y="3962400"/>
            <a:ext cx="685800" cy="381000"/>
          </a:xfrm>
          <a:prstGeom prst="rect">
            <a:avLst/>
          </a:prstGeom>
          <a:solidFill>
            <a:schemeClr val="tx2"/>
          </a:solidFill>
          <a:ln w="12700" cap="sq">
            <a:solidFill>
              <a:schemeClr val="tx1"/>
            </a:solidFill>
            <a:miter lim="800000"/>
            <a:headEnd type="none" w="sm" len="sm"/>
            <a:tailEnd type="none" w="sm" len="sm"/>
          </a:ln>
        </p:spPr>
        <p:txBody>
          <a:bodyPr wrap="none" anchor="ctr"/>
          <a:lstStyle/>
          <a:p>
            <a:pPr algn="ctr" eaLnBrk="1" hangingPunct="1"/>
            <a:endParaRPr kumimoji="1" lang="zh-TW" altLang="zh-TW" sz="1800"/>
          </a:p>
        </p:txBody>
      </p:sp>
      <p:sp>
        <p:nvSpPr>
          <p:cNvPr id="26637" name="Oval 13"/>
          <p:cNvSpPr>
            <a:spLocks noChangeArrowheads="1"/>
          </p:cNvSpPr>
          <p:nvPr/>
        </p:nvSpPr>
        <p:spPr bwMode="auto">
          <a:xfrm>
            <a:off x="1885950" y="4286250"/>
            <a:ext cx="609600" cy="609600"/>
          </a:xfrm>
          <a:prstGeom prst="ellipse">
            <a:avLst/>
          </a:prstGeom>
          <a:solidFill>
            <a:srgbClr val="FFFF00"/>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tx2"/>
                </a:solidFill>
              </a:rPr>
              <a:t>H</a:t>
            </a:r>
          </a:p>
        </p:txBody>
      </p:sp>
      <p:sp>
        <p:nvSpPr>
          <p:cNvPr id="26638" name="Line 14"/>
          <p:cNvSpPr>
            <a:spLocks noChangeShapeType="1"/>
          </p:cNvSpPr>
          <p:nvPr/>
        </p:nvSpPr>
        <p:spPr bwMode="auto">
          <a:xfrm>
            <a:off x="1352550" y="3829050"/>
            <a:ext cx="3810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6639" name="Line 15"/>
          <p:cNvSpPr>
            <a:spLocks noChangeShapeType="1"/>
          </p:cNvSpPr>
          <p:nvPr/>
        </p:nvSpPr>
        <p:spPr bwMode="auto">
          <a:xfrm>
            <a:off x="1733550" y="3829050"/>
            <a:ext cx="0" cy="7620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6640" name="Line 16"/>
          <p:cNvSpPr>
            <a:spLocks noChangeShapeType="1"/>
          </p:cNvSpPr>
          <p:nvPr/>
        </p:nvSpPr>
        <p:spPr bwMode="auto">
          <a:xfrm>
            <a:off x="1733550" y="4591050"/>
            <a:ext cx="1524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6641" name="Line 17"/>
          <p:cNvSpPr>
            <a:spLocks noChangeShapeType="1"/>
          </p:cNvSpPr>
          <p:nvPr/>
        </p:nvSpPr>
        <p:spPr bwMode="auto">
          <a:xfrm>
            <a:off x="3657600" y="3771900"/>
            <a:ext cx="3048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6642" name="Line 18"/>
          <p:cNvSpPr>
            <a:spLocks noChangeShapeType="1"/>
          </p:cNvSpPr>
          <p:nvPr/>
        </p:nvSpPr>
        <p:spPr bwMode="auto">
          <a:xfrm>
            <a:off x="3657600" y="3771900"/>
            <a:ext cx="0" cy="8382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6643" name="Line 19"/>
          <p:cNvSpPr>
            <a:spLocks noChangeShapeType="1"/>
          </p:cNvSpPr>
          <p:nvPr/>
        </p:nvSpPr>
        <p:spPr bwMode="auto">
          <a:xfrm>
            <a:off x="3429000" y="4610100"/>
            <a:ext cx="2286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6644" name="Line 20"/>
          <p:cNvSpPr>
            <a:spLocks noChangeShapeType="1"/>
          </p:cNvSpPr>
          <p:nvPr/>
        </p:nvSpPr>
        <p:spPr bwMode="auto">
          <a:xfrm>
            <a:off x="5962650" y="4114800"/>
            <a:ext cx="3048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6645" name="Line 21"/>
          <p:cNvSpPr>
            <a:spLocks noChangeShapeType="1"/>
          </p:cNvSpPr>
          <p:nvPr/>
        </p:nvSpPr>
        <p:spPr bwMode="auto">
          <a:xfrm>
            <a:off x="6267450" y="4114800"/>
            <a:ext cx="0" cy="4572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6646" name="Line 22"/>
          <p:cNvSpPr>
            <a:spLocks noChangeShapeType="1"/>
          </p:cNvSpPr>
          <p:nvPr/>
        </p:nvSpPr>
        <p:spPr bwMode="auto">
          <a:xfrm flipV="1">
            <a:off x="7696200" y="4572000"/>
            <a:ext cx="93345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6647" name="Text Box 23"/>
          <p:cNvSpPr txBox="1">
            <a:spLocks noChangeArrowheads="1"/>
          </p:cNvSpPr>
          <p:nvPr/>
        </p:nvSpPr>
        <p:spPr bwMode="auto">
          <a:xfrm>
            <a:off x="7791450" y="37338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Compare</a:t>
            </a:r>
          </a:p>
        </p:txBody>
      </p:sp>
      <p:sp>
        <p:nvSpPr>
          <p:cNvPr id="26648" name="Line 24"/>
          <p:cNvSpPr>
            <a:spLocks noChangeShapeType="1"/>
          </p:cNvSpPr>
          <p:nvPr/>
        </p:nvSpPr>
        <p:spPr bwMode="auto">
          <a:xfrm flipV="1">
            <a:off x="8629650" y="4191000"/>
            <a:ext cx="0" cy="3810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6649" name="Line 25"/>
          <p:cNvSpPr>
            <a:spLocks noChangeShapeType="1"/>
          </p:cNvSpPr>
          <p:nvPr/>
        </p:nvSpPr>
        <p:spPr bwMode="auto">
          <a:xfrm flipV="1">
            <a:off x="8629650" y="3276600"/>
            <a:ext cx="0" cy="533400"/>
          </a:xfrm>
          <a:prstGeom prst="line">
            <a:avLst/>
          </a:prstGeom>
          <a:noFill/>
          <a:ln w="12700" cap="sq">
            <a:solidFill>
              <a:schemeClr val="tx1"/>
            </a:solidFill>
            <a:round/>
            <a:headEnd type="triangle" w="med" len="med"/>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6650" name="Line 26"/>
          <p:cNvSpPr>
            <a:spLocks noChangeShapeType="1"/>
          </p:cNvSpPr>
          <p:nvPr/>
        </p:nvSpPr>
        <p:spPr bwMode="auto">
          <a:xfrm>
            <a:off x="7562850" y="3276600"/>
            <a:ext cx="10668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6651" name="Text Box 27"/>
          <p:cNvSpPr txBox="1">
            <a:spLocks noChangeArrowheads="1"/>
          </p:cNvSpPr>
          <p:nvPr/>
        </p:nvSpPr>
        <p:spPr bwMode="auto">
          <a:xfrm>
            <a:off x="6305550" y="2305050"/>
            <a:ext cx="1752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b="1"/>
              <a:t>Destination</a:t>
            </a:r>
          </a:p>
        </p:txBody>
      </p:sp>
      <p:sp>
        <p:nvSpPr>
          <p:cNvPr id="26652" name="Oval 28"/>
          <p:cNvSpPr>
            <a:spLocks noChangeArrowheads="1"/>
          </p:cNvSpPr>
          <p:nvPr/>
        </p:nvSpPr>
        <p:spPr bwMode="auto">
          <a:xfrm>
            <a:off x="2781300" y="430530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E</a:t>
            </a:r>
          </a:p>
        </p:txBody>
      </p:sp>
      <p:sp>
        <p:nvSpPr>
          <p:cNvPr id="26653" name="Oval 29"/>
          <p:cNvSpPr>
            <a:spLocks noChangeArrowheads="1"/>
          </p:cNvSpPr>
          <p:nvPr/>
        </p:nvSpPr>
        <p:spPr bwMode="auto">
          <a:xfrm>
            <a:off x="7067550" y="4267200"/>
            <a:ext cx="609600" cy="609600"/>
          </a:xfrm>
          <a:prstGeom prst="ellipse">
            <a:avLst/>
          </a:prstGeom>
          <a:solidFill>
            <a:schemeClr val="accent1"/>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D</a:t>
            </a:r>
          </a:p>
        </p:txBody>
      </p:sp>
      <p:sp>
        <p:nvSpPr>
          <p:cNvPr id="26654" name="Line 30"/>
          <p:cNvSpPr>
            <a:spLocks noChangeShapeType="1"/>
          </p:cNvSpPr>
          <p:nvPr/>
        </p:nvSpPr>
        <p:spPr bwMode="auto">
          <a:xfrm>
            <a:off x="4572000" y="3619500"/>
            <a:ext cx="6477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6655" name="Text Box 31"/>
          <p:cNvSpPr txBox="1">
            <a:spLocks noChangeArrowheads="1"/>
          </p:cNvSpPr>
          <p:nvPr/>
        </p:nvSpPr>
        <p:spPr bwMode="auto">
          <a:xfrm>
            <a:off x="2724150" y="3600450"/>
            <a:ext cx="819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PR</a:t>
            </a:r>
            <a:r>
              <a:rPr kumimoji="1" lang="en-US" altLang="zh-TW" sz="2400" baseline="-25000"/>
              <a:t>a</a:t>
            </a:r>
            <a:endParaRPr kumimoji="1" lang="en-US" altLang="zh-TW" sz="2400"/>
          </a:p>
        </p:txBody>
      </p:sp>
      <p:sp>
        <p:nvSpPr>
          <p:cNvPr id="26656" name="Line 32"/>
          <p:cNvSpPr>
            <a:spLocks noChangeShapeType="1"/>
          </p:cNvSpPr>
          <p:nvPr/>
        </p:nvSpPr>
        <p:spPr bwMode="auto">
          <a:xfrm flipV="1">
            <a:off x="3067050" y="3962400"/>
            <a:ext cx="0" cy="323850"/>
          </a:xfrm>
          <a:prstGeom prst="line">
            <a:avLst/>
          </a:prstGeom>
          <a:noFill/>
          <a:ln w="12700" cap="sq">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6657" name="Line 33"/>
          <p:cNvSpPr>
            <a:spLocks noChangeShapeType="1"/>
          </p:cNvSpPr>
          <p:nvPr/>
        </p:nvSpPr>
        <p:spPr bwMode="auto">
          <a:xfrm>
            <a:off x="6267450" y="4572000"/>
            <a:ext cx="8001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6658" name="Line 34"/>
          <p:cNvSpPr>
            <a:spLocks noChangeShapeType="1"/>
          </p:cNvSpPr>
          <p:nvPr/>
        </p:nvSpPr>
        <p:spPr bwMode="auto">
          <a:xfrm flipH="1">
            <a:off x="7324725" y="4057650"/>
            <a:ext cx="9525" cy="200025"/>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6659" name="Text Box 35"/>
          <p:cNvSpPr txBox="1">
            <a:spLocks noChangeArrowheads="1"/>
          </p:cNvSpPr>
          <p:nvPr/>
        </p:nvSpPr>
        <p:spPr bwMode="auto">
          <a:xfrm>
            <a:off x="4495800" y="4514850"/>
            <a:ext cx="20907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E(PR</a:t>
            </a:r>
            <a:r>
              <a:rPr kumimoji="1" lang="en-US" altLang="zh-TW" sz="2400" baseline="-25000"/>
              <a:t>a</a:t>
            </a:r>
            <a:r>
              <a:rPr kumimoji="1" lang="en-US" altLang="zh-TW" sz="2400"/>
              <a:t>,H(M))</a:t>
            </a:r>
          </a:p>
        </p:txBody>
      </p:sp>
      <p:sp>
        <p:nvSpPr>
          <p:cNvPr id="26660" name="Line 36"/>
          <p:cNvSpPr>
            <a:spLocks noChangeShapeType="1"/>
          </p:cNvSpPr>
          <p:nvPr/>
        </p:nvSpPr>
        <p:spPr bwMode="auto">
          <a:xfrm flipV="1">
            <a:off x="4857750" y="4191000"/>
            <a:ext cx="381000" cy="32385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altLang="zh-TW" smtClean="0"/>
              <a:t>Birthday attacks (Cont.)</a:t>
            </a:r>
            <a:endParaRPr lang="zh-TW" altLang="en-US" smtClean="0"/>
          </a:p>
        </p:txBody>
      </p:sp>
      <p:sp>
        <p:nvSpPr>
          <p:cNvPr id="27651" name="Rectangle 3"/>
          <p:cNvSpPr>
            <a:spLocks noGrp="1" noChangeArrowheads="1"/>
          </p:cNvSpPr>
          <p:nvPr>
            <p:ph type="body" idx="1"/>
          </p:nvPr>
        </p:nvSpPr>
        <p:spPr/>
        <p:txBody>
          <a:bodyPr/>
          <a:lstStyle/>
          <a:p>
            <a:pPr lvl="1" eaLnBrk="1" hangingPunct="1"/>
            <a:r>
              <a:rPr lang="en-US" altLang="zh-TW" smtClean="0"/>
              <a:t>The two sets of messages are compared to find a pair of messages that produces the same hash code. If no match is found, additional valid and fraudulent messages are generated until a match is made.</a:t>
            </a:r>
          </a:p>
          <a:p>
            <a:pPr lvl="1" eaLnBrk="1" hangingPunct="1"/>
            <a:r>
              <a:rPr lang="en-US" altLang="zh-TW" smtClean="0"/>
              <a:t>The opponent offers the valid variation to A for signature. This signature can then be attached to the fraudulent variation for transmission to the intended recipient.</a:t>
            </a:r>
            <a:endParaRPr lang="zh-TW" altLang="en-US" sz="3200" smtClean="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altLang="zh-TW" smtClean="0"/>
              <a:t>Birthday attacks (Cont.)</a:t>
            </a:r>
            <a:endParaRPr lang="zh-TW" altLang="en-US" smtClean="0"/>
          </a:p>
        </p:txBody>
      </p:sp>
      <p:sp>
        <p:nvSpPr>
          <p:cNvPr id="28675" name="Rectangle 3"/>
          <p:cNvSpPr>
            <a:spLocks noGrp="1" noChangeArrowheads="1"/>
          </p:cNvSpPr>
          <p:nvPr>
            <p:ph type="body" idx="1"/>
          </p:nvPr>
        </p:nvSpPr>
        <p:spPr/>
        <p:txBody>
          <a:bodyPr/>
          <a:lstStyle/>
          <a:p>
            <a:pPr eaLnBrk="1" hangingPunct="1"/>
            <a:r>
              <a:rPr lang="en-US" altLang="zh-TW" smtClean="0"/>
              <a:t>Thus, if a 64-bit hash code is used, the level of effort required is only on the order of 2</a:t>
            </a:r>
            <a:r>
              <a:rPr lang="en-US" altLang="zh-TW" baseline="30000" smtClean="0"/>
              <a:t>32</a:t>
            </a:r>
            <a:r>
              <a:rPr lang="en-US" altLang="zh-TW" smtClean="0"/>
              <a:t>.</a:t>
            </a:r>
          </a:p>
          <a:p>
            <a:pPr eaLnBrk="1" hangingPunct="1"/>
            <a:r>
              <a:rPr lang="en-US" altLang="zh-TW" smtClean="0"/>
              <a:t>The conclusion to be drawn from this is that the length of the hash code should be substantial.</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9698" name="Picture 5" descr="C:\TEMP\db.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Rectangle 3"/>
          <p:cNvSpPr>
            <a:spLocks noGrp="1" noChangeArrowheads="1"/>
          </p:cNvSpPr>
          <p:nvPr>
            <p:ph type="body" idx="1"/>
          </p:nvPr>
        </p:nvSpPr>
        <p:spPr>
          <a:xfrm>
            <a:off x="4991100" y="6305550"/>
            <a:ext cx="4152900" cy="552450"/>
          </a:xfrm>
        </p:spPr>
        <p:txBody>
          <a:bodyPr/>
          <a:lstStyle/>
          <a:p>
            <a:pPr eaLnBrk="1" hangingPunct="1">
              <a:lnSpc>
                <a:spcPct val="90000"/>
              </a:lnSpc>
              <a:buFont typeface="Wingdings" pitchFamily="-107" charset="2"/>
              <a:buNone/>
            </a:pPr>
            <a:r>
              <a:rPr lang="en-US" altLang="zh-TW" smtClean="0"/>
              <a:t>A letter in 2</a:t>
            </a:r>
            <a:r>
              <a:rPr lang="en-US" altLang="zh-TW" baseline="30000" smtClean="0"/>
              <a:t>37</a:t>
            </a:r>
            <a:r>
              <a:rPr lang="en-US" altLang="zh-TW" smtClean="0"/>
              <a:t> variations</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altLang="zh-TW" smtClean="0"/>
              <a:t>Security of hash functions</a:t>
            </a:r>
          </a:p>
        </p:txBody>
      </p:sp>
      <p:sp>
        <p:nvSpPr>
          <p:cNvPr id="30723" name="Rectangle 3"/>
          <p:cNvSpPr>
            <a:spLocks noGrp="1" noChangeArrowheads="1"/>
          </p:cNvSpPr>
          <p:nvPr>
            <p:ph type="body" idx="1"/>
          </p:nvPr>
        </p:nvSpPr>
        <p:spPr/>
        <p:txBody>
          <a:bodyPr/>
          <a:lstStyle/>
          <a:p>
            <a:pPr eaLnBrk="1" hangingPunct="1"/>
            <a:r>
              <a:rPr lang="en-US" altLang="zh-TW" sz="2600" smtClean="0"/>
              <a:t>We can group attacks on hash functions into two categories: brute-force attacks and cryptanalysis.</a:t>
            </a:r>
          </a:p>
          <a:p>
            <a:pPr eaLnBrk="1" hangingPunct="1"/>
            <a:r>
              <a:rPr lang="en-US" altLang="zh-TW" sz="2600" smtClean="0"/>
              <a:t>The strength of a hash functions against brute-force attacks depends solely on the length of the hash code.</a:t>
            </a:r>
          </a:p>
          <a:p>
            <a:pPr eaLnBrk="1" hangingPunct="1"/>
            <a:r>
              <a:rPr lang="en-US" altLang="zh-TW" sz="2600" smtClean="0"/>
              <a:t>For a code of length m, the level of effort required is proportional to the following.</a:t>
            </a:r>
          </a:p>
        </p:txBody>
      </p:sp>
      <p:graphicFrame>
        <p:nvGraphicFramePr>
          <p:cNvPr id="30724" name="Object 4"/>
          <p:cNvGraphicFramePr>
            <a:graphicFrameLocks noChangeAspect="1"/>
          </p:cNvGraphicFramePr>
          <p:nvPr/>
        </p:nvGraphicFramePr>
        <p:xfrm>
          <a:off x="1541463" y="4859338"/>
          <a:ext cx="6451600" cy="1625600"/>
        </p:xfrm>
        <a:graphic>
          <a:graphicData uri="http://schemas.openxmlformats.org/presentationml/2006/ole">
            <mc:AlternateContent xmlns:mc="http://schemas.openxmlformats.org/markup-compatibility/2006">
              <mc:Choice xmlns:v="urn:schemas-microsoft-com:vml" Requires="v">
                <p:oleObj spid="_x0000_s30732" name="Document" r:id="rId4" imgW="6457889" imgH="1626752" progId="Word.Document.8">
                  <p:embed/>
                </p:oleObj>
              </mc:Choice>
              <mc:Fallback>
                <p:oleObj name="Document" r:id="rId4" imgW="6457889" imgH="1626752" progId="Word.Document.8">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41463" y="4859338"/>
                        <a:ext cx="6451600" cy="1625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altLang="zh-TW" smtClean="0"/>
              <a:t>Another version of birthday attack</a:t>
            </a:r>
          </a:p>
        </p:txBody>
      </p:sp>
      <p:sp>
        <p:nvSpPr>
          <p:cNvPr id="31747" name="Rectangle 3"/>
          <p:cNvSpPr>
            <a:spLocks noGrp="1" noChangeArrowheads="1"/>
          </p:cNvSpPr>
          <p:nvPr>
            <p:ph type="body" idx="1"/>
          </p:nvPr>
        </p:nvSpPr>
        <p:spPr/>
        <p:txBody>
          <a:bodyPr/>
          <a:lstStyle/>
          <a:p>
            <a:pPr eaLnBrk="1" hangingPunct="1">
              <a:lnSpc>
                <a:spcPct val="90000"/>
              </a:lnSpc>
            </a:pPr>
            <a:r>
              <a:rPr lang="en-US" altLang="zh-TW" sz="2800" smtClean="0"/>
              <a:t>Assume that the opponent intercepts a message with a signature in the form of an encrypted hash code and that the unencrypted hash code is m bits long.</a:t>
            </a:r>
          </a:p>
          <a:p>
            <a:pPr eaLnBrk="1" hangingPunct="1">
              <a:lnSpc>
                <a:spcPct val="90000"/>
              </a:lnSpc>
            </a:pPr>
            <a:r>
              <a:rPr lang="en-US" altLang="zh-TW" sz="2800" smtClean="0"/>
              <a:t>Use the algorithm defined at the beginning of this subsection to calculate the unencrypted has code G.</a:t>
            </a:r>
          </a:p>
          <a:p>
            <a:pPr eaLnBrk="1" hangingPunct="1">
              <a:lnSpc>
                <a:spcPct val="90000"/>
              </a:lnSpc>
            </a:pPr>
            <a:r>
              <a:rPr lang="en-US" altLang="zh-TW" sz="2800" smtClean="0"/>
              <a:t>Construct any desired message in the form Q</a:t>
            </a:r>
            <a:r>
              <a:rPr lang="en-US" altLang="zh-TW" sz="2800" baseline="-25000" smtClean="0"/>
              <a:t>1</a:t>
            </a:r>
            <a:r>
              <a:rPr lang="en-US" altLang="zh-TW" sz="2800" smtClean="0"/>
              <a:t>, Q</a:t>
            </a:r>
            <a:r>
              <a:rPr lang="en-US" altLang="zh-TW" sz="2800" baseline="-25000" smtClean="0"/>
              <a:t>2</a:t>
            </a:r>
            <a:r>
              <a:rPr lang="en-US" altLang="zh-TW" sz="2800" smtClean="0"/>
              <a:t>, …,Q</a:t>
            </a:r>
            <a:r>
              <a:rPr lang="en-US" altLang="zh-TW" sz="2800" baseline="-25000" smtClean="0"/>
              <a:t>N-2</a:t>
            </a:r>
            <a:r>
              <a:rPr lang="en-US" altLang="zh-TW" sz="2800" smtClean="0"/>
              <a:t>.</a:t>
            </a:r>
          </a:p>
          <a:p>
            <a:pPr eaLnBrk="1" hangingPunct="1">
              <a:lnSpc>
                <a:spcPct val="90000"/>
              </a:lnSpc>
            </a:pPr>
            <a:r>
              <a:rPr lang="en-US" altLang="zh-TW" sz="2800" smtClean="0"/>
              <a:t>Compute H</a:t>
            </a:r>
            <a:r>
              <a:rPr lang="en-US" altLang="zh-TW" sz="2800" baseline="-25000" smtClean="0"/>
              <a:t>i</a:t>
            </a:r>
            <a:r>
              <a:rPr lang="en-US" altLang="zh-TW" sz="2800" smtClean="0"/>
              <a:t>= E(Q</a:t>
            </a:r>
            <a:r>
              <a:rPr lang="en-US" altLang="zh-TW" sz="2800" baseline="-25000" smtClean="0"/>
              <a:t>i</a:t>
            </a:r>
            <a:r>
              <a:rPr lang="en-US" altLang="zh-TW" sz="2800" smtClean="0"/>
              <a:t>,H</a:t>
            </a:r>
            <a:r>
              <a:rPr lang="en-US" altLang="zh-TW" sz="2800" baseline="-25000" smtClean="0"/>
              <a:t>i-1</a:t>
            </a:r>
            <a:r>
              <a:rPr lang="en-US" altLang="zh-TW" sz="2800" smtClean="0"/>
              <a:t>), for 1</a:t>
            </a:r>
            <a:r>
              <a:rPr lang="en-US" altLang="zh-TW" sz="2800" u="sng" smtClean="0"/>
              <a:t>&lt;</a:t>
            </a:r>
            <a:r>
              <a:rPr lang="en-US" altLang="zh-TW" sz="2800" smtClean="0"/>
              <a:t>i</a:t>
            </a:r>
            <a:r>
              <a:rPr lang="en-US" altLang="zh-TW" sz="2800" u="sng" smtClean="0"/>
              <a:t>&lt;</a:t>
            </a:r>
            <a:r>
              <a:rPr lang="en-US" altLang="zh-TW" sz="2800" smtClean="0"/>
              <a:t>(N-2).</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altLang="zh-TW" smtClean="0"/>
              <a:t>Another version of birthday attack (Cont.)</a:t>
            </a:r>
            <a:endParaRPr lang="zh-TW" altLang="en-US" smtClean="0"/>
          </a:p>
        </p:txBody>
      </p:sp>
      <p:sp>
        <p:nvSpPr>
          <p:cNvPr id="32771" name="Rectangle 3"/>
          <p:cNvSpPr>
            <a:spLocks noGrp="1" noChangeArrowheads="1"/>
          </p:cNvSpPr>
          <p:nvPr>
            <p:ph type="body" idx="1"/>
          </p:nvPr>
        </p:nvSpPr>
        <p:spPr/>
        <p:txBody>
          <a:bodyPr/>
          <a:lstStyle/>
          <a:p>
            <a:pPr eaLnBrk="1" hangingPunct="1"/>
            <a:r>
              <a:rPr lang="en-US" altLang="zh-TW" sz="2800" smtClean="0"/>
              <a:t>Generate 2</a:t>
            </a:r>
            <a:r>
              <a:rPr lang="en-US" altLang="zh-TW" sz="2800" baseline="30000" smtClean="0"/>
              <a:t>m/2</a:t>
            </a:r>
            <a:r>
              <a:rPr lang="en-US" altLang="zh-TW" sz="2800" smtClean="0"/>
              <a:t> random blocks, for each block X, compute D(Y,G), where D is the decryption function corresponding to E.</a:t>
            </a:r>
          </a:p>
          <a:p>
            <a:pPr eaLnBrk="1" hangingPunct="1"/>
            <a:r>
              <a:rPr lang="en-US" altLang="zh-TW" sz="2800" smtClean="0"/>
              <a:t>Based on the birthday paradox, with high probability there will be an X and Y such that E(X,H</a:t>
            </a:r>
            <a:r>
              <a:rPr lang="en-US" altLang="zh-TW" sz="2800" baseline="-25000" smtClean="0"/>
              <a:t>N-2</a:t>
            </a:r>
            <a:r>
              <a:rPr lang="en-US" altLang="zh-TW" sz="2800" smtClean="0"/>
              <a:t>)=D(Y,G).</a:t>
            </a:r>
          </a:p>
          <a:p>
            <a:pPr eaLnBrk="1" hangingPunct="1"/>
            <a:r>
              <a:rPr lang="en-US" altLang="zh-TW" sz="2800" smtClean="0"/>
              <a:t>Form the message Q</a:t>
            </a:r>
            <a:r>
              <a:rPr lang="en-US" altLang="zh-TW" sz="2800" baseline="-25000" smtClean="0"/>
              <a:t>1</a:t>
            </a:r>
            <a:r>
              <a:rPr lang="en-US" altLang="zh-TW" sz="2800" smtClean="0"/>
              <a:t>,Q</a:t>
            </a:r>
            <a:r>
              <a:rPr lang="en-US" altLang="zh-TW" sz="2800" baseline="-25000" smtClean="0"/>
              <a:t>2</a:t>
            </a:r>
            <a:r>
              <a:rPr lang="en-US" altLang="zh-TW" sz="2800" smtClean="0"/>
              <a:t>,…,Q</a:t>
            </a:r>
            <a:r>
              <a:rPr lang="en-US" altLang="zh-TW" sz="2800" baseline="-25000" smtClean="0"/>
              <a:t>N-2</a:t>
            </a:r>
            <a:r>
              <a:rPr lang="en-US" altLang="zh-TW" sz="2800" smtClean="0"/>
              <a:t>,X,Y. This message has the hash code G and therefore can be used with the intercepted encrypted signature.</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AU" altLang="zh-TW" smtClean="0"/>
              <a:t>Hash algorithm structure</a:t>
            </a:r>
          </a:p>
        </p:txBody>
      </p:sp>
      <p:pic>
        <p:nvPicPr>
          <p:cNvPr id="33795" name="Picture 3"/>
          <p:cNvPicPr>
            <a:picLocks noChangeAspect="1" noChangeArrowheads="1"/>
          </p:cNvPicPr>
          <p:nvPr/>
        </p:nvPicPr>
        <p:blipFill>
          <a:blip r:embed="rId3">
            <a:extLst>
              <a:ext uri="{28A0092B-C50C-407E-A947-70E740481C1C}">
                <a14:useLocalDpi xmlns:a14="http://schemas.microsoft.com/office/drawing/2010/main" val="0"/>
              </a:ext>
            </a:extLst>
          </a:blip>
          <a:srcRect l="5370" t="11581" r="14319" b="32426"/>
          <a:stretch>
            <a:fillRect/>
          </a:stretch>
        </p:blipFill>
        <p:spPr bwMode="auto">
          <a:xfrm>
            <a:off x="711200" y="1676400"/>
            <a:ext cx="8075613" cy="4349750"/>
          </a:xfrm>
          <a:prstGeom prst="rect">
            <a:avLst/>
          </a:prstGeom>
          <a:noFill/>
          <a:ln>
            <a:noFill/>
          </a:ln>
          <a:extLst>
            <a:ext uri="{909E8E84-426E-40DD-AFC4-6F175D3DCCD1}">
              <a14:hiddenFill xmlns:a14="http://schemas.microsoft.com/office/drawing/2010/main">
                <a:solidFill>
                  <a:srgbClr val="FFFFFF">
                    <a:alpha val="70195"/>
                  </a:srgbClr>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6"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81063" y="1971675"/>
            <a:ext cx="7734300" cy="2336800"/>
          </a:xfrm>
          <a:prstGeom prst="rect">
            <a:avLst/>
          </a:prstGeom>
          <a:noFill/>
          <a:ln>
            <a:noFill/>
          </a:ln>
          <a:extLst>
            <a:ext uri="{909E8E84-426E-40DD-AFC4-6F175D3DCCD1}">
              <a14:hiddenFill xmlns:a14="http://schemas.microsoft.com/office/drawing/2010/main">
                <a:solidFill>
                  <a:srgbClr val="FFFFFF">
                    <a:alpha val="70195"/>
                  </a:srgbClr>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US" altLang="zh-TW" smtClean="0">
                <a:ea typeface="ＭＳ Ｐゴシック" pitchFamily="-107" charset="-128"/>
              </a:rPr>
              <a:t>Secure hash algorithm</a:t>
            </a:r>
            <a:endParaRPr lang="en-AU" altLang="zh-TW" smtClean="0">
              <a:ea typeface="ＭＳ Ｐゴシック" pitchFamily="-107" charset="-128"/>
            </a:endParaRPr>
          </a:p>
        </p:txBody>
      </p:sp>
      <p:sp>
        <p:nvSpPr>
          <p:cNvPr id="34819" name="Rectangle 3"/>
          <p:cNvSpPr>
            <a:spLocks noGrp="1" noChangeArrowheads="1"/>
          </p:cNvSpPr>
          <p:nvPr>
            <p:ph type="body" idx="1"/>
          </p:nvPr>
        </p:nvSpPr>
        <p:spPr/>
        <p:txBody>
          <a:bodyPr/>
          <a:lstStyle/>
          <a:p>
            <a:pPr eaLnBrk="1" hangingPunct="1"/>
            <a:r>
              <a:rPr lang="en-AU" altLang="zh-TW" sz="2800" smtClean="0">
                <a:ea typeface="ＭＳ Ｐゴシック" pitchFamily="-107" charset="-128"/>
              </a:rPr>
              <a:t>SHA was originally designed by NIST &amp; NSA in 1993 and revised in 1995 as SHA-1.</a:t>
            </a:r>
          </a:p>
          <a:p>
            <a:pPr eaLnBrk="1" hangingPunct="1"/>
            <a:r>
              <a:rPr lang="en-AU" altLang="zh-TW" sz="2800" smtClean="0">
                <a:ea typeface="ＭＳ Ｐゴシック" pitchFamily="-107" charset="-128"/>
              </a:rPr>
              <a:t>US standard for use with DSA signature scheme.</a:t>
            </a:r>
          </a:p>
          <a:p>
            <a:pPr eaLnBrk="1" hangingPunct="1"/>
            <a:r>
              <a:rPr lang="en-AU" altLang="zh-TW" sz="2800" smtClean="0">
                <a:ea typeface="ＭＳ Ｐゴシック" pitchFamily="-107" charset="-128"/>
              </a:rPr>
              <a:t>Based on design of MD4 with key differences. </a:t>
            </a:r>
          </a:p>
          <a:p>
            <a:pPr eaLnBrk="1" hangingPunct="1"/>
            <a:r>
              <a:rPr lang="en-AU" altLang="zh-TW" sz="2800" smtClean="0">
                <a:ea typeface="ＭＳ Ｐゴシック" pitchFamily="-107" charset="-128"/>
              </a:rPr>
              <a:t>SHA-1 produces 160-bit hash values.</a:t>
            </a:r>
          </a:p>
          <a:p>
            <a:pPr>
              <a:lnSpc>
                <a:spcPct val="90000"/>
              </a:lnSpc>
            </a:pPr>
            <a:r>
              <a:rPr lang="en-AU" altLang="zh-TW" sz="2800" smtClean="0"/>
              <a:t>Two messages deliver the same SHA-1 hash using 2</a:t>
            </a:r>
            <a:r>
              <a:rPr lang="en-AU" altLang="zh-TW" sz="2800" baseline="30000" smtClean="0"/>
              <a:t>69</a:t>
            </a:r>
            <a:r>
              <a:rPr lang="en-AU" altLang="zh-TW" sz="2800" smtClean="0"/>
              <a:t> operations, far fewer than 2</a:t>
            </a:r>
            <a:r>
              <a:rPr lang="en-AU" altLang="zh-TW" sz="2800" baseline="30000" smtClean="0"/>
              <a:t>80</a:t>
            </a:r>
            <a:r>
              <a:rPr lang="en-AU" altLang="zh-TW" sz="2800" smtClean="0"/>
              <a:t> operations. (</a:t>
            </a:r>
            <a:r>
              <a:rPr lang="zh-TW" altLang="en-AU" sz="2800" smtClean="0"/>
              <a:t>王小雲</a:t>
            </a:r>
            <a:r>
              <a:rPr lang="en-AU" altLang="zh-TW" sz="2800" smtClean="0"/>
              <a:t>)</a:t>
            </a:r>
          </a:p>
          <a:p>
            <a:pPr>
              <a:lnSpc>
                <a:spcPct val="90000"/>
              </a:lnSpc>
            </a:pPr>
            <a:r>
              <a:rPr lang="en-AU" altLang="zh-TW" sz="2800" smtClean="0"/>
              <a:t>Recent 2005 results on security of SHA-1 have raised concerns on its use in future applications.</a:t>
            </a:r>
          </a:p>
          <a:p>
            <a:pPr eaLnBrk="1" hangingPunct="1"/>
            <a:endParaRPr lang="en-AU" altLang="zh-TW" sz="2800" smtClean="0">
              <a:ea typeface="ＭＳ Ｐゴシック" pitchFamily="-107" charset="-128"/>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altLang="zh-TW" smtClean="0">
                <a:ea typeface="ＭＳ Ｐゴシック" pitchFamily="-107" charset="-128"/>
              </a:rPr>
              <a:t>Revised secure hash standard</a:t>
            </a:r>
            <a:endParaRPr lang="en-AU" altLang="zh-TW" smtClean="0">
              <a:ea typeface="ＭＳ Ｐゴシック" pitchFamily="-107" charset="-128"/>
            </a:endParaRPr>
          </a:p>
        </p:txBody>
      </p:sp>
      <p:sp>
        <p:nvSpPr>
          <p:cNvPr id="35843" name="Rectangle 3"/>
          <p:cNvSpPr>
            <a:spLocks noGrp="1" noChangeArrowheads="1"/>
          </p:cNvSpPr>
          <p:nvPr>
            <p:ph type="body" idx="1"/>
          </p:nvPr>
        </p:nvSpPr>
        <p:spPr>
          <a:xfrm>
            <a:off x="762000" y="1752600"/>
            <a:ext cx="7932738" cy="4114800"/>
          </a:xfrm>
        </p:spPr>
        <p:txBody>
          <a:bodyPr/>
          <a:lstStyle/>
          <a:p>
            <a:pPr eaLnBrk="1" hangingPunct="1">
              <a:lnSpc>
                <a:spcPct val="90000"/>
              </a:lnSpc>
            </a:pPr>
            <a:r>
              <a:rPr lang="en-US" altLang="zh-TW" smtClean="0">
                <a:ea typeface="ＭＳ Ｐゴシック" pitchFamily="-107" charset="-128"/>
              </a:rPr>
              <a:t>NIST issued revision FIPS 180-2 in 2002.</a:t>
            </a:r>
          </a:p>
          <a:p>
            <a:pPr eaLnBrk="1" hangingPunct="1">
              <a:lnSpc>
                <a:spcPct val="90000"/>
              </a:lnSpc>
            </a:pPr>
            <a:r>
              <a:rPr lang="en-US" altLang="zh-TW" smtClean="0">
                <a:ea typeface="ＭＳ Ｐゴシック" pitchFamily="-107" charset="-128"/>
              </a:rPr>
              <a:t>Adds 3 additional versions (SHA-2)</a:t>
            </a:r>
          </a:p>
          <a:p>
            <a:pPr lvl="1" eaLnBrk="1" hangingPunct="1">
              <a:lnSpc>
                <a:spcPct val="90000"/>
              </a:lnSpc>
            </a:pPr>
            <a:r>
              <a:rPr lang="en-US" altLang="zh-TW" smtClean="0"/>
              <a:t>SHA-256, SHA-384, SHA-512</a:t>
            </a:r>
          </a:p>
          <a:p>
            <a:pPr eaLnBrk="1" hangingPunct="1">
              <a:lnSpc>
                <a:spcPct val="90000"/>
              </a:lnSpc>
            </a:pPr>
            <a:r>
              <a:rPr lang="en-US" altLang="zh-TW" smtClean="0">
                <a:ea typeface="ＭＳ Ｐゴシック" pitchFamily="-107" charset="-128"/>
              </a:rPr>
              <a:t>Designed for compatibility with increased security provided by the AES cipher.</a:t>
            </a:r>
          </a:p>
          <a:p>
            <a:pPr eaLnBrk="1" hangingPunct="1">
              <a:lnSpc>
                <a:spcPct val="90000"/>
              </a:lnSpc>
            </a:pPr>
            <a:r>
              <a:rPr lang="en-US" altLang="zh-TW" smtClean="0">
                <a:ea typeface="ＭＳ Ｐゴシック" pitchFamily="-107" charset="-128"/>
              </a:rPr>
              <a:t>Structure &amp; detail is similar to SHA-1, hence analysis should be similar, </a:t>
            </a:r>
            <a:r>
              <a:rPr lang="en-AU" altLang="zh-TW" smtClean="0">
                <a:ea typeface="ＭＳ Ｐゴシック" pitchFamily="-107" charset="-128"/>
              </a:rPr>
              <a:t>but security levels are rather higher.</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5"/>
          <p:cNvSpPr>
            <a:spLocks noGrp="1" noChangeArrowheads="1"/>
          </p:cNvSpPr>
          <p:nvPr>
            <p:ph type="title"/>
          </p:nvPr>
        </p:nvSpPr>
        <p:spPr/>
        <p:txBody>
          <a:bodyPr/>
          <a:lstStyle/>
          <a:p>
            <a:r>
              <a:rPr lang="en-US" altLang="zh-TW" smtClean="0"/>
              <a:t>Comparison of SHA parameters</a:t>
            </a:r>
          </a:p>
        </p:txBody>
      </p:sp>
      <p:pic>
        <p:nvPicPr>
          <p:cNvPr id="36867" name="Picture 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684213" y="1700213"/>
            <a:ext cx="7991475" cy="4516437"/>
          </a:xfrm>
          <a:noFill/>
          <a:extLst>
            <a:ext uri="{91240B29-F687-4F45-9708-019B960494DF}">
              <a14:hiddenLine xmlns:a14="http://schemas.microsoft.com/office/drawing/2010/main" w="12700" cap="sq" cmpd="sng">
                <a:solidFill>
                  <a:schemeClr val="tx1"/>
                </a:solidFill>
                <a:prstDash val="solid"/>
                <a:miter lim="800000"/>
                <a:headEnd type="none" w="sm" len="sm"/>
                <a:tailEnd type="none" w="sm" len="sm"/>
              </a14:hiddenLine>
            </a:ext>
          </a:extLst>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altLang="zh-TW" smtClean="0"/>
              <a:t>SHA-512 logic</a:t>
            </a:r>
          </a:p>
        </p:txBody>
      </p:sp>
      <p:sp>
        <p:nvSpPr>
          <p:cNvPr id="37891" name="Rectangle 3"/>
          <p:cNvSpPr>
            <a:spLocks noGrp="1" noChangeArrowheads="1"/>
          </p:cNvSpPr>
          <p:nvPr>
            <p:ph type="body" idx="1"/>
          </p:nvPr>
        </p:nvSpPr>
        <p:spPr/>
        <p:txBody>
          <a:bodyPr/>
          <a:lstStyle/>
          <a:p>
            <a:r>
              <a:rPr lang="en-US" altLang="zh-TW" smtClean="0">
                <a:solidFill>
                  <a:schemeClr val="accent1"/>
                </a:solidFill>
              </a:rPr>
              <a:t>Append padding bits</a:t>
            </a:r>
            <a:r>
              <a:rPr lang="en-US" altLang="zh-TW" smtClean="0"/>
              <a:t>: the length in bits is congruent to 896 mod 1024. The padding consists of a single 1-bit followed by 0-bits.</a:t>
            </a:r>
          </a:p>
          <a:p>
            <a:r>
              <a:rPr lang="en-US" altLang="zh-TW" smtClean="0">
                <a:solidFill>
                  <a:schemeClr val="accent1"/>
                </a:solidFill>
              </a:rPr>
              <a:t>Append length</a:t>
            </a:r>
            <a:r>
              <a:rPr lang="en-US" altLang="zh-TW" smtClean="0"/>
              <a:t>: a 128-bit representation of the length in bits of the original message is appended.</a:t>
            </a:r>
          </a:p>
          <a:p>
            <a:endParaRPr lang="zh-TW" altLang="en-US" smtClean="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altLang="zh-TW" smtClean="0"/>
              <a:t>SHA-512 logic (Cont.)</a:t>
            </a:r>
          </a:p>
        </p:txBody>
      </p:sp>
      <p:sp>
        <p:nvSpPr>
          <p:cNvPr id="38915" name="Rectangle 3"/>
          <p:cNvSpPr>
            <a:spLocks noGrp="1" noChangeArrowheads="1"/>
          </p:cNvSpPr>
          <p:nvPr>
            <p:ph type="body" idx="1"/>
          </p:nvPr>
        </p:nvSpPr>
        <p:spPr>
          <a:xfrm>
            <a:off x="857250" y="1600200"/>
            <a:ext cx="7772400" cy="4114800"/>
          </a:xfrm>
        </p:spPr>
        <p:txBody>
          <a:bodyPr/>
          <a:lstStyle/>
          <a:p>
            <a:pPr>
              <a:lnSpc>
                <a:spcPct val="80000"/>
              </a:lnSpc>
            </a:pPr>
            <a:r>
              <a:rPr lang="en-US" altLang="zh-TW" smtClean="0">
                <a:solidFill>
                  <a:schemeClr val="accent1"/>
                </a:solidFill>
              </a:rPr>
              <a:t>Initialize hash buffer</a:t>
            </a:r>
            <a:r>
              <a:rPr lang="en-US" altLang="zh-TW" smtClean="0"/>
              <a:t>:</a:t>
            </a:r>
            <a:r>
              <a:rPr lang="en-US" altLang="zh-TW" sz="2800" smtClean="0"/>
              <a:t> </a:t>
            </a:r>
          </a:p>
          <a:p>
            <a:pPr lvl="1">
              <a:lnSpc>
                <a:spcPct val="80000"/>
              </a:lnSpc>
            </a:pPr>
            <a:r>
              <a:rPr lang="en-US" altLang="zh-TW" sz="2400" smtClean="0"/>
              <a:t>a 512-bit buffer is used to hold intermediate and final results of the hash function.</a:t>
            </a:r>
          </a:p>
          <a:p>
            <a:pPr lvl="1">
              <a:lnSpc>
                <a:spcPct val="80000"/>
              </a:lnSpc>
            </a:pPr>
            <a:r>
              <a:rPr lang="en-US" altLang="zh-TW" sz="2400" smtClean="0"/>
              <a:t>The buffer can be represented as eight 64-bit registers (a,b,c,d,e,f,g,h). Their initial values are (hexadecimal)</a:t>
            </a:r>
          </a:p>
          <a:p>
            <a:pPr lvl="1">
              <a:lnSpc>
                <a:spcPct val="80000"/>
              </a:lnSpc>
              <a:buFontTx/>
              <a:buNone/>
            </a:pPr>
            <a:r>
              <a:rPr lang="en-US" altLang="zh-TW" sz="2400" smtClean="0"/>
              <a:t>	a=6A09E667F3BCC908     e=510E527FADE682D1</a:t>
            </a:r>
          </a:p>
          <a:p>
            <a:pPr lvl="1">
              <a:lnSpc>
                <a:spcPct val="80000"/>
              </a:lnSpc>
              <a:buFontTx/>
              <a:buNone/>
            </a:pPr>
            <a:r>
              <a:rPr lang="en-US" altLang="zh-TW" sz="2400" smtClean="0"/>
              <a:t>	b=BB67AE8584CAA73B   f=9B05688C2B3E6C1F</a:t>
            </a:r>
          </a:p>
          <a:p>
            <a:pPr lvl="1">
              <a:lnSpc>
                <a:spcPct val="80000"/>
              </a:lnSpc>
              <a:buFontTx/>
              <a:buNone/>
            </a:pPr>
            <a:r>
              <a:rPr lang="en-US" altLang="zh-TW" sz="2400" smtClean="0"/>
              <a:t>	c=3C6EF372FE94F82B      g=1F83D9ABFB41BD6B</a:t>
            </a:r>
          </a:p>
          <a:p>
            <a:pPr lvl="1">
              <a:lnSpc>
                <a:spcPct val="80000"/>
              </a:lnSpc>
              <a:buFontTx/>
              <a:buNone/>
            </a:pPr>
            <a:r>
              <a:rPr lang="en-US" altLang="zh-TW" sz="2400" smtClean="0"/>
              <a:t>	d=A54FF53A5F1D36F1     h=5BE0CDI9137E2179</a:t>
            </a:r>
          </a:p>
          <a:p>
            <a:pPr lvl="1">
              <a:lnSpc>
                <a:spcPct val="80000"/>
              </a:lnSpc>
              <a:buFontTx/>
              <a:buNone/>
            </a:pPr>
            <a:r>
              <a:rPr lang="en-US" altLang="zh-TW" sz="3200" smtClean="0"/>
              <a:t>	</a:t>
            </a:r>
          </a:p>
          <a:p>
            <a:pPr lvl="1">
              <a:lnSpc>
                <a:spcPct val="80000"/>
              </a:lnSpc>
              <a:buFontTx/>
              <a:buNone/>
            </a:pPr>
            <a:r>
              <a:rPr lang="en-US" altLang="zh-TW" sz="3200" smtClean="0"/>
              <a:t>  </a:t>
            </a:r>
            <a:r>
              <a:rPr lang="en-US" altLang="zh-TW" smtClean="0"/>
              <a:t>(taking the first 64 bits if the fractional parts of the square roots of the first eight prime number)</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altLang="zh-TW" smtClean="0"/>
              <a:t>SHA-512 logic (Cont.)</a:t>
            </a:r>
          </a:p>
        </p:txBody>
      </p:sp>
      <p:sp>
        <p:nvSpPr>
          <p:cNvPr id="39939" name="Rectangle 3"/>
          <p:cNvSpPr>
            <a:spLocks noGrp="1" noChangeArrowheads="1"/>
          </p:cNvSpPr>
          <p:nvPr>
            <p:ph type="body" idx="1"/>
          </p:nvPr>
        </p:nvSpPr>
        <p:spPr/>
        <p:txBody>
          <a:bodyPr/>
          <a:lstStyle/>
          <a:p>
            <a:pPr>
              <a:lnSpc>
                <a:spcPct val="90000"/>
              </a:lnSpc>
              <a:defRPr/>
            </a:pPr>
            <a:r>
              <a:rPr lang="en-US" altLang="zh-TW" sz="2800" dirty="0" smtClean="0">
                <a:solidFill>
                  <a:schemeClr val="accent1"/>
                </a:solidFill>
              </a:rPr>
              <a:t>Process message in 1024-bit (128 bytes, 16 words) blocks</a:t>
            </a:r>
            <a:r>
              <a:rPr lang="en-US" altLang="zh-TW" sz="2800" dirty="0" smtClean="0"/>
              <a:t>.</a:t>
            </a:r>
          </a:p>
          <a:p>
            <a:pPr lvl="1">
              <a:lnSpc>
                <a:spcPct val="90000"/>
              </a:lnSpc>
              <a:defRPr/>
            </a:pPr>
            <a:r>
              <a:rPr lang="en-US" altLang="zh-TW" sz="2400" dirty="0" smtClean="0"/>
              <a:t>The compression function contains </a:t>
            </a:r>
            <a:r>
              <a:rPr lang="en-US" altLang="zh-TW" sz="2400" dirty="0" smtClean="0">
                <a:solidFill>
                  <a:schemeClr val="accent2"/>
                </a:solidFill>
              </a:rPr>
              <a:t>80</a:t>
            </a:r>
            <a:r>
              <a:rPr lang="en-US" altLang="zh-TW" sz="2400" dirty="0" smtClean="0"/>
              <a:t> rounds.</a:t>
            </a:r>
          </a:p>
          <a:p>
            <a:pPr>
              <a:lnSpc>
                <a:spcPct val="90000"/>
              </a:lnSpc>
              <a:defRPr/>
            </a:pPr>
            <a:r>
              <a:rPr lang="en-US" altLang="zh-TW" sz="2800" dirty="0" err="1" smtClean="0">
                <a:solidFill>
                  <a:schemeClr val="accent1"/>
                </a:solidFill>
              </a:rPr>
              <a:t>Output</a:t>
            </a:r>
            <a:r>
              <a:rPr lang="en-US" altLang="zh-TW" sz="2800" dirty="0" err="1" smtClean="0"/>
              <a:t>.After</a:t>
            </a:r>
            <a:r>
              <a:rPr lang="en-US" altLang="zh-TW" sz="2800" dirty="0" smtClean="0"/>
              <a:t> all N 1024-bit blocks have been processed, the output from the Nth stage is the 512-bit message digest.</a:t>
            </a:r>
          </a:p>
          <a:p>
            <a:pPr marL="0" indent="0">
              <a:lnSpc>
                <a:spcPct val="90000"/>
              </a:lnSpc>
              <a:buFont typeface="Wingdings" pitchFamily="-107" charset="2"/>
              <a:buNone/>
              <a:defRPr/>
            </a:pPr>
            <a:endParaRPr lang="zh-TW" altLang="en-US" sz="2800" dirty="0" smtClean="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AU" altLang="zh-TW" smtClean="0"/>
              <a:t>SHA-512 overview</a:t>
            </a:r>
          </a:p>
        </p:txBody>
      </p:sp>
      <p:pic>
        <p:nvPicPr>
          <p:cNvPr id="40963"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3263" y="1625600"/>
            <a:ext cx="8016875" cy="4673600"/>
          </a:xfrm>
          <a:prstGeom prst="rect">
            <a:avLst/>
          </a:prstGeom>
          <a:noFill/>
          <a:ln>
            <a:noFill/>
          </a:ln>
          <a:extLst>
            <a:ext uri="{909E8E84-426E-40DD-AFC4-6F175D3DCCD1}">
              <a14:hiddenFill xmlns:a14="http://schemas.microsoft.com/office/drawing/2010/main">
                <a:solidFill>
                  <a:srgbClr val="FFFFFF">
                    <a:alpha val="70195"/>
                  </a:srgbClr>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AU" altLang="zh-TW" smtClean="0"/>
              <a:t>SHA-512 compression function</a:t>
            </a:r>
          </a:p>
        </p:txBody>
      </p:sp>
      <p:sp>
        <p:nvSpPr>
          <p:cNvPr id="41987" name="Rectangle 3"/>
          <p:cNvSpPr>
            <a:spLocks noGrp="1" noChangeArrowheads="1"/>
          </p:cNvSpPr>
          <p:nvPr>
            <p:ph type="body" idx="1"/>
          </p:nvPr>
        </p:nvSpPr>
        <p:spPr/>
        <p:txBody>
          <a:bodyPr/>
          <a:lstStyle/>
          <a:p>
            <a:r>
              <a:rPr lang="en-US" altLang="zh-TW" smtClean="0"/>
              <a:t>Process message in 1024-bit blocks.</a:t>
            </a:r>
            <a:endParaRPr lang="en-AU" altLang="zh-TW" smtClean="0"/>
          </a:p>
          <a:p>
            <a:r>
              <a:rPr lang="en-AU" altLang="zh-TW" smtClean="0"/>
              <a:t>Contains 80 rounds.</a:t>
            </a:r>
          </a:p>
          <a:p>
            <a:pPr lvl="1"/>
            <a:r>
              <a:rPr lang="en-AU" altLang="zh-TW" smtClean="0"/>
              <a:t>Updating a 512-bit buffer.</a:t>
            </a:r>
          </a:p>
          <a:p>
            <a:pPr lvl="1"/>
            <a:r>
              <a:rPr lang="en-AU" altLang="zh-TW" smtClean="0"/>
              <a:t>Using a 64-bit value derived from the current message block.</a:t>
            </a:r>
          </a:p>
          <a:p>
            <a:pPr lvl="1"/>
            <a:r>
              <a:rPr lang="en-AU" altLang="zh-TW" smtClean="0"/>
              <a:t>A round constant based on cube root of first 80 prime numbers.</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5"/>
          <p:cNvSpPr>
            <a:spLocks noGrp="1" noChangeArrowheads="1"/>
          </p:cNvSpPr>
          <p:nvPr>
            <p:ph type="title"/>
          </p:nvPr>
        </p:nvSpPr>
        <p:spPr/>
        <p:txBody>
          <a:bodyPr/>
          <a:lstStyle/>
          <a:p>
            <a:r>
              <a:rPr lang="en-US" altLang="zh-TW" smtClean="0"/>
              <a:t>A single 1024-bit block</a:t>
            </a:r>
          </a:p>
        </p:txBody>
      </p:sp>
      <p:pic>
        <p:nvPicPr>
          <p:cNvPr id="43011" name="Picture 4"/>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331913" y="1628775"/>
            <a:ext cx="6335712" cy="4681538"/>
          </a:xfrm>
          <a:noFill/>
          <a:extLst>
            <a:ext uri="{91240B29-F687-4F45-9708-019B960494DF}">
              <a14:hiddenLine xmlns:a14="http://schemas.microsoft.com/office/drawing/2010/main" w="12700" cap="sq" cmpd="sng">
                <a:solidFill>
                  <a:schemeClr val="tx1"/>
                </a:solidFill>
                <a:prstDash val="solid"/>
                <a:miter lim="800000"/>
                <a:headEnd type="none" w="sm" len="sm"/>
                <a:tailEnd type="none" w="sm" len="sm"/>
              </a14:hiddenLine>
            </a:ext>
          </a:extLst>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AU" altLang="zh-TW" smtClean="0"/>
              <a:t>SHA-512 round function</a:t>
            </a:r>
          </a:p>
        </p:txBody>
      </p:sp>
      <p:pic>
        <p:nvPicPr>
          <p:cNvPr id="44035" name="Picture 7"/>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971550" y="1628775"/>
            <a:ext cx="7632700" cy="4624388"/>
          </a:xfrm>
          <a:noFill/>
          <a:extLst>
            <a:ext uri="{91240B29-F687-4F45-9708-019B960494DF}">
              <a14:hiddenLine xmlns:a14="http://schemas.microsoft.com/office/drawing/2010/main" w="12700" cap="sq" cmpd="sng">
                <a:solidFill>
                  <a:schemeClr val="tx1"/>
                </a:solidFill>
                <a:prstDash val="solid"/>
                <a:miter lim="800000"/>
                <a:headEnd type="none" w="sm" len="sm"/>
                <a:tailEnd type="none" w="sm" len="sm"/>
              </a14:hiddenLine>
            </a:ext>
          </a:extLst>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altLang="zh-TW" smtClean="0"/>
              <a:t>SHA-512 functions</a:t>
            </a:r>
          </a:p>
        </p:txBody>
      </p:sp>
      <p:sp>
        <p:nvSpPr>
          <p:cNvPr id="45059" name="Rectangle 3"/>
          <p:cNvSpPr>
            <a:spLocks noGrp="1" noChangeArrowheads="1"/>
          </p:cNvSpPr>
          <p:nvPr>
            <p:ph type="body" sz="half" idx="1"/>
          </p:nvPr>
        </p:nvSpPr>
        <p:spPr>
          <a:xfrm>
            <a:off x="838200" y="1752600"/>
            <a:ext cx="7910513" cy="4114800"/>
          </a:xfrm>
        </p:spPr>
        <p:txBody>
          <a:bodyPr/>
          <a:lstStyle/>
          <a:p>
            <a:pPr>
              <a:spcBef>
                <a:spcPct val="30000"/>
              </a:spcBef>
            </a:pPr>
            <a:r>
              <a:rPr lang="en-US" altLang="zh-TW" dirty="0" err="1" smtClean="0"/>
              <a:t>Ch</a:t>
            </a:r>
            <a:r>
              <a:rPr lang="en-US" altLang="zh-TW" dirty="0" smtClean="0"/>
              <a:t>(</a:t>
            </a:r>
            <a:r>
              <a:rPr lang="en-US" altLang="zh-TW" dirty="0" err="1" smtClean="0"/>
              <a:t>e,f,g</a:t>
            </a:r>
            <a:r>
              <a:rPr lang="en-US" altLang="zh-TW" dirty="0" smtClean="0"/>
              <a:t>)=(e </a:t>
            </a:r>
            <a:r>
              <a:rPr lang="en-US" altLang="zh-TW" dirty="0" smtClean="0">
                <a:sym typeface="Symbol" pitchFamily="18" charset="2"/>
              </a:rPr>
              <a:t></a:t>
            </a:r>
            <a:r>
              <a:rPr lang="en-US" altLang="zh-TW" dirty="0" smtClean="0"/>
              <a:t> f) </a:t>
            </a:r>
            <a:r>
              <a:rPr lang="en-US" altLang="zh-TW" dirty="0" smtClean="0">
                <a:sym typeface="Symbol" pitchFamily="18" charset="2"/>
              </a:rPr>
              <a:t></a:t>
            </a:r>
            <a:r>
              <a:rPr lang="en-US" altLang="zh-TW" dirty="0" smtClean="0"/>
              <a:t> (</a:t>
            </a:r>
            <a:r>
              <a:rPr lang="en-US" altLang="zh-TW" dirty="0" smtClean="0">
                <a:sym typeface="Symbol" pitchFamily="18" charset="2"/>
              </a:rPr>
              <a:t></a:t>
            </a:r>
            <a:r>
              <a:rPr lang="en-US" altLang="zh-TW" dirty="0" smtClean="0"/>
              <a:t>e </a:t>
            </a:r>
            <a:r>
              <a:rPr lang="en-US" altLang="zh-TW" dirty="0" smtClean="0">
                <a:sym typeface="Symbol" pitchFamily="18" charset="2"/>
              </a:rPr>
              <a:t></a:t>
            </a:r>
            <a:r>
              <a:rPr lang="en-US" altLang="zh-TW" dirty="0" smtClean="0"/>
              <a:t> g)</a:t>
            </a:r>
          </a:p>
          <a:p>
            <a:pPr>
              <a:spcBef>
                <a:spcPct val="30000"/>
              </a:spcBef>
            </a:pPr>
            <a:r>
              <a:rPr lang="en-US" altLang="zh-TW" dirty="0" err="1" smtClean="0"/>
              <a:t>Maj</a:t>
            </a:r>
            <a:r>
              <a:rPr lang="en-US" altLang="zh-TW" dirty="0" smtClean="0"/>
              <a:t>(</a:t>
            </a:r>
            <a:r>
              <a:rPr lang="en-US" altLang="zh-TW" dirty="0" err="1" smtClean="0"/>
              <a:t>a,c</a:t>
            </a:r>
            <a:r>
              <a:rPr lang="en-US" altLang="zh-TW" dirty="0" smtClean="0"/>
              <a:t>)=(a </a:t>
            </a:r>
            <a:r>
              <a:rPr lang="en-US" altLang="zh-TW" dirty="0" smtClean="0">
                <a:sym typeface="Symbol" pitchFamily="18" charset="2"/>
              </a:rPr>
              <a:t> </a:t>
            </a:r>
            <a:r>
              <a:rPr lang="en-US" altLang="zh-TW" dirty="0" smtClean="0"/>
              <a:t>b) </a:t>
            </a:r>
            <a:r>
              <a:rPr lang="en-US" altLang="zh-TW" dirty="0" smtClean="0">
                <a:sym typeface="Symbol" pitchFamily="18" charset="2"/>
              </a:rPr>
              <a:t></a:t>
            </a:r>
            <a:r>
              <a:rPr lang="en-US" altLang="zh-TW" dirty="0" smtClean="0"/>
              <a:t>(a </a:t>
            </a:r>
            <a:r>
              <a:rPr lang="en-US" altLang="zh-TW" dirty="0" smtClean="0">
                <a:sym typeface="Symbol" pitchFamily="18" charset="2"/>
              </a:rPr>
              <a:t> </a:t>
            </a:r>
            <a:r>
              <a:rPr lang="en-US" altLang="zh-TW" dirty="0" smtClean="0"/>
              <a:t>c) </a:t>
            </a:r>
            <a:r>
              <a:rPr lang="en-US" altLang="zh-TW" dirty="0" smtClean="0">
                <a:sym typeface="Symbol" pitchFamily="18" charset="2"/>
              </a:rPr>
              <a:t></a:t>
            </a:r>
            <a:r>
              <a:rPr lang="en-US" altLang="zh-TW" dirty="0" smtClean="0"/>
              <a:t> (b </a:t>
            </a:r>
            <a:r>
              <a:rPr lang="en-US" altLang="zh-TW" dirty="0" smtClean="0">
                <a:sym typeface="Symbol" pitchFamily="18" charset="2"/>
              </a:rPr>
              <a:t> </a:t>
            </a:r>
            <a:r>
              <a:rPr lang="en-US" altLang="zh-TW" dirty="0" smtClean="0"/>
              <a:t>c) </a:t>
            </a:r>
          </a:p>
          <a:p>
            <a:pPr>
              <a:spcBef>
                <a:spcPct val="30000"/>
              </a:spcBef>
            </a:pPr>
            <a:r>
              <a:rPr lang="en-US" altLang="zh-TW" dirty="0" smtClean="0"/>
              <a:t>        =ROTR</a:t>
            </a:r>
            <a:r>
              <a:rPr lang="en-US" altLang="zh-TW" baseline="30000" dirty="0" smtClean="0"/>
              <a:t>28</a:t>
            </a:r>
            <a:r>
              <a:rPr lang="en-US" altLang="zh-TW" dirty="0" smtClean="0"/>
              <a:t>(a) </a:t>
            </a:r>
            <a:r>
              <a:rPr lang="en-US" altLang="zh-TW" dirty="0" smtClean="0">
                <a:sym typeface="Symbol" pitchFamily="18" charset="2"/>
              </a:rPr>
              <a:t></a:t>
            </a:r>
            <a:r>
              <a:rPr lang="en-US" altLang="zh-TW" dirty="0" smtClean="0"/>
              <a:t>ROTR</a:t>
            </a:r>
            <a:r>
              <a:rPr lang="en-US" altLang="zh-TW" baseline="30000" dirty="0" smtClean="0"/>
              <a:t>34</a:t>
            </a:r>
            <a:r>
              <a:rPr lang="en-US" altLang="zh-TW" dirty="0" smtClean="0"/>
              <a:t>(a) </a:t>
            </a:r>
            <a:r>
              <a:rPr lang="en-US" altLang="zh-TW" dirty="0" smtClean="0">
                <a:sym typeface="Symbol" pitchFamily="18" charset="2"/>
              </a:rPr>
              <a:t></a:t>
            </a:r>
            <a:r>
              <a:rPr lang="en-US" altLang="zh-TW" dirty="0" smtClean="0"/>
              <a:t>ROTR</a:t>
            </a:r>
            <a:r>
              <a:rPr lang="en-US" altLang="zh-TW" baseline="30000" dirty="0" smtClean="0"/>
              <a:t>39</a:t>
            </a:r>
            <a:r>
              <a:rPr lang="en-US" altLang="zh-TW" dirty="0" smtClean="0"/>
              <a:t>(a)</a:t>
            </a:r>
          </a:p>
          <a:p>
            <a:pPr>
              <a:spcBef>
                <a:spcPct val="30000"/>
              </a:spcBef>
            </a:pPr>
            <a:r>
              <a:rPr lang="en-US" altLang="zh-TW" dirty="0" smtClean="0"/>
              <a:t>        =ROTR</a:t>
            </a:r>
            <a:r>
              <a:rPr lang="en-US" altLang="zh-TW" baseline="30000" dirty="0" smtClean="0"/>
              <a:t>14</a:t>
            </a:r>
            <a:r>
              <a:rPr lang="en-US" altLang="zh-TW" dirty="0" smtClean="0"/>
              <a:t>(e) </a:t>
            </a:r>
            <a:r>
              <a:rPr lang="en-US" altLang="zh-TW" dirty="0" smtClean="0">
                <a:sym typeface="Symbol" pitchFamily="18" charset="2"/>
              </a:rPr>
              <a:t></a:t>
            </a:r>
            <a:r>
              <a:rPr lang="en-US" altLang="zh-TW" dirty="0" smtClean="0"/>
              <a:t>ROTR</a:t>
            </a:r>
            <a:r>
              <a:rPr lang="en-US" altLang="zh-TW" baseline="30000" dirty="0" smtClean="0"/>
              <a:t>18</a:t>
            </a:r>
            <a:r>
              <a:rPr lang="en-US" altLang="zh-TW" dirty="0" smtClean="0"/>
              <a:t>(e) </a:t>
            </a:r>
            <a:r>
              <a:rPr lang="en-US" altLang="zh-TW" dirty="0" smtClean="0">
                <a:sym typeface="Symbol" pitchFamily="18" charset="2"/>
              </a:rPr>
              <a:t></a:t>
            </a:r>
            <a:r>
              <a:rPr lang="en-US" altLang="zh-TW" dirty="0" smtClean="0"/>
              <a:t>ROTR</a:t>
            </a:r>
            <a:r>
              <a:rPr lang="en-US" altLang="zh-TW" baseline="30000" dirty="0" smtClean="0"/>
              <a:t>41</a:t>
            </a:r>
            <a:r>
              <a:rPr lang="en-US" altLang="zh-TW" dirty="0" smtClean="0"/>
              <a:t>(e)</a:t>
            </a:r>
          </a:p>
          <a:p>
            <a:pPr>
              <a:spcBef>
                <a:spcPct val="30000"/>
              </a:spcBef>
            </a:pPr>
            <a:r>
              <a:rPr lang="en-US" altLang="zh-TW" dirty="0" smtClean="0">
                <a:latin typeface="Symbol" pitchFamily="18" charset="2"/>
              </a:rPr>
              <a:t>s</a:t>
            </a:r>
            <a:r>
              <a:rPr lang="en-US" altLang="zh-TW" baseline="-25000" dirty="0" smtClean="0"/>
              <a:t>0</a:t>
            </a:r>
            <a:r>
              <a:rPr lang="en-US" altLang="zh-TW" dirty="0" smtClean="0"/>
              <a:t>(x)= ROTR</a:t>
            </a:r>
            <a:r>
              <a:rPr lang="en-US" altLang="zh-TW" baseline="30000" dirty="0" smtClean="0"/>
              <a:t>1</a:t>
            </a:r>
            <a:r>
              <a:rPr lang="en-US" altLang="zh-TW" dirty="0" smtClean="0"/>
              <a:t>(x) </a:t>
            </a:r>
            <a:r>
              <a:rPr lang="en-US" altLang="zh-TW" dirty="0" smtClean="0">
                <a:sym typeface="Symbol" pitchFamily="18" charset="2"/>
              </a:rPr>
              <a:t></a:t>
            </a:r>
            <a:r>
              <a:rPr lang="en-US" altLang="zh-TW" dirty="0" smtClean="0"/>
              <a:t>ROTR</a:t>
            </a:r>
            <a:r>
              <a:rPr lang="en-US" altLang="zh-TW" baseline="30000" dirty="0" smtClean="0"/>
              <a:t>8</a:t>
            </a:r>
            <a:r>
              <a:rPr lang="en-US" altLang="zh-TW" dirty="0" smtClean="0"/>
              <a:t>(x) </a:t>
            </a:r>
            <a:r>
              <a:rPr lang="en-US" altLang="zh-TW" dirty="0" smtClean="0">
                <a:sym typeface="Symbol" pitchFamily="18" charset="2"/>
              </a:rPr>
              <a:t></a:t>
            </a:r>
            <a:r>
              <a:rPr lang="en-US" altLang="zh-TW" dirty="0" smtClean="0"/>
              <a:t>SHR</a:t>
            </a:r>
            <a:r>
              <a:rPr lang="en-US" altLang="zh-TW" baseline="30000" dirty="0" smtClean="0"/>
              <a:t>7</a:t>
            </a:r>
            <a:r>
              <a:rPr lang="en-US" altLang="zh-TW" dirty="0" smtClean="0"/>
              <a:t>(x)</a:t>
            </a:r>
          </a:p>
          <a:p>
            <a:pPr>
              <a:spcBef>
                <a:spcPct val="30000"/>
              </a:spcBef>
            </a:pPr>
            <a:r>
              <a:rPr lang="en-US" altLang="zh-TW" dirty="0" smtClean="0">
                <a:latin typeface="Symbol" pitchFamily="18" charset="2"/>
              </a:rPr>
              <a:t>s</a:t>
            </a:r>
            <a:r>
              <a:rPr lang="en-US" altLang="zh-TW" baseline="-25000" dirty="0" smtClean="0"/>
              <a:t>1</a:t>
            </a:r>
            <a:r>
              <a:rPr lang="en-US" altLang="zh-TW" dirty="0" smtClean="0"/>
              <a:t>(x)= ROTR</a:t>
            </a:r>
            <a:r>
              <a:rPr lang="en-US" altLang="zh-TW" baseline="30000" dirty="0" smtClean="0"/>
              <a:t>19</a:t>
            </a:r>
            <a:r>
              <a:rPr lang="en-US" altLang="zh-TW" dirty="0" smtClean="0"/>
              <a:t>(x) </a:t>
            </a:r>
            <a:r>
              <a:rPr lang="en-US" altLang="zh-TW" dirty="0" smtClean="0">
                <a:sym typeface="Symbol" pitchFamily="18" charset="2"/>
              </a:rPr>
              <a:t></a:t>
            </a:r>
            <a:r>
              <a:rPr lang="en-US" altLang="zh-TW" dirty="0" smtClean="0"/>
              <a:t>ROTR</a:t>
            </a:r>
            <a:r>
              <a:rPr lang="en-US" altLang="zh-TW" baseline="30000" dirty="0" smtClean="0"/>
              <a:t>61</a:t>
            </a:r>
            <a:r>
              <a:rPr lang="en-US" altLang="zh-TW" dirty="0" smtClean="0"/>
              <a:t>(x) </a:t>
            </a:r>
            <a:r>
              <a:rPr lang="en-US" altLang="zh-TW" dirty="0" smtClean="0">
                <a:sym typeface="Symbol" pitchFamily="18" charset="2"/>
              </a:rPr>
              <a:t></a:t>
            </a:r>
            <a:r>
              <a:rPr lang="en-US" altLang="zh-TW" dirty="0" smtClean="0"/>
              <a:t>SHR</a:t>
            </a:r>
            <a:r>
              <a:rPr lang="en-US" altLang="zh-TW" baseline="30000" dirty="0" smtClean="0"/>
              <a:t>6</a:t>
            </a:r>
            <a:r>
              <a:rPr lang="en-US" altLang="zh-TW" dirty="0" smtClean="0"/>
              <a:t>(x)</a:t>
            </a:r>
            <a:endParaRPr lang="en-US" altLang="zh-TW" dirty="0" smtClean="0">
              <a:sym typeface="Symbol" pitchFamily="18" charset="2"/>
            </a:endParaRPr>
          </a:p>
          <a:p>
            <a:pPr>
              <a:spcBef>
                <a:spcPct val="30000"/>
              </a:spcBef>
            </a:pPr>
            <a:endParaRPr lang="en-US" altLang="zh-TW" dirty="0" smtClean="0">
              <a:sym typeface="Symbol" pitchFamily="18" charset="2"/>
            </a:endParaRPr>
          </a:p>
          <a:p>
            <a:pPr>
              <a:spcBef>
                <a:spcPct val="30000"/>
              </a:spcBef>
            </a:pPr>
            <a:endParaRPr lang="en-US" altLang="zh-TW" dirty="0" smtClean="0">
              <a:sym typeface="Symbol" pitchFamily="18" charset="2"/>
            </a:endParaRPr>
          </a:p>
        </p:txBody>
      </p:sp>
      <p:graphicFrame>
        <p:nvGraphicFramePr>
          <p:cNvPr id="45060" name="Object 4"/>
          <p:cNvGraphicFramePr>
            <a:graphicFrameLocks noGrp="1" noChangeAspect="1"/>
          </p:cNvGraphicFramePr>
          <p:nvPr>
            <p:ph sz="quarter" idx="2"/>
          </p:nvPr>
        </p:nvGraphicFramePr>
        <p:xfrm>
          <a:off x="1187450" y="2997200"/>
          <a:ext cx="936625" cy="615950"/>
        </p:xfrm>
        <a:graphic>
          <a:graphicData uri="http://schemas.openxmlformats.org/presentationml/2006/ole">
            <mc:AlternateContent xmlns:mc="http://schemas.openxmlformats.org/markup-compatibility/2006">
              <mc:Choice xmlns:v="urn:schemas-microsoft-com:vml" Requires="v">
                <p:oleObj spid="_x0000_s45076" name="方程式" r:id="rId3" imgW="444307" imgH="291973" progId="Equation.3">
                  <p:embed/>
                </p:oleObj>
              </mc:Choice>
              <mc:Fallback>
                <p:oleObj name="方程式" r:id="rId3" imgW="444307" imgH="291973"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7450" y="2997200"/>
                        <a:ext cx="936625" cy="615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5061" name="Object 6"/>
          <p:cNvGraphicFramePr>
            <a:graphicFrameLocks noGrp="1" noChangeAspect="1"/>
          </p:cNvGraphicFramePr>
          <p:nvPr>
            <p:ph sz="quarter" idx="3"/>
          </p:nvPr>
        </p:nvGraphicFramePr>
        <p:xfrm>
          <a:off x="1187450" y="3621088"/>
          <a:ext cx="936625" cy="635000"/>
        </p:xfrm>
        <a:graphic>
          <a:graphicData uri="http://schemas.openxmlformats.org/presentationml/2006/ole">
            <mc:AlternateContent xmlns:mc="http://schemas.openxmlformats.org/markup-compatibility/2006">
              <mc:Choice xmlns:v="urn:schemas-microsoft-com:vml" Requires="v">
                <p:oleObj spid="_x0000_s45077" name="方程式" r:id="rId5" imgW="431613" imgH="291973" progId="Equation.3">
                  <p:embed/>
                </p:oleObj>
              </mc:Choice>
              <mc:Fallback>
                <p:oleObj name="方程式" r:id="rId5" imgW="431613" imgH="291973" progId="Equation.3">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87450" y="3621088"/>
                        <a:ext cx="936625" cy="635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altLang="zh-TW" smtClean="0"/>
              <a:t>SHA-512 </a:t>
            </a:r>
            <a:r>
              <a:rPr lang="en-AU" altLang="zh-TW" smtClean="0"/>
              <a:t>round function</a:t>
            </a:r>
          </a:p>
        </p:txBody>
      </p:sp>
      <p:pic>
        <p:nvPicPr>
          <p:cNvPr id="46083" name="Picture 6"/>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755650" y="2060575"/>
            <a:ext cx="7993063" cy="3744913"/>
          </a:xfrm>
          <a:noFill/>
          <a:extLst>
            <a:ext uri="{91240B29-F687-4F45-9708-019B960494DF}">
              <a14:hiddenLine xmlns:a14="http://schemas.microsoft.com/office/drawing/2010/main" w="12700" cap="sq" cmpd="sng">
                <a:solidFill>
                  <a:schemeClr val="tx1"/>
                </a:solidFill>
                <a:prstDash val="solid"/>
                <a:miter lim="800000"/>
                <a:headEnd type="none" w="sm" len="sm"/>
                <a:tailEnd type="none" w="sm" len="sm"/>
              </a14:hiddenLine>
            </a:ext>
          </a:extLst>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r>
              <a:rPr lang="en-US" altLang="zh-TW" smtClean="0">
                <a:ea typeface="ＭＳ Ｐゴシック" pitchFamily="-107" charset="-128"/>
              </a:rPr>
              <a:t>SHA-3</a:t>
            </a:r>
          </a:p>
        </p:txBody>
      </p:sp>
      <p:sp>
        <p:nvSpPr>
          <p:cNvPr id="47107" name="Content Placeholder 2"/>
          <p:cNvSpPr>
            <a:spLocks noGrp="1"/>
          </p:cNvSpPr>
          <p:nvPr>
            <p:ph idx="1"/>
          </p:nvPr>
        </p:nvSpPr>
        <p:spPr>
          <a:xfrm>
            <a:off x="711200" y="1633538"/>
            <a:ext cx="8229600" cy="4876800"/>
          </a:xfrm>
        </p:spPr>
        <p:txBody>
          <a:bodyPr/>
          <a:lstStyle/>
          <a:p>
            <a:pPr>
              <a:spcBef>
                <a:spcPct val="0"/>
              </a:spcBef>
            </a:pPr>
            <a:r>
              <a:rPr lang="en-US" altLang="zh-TW" dirty="0" smtClean="0">
                <a:ea typeface="ＭＳ Ｐゴシック" pitchFamily="-107" charset="-128"/>
              </a:rPr>
              <a:t>SHA-1 not yet "broken”.</a:t>
            </a:r>
          </a:p>
          <a:p>
            <a:pPr lvl="1">
              <a:spcBef>
                <a:spcPct val="0"/>
              </a:spcBef>
            </a:pPr>
            <a:r>
              <a:rPr lang="en-US" altLang="zh-TW" dirty="0" smtClean="0">
                <a:ea typeface="ＭＳ Ｐゴシック" pitchFamily="-107" charset="-128"/>
              </a:rPr>
              <a:t>But similar to broken MD5 &amp; SHA-0.</a:t>
            </a:r>
          </a:p>
          <a:p>
            <a:pPr lvl="1">
              <a:spcBef>
                <a:spcPct val="0"/>
              </a:spcBef>
            </a:pPr>
            <a:r>
              <a:rPr lang="en-US" altLang="zh-TW" dirty="0" smtClean="0">
                <a:ea typeface="ＭＳ Ｐゴシック" pitchFamily="-107" charset="-128"/>
              </a:rPr>
              <a:t>So considered insecure.</a:t>
            </a:r>
          </a:p>
          <a:p>
            <a:pPr>
              <a:spcBef>
                <a:spcPct val="0"/>
              </a:spcBef>
            </a:pPr>
            <a:r>
              <a:rPr lang="en-US" altLang="zh-TW" dirty="0" smtClean="0">
                <a:ea typeface="ＭＳ Ｐゴシック" pitchFamily="-107" charset="-128"/>
              </a:rPr>
              <a:t>SHA-2 (esp. SHA-512) seems secure.</a:t>
            </a:r>
          </a:p>
          <a:p>
            <a:pPr lvl="1">
              <a:spcBef>
                <a:spcPct val="0"/>
              </a:spcBef>
            </a:pPr>
            <a:r>
              <a:rPr lang="en-US" altLang="zh-TW" dirty="0" smtClean="0">
                <a:ea typeface="ＭＳ Ｐゴシック" pitchFamily="-107" charset="-128"/>
              </a:rPr>
              <a:t>Shares the same structure and mathematical operations as predecessors.</a:t>
            </a:r>
          </a:p>
          <a:p>
            <a:pPr>
              <a:spcBef>
                <a:spcPct val="0"/>
              </a:spcBef>
            </a:pPr>
            <a:r>
              <a:rPr lang="en-US" altLang="zh-TW" dirty="0">
                <a:ea typeface="ＭＳ Ｐゴシック" pitchFamily="-107" charset="-128"/>
              </a:rPr>
              <a:t>Replace SHA-2 with SHA-3 in any use</a:t>
            </a:r>
          </a:p>
          <a:p>
            <a:pPr lvl="1">
              <a:spcBef>
                <a:spcPct val="0"/>
              </a:spcBef>
            </a:pPr>
            <a:r>
              <a:rPr lang="en-US" altLang="zh-TW" dirty="0"/>
              <a:t>so use the same hash sizes</a:t>
            </a:r>
          </a:p>
          <a:p>
            <a:pPr>
              <a:spcBef>
                <a:spcPct val="0"/>
              </a:spcBef>
            </a:pPr>
            <a:r>
              <a:rPr lang="en-US" altLang="zh-TW" dirty="0">
                <a:ea typeface="ＭＳ Ｐゴシック" pitchFamily="-107" charset="-128"/>
              </a:rPr>
              <a:t>Preserve the online nature of SHA-2</a:t>
            </a:r>
          </a:p>
          <a:p>
            <a:pPr lvl="1">
              <a:spcBef>
                <a:spcPct val="0"/>
              </a:spcBef>
            </a:pPr>
            <a:r>
              <a:rPr lang="en-US" altLang="zh-TW" dirty="0">
                <a:ea typeface="ＭＳ Ｐゴシック" pitchFamily="-107" charset="-128"/>
              </a:rPr>
              <a:t>Must process small blocks (512 / 1024 bits</a:t>
            </a:r>
            <a:r>
              <a:rPr lang="en-US" altLang="zh-TW" dirty="0" smtClean="0">
                <a:ea typeface="ＭＳ Ｐゴシック" pitchFamily="-107" charset="-128"/>
              </a:rPr>
              <a:t>).</a:t>
            </a:r>
            <a:endParaRPr lang="en-US" altLang="zh-TW" dirty="0">
              <a:ea typeface="ＭＳ Ｐゴシック" pitchFamily="-107" charset="-128"/>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r>
              <a:rPr lang="en-US" altLang="zh-TW" smtClean="0">
                <a:ea typeface="ＭＳ Ｐゴシック" pitchFamily="-107" charset="-128"/>
              </a:rPr>
              <a:t>SHA-3 requirements</a:t>
            </a:r>
          </a:p>
        </p:txBody>
      </p:sp>
      <p:sp>
        <p:nvSpPr>
          <p:cNvPr id="48131" name="Content Placeholder 2"/>
          <p:cNvSpPr>
            <a:spLocks noGrp="1"/>
          </p:cNvSpPr>
          <p:nvPr>
            <p:ph idx="1"/>
          </p:nvPr>
        </p:nvSpPr>
        <p:spPr>
          <a:xfrm>
            <a:off x="703263" y="1658938"/>
            <a:ext cx="8534400" cy="4454525"/>
          </a:xfrm>
        </p:spPr>
        <p:txBody>
          <a:bodyPr/>
          <a:lstStyle/>
          <a:p>
            <a:pPr>
              <a:spcBef>
                <a:spcPct val="0"/>
              </a:spcBef>
            </a:pPr>
            <a:r>
              <a:rPr lang="en-US" altLang="zh-TW" dirty="0" smtClean="0">
                <a:ea typeface="ＭＳ Ｐゴシック" pitchFamily="-107" charset="-128"/>
              </a:rPr>
              <a:t>Evaluation criteria</a:t>
            </a:r>
          </a:p>
          <a:p>
            <a:pPr lvl="1">
              <a:spcBef>
                <a:spcPct val="0"/>
              </a:spcBef>
            </a:pPr>
            <a:r>
              <a:rPr lang="en-US" altLang="zh-TW" dirty="0" smtClean="0">
                <a:ea typeface="ＭＳ Ｐゴシック" pitchFamily="-107" charset="-128"/>
              </a:rPr>
              <a:t>Security close to theoretical max for hash sizes</a:t>
            </a:r>
          </a:p>
          <a:p>
            <a:pPr lvl="1">
              <a:spcBef>
                <a:spcPct val="0"/>
              </a:spcBef>
            </a:pPr>
            <a:r>
              <a:rPr lang="en-US" altLang="zh-TW" dirty="0" smtClean="0">
                <a:ea typeface="ＭＳ Ｐゴシック" pitchFamily="-107" charset="-128"/>
              </a:rPr>
              <a:t>Cost in time &amp; memory</a:t>
            </a:r>
          </a:p>
          <a:p>
            <a:pPr lvl="1">
              <a:spcBef>
                <a:spcPct val="0"/>
              </a:spcBef>
            </a:pPr>
            <a:r>
              <a:rPr lang="en-US" altLang="zh-TW" dirty="0" smtClean="0">
                <a:ea typeface="ＭＳ Ｐゴシック" pitchFamily="-107" charset="-128"/>
              </a:rPr>
              <a:t>Characteristics: such as flexibility &amp; </a:t>
            </a:r>
            <a:r>
              <a:rPr lang="en-US" altLang="zh-TW" dirty="0" smtClean="0"/>
              <a:t>simplicity</a:t>
            </a:r>
            <a:endParaRPr lang="en-US" altLang="zh-TW" dirty="0"/>
          </a:p>
          <a:p>
            <a:pPr>
              <a:spcBef>
                <a:spcPct val="0"/>
              </a:spcBef>
            </a:pPr>
            <a:r>
              <a:rPr lang="en-US" altLang="zh-TW" dirty="0">
                <a:ea typeface="ＭＳ Ｐゴシック" pitchFamily="-107" charset="-128"/>
              </a:rPr>
              <a:t>NIST announced in 2007 a competition for the SHA-3 next </a:t>
            </a:r>
            <a:r>
              <a:rPr lang="en-US" altLang="zh-TW" dirty="0" err="1">
                <a:ea typeface="ＭＳ Ｐゴシック" pitchFamily="-107" charset="-128"/>
              </a:rPr>
              <a:t>genenation</a:t>
            </a:r>
            <a:r>
              <a:rPr lang="en-US" altLang="zh-TW" dirty="0">
                <a:ea typeface="ＭＳ Ｐゴシック" pitchFamily="-107" charset="-128"/>
              </a:rPr>
              <a:t> NIST hash function.</a:t>
            </a:r>
          </a:p>
          <a:p>
            <a:pPr>
              <a:spcBef>
                <a:spcPct val="0"/>
              </a:spcBef>
            </a:pPr>
            <a:r>
              <a:rPr lang="en-US" altLang="zh-TW" dirty="0" smtClean="0"/>
              <a:t>On </a:t>
            </a:r>
            <a:r>
              <a:rPr lang="en-US" altLang="zh-TW" dirty="0"/>
              <a:t>October 2, 2012, </a:t>
            </a:r>
            <a:r>
              <a:rPr lang="en-US" altLang="zh-TW" dirty="0" err="1"/>
              <a:t>Keccak</a:t>
            </a:r>
            <a:r>
              <a:rPr lang="en-US" altLang="zh-TW" dirty="0"/>
              <a:t> was selected as the winner </a:t>
            </a:r>
            <a:r>
              <a:rPr lang="en-US" altLang="zh-TW" dirty="0" smtClean="0"/>
              <a:t>by NIST.</a:t>
            </a:r>
            <a:r>
              <a:rPr lang="en-US" altLang="zh-TW" dirty="0" smtClean="0">
                <a:hlinkClick r:id="rId3" action="ppaction://hlinkfile" tooltip="NIST hash function competition"/>
              </a:rPr>
              <a:t> </a:t>
            </a:r>
            <a:endParaRPr lang="en-US" altLang="zh-TW" dirty="0" smtClean="0"/>
          </a:p>
          <a:p>
            <a:pPr>
              <a:spcBef>
                <a:spcPct val="0"/>
              </a:spcBef>
            </a:pPr>
            <a:r>
              <a:rPr lang="en-US" altLang="zh-TW" dirty="0" err="1" smtClean="0"/>
              <a:t>Keccak</a:t>
            </a:r>
            <a:r>
              <a:rPr lang="en-US" altLang="zh-TW" dirty="0" smtClean="0"/>
              <a:t> </a:t>
            </a:r>
            <a:r>
              <a:rPr lang="en-US" altLang="zh-TW" dirty="0"/>
              <a:t>was designed by designed by </a:t>
            </a:r>
            <a:r>
              <a:rPr lang="en-US" altLang="zh-TW" dirty="0" smtClean="0"/>
              <a:t>Guido </a:t>
            </a:r>
            <a:r>
              <a:rPr lang="en-US" altLang="zh-TW" dirty="0" err="1" smtClean="0"/>
              <a:t>Bertoni</a:t>
            </a:r>
            <a:r>
              <a:rPr lang="en-US" altLang="zh-TW" dirty="0" smtClean="0"/>
              <a:t> et al.</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en-US" altLang="zh-TW" smtClean="0"/>
              <a:t>Homework</a:t>
            </a:r>
          </a:p>
        </p:txBody>
      </p:sp>
      <p:sp>
        <p:nvSpPr>
          <p:cNvPr id="49155" name="Rectangle 3"/>
          <p:cNvSpPr>
            <a:spLocks noGrp="1" noChangeArrowheads="1"/>
          </p:cNvSpPr>
          <p:nvPr>
            <p:ph type="body" idx="1"/>
          </p:nvPr>
        </p:nvSpPr>
        <p:spPr/>
        <p:txBody>
          <a:bodyPr/>
          <a:lstStyle/>
          <a:p>
            <a:pPr eaLnBrk="1" hangingPunct="1"/>
            <a:r>
              <a:rPr lang="en-US" altLang="zh-TW" smtClean="0"/>
              <a:t>P378 (Chapter 11)</a:t>
            </a:r>
          </a:p>
          <a:p>
            <a:pPr eaLnBrk="1" hangingPunct="1">
              <a:buFont typeface="Wingdings" pitchFamily="-107" charset="2"/>
              <a:buNone/>
            </a:pPr>
            <a:r>
              <a:rPr lang="en-US" altLang="zh-TW" smtClean="0"/>
              <a:t>    11.3   11.8   11.12</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en-US" altLang="zh-TW" smtClean="0"/>
              <a:t>Homework</a:t>
            </a:r>
          </a:p>
        </p:txBody>
      </p:sp>
      <p:sp>
        <p:nvSpPr>
          <p:cNvPr id="49155" name="Rectangle 3"/>
          <p:cNvSpPr>
            <a:spLocks noGrp="1" noChangeArrowheads="1"/>
          </p:cNvSpPr>
          <p:nvPr>
            <p:ph type="body" idx="1"/>
          </p:nvPr>
        </p:nvSpPr>
        <p:spPr/>
        <p:txBody>
          <a:bodyPr/>
          <a:lstStyle/>
          <a:p>
            <a:pPr eaLnBrk="1" hangingPunct="1"/>
            <a:r>
              <a:rPr lang="en-US" altLang="zh-TW" dirty="0" smtClean="0"/>
              <a:t>P378 (Chapter 11)</a:t>
            </a:r>
          </a:p>
          <a:p>
            <a:pPr eaLnBrk="1" hangingPunct="1">
              <a:buFont typeface="Wingdings" pitchFamily="-107" charset="2"/>
              <a:buNone/>
            </a:pPr>
            <a:r>
              <a:rPr lang="en-US" altLang="zh-TW" dirty="0" smtClean="0"/>
              <a:t>    11.2   </a:t>
            </a:r>
            <a:r>
              <a:rPr lang="en-US" altLang="zh-TW" smtClean="0"/>
              <a:t>11.5   11.11</a:t>
            </a:r>
            <a:endParaRPr lang="en-US" altLang="zh-TW" dirty="0" smtClean="0"/>
          </a:p>
        </p:txBody>
      </p:sp>
    </p:spTree>
    <p:extLst>
      <p:ext uri="{BB962C8B-B14F-4D97-AF65-F5344CB8AC3E}">
        <p14:creationId xmlns:p14="http://schemas.microsoft.com/office/powerpoint/2010/main" val="180033962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Ch11">
  <a:themeElements>
    <a:clrScheme name="Ch11 1">
      <a:dk1>
        <a:srgbClr val="000000"/>
      </a:dk1>
      <a:lt1>
        <a:srgbClr val="FFFFFF"/>
      </a:lt1>
      <a:dk2>
        <a:srgbClr val="000000"/>
      </a:dk2>
      <a:lt2>
        <a:srgbClr val="B2B2B2"/>
      </a:lt2>
      <a:accent1>
        <a:srgbClr val="6600FF"/>
      </a:accent1>
      <a:accent2>
        <a:srgbClr val="CC00FF"/>
      </a:accent2>
      <a:accent3>
        <a:srgbClr val="FFFFFF"/>
      </a:accent3>
      <a:accent4>
        <a:srgbClr val="000000"/>
      </a:accent4>
      <a:accent5>
        <a:srgbClr val="B8AAFF"/>
      </a:accent5>
      <a:accent6>
        <a:srgbClr val="B900E7"/>
      </a:accent6>
      <a:hlink>
        <a:srgbClr val="00CC99"/>
      </a:hlink>
      <a:folHlink>
        <a:srgbClr val="0099CC"/>
      </a:folHlink>
    </a:clrScheme>
    <a:fontScheme name="Ch11">
      <a:majorFont>
        <a:latin typeface="Times New Roman"/>
        <a:ea typeface="新細明體"/>
        <a:cs typeface=""/>
      </a:majorFont>
      <a:minorFont>
        <a:latin typeface="Times New Roman"/>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Times New Roman" charset="0"/>
            <a:ea typeface="新細明體" charset="-12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Times New Roman" charset="0"/>
            <a:ea typeface="新細明體" charset="-120"/>
          </a:defRPr>
        </a:defPPr>
      </a:lstStyle>
    </a:lnDef>
  </a:objectDefaults>
  <a:extraClrSchemeLst>
    <a:extraClrScheme>
      <a:clrScheme name="Ch11 1">
        <a:dk1>
          <a:srgbClr val="000000"/>
        </a:dk1>
        <a:lt1>
          <a:srgbClr val="FFFFFF"/>
        </a:lt1>
        <a:dk2>
          <a:srgbClr val="000000"/>
        </a:dk2>
        <a:lt2>
          <a:srgbClr val="B2B2B2"/>
        </a:lt2>
        <a:accent1>
          <a:srgbClr val="6600FF"/>
        </a:accent1>
        <a:accent2>
          <a:srgbClr val="CC00FF"/>
        </a:accent2>
        <a:accent3>
          <a:srgbClr val="FFFFFF"/>
        </a:accent3>
        <a:accent4>
          <a:srgbClr val="000000"/>
        </a:accent4>
        <a:accent5>
          <a:srgbClr val="B8AAFF"/>
        </a:accent5>
        <a:accent6>
          <a:srgbClr val="B900E7"/>
        </a:accent6>
        <a:hlink>
          <a:srgbClr val="00CC99"/>
        </a:hlink>
        <a:folHlink>
          <a:srgbClr val="0099CC"/>
        </a:folHlink>
      </a:clrScheme>
      <a:clrMap bg1="lt1" tx1="dk1" bg2="lt2" tx2="dk2" accent1="accent1" accent2="accent2" accent3="accent3" accent4="accent4" accent5="accent5" accent6="accent6" hlink="hlink" folHlink="folHlink"/>
    </a:extraClrScheme>
    <a:extraClrScheme>
      <a:clrScheme name="Ch11 2">
        <a:dk1>
          <a:srgbClr val="000000"/>
        </a:dk1>
        <a:lt1>
          <a:srgbClr val="FFFFFF"/>
        </a:lt1>
        <a:dk2>
          <a:srgbClr val="000000"/>
        </a:dk2>
        <a:lt2>
          <a:srgbClr val="B2B2B2"/>
        </a:lt2>
        <a:accent1>
          <a:srgbClr val="99CCFF"/>
        </a:accent1>
        <a:accent2>
          <a:srgbClr val="CCCCFF"/>
        </a:accent2>
        <a:accent3>
          <a:srgbClr val="FFFFFF"/>
        </a:accent3>
        <a:accent4>
          <a:srgbClr val="000000"/>
        </a:accent4>
        <a:accent5>
          <a:srgbClr val="CAE2FF"/>
        </a:accent5>
        <a:accent6>
          <a:srgbClr val="B9B9E7"/>
        </a:accent6>
        <a:hlink>
          <a:srgbClr val="FF99CC"/>
        </a:hlink>
        <a:folHlink>
          <a:srgbClr val="CBCBCB"/>
        </a:folHlink>
      </a:clrScheme>
      <a:clrMap bg1="lt1" tx1="dk1" bg2="lt2" tx2="dk2" accent1="accent1" accent2="accent2" accent3="accent3" accent4="accent4" accent5="accent5" accent6="accent6" hlink="hlink" folHlink="folHlink"/>
    </a:extraClrScheme>
    <a:extraClrScheme>
      <a:clrScheme name="Ch11 3">
        <a:dk1>
          <a:srgbClr val="000000"/>
        </a:dk1>
        <a:lt1>
          <a:srgbClr val="FFFFFF"/>
        </a:lt1>
        <a:dk2>
          <a:srgbClr val="000000"/>
        </a:dk2>
        <a:lt2>
          <a:srgbClr val="B2B2B2"/>
        </a:lt2>
        <a:accent1>
          <a:srgbClr val="EAEAEA"/>
        </a:accent1>
        <a:accent2>
          <a:srgbClr val="5F5F5F"/>
        </a:accent2>
        <a:accent3>
          <a:srgbClr val="FFFFFF"/>
        </a:accent3>
        <a:accent4>
          <a:srgbClr val="000000"/>
        </a:accent4>
        <a:accent5>
          <a:srgbClr val="F3F3F3"/>
        </a:accent5>
        <a:accent6>
          <a:srgbClr val="555555"/>
        </a:accent6>
        <a:hlink>
          <a:srgbClr val="969696"/>
        </a:hlink>
        <a:folHlink>
          <a:srgbClr val="CBCBCB"/>
        </a:folHlink>
      </a:clrScheme>
      <a:clrMap bg1="lt1" tx1="dk1" bg2="lt2" tx2="dk2" accent1="accent1" accent2="accent2" accent3="accent3" accent4="accent4" accent5="accent5" accent6="accent6" hlink="hlink" folHlink="folHlink"/>
    </a:extraClrScheme>
    <a:extraClrScheme>
      <a:clrScheme name="Ch11 4">
        <a:dk1>
          <a:srgbClr val="000000"/>
        </a:dk1>
        <a:lt1>
          <a:srgbClr val="FFFFFF"/>
        </a:lt1>
        <a:dk2>
          <a:srgbClr val="000000"/>
        </a:dk2>
        <a:lt2>
          <a:srgbClr val="B2B2B2"/>
        </a:lt2>
        <a:accent1>
          <a:srgbClr val="FF0033"/>
        </a:accent1>
        <a:accent2>
          <a:srgbClr val="CC6600"/>
        </a:accent2>
        <a:accent3>
          <a:srgbClr val="FFFFFF"/>
        </a:accent3>
        <a:accent4>
          <a:srgbClr val="000000"/>
        </a:accent4>
        <a:accent5>
          <a:srgbClr val="FFAAAD"/>
        </a:accent5>
        <a:accent6>
          <a:srgbClr val="B95C00"/>
        </a:accent6>
        <a:hlink>
          <a:srgbClr val="999933"/>
        </a:hlink>
        <a:folHlink>
          <a:srgbClr val="A50021"/>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佈景主題">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E:\CLASS\DB\db\Ch11.ppt</Template>
  <TotalTime>888</TotalTime>
  <Words>4105</Words>
  <Application>Microsoft Office PowerPoint</Application>
  <PresentationFormat>如螢幕大小 (4:3)</PresentationFormat>
  <Paragraphs>357</Paragraphs>
  <Slides>47</Slides>
  <Notes>17</Notes>
  <HiddenSlides>1</HiddenSlides>
  <MMClips>0</MMClips>
  <ScaleCrop>false</ScaleCrop>
  <HeadingPairs>
    <vt:vector size="6" baseType="variant">
      <vt:variant>
        <vt:lpstr>佈景主題</vt:lpstr>
      </vt:variant>
      <vt:variant>
        <vt:i4>1</vt:i4>
      </vt:variant>
      <vt:variant>
        <vt:lpstr>內嵌 OLE 伺服程式</vt:lpstr>
      </vt:variant>
      <vt:variant>
        <vt:i4>3</vt:i4>
      </vt:variant>
      <vt:variant>
        <vt:lpstr>投影片標題</vt:lpstr>
      </vt:variant>
      <vt:variant>
        <vt:i4>47</vt:i4>
      </vt:variant>
    </vt:vector>
  </HeadingPairs>
  <TitlesOfParts>
    <vt:vector size="51" baseType="lpstr">
      <vt:lpstr>Ch11</vt:lpstr>
      <vt:lpstr>文件</vt:lpstr>
      <vt:lpstr>Document</vt:lpstr>
      <vt:lpstr>方程式</vt:lpstr>
      <vt:lpstr>Cryptographic Hash Functions (Ch. 11)</vt:lpstr>
      <vt:lpstr>Hash functions</vt:lpstr>
      <vt:lpstr>Cryptographic hash function</vt:lpstr>
      <vt:lpstr>Message authentication</vt:lpstr>
      <vt:lpstr>Hash function for message authentication</vt:lpstr>
      <vt:lpstr>Hash function for message authentication (Cont.)</vt:lpstr>
      <vt:lpstr>Hash function for message authentication (Cont.)</vt:lpstr>
      <vt:lpstr>Hash function for message authentication (Cont.)</vt:lpstr>
      <vt:lpstr>Hash function for message authentication</vt:lpstr>
      <vt:lpstr>Digital signature</vt:lpstr>
      <vt:lpstr>Hash function for digital signature</vt:lpstr>
      <vt:lpstr>Hash function for digital signature (Cont.)</vt:lpstr>
      <vt:lpstr>Hash function for digital signature (Cont.)</vt:lpstr>
      <vt:lpstr>Other hash functions</vt:lpstr>
      <vt:lpstr>Simple hash functions</vt:lpstr>
      <vt:lpstr>Simple hash functions</vt:lpstr>
      <vt:lpstr>Simple hash function (Cont.)</vt:lpstr>
      <vt:lpstr>Simple XOR or rotated XOR</vt:lpstr>
      <vt:lpstr>CBC</vt:lpstr>
      <vt:lpstr>Requirement for a hash function</vt:lpstr>
      <vt:lpstr>Attacks on hash functions</vt:lpstr>
      <vt:lpstr>Birthday attacks</vt:lpstr>
      <vt:lpstr>Birthday attacks (Cont.)</vt:lpstr>
      <vt:lpstr>Hash function: authentication and signature</vt:lpstr>
      <vt:lpstr>Birthday attacks (Cont.)</vt:lpstr>
      <vt:lpstr>Birthday attacks (Cont.)</vt:lpstr>
      <vt:lpstr>PowerPoint 簡報</vt:lpstr>
      <vt:lpstr>Security of hash functions</vt:lpstr>
      <vt:lpstr>Another version of birthday attack</vt:lpstr>
      <vt:lpstr>Another version of birthday attack (Cont.)</vt:lpstr>
      <vt:lpstr>Hash algorithm structure</vt:lpstr>
      <vt:lpstr>Secure hash algorithm</vt:lpstr>
      <vt:lpstr>Revised secure hash standard</vt:lpstr>
      <vt:lpstr>Comparison of SHA parameters</vt:lpstr>
      <vt:lpstr>SHA-512 logic</vt:lpstr>
      <vt:lpstr>SHA-512 logic (Cont.)</vt:lpstr>
      <vt:lpstr>SHA-512 logic (Cont.)</vt:lpstr>
      <vt:lpstr>SHA-512 overview</vt:lpstr>
      <vt:lpstr>SHA-512 compression function</vt:lpstr>
      <vt:lpstr>A single 1024-bit block</vt:lpstr>
      <vt:lpstr>SHA-512 round function</vt:lpstr>
      <vt:lpstr>SHA-512 functions</vt:lpstr>
      <vt:lpstr>SHA-512 round function</vt:lpstr>
      <vt:lpstr>SHA-3</vt:lpstr>
      <vt:lpstr>SHA-3 requirements</vt:lpstr>
      <vt:lpstr>Homework</vt:lpstr>
      <vt:lpstr>Homework</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無投影片標題</dc:title>
  <dc:creator>Anthony J.T. Lee</dc:creator>
  <cp:lastModifiedBy>Tony</cp:lastModifiedBy>
  <cp:revision>84</cp:revision>
  <dcterms:created xsi:type="dcterms:W3CDTF">1999-10-21T15:28:19Z</dcterms:created>
  <dcterms:modified xsi:type="dcterms:W3CDTF">2012-11-13T03:44:29Z</dcterms:modified>
</cp:coreProperties>
</file>