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9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0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1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2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4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5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7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8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9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20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1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22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3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4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25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26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27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theme/theme28.xml" ContentType="application/vnd.openxmlformats-officedocument.theme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29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theme/theme30.xml" ContentType="application/vnd.openxmlformats-officedocument.theme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theme/theme31.xml" ContentType="application/vnd.openxmlformats-officedocument.theme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2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theme/theme33.xml" ContentType="application/vnd.openxmlformats-officedocument.theme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4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theme/theme35.xml" ContentType="application/vnd.openxmlformats-officedocument.theme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4350" r:id="rId25"/>
    <p:sldMasterId id="2147484363" r:id="rId26"/>
    <p:sldMasterId id="2147484376" r:id="rId27"/>
    <p:sldMasterId id="2147484388" r:id="rId28"/>
    <p:sldMasterId id="2147484415" r:id="rId29"/>
    <p:sldMasterId id="2147484457" r:id="rId30"/>
    <p:sldMasterId id="2147484471" r:id="rId31"/>
    <p:sldMasterId id="2147484499" r:id="rId32"/>
    <p:sldMasterId id="2147484511" r:id="rId33"/>
    <p:sldMasterId id="2147484539" r:id="rId34"/>
    <p:sldMasterId id="2147484553" r:id="rId35"/>
    <p:sldMasterId id="2147484581" r:id="rId36"/>
    <p:sldMasterId id="2147484596" r:id="rId37"/>
    <p:sldMasterId id="2147484603" r:id="rId38"/>
    <p:sldMasterId id="2147484608" r:id="rId39"/>
    <p:sldMasterId id="2147484702" r:id="rId40"/>
    <p:sldMasterId id="2147484726" r:id="rId41"/>
    <p:sldMasterId id="2147484743" r:id="rId42"/>
    <p:sldMasterId id="2147484771" r:id="rId43"/>
    <p:sldMasterId id="2147484813" r:id="rId44"/>
    <p:sldMasterId id="2147484842" r:id="rId45"/>
    <p:sldMasterId id="2147484896" r:id="rId46"/>
    <p:sldMasterId id="2147484908" r:id="rId47"/>
    <p:sldMasterId id="2147484923" r:id="rId48"/>
    <p:sldMasterId id="2147484938" r:id="rId49"/>
    <p:sldMasterId id="2147484952" r:id="rId50"/>
    <p:sldMasterId id="2147484965" r:id="rId51"/>
    <p:sldMasterId id="2147484979" r:id="rId52"/>
    <p:sldMasterId id="2147485006" r:id="rId53"/>
    <p:sldMasterId id="2147485020" r:id="rId54"/>
    <p:sldMasterId id="2147485046" r:id="rId55"/>
    <p:sldMasterId id="2147485059" r:id="rId56"/>
    <p:sldMasterId id="2147485072" r:id="rId57"/>
    <p:sldMasterId id="2147485085" r:id="rId58"/>
    <p:sldMasterId id="2147485098" r:id="rId59"/>
    <p:sldMasterId id="2147485111" r:id="rId60"/>
  </p:sldMasterIdLst>
  <p:notesMasterIdLst>
    <p:notesMasterId r:id="rId215"/>
  </p:notesMasterIdLst>
  <p:handoutMasterIdLst>
    <p:handoutMasterId r:id="rId216"/>
  </p:handoutMasterIdLst>
  <p:sldIdLst>
    <p:sldId id="1142" r:id="rId61"/>
    <p:sldId id="1168" r:id="rId62"/>
    <p:sldId id="1170" r:id="rId63"/>
    <p:sldId id="1169" r:id="rId64"/>
    <p:sldId id="1160" r:id="rId65"/>
    <p:sldId id="1161" r:id="rId66"/>
    <p:sldId id="1162" r:id="rId67"/>
    <p:sldId id="1151" r:id="rId68"/>
    <p:sldId id="1152" r:id="rId69"/>
    <p:sldId id="1153" r:id="rId70"/>
    <p:sldId id="1154" r:id="rId71"/>
    <p:sldId id="1155" r:id="rId72"/>
    <p:sldId id="1156" r:id="rId73"/>
    <p:sldId id="1157" r:id="rId74"/>
    <p:sldId id="1159" r:id="rId75"/>
    <p:sldId id="1087" r:id="rId76"/>
    <p:sldId id="1084" r:id="rId77"/>
    <p:sldId id="603" r:id="rId78"/>
    <p:sldId id="604" r:id="rId79"/>
    <p:sldId id="772" r:id="rId80"/>
    <p:sldId id="1147" r:id="rId81"/>
    <p:sldId id="605" r:id="rId82"/>
    <p:sldId id="602" r:id="rId83"/>
    <p:sldId id="768" r:id="rId84"/>
    <p:sldId id="1144" r:id="rId85"/>
    <p:sldId id="606" r:id="rId86"/>
    <p:sldId id="607" r:id="rId87"/>
    <p:sldId id="928" r:id="rId88"/>
    <p:sldId id="929" r:id="rId89"/>
    <p:sldId id="930" r:id="rId90"/>
    <p:sldId id="667" r:id="rId91"/>
    <p:sldId id="663" r:id="rId92"/>
    <p:sldId id="664" r:id="rId93"/>
    <p:sldId id="1106" r:id="rId94"/>
    <p:sldId id="1145" r:id="rId95"/>
    <p:sldId id="996" r:id="rId96"/>
    <p:sldId id="1119" r:id="rId97"/>
    <p:sldId id="376" r:id="rId98"/>
    <p:sldId id="487" r:id="rId99"/>
    <p:sldId id="516" r:id="rId100"/>
    <p:sldId id="491" r:id="rId101"/>
    <p:sldId id="505" r:id="rId102"/>
    <p:sldId id="506" r:id="rId103"/>
    <p:sldId id="507" r:id="rId104"/>
    <p:sldId id="852" r:id="rId105"/>
    <p:sldId id="853" r:id="rId106"/>
    <p:sldId id="854" r:id="rId107"/>
    <p:sldId id="656" r:id="rId108"/>
    <p:sldId id="1120" r:id="rId109"/>
    <p:sldId id="780" r:id="rId110"/>
    <p:sldId id="783" r:id="rId111"/>
    <p:sldId id="784" r:id="rId112"/>
    <p:sldId id="782" r:id="rId113"/>
    <p:sldId id="785" r:id="rId114"/>
    <p:sldId id="786" r:id="rId115"/>
    <p:sldId id="781" r:id="rId116"/>
    <p:sldId id="787" r:id="rId117"/>
    <p:sldId id="788" r:id="rId118"/>
    <p:sldId id="1006" r:id="rId119"/>
    <p:sldId id="1146" r:id="rId120"/>
    <p:sldId id="681" r:id="rId121"/>
    <p:sldId id="769" r:id="rId122"/>
    <p:sldId id="770" r:id="rId123"/>
    <p:sldId id="771" r:id="rId124"/>
    <p:sldId id="856" r:id="rId125"/>
    <p:sldId id="857" r:id="rId126"/>
    <p:sldId id="858" r:id="rId127"/>
    <p:sldId id="859" r:id="rId128"/>
    <p:sldId id="860" r:id="rId129"/>
    <p:sldId id="1122" r:id="rId130"/>
    <p:sldId id="1123" r:id="rId131"/>
    <p:sldId id="869" r:id="rId132"/>
    <p:sldId id="870" r:id="rId133"/>
    <p:sldId id="871" r:id="rId134"/>
    <p:sldId id="886" r:id="rId135"/>
    <p:sldId id="498" r:id="rId136"/>
    <p:sldId id="692" r:id="rId137"/>
    <p:sldId id="693" r:id="rId138"/>
    <p:sldId id="480" r:id="rId139"/>
    <p:sldId id="723" r:id="rId140"/>
    <p:sldId id="724" r:id="rId141"/>
    <p:sldId id="726" r:id="rId142"/>
    <p:sldId id="727" r:id="rId143"/>
    <p:sldId id="729" r:id="rId144"/>
    <p:sldId id="735" r:id="rId145"/>
    <p:sldId id="469" r:id="rId146"/>
    <p:sldId id="580" r:id="rId147"/>
    <p:sldId id="582" r:id="rId148"/>
    <p:sldId id="485" r:id="rId149"/>
    <p:sldId id="744" r:id="rId150"/>
    <p:sldId id="890" r:id="rId151"/>
    <p:sldId id="891" r:id="rId152"/>
    <p:sldId id="746" r:id="rId153"/>
    <p:sldId id="1129" r:id="rId154"/>
    <p:sldId id="1130" r:id="rId155"/>
    <p:sldId id="1128" r:id="rId156"/>
    <p:sldId id="1132" r:id="rId157"/>
    <p:sldId id="1134" r:id="rId158"/>
    <p:sldId id="1136" r:id="rId159"/>
    <p:sldId id="1137" r:id="rId160"/>
    <p:sldId id="1138" r:id="rId161"/>
    <p:sldId id="1141" r:id="rId162"/>
    <p:sldId id="1166" r:id="rId163"/>
    <p:sldId id="1167" r:id="rId164"/>
    <p:sldId id="1104" r:id="rId165"/>
    <p:sldId id="1065" r:id="rId166"/>
    <p:sldId id="1058" r:id="rId167"/>
    <p:sldId id="845" r:id="rId168"/>
    <p:sldId id="894" r:id="rId169"/>
    <p:sldId id="895" r:id="rId170"/>
    <p:sldId id="848" r:id="rId171"/>
    <p:sldId id="902" r:id="rId172"/>
    <p:sldId id="1098" r:id="rId173"/>
    <p:sldId id="1099" r:id="rId174"/>
    <p:sldId id="1100" r:id="rId175"/>
    <p:sldId id="1101" r:id="rId176"/>
    <p:sldId id="1111" r:id="rId177"/>
    <p:sldId id="1116" r:id="rId178"/>
    <p:sldId id="922" r:id="rId179"/>
    <p:sldId id="923" r:id="rId180"/>
    <p:sldId id="904" r:id="rId181"/>
    <p:sldId id="806" r:id="rId182"/>
    <p:sldId id="807" r:id="rId183"/>
    <p:sldId id="808" r:id="rId184"/>
    <p:sldId id="1036" r:id="rId185"/>
    <p:sldId id="1054" r:id="rId186"/>
    <p:sldId id="1115" r:id="rId187"/>
    <p:sldId id="1113" r:id="rId188"/>
    <p:sldId id="1114" r:id="rId189"/>
    <p:sldId id="1046" r:id="rId190"/>
    <p:sldId id="1047" r:id="rId191"/>
    <p:sldId id="1048" r:id="rId192"/>
    <p:sldId id="1165" r:id="rId193"/>
    <p:sldId id="1164" r:id="rId194"/>
    <p:sldId id="1127" r:id="rId195"/>
    <p:sldId id="1126" r:id="rId196"/>
    <p:sldId id="1163" r:id="rId197"/>
    <p:sldId id="1171" r:id="rId198"/>
    <p:sldId id="1124" r:id="rId199"/>
    <p:sldId id="932" r:id="rId200"/>
    <p:sldId id="933" r:id="rId201"/>
    <p:sldId id="937" r:id="rId202"/>
    <p:sldId id="998" r:id="rId203"/>
    <p:sldId id="940" r:id="rId204"/>
    <p:sldId id="969" r:id="rId205"/>
    <p:sldId id="981" r:id="rId206"/>
    <p:sldId id="1117" r:id="rId207"/>
    <p:sldId id="988" r:id="rId208"/>
    <p:sldId id="989" r:id="rId209"/>
    <p:sldId id="990" r:id="rId210"/>
    <p:sldId id="1118" r:id="rId211"/>
    <p:sldId id="1082" r:id="rId212"/>
    <p:sldId id="1083" r:id="rId213"/>
    <p:sldId id="1150" r:id="rId214"/>
  </p:sldIdLst>
  <p:sldSz cx="9144000" cy="6858000" type="screen4x3"/>
  <p:notesSz cx="9874250" cy="6797675"/>
  <p:defaultTextStyle>
    <a:defPPr>
      <a:defRPr lang="en-US"/>
    </a:defPPr>
    <a:lvl1pPr marL="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8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58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39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41" userDrawn="1">
          <p15:clr>
            <a:srgbClr val="A4A3A4"/>
          </p15:clr>
        </p15:guide>
        <p15:guide id="2" pos="311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an Hsu" initials="IH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4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17" autoAdjust="0"/>
    <p:restoredTop sz="90841" autoAdjust="0"/>
  </p:normalViewPr>
  <p:slideViewPr>
    <p:cSldViewPr snapToGrid="0" snapToObjects="1">
      <p:cViewPr>
        <p:scale>
          <a:sx n="90" d="100"/>
          <a:sy n="90" d="100"/>
        </p:scale>
        <p:origin x="-1238" y="-101"/>
      </p:cViewPr>
      <p:guideLst>
        <p:guide orient="horz" pos="2137"/>
        <p:guide pos="2880"/>
      </p:guideLst>
    </p:cSldViewPr>
  </p:slideViewPr>
  <p:outlineViewPr>
    <p:cViewPr>
      <p:scale>
        <a:sx n="33" d="100"/>
        <a:sy n="33" d="100"/>
      </p:scale>
      <p:origin x="0" y="2419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1905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2052" y="84"/>
      </p:cViewPr>
      <p:guideLst>
        <p:guide orient="horz" pos="2141"/>
        <p:guide pos="311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7.xml"/><Relationship Id="rId21" Type="http://schemas.openxmlformats.org/officeDocument/2006/relationships/customXml" Target="../customXml/item21.xml"/><Relationship Id="rId42" Type="http://schemas.openxmlformats.org/officeDocument/2006/relationships/slideMaster" Target="slideMasters/slideMaster18.xml"/><Relationship Id="rId63" Type="http://schemas.openxmlformats.org/officeDocument/2006/relationships/slide" Target="slides/slide3.xml"/><Relationship Id="rId84" Type="http://schemas.openxmlformats.org/officeDocument/2006/relationships/slide" Target="slides/slide24.xml"/><Relationship Id="rId138" Type="http://schemas.openxmlformats.org/officeDocument/2006/relationships/slide" Target="slides/slide78.xml"/><Relationship Id="rId159" Type="http://schemas.openxmlformats.org/officeDocument/2006/relationships/slide" Target="slides/slide99.xml"/><Relationship Id="rId170" Type="http://schemas.openxmlformats.org/officeDocument/2006/relationships/slide" Target="slides/slide110.xml"/><Relationship Id="rId191" Type="http://schemas.openxmlformats.org/officeDocument/2006/relationships/slide" Target="slides/slide131.xml"/><Relationship Id="rId205" Type="http://schemas.openxmlformats.org/officeDocument/2006/relationships/slide" Target="slides/slide145.xml"/><Relationship Id="rId107" Type="http://schemas.openxmlformats.org/officeDocument/2006/relationships/slide" Target="slides/slide47.xml"/><Relationship Id="rId11" Type="http://schemas.openxmlformats.org/officeDocument/2006/relationships/customXml" Target="../customXml/item11.xml"/><Relationship Id="rId32" Type="http://schemas.openxmlformats.org/officeDocument/2006/relationships/slideMaster" Target="slideMasters/slideMaster8.xml"/><Relationship Id="rId53" Type="http://schemas.openxmlformats.org/officeDocument/2006/relationships/slideMaster" Target="slideMasters/slideMaster29.xml"/><Relationship Id="rId74" Type="http://schemas.openxmlformats.org/officeDocument/2006/relationships/slide" Target="slides/slide14.xml"/><Relationship Id="rId128" Type="http://schemas.openxmlformats.org/officeDocument/2006/relationships/slide" Target="slides/slide68.xml"/><Relationship Id="rId149" Type="http://schemas.openxmlformats.org/officeDocument/2006/relationships/slide" Target="slides/slide89.xml"/><Relationship Id="rId5" Type="http://schemas.openxmlformats.org/officeDocument/2006/relationships/customXml" Target="../customXml/item5.xml"/><Relationship Id="rId95" Type="http://schemas.openxmlformats.org/officeDocument/2006/relationships/slide" Target="slides/slide35.xml"/><Relationship Id="rId160" Type="http://schemas.openxmlformats.org/officeDocument/2006/relationships/slide" Target="slides/slide100.xml"/><Relationship Id="rId181" Type="http://schemas.openxmlformats.org/officeDocument/2006/relationships/slide" Target="slides/slide121.xml"/><Relationship Id="rId216" Type="http://schemas.openxmlformats.org/officeDocument/2006/relationships/handoutMaster" Target="handoutMasters/handoutMaster1.xml"/><Relationship Id="rId22" Type="http://schemas.openxmlformats.org/officeDocument/2006/relationships/customXml" Target="../customXml/item22.xml"/><Relationship Id="rId43" Type="http://schemas.openxmlformats.org/officeDocument/2006/relationships/slideMaster" Target="slideMasters/slideMaster19.xml"/><Relationship Id="rId64" Type="http://schemas.openxmlformats.org/officeDocument/2006/relationships/slide" Target="slides/slide4.xml"/><Relationship Id="rId118" Type="http://schemas.openxmlformats.org/officeDocument/2006/relationships/slide" Target="slides/slide58.xml"/><Relationship Id="rId139" Type="http://schemas.openxmlformats.org/officeDocument/2006/relationships/slide" Target="slides/slide79.xml"/><Relationship Id="rId85" Type="http://schemas.openxmlformats.org/officeDocument/2006/relationships/slide" Target="slides/slide25.xml"/><Relationship Id="rId150" Type="http://schemas.openxmlformats.org/officeDocument/2006/relationships/slide" Target="slides/slide90.xml"/><Relationship Id="rId171" Type="http://schemas.openxmlformats.org/officeDocument/2006/relationships/slide" Target="slides/slide111.xml"/><Relationship Id="rId192" Type="http://schemas.openxmlformats.org/officeDocument/2006/relationships/slide" Target="slides/slide132.xml"/><Relationship Id="rId206" Type="http://schemas.openxmlformats.org/officeDocument/2006/relationships/slide" Target="slides/slide146.xml"/><Relationship Id="rId12" Type="http://schemas.openxmlformats.org/officeDocument/2006/relationships/customXml" Target="../customXml/item12.xml"/><Relationship Id="rId33" Type="http://schemas.openxmlformats.org/officeDocument/2006/relationships/slideMaster" Target="slideMasters/slideMaster9.xml"/><Relationship Id="rId108" Type="http://schemas.openxmlformats.org/officeDocument/2006/relationships/slide" Target="slides/slide48.xml"/><Relationship Id="rId129" Type="http://schemas.openxmlformats.org/officeDocument/2006/relationships/slide" Target="slides/slide69.xml"/><Relationship Id="rId54" Type="http://schemas.openxmlformats.org/officeDocument/2006/relationships/slideMaster" Target="slideMasters/slideMaster30.xml"/><Relationship Id="rId75" Type="http://schemas.openxmlformats.org/officeDocument/2006/relationships/slide" Target="slides/slide15.xml"/><Relationship Id="rId96" Type="http://schemas.openxmlformats.org/officeDocument/2006/relationships/slide" Target="slides/slide36.xml"/><Relationship Id="rId140" Type="http://schemas.openxmlformats.org/officeDocument/2006/relationships/slide" Target="slides/slide80.xml"/><Relationship Id="rId161" Type="http://schemas.openxmlformats.org/officeDocument/2006/relationships/slide" Target="slides/slide101.xml"/><Relationship Id="rId182" Type="http://schemas.openxmlformats.org/officeDocument/2006/relationships/slide" Target="slides/slide122.xml"/><Relationship Id="rId217" Type="http://schemas.openxmlformats.org/officeDocument/2006/relationships/commentAuthors" Target="commentAuthors.xml"/><Relationship Id="rId6" Type="http://schemas.openxmlformats.org/officeDocument/2006/relationships/customXml" Target="../customXml/item6.xml"/><Relationship Id="rId23" Type="http://schemas.openxmlformats.org/officeDocument/2006/relationships/customXml" Target="../customXml/item23.xml"/><Relationship Id="rId119" Type="http://schemas.openxmlformats.org/officeDocument/2006/relationships/slide" Target="slides/slide59.xml"/><Relationship Id="rId44" Type="http://schemas.openxmlformats.org/officeDocument/2006/relationships/slideMaster" Target="slideMasters/slideMaster20.xml"/><Relationship Id="rId65" Type="http://schemas.openxmlformats.org/officeDocument/2006/relationships/slide" Target="slides/slide5.xml"/><Relationship Id="rId86" Type="http://schemas.openxmlformats.org/officeDocument/2006/relationships/slide" Target="slides/slide26.xml"/><Relationship Id="rId130" Type="http://schemas.openxmlformats.org/officeDocument/2006/relationships/slide" Target="slides/slide70.xml"/><Relationship Id="rId151" Type="http://schemas.openxmlformats.org/officeDocument/2006/relationships/slide" Target="slides/slide91.xml"/><Relationship Id="rId172" Type="http://schemas.openxmlformats.org/officeDocument/2006/relationships/slide" Target="slides/slide112.xml"/><Relationship Id="rId193" Type="http://schemas.openxmlformats.org/officeDocument/2006/relationships/slide" Target="slides/slide133.xml"/><Relationship Id="rId207" Type="http://schemas.openxmlformats.org/officeDocument/2006/relationships/slide" Target="slides/slide147.xml"/><Relationship Id="rId13" Type="http://schemas.openxmlformats.org/officeDocument/2006/relationships/customXml" Target="../customXml/item13.xml"/><Relationship Id="rId109" Type="http://schemas.openxmlformats.org/officeDocument/2006/relationships/slide" Target="slides/slide49.xml"/><Relationship Id="rId34" Type="http://schemas.openxmlformats.org/officeDocument/2006/relationships/slideMaster" Target="slideMasters/slideMaster10.xml"/><Relationship Id="rId55" Type="http://schemas.openxmlformats.org/officeDocument/2006/relationships/slideMaster" Target="slideMasters/slideMaster31.xml"/><Relationship Id="rId76" Type="http://schemas.openxmlformats.org/officeDocument/2006/relationships/slide" Target="slides/slide16.xml"/><Relationship Id="rId97" Type="http://schemas.openxmlformats.org/officeDocument/2006/relationships/slide" Target="slides/slide37.xml"/><Relationship Id="rId120" Type="http://schemas.openxmlformats.org/officeDocument/2006/relationships/slide" Target="slides/slide60.xml"/><Relationship Id="rId141" Type="http://schemas.openxmlformats.org/officeDocument/2006/relationships/slide" Target="slides/slide81.xml"/><Relationship Id="rId7" Type="http://schemas.openxmlformats.org/officeDocument/2006/relationships/customXml" Target="../customXml/item7.xml"/><Relationship Id="rId162" Type="http://schemas.openxmlformats.org/officeDocument/2006/relationships/slide" Target="slides/slide102.xml"/><Relationship Id="rId183" Type="http://schemas.openxmlformats.org/officeDocument/2006/relationships/slide" Target="slides/slide123.xml"/><Relationship Id="rId218" Type="http://schemas.openxmlformats.org/officeDocument/2006/relationships/presProps" Target="presProps.xml"/><Relationship Id="rId24" Type="http://schemas.openxmlformats.org/officeDocument/2006/relationships/customXml" Target="../customXml/item24.xml"/><Relationship Id="rId45" Type="http://schemas.openxmlformats.org/officeDocument/2006/relationships/slideMaster" Target="slideMasters/slideMaster21.xml"/><Relationship Id="rId66" Type="http://schemas.openxmlformats.org/officeDocument/2006/relationships/slide" Target="slides/slide6.xml"/><Relationship Id="rId87" Type="http://schemas.openxmlformats.org/officeDocument/2006/relationships/slide" Target="slides/slide27.xml"/><Relationship Id="rId110" Type="http://schemas.openxmlformats.org/officeDocument/2006/relationships/slide" Target="slides/slide50.xml"/><Relationship Id="rId131" Type="http://schemas.openxmlformats.org/officeDocument/2006/relationships/slide" Target="slides/slide71.xml"/><Relationship Id="rId152" Type="http://schemas.openxmlformats.org/officeDocument/2006/relationships/slide" Target="slides/slide92.xml"/><Relationship Id="rId173" Type="http://schemas.openxmlformats.org/officeDocument/2006/relationships/slide" Target="slides/slide113.xml"/><Relationship Id="rId194" Type="http://schemas.openxmlformats.org/officeDocument/2006/relationships/slide" Target="slides/slide134.xml"/><Relationship Id="rId208" Type="http://schemas.openxmlformats.org/officeDocument/2006/relationships/slide" Target="slides/slide148.xml"/><Relationship Id="rId14" Type="http://schemas.openxmlformats.org/officeDocument/2006/relationships/customXml" Target="../customXml/item14.xml"/><Relationship Id="rId35" Type="http://schemas.openxmlformats.org/officeDocument/2006/relationships/slideMaster" Target="slideMasters/slideMaster11.xml"/><Relationship Id="rId56" Type="http://schemas.openxmlformats.org/officeDocument/2006/relationships/slideMaster" Target="slideMasters/slideMaster32.xml"/><Relationship Id="rId77" Type="http://schemas.openxmlformats.org/officeDocument/2006/relationships/slide" Target="slides/slide17.xml"/><Relationship Id="rId100" Type="http://schemas.openxmlformats.org/officeDocument/2006/relationships/slide" Target="slides/slide40.xml"/><Relationship Id="rId8" Type="http://schemas.openxmlformats.org/officeDocument/2006/relationships/customXml" Target="../customXml/item8.xml"/><Relationship Id="rId51" Type="http://schemas.openxmlformats.org/officeDocument/2006/relationships/slideMaster" Target="slideMasters/slideMaster27.xml"/><Relationship Id="rId72" Type="http://schemas.openxmlformats.org/officeDocument/2006/relationships/slide" Target="slides/slide12.xml"/><Relationship Id="rId93" Type="http://schemas.openxmlformats.org/officeDocument/2006/relationships/slide" Target="slides/slide33.xml"/><Relationship Id="rId98" Type="http://schemas.openxmlformats.org/officeDocument/2006/relationships/slide" Target="slides/slide38.xml"/><Relationship Id="rId121" Type="http://schemas.openxmlformats.org/officeDocument/2006/relationships/slide" Target="slides/slide61.xml"/><Relationship Id="rId142" Type="http://schemas.openxmlformats.org/officeDocument/2006/relationships/slide" Target="slides/slide82.xml"/><Relationship Id="rId163" Type="http://schemas.openxmlformats.org/officeDocument/2006/relationships/slide" Target="slides/slide103.xml"/><Relationship Id="rId184" Type="http://schemas.openxmlformats.org/officeDocument/2006/relationships/slide" Target="slides/slide124.xml"/><Relationship Id="rId189" Type="http://schemas.openxmlformats.org/officeDocument/2006/relationships/slide" Target="slides/slide129.xml"/><Relationship Id="rId219" Type="http://schemas.openxmlformats.org/officeDocument/2006/relationships/viewProps" Target="viewProps.xml"/><Relationship Id="rId3" Type="http://schemas.openxmlformats.org/officeDocument/2006/relationships/customXml" Target="../customXml/item3.xml"/><Relationship Id="rId214" Type="http://schemas.openxmlformats.org/officeDocument/2006/relationships/slide" Target="slides/slide154.xml"/><Relationship Id="rId25" Type="http://schemas.openxmlformats.org/officeDocument/2006/relationships/slideMaster" Target="slideMasters/slideMaster1.xml"/><Relationship Id="rId46" Type="http://schemas.openxmlformats.org/officeDocument/2006/relationships/slideMaster" Target="slideMasters/slideMaster22.xml"/><Relationship Id="rId67" Type="http://schemas.openxmlformats.org/officeDocument/2006/relationships/slide" Target="slides/slide7.xml"/><Relationship Id="rId116" Type="http://schemas.openxmlformats.org/officeDocument/2006/relationships/slide" Target="slides/slide56.xml"/><Relationship Id="rId137" Type="http://schemas.openxmlformats.org/officeDocument/2006/relationships/slide" Target="slides/slide77.xml"/><Relationship Id="rId158" Type="http://schemas.openxmlformats.org/officeDocument/2006/relationships/slide" Target="slides/slide98.xml"/><Relationship Id="rId20" Type="http://schemas.openxmlformats.org/officeDocument/2006/relationships/customXml" Target="../customXml/item20.xml"/><Relationship Id="rId41" Type="http://schemas.openxmlformats.org/officeDocument/2006/relationships/slideMaster" Target="slideMasters/slideMaster17.xml"/><Relationship Id="rId62" Type="http://schemas.openxmlformats.org/officeDocument/2006/relationships/slide" Target="slides/slide2.xml"/><Relationship Id="rId83" Type="http://schemas.openxmlformats.org/officeDocument/2006/relationships/slide" Target="slides/slide23.xml"/><Relationship Id="rId88" Type="http://schemas.openxmlformats.org/officeDocument/2006/relationships/slide" Target="slides/slide28.xml"/><Relationship Id="rId111" Type="http://schemas.openxmlformats.org/officeDocument/2006/relationships/slide" Target="slides/slide51.xml"/><Relationship Id="rId132" Type="http://schemas.openxmlformats.org/officeDocument/2006/relationships/slide" Target="slides/slide72.xml"/><Relationship Id="rId153" Type="http://schemas.openxmlformats.org/officeDocument/2006/relationships/slide" Target="slides/slide93.xml"/><Relationship Id="rId174" Type="http://schemas.openxmlformats.org/officeDocument/2006/relationships/slide" Target="slides/slide114.xml"/><Relationship Id="rId179" Type="http://schemas.openxmlformats.org/officeDocument/2006/relationships/slide" Target="slides/slide119.xml"/><Relationship Id="rId195" Type="http://schemas.openxmlformats.org/officeDocument/2006/relationships/slide" Target="slides/slide135.xml"/><Relationship Id="rId209" Type="http://schemas.openxmlformats.org/officeDocument/2006/relationships/slide" Target="slides/slide149.xml"/><Relationship Id="rId190" Type="http://schemas.openxmlformats.org/officeDocument/2006/relationships/slide" Target="slides/slide130.xml"/><Relationship Id="rId204" Type="http://schemas.openxmlformats.org/officeDocument/2006/relationships/slide" Target="slides/slide144.xml"/><Relationship Id="rId220" Type="http://schemas.openxmlformats.org/officeDocument/2006/relationships/theme" Target="theme/theme1.xml"/><Relationship Id="rId15" Type="http://schemas.openxmlformats.org/officeDocument/2006/relationships/customXml" Target="../customXml/item15.xml"/><Relationship Id="rId36" Type="http://schemas.openxmlformats.org/officeDocument/2006/relationships/slideMaster" Target="slideMasters/slideMaster12.xml"/><Relationship Id="rId57" Type="http://schemas.openxmlformats.org/officeDocument/2006/relationships/slideMaster" Target="slideMasters/slideMaster33.xml"/><Relationship Id="rId106" Type="http://schemas.openxmlformats.org/officeDocument/2006/relationships/slide" Target="slides/slide46.xml"/><Relationship Id="rId127" Type="http://schemas.openxmlformats.org/officeDocument/2006/relationships/slide" Target="slides/slide67.xml"/><Relationship Id="rId10" Type="http://schemas.openxmlformats.org/officeDocument/2006/relationships/customXml" Target="../customXml/item10.xml"/><Relationship Id="rId31" Type="http://schemas.openxmlformats.org/officeDocument/2006/relationships/slideMaster" Target="slideMasters/slideMaster7.xml"/><Relationship Id="rId52" Type="http://schemas.openxmlformats.org/officeDocument/2006/relationships/slideMaster" Target="slideMasters/slideMaster28.xml"/><Relationship Id="rId73" Type="http://schemas.openxmlformats.org/officeDocument/2006/relationships/slide" Target="slides/slide13.xml"/><Relationship Id="rId78" Type="http://schemas.openxmlformats.org/officeDocument/2006/relationships/slide" Target="slides/slide18.xml"/><Relationship Id="rId94" Type="http://schemas.openxmlformats.org/officeDocument/2006/relationships/slide" Target="slides/slide34.xml"/><Relationship Id="rId99" Type="http://schemas.openxmlformats.org/officeDocument/2006/relationships/slide" Target="slides/slide39.xml"/><Relationship Id="rId101" Type="http://schemas.openxmlformats.org/officeDocument/2006/relationships/slide" Target="slides/slide41.xml"/><Relationship Id="rId122" Type="http://schemas.openxmlformats.org/officeDocument/2006/relationships/slide" Target="slides/slide62.xml"/><Relationship Id="rId143" Type="http://schemas.openxmlformats.org/officeDocument/2006/relationships/slide" Target="slides/slide83.xml"/><Relationship Id="rId148" Type="http://schemas.openxmlformats.org/officeDocument/2006/relationships/slide" Target="slides/slide88.xml"/><Relationship Id="rId164" Type="http://schemas.openxmlformats.org/officeDocument/2006/relationships/slide" Target="slides/slide104.xml"/><Relationship Id="rId169" Type="http://schemas.openxmlformats.org/officeDocument/2006/relationships/slide" Target="slides/slide109.xml"/><Relationship Id="rId185" Type="http://schemas.openxmlformats.org/officeDocument/2006/relationships/slide" Target="slides/slide125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80" Type="http://schemas.openxmlformats.org/officeDocument/2006/relationships/slide" Target="slides/slide120.xml"/><Relationship Id="rId210" Type="http://schemas.openxmlformats.org/officeDocument/2006/relationships/slide" Target="slides/slide150.xml"/><Relationship Id="rId215" Type="http://schemas.openxmlformats.org/officeDocument/2006/relationships/notesMaster" Target="notesMasters/notesMaster1.xml"/><Relationship Id="rId26" Type="http://schemas.openxmlformats.org/officeDocument/2006/relationships/slideMaster" Target="slideMasters/slideMaster2.xml"/><Relationship Id="rId47" Type="http://schemas.openxmlformats.org/officeDocument/2006/relationships/slideMaster" Target="slideMasters/slideMaster23.xml"/><Relationship Id="rId68" Type="http://schemas.openxmlformats.org/officeDocument/2006/relationships/slide" Target="slides/slide8.xml"/><Relationship Id="rId89" Type="http://schemas.openxmlformats.org/officeDocument/2006/relationships/slide" Target="slides/slide29.xml"/><Relationship Id="rId112" Type="http://schemas.openxmlformats.org/officeDocument/2006/relationships/slide" Target="slides/slide52.xml"/><Relationship Id="rId133" Type="http://schemas.openxmlformats.org/officeDocument/2006/relationships/slide" Target="slides/slide73.xml"/><Relationship Id="rId154" Type="http://schemas.openxmlformats.org/officeDocument/2006/relationships/slide" Target="slides/slide94.xml"/><Relationship Id="rId175" Type="http://schemas.openxmlformats.org/officeDocument/2006/relationships/slide" Target="slides/slide115.xml"/><Relationship Id="rId196" Type="http://schemas.openxmlformats.org/officeDocument/2006/relationships/slide" Target="slides/slide136.xml"/><Relationship Id="rId200" Type="http://schemas.openxmlformats.org/officeDocument/2006/relationships/slide" Target="slides/slide140.xml"/><Relationship Id="rId16" Type="http://schemas.openxmlformats.org/officeDocument/2006/relationships/customXml" Target="../customXml/item16.xml"/><Relationship Id="rId221" Type="http://schemas.openxmlformats.org/officeDocument/2006/relationships/tableStyles" Target="tableStyles.xml"/><Relationship Id="rId37" Type="http://schemas.openxmlformats.org/officeDocument/2006/relationships/slideMaster" Target="slideMasters/slideMaster13.xml"/><Relationship Id="rId58" Type="http://schemas.openxmlformats.org/officeDocument/2006/relationships/slideMaster" Target="slideMasters/slideMaster34.xml"/><Relationship Id="rId79" Type="http://schemas.openxmlformats.org/officeDocument/2006/relationships/slide" Target="slides/slide19.xml"/><Relationship Id="rId102" Type="http://schemas.openxmlformats.org/officeDocument/2006/relationships/slide" Target="slides/slide42.xml"/><Relationship Id="rId123" Type="http://schemas.openxmlformats.org/officeDocument/2006/relationships/slide" Target="slides/slide63.xml"/><Relationship Id="rId144" Type="http://schemas.openxmlformats.org/officeDocument/2006/relationships/slide" Target="slides/slide84.xml"/><Relationship Id="rId90" Type="http://schemas.openxmlformats.org/officeDocument/2006/relationships/slide" Target="slides/slide30.xml"/><Relationship Id="rId165" Type="http://schemas.openxmlformats.org/officeDocument/2006/relationships/slide" Target="slides/slide105.xml"/><Relationship Id="rId186" Type="http://schemas.openxmlformats.org/officeDocument/2006/relationships/slide" Target="slides/slide126.xml"/><Relationship Id="rId211" Type="http://schemas.openxmlformats.org/officeDocument/2006/relationships/slide" Target="slides/slide151.xml"/><Relationship Id="rId27" Type="http://schemas.openxmlformats.org/officeDocument/2006/relationships/slideMaster" Target="slideMasters/slideMaster3.xml"/><Relationship Id="rId48" Type="http://schemas.openxmlformats.org/officeDocument/2006/relationships/slideMaster" Target="slideMasters/slideMaster24.xml"/><Relationship Id="rId69" Type="http://schemas.openxmlformats.org/officeDocument/2006/relationships/slide" Target="slides/slide9.xml"/><Relationship Id="rId113" Type="http://schemas.openxmlformats.org/officeDocument/2006/relationships/slide" Target="slides/slide53.xml"/><Relationship Id="rId134" Type="http://schemas.openxmlformats.org/officeDocument/2006/relationships/slide" Target="slides/slide74.xml"/><Relationship Id="rId80" Type="http://schemas.openxmlformats.org/officeDocument/2006/relationships/slide" Target="slides/slide20.xml"/><Relationship Id="rId155" Type="http://schemas.openxmlformats.org/officeDocument/2006/relationships/slide" Target="slides/slide95.xml"/><Relationship Id="rId176" Type="http://schemas.openxmlformats.org/officeDocument/2006/relationships/slide" Target="slides/slide116.xml"/><Relationship Id="rId197" Type="http://schemas.openxmlformats.org/officeDocument/2006/relationships/slide" Target="slides/slide137.xml"/><Relationship Id="rId201" Type="http://schemas.openxmlformats.org/officeDocument/2006/relationships/slide" Target="slides/slide141.xml"/><Relationship Id="rId17" Type="http://schemas.openxmlformats.org/officeDocument/2006/relationships/customXml" Target="../customXml/item17.xml"/><Relationship Id="rId38" Type="http://schemas.openxmlformats.org/officeDocument/2006/relationships/slideMaster" Target="slideMasters/slideMaster14.xml"/><Relationship Id="rId59" Type="http://schemas.openxmlformats.org/officeDocument/2006/relationships/slideMaster" Target="slideMasters/slideMaster35.xml"/><Relationship Id="rId103" Type="http://schemas.openxmlformats.org/officeDocument/2006/relationships/slide" Target="slides/slide43.xml"/><Relationship Id="rId124" Type="http://schemas.openxmlformats.org/officeDocument/2006/relationships/slide" Target="slides/slide64.xml"/><Relationship Id="rId70" Type="http://schemas.openxmlformats.org/officeDocument/2006/relationships/slide" Target="slides/slide10.xml"/><Relationship Id="rId91" Type="http://schemas.openxmlformats.org/officeDocument/2006/relationships/slide" Target="slides/slide31.xml"/><Relationship Id="rId145" Type="http://schemas.openxmlformats.org/officeDocument/2006/relationships/slide" Target="slides/slide85.xml"/><Relationship Id="rId166" Type="http://schemas.openxmlformats.org/officeDocument/2006/relationships/slide" Target="slides/slide106.xml"/><Relationship Id="rId187" Type="http://schemas.openxmlformats.org/officeDocument/2006/relationships/slide" Target="slides/slide127.xml"/><Relationship Id="rId1" Type="http://schemas.openxmlformats.org/officeDocument/2006/relationships/customXml" Target="../customXml/item1.xml"/><Relationship Id="rId212" Type="http://schemas.openxmlformats.org/officeDocument/2006/relationships/slide" Target="slides/slide152.xml"/><Relationship Id="rId28" Type="http://schemas.openxmlformats.org/officeDocument/2006/relationships/slideMaster" Target="slideMasters/slideMaster4.xml"/><Relationship Id="rId49" Type="http://schemas.openxmlformats.org/officeDocument/2006/relationships/slideMaster" Target="slideMasters/slideMaster25.xml"/><Relationship Id="rId114" Type="http://schemas.openxmlformats.org/officeDocument/2006/relationships/slide" Target="slides/slide54.xml"/><Relationship Id="rId60" Type="http://schemas.openxmlformats.org/officeDocument/2006/relationships/slideMaster" Target="slideMasters/slideMaster36.xml"/><Relationship Id="rId81" Type="http://schemas.openxmlformats.org/officeDocument/2006/relationships/slide" Target="slides/slide21.xml"/><Relationship Id="rId135" Type="http://schemas.openxmlformats.org/officeDocument/2006/relationships/slide" Target="slides/slide75.xml"/><Relationship Id="rId156" Type="http://schemas.openxmlformats.org/officeDocument/2006/relationships/slide" Target="slides/slide96.xml"/><Relationship Id="rId177" Type="http://schemas.openxmlformats.org/officeDocument/2006/relationships/slide" Target="slides/slide117.xml"/><Relationship Id="rId198" Type="http://schemas.openxmlformats.org/officeDocument/2006/relationships/slide" Target="slides/slide138.xml"/><Relationship Id="rId202" Type="http://schemas.openxmlformats.org/officeDocument/2006/relationships/slide" Target="slides/slide142.xml"/><Relationship Id="rId18" Type="http://schemas.openxmlformats.org/officeDocument/2006/relationships/customXml" Target="../customXml/item18.xml"/><Relationship Id="rId39" Type="http://schemas.openxmlformats.org/officeDocument/2006/relationships/slideMaster" Target="slideMasters/slideMaster15.xml"/><Relationship Id="rId50" Type="http://schemas.openxmlformats.org/officeDocument/2006/relationships/slideMaster" Target="slideMasters/slideMaster26.xml"/><Relationship Id="rId104" Type="http://schemas.openxmlformats.org/officeDocument/2006/relationships/slide" Target="slides/slide44.xml"/><Relationship Id="rId125" Type="http://schemas.openxmlformats.org/officeDocument/2006/relationships/slide" Target="slides/slide65.xml"/><Relationship Id="rId146" Type="http://schemas.openxmlformats.org/officeDocument/2006/relationships/slide" Target="slides/slide86.xml"/><Relationship Id="rId167" Type="http://schemas.openxmlformats.org/officeDocument/2006/relationships/slide" Target="slides/slide107.xml"/><Relationship Id="rId188" Type="http://schemas.openxmlformats.org/officeDocument/2006/relationships/slide" Target="slides/slide128.xml"/><Relationship Id="rId71" Type="http://schemas.openxmlformats.org/officeDocument/2006/relationships/slide" Target="slides/slide11.xml"/><Relationship Id="rId92" Type="http://schemas.openxmlformats.org/officeDocument/2006/relationships/slide" Target="slides/slide32.xml"/><Relationship Id="rId213" Type="http://schemas.openxmlformats.org/officeDocument/2006/relationships/slide" Target="slides/slide153.xml"/><Relationship Id="rId2" Type="http://schemas.openxmlformats.org/officeDocument/2006/relationships/customXml" Target="../customXml/item2.xml"/><Relationship Id="rId29" Type="http://schemas.openxmlformats.org/officeDocument/2006/relationships/slideMaster" Target="slideMasters/slideMaster5.xml"/><Relationship Id="rId40" Type="http://schemas.openxmlformats.org/officeDocument/2006/relationships/slideMaster" Target="slideMasters/slideMaster16.xml"/><Relationship Id="rId115" Type="http://schemas.openxmlformats.org/officeDocument/2006/relationships/slide" Target="slides/slide55.xml"/><Relationship Id="rId136" Type="http://schemas.openxmlformats.org/officeDocument/2006/relationships/slide" Target="slides/slide76.xml"/><Relationship Id="rId157" Type="http://schemas.openxmlformats.org/officeDocument/2006/relationships/slide" Target="slides/slide97.xml"/><Relationship Id="rId178" Type="http://schemas.openxmlformats.org/officeDocument/2006/relationships/slide" Target="slides/slide118.xml"/><Relationship Id="rId61" Type="http://schemas.openxmlformats.org/officeDocument/2006/relationships/slide" Target="slides/slide1.xml"/><Relationship Id="rId82" Type="http://schemas.openxmlformats.org/officeDocument/2006/relationships/slide" Target="slides/slide22.xml"/><Relationship Id="rId199" Type="http://schemas.openxmlformats.org/officeDocument/2006/relationships/slide" Target="slides/slide139.xml"/><Relationship Id="rId203" Type="http://schemas.openxmlformats.org/officeDocument/2006/relationships/slide" Target="slides/slide143.xml"/><Relationship Id="rId19" Type="http://schemas.openxmlformats.org/officeDocument/2006/relationships/customXml" Target="../customXml/item19.xml"/><Relationship Id="rId30" Type="http://schemas.openxmlformats.org/officeDocument/2006/relationships/slideMaster" Target="slideMasters/slideMaster6.xml"/><Relationship Id="rId105" Type="http://schemas.openxmlformats.org/officeDocument/2006/relationships/slide" Target="slides/slide45.xml"/><Relationship Id="rId126" Type="http://schemas.openxmlformats.org/officeDocument/2006/relationships/slide" Target="slides/slide66.xml"/><Relationship Id="rId147" Type="http://schemas.openxmlformats.org/officeDocument/2006/relationships/slide" Target="slides/slide87.xml"/><Relationship Id="rId168" Type="http://schemas.openxmlformats.org/officeDocument/2006/relationships/slide" Target="slides/slide108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13" Type="http://schemas.openxmlformats.org/officeDocument/2006/relationships/slide" Target="slides/slide134.xml"/><Relationship Id="rId3" Type="http://schemas.openxmlformats.org/officeDocument/2006/relationships/slide" Target="slides/slide4.xml"/><Relationship Id="rId7" Type="http://schemas.openxmlformats.org/officeDocument/2006/relationships/slide" Target="slides/slide11.xml"/><Relationship Id="rId12" Type="http://schemas.openxmlformats.org/officeDocument/2006/relationships/slide" Target="slides/slide59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10.xml"/><Relationship Id="rId11" Type="http://schemas.openxmlformats.org/officeDocument/2006/relationships/slide" Target="slides/slide15.xml"/><Relationship Id="rId5" Type="http://schemas.openxmlformats.org/officeDocument/2006/relationships/slide" Target="slides/slide9.xml"/><Relationship Id="rId10" Type="http://schemas.openxmlformats.org/officeDocument/2006/relationships/slide" Target="slides/slide14.xml"/><Relationship Id="rId4" Type="http://schemas.openxmlformats.org/officeDocument/2006/relationships/slide" Target="slides/slide8.xml"/><Relationship Id="rId9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ECCA1-29B5-440B-ADDE-58C719ED01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BFECA604-D1AD-430B-81C1-9F299660C90F}">
      <dgm:prSet/>
      <dgm:spPr/>
      <dgm:t>
        <a:bodyPr/>
        <a:lstStyle/>
        <a:p>
          <a:pPr rtl="0"/>
          <a:r>
            <a:rPr kumimoji="1" lang="en-US" dirty="0" smtClean="0"/>
            <a:t>Background</a:t>
          </a:r>
        </a:p>
      </dgm:t>
    </dgm:pt>
    <dgm:pt modelId="{5DC0D033-ECEC-4566-9C23-0E2547A2CF9D}" type="parTrans" cxnId="{85C14B32-44E2-4241-846C-14D2D2791B52}">
      <dgm:prSet/>
      <dgm:spPr/>
      <dgm:t>
        <a:bodyPr/>
        <a:lstStyle/>
        <a:p>
          <a:endParaRPr kumimoji="1" lang="ja-JP" altLang="en-US"/>
        </a:p>
      </dgm:t>
    </dgm:pt>
    <dgm:pt modelId="{2A8F9AA5-9EDB-48E9-A61A-2FD5D52EADBC}" type="sibTrans" cxnId="{85C14B32-44E2-4241-846C-14D2D2791B52}">
      <dgm:prSet/>
      <dgm:spPr/>
      <dgm:t>
        <a:bodyPr/>
        <a:lstStyle/>
        <a:p>
          <a:endParaRPr kumimoji="1" lang="ja-JP" altLang="en-US"/>
        </a:p>
      </dgm:t>
    </dgm:pt>
    <dgm:pt modelId="{6BCA0F58-FF70-4F43-83C6-FB1CDFD6F86A}">
      <dgm:prSet/>
      <dgm:spPr/>
      <dgm:t>
        <a:bodyPr/>
        <a:lstStyle/>
        <a:p>
          <a:pPr rtl="0"/>
          <a:r>
            <a:rPr kumimoji="1" lang="en-US" dirty="0" smtClean="0"/>
            <a:t>Rapid increase of scientific / technical documents</a:t>
          </a:r>
          <a:endParaRPr lang="ja-JP" dirty="0"/>
        </a:p>
      </dgm:t>
    </dgm:pt>
    <dgm:pt modelId="{0A79FF33-43E8-4714-A323-041FF7E0CA0E}" type="parTrans" cxnId="{AE41687C-28AE-4DF8-B67E-47411BA7AAE5}">
      <dgm:prSet/>
      <dgm:spPr/>
      <dgm:t>
        <a:bodyPr/>
        <a:lstStyle/>
        <a:p>
          <a:endParaRPr kumimoji="1" lang="ja-JP" altLang="en-US"/>
        </a:p>
      </dgm:t>
    </dgm:pt>
    <dgm:pt modelId="{FA257DE6-1816-47D0-A2C5-3A03313AD9C5}" type="sibTrans" cxnId="{AE41687C-28AE-4DF8-B67E-47411BA7AAE5}">
      <dgm:prSet/>
      <dgm:spPr/>
      <dgm:t>
        <a:bodyPr/>
        <a:lstStyle/>
        <a:p>
          <a:endParaRPr kumimoji="1" lang="ja-JP" altLang="en-US"/>
        </a:p>
      </dgm:t>
    </dgm:pt>
    <dgm:pt modelId="{7B30B498-14F4-45BE-BCDC-E53C15F7B67F}">
      <dgm:prSet/>
      <dgm:spPr/>
      <dgm:t>
        <a:bodyPr/>
        <a:lstStyle/>
        <a:p>
          <a:pPr rtl="0"/>
          <a:r>
            <a:rPr lang="en-US" altLang="ja-JP" dirty="0" smtClean="0"/>
            <a:t>Web of Science and Scopus cover 23M and 53M technical papers</a:t>
          </a:r>
          <a:endParaRPr lang="ja-JP" dirty="0"/>
        </a:p>
      </dgm:t>
    </dgm:pt>
    <dgm:pt modelId="{9186F220-3868-46D7-9521-F7C66A79492A}" type="parTrans" cxnId="{F014268B-DC80-409B-96B4-F4C548498CC6}">
      <dgm:prSet/>
      <dgm:spPr/>
      <dgm:t>
        <a:bodyPr/>
        <a:lstStyle/>
        <a:p>
          <a:endParaRPr kumimoji="1" lang="ja-JP" altLang="en-US"/>
        </a:p>
      </dgm:t>
    </dgm:pt>
    <dgm:pt modelId="{62FFAF8E-1CB0-42AD-838C-FC534FF7388A}" type="sibTrans" cxnId="{F014268B-DC80-409B-96B4-F4C548498CC6}">
      <dgm:prSet/>
      <dgm:spPr/>
      <dgm:t>
        <a:bodyPr/>
        <a:lstStyle/>
        <a:p>
          <a:endParaRPr kumimoji="1" lang="ja-JP" altLang="en-US"/>
        </a:p>
      </dgm:t>
    </dgm:pt>
    <dgm:pt modelId="{541F0C0F-1F5E-45A6-999C-0A68B6A30C9F}">
      <dgm:prSet/>
      <dgm:spPr/>
      <dgm:t>
        <a:bodyPr/>
        <a:lstStyle/>
        <a:p>
          <a:pPr rtl="0"/>
          <a:r>
            <a:rPr lang="en-US" altLang="ja-JP" dirty="0" smtClean="0"/>
            <a:t>Unable for researchers to read all of related papers</a:t>
          </a:r>
          <a:endParaRPr lang="ja-JP" dirty="0"/>
        </a:p>
      </dgm:t>
    </dgm:pt>
    <dgm:pt modelId="{1910C34B-203C-479B-A2A4-B531175BA297}" type="parTrans" cxnId="{944B0E2F-D70C-4838-87B6-03BB830B5CA4}">
      <dgm:prSet/>
      <dgm:spPr/>
      <dgm:t>
        <a:bodyPr/>
        <a:lstStyle/>
        <a:p>
          <a:endParaRPr kumimoji="1" lang="ja-JP" altLang="en-US"/>
        </a:p>
      </dgm:t>
    </dgm:pt>
    <dgm:pt modelId="{7A6FC7F2-BE32-4C04-BCE0-74CA0F3CC0B5}" type="sibTrans" cxnId="{944B0E2F-D70C-4838-87B6-03BB830B5CA4}">
      <dgm:prSet/>
      <dgm:spPr/>
      <dgm:t>
        <a:bodyPr/>
        <a:lstStyle/>
        <a:p>
          <a:endParaRPr kumimoji="1" lang="ja-JP" altLang="en-US"/>
        </a:p>
      </dgm:t>
    </dgm:pt>
    <dgm:pt modelId="{DA53A8BB-D544-4C5F-9566-EB0A5017E79D}">
      <dgm:prSet/>
      <dgm:spPr/>
      <dgm:t>
        <a:bodyPr/>
        <a:lstStyle/>
        <a:p>
          <a:pPr rtl="0"/>
          <a:r>
            <a:rPr lang="en-US" altLang="ja-JP" dirty="0" smtClean="0"/>
            <a:t>Aim</a:t>
          </a:r>
          <a:endParaRPr lang="ja-JP" dirty="0"/>
        </a:p>
      </dgm:t>
    </dgm:pt>
    <dgm:pt modelId="{EBB5588B-94F6-498D-B47D-9D4D70CEED84}" type="parTrans" cxnId="{989936BF-E574-457C-9CC2-F65362EA0AE1}">
      <dgm:prSet/>
      <dgm:spPr/>
      <dgm:t>
        <a:bodyPr/>
        <a:lstStyle/>
        <a:p>
          <a:endParaRPr kumimoji="1" lang="ja-JP" altLang="en-US"/>
        </a:p>
      </dgm:t>
    </dgm:pt>
    <dgm:pt modelId="{F5ED560A-4CC7-4007-B2AE-DB3D060D6674}" type="sibTrans" cxnId="{989936BF-E574-457C-9CC2-F65362EA0AE1}">
      <dgm:prSet/>
      <dgm:spPr/>
      <dgm:t>
        <a:bodyPr/>
        <a:lstStyle/>
        <a:p>
          <a:endParaRPr kumimoji="1" lang="ja-JP" altLang="en-US"/>
        </a:p>
      </dgm:t>
    </dgm:pt>
    <dgm:pt modelId="{FC0705D5-BB98-4235-B14D-4356ECCB9957}">
      <dgm:prSet/>
      <dgm:spPr/>
      <dgm:t>
        <a:bodyPr/>
        <a:lstStyle/>
        <a:p>
          <a:pPr rtl="0"/>
          <a:r>
            <a:rPr lang="en-US" altLang="ja-JP" i="1" dirty="0" smtClean="0">
              <a:solidFill>
                <a:srgbClr val="FF0000"/>
              </a:solidFill>
            </a:rPr>
            <a:t>Developing and deepening Text/Document analysis technologies</a:t>
          </a:r>
          <a:endParaRPr lang="ja-JP" i="1" dirty="0">
            <a:solidFill>
              <a:srgbClr val="FF0000"/>
            </a:solidFill>
          </a:endParaRPr>
        </a:p>
      </dgm:t>
    </dgm:pt>
    <dgm:pt modelId="{42E5A4B2-00A1-4D5A-8C81-26B588EFE487}" type="parTrans" cxnId="{32FA4ADB-C554-4934-91F5-3E252E906C13}">
      <dgm:prSet/>
      <dgm:spPr/>
      <dgm:t>
        <a:bodyPr/>
        <a:lstStyle/>
        <a:p>
          <a:endParaRPr kumimoji="1" lang="ja-JP" altLang="en-US"/>
        </a:p>
      </dgm:t>
    </dgm:pt>
    <dgm:pt modelId="{C995FA69-F825-48F0-BFCC-C0DC07BB6455}" type="sibTrans" cxnId="{32FA4ADB-C554-4934-91F5-3E252E906C13}">
      <dgm:prSet/>
      <dgm:spPr/>
      <dgm:t>
        <a:bodyPr/>
        <a:lstStyle/>
        <a:p>
          <a:endParaRPr kumimoji="1" lang="ja-JP" altLang="en-US"/>
        </a:p>
      </dgm:t>
    </dgm:pt>
    <dgm:pt modelId="{69045ACF-B6E8-47D8-8F76-CD9E22EBA5CF}">
      <dgm:prSet/>
      <dgm:spPr/>
      <dgm:t>
        <a:bodyPr/>
        <a:lstStyle/>
        <a:p>
          <a:pPr rtl="0"/>
          <a:r>
            <a:rPr lang="en-US" altLang="ja-JP" dirty="0" smtClean="0"/>
            <a:t>Implementing content-aware document retrieval and recommendation</a:t>
          </a:r>
          <a:endParaRPr lang="ja-JP" dirty="0"/>
        </a:p>
      </dgm:t>
    </dgm:pt>
    <dgm:pt modelId="{79647BA5-E597-40B1-B7CB-B47D47CFBBF9}" type="parTrans" cxnId="{B0211C3B-DCF0-4061-A2FF-BA69202C8210}">
      <dgm:prSet/>
      <dgm:spPr/>
      <dgm:t>
        <a:bodyPr/>
        <a:lstStyle/>
        <a:p>
          <a:endParaRPr kumimoji="1" lang="ja-JP" altLang="en-US"/>
        </a:p>
      </dgm:t>
    </dgm:pt>
    <dgm:pt modelId="{E4AC5B22-2155-4722-AEF0-239310FE717F}" type="sibTrans" cxnId="{B0211C3B-DCF0-4061-A2FF-BA69202C8210}">
      <dgm:prSet/>
      <dgm:spPr/>
      <dgm:t>
        <a:bodyPr/>
        <a:lstStyle/>
        <a:p>
          <a:endParaRPr kumimoji="1" lang="ja-JP" altLang="en-US"/>
        </a:p>
      </dgm:t>
    </dgm:pt>
    <dgm:pt modelId="{C96BD232-2A3A-4858-986D-D2E65D434EA0}">
      <dgm:prSet/>
      <dgm:spPr/>
      <dgm:t>
        <a:bodyPr/>
        <a:lstStyle/>
        <a:p>
          <a:pPr rtl="0"/>
          <a:r>
            <a:rPr lang="en-US" altLang="ja-JP" dirty="0" smtClean="0"/>
            <a:t>Enabling novel knowledge acquisition and surveillance</a:t>
          </a:r>
          <a:endParaRPr lang="ja-JP" dirty="0"/>
        </a:p>
      </dgm:t>
    </dgm:pt>
    <dgm:pt modelId="{0C09FD4C-4696-4219-82B7-5D835CBE5475}" type="parTrans" cxnId="{54689D62-A8F1-48D2-8A41-0CA72E08315B}">
      <dgm:prSet/>
      <dgm:spPr/>
      <dgm:t>
        <a:bodyPr/>
        <a:lstStyle/>
        <a:p>
          <a:endParaRPr kumimoji="1" lang="ja-JP" altLang="en-US"/>
        </a:p>
      </dgm:t>
    </dgm:pt>
    <dgm:pt modelId="{BD83B81E-EA00-49CF-8AA6-73AB5769EE2F}" type="sibTrans" cxnId="{54689D62-A8F1-48D2-8A41-0CA72E08315B}">
      <dgm:prSet/>
      <dgm:spPr/>
      <dgm:t>
        <a:bodyPr/>
        <a:lstStyle/>
        <a:p>
          <a:endParaRPr kumimoji="1" lang="ja-JP" altLang="en-US"/>
        </a:p>
      </dgm:t>
    </dgm:pt>
    <dgm:pt modelId="{D344154F-EB85-470B-81B4-1FA0A7B2DC83}">
      <dgm:prSet/>
      <dgm:spPr/>
      <dgm:t>
        <a:bodyPr/>
        <a:lstStyle/>
        <a:p>
          <a:pPr rtl="0"/>
          <a:r>
            <a:rPr lang="en-US" altLang="ja-JP" dirty="0" smtClean="0"/>
            <a:t>All of those will be done through various levels of structure analysis of documents</a:t>
          </a:r>
          <a:endParaRPr lang="ja-JP" dirty="0"/>
        </a:p>
      </dgm:t>
    </dgm:pt>
    <dgm:pt modelId="{761E823A-F16E-43AE-97E9-08F03F37E4A2}" type="parTrans" cxnId="{737D860E-E7E4-4D90-8E88-3C9B38B4613B}">
      <dgm:prSet/>
      <dgm:spPr/>
      <dgm:t>
        <a:bodyPr/>
        <a:lstStyle/>
        <a:p>
          <a:endParaRPr kumimoji="1" lang="ja-JP" altLang="en-US"/>
        </a:p>
      </dgm:t>
    </dgm:pt>
    <dgm:pt modelId="{1F3F1910-660D-44A6-8CF3-338E05D3A261}" type="sibTrans" cxnId="{737D860E-E7E4-4D90-8E88-3C9B38B4613B}">
      <dgm:prSet/>
      <dgm:spPr/>
      <dgm:t>
        <a:bodyPr/>
        <a:lstStyle/>
        <a:p>
          <a:endParaRPr kumimoji="1" lang="ja-JP" altLang="en-US"/>
        </a:p>
      </dgm:t>
    </dgm:pt>
    <dgm:pt modelId="{8DF5A969-7D97-4011-AA24-747C973B7F49}" type="pres">
      <dgm:prSet presAssocID="{8F0ECCA1-29B5-440B-ADDE-58C719ED01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21116661-3105-4134-945F-7A156C9536CD}" type="pres">
      <dgm:prSet presAssocID="{BFECA604-D1AD-430B-81C1-9F299660C90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66605C5-3629-48FB-99A8-5FEB9E328CA6}" type="pres">
      <dgm:prSet presAssocID="{BFECA604-D1AD-430B-81C1-9F299660C90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2DCC6764-1587-4E1D-8A62-8374BD5BA7A4}" type="pres">
      <dgm:prSet presAssocID="{DA53A8BB-D544-4C5F-9566-EB0A5017E79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C394AA86-AC31-4E73-AFF4-0FD797D90D23}" type="pres">
      <dgm:prSet presAssocID="{DA53A8BB-D544-4C5F-9566-EB0A5017E79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0AF7D578-1F7E-4451-B5A0-6E060E382BD6}" type="presOf" srcId="{69045ACF-B6E8-47D8-8F76-CD9E22EBA5CF}" destId="{C394AA86-AC31-4E73-AFF4-0FD797D90D23}" srcOrd="0" destOrd="1" presId="urn:microsoft.com/office/officeart/2005/8/layout/vList2"/>
    <dgm:cxn modelId="{54689D62-A8F1-48D2-8A41-0CA72E08315B}" srcId="{DA53A8BB-D544-4C5F-9566-EB0A5017E79D}" destId="{C96BD232-2A3A-4858-986D-D2E65D434EA0}" srcOrd="2" destOrd="0" parTransId="{0C09FD4C-4696-4219-82B7-5D835CBE5475}" sibTransId="{BD83B81E-EA00-49CF-8AA6-73AB5769EE2F}"/>
    <dgm:cxn modelId="{0327E2F5-DCEB-46C1-BD50-7F161A9EF78D}" type="presOf" srcId="{BFECA604-D1AD-430B-81C1-9F299660C90F}" destId="{21116661-3105-4134-945F-7A156C9536CD}" srcOrd="0" destOrd="0" presId="urn:microsoft.com/office/officeart/2005/8/layout/vList2"/>
    <dgm:cxn modelId="{737D860E-E7E4-4D90-8E88-3C9B38B4613B}" srcId="{DA53A8BB-D544-4C5F-9566-EB0A5017E79D}" destId="{D344154F-EB85-470B-81B4-1FA0A7B2DC83}" srcOrd="3" destOrd="0" parTransId="{761E823A-F16E-43AE-97E9-08F03F37E4A2}" sibTransId="{1F3F1910-660D-44A6-8CF3-338E05D3A261}"/>
    <dgm:cxn modelId="{B0211C3B-DCF0-4061-A2FF-BA69202C8210}" srcId="{DA53A8BB-D544-4C5F-9566-EB0A5017E79D}" destId="{69045ACF-B6E8-47D8-8F76-CD9E22EBA5CF}" srcOrd="1" destOrd="0" parTransId="{79647BA5-E597-40B1-B7CB-B47D47CFBBF9}" sibTransId="{E4AC5B22-2155-4722-AEF0-239310FE717F}"/>
    <dgm:cxn modelId="{22B7E188-E11F-423E-A9E7-22382419A4E0}" type="presOf" srcId="{DA53A8BB-D544-4C5F-9566-EB0A5017E79D}" destId="{2DCC6764-1587-4E1D-8A62-8374BD5BA7A4}" srcOrd="0" destOrd="0" presId="urn:microsoft.com/office/officeart/2005/8/layout/vList2"/>
    <dgm:cxn modelId="{66FEE28E-C58B-4B28-B2EA-BDA4DF2819AF}" type="presOf" srcId="{D344154F-EB85-470B-81B4-1FA0A7B2DC83}" destId="{C394AA86-AC31-4E73-AFF4-0FD797D90D23}" srcOrd="0" destOrd="3" presId="urn:microsoft.com/office/officeart/2005/8/layout/vList2"/>
    <dgm:cxn modelId="{EE71B342-39AC-4C10-B486-E531C1D9D35C}" type="presOf" srcId="{541F0C0F-1F5E-45A6-999C-0A68B6A30C9F}" destId="{366605C5-3629-48FB-99A8-5FEB9E328CA6}" srcOrd="0" destOrd="2" presId="urn:microsoft.com/office/officeart/2005/8/layout/vList2"/>
    <dgm:cxn modelId="{3B5FE6B9-5195-421B-86EA-5A7D847E0A47}" type="presOf" srcId="{6BCA0F58-FF70-4F43-83C6-FB1CDFD6F86A}" destId="{366605C5-3629-48FB-99A8-5FEB9E328CA6}" srcOrd="0" destOrd="0" presId="urn:microsoft.com/office/officeart/2005/8/layout/vList2"/>
    <dgm:cxn modelId="{4A20C76E-299C-4139-A67E-DD5B4CC0E6DC}" type="presOf" srcId="{8F0ECCA1-29B5-440B-ADDE-58C719ED017C}" destId="{8DF5A969-7D97-4011-AA24-747C973B7F49}" srcOrd="0" destOrd="0" presId="urn:microsoft.com/office/officeart/2005/8/layout/vList2"/>
    <dgm:cxn modelId="{A50932F8-A8F6-4C31-8835-37A06FAB672C}" type="presOf" srcId="{FC0705D5-BB98-4235-B14D-4356ECCB9957}" destId="{C394AA86-AC31-4E73-AFF4-0FD797D90D23}" srcOrd="0" destOrd="0" presId="urn:microsoft.com/office/officeart/2005/8/layout/vList2"/>
    <dgm:cxn modelId="{2A59858F-9430-4B9E-B0C2-B756C47E893E}" type="presOf" srcId="{7B30B498-14F4-45BE-BCDC-E53C15F7B67F}" destId="{366605C5-3629-48FB-99A8-5FEB9E328CA6}" srcOrd="0" destOrd="1" presId="urn:microsoft.com/office/officeart/2005/8/layout/vList2"/>
    <dgm:cxn modelId="{32FA4ADB-C554-4934-91F5-3E252E906C13}" srcId="{DA53A8BB-D544-4C5F-9566-EB0A5017E79D}" destId="{FC0705D5-BB98-4235-B14D-4356ECCB9957}" srcOrd="0" destOrd="0" parTransId="{42E5A4B2-00A1-4D5A-8C81-26B588EFE487}" sibTransId="{C995FA69-F825-48F0-BFCC-C0DC07BB6455}"/>
    <dgm:cxn modelId="{F014268B-DC80-409B-96B4-F4C548498CC6}" srcId="{6BCA0F58-FF70-4F43-83C6-FB1CDFD6F86A}" destId="{7B30B498-14F4-45BE-BCDC-E53C15F7B67F}" srcOrd="0" destOrd="0" parTransId="{9186F220-3868-46D7-9521-F7C66A79492A}" sibTransId="{62FFAF8E-1CB0-42AD-838C-FC534FF7388A}"/>
    <dgm:cxn modelId="{0EFE6A19-BA9C-4DCC-9045-5CA732670071}" type="presOf" srcId="{C96BD232-2A3A-4858-986D-D2E65D434EA0}" destId="{C394AA86-AC31-4E73-AFF4-0FD797D90D23}" srcOrd="0" destOrd="2" presId="urn:microsoft.com/office/officeart/2005/8/layout/vList2"/>
    <dgm:cxn modelId="{AE41687C-28AE-4DF8-B67E-47411BA7AAE5}" srcId="{BFECA604-D1AD-430B-81C1-9F299660C90F}" destId="{6BCA0F58-FF70-4F43-83C6-FB1CDFD6F86A}" srcOrd="0" destOrd="0" parTransId="{0A79FF33-43E8-4714-A323-041FF7E0CA0E}" sibTransId="{FA257DE6-1816-47D0-A2C5-3A03313AD9C5}"/>
    <dgm:cxn modelId="{989936BF-E574-457C-9CC2-F65362EA0AE1}" srcId="{8F0ECCA1-29B5-440B-ADDE-58C719ED017C}" destId="{DA53A8BB-D544-4C5F-9566-EB0A5017E79D}" srcOrd="1" destOrd="0" parTransId="{EBB5588B-94F6-498D-B47D-9D4D70CEED84}" sibTransId="{F5ED560A-4CC7-4007-B2AE-DB3D060D6674}"/>
    <dgm:cxn modelId="{85C14B32-44E2-4241-846C-14D2D2791B52}" srcId="{8F0ECCA1-29B5-440B-ADDE-58C719ED017C}" destId="{BFECA604-D1AD-430B-81C1-9F299660C90F}" srcOrd="0" destOrd="0" parTransId="{5DC0D033-ECEC-4566-9C23-0E2547A2CF9D}" sibTransId="{2A8F9AA5-9EDB-48E9-A61A-2FD5D52EADBC}"/>
    <dgm:cxn modelId="{944B0E2F-D70C-4838-87B6-03BB830B5CA4}" srcId="{BFECA604-D1AD-430B-81C1-9F299660C90F}" destId="{541F0C0F-1F5E-45A6-999C-0A68B6A30C9F}" srcOrd="1" destOrd="0" parTransId="{1910C34B-203C-479B-A2A4-B531175BA297}" sibTransId="{7A6FC7F2-BE32-4C04-BCE0-74CA0F3CC0B5}"/>
    <dgm:cxn modelId="{0B83466B-4258-4821-988F-0F07C8737FF8}" type="presParOf" srcId="{8DF5A969-7D97-4011-AA24-747C973B7F49}" destId="{21116661-3105-4134-945F-7A156C9536CD}" srcOrd="0" destOrd="0" presId="urn:microsoft.com/office/officeart/2005/8/layout/vList2"/>
    <dgm:cxn modelId="{CB8A7FF4-14ED-4260-AFFE-0449078C21DF}" type="presParOf" srcId="{8DF5A969-7D97-4011-AA24-747C973B7F49}" destId="{366605C5-3629-48FB-99A8-5FEB9E328CA6}" srcOrd="1" destOrd="0" presId="urn:microsoft.com/office/officeart/2005/8/layout/vList2"/>
    <dgm:cxn modelId="{D72A7C0B-0547-4B5D-8A33-0C70349FD06F}" type="presParOf" srcId="{8DF5A969-7D97-4011-AA24-747C973B7F49}" destId="{2DCC6764-1587-4E1D-8A62-8374BD5BA7A4}" srcOrd="2" destOrd="0" presId="urn:microsoft.com/office/officeart/2005/8/layout/vList2"/>
    <dgm:cxn modelId="{489A7E9A-603B-473E-B6FE-26284B3C2ABF}" type="presParOf" srcId="{8DF5A969-7D97-4011-AA24-747C973B7F49}" destId="{C394AA86-AC31-4E73-AFF4-0FD797D90D2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3BFB1C-4996-422F-906C-1C299EA15AB9}" type="doc">
      <dgm:prSet loTypeId="urn:microsoft.com/office/officeart/2005/8/layout/hierarchy1" loCatId="hierarchy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CBE2B9DF-88F4-41EE-A3AB-803D7E0CB1F5}">
      <dgm:prSet phldrT="[文字]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en-US" altLang="zh-TW" sz="1000" baseline="0" dirty="0" smtClean="0">
              <a:latin typeface="+mn-lt"/>
            </a:rPr>
            <a:t>27,300</a:t>
          </a:r>
          <a:r>
            <a:rPr lang="zh-TW" altLang="en-US" sz="1000" baseline="0" dirty="0" smtClean="0">
              <a:latin typeface="+mn-lt"/>
            </a:rPr>
            <a:t>元</a:t>
          </a:r>
          <a:endParaRPr lang="zh-TW" altLang="en-US" sz="1000" baseline="0" dirty="0">
            <a:latin typeface="+mn-lt"/>
          </a:endParaRPr>
        </a:p>
      </dgm:t>
    </dgm:pt>
    <dgm:pt modelId="{B46527E4-2564-4245-A9A5-BC2A7F420D24}" type="parTrans" cxnId="{BE74A086-CC12-49EC-95DD-3940DED790BF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B9C9D025-B8E9-4995-BADE-651BC0AEF19D}" type="sibTrans" cxnId="{BE74A086-CC12-49EC-95DD-3940DED790BF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8DC5E035-5603-459B-B068-3F41B569E79C}">
      <dgm:prSet phldrT="[文字]" custT="1"/>
      <dgm:spPr>
        <a:ln>
          <a:gradFill flip="none" rotWithShape="1">
            <a:gsLst>
              <a:gs pos="43000">
                <a:schemeClr val="tx1"/>
              </a:gs>
              <a:gs pos="82000">
                <a:schemeClr val="accent2">
                  <a:lumMod val="97000"/>
                  <a:lumOff val="3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</a:ln>
      </dgm:spPr>
      <dgm:t>
        <a:bodyPr lIns="0" rIns="0"/>
        <a:lstStyle/>
        <a:p>
          <a:r>
            <a:rPr lang="en-US" altLang="zh-TW" sz="1000" dirty="0" smtClean="0">
              <a:latin typeface="+mn-lt"/>
            </a:rPr>
            <a:t>SUM</a:t>
          </a:r>
          <a:endParaRPr lang="zh-TW" altLang="en-US" sz="1000" dirty="0">
            <a:latin typeface="+mn-lt"/>
          </a:endParaRPr>
        </a:p>
      </dgm:t>
    </dgm:pt>
    <dgm:pt modelId="{93C5A76A-3CC2-43A4-8F54-E1140C1BA3C1}" type="parTrans" cxnId="{6BDABF60-2863-4B93-9C88-43B61C2BC0C3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81DC1596-F596-463B-9DE9-D0E8A96F866B}" type="sibTrans" cxnId="{6BDABF60-2863-4B93-9C88-43B61C2BC0C3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24CA8CA1-C2C3-4E71-A308-2A3CC5E4C1AF}">
      <dgm:prSet phldrT="[文字]" custT="1"/>
      <dgm:spPr/>
      <dgm:t>
        <a:bodyPr/>
        <a:lstStyle/>
        <a:p>
          <a:r>
            <a:rPr lang="en-US" altLang="zh-TW" sz="1000" baseline="0" dirty="0" smtClean="0">
              <a:latin typeface="+mn-lt"/>
            </a:rPr>
            <a:t>6,000</a:t>
          </a:r>
          <a:r>
            <a:rPr lang="zh-TW" altLang="en-US" sz="1000" baseline="0" dirty="0" smtClean="0">
              <a:latin typeface="+mn-lt"/>
            </a:rPr>
            <a:t>元</a:t>
          </a:r>
          <a:endParaRPr lang="zh-TW" altLang="en-US" sz="1000" baseline="0" dirty="0">
            <a:latin typeface="+mn-lt"/>
          </a:endParaRPr>
        </a:p>
      </dgm:t>
    </dgm:pt>
    <dgm:pt modelId="{84393FA5-A526-4A37-8427-E8B262CF97D3}" type="parTrans" cxnId="{C7DF2432-AC55-4D05-9169-E87BDEA6550A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BB6814B2-7F03-494D-BB3B-10EF1B614A21}" type="sibTrans" cxnId="{C7DF2432-AC55-4D05-9169-E87BDEA6550A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729E9CD2-E6DC-4A02-9F6A-7E8EB228429C}">
      <dgm:prSet phldrT="[文字]" custT="1"/>
      <dgm:spPr/>
      <dgm:t>
        <a:bodyPr/>
        <a:lstStyle/>
        <a:p>
          <a:r>
            <a:rPr lang="en-US" altLang="zh-TW" sz="1000" baseline="0" dirty="0" smtClean="0">
              <a:latin typeface="+mn-lt"/>
            </a:rPr>
            <a:t>20,000</a:t>
          </a:r>
          <a:r>
            <a:rPr lang="zh-TW" altLang="en-US" sz="1000" baseline="0" dirty="0" smtClean="0">
              <a:latin typeface="+mn-lt"/>
            </a:rPr>
            <a:t>元</a:t>
          </a:r>
          <a:endParaRPr lang="zh-TW" altLang="en-US" sz="1000" baseline="0" dirty="0">
            <a:latin typeface="+mn-lt"/>
          </a:endParaRPr>
        </a:p>
      </dgm:t>
    </dgm:pt>
    <dgm:pt modelId="{B67A67A0-0E43-4CA5-9EB9-F2BDFDF73794}" type="parTrans" cxnId="{652F7290-FA53-4A6E-8630-414796632142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9239B350-D3B0-4192-85CC-92E3B840A4AE}" type="sibTrans" cxnId="{652F7290-FA53-4A6E-8630-414796632142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BF9F0955-9171-4CA3-BB93-4A0B05AFBEA0}">
      <dgm:prSet phldrT="[文字]" custT="1"/>
      <dgm:spPr/>
      <dgm:t>
        <a:bodyPr/>
        <a:lstStyle/>
        <a:p>
          <a:r>
            <a:rPr lang="en-US" altLang="zh-TW" sz="1000" baseline="0" dirty="0" smtClean="0">
              <a:latin typeface="+mn-lt"/>
            </a:rPr>
            <a:t>1,300</a:t>
          </a:r>
          <a:r>
            <a:rPr lang="zh-TW" altLang="en-US" sz="1000" baseline="0" dirty="0" smtClean="0">
              <a:latin typeface="+mn-lt"/>
            </a:rPr>
            <a:t>元</a:t>
          </a:r>
          <a:endParaRPr lang="zh-TW" altLang="en-US" sz="1000" baseline="0" dirty="0">
            <a:latin typeface="+mn-lt"/>
          </a:endParaRPr>
        </a:p>
      </dgm:t>
    </dgm:pt>
    <dgm:pt modelId="{2B241A2E-FA4E-45FA-8559-D08718EDD84E}" type="parTrans" cxnId="{8C176156-8B24-4CDB-B88F-4FBEAF691F1C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F2C4BAE0-58DE-4885-836F-3CBD2FC85160}" type="sibTrans" cxnId="{8C176156-8B24-4CDB-B88F-4FBEAF691F1C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325A5111-064A-4E09-BB0D-8122806510B0}">
      <dgm:prSet phldrT="[文字]" custT="1"/>
      <dgm:spPr>
        <a:ln>
          <a:solidFill>
            <a:schemeClr val="tx1"/>
          </a:solidFill>
        </a:ln>
      </dgm:spPr>
      <dgm:t>
        <a:bodyPr lIns="0" rIns="0"/>
        <a:lstStyle/>
        <a:p>
          <a:r>
            <a:rPr lang="en-US" altLang="zh-TW" sz="1000" dirty="0" smtClean="0">
              <a:latin typeface="+mn-lt"/>
            </a:rPr>
            <a:t>MUL</a:t>
          </a:r>
          <a:endParaRPr lang="zh-TW" altLang="en-US" sz="1000" dirty="0">
            <a:latin typeface="+mn-lt"/>
          </a:endParaRPr>
        </a:p>
      </dgm:t>
    </dgm:pt>
    <dgm:pt modelId="{ED3B9FE6-1DEB-419E-BBCC-CB8D10D2976C}" type="parTrans" cxnId="{232A4A1A-B493-452C-AC3B-16DF8FC5E5DB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6085B976-3574-48C2-BF6A-E09E8859057F}" type="sibTrans" cxnId="{232A4A1A-B493-452C-AC3B-16DF8FC5E5DB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68D0FF94-FE84-44B3-B5E5-0A1B8C7A3DFC}">
      <dgm:prSet phldrT="[文字]" custT="1"/>
      <dgm:spPr/>
      <dgm:t>
        <a:bodyPr/>
        <a:lstStyle/>
        <a:p>
          <a:r>
            <a:rPr lang="en-US" altLang="zh-TW" sz="1000" baseline="0" dirty="0" smtClean="0">
              <a:latin typeface="+mn-lt"/>
            </a:rPr>
            <a:t>2</a:t>
          </a:r>
          <a:r>
            <a:rPr lang="zh-TW" altLang="en-US" sz="1000" baseline="0" dirty="0" smtClean="0">
              <a:latin typeface="+mn-lt"/>
            </a:rPr>
            <a:t>疊</a:t>
          </a:r>
          <a:endParaRPr lang="zh-TW" altLang="en-US" sz="1000" baseline="0" dirty="0">
            <a:latin typeface="+mn-lt"/>
          </a:endParaRPr>
        </a:p>
      </dgm:t>
    </dgm:pt>
    <dgm:pt modelId="{D458B78E-5DF3-4B2C-BE77-DA4311A640BE}" type="parTrans" cxnId="{508C607B-0593-4AAD-A74C-F2A25EA87718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99A0ACA3-754B-4AE9-BECF-58EFF38C8A09}" type="sibTrans" cxnId="{508C607B-0593-4AAD-A74C-F2A25EA87718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7BDD135D-5B8E-4F15-8283-1A42B5BE54C0}">
      <dgm:prSet phldrT="[文字]" custT="1"/>
      <dgm:spPr/>
      <dgm:t>
        <a:bodyPr/>
        <a:lstStyle/>
        <a:p>
          <a:r>
            <a:rPr lang="en-US" altLang="zh-TW" sz="1000" baseline="0" dirty="0" smtClean="0">
              <a:latin typeface="+mn-lt"/>
            </a:rPr>
            <a:t>10,000</a:t>
          </a:r>
          <a:r>
            <a:rPr lang="zh-TW" altLang="en-US" sz="1000" baseline="0" dirty="0" smtClean="0">
              <a:latin typeface="+mn-lt"/>
            </a:rPr>
            <a:t>元鈔票</a:t>
          </a:r>
          <a:endParaRPr lang="zh-TW" altLang="en-US" sz="1000" baseline="0" dirty="0">
            <a:latin typeface="+mn-lt"/>
          </a:endParaRPr>
        </a:p>
      </dgm:t>
    </dgm:pt>
    <dgm:pt modelId="{4A4D71FF-B3AE-4C96-B0D6-DED15AD07E9B}" type="parTrans" cxnId="{3152A3C0-A225-4C32-A2F5-DF4EC1DFFAFF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1AB52B3F-52F9-4D2B-87FA-9AB6431E816B}" type="sibTrans" cxnId="{3152A3C0-A225-4C32-A2F5-DF4EC1DFFAFF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0EDFA0FB-05FC-4238-806F-71F66DCE7131}">
      <dgm:prSet phldrT="[文字]" custT="1"/>
      <dgm:spPr>
        <a:ln>
          <a:solidFill>
            <a:schemeClr val="tx1"/>
          </a:solidFill>
        </a:ln>
      </dgm:spPr>
      <dgm:t>
        <a:bodyPr lIns="0" rIns="0"/>
        <a:lstStyle/>
        <a:p>
          <a:r>
            <a:rPr lang="en-US" altLang="zh-TW" sz="1000" dirty="0" smtClean="0">
              <a:latin typeface="+mn-lt"/>
            </a:rPr>
            <a:t>MUL</a:t>
          </a:r>
          <a:endParaRPr lang="zh-TW" altLang="en-US" sz="1000" dirty="0">
            <a:latin typeface="+mn-lt"/>
          </a:endParaRPr>
        </a:p>
      </dgm:t>
    </dgm:pt>
    <dgm:pt modelId="{1C27571D-4928-4A2C-A438-454304F281EA}" type="parTrans" cxnId="{EF01EACC-ED0B-41CE-B45C-1F1BB13D8B05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A6C8F2A8-A646-4CFB-B668-A830A03C6EF8}" type="sibTrans" cxnId="{EF01EACC-ED0B-41CE-B45C-1F1BB13D8B05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BB067918-9CA7-4622-AC27-210BB28B7366}">
      <dgm:prSet phldrT="[文字]" custT="1"/>
      <dgm:spPr/>
      <dgm:t>
        <a:bodyPr/>
        <a:lstStyle/>
        <a:p>
          <a:r>
            <a:rPr lang="en-US" altLang="zh-TW" sz="1000" baseline="0" dirty="0" smtClean="0">
              <a:latin typeface="+mn-lt"/>
            </a:rPr>
            <a:t>6</a:t>
          </a:r>
          <a:r>
            <a:rPr lang="zh-TW" altLang="en-US" sz="1000" baseline="0" dirty="0" smtClean="0">
              <a:latin typeface="+mn-lt"/>
            </a:rPr>
            <a:t>張</a:t>
          </a:r>
          <a:endParaRPr lang="zh-TW" altLang="en-US" sz="1000" baseline="0" dirty="0">
            <a:latin typeface="+mn-lt"/>
          </a:endParaRPr>
        </a:p>
      </dgm:t>
    </dgm:pt>
    <dgm:pt modelId="{251F7F6F-4E81-4D92-B3EA-541A33D03C73}" type="parTrans" cxnId="{609C0A1F-659B-411A-B111-F9267C71807A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20DC3070-C69E-43F7-93A8-B0EB383F11A3}" type="sibTrans" cxnId="{609C0A1F-659B-411A-B111-F9267C71807A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FD917A64-DBB2-4CA5-A2F6-9305F3B38C4C}">
      <dgm:prSet phldrT="[文字]" custT="1"/>
      <dgm:spPr/>
      <dgm:t>
        <a:bodyPr/>
        <a:lstStyle/>
        <a:p>
          <a:r>
            <a:rPr lang="en-US" altLang="zh-TW" sz="1000" baseline="0" dirty="0" smtClean="0">
              <a:latin typeface="+mn-lt"/>
            </a:rPr>
            <a:t>1,000</a:t>
          </a:r>
          <a:r>
            <a:rPr lang="zh-TW" altLang="en-US" sz="1000" baseline="0" dirty="0" smtClean="0">
              <a:latin typeface="+mn-lt"/>
            </a:rPr>
            <a:t>元鈔票</a:t>
          </a:r>
          <a:endParaRPr lang="zh-TW" altLang="en-US" sz="1000" baseline="0" dirty="0">
            <a:latin typeface="+mn-lt"/>
          </a:endParaRPr>
        </a:p>
      </dgm:t>
    </dgm:pt>
    <dgm:pt modelId="{293DF94D-7F40-4F28-A02C-5494398210EF}" type="parTrans" cxnId="{71244D13-461A-4447-9D6B-866A12B6EE53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49AFEF86-8144-45F6-8CBE-3F062147D025}" type="sibTrans" cxnId="{71244D13-461A-4447-9D6B-866A12B6EE53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067EA85A-51B4-4A89-8C82-1049FDF80B72}">
      <dgm:prSet phldrT="[文字]" custT="1"/>
      <dgm:spPr/>
      <dgm:t>
        <a:bodyPr/>
        <a:lstStyle/>
        <a:p>
          <a:r>
            <a:rPr lang="en-US" altLang="zh-TW" sz="1000" baseline="0" dirty="0" smtClean="0">
              <a:latin typeface="+mn-lt"/>
            </a:rPr>
            <a:t>13</a:t>
          </a:r>
          <a:r>
            <a:rPr lang="zh-TW" altLang="en-US" sz="1000" baseline="0" dirty="0" smtClean="0">
              <a:latin typeface="+mn-lt"/>
            </a:rPr>
            <a:t>張</a:t>
          </a:r>
          <a:endParaRPr lang="zh-TW" altLang="en-US" sz="1000" baseline="0" dirty="0">
            <a:latin typeface="+mn-lt"/>
          </a:endParaRPr>
        </a:p>
      </dgm:t>
    </dgm:pt>
    <dgm:pt modelId="{7A530D62-D8D4-40A7-839F-582EAE27D7BA}" type="parTrans" cxnId="{8BB0BE02-629F-490D-9E4A-8705D32DFAD9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5CC384C2-6794-44DF-A52E-6CB016802A2A}" type="sibTrans" cxnId="{8BB0BE02-629F-490D-9E4A-8705D32DFAD9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AF00129F-7ACE-4A48-9B00-1150DC487ED1}">
      <dgm:prSet phldrT="[文字]" custT="1"/>
      <dgm:spPr/>
      <dgm:t>
        <a:bodyPr/>
        <a:lstStyle/>
        <a:p>
          <a:r>
            <a:rPr lang="en-US" altLang="zh-TW" sz="1000" baseline="0" dirty="0" smtClean="0">
              <a:latin typeface="+mn-lt"/>
            </a:rPr>
            <a:t>100</a:t>
          </a:r>
          <a:r>
            <a:rPr lang="zh-TW" altLang="en-US" sz="1000" baseline="0" dirty="0" smtClean="0">
              <a:latin typeface="+mn-lt"/>
            </a:rPr>
            <a:t>元鈔票</a:t>
          </a:r>
          <a:endParaRPr lang="zh-TW" altLang="en-US" sz="1000" baseline="0" dirty="0">
            <a:latin typeface="+mn-lt"/>
          </a:endParaRPr>
        </a:p>
      </dgm:t>
    </dgm:pt>
    <dgm:pt modelId="{AF1AC102-DFAD-47DE-9316-090E971411F8}" type="parTrans" cxnId="{374A2220-E56C-4C09-8490-F92162553EF3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030077BE-B69B-4351-85BD-28F64F8B0811}" type="sibTrans" cxnId="{374A2220-E56C-4C09-8490-F92162553EF3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1235C5D3-488D-4D83-8E18-C6AE774B045B}">
      <dgm:prSet phldrT="[文字]" custT="1"/>
      <dgm:spPr>
        <a:ln>
          <a:solidFill>
            <a:schemeClr val="tx1"/>
          </a:solidFill>
        </a:ln>
      </dgm:spPr>
      <dgm:t>
        <a:bodyPr lIns="0" rIns="0"/>
        <a:lstStyle/>
        <a:p>
          <a:r>
            <a:rPr lang="en-US" altLang="zh-TW" sz="1000" dirty="0" smtClean="0">
              <a:latin typeface="+mn-lt"/>
            </a:rPr>
            <a:t>MUL</a:t>
          </a:r>
          <a:endParaRPr lang="zh-TW" altLang="en-US" sz="1000" dirty="0">
            <a:latin typeface="+mn-lt"/>
          </a:endParaRPr>
        </a:p>
      </dgm:t>
    </dgm:pt>
    <dgm:pt modelId="{CA2273CE-3B32-4A26-B3D8-D6D3542FA7E2}" type="parTrans" cxnId="{0C6A0FA4-CB46-430F-A3A1-88C5931EE4DC}">
      <dgm:prSet/>
      <dgm:spPr>
        <a:ln w="12700">
          <a:solidFill>
            <a:schemeClr val="accent1"/>
          </a:solidFill>
        </a:ln>
      </dgm:spPr>
      <dgm:t>
        <a:bodyPr/>
        <a:lstStyle/>
        <a:p>
          <a:endParaRPr lang="zh-TW" altLang="en-US" sz="1000">
            <a:latin typeface="+mn-lt"/>
          </a:endParaRPr>
        </a:p>
      </dgm:t>
    </dgm:pt>
    <dgm:pt modelId="{CB2FEE86-154D-4A93-BEE1-8C2AD58A77FC}" type="sibTrans" cxnId="{0C6A0FA4-CB46-430F-A3A1-88C5931EE4DC}">
      <dgm:prSet/>
      <dgm:spPr/>
      <dgm:t>
        <a:bodyPr/>
        <a:lstStyle/>
        <a:p>
          <a:endParaRPr lang="zh-TW" altLang="en-US" sz="1000">
            <a:latin typeface="+mn-lt"/>
          </a:endParaRPr>
        </a:p>
      </dgm:t>
    </dgm:pt>
    <dgm:pt modelId="{2491D4E4-8B58-40D8-B6B0-1F18081CFA05}" type="pres">
      <dgm:prSet presAssocID="{883BFB1C-4996-422F-906C-1C299EA15AB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B84DF980-EC55-40B1-8BAE-5E1E033E25B3}" type="pres">
      <dgm:prSet presAssocID="{CBE2B9DF-88F4-41EE-A3AB-803D7E0CB1F5}" presName="hierRoot1" presStyleCnt="0"/>
      <dgm:spPr/>
    </dgm:pt>
    <dgm:pt modelId="{91F54794-013C-4759-8AE9-582CCD312B93}" type="pres">
      <dgm:prSet presAssocID="{CBE2B9DF-88F4-41EE-A3AB-803D7E0CB1F5}" presName="composite" presStyleCnt="0"/>
      <dgm:spPr/>
    </dgm:pt>
    <dgm:pt modelId="{16BC254C-CAF6-4C2A-8F90-0EF1FA8483E6}" type="pres">
      <dgm:prSet presAssocID="{CBE2B9DF-88F4-41EE-A3AB-803D7E0CB1F5}" presName="background" presStyleLbl="node0" presStyleIdx="0" presStyleCnt="1"/>
      <dgm:spPr>
        <a:solidFill>
          <a:schemeClr val="bg1">
            <a:alpha val="0"/>
          </a:schemeClr>
        </a:solidFill>
        <a:ln>
          <a:noFill/>
        </a:ln>
      </dgm:spPr>
    </dgm:pt>
    <dgm:pt modelId="{375EEA52-8262-4AE0-B01A-5E1103FE34B4}" type="pres">
      <dgm:prSet presAssocID="{CBE2B9DF-88F4-41EE-A3AB-803D7E0CB1F5}" presName="text" presStyleLbl="fgAcc0" presStyleIdx="0" presStyleCnt="1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42CBCE53-EDED-4774-BA5F-55D8CAAEB0A1}" type="pres">
      <dgm:prSet presAssocID="{CBE2B9DF-88F4-41EE-A3AB-803D7E0CB1F5}" presName="hierChild2" presStyleCnt="0"/>
      <dgm:spPr/>
    </dgm:pt>
    <dgm:pt modelId="{3530C84A-364B-4AA4-B1F4-8805B9CFECCD}" type="pres">
      <dgm:prSet presAssocID="{93C5A76A-3CC2-43A4-8F54-E1140C1BA3C1}" presName="Name10" presStyleLbl="parChTrans1D2" presStyleIdx="0" presStyleCnt="1"/>
      <dgm:spPr/>
      <dgm:t>
        <a:bodyPr/>
        <a:lstStyle/>
        <a:p>
          <a:endParaRPr lang="zh-TW" altLang="en-US"/>
        </a:p>
      </dgm:t>
    </dgm:pt>
    <dgm:pt modelId="{95DE73B6-39A3-42E8-860A-91E21A7635BF}" type="pres">
      <dgm:prSet presAssocID="{8DC5E035-5603-459B-B068-3F41B569E79C}" presName="hierRoot2" presStyleCnt="0"/>
      <dgm:spPr/>
    </dgm:pt>
    <dgm:pt modelId="{626FBAA6-1E57-4AAC-83EA-2CE13B0A86A4}" type="pres">
      <dgm:prSet presAssocID="{8DC5E035-5603-459B-B068-3F41B569E79C}" presName="composite2" presStyleCnt="0"/>
      <dgm:spPr/>
    </dgm:pt>
    <dgm:pt modelId="{AFECBCEC-E19A-4D4F-A815-7031C0CD8C38}" type="pres">
      <dgm:prSet presAssocID="{8DC5E035-5603-459B-B068-3F41B569E79C}" presName="background2" presStyleLbl="node2" presStyleIdx="0" presStyleCnt="1"/>
      <dgm:spPr>
        <a:solidFill>
          <a:schemeClr val="bg1">
            <a:alpha val="0"/>
          </a:schemeClr>
        </a:solidFill>
        <a:ln>
          <a:noFill/>
        </a:ln>
      </dgm:spPr>
    </dgm:pt>
    <dgm:pt modelId="{719086FC-01A0-4EBE-8990-8AF034BD4736}" type="pres">
      <dgm:prSet presAssocID="{8DC5E035-5603-459B-B068-3F41B569E79C}" presName="text2" presStyleLbl="fgAcc2" presStyleIdx="0" presStyleCnt="1">
        <dgm:presLayoutVars>
          <dgm:chPref val="3"/>
        </dgm:presLayoutVars>
      </dgm:prSet>
      <dgm:spPr>
        <a:prstGeom prst="diamond">
          <a:avLst/>
        </a:prstGeom>
      </dgm:spPr>
      <dgm:t>
        <a:bodyPr/>
        <a:lstStyle/>
        <a:p>
          <a:endParaRPr lang="zh-TW" altLang="en-US"/>
        </a:p>
      </dgm:t>
    </dgm:pt>
    <dgm:pt modelId="{9DA44DBC-C905-4997-A959-D95D612A1146}" type="pres">
      <dgm:prSet presAssocID="{8DC5E035-5603-459B-B068-3F41B569E79C}" presName="hierChild3" presStyleCnt="0"/>
      <dgm:spPr/>
    </dgm:pt>
    <dgm:pt modelId="{CAFA74E1-4550-4A68-A4FD-6E3A01FF7F39}" type="pres">
      <dgm:prSet presAssocID="{B67A67A0-0E43-4CA5-9EB9-F2BDFDF73794}" presName="Name17" presStyleLbl="parChTrans1D3" presStyleIdx="0" presStyleCnt="3"/>
      <dgm:spPr/>
      <dgm:t>
        <a:bodyPr/>
        <a:lstStyle/>
        <a:p>
          <a:endParaRPr lang="zh-TW" altLang="en-US"/>
        </a:p>
      </dgm:t>
    </dgm:pt>
    <dgm:pt modelId="{2CEC5359-9981-4AEA-9957-369F5553B88D}" type="pres">
      <dgm:prSet presAssocID="{729E9CD2-E6DC-4A02-9F6A-7E8EB228429C}" presName="hierRoot3" presStyleCnt="0"/>
      <dgm:spPr/>
    </dgm:pt>
    <dgm:pt modelId="{120C8F8A-5EAC-4214-B094-F363F2B25C2E}" type="pres">
      <dgm:prSet presAssocID="{729E9CD2-E6DC-4A02-9F6A-7E8EB228429C}" presName="composite3" presStyleCnt="0"/>
      <dgm:spPr/>
    </dgm:pt>
    <dgm:pt modelId="{2A3DE53D-86AE-4EB2-8DA5-DD0781F2E1A4}" type="pres">
      <dgm:prSet presAssocID="{729E9CD2-E6DC-4A02-9F6A-7E8EB228429C}" presName="background3" presStyleLbl="node3" presStyleIdx="0" presStyleCnt="3"/>
      <dgm:spPr>
        <a:solidFill>
          <a:schemeClr val="bg1">
            <a:alpha val="0"/>
          </a:schemeClr>
        </a:solidFill>
        <a:ln>
          <a:noFill/>
        </a:ln>
      </dgm:spPr>
    </dgm:pt>
    <dgm:pt modelId="{4235B696-4088-4185-BCDD-C8AC15CC985B}" type="pres">
      <dgm:prSet presAssocID="{729E9CD2-E6DC-4A02-9F6A-7E8EB228429C}" presName="text3" presStyleLbl="fgAcc3" presStyleIdx="0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1341D0A9-5251-4112-BDEE-B7BEE207D4DB}" type="pres">
      <dgm:prSet presAssocID="{729E9CD2-E6DC-4A02-9F6A-7E8EB228429C}" presName="hierChild4" presStyleCnt="0"/>
      <dgm:spPr/>
    </dgm:pt>
    <dgm:pt modelId="{045FFEF1-2EE2-4395-B366-A09236722F50}" type="pres">
      <dgm:prSet presAssocID="{ED3B9FE6-1DEB-419E-BBCC-CB8D10D2976C}" presName="Name23" presStyleLbl="parChTrans1D4" presStyleIdx="0" presStyleCnt="9"/>
      <dgm:spPr/>
      <dgm:t>
        <a:bodyPr/>
        <a:lstStyle/>
        <a:p>
          <a:endParaRPr lang="zh-TW" altLang="en-US"/>
        </a:p>
      </dgm:t>
    </dgm:pt>
    <dgm:pt modelId="{F885D819-5F12-49A7-AEF9-C23BC670A406}" type="pres">
      <dgm:prSet presAssocID="{325A5111-064A-4E09-BB0D-8122806510B0}" presName="hierRoot4" presStyleCnt="0"/>
      <dgm:spPr/>
    </dgm:pt>
    <dgm:pt modelId="{7874A348-0A45-444A-9A73-BC8E6F0C780F}" type="pres">
      <dgm:prSet presAssocID="{325A5111-064A-4E09-BB0D-8122806510B0}" presName="composite4" presStyleCnt="0"/>
      <dgm:spPr/>
    </dgm:pt>
    <dgm:pt modelId="{4E61A0FA-BFBF-4D51-9954-743231C6DDB5}" type="pres">
      <dgm:prSet presAssocID="{325A5111-064A-4E09-BB0D-8122806510B0}" presName="background4" presStyleLbl="node4" presStyleIdx="0" presStyleCnt="9"/>
      <dgm:spPr>
        <a:solidFill>
          <a:schemeClr val="bg1"/>
        </a:solidFill>
      </dgm:spPr>
    </dgm:pt>
    <dgm:pt modelId="{611DA221-6A0E-4B4A-BA7E-E4B43CA971D4}" type="pres">
      <dgm:prSet presAssocID="{325A5111-064A-4E09-BB0D-8122806510B0}" presName="text4" presStyleLbl="fgAcc4" presStyleIdx="0" presStyleCnt="9">
        <dgm:presLayoutVars>
          <dgm:chPref val="3"/>
        </dgm:presLayoutVars>
      </dgm:prSet>
      <dgm:spPr>
        <a:prstGeom prst="diamond">
          <a:avLst/>
        </a:prstGeom>
      </dgm:spPr>
      <dgm:t>
        <a:bodyPr/>
        <a:lstStyle/>
        <a:p>
          <a:endParaRPr lang="zh-TW" altLang="en-US"/>
        </a:p>
      </dgm:t>
    </dgm:pt>
    <dgm:pt modelId="{CF3FD750-7A9C-409A-93B9-5283EF57B45B}" type="pres">
      <dgm:prSet presAssocID="{325A5111-064A-4E09-BB0D-8122806510B0}" presName="hierChild5" presStyleCnt="0"/>
      <dgm:spPr/>
    </dgm:pt>
    <dgm:pt modelId="{FCC6583A-44FE-4E5B-8CB4-E2FD7530DA99}" type="pres">
      <dgm:prSet presAssocID="{D458B78E-5DF3-4B2C-BE77-DA4311A640BE}" presName="Name23" presStyleLbl="parChTrans1D4" presStyleIdx="1" presStyleCnt="9"/>
      <dgm:spPr/>
      <dgm:t>
        <a:bodyPr/>
        <a:lstStyle/>
        <a:p>
          <a:endParaRPr lang="zh-TW" altLang="en-US"/>
        </a:p>
      </dgm:t>
    </dgm:pt>
    <dgm:pt modelId="{9147924A-AD56-4512-8723-247A5F4456C0}" type="pres">
      <dgm:prSet presAssocID="{68D0FF94-FE84-44B3-B5E5-0A1B8C7A3DFC}" presName="hierRoot4" presStyleCnt="0"/>
      <dgm:spPr/>
    </dgm:pt>
    <dgm:pt modelId="{B167BCA9-9E1C-4FFD-81C5-7F3707964161}" type="pres">
      <dgm:prSet presAssocID="{68D0FF94-FE84-44B3-B5E5-0A1B8C7A3DFC}" presName="composite4" presStyleCnt="0"/>
      <dgm:spPr/>
    </dgm:pt>
    <dgm:pt modelId="{295FF9F0-BF2B-4227-B331-A7286DAC6415}" type="pres">
      <dgm:prSet presAssocID="{68D0FF94-FE84-44B3-B5E5-0A1B8C7A3DFC}" presName="background4" presStyleLbl="node4" presStyleIdx="1" presStyleCnt="9"/>
      <dgm:spPr>
        <a:solidFill>
          <a:schemeClr val="bg1">
            <a:alpha val="0"/>
          </a:schemeClr>
        </a:solidFill>
        <a:ln>
          <a:noFill/>
        </a:ln>
      </dgm:spPr>
    </dgm:pt>
    <dgm:pt modelId="{7261F4E3-5F01-45C9-8F3F-A7174688C3FD}" type="pres">
      <dgm:prSet presAssocID="{68D0FF94-FE84-44B3-B5E5-0A1B8C7A3DFC}" presName="text4" presStyleLbl="fgAcc4" presStyleIdx="1" presStyleCnt="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829BCFD9-614C-4545-A384-2AC539AC1F7A}" type="pres">
      <dgm:prSet presAssocID="{68D0FF94-FE84-44B3-B5E5-0A1B8C7A3DFC}" presName="hierChild5" presStyleCnt="0"/>
      <dgm:spPr/>
    </dgm:pt>
    <dgm:pt modelId="{2894EF39-486B-48C7-B9A4-32D3A708DD6C}" type="pres">
      <dgm:prSet presAssocID="{4A4D71FF-B3AE-4C96-B0D6-DED15AD07E9B}" presName="Name23" presStyleLbl="parChTrans1D4" presStyleIdx="2" presStyleCnt="9"/>
      <dgm:spPr/>
      <dgm:t>
        <a:bodyPr/>
        <a:lstStyle/>
        <a:p>
          <a:endParaRPr lang="zh-TW" altLang="en-US"/>
        </a:p>
      </dgm:t>
    </dgm:pt>
    <dgm:pt modelId="{D6C7FDF3-6522-4787-A544-4464987915C7}" type="pres">
      <dgm:prSet presAssocID="{7BDD135D-5B8E-4F15-8283-1A42B5BE54C0}" presName="hierRoot4" presStyleCnt="0"/>
      <dgm:spPr/>
    </dgm:pt>
    <dgm:pt modelId="{EB310290-8A17-4033-8D9D-54221F93CF9A}" type="pres">
      <dgm:prSet presAssocID="{7BDD135D-5B8E-4F15-8283-1A42B5BE54C0}" presName="composite4" presStyleCnt="0"/>
      <dgm:spPr/>
    </dgm:pt>
    <dgm:pt modelId="{8EE966EE-7F8D-40AA-831B-31968D78FF6E}" type="pres">
      <dgm:prSet presAssocID="{7BDD135D-5B8E-4F15-8283-1A42B5BE54C0}" presName="background4" presStyleLbl="node4" presStyleIdx="2" presStyleCnt="9"/>
      <dgm:spPr>
        <a:solidFill>
          <a:schemeClr val="bg1">
            <a:alpha val="0"/>
          </a:schemeClr>
        </a:solidFill>
        <a:ln>
          <a:noFill/>
        </a:ln>
      </dgm:spPr>
    </dgm:pt>
    <dgm:pt modelId="{5830FD6C-B710-4969-BD79-9FD6F5D022B1}" type="pres">
      <dgm:prSet presAssocID="{7BDD135D-5B8E-4F15-8283-1A42B5BE54C0}" presName="text4" presStyleLbl="fgAcc4" presStyleIdx="2" presStyleCnt="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B8656930-02E2-41E2-BF5F-F03A71531C59}" type="pres">
      <dgm:prSet presAssocID="{7BDD135D-5B8E-4F15-8283-1A42B5BE54C0}" presName="hierChild5" presStyleCnt="0"/>
      <dgm:spPr/>
    </dgm:pt>
    <dgm:pt modelId="{BD609166-3E03-41DF-BAD4-283D6C7C4EBE}" type="pres">
      <dgm:prSet presAssocID="{84393FA5-A526-4A37-8427-E8B262CF97D3}" presName="Name17" presStyleLbl="parChTrans1D3" presStyleIdx="1" presStyleCnt="3"/>
      <dgm:spPr/>
      <dgm:t>
        <a:bodyPr/>
        <a:lstStyle/>
        <a:p>
          <a:endParaRPr lang="zh-TW" altLang="en-US"/>
        </a:p>
      </dgm:t>
    </dgm:pt>
    <dgm:pt modelId="{A9BB0AF0-46DC-445C-B6D2-7B83C2B3BF2D}" type="pres">
      <dgm:prSet presAssocID="{24CA8CA1-C2C3-4E71-A308-2A3CC5E4C1AF}" presName="hierRoot3" presStyleCnt="0"/>
      <dgm:spPr/>
    </dgm:pt>
    <dgm:pt modelId="{5405F04F-247C-4ED0-8A3E-10A731C8DD36}" type="pres">
      <dgm:prSet presAssocID="{24CA8CA1-C2C3-4E71-A308-2A3CC5E4C1AF}" presName="composite3" presStyleCnt="0"/>
      <dgm:spPr/>
    </dgm:pt>
    <dgm:pt modelId="{7A1BB78D-A385-49FC-91E0-2133F6C33828}" type="pres">
      <dgm:prSet presAssocID="{24CA8CA1-C2C3-4E71-A308-2A3CC5E4C1AF}" presName="background3" presStyleLbl="node3" presStyleIdx="1" presStyleCnt="3"/>
      <dgm:spPr>
        <a:solidFill>
          <a:schemeClr val="bg1">
            <a:alpha val="0"/>
          </a:schemeClr>
        </a:solidFill>
        <a:ln>
          <a:noFill/>
        </a:ln>
      </dgm:spPr>
    </dgm:pt>
    <dgm:pt modelId="{D477057D-FC2B-4C78-A742-E8517E803B38}" type="pres">
      <dgm:prSet presAssocID="{24CA8CA1-C2C3-4E71-A308-2A3CC5E4C1AF}" presName="text3" presStyleLbl="fgAcc3" presStyleIdx="1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B37D862D-0BCD-4AB1-8119-999303D13A5E}" type="pres">
      <dgm:prSet presAssocID="{24CA8CA1-C2C3-4E71-A308-2A3CC5E4C1AF}" presName="hierChild4" presStyleCnt="0"/>
      <dgm:spPr/>
    </dgm:pt>
    <dgm:pt modelId="{6CBFF091-73FE-46EC-8CBC-C738A717454B}" type="pres">
      <dgm:prSet presAssocID="{1C27571D-4928-4A2C-A438-454304F281EA}" presName="Name23" presStyleLbl="parChTrans1D4" presStyleIdx="3" presStyleCnt="9"/>
      <dgm:spPr/>
      <dgm:t>
        <a:bodyPr/>
        <a:lstStyle/>
        <a:p>
          <a:endParaRPr lang="zh-TW" altLang="en-US"/>
        </a:p>
      </dgm:t>
    </dgm:pt>
    <dgm:pt modelId="{9F9872AC-77BA-45FA-9DF4-D9310075C32B}" type="pres">
      <dgm:prSet presAssocID="{0EDFA0FB-05FC-4238-806F-71F66DCE7131}" presName="hierRoot4" presStyleCnt="0"/>
      <dgm:spPr/>
    </dgm:pt>
    <dgm:pt modelId="{3C9068AA-E2E2-476C-95D2-348A47414EED}" type="pres">
      <dgm:prSet presAssocID="{0EDFA0FB-05FC-4238-806F-71F66DCE7131}" presName="composite4" presStyleCnt="0"/>
      <dgm:spPr/>
    </dgm:pt>
    <dgm:pt modelId="{2DB829D6-14F1-4866-B632-0B704C7450DC}" type="pres">
      <dgm:prSet presAssocID="{0EDFA0FB-05FC-4238-806F-71F66DCE7131}" presName="background4" presStyleLbl="node4" presStyleIdx="3" presStyleCnt="9"/>
      <dgm:spPr>
        <a:solidFill>
          <a:schemeClr val="bg1"/>
        </a:solidFill>
      </dgm:spPr>
    </dgm:pt>
    <dgm:pt modelId="{12CBFC00-346A-4A2F-82BC-4EA1D27B46F8}" type="pres">
      <dgm:prSet presAssocID="{0EDFA0FB-05FC-4238-806F-71F66DCE7131}" presName="text4" presStyleLbl="fgAcc4" presStyleIdx="3" presStyleCnt="9">
        <dgm:presLayoutVars>
          <dgm:chPref val="3"/>
        </dgm:presLayoutVars>
      </dgm:prSet>
      <dgm:spPr>
        <a:prstGeom prst="diamond">
          <a:avLst/>
        </a:prstGeom>
      </dgm:spPr>
      <dgm:t>
        <a:bodyPr/>
        <a:lstStyle/>
        <a:p>
          <a:endParaRPr lang="zh-TW" altLang="en-US"/>
        </a:p>
      </dgm:t>
    </dgm:pt>
    <dgm:pt modelId="{D0EB69B7-8036-44A9-A468-75E72D1BC9D2}" type="pres">
      <dgm:prSet presAssocID="{0EDFA0FB-05FC-4238-806F-71F66DCE7131}" presName="hierChild5" presStyleCnt="0"/>
      <dgm:spPr/>
    </dgm:pt>
    <dgm:pt modelId="{8FE79BDF-0751-49E2-8D86-BCD79F04B652}" type="pres">
      <dgm:prSet presAssocID="{251F7F6F-4E81-4D92-B3EA-541A33D03C73}" presName="Name23" presStyleLbl="parChTrans1D4" presStyleIdx="4" presStyleCnt="9"/>
      <dgm:spPr/>
      <dgm:t>
        <a:bodyPr/>
        <a:lstStyle/>
        <a:p>
          <a:endParaRPr lang="zh-TW" altLang="en-US"/>
        </a:p>
      </dgm:t>
    </dgm:pt>
    <dgm:pt modelId="{B85D3087-9084-4A93-B507-A181088A8B61}" type="pres">
      <dgm:prSet presAssocID="{BB067918-9CA7-4622-AC27-210BB28B7366}" presName="hierRoot4" presStyleCnt="0"/>
      <dgm:spPr/>
    </dgm:pt>
    <dgm:pt modelId="{8077EF18-1DCE-4ECB-90B0-9FB3BFCBF2BD}" type="pres">
      <dgm:prSet presAssocID="{BB067918-9CA7-4622-AC27-210BB28B7366}" presName="composite4" presStyleCnt="0"/>
      <dgm:spPr/>
    </dgm:pt>
    <dgm:pt modelId="{A24B4D27-05CE-4043-8221-61F590DC2710}" type="pres">
      <dgm:prSet presAssocID="{BB067918-9CA7-4622-AC27-210BB28B7366}" presName="background4" presStyleLbl="node4" presStyleIdx="4" presStyleCnt="9"/>
      <dgm:spPr>
        <a:solidFill>
          <a:schemeClr val="bg1">
            <a:alpha val="0"/>
          </a:schemeClr>
        </a:solidFill>
        <a:ln>
          <a:noFill/>
        </a:ln>
      </dgm:spPr>
    </dgm:pt>
    <dgm:pt modelId="{EE517D06-7A3F-4F6B-AF5A-73EA4320BA25}" type="pres">
      <dgm:prSet presAssocID="{BB067918-9CA7-4622-AC27-210BB28B7366}" presName="text4" presStyleLbl="fgAcc4" presStyleIdx="4" presStyleCnt="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F3C6E33C-EC98-4AA2-8B13-D939B78BC2FE}" type="pres">
      <dgm:prSet presAssocID="{BB067918-9CA7-4622-AC27-210BB28B7366}" presName="hierChild5" presStyleCnt="0"/>
      <dgm:spPr/>
    </dgm:pt>
    <dgm:pt modelId="{9CAB6920-BAC6-466C-91C3-43F079AED93A}" type="pres">
      <dgm:prSet presAssocID="{293DF94D-7F40-4F28-A02C-5494398210EF}" presName="Name23" presStyleLbl="parChTrans1D4" presStyleIdx="5" presStyleCnt="9"/>
      <dgm:spPr/>
      <dgm:t>
        <a:bodyPr/>
        <a:lstStyle/>
        <a:p>
          <a:endParaRPr lang="zh-TW" altLang="en-US"/>
        </a:p>
      </dgm:t>
    </dgm:pt>
    <dgm:pt modelId="{9716BD23-6587-49AE-8959-5D3BA8F3A971}" type="pres">
      <dgm:prSet presAssocID="{FD917A64-DBB2-4CA5-A2F6-9305F3B38C4C}" presName="hierRoot4" presStyleCnt="0"/>
      <dgm:spPr/>
    </dgm:pt>
    <dgm:pt modelId="{69240894-53AF-4E21-B81E-563B5A1B38AF}" type="pres">
      <dgm:prSet presAssocID="{FD917A64-DBB2-4CA5-A2F6-9305F3B38C4C}" presName="composite4" presStyleCnt="0"/>
      <dgm:spPr/>
    </dgm:pt>
    <dgm:pt modelId="{304BCCAA-3FB3-4319-8F63-00987F4675CD}" type="pres">
      <dgm:prSet presAssocID="{FD917A64-DBB2-4CA5-A2F6-9305F3B38C4C}" presName="background4" presStyleLbl="node4" presStyleIdx="5" presStyleCnt="9"/>
      <dgm:spPr>
        <a:solidFill>
          <a:schemeClr val="bg1">
            <a:alpha val="0"/>
          </a:schemeClr>
        </a:solidFill>
        <a:ln>
          <a:noFill/>
        </a:ln>
      </dgm:spPr>
    </dgm:pt>
    <dgm:pt modelId="{F83FF976-26E8-4963-B3FA-2597FAA21713}" type="pres">
      <dgm:prSet presAssocID="{FD917A64-DBB2-4CA5-A2F6-9305F3B38C4C}" presName="text4" presStyleLbl="fgAcc4" presStyleIdx="5" presStyleCnt="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35C1A014-E47D-4CF6-A654-964B4DA57B2A}" type="pres">
      <dgm:prSet presAssocID="{FD917A64-DBB2-4CA5-A2F6-9305F3B38C4C}" presName="hierChild5" presStyleCnt="0"/>
      <dgm:spPr/>
    </dgm:pt>
    <dgm:pt modelId="{14B64DED-2F04-434E-99EE-278CED36FCD6}" type="pres">
      <dgm:prSet presAssocID="{2B241A2E-FA4E-45FA-8559-D08718EDD84E}" presName="Name17" presStyleLbl="parChTrans1D3" presStyleIdx="2" presStyleCnt="3"/>
      <dgm:spPr/>
      <dgm:t>
        <a:bodyPr/>
        <a:lstStyle/>
        <a:p>
          <a:endParaRPr lang="zh-TW" altLang="en-US"/>
        </a:p>
      </dgm:t>
    </dgm:pt>
    <dgm:pt modelId="{1D30FB53-0666-41CB-9ADA-3052FDF83504}" type="pres">
      <dgm:prSet presAssocID="{BF9F0955-9171-4CA3-BB93-4A0B05AFBEA0}" presName="hierRoot3" presStyleCnt="0"/>
      <dgm:spPr/>
    </dgm:pt>
    <dgm:pt modelId="{B12BF37F-BD28-4470-B8D3-DC6A76DEFDFC}" type="pres">
      <dgm:prSet presAssocID="{BF9F0955-9171-4CA3-BB93-4A0B05AFBEA0}" presName="composite3" presStyleCnt="0"/>
      <dgm:spPr/>
    </dgm:pt>
    <dgm:pt modelId="{B908FD37-7FCE-4721-9FF7-3E413E4EDCD3}" type="pres">
      <dgm:prSet presAssocID="{BF9F0955-9171-4CA3-BB93-4A0B05AFBEA0}" presName="background3" presStyleLbl="node3" presStyleIdx="2" presStyleCnt="3"/>
      <dgm:spPr>
        <a:solidFill>
          <a:schemeClr val="bg1">
            <a:alpha val="0"/>
          </a:schemeClr>
        </a:solidFill>
        <a:ln>
          <a:noFill/>
        </a:ln>
      </dgm:spPr>
    </dgm:pt>
    <dgm:pt modelId="{7710F2A9-E996-4BBE-A563-0ADDE362CA47}" type="pres">
      <dgm:prSet presAssocID="{BF9F0955-9171-4CA3-BB93-4A0B05AFBEA0}" presName="text3" presStyleLbl="fgAcc3" presStyleIdx="2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E818C82B-6E7A-4AB7-AAC0-0AF10A601568}" type="pres">
      <dgm:prSet presAssocID="{BF9F0955-9171-4CA3-BB93-4A0B05AFBEA0}" presName="hierChild4" presStyleCnt="0"/>
      <dgm:spPr/>
    </dgm:pt>
    <dgm:pt modelId="{C106A56D-F783-447A-8340-8ECDC5559EA5}" type="pres">
      <dgm:prSet presAssocID="{CA2273CE-3B32-4A26-B3D8-D6D3542FA7E2}" presName="Name23" presStyleLbl="parChTrans1D4" presStyleIdx="6" presStyleCnt="9"/>
      <dgm:spPr/>
      <dgm:t>
        <a:bodyPr/>
        <a:lstStyle/>
        <a:p>
          <a:endParaRPr lang="zh-TW" altLang="en-US"/>
        </a:p>
      </dgm:t>
    </dgm:pt>
    <dgm:pt modelId="{D9FD5511-9533-4231-80EC-051E85591E3B}" type="pres">
      <dgm:prSet presAssocID="{1235C5D3-488D-4D83-8E18-C6AE774B045B}" presName="hierRoot4" presStyleCnt="0"/>
      <dgm:spPr/>
    </dgm:pt>
    <dgm:pt modelId="{6211E10B-666B-42C9-B38C-71E1701AA5DD}" type="pres">
      <dgm:prSet presAssocID="{1235C5D3-488D-4D83-8E18-C6AE774B045B}" presName="composite4" presStyleCnt="0"/>
      <dgm:spPr/>
    </dgm:pt>
    <dgm:pt modelId="{75266889-1DA9-4610-B688-A77E27A58C9E}" type="pres">
      <dgm:prSet presAssocID="{1235C5D3-488D-4D83-8E18-C6AE774B045B}" presName="background4" presStyleLbl="node4" presStyleIdx="6" presStyleCnt="9"/>
      <dgm:spPr>
        <a:solidFill>
          <a:schemeClr val="bg1"/>
        </a:solidFill>
      </dgm:spPr>
    </dgm:pt>
    <dgm:pt modelId="{A732E10C-F236-4B2A-AA97-4BEC6C92AF67}" type="pres">
      <dgm:prSet presAssocID="{1235C5D3-488D-4D83-8E18-C6AE774B045B}" presName="text4" presStyleLbl="fgAcc4" presStyleIdx="6" presStyleCnt="9">
        <dgm:presLayoutVars>
          <dgm:chPref val="3"/>
        </dgm:presLayoutVars>
      </dgm:prSet>
      <dgm:spPr>
        <a:prstGeom prst="diamond">
          <a:avLst/>
        </a:prstGeom>
      </dgm:spPr>
      <dgm:t>
        <a:bodyPr/>
        <a:lstStyle/>
        <a:p>
          <a:endParaRPr lang="zh-TW" altLang="en-US"/>
        </a:p>
      </dgm:t>
    </dgm:pt>
    <dgm:pt modelId="{657755BC-9FC6-4920-AD34-14150E1A3AA3}" type="pres">
      <dgm:prSet presAssocID="{1235C5D3-488D-4D83-8E18-C6AE774B045B}" presName="hierChild5" presStyleCnt="0"/>
      <dgm:spPr/>
    </dgm:pt>
    <dgm:pt modelId="{0747B24A-1A92-4F35-9449-FA4593A8824A}" type="pres">
      <dgm:prSet presAssocID="{7A530D62-D8D4-40A7-839F-582EAE27D7BA}" presName="Name23" presStyleLbl="parChTrans1D4" presStyleIdx="7" presStyleCnt="9"/>
      <dgm:spPr/>
      <dgm:t>
        <a:bodyPr/>
        <a:lstStyle/>
        <a:p>
          <a:endParaRPr lang="zh-TW" altLang="en-US"/>
        </a:p>
      </dgm:t>
    </dgm:pt>
    <dgm:pt modelId="{730CD060-A8D9-4BD1-911D-7900D36A30F7}" type="pres">
      <dgm:prSet presAssocID="{067EA85A-51B4-4A89-8C82-1049FDF80B72}" presName="hierRoot4" presStyleCnt="0"/>
      <dgm:spPr/>
    </dgm:pt>
    <dgm:pt modelId="{6E6B585E-2681-4AD4-B1D7-A01FC4EA1BDA}" type="pres">
      <dgm:prSet presAssocID="{067EA85A-51B4-4A89-8C82-1049FDF80B72}" presName="composite4" presStyleCnt="0"/>
      <dgm:spPr/>
    </dgm:pt>
    <dgm:pt modelId="{EC3A5345-153F-4B48-A6ED-1F6B908FC264}" type="pres">
      <dgm:prSet presAssocID="{067EA85A-51B4-4A89-8C82-1049FDF80B72}" presName="background4" presStyleLbl="node4" presStyleIdx="7" presStyleCnt="9"/>
      <dgm:spPr>
        <a:solidFill>
          <a:schemeClr val="bg1">
            <a:alpha val="0"/>
          </a:schemeClr>
        </a:solidFill>
        <a:ln>
          <a:noFill/>
        </a:ln>
      </dgm:spPr>
    </dgm:pt>
    <dgm:pt modelId="{801B3ED2-C6D6-49D3-BC1E-B08862E4F49E}" type="pres">
      <dgm:prSet presAssocID="{067EA85A-51B4-4A89-8C82-1049FDF80B72}" presName="text4" presStyleLbl="fgAcc4" presStyleIdx="7" presStyleCnt="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A6E8E888-EF9C-431F-ABCA-B3126D10B886}" type="pres">
      <dgm:prSet presAssocID="{067EA85A-51B4-4A89-8C82-1049FDF80B72}" presName="hierChild5" presStyleCnt="0"/>
      <dgm:spPr/>
    </dgm:pt>
    <dgm:pt modelId="{51215338-3921-406D-920A-BEFC291DFB61}" type="pres">
      <dgm:prSet presAssocID="{AF1AC102-DFAD-47DE-9316-090E971411F8}" presName="Name23" presStyleLbl="parChTrans1D4" presStyleIdx="8" presStyleCnt="9"/>
      <dgm:spPr/>
      <dgm:t>
        <a:bodyPr/>
        <a:lstStyle/>
        <a:p>
          <a:endParaRPr lang="zh-TW" altLang="en-US"/>
        </a:p>
      </dgm:t>
    </dgm:pt>
    <dgm:pt modelId="{504C030B-CA6D-4BD8-81ED-754DFC3C7733}" type="pres">
      <dgm:prSet presAssocID="{AF00129F-7ACE-4A48-9B00-1150DC487ED1}" presName="hierRoot4" presStyleCnt="0"/>
      <dgm:spPr/>
    </dgm:pt>
    <dgm:pt modelId="{FC9F262D-A704-4421-8ACA-E74346F4020B}" type="pres">
      <dgm:prSet presAssocID="{AF00129F-7ACE-4A48-9B00-1150DC487ED1}" presName="composite4" presStyleCnt="0"/>
      <dgm:spPr/>
    </dgm:pt>
    <dgm:pt modelId="{E1924FBD-0B8F-430D-AD66-2E6DF76243CF}" type="pres">
      <dgm:prSet presAssocID="{AF00129F-7ACE-4A48-9B00-1150DC487ED1}" presName="background4" presStyleLbl="node4" presStyleIdx="8" presStyleCnt="9"/>
      <dgm:spPr>
        <a:solidFill>
          <a:schemeClr val="bg1">
            <a:alpha val="0"/>
          </a:schemeClr>
        </a:solidFill>
        <a:ln>
          <a:noFill/>
        </a:ln>
      </dgm:spPr>
    </dgm:pt>
    <dgm:pt modelId="{6FA5A1CA-7A72-4023-997C-2F644156D82C}" type="pres">
      <dgm:prSet presAssocID="{AF00129F-7ACE-4A48-9B00-1150DC487ED1}" presName="text4" presStyleLbl="fgAcc4" presStyleIdx="8" presStyleCnt="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722E00B9-12AB-4465-A99B-92B237EAFD9A}" type="pres">
      <dgm:prSet presAssocID="{AF00129F-7ACE-4A48-9B00-1150DC487ED1}" presName="hierChild5" presStyleCnt="0"/>
      <dgm:spPr/>
    </dgm:pt>
  </dgm:ptLst>
  <dgm:cxnLst>
    <dgm:cxn modelId="{8C176156-8B24-4CDB-B88F-4FBEAF691F1C}" srcId="{8DC5E035-5603-459B-B068-3F41B569E79C}" destId="{BF9F0955-9171-4CA3-BB93-4A0B05AFBEA0}" srcOrd="2" destOrd="0" parTransId="{2B241A2E-FA4E-45FA-8559-D08718EDD84E}" sibTransId="{F2C4BAE0-58DE-4885-836F-3CBD2FC85160}"/>
    <dgm:cxn modelId="{6B0F3DF9-C1B6-4DE3-A47B-99E672B7C216}" type="presOf" srcId="{251F7F6F-4E81-4D92-B3EA-541A33D03C73}" destId="{8FE79BDF-0751-49E2-8D86-BCD79F04B652}" srcOrd="0" destOrd="0" presId="urn:microsoft.com/office/officeart/2005/8/layout/hierarchy1"/>
    <dgm:cxn modelId="{C7DF2432-AC55-4D05-9169-E87BDEA6550A}" srcId="{8DC5E035-5603-459B-B068-3F41B569E79C}" destId="{24CA8CA1-C2C3-4E71-A308-2A3CC5E4C1AF}" srcOrd="1" destOrd="0" parTransId="{84393FA5-A526-4A37-8427-E8B262CF97D3}" sibTransId="{BB6814B2-7F03-494D-BB3B-10EF1B614A21}"/>
    <dgm:cxn modelId="{72CF7549-F607-477D-973F-C5BAE0B3D99D}" type="presOf" srcId="{0EDFA0FB-05FC-4238-806F-71F66DCE7131}" destId="{12CBFC00-346A-4A2F-82BC-4EA1D27B46F8}" srcOrd="0" destOrd="0" presId="urn:microsoft.com/office/officeart/2005/8/layout/hierarchy1"/>
    <dgm:cxn modelId="{6BDABF60-2863-4B93-9C88-43B61C2BC0C3}" srcId="{CBE2B9DF-88F4-41EE-A3AB-803D7E0CB1F5}" destId="{8DC5E035-5603-459B-B068-3F41B569E79C}" srcOrd="0" destOrd="0" parTransId="{93C5A76A-3CC2-43A4-8F54-E1140C1BA3C1}" sibTransId="{81DC1596-F596-463B-9DE9-D0E8A96F866B}"/>
    <dgm:cxn modelId="{25A38C1E-0FC7-4552-AF03-06E50EDD0E1B}" type="presOf" srcId="{CBE2B9DF-88F4-41EE-A3AB-803D7E0CB1F5}" destId="{375EEA52-8262-4AE0-B01A-5E1103FE34B4}" srcOrd="0" destOrd="0" presId="urn:microsoft.com/office/officeart/2005/8/layout/hierarchy1"/>
    <dgm:cxn modelId="{BA4F2C83-D3E1-430E-9E93-AC52DB3C6630}" type="presOf" srcId="{ED3B9FE6-1DEB-419E-BBCC-CB8D10D2976C}" destId="{045FFEF1-2EE2-4395-B366-A09236722F50}" srcOrd="0" destOrd="0" presId="urn:microsoft.com/office/officeart/2005/8/layout/hierarchy1"/>
    <dgm:cxn modelId="{0B1ED40D-EA1A-4416-8FCE-D198639846A5}" type="presOf" srcId="{7A530D62-D8D4-40A7-839F-582EAE27D7BA}" destId="{0747B24A-1A92-4F35-9449-FA4593A8824A}" srcOrd="0" destOrd="0" presId="urn:microsoft.com/office/officeart/2005/8/layout/hierarchy1"/>
    <dgm:cxn modelId="{5C1ED288-CBFB-4E79-A930-3BF2C13D1A01}" type="presOf" srcId="{293DF94D-7F40-4F28-A02C-5494398210EF}" destId="{9CAB6920-BAC6-466C-91C3-43F079AED93A}" srcOrd="0" destOrd="0" presId="urn:microsoft.com/office/officeart/2005/8/layout/hierarchy1"/>
    <dgm:cxn modelId="{3A4BB60B-9E2C-4F3F-82E5-FC9333221415}" type="presOf" srcId="{CA2273CE-3B32-4A26-B3D8-D6D3542FA7E2}" destId="{C106A56D-F783-447A-8340-8ECDC5559EA5}" srcOrd="0" destOrd="0" presId="urn:microsoft.com/office/officeart/2005/8/layout/hierarchy1"/>
    <dgm:cxn modelId="{8454FE94-68C7-4767-A688-F83AE285C55A}" type="presOf" srcId="{AF00129F-7ACE-4A48-9B00-1150DC487ED1}" destId="{6FA5A1CA-7A72-4023-997C-2F644156D82C}" srcOrd="0" destOrd="0" presId="urn:microsoft.com/office/officeart/2005/8/layout/hierarchy1"/>
    <dgm:cxn modelId="{71244D13-461A-4447-9D6B-866A12B6EE53}" srcId="{0EDFA0FB-05FC-4238-806F-71F66DCE7131}" destId="{FD917A64-DBB2-4CA5-A2F6-9305F3B38C4C}" srcOrd="1" destOrd="0" parTransId="{293DF94D-7F40-4F28-A02C-5494398210EF}" sibTransId="{49AFEF86-8144-45F6-8CBE-3F062147D025}"/>
    <dgm:cxn modelId="{652F7290-FA53-4A6E-8630-414796632142}" srcId="{8DC5E035-5603-459B-B068-3F41B569E79C}" destId="{729E9CD2-E6DC-4A02-9F6A-7E8EB228429C}" srcOrd="0" destOrd="0" parTransId="{B67A67A0-0E43-4CA5-9EB9-F2BDFDF73794}" sibTransId="{9239B350-D3B0-4192-85CC-92E3B840A4AE}"/>
    <dgm:cxn modelId="{9E4FF5B1-0307-4FAD-926C-818F7C05FA9E}" type="presOf" srcId="{7BDD135D-5B8E-4F15-8283-1A42B5BE54C0}" destId="{5830FD6C-B710-4969-BD79-9FD6F5D022B1}" srcOrd="0" destOrd="0" presId="urn:microsoft.com/office/officeart/2005/8/layout/hierarchy1"/>
    <dgm:cxn modelId="{374A2220-E56C-4C09-8490-F92162553EF3}" srcId="{1235C5D3-488D-4D83-8E18-C6AE774B045B}" destId="{AF00129F-7ACE-4A48-9B00-1150DC487ED1}" srcOrd="1" destOrd="0" parTransId="{AF1AC102-DFAD-47DE-9316-090E971411F8}" sibTransId="{030077BE-B69B-4351-85BD-28F64F8B0811}"/>
    <dgm:cxn modelId="{0812755C-EC10-4D91-87FF-5CB46711D526}" type="presOf" srcId="{24CA8CA1-C2C3-4E71-A308-2A3CC5E4C1AF}" destId="{D477057D-FC2B-4C78-A742-E8517E803B38}" srcOrd="0" destOrd="0" presId="urn:microsoft.com/office/officeart/2005/8/layout/hierarchy1"/>
    <dgm:cxn modelId="{F12E7BA1-875B-4519-A901-097BAFC96DC1}" type="presOf" srcId="{D458B78E-5DF3-4B2C-BE77-DA4311A640BE}" destId="{FCC6583A-44FE-4E5B-8CB4-E2FD7530DA99}" srcOrd="0" destOrd="0" presId="urn:microsoft.com/office/officeart/2005/8/layout/hierarchy1"/>
    <dgm:cxn modelId="{A62470AE-475D-4691-B440-8FF673627AFE}" type="presOf" srcId="{FD917A64-DBB2-4CA5-A2F6-9305F3B38C4C}" destId="{F83FF976-26E8-4963-B3FA-2597FAA21713}" srcOrd="0" destOrd="0" presId="urn:microsoft.com/office/officeart/2005/8/layout/hierarchy1"/>
    <dgm:cxn modelId="{D758D63C-B5A6-4171-B019-23C832ABD8EC}" type="presOf" srcId="{1235C5D3-488D-4D83-8E18-C6AE774B045B}" destId="{A732E10C-F236-4B2A-AA97-4BEC6C92AF67}" srcOrd="0" destOrd="0" presId="urn:microsoft.com/office/officeart/2005/8/layout/hierarchy1"/>
    <dgm:cxn modelId="{EF01EACC-ED0B-41CE-B45C-1F1BB13D8B05}" srcId="{24CA8CA1-C2C3-4E71-A308-2A3CC5E4C1AF}" destId="{0EDFA0FB-05FC-4238-806F-71F66DCE7131}" srcOrd="0" destOrd="0" parTransId="{1C27571D-4928-4A2C-A438-454304F281EA}" sibTransId="{A6C8F2A8-A646-4CFB-B668-A830A03C6EF8}"/>
    <dgm:cxn modelId="{3399C2F3-27C8-4267-8EE3-3F3C97EA9A0E}" type="presOf" srcId="{84393FA5-A526-4A37-8427-E8B262CF97D3}" destId="{BD609166-3E03-41DF-BAD4-283D6C7C4EBE}" srcOrd="0" destOrd="0" presId="urn:microsoft.com/office/officeart/2005/8/layout/hierarchy1"/>
    <dgm:cxn modelId="{DDC27F28-97DC-4A20-815E-D6C649AE9C7A}" type="presOf" srcId="{68D0FF94-FE84-44B3-B5E5-0A1B8C7A3DFC}" destId="{7261F4E3-5F01-45C9-8F3F-A7174688C3FD}" srcOrd="0" destOrd="0" presId="urn:microsoft.com/office/officeart/2005/8/layout/hierarchy1"/>
    <dgm:cxn modelId="{EA5DF7A3-5B60-4499-B23F-80AFCD3E1FC4}" type="presOf" srcId="{729E9CD2-E6DC-4A02-9F6A-7E8EB228429C}" destId="{4235B696-4088-4185-BCDD-C8AC15CC985B}" srcOrd="0" destOrd="0" presId="urn:microsoft.com/office/officeart/2005/8/layout/hierarchy1"/>
    <dgm:cxn modelId="{589A53D0-8540-4E6C-ABF6-C77B1E945F3B}" type="presOf" srcId="{BB067918-9CA7-4622-AC27-210BB28B7366}" destId="{EE517D06-7A3F-4F6B-AF5A-73EA4320BA25}" srcOrd="0" destOrd="0" presId="urn:microsoft.com/office/officeart/2005/8/layout/hierarchy1"/>
    <dgm:cxn modelId="{0C6A0FA4-CB46-430F-A3A1-88C5931EE4DC}" srcId="{BF9F0955-9171-4CA3-BB93-4A0B05AFBEA0}" destId="{1235C5D3-488D-4D83-8E18-C6AE774B045B}" srcOrd="0" destOrd="0" parTransId="{CA2273CE-3B32-4A26-B3D8-D6D3542FA7E2}" sibTransId="{CB2FEE86-154D-4A93-BEE1-8C2AD58A77FC}"/>
    <dgm:cxn modelId="{DABD0676-84DA-42B9-A6E3-FCC0B1262E72}" type="presOf" srcId="{93C5A76A-3CC2-43A4-8F54-E1140C1BA3C1}" destId="{3530C84A-364B-4AA4-B1F4-8805B9CFECCD}" srcOrd="0" destOrd="0" presId="urn:microsoft.com/office/officeart/2005/8/layout/hierarchy1"/>
    <dgm:cxn modelId="{5F2280A2-D5D3-42CF-8081-214139DA9339}" type="presOf" srcId="{2B241A2E-FA4E-45FA-8559-D08718EDD84E}" destId="{14B64DED-2F04-434E-99EE-278CED36FCD6}" srcOrd="0" destOrd="0" presId="urn:microsoft.com/office/officeart/2005/8/layout/hierarchy1"/>
    <dgm:cxn modelId="{44277D62-5BDA-4799-94D1-964F8C5B9D35}" type="presOf" srcId="{8DC5E035-5603-459B-B068-3F41B569E79C}" destId="{719086FC-01A0-4EBE-8990-8AF034BD4736}" srcOrd="0" destOrd="0" presId="urn:microsoft.com/office/officeart/2005/8/layout/hierarchy1"/>
    <dgm:cxn modelId="{508C607B-0593-4AAD-A74C-F2A25EA87718}" srcId="{325A5111-064A-4E09-BB0D-8122806510B0}" destId="{68D0FF94-FE84-44B3-B5E5-0A1B8C7A3DFC}" srcOrd="0" destOrd="0" parTransId="{D458B78E-5DF3-4B2C-BE77-DA4311A640BE}" sibTransId="{99A0ACA3-754B-4AE9-BECF-58EFF38C8A09}"/>
    <dgm:cxn modelId="{58940C03-C8D1-44F7-867E-A0BD99FD2996}" type="presOf" srcId="{067EA85A-51B4-4A89-8C82-1049FDF80B72}" destId="{801B3ED2-C6D6-49D3-BC1E-B08862E4F49E}" srcOrd="0" destOrd="0" presId="urn:microsoft.com/office/officeart/2005/8/layout/hierarchy1"/>
    <dgm:cxn modelId="{E59B9E2F-13EA-490F-A3FE-5C1258DD1F1E}" type="presOf" srcId="{325A5111-064A-4E09-BB0D-8122806510B0}" destId="{611DA221-6A0E-4B4A-BA7E-E4B43CA971D4}" srcOrd="0" destOrd="0" presId="urn:microsoft.com/office/officeart/2005/8/layout/hierarchy1"/>
    <dgm:cxn modelId="{609C0A1F-659B-411A-B111-F9267C71807A}" srcId="{0EDFA0FB-05FC-4238-806F-71F66DCE7131}" destId="{BB067918-9CA7-4622-AC27-210BB28B7366}" srcOrd="0" destOrd="0" parTransId="{251F7F6F-4E81-4D92-B3EA-541A33D03C73}" sibTransId="{20DC3070-C69E-43F7-93A8-B0EB383F11A3}"/>
    <dgm:cxn modelId="{8BB0BE02-629F-490D-9E4A-8705D32DFAD9}" srcId="{1235C5D3-488D-4D83-8E18-C6AE774B045B}" destId="{067EA85A-51B4-4A89-8C82-1049FDF80B72}" srcOrd="0" destOrd="0" parTransId="{7A530D62-D8D4-40A7-839F-582EAE27D7BA}" sibTransId="{5CC384C2-6794-44DF-A52E-6CB016802A2A}"/>
    <dgm:cxn modelId="{F008317C-3FD9-4134-A0C9-7D34499D1011}" type="presOf" srcId="{4A4D71FF-B3AE-4C96-B0D6-DED15AD07E9B}" destId="{2894EF39-486B-48C7-B9A4-32D3A708DD6C}" srcOrd="0" destOrd="0" presId="urn:microsoft.com/office/officeart/2005/8/layout/hierarchy1"/>
    <dgm:cxn modelId="{679EFF12-E430-475E-ACA6-C766DD3A982E}" type="presOf" srcId="{B67A67A0-0E43-4CA5-9EB9-F2BDFDF73794}" destId="{CAFA74E1-4550-4A68-A4FD-6E3A01FF7F39}" srcOrd="0" destOrd="0" presId="urn:microsoft.com/office/officeart/2005/8/layout/hierarchy1"/>
    <dgm:cxn modelId="{9302FDD3-245F-4569-81E5-E01B1175CC13}" type="presOf" srcId="{BF9F0955-9171-4CA3-BB93-4A0B05AFBEA0}" destId="{7710F2A9-E996-4BBE-A563-0ADDE362CA47}" srcOrd="0" destOrd="0" presId="urn:microsoft.com/office/officeart/2005/8/layout/hierarchy1"/>
    <dgm:cxn modelId="{3152A3C0-A225-4C32-A2F5-DF4EC1DFFAFF}" srcId="{325A5111-064A-4E09-BB0D-8122806510B0}" destId="{7BDD135D-5B8E-4F15-8283-1A42B5BE54C0}" srcOrd="1" destOrd="0" parTransId="{4A4D71FF-B3AE-4C96-B0D6-DED15AD07E9B}" sibTransId="{1AB52B3F-52F9-4D2B-87FA-9AB6431E816B}"/>
    <dgm:cxn modelId="{232A4A1A-B493-452C-AC3B-16DF8FC5E5DB}" srcId="{729E9CD2-E6DC-4A02-9F6A-7E8EB228429C}" destId="{325A5111-064A-4E09-BB0D-8122806510B0}" srcOrd="0" destOrd="0" parTransId="{ED3B9FE6-1DEB-419E-BBCC-CB8D10D2976C}" sibTransId="{6085B976-3574-48C2-BF6A-E09E8859057F}"/>
    <dgm:cxn modelId="{BFB5DA29-0570-4C70-A787-42057F14D575}" type="presOf" srcId="{883BFB1C-4996-422F-906C-1C299EA15AB9}" destId="{2491D4E4-8B58-40D8-B6B0-1F18081CFA05}" srcOrd="0" destOrd="0" presId="urn:microsoft.com/office/officeart/2005/8/layout/hierarchy1"/>
    <dgm:cxn modelId="{BE74A086-CC12-49EC-95DD-3940DED790BF}" srcId="{883BFB1C-4996-422F-906C-1C299EA15AB9}" destId="{CBE2B9DF-88F4-41EE-A3AB-803D7E0CB1F5}" srcOrd="0" destOrd="0" parTransId="{B46527E4-2564-4245-A9A5-BC2A7F420D24}" sibTransId="{B9C9D025-B8E9-4995-BADE-651BC0AEF19D}"/>
    <dgm:cxn modelId="{B3996317-6C77-4F4A-A2BC-F6702F1FD321}" type="presOf" srcId="{AF1AC102-DFAD-47DE-9316-090E971411F8}" destId="{51215338-3921-406D-920A-BEFC291DFB61}" srcOrd="0" destOrd="0" presId="urn:microsoft.com/office/officeart/2005/8/layout/hierarchy1"/>
    <dgm:cxn modelId="{32D7ECDE-04DB-4040-8F07-D1065314BCE1}" type="presOf" srcId="{1C27571D-4928-4A2C-A438-454304F281EA}" destId="{6CBFF091-73FE-46EC-8CBC-C738A717454B}" srcOrd="0" destOrd="0" presId="urn:microsoft.com/office/officeart/2005/8/layout/hierarchy1"/>
    <dgm:cxn modelId="{D5E0584C-80E1-427B-8557-9C473DED9D77}" type="presParOf" srcId="{2491D4E4-8B58-40D8-B6B0-1F18081CFA05}" destId="{B84DF980-EC55-40B1-8BAE-5E1E033E25B3}" srcOrd="0" destOrd="0" presId="urn:microsoft.com/office/officeart/2005/8/layout/hierarchy1"/>
    <dgm:cxn modelId="{36284A25-8150-485D-B76B-C6B0DFBF4C50}" type="presParOf" srcId="{B84DF980-EC55-40B1-8BAE-5E1E033E25B3}" destId="{91F54794-013C-4759-8AE9-582CCD312B93}" srcOrd="0" destOrd="0" presId="urn:microsoft.com/office/officeart/2005/8/layout/hierarchy1"/>
    <dgm:cxn modelId="{7BBD3899-4344-4877-91A1-5CBEB20E0B69}" type="presParOf" srcId="{91F54794-013C-4759-8AE9-582CCD312B93}" destId="{16BC254C-CAF6-4C2A-8F90-0EF1FA8483E6}" srcOrd="0" destOrd="0" presId="urn:microsoft.com/office/officeart/2005/8/layout/hierarchy1"/>
    <dgm:cxn modelId="{31DB6456-9666-4896-BBA1-9EEA971AFCE1}" type="presParOf" srcId="{91F54794-013C-4759-8AE9-582CCD312B93}" destId="{375EEA52-8262-4AE0-B01A-5E1103FE34B4}" srcOrd="1" destOrd="0" presId="urn:microsoft.com/office/officeart/2005/8/layout/hierarchy1"/>
    <dgm:cxn modelId="{FE697794-AF74-4491-8A96-1D8B4BAB40EA}" type="presParOf" srcId="{B84DF980-EC55-40B1-8BAE-5E1E033E25B3}" destId="{42CBCE53-EDED-4774-BA5F-55D8CAAEB0A1}" srcOrd="1" destOrd="0" presId="urn:microsoft.com/office/officeart/2005/8/layout/hierarchy1"/>
    <dgm:cxn modelId="{12C96323-E4AA-4B56-BA75-BD9467C4308C}" type="presParOf" srcId="{42CBCE53-EDED-4774-BA5F-55D8CAAEB0A1}" destId="{3530C84A-364B-4AA4-B1F4-8805B9CFECCD}" srcOrd="0" destOrd="0" presId="urn:microsoft.com/office/officeart/2005/8/layout/hierarchy1"/>
    <dgm:cxn modelId="{85D06A77-1D02-4A10-B5B6-B19339704950}" type="presParOf" srcId="{42CBCE53-EDED-4774-BA5F-55D8CAAEB0A1}" destId="{95DE73B6-39A3-42E8-860A-91E21A7635BF}" srcOrd="1" destOrd="0" presId="urn:microsoft.com/office/officeart/2005/8/layout/hierarchy1"/>
    <dgm:cxn modelId="{16192A04-0F39-4122-BE17-D91AE356E07C}" type="presParOf" srcId="{95DE73B6-39A3-42E8-860A-91E21A7635BF}" destId="{626FBAA6-1E57-4AAC-83EA-2CE13B0A86A4}" srcOrd="0" destOrd="0" presId="urn:microsoft.com/office/officeart/2005/8/layout/hierarchy1"/>
    <dgm:cxn modelId="{32907FEB-5DCA-4CA8-A8BF-1405259F6D03}" type="presParOf" srcId="{626FBAA6-1E57-4AAC-83EA-2CE13B0A86A4}" destId="{AFECBCEC-E19A-4D4F-A815-7031C0CD8C38}" srcOrd="0" destOrd="0" presId="urn:microsoft.com/office/officeart/2005/8/layout/hierarchy1"/>
    <dgm:cxn modelId="{B2938874-6EB5-4E9B-BE29-12F7F02DC8BF}" type="presParOf" srcId="{626FBAA6-1E57-4AAC-83EA-2CE13B0A86A4}" destId="{719086FC-01A0-4EBE-8990-8AF034BD4736}" srcOrd="1" destOrd="0" presId="urn:microsoft.com/office/officeart/2005/8/layout/hierarchy1"/>
    <dgm:cxn modelId="{7B808BB3-752C-45B2-80DA-778C50679CA4}" type="presParOf" srcId="{95DE73B6-39A3-42E8-860A-91E21A7635BF}" destId="{9DA44DBC-C905-4997-A959-D95D612A1146}" srcOrd="1" destOrd="0" presId="urn:microsoft.com/office/officeart/2005/8/layout/hierarchy1"/>
    <dgm:cxn modelId="{CAFFA161-ED0F-43D0-9346-94137A7EA227}" type="presParOf" srcId="{9DA44DBC-C905-4997-A959-D95D612A1146}" destId="{CAFA74E1-4550-4A68-A4FD-6E3A01FF7F39}" srcOrd="0" destOrd="0" presId="urn:microsoft.com/office/officeart/2005/8/layout/hierarchy1"/>
    <dgm:cxn modelId="{E3D38667-4C5A-4C4B-AE74-D312DAED28BB}" type="presParOf" srcId="{9DA44DBC-C905-4997-A959-D95D612A1146}" destId="{2CEC5359-9981-4AEA-9957-369F5553B88D}" srcOrd="1" destOrd="0" presId="urn:microsoft.com/office/officeart/2005/8/layout/hierarchy1"/>
    <dgm:cxn modelId="{533B0BA5-62E0-447B-BE10-E0FE461C4E85}" type="presParOf" srcId="{2CEC5359-9981-4AEA-9957-369F5553B88D}" destId="{120C8F8A-5EAC-4214-B094-F363F2B25C2E}" srcOrd="0" destOrd="0" presId="urn:microsoft.com/office/officeart/2005/8/layout/hierarchy1"/>
    <dgm:cxn modelId="{2FD20E46-C6D2-4FD0-9084-1448FC4DFFBC}" type="presParOf" srcId="{120C8F8A-5EAC-4214-B094-F363F2B25C2E}" destId="{2A3DE53D-86AE-4EB2-8DA5-DD0781F2E1A4}" srcOrd="0" destOrd="0" presId="urn:microsoft.com/office/officeart/2005/8/layout/hierarchy1"/>
    <dgm:cxn modelId="{6AE755CC-E0D4-4556-A698-BF22BB2C63B8}" type="presParOf" srcId="{120C8F8A-5EAC-4214-B094-F363F2B25C2E}" destId="{4235B696-4088-4185-BCDD-C8AC15CC985B}" srcOrd="1" destOrd="0" presId="urn:microsoft.com/office/officeart/2005/8/layout/hierarchy1"/>
    <dgm:cxn modelId="{88FC4B22-ADC5-4FF0-801D-00ADAEA61326}" type="presParOf" srcId="{2CEC5359-9981-4AEA-9957-369F5553B88D}" destId="{1341D0A9-5251-4112-BDEE-B7BEE207D4DB}" srcOrd="1" destOrd="0" presId="urn:microsoft.com/office/officeart/2005/8/layout/hierarchy1"/>
    <dgm:cxn modelId="{8E9571D4-C010-4583-BB36-A7D4E3558230}" type="presParOf" srcId="{1341D0A9-5251-4112-BDEE-B7BEE207D4DB}" destId="{045FFEF1-2EE2-4395-B366-A09236722F50}" srcOrd="0" destOrd="0" presId="urn:microsoft.com/office/officeart/2005/8/layout/hierarchy1"/>
    <dgm:cxn modelId="{DC05490A-E89A-4C74-B397-B0B2AFDA6022}" type="presParOf" srcId="{1341D0A9-5251-4112-BDEE-B7BEE207D4DB}" destId="{F885D819-5F12-49A7-AEF9-C23BC670A406}" srcOrd="1" destOrd="0" presId="urn:microsoft.com/office/officeart/2005/8/layout/hierarchy1"/>
    <dgm:cxn modelId="{B440F900-ADFA-461F-879A-690EE5ABEC1C}" type="presParOf" srcId="{F885D819-5F12-49A7-AEF9-C23BC670A406}" destId="{7874A348-0A45-444A-9A73-BC8E6F0C780F}" srcOrd="0" destOrd="0" presId="urn:microsoft.com/office/officeart/2005/8/layout/hierarchy1"/>
    <dgm:cxn modelId="{D4E64370-82C9-4060-993D-B0A64EEDA937}" type="presParOf" srcId="{7874A348-0A45-444A-9A73-BC8E6F0C780F}" destId="{4E61A0FA-BFBF-4D51-9954-743231C6DDB5}" srcOrd="0" destOrd="0" presId="urn:microsoft.com/office/officeart/2005/8/layout/hierarchy1"/>
    <dgm:cxn modelId="{8983C3F3-D4EC-49FF-9F8F-81F54EBF1195}" type="presParOf" srcId="{7874A348-0A45-444A-9A73-BC8E6F0C780F}" destId="{611DA221-6A0E-4B4A-BA7E-E4B43CA971D4}" srcOrd="1" destOrd="0" presId="urn:microsoft.com/office/officeart/2005/8/layout/hierarchy1"/>
    <dgm:cxn modelId="{EDE3DDF8-ACC2-416E-A71B-D37DF63ADCD3}" type="presParOf" srcId="{F885D819-5F12-49A7-AEF9-C23BC670A406}" destId="{CF3FD750-7A9C-409A-93B9-5283EF57B45B}" srcOrd="1" destOrd="0" presId="urn:microsoft.com/office/officeart/2005/8/layout/hierarchy1"/>
    <dgm:cxn modelId="{E6B69707-2D25-4C60-8833-512349AD64AE}" type="presParOf" srcId="{CF3FD750-7A9C-409A-93B9-5283EF57B45B}" destId="{FCC6583A-44FE-4E5B-8CB4-E2FD7530DA99}" srcOrd="0" destOrd="0" presId="urn:microsoft.com/office/officeart/2005/8/layout/hierarchy1"/>
    <dgm:cxn modelId="{0A3011E1-BDBF-4264-AEDD-6460167DFA0B}" type="presParOf" srcId="{CF3FD750-7A9C-409A-93B9-5283EF57B45B}" destId="{9147924A-AD56-4512-8723-247A5F4456C0}" srcOrd="1" destOrd="0" presId="urn:microsoft.com/office/officeart/2005/8/layout/hierarchy1"/>
    <dgm:cxn modelId="{5D23C379-269A-4237-A88E-FF891D393008}" type="presParOf" srcId="{9147924A-AD56-4512-8723-247A5F4456C0}" destId="{B167BCA9-9E1C-4FFD-81C5-7F3707964161}" srcOrd="0" destOrd="0" presId="urn:microsoft.com/office/officeart/2005/8/layout/hierarchy1"/>
    <dgm:cxn modelId="{C7B594F4-BFE5-4BD9-8376-106F8C1EB63D}" type="presParOf" srcId="{B167BCA9-9E1C-4FFD-81C5-7F3707964161}" destId="{295FF9F0-BF2B-4227-B331-A7286DAC6415}" srcOrd="0" destOrd="0" presId="urn:microsoft.com/office/officeart/2005/8/layout/hierarchy1"/>
    <dgm:cxn modelId="{79926CB2-D78D-419D-A009-2B586955C992}" type="presParOf" srcId="{B167BCA9-9E1C-4FFD-81C5-7F3707964161}" destId="{7261F4E3-5F01-45C9-8F3F-A7174688C3FD}" srcOrd="1" destOrd="0" presId="urn:microsoft.com/office/officeart/2005/8/layout/hierarchy1"/>
    <dgm:cxn modelId="{44B74776-8D6F-435F-AB31-E4E7809337D4}" type="presParOf" srcId="{9147924A-AD56-4512-8723-247A5F4456C0}" destId="{829BCFD9-614C-4545-A384-2AC539AC1F7A}" srcOrd="1" destOrd="0" presId="urn:microsoft.com/office/officeart/2005/8/layout/hierarchy1"/>
    <dgm:cxn modelId="{142468C2-5198-422A-9539-CB9CDCA91AC0}" type="presParOf" srcId="{CF3FD750-7A9C-409A-93B9-5283EF57B45B}" destId="{2894EF39-486B-48C7-B9A4-32D3A708DD6C}" srcOrd="2" destOrd="0" presId="urn:microsoft.com/office/officeart/2005/8/layout/hierarchy1"/>
    <dgm:cxn modelId="{0ED9412E-9ED1-4744-8955-BEE3D961CBEE}" type="presParOf" srcId="{CF3FD750-7A9C-409A-93B9-5283EF57B45B}" destId="{D6C7FDF3-6522-4787-A544-4464987915C7}" srcOrd="3" destOrd="0" presId="urn:microsoft.com/office/officeart/2005/8/layout/hierarchy1"/>
    <dgm:cxn modelId="{B2C613FE-0F47-4F11-B8EA-9FD94BEE9013}" type="presParOf" srcId="{D6C7FDF3-6522-4787-A544-4464987915C7}" destId="{EB310290-8A17-4033-8D9D-54221F93CF9A}" srcOrd="0" destOrd="0" presId="urn:microsoft.com/office/officeart/2005/8/layout/hierarchy1"/>
    <dgm:cxn modelId="{3ECE3A45-CAC1-4A2A-8E06-0AF8BCADC8F9}" type="presParOf" srcId="{EB310290-8A17-4033-8D9D-54221F93CF9A}" destId="{8EE966EE-7F8D-40AA-831B-31968D78FF6E}" srcOrd="0" destOrd="0" presId="urn:microsoft.com/office/officeart/2005/8/layout/hierarchy1"/>
    <dgm:cxn modelId="{93B3DC9A-3293-4DAA-8813-EB5862209F55}" type="presParOf" srcId="{EB310290-8A17-4033-8D9D-54221F93CF9A}" destId="{5830FD6C-B710-4969-BD79-9FD6F5D022B1}" srcOrd="1" destOrd="0" presId="urn:microsoft.com/office/officeart/2005/8/layout/hierarchy1"/>
    <dgm:cxn modelId="{39EAC9CE-0BAF-45A7-924D-38A6F6272BCF}" type="presParOf" srcId="{D6C7FDF3-6522-4787-A544-4464987915C7}" destId="{B8656930-02E2-41E2-BF5F-F03A71531C59}" srcOrd="1" destOrd="0" presId="urn:microsoft.com/office/officeart/2005/8/layout/hierarchy1"/>
    <dgm:cxn modelId="{685BE6CA-1855-4B55-A7F9-11AFD8185259}" type="presParOf" srcId="{9DA44DBC-C905-4997-A959-D95D612A1146}" destId="{BD609166-3E03-41DF-BAD4-283D6C7C4EBE}" srcOrd="2" destOrd="0" presId="urn:microsoft.com/office/officeart/2005/8/layout/hierarchy1"/>
    <dgm:cxn modelId="{7005A5D5-2681-498A-A5FD-2371502B2E8E}" type="presParOf" srcId="{9DA44DBC-C905-4997-A959-D95D612A1146}" destId="{A9BB0AF0-46DC-445C-B6D2-7B83C2B3BF2D}" srcOrd="3" destOrd="0" presId="urn:microsoft.com/office/officeart/2005/8/layout/hierarchy1"/>
    <dgm:cxn modelId="{D9255FB9-3108-46BB-8A91-A7B9426CF8C8}" type="presParOf" srcId="{A9BB0AF0-46DC-445C-B6D2-7B83C2B3BF2D}" destId="{5405F04F-247C-4ED0-8A3E-10A731C8DD36}" srcOrd="0" destOrd="0" presId="urn:microsoft.com/office/officeart/2005/8/layout/hierarchy1"/>
    <dgm:cxn modelId="{1B830799-B313-45CF-B2BF-58BB74DB32A4}" type="presParOf" srcId="{5405F04F-247C-4ED0-8A3E-10A731C8DD36}" destId="{7A1BB78D-A385-49FC-91E0-2133F6C33828}" srcOrd="0" destOrd="0" presId="urn:microsoft.com/office/officeart/2005/8/layout/hierarchy1"/>
    <dgm:cxn modelId="{FE3FAB3E-A285-4B7B-90E0-C2EE9AA9921D}" type="presParOf" srcId="{5405F04F-247C-4ED0-8A3E-10A731C8DD36}" destId="{D477057D-FC2B-4C78-A742-E8517E803B38}" srcOrd="1" destOrd="0" presId="urn:microsoft.com/office/officeart/2005/8/layout/hierarchy1"/>
    <dgm:cxn modelId="{3C297B0E-A354-44D1-AC66-460D45323E5D}" type="presParOf" srcId="{A9BB0AF0-46DC-445C-B6D2-7B83C2B3BF2D}" destId="{B37D862D-0BCD-4AB1-8119-999303D13A5E}" srcOrd="1" destOrd="0" presId="urn:microsoft.com/office/officeart/2005/8/layout/hierarchy1"/>
    <dgm:cxn modelId="{9B1F22BA-2074-44D2-8269-1CEFF4DF1120}" type="presParOf" srcId="{B37D862D-0BCD-4AB1-8119-999303D13A5E}" destId="{6CBFF091-73FE-46EC-8CBC-C738A717454B}" srcOrd="0" destOrd="0" presId="urn:microsoft.com/office/officeart/2005/8/layout/hierarchy1"/>
    <dgm:cxn modelId="{6E4AB5A6-D25B-405C-871A-A2678F0B204D}" type="presParOf" srcId="{B37D862D-0BCD-4AB1-8119-999303D13A5E}" destId="{9F9872AC-77BA-45FA-9DF4-D9310075C32B}" srcOrd="1" destOrd="0" presId="urn:microsoft.com/office/officeart/2005/8/layout/hierarchy1"/>
    <dgm:cxn modelId="{084338AB-3CED-4D54-ACAC-3F2200419840}" type="presParOf" srcId="{9F9872AC-77BA-45FA-9DF4-D9310075C32B}" destId="{3C9068AA-E2E2-476C-95D2-348A47414EED}" srcOrd="0" destOrd="0" presId="urn:microsoft.com/office/officeart/2005/8/layout/hierarchy1"/>
    <dgm:cxn modelId="{6EA1DB9A-8EF8-41B5-8732-1C0CC86ABF99}" type="presParOf" srcId="{3C9068AA-E2E2-476C-95D2-348A47414EED}" destId="{2DB829D6-14F1-4866-B632-0B704C7450DC}" srcOrd="0" destOrd="0" presId="urn:microsoft.com/office/officeart/2005/8/layout/hierarchy1"/>
    <dgm:cxn modelId="{A81A6F6E-4B97-48F7-B956-792A77A351F1}" type="presParOf" srcId="{3C9068AA-E2E2-476C-95D2-348A47414EED}" destId="{12CBFC00-346A-4A2F-82BC-4EA1D27B46F8}" srcOrd="1" destOrd="0" presId="urn:microsoft.com/office/officeart/2005/8/layout/hierarchy1"/>
    <dgm:cxn modelId="{AF7C2E27-D50E-457E-B4FF-00206A0075E4}" type="presParOf" srcId="{9F9872AC-77BA-45FA-9DF4-D9310075C32B}" destId="{D0EB69B7-8036-44A9-A468-75E72D1BC9D2}" srcOrd="1" destOrd="0" presId="urn:microsoft.com/office/officeart/2005/8/layout/hierarchy1"/>
    <dgm:cxn modelId="{8D4CCCF5-EE7A-4F61-B2CE-111B122A61C0}" type="presParOf" srcId="{D0EB69B7-8036-44A9-A468-75E72D1BC9D2}" destId="{8FE79BDF-0751-49E2-8D86-BCD79F04B652}" srcOrd="0" destOrd="0" presId="urn:microsoft.com/office/officeart/2005/8/layout/hierarchy1"/>
    <dgm:cxn modelId="{FDDF9F16-4A7B-4DC9-8C9C-0AE47D20B7CD}" type="presParOf" srcId="{D0EB69B7-8036-44A9-A468-75E72D1BC9D2}" destId="{B85D3087-9084-4A93-B507-A181088A8B61}" srcOrd="1" destOrd="0" presId="urn:microsoft.com/office/officeart/2005/8/layout/hierarchy1"/>
    <dgm:cxn modelId="{2551673C-8474-40A2-995A-96BF23CBB4DE}" type="presParOf" srcId="{B85D3087-9084-4A93-B507-A181088A8B61}" destId="{8077EF18-1DCE-4ECB-90B0-9FB3BFCBF2BD}" srcOrd="0" destOrd="0" presId="urn:microsoft.com/office/officeart/2005/8/layout/hierarchy1"/>
    <dgm:cxn modelId="{2A1083E1-5796-44A6-88E5-3FBB4E720DE6}" type="presParOf" srcId="{8077EF18-1DCE-4ECB-90B0-9FB3BFCBF2BD}" destId="{A24B4D27-05CE-4043-8221-61F590DC2710}" srcOrd="0" destOrd="0" presId="urn:microsoft.com/office/officeart/2005/8/layout/hierarchy1"/>
    <dgm:cxn modelId="{521644DA-E34A-41D3-932F-993949933EC8}" type="presParOf" srcId="{8077EF18-1DCE-4ECB-90B0-9FB3BFCBF2BD}" destId="{EE517D06-7A3F-4F6B-AF5A-73EA4320BA25}" srcOrd="1" destOrd="0" presId="urn:microsoft.com/office/officeart/2005/8/layout/hierarchy1"/>
    <dgm:cxn modelId="{AE9B01C3-8B8D-488D-A41D-7FD05CFC0F97}" type="presParOf" srcId="{B85D3087-9084-4A93-B507-A181088A8B61}" destId="{F3C6E33C-EC98-4AA2-8B13-D939B78BC2FE}" srcOrd="1" destOrd="0" presId="urn:microsoft.com/office/officeart/2005/8/layout/hierarchy1"/>
    <dgm:cxn modelId="{12D65A76-8E07-4E08-894A-4F9A7F26F27B}" type="presParOf" srcId="{D0EB69B7-8036-44A9-A468-75E72D1BC9D2}" destId="{9CAB6920-BAC6-466C-91C3-43F079AED93A}" srcOrd="2" destOrd="0" presId="urn:microsoft.com/office/officeart/2005/8/layout/hierarchy1"/>
    <dgm:cxn modelId="{9559A20D-67B9-4390-BE01-65E7EDD441BA}" type="presParOf" srcId="{D0EB69B7-8036-44A9-A468-75E72D1BC9D2}" destId="{9716BD23-6587-49AE-8959-5D3BA8F3A971}" srcOrd="3" destOrd="0" presId="urn:microsoft.com/office/officeart/2005/8/layout/hierarchy1"/>
    <dgm:cxn modelId="{8495DB44-EC6A-4027-88DE-00F7D1CCEED4}" type="presParOf" srcId="{9716BD23-6587-49AE-8959-5D3BA8F3A971}" destId="{69240894-53AF-4E21-B81E-563B5A1B38AF}" srcOrd="0" destOrd="0" presId="urn:microsoft.com/office/officeart/2005/8/layout/hierarchy1"/>
    <dgm:cxn modelId="{0F124594-9120-4CEF-8859-669598BEF5FB}" type="presParOf" srcId="{69240894-53AF-4E21-B81E-563B5A1B38AF}" destId="{304BCCAA-3FB3-4319-8F63-00987F4675CD}" srcOrd="0" destOrd="0" presId="urn:microsoft.com/office/officeart/2005/8/layout/hierarchy1"/>
    <dgm:cxn modelId="{1AFD6CE7-60C6-4BDB-9F9D-B22CBB57253E}" type="presParOf" srcId="{69240894-53AF-4E21-B81E-563B5A1B38AF}" destId="{F83FF976-26E8-4963-B3FA-2597FAA21713}" srcOrd="1" destOrd="0" presId="urn:microsoft.com/office/officeart/2005/8/layout/hierarchy1"/>
    <dgm:cxn modelId="{7364058F-2713-45FD-A568-4C738D8F1F9B}" type="presParOf" srcId="{9716BD23-6587-49AE-8959-5D3BA8F3A971}" destId="{35C1A014-E47D-4CF6-A654-964B4DA57B2A}" srcOrd="1" destOrd="0" presId="urn:microsoft.com/office/officeart/2005/8/layout/hierarchy1"/>
    <dgm:cxn modelId="{89B743A7-8CB2-4724-A946-11E34F466F47}" type="presParOf" srcId="{9DA44DBC-C905-4997-A959-D95D612A1146}" destId="{14B64DED-2F04-434E-99EE-278CED36FCD6}" srcOrd="4" destOrd="0" presId="urn:microsoft.com/office/officeart/2005/8/layout/hierarchy1"/>
    <dgm:cxn modelId="{2591BAB2-09A2-4054-A73C-7DBC7CDC0957}" type="presParOf" srcId="{9DA44DBC-C905-4997-A959-D95D612A1146}" destId="{1D30FB53-0666-41CB-9ADA-3052FDF83504}" srcOrd="5" destOrd="0" presId="urn:microsoft.com/office/officeart/2005/8/layout/hierarchy1"/>
    <dgm:cxn modelId="{2AB8C627-0562-46E5-8AFB-492149F54FBE}" type="presParOf" srcId="{1D30FB53-0666-41CB-9ADA-3052FDF83504}" destId="{B12BF37F-BD28-4470-B8D3-DC6A76DEFDFC}" srcOrd="0" destOrd="0" presId="urn:microsoft.com/office/officeart/2005/8/layout/hierarchy1"/>
    <dgm:cxn modelId="{B146528E-B5EB-4A02-BF88-324EC3E87A01}" type="presParOf" srcId="{B12BF37F-BD28-4470-B8D3-DC6A76DEFDFC}" destId="{B908FD37-7FCE-4721-9FF7-3E413E4EDCD3}" srcOrd="0" destOrd="0" presId="urn:microsoft.com/office/officeart/2005/8/layout/hierarchy1"/>
    <dgm:cxn modelId="{E13F83B6-F651-4C43-8DEB-4DE2C5442866}" type="presParOf" srcId="{B12BF37F-BD28-4470-B8D3-DC6A76DEFDFC}" destId="{7710F2A9-E996-4BBE-A563-0ADDE362CA47}" srcOrd="1" destOrd="0" presId="urn:microsoft.com/office/officeart/2005/8/layout/hierarchy1"/>
    <dgm:cxn modelId="{F5859333-60DA-4854-ADC1-17A064BE37AF}" type="presParOf" srcId="{1D30FB53-0666-41CB-9ADA-3052FDF83504}" destId="{E818C82B-6E7A-4AB7-AAC0-0AF10A601568}" srcOrd="1" destOrd="0" presId="urn:microsoft.com/office/officeart/2005/8/layout/hierarchy1"/>
    <dgm:cxn modelId="{1E82A7DF-C7FF-4C53-B13D-F24E3961DAB1}" type="presParOf" srcId="{E818C82B-6E7A-4AB7-AAC0-0AF10A601568}" destId="{C106A56D-F783-447A-8340-8ECDC5559EA5}" srcOrd="0" destOrd="0" presId="urn:microsoft.com/office/officeart/2005/8/layout/hierarchy1"/>
    <dgm:cxn modelId="{08786A6A-4228-4D32-82C2-182F77D5EAAB}" type="presParOf" srcId="{E818C82B-6E7A-4AB7-AAC0-0AF10A601568}" destId="{D9FD5511-9533-4231-80EC-051E85591E3B}" srcOrd="1" destOrd="0" presId="urn:microsoft.com/office/officeart/2005/8/layout/hierarchy1"/>
    <dgm:cxn modelId="{3DC2BCC8-99A6-401F-82A3-91CE5348D9DA}" type="presParOf" srcId="{D9FD5511-9533-4231-80EC-051E85591E3B}" destId="{6211E10B-666B-42C9-B38C-71E1701AA5DD}" srcOrd="0" destOrd="0" presId="urn:microsoft.com/office/officeart/2005/8/layout/hierarchy1"/>
    <dgm:cxn modelId="{B6D47DA1-E01A-466F-92B0-C87BC094BCF4}" type="presParOf" srcId="{6211E10B-666B-42C9-B38C-71E1701AA5DD}" destId="{75266889-1DA9-4610-B688-A77E27A58C9E}" srcOrd="0" destOrd="0" presId="urn:microsoft.com/office/officeart/2005/8/layout/hierarchy1"/>
    <dgm:cxn modelId="{74D7940F-9F4C-461B-AFAD-B71F267809C6}" type="presParOf" srcId="{6211E10B-666B-42C9-B38C-71E1701AA5DD}" destId="{A732E10C-F236-4B2A-AA97-4BEC6C92AF67}" srcOrd="1" destOrd="0" presId="urn:microsoft.com/office/officeart/2005/8/layout/hierarchy1"/>
    <dgm:cxn modelId="{FA26154D-532C-4CB5-B123-CB3FB652B379}" type="presParOf" srcId="{D9FD5511-9533-4231-80EC-051E85591E3B}" destId="{657755BC-9FC6-4920-AD34-14150E1A3AA3}" srcOrd="1" destOrd="0" presId="urn:microsoft.com/office/officeart/2005/8/layout/hierarchy1"/>
    <dgm:cxn modelId="{F1103C29-7621-49F7-8A8F-84DB7DB488A7}" type="presParOf" srcId="{657755BC-9FC6-4920-AD34-14150E1A3AA3}" destId="{0747B24A-1A92-4F35-9449-FA4593A8824A}" srcOrd="0" destOrd="0" presId="urn:microsoft.com/office/officeart/2005/8/layout/hierarchy1"/>
    <dgm:cxn modelId="{E15903BF-18CD-46CE-899B-CA121B153A10}" type="presParOf" srcId="{657755BC-9FC6-4920-AD34-14150E1A3AA3}" destId="{730CD060-A8D9-4BD1-911D-7900D36A30F7}" srcOrd="1" destOrd="0" presId="urn:microsoft.com/office/officeart/2005/8/layout/hierarchy1"/>
    <dgm:cxn modelId="{588143B2-6ACC-45F3-88FB-0E41D7B3C919}" type="presParOf" srcId="{730CD060-A8D9-4BD1-911D-7900D36A30F7}" destId="{6E6B585E-2681-4AD4-B1D7-A01FC4EA1BDA}" srcOrd="0" destOrd="0" presId="urn:microsoft.com/office/officeart/2005/8/layout/hierarchy1"/>
    <dgm:cxn modelId="{53B14F8A-88AD-4F9B-9D20-E5569D08B8E3}" type="presParOf" srcId="{6E6B585E-2681-4AD4-B1D7-A01FC4EA1BDA}" destId="{EC3A5345-153F-4B48-A6ED-1F6B908FC264}" srcOrd="0" destOrd="0" presId="urn:microsoft.com/office/officeart/2005/8/layout/hierarchy1"/>
    <dgm:cxn modelId="{B45C5A2D-93B4-4DA6-9B43-C4125F67BAA1}" type="presParOf" srcId="{6E6B585E-2681-4AD4-B1D7-A01FC4EA1BDA}" destId="{801B3ED2-C6D6-49D3-BC1E-B08862E4F49E}" srcOrd="1" destOrd="0" presId="urn:microsoft.com/office/officeart/2005/8/layout/hierarchy1"/>
    <dgm:cxn modelId="{577D040C-4F2B-4800-9E24-DFE4568A0A8E}" type="presParOf" srcId="{730CD060-A8D9-4BD1-911D-7900D36A30F7}" destId="{A6E8E888-EF9C-431F-ABCA-B3126D10B886}" srcOrd="1" destOrd="0" presId="urn:microsoft.com/office/officeart/2005/8/layout/hierarchy1"/>
    <dgm:cxn modelId="{614C2062-AEB4-4C65-BFC8-9598F1868390}" type="presParOf" srcId="{657755BC-9FC6-4920-AD34-14150E1A3AA3}" destId="{51215338-3921-406D-920A-BEFC291DFB61}" srcOrd="2" destOrd="0" presId="urn:microsoft.com/office/officeart/2005/8/layout/hierarchy1"/>
    <dgm:cxn modelId="{F17439D0-0F3A-4A59-8548-0EC237F6781A}" type="presParOf" srcId="{657755BC-9FC6-4920-AD34-14150E1A3AA3}" destId="{504C030B-CA6D-4BD8-81ED-754DFC3C7733}" srcOrd="3" destOrd="0" presId="urn:microsoft.com/office/officeart/2005/8/layout/hierarchy1"/>
    <dgm:cxn modelId="{124BFFC5-7004-4686-983F-2A682F7497DB}" type="presParOf" srcId="{504C030B-CA6D-4BD8-81ED-754DFC3C7733}" destId="{FC9F262D-A704-4421-8ACA-E74346F4020B}" srcOrd="0" destOrd="0" presId="urn:microsoft.com/office/officeart/2005/8/layout/hierarchy1"/>
    <dgm:cxn modelId="{2F75734D-D50D-498B-B9A5-F18CFCD71C77}" type="presParOf" srcId="{FC9F262D-A704-4421-8ACA-E74346F4020B}" destId="{E1924FBD-0B8F-430D-AD66-2E6DF76243CF}" srcOrd="0" destOrd="0" presId="urn:microsoft.com/office/officeart/2005/8/layout/hierarchy1"/>
    <dgm:cxn modelId="{C4DB8C83-50C0-4174-87B2-7DD887573554}" type="presParOf" srcId="{FC9F262D-A704-4421-8ACA-E74346F4020B}" destId="{6FA5A1CA-7A72-4023-997C-2F644156D82C}" srcOrd="1" destOrd="0" presId="urn:microsoft.com/office/officeart/2005/8/layout/hierarchy1"/>
    <dgm:cxn modelId="{2A63864A-0199-4A4E-9E7B-72DDF51CCEB2}" type="presParOf" srcId="{504C030B-CA6D-4BD8-81ED-754DFC3C7733}" destId="{722E00B9-12AB-4465-A99B-92B237EAFD9A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16661-3105-4134-945F-7A156C9536CD}">
      <dsp:nvSpPr>
        <dsp:cNvPr id="0" name=""/>
        <dsp:cNvSpPr/>
      </dsp:nvSpPr>
      <dsp:spPr>
        <a:xfrm>
          <a:off x="0" y="201777"/>
          <a:ext cx="8075240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2600" kern="1200" dirty="0" smtClean="0"/>
            <a:t>Background</a:t>
          </a:r>
        </a:p>
      </dsp:txBody>
      <dsp:txXfrm>
        <a:off x="30442" y="232219"/>
        <a:ext cx="8014356" cy="562726"/>
      </dsp:txXfrm>
    </dsp:sp>
    <dsp:sp modelId="{366605C5-3629-48FB-99A8-5FEB9E328CA6}">
      <dsp:nvSpPr>
        <dsp:cNvPr id="0" name=""/>
        <dsp:cNvSpPr/>
      </dsp:nvSpPr>
      <dsp:spPr>
        <a:xfrm>
          <a:off x="0" y="825387"/>
          <a:ext cx="8075240" cy="1049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89" tIns="33020" rIns="184912" bIns="3302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kumimoji="1" lang="en-US" sz="2000" kern="1200" dirty="0" smtClean="0"/>
            <a:t>Rapid increase of scientific / technical documents</a:t>
          </a:r>
          <a:endParaRPr lang="ja-JP" sz="2000" kern="1200" dirty="0"/>
        </a:p>
        <a:p>
          <a:pPr marL="457200" lvl="2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ja-JP" sz="2000" kern="1200" dirty="0" smtClean="0"/>
            <a:t>Web of Science and Scopus cover 23M and 53M technical papers</a:t>
          </a:r>
          <a:endParaRPr lang="ja-JP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ja-JP" sz="2000" kern="1200" dirty="0" smtClean="0"/>
            <a:t>Unable for researchers to read all of related papers</a:t>
          </a:r>
          <a:endParaRPr lang="ja-JP" sz="2000" kern="1200" dirty="0"/>
        </a:p>
      </dsp:txBody>
      <dsp:txXfrm>
        <a:off x="0" y="825387"/>
        <a:ext cx="8075240" cy="1049490"/>
      </dsp:txXfrm>
    </dsp:sp>
    <dsp:sp modelId="{2DCC6764-1587-4E1D-8A62-8374BD5BA7A4}">
      <dsp:nvSpPr>
        <dsp:cNvPr id="0" name=""/>
        <dsp:cNvSpPr/>
      </dsp:nvSpPr>
      <dsp:spPr>
        <a:xfrm>
          <a:off x="0" y="1874878"/>
          <a:ext cx="8075240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2600" kern="1200" dirty="0" smtClean="0"/>
            <a:t>Aim</a:t>
          </a:r>
          <a:endParaRPr lang="ja-JP" sz="2600" kern="1200" dirty="0"/>
        </a:p>
      </dsp:txBody>
      <dsp:txXfrm>
        <a:off x="30442" y="1905320"/>
        <a:ext cx="8014356" cy="562726"/>
      </dsp:txXfrm>
    </dsp:sp>
    <dsp:sp modelId="{C394AA86-AC31-4E73-AFF4-0FD797D90D23}">
      <dsp:nvSpPr>
        <dsp:cNvPr id="0" name=""/>
        <dsp:cNvSpPr/>
      </dsp:nvSpPr>
      <dsp:spPr>
        <a:xfrm>
          <a:off x="0" y="2498488"/>
          <a:ext cx="8075240" cy="1668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89" tIns="33020" rIns="184912" bIns="3302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ja-JP" sz="2000" i="1" kern="1200" dirty="0" smtClean="0">
              <a:solidFill>
                <a:srgbClr val="FF0000"/>
              </a:solidFill>
            </a:rPr>
            <a:t>Developing and deepening Text/Document analysis technologies</a:t>
          </a:r>
          <a:endParaRPr lang="ja-JP" sz="2000" i="1" kern="1200" dirty="0">
            <a:solidFill>
              <a:srgbClr val="FF0000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ja-JP" sz="2000" kern="1200" dirty="0" smtClean="0"/>
            <a:t>Implementing content-aware document retrieval and recommendation</a:t>
          </a:r>
          <a:endParaRPr lang="ja-JP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ja-JP" sz="2000" kern="1200" dirty="0" smtClean="0"/>
            <a:t>Enabling novel knowledge acquisition and surveillance</a:t>
          </a:r>
          <a:endParaRPr lang="ja-JP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ja-JP" sz="2000" kern="1200" dirty="0" smtClean="0"/>
            <a:t>All of those will be done through various levels of structure analysis of documents</a:t>
          </a:r>
          <a:endParaRPr lang="ja-JP" sz="2000" kern="1200" dirty="0"/>
        </a:p>
      </dsp:txBody>
      <dsp:txXfrm>
        <a:off x="0" y="2498488"/>
        <a:ext cx="8075240" cy="16684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15338-3921-406D-920A-BEFC291DFB61}">
      <dsp:nvSpPr>
        <dsp:cNvPr id="0" name=""/>
        <dsp:cNvSpPr/>
      </dsp:nvSpPr>
      <dsp:spPr>
        <a:xfrm>
          <a:off x="4267981" y="2233554"/>
          <a:ext cx="399648" cy="190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13"/>
              </a:lnTo>
              <a:lnTo>
                <a:pt x="399648" y="129613"/>
              </a:lnTo>
              <a:lnTo>
                <a:pt x="399648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47B24A-1A92-4F35-9449-FA4593A8824A}">
      <dsp:nvSpPr>
        <dsp:cNvPr id="0" name=""/>
        <dsp:cNvSpPr/>
      </dsp:nvSpPr>
      <dsp:spPr>
        <a:xfrm>
          <a:off x="3868332" y="2233554"/>
          <a:ext cx="399648" cy="190196"/>
        </a:xfrm>
        <a:custGeom>
          <a:avLst/>
          <a:gdLst/>
          <a:ahLst/>
          <a:cxnLst/>
          <a:rect l="0" t="0" r="0" b="0"/>
          <a:pathLst>
            <a:path>
              <a:moveTo>
                <a:pt x="399648" y="0"/>
              </a:moveTo>
              <a:lnTo>
                <a:pt x="399648" y="129613"/>
              </a:lnTo>
              <a:lnTo>
                <a:pt x="0" y="129613"/>
              </a:lnTo>
              <a:lnTo>
                <a:pt x="0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06A56D-F783-447A-8340-8ECDC5559EA5}">
      <dsp:nvSpPr>
        <dsp:cNvPr id="0" name=""/>
        <dsp:cNvSpPr/>
      </dsp:nvSpPr>
      <dsp:spPr>
        <a:xfrm>
          <a:off x="4222261" y="1628086"/>
          <a:ext cx="91440" cy="1901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64DED-2F04-434E-99EE-278CED36FCD6}">
      <dsp:nvSpPr>
        <dsp:cNvPr id="0" name=""/>
        <dsp:cNvSpPr/>
      </dsp:nvSpPr>
      <dsp:spPr>
        <a:xfrm>
          <a:off x="2669387" y="1022619"/>
          <a:ext cx="1598593" cy="190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13"/>
              </a:lnTo>
              <a:lnTo>
                <a:pt x="1598593" y="129613"/>
              </a:lnTo>
              <a:lnTo>
                <a:pt x="1598593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AB6920-BAC6-466C-91C3-43F079AED93A}">
      <dsp:nvSpPr>
        <dsp:cNvPr id="0" name=""/>
        <dsp:cNvSpPr/>
      </dsp:nvSpPr>
      <dsp:spPr>
        <a:xfrm>
          <a:off x="2669387" y="2233554"/>
          <a:ext cx="399648" cy="190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13"/>
              </a:lnTo>
              <a:lnTo>
                <a:pt x="399648" y="129613"/>
              </a:lnTo>
              <a:lnTo>
                <a:pt x="399648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E79BDF-0751-49E2-8D86-BCD79F04B652}">
      <dsp:nvSpPr>
        <dsp:cNvPr id="0" name=""/>
        <dsp:cNvSpPr/>
      </dsp:nvSpPr>
      <dsp:spPr>
        <a:xfrm>
          <a:off x="2269738" y="2233554"/>
          <a:ext cx="399648" cy="190196"/>
        </a:xfrm>
        <a:custGeom>
          <a:avLst/>
          <a:gdLst/>
          <a:ahLst/>
          <a:cxnLst/>
          <a:rect l="0" t="0" r="0" b="0"/>
          <a:pathLst>
            <a:path>
              <a:moveTo>
                <a:pt x="399648" y="0"/>
              </a:moveTo>
              <a:lnTo>
                <a:pt x="399648" y="129613"/>
              </a:lnTo>
              <a:lnTo>
                <a:pt x="0" y="129613"/>
              </a:lnTo>
              <a:lnTo>
                <a:pt x="0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FF091-73FE-46EC-8CBC-C738A717454B}">
      <dsp:nvSpPr>
        <dsp:cNvPr id="0" name=""/>
        <dsp:cNvSpPr/>
      </dsp:nvSpPr>
      <dsp:spPr>
        <a:xfrm>
          <a:off x="2623667" y="1628086"/>
          <a:ext cx="91440" cy="1901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09166-3E03-41DF-BAD4-283D6C7C4EBE}">
      <dsp:nvSpPr>
        <dsp:cNvPr id="0" name=""/>
        <dsp:cNvSpPr/>
      </dsp:nvSpPr>
      <dsp:spPr>
        <a:xfrm>
          <a:off x="2623667" y="1022619"/>
          <a:ext cx="91440" cy="1901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196"/>
              </a:lnTo>
            </a:path>
          </a:pathLst>
        </a:custGeom>
        <a:noFill/>
        <a:ln w="285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4EF39-486B-48C7-B9A4-32D3A708DD6C}">
      <dsp:nvSpPr>
        <dsp:cNvPr id="0" name=""/>
        <dsp:cNvSpPr/>
      </dsp:nvSpPr>
      <dsp:spPr>
        <a:xfrm>
          <a:off x="1070793" y="2233554"/>
          <a:ext cx="399648" cy="190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13"/>
              </a:lnTo>
              <a:lnTo>
                <a:pt x="399648" y="129613"/>
              </a:lnTo>
              <a:lnTo>
                <a:pt x="399648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C6583A-44FE-4E5B-8CB4-E2FD7530DA99}">
      <dsp:nvSpPr>
        <dsp:cNvPr id="0" name=""/>
        <dsp:cNvSpPr/>
      </dsp:nvSpPr>
      <dsp:spPr>
        <a:xfrm>
          <a:off x="671145" y="2233554"/>
          <a:ext cx="399648" cy="190196"/>
        </a:xfrm>
        <a:custGeom>
          <a:avLst/>
          <a:gdLst/>
          <a:ahLst/>
          <a:cxnLst/>
          <a:rect l="0" t="0" r="0" b="0"/>
          <a:pathLst>
            <a:path>
              <a:moveTo>
                <a:pt x="399648" y="0"/>
              </a:moveTo>
              <a:lnTo>
                <a:pt x="399648" y="129613"/>
              </a:lnTo>
              <a:lnTo>
                <a:pt x="0" y="129613"/>
              </a:lnTo>
              <a:lnTo>
                <a:pt x="0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FFEF1-2EE2-4395-B366-A09236722F50}">
      <dsp:nvSpPr>
        <dsp:cNvPr id="0" name=""/>
        <dsp:cNvSpPr/>
      </dsp:nvSpPr>
      <dsp:spPr>
        <a:xfrm>
          <a:off x="1025073" y="1628086"/>
          <a:ext cx="91440" cy="1901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A74E1-4550-4A68-A4FD-6E3A01FF7F39}">
      <dsp:nvSpPr>
        <dsp:cNvPr id="0" name=""/>
        <dsp:cNvSpPr/>
      </dsp:nvSpPr>
      <dsp:spPr>
        <a:xfrm>
          <a:off x="1070793" y="1022619"/>
          <a:ext cx="1598593" cy="190196"/>
        </a:xfrm>
        <a:custGeom>
          <a:avLst/>
          <a:gdLst/>
          <a:ahLst/>
          <a:cxnLst/>
          <a:rect l="0" t="0" r="0" b="0"/>
          <a:pathLst>
            <a:path>
              <a:moveTo>
                <a:pt x="1598593" y="0"/>
              </a:moveTo>
              <a:lnTo>
                <a:pt x="1598593" y="129613"/>
              </a:lnTo>
              <a:lnTo>
                <a:pt x="0" y="129613"/>
              </a:lnTo>
              <a:lnTo>
                <a:pt x="0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0C84A-364B-4AA4-B1F4-8805B9CFECCD}">
      <dsp:nvSpPr>
        <dsp:cNvPr id="0" name=""/>
        <dsp:cNvSpPr/>
      </dsp:nvSpPr>
      <dsp:spPr>
        <a:xfrm>
          <a:off x="2623667" y="417152"/>
          <a:ext cx="91440" cy="1901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19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BC254C-CAF6-4C2A-8F90-0EF1FA8483E6}">
      <dsp:nvSpPr>
        <dsp:cNvPr id="0" name=""/>
        <dsp:cNvSpPr/>
      </dsp:nvSpPr>
      <dsp:spPr>
        <a:xfrm>
          <a:off x="2342402" y="1881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EEA52-8262-4AE0-B01A-5E1103FE34B4}">
      <dsp:nvSpPr>
        <dsp:cNvPr id="0" name=""/>
        <dsp:cNvSpPr/>
      </dsp:nvSpPr>
      <dsp:spPr>
        <a:xfrm>
          <a:off x="2415065" y="70911"/>
          <a:ext cx="653970" cy="4152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27,300</a:t>
          </a:r>
          <a:r>
            <a:rPr lang="zh-TW" altLang="en-US" sz="1000" kern="1200" baseline="0" dirty="0" smtClean="0">
              <a:latin typeface="+mn-lt"/>
            </a:rPr>
            <a:t>元</a:t>
          </a:r>
          <a:endParaRPr lang="zh-TW" altLang="en-US" sz="1000" kern="1200" baseline="0" dirty="0">
            <a:latin typeface="+mn-lt"/>
          </a:endParaRPr>
        </a:p>
      </dsp:txBody>
      <dsp:txXfrm>
        <a:off x="2415065" y="70911"/>
        <a:ext cx="653970" cy="415271"/>
      </dsp:txXfrm>
    </dsp:sp>
    <dsp:sp modelId="{AFECBCEC-E19A-4D4F-A815-7031C0CD8C38}">
      <dsp:nvSpPr>
        <dsp:cNvPr id="0" name=""/>
        <dsp:cNvSpPr/>
      </dsp:nvSpPr>
      <dsp:spPr>
        <a:xfrm>
          <a:off x="2342402" y="607348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9086FC-01A0-4EBE-8990-8AF034BD4736}">
      <dsp:nvSpPr>
        <dsp:cNvPr id="0" name=""/>
        <dsp:cNvSpPr/>
      </dsp:nvSpPr>
      <dsp:spPr>
        <a:xfrm>
          <a:off x="2415065" y="676378"/>
          <a:ext cx="653970" cy="415271"/>
        </a:xfrm>
        <a:prstGeom prst="diamond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gradFill flip="none" rotWithShape="1">
            <a:gsLst>
              <a:gs pos="43000">
                <a:schemeClr val="tx1"/>
              </a:gs>
              <a:gs pos="82000">
                <a:schemeClr val="accent2">
                  <a:lumMod val="97000"/>
                  <a:lumOff val="3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810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>
              <a:latin typeface="+mn-lt"/>
            </a:rPr>
            <a:t>SUM</a:t>
          </a:r>
          <a:endParaRPr lang="zh-TW" altLang="en-US" sz="1000" kern="1200" dirty="0">
            <a:latin typeface="+mn-lt"/>
          </a:endParaRPr>
        </a:p>
      </dsp:txBody>
      <dsp:txXfrm>
        <a:off x="2578558" y="780196"/>
        <a:ext cx="326985" cy="207635"/>
      </dsp:txXfrm>
    </dsp:sp>
    <dsp:sp modelId="{2A3DE53D-86AE-4EB2-8DA5-DD0781F2E1A4}">
      <dsp:nvSpPr>
        <dsp:cNvPr id="0" name=""/>
        <dsp:cNvSpPr/>
      </dsp:nvSpPr>
      <dsp:spPr>
        <a:xfrm>
          <a:off x="743808" y="1212815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35B696-4088-4185-BCDD-C8AC15CC985B}">
      <dsp:nvSpPr>
        <dsp:cNvPr id="0" name=""/>
        <dsp:cNvSpPr/>
      </dsp:nvSpPr>
      <dsp:spPr>
        <a:xfrm>
          <a:off x="816471" y="1281846"/>
          <a:ext cx="653970" cy="4152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20,000</a:t>
          </a:r>
          <a:r>
            <a:rPr lang="zh-TW" altLang="en-US" sz="1000" kern="1200" baseline="0" dirty="0" smtClean="0">
              <a:latin typeface="+mn-lt"/>
            </a:rPr>
            <a:t>元</a:t>
          </a:r>
          <a:endParaRPr lang="zh-TW" altLang="en-US" sz="1000" kern="1200" baseline="0" dirty="0">
            <a:latin typeface="+mn-lt"/>
          </a:endParaRPr>
        </a:p>
      </dsp:txBody>
      <dsp:txXfrm>
        <a:off x="836743" y="1302118"/>
        <a:ext cx="613426" cy="374727"/>
      </dsp:txXfrm>
    </dsp:sp>
    <dsp:sp modelId="{4E61A0FA-BFBF-4D51-9954-743231C6DDB5}">
      <dsp:nvSpPr>
        <dsp:cNvPr id="0" name=""/>
        <dsp:cNvSpPr/>
      </dsp:nvSpPr>
      <dsp:spPr>
        <a:xfrm>
          <a:off x="743808" y="1818283"/>
          <a:ext cx="653970" cy="415271"/>
        </a:xfrm>
        <a:prstGeom prst="roundRect">
          <a:avLst>
            <a:gd name="adj" fmla="val 10000"/>
          </a:avLst>
        </a:prstGeom>
        <a:solidFill>
          <a:schemeClr val="bg1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DA221-6A0E-4B4A-BA7E-E4B43CA971D4}">
      <dsp:nvSpPr>
        <dsp:cNvPr id="0" name=""/>
        <dsp:cNvSpPr/>
      </dsp:nvSpPr>
      <dsp:spPr>
        <a:xfrm>
          <a:off x="816471" y="1887313"/>
          <a:ext cx="653970" cy="415271"/>
        </a:xfrm>
        <a:prstGeom prst="diamond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810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>
              <a:latin typeface="+mn-lt"/>
            </a:rPr>
            <a:t>MUL</a:t>
          </a:r>
          <a:endParaRPr lang="zh-TW" altLang="en-US" sz="1000" kern="1200" dirty="0">
            <a:latin typeface="+mn-lt"/>
          </a:endParaRPr>
        </a:p>
      </dsp:txBody>
      <dsp:txXfrm>
        <a:off x="979964" y="1991131"/>
        <a:ext cx="326985" cy="207635"/>
      </dsp:txXfrm>
    </dsp:sp>
    <dsp:sp modelId="{295FF9F0-BF2B-4227-B331-A7286DAC6415}">
      <dsp:nvSpPr>
        <dsp:cNvPr id="0" name=""/>
        <dsp:cNvSpPr/>
      </dsp:nvSpPr>
      <dsp:spPr>
        <a:xfrm>
          <a:off x="344160" y="2423750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61F4E3-5F01-45C9-8F3F-A7174688C3FD}">
      <dsp:nvSpPr>
        <dsp:cNvPr id="0" name=""/>
        <dsp:cNvSpPr/>
      </dsp:nvSpPr>
      <dsp:spPr>
        <a:xfrm>
          <a:off x="416823" y="2492780"/>
          <a:ext cx="653970" cy="4152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2</a:t>
          </a:r>
          <a:r>
            <a:rPr lang="zh-TW" altLang="en-US" sz="1000" kern="1200" baseline="0" dirty="0" smtClean="0">
              <a:latin typeface="+mn-lt"/>
            </a:rPr>
            <a:t>疊</a:t>
          </a:r>
          <a:endParaRPr lang="zh-TW" altLang="en-US" sz="1000" kern="1200" baseline="0" dirty="0">
            <a:latin typeface="+mn-lt"/>
          </a:endParaRPr>
        </a:p>
      </dsp:txBody>
      <dsp:txXfrm>
        <a:off x="437095" y="2513052"/>
        <a:ext cx="613426" cy="374727"/>
      </dsp:txXfrm>
    </dsp:sp>
    <dsp:sp modelId="{8EE966EE-7F8D-40AA-831B-31968D78FF6E}">
      <dsp:nvSpPr>
        <dsp:cNvPr id="0" name=""/>
        <dsp:cNvSpPr/>
      </dsp:nvSpPr>
      <dsp:spPr>
        <a:xfrm>
          <a:off x="1143456" y="2423750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0FD6C-B710-4969-BD79-9FD6F5D022B1}">
      <dsp:nvSpPr>
        <dsp:cNvPr id="0" name=""/>
        <dsp:cNvSpPr/>
      </dsp:nvSpPr>
      <dsp:spPr>
        <a:xfrm>
          <a:off x="1216120" y="2492780"/>
          <a:ext cx="653970" cy="4152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10,000</a:t>
          </a:r>
          <a:r>
            <a:rPr lang="zh-TW" altLang="en-US" sz="1000" kern="1200" baseline="0" dirty="0" smtClean="0">
              <a:latin typeface="+mn-lt"/>
            </a:rPr>
            <a:t>元鈔票</a:t>
          </a:r>
          <a:endParaRPr lang="zh-TW" altLang="en-US" sz="1000" kern="1200" baseline="0" dirty="0">
            <a:latin typeface="+mn-lt"/>
          </a:endParaRPr>
        </a:p>
      </dsp:txBody>
      <dsp:txXfrm>
        <a:off x="1236392" y="2513052"/>
        <a:ext cx="613426" cy="374727"/>
      </dsp:txXfrm>
    </dsp:sp>
    <dsp:sp modelId="{7A1BB78D-A385-49FC-91E0-2133F6C33828}">
      <dsp:nvSpPr>
        <dsp:cNvPr id="0" name=""/>
        <dsp:cNvSpPr/>
      </dsp:nvSpPr>
      <dsp:spPr>
        <a:xfrm>
          <a:off x="2342402" y="1212815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057D-FC2B-4C78-A742-E8517E803B38}">
      <dsp:nvSpPr>
        <dsp:cNvPr id="0" name=""/>
        <dsp:cNvSpPr/>
      </dsp:nvSpPr>
      <dsp:spPr>
        <a:xfrm>
          <a:off x="2415065" y="1281846"/>
          <a:ext cx="653970" cy="4152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6,000</a:t>
          </a:r>
          <a:r>
            <a:rPr lang="zh-TW" altLang="en-US" sz="1000" kern="1200" baseline="0" dirty="0" smtClean="0">
              <a:latin typeface="+mn-lt"/>
            </a:rPr>
            <a:t>元</a:t>
          </a:r>
          <a:endParaRPr lang="zh-TW" altLang="en-US" sz="1000" kern="1200" baseline="0" dirty="0">
            <a:latin typeface="+mn-lt"/>
          </a:endParaRPr>
        </a:p>
      </dsp:txBody>
      <dsp:txXfrm>
        <a:off x="2435337" y="1302118"/>
        <a:ext cx="613426" cy="374727"/>
      </dsp:txXfrm>
    </dsp:sp>
    <dsp:sp modelId="{2DB829D6-14F1-4866-B632-0B704C7450DC}">
      <dsp:nvSpPr>
        <dsp:cNvPr id="0" name=""/>
        <dsp:cNvSpPr/>
      </dsp:nvSpPr>
      <dsp:spPr>
        <a:xfrm>
          <a:off x="2342402" y="1818283"/>
          <a:ext cx="653970" cy="415271"/>
        </a:xfrm>
        <a:prstGeom prst="roundRect">
          <a:avLst>
            <a:gd name="adj" fmla="val 10000"/>
          </a:avLst>
        </a:prstGeom>
        <a:solidFill>
          <a:schemeClr val="bg1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CBFC00-346A-4A2F-82BC-4EA1D27B46F8}">
      <dsp:nvSpPr>
        <dsp:cNvPr id="0" name=""/>
        <dsp:cNvSpPr/>
      </dsp:nvSpPr>
      <dsp:spPr>
        <a:xfrm>
          <a:off x="2415065" y="1887313"/>
          <a:ext cx="653970" cy="415271"/>
        </a:xfrm>
        <a:prstGeom prst="diamond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810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>
              <a:latin typeface="+mn-lt"/>
            </a:rPr>
            <a:t>MUL</a:t>
          </a:r>
          <a:endParaRPr lang="zh-TW" altLang="en-US" sz="1000" kern="1200" dirty="0">
            <a:latin typeface="+mn-lt"/>
          </a:endParaRPr>
        </a:p>
      </dsp:txBody>
      <dsp:txXfrm>
        <a:off x="2578558" y="1991131"/>
        <a:ext cx="326985" cy="207635"/>
      </dsp:txXfrm>
    </dsp:sp>
    <dsp:sp modelId="{A24B4D27-05CE-4043-8221-61F590DC2710}">
      <dsp:nvSpPr>
        <dsp:cNvPr id="0" name=""/>
        <dsp:cNvSpPr/>
      </dsp:nvSpPr>
      <dsp:spPr>
        <a:xfrm>
          <a:off x="1942753" y="2423750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17D06-7A3F-4F6B-AF5A-73EA4320BA25}">
      <dsp:nvSpPr>
        <dsp:cNvPr id="0" name=""/>
        <dsp:cNvSpPr/>
      </dsp:nvSpPr>
      <dsp:spPr>
        <a:xfrm>
          <a:off x="2015417" y="2492780"/>
          <a:ext cx="653970" cy="4152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6</a:t>
          </a:r>
          <a:r>
            <a:rPr lang="zh-TW" altLang="en-US" sz="1000" kern="1200" baseline="0" dirty="0" smtClean="0">
              <a:latin typeface="+mn-lt"/>
            </a:rPr>
            <a:t>張</a:t>
          </a:r>
          <a:endParaRPr lang="zh-TW" altLang="en-US" sz="1000" kern="1200" baseline="0" dirty="0">
            <a:latin typeface="+mn-lt"/>
          </a:endParaRPr>
        </a:p>
      </dsp:txBody>
      <dsp:txXfrm>
        <a:off x="2035689" y="2513052"/>
        <a:ext cx="613426" cy="374727"/>
      </dsp:txXfrm>
    </dsp:sp>
    <dsp:sp modelId="{304BCCAA-3FB3-4319-8F63-00987F4675CD}">
      <dsp:nvSpPr>
        <dsp:cNvPr id="0" name=""/>
        <dsp:cNvSpPr/>
      </dsp:nvSpPr>
      <dsp:spPr>
        <a:xfrm>
          <a:off x="2742050" y="2423750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3FF976-26E8-4963-B3FA-2597FAA21713}">
      <dsp:nvSpPr>
        <dsp:cNvPr id="0" name=""/>
        <dsp:cNvSpPr/>
      </dsp:nvSpPr>
      <dsp:spPr>
        <a:xfrm>
          <a:off x="2814714" y="2492780"/>
          <a:ext cx="653970" cy="4152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1,000</a:t>
          </a:r>
          <a:r>
            <a:rPr lang="zh-TW" altLang="en-US" sz="1000" kern="1200" baseline="0" dirty="0" smtClean="0">
              <a:latin typeface="+mn-lt"/>
            </a:rPr>
            <a:t>元鈔票</a:t>
          </a:r>
          <a:endParaRPr lang="zh-TW" altLang="en-US" sz="1000" kern="1200" baseline="0" dirty="0">
            <a:latin typeface="+mn-lt"/>
          </a:endParaRPr>
        </a:p>
      </dsp:txBody>
      <dsp:txXfrm>
        <a:off x="2834986" y="2513052"/>
        <a:ext cx="613426" cy="374727"/>
      </dsp:txXfrm>
    </dsp:sp>
    <dsp:sp modelId="{B908FD37-7FCE-4721-9FF7-3E413E4EDCD3}">
      <dsp:nvSpPr>
        <dsp:cNvPr id="0" name=""/>
        <dsp:cNvSpPr/>
      </dsp:nvSpPr>
      <dsp:spPr>
        <a:xfrm>
          <a:off x="3940995" y="1212815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10F2A9-E996-4BBE-A563-0ADDE362CA47}">
      <dsp:nvSpPr>
        <dsp:cNvPr id="0" name=""/>
        <dsp:cNvSpPr/>
      </dsp:nvSpPr>
      <dsp:spPr>
        <a:xfrm>
          <a:off x="4013659" y="1281846"/>
          <a:ext cx="653970" cy="4152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1,300</a:t>
          </a:r>
          <a:r>
            <a:rPr lang="zh-TW" altLang="en-US" sz="1000" kern="1200" baseline="0" dirty="0" smtClean="0">
              <a:latin typeface="+mn-lt"/>
            </a:rPr>
            <a:t>元</a:t>
          </a:r>
          <a:endParaRPr lang="zh-TW" altLang="en-US" sz="1000" kern="1200" baseline="0" dirty="0">
            <a:latin typeface="+mn-lt"/>
          </a:endParaRPr>
        </a:p>
      </dsp:txBody>
      <dsp:txXfrm>
        <a:off x="4033931" y="1302118"/>
        <a:ext cx="613426" cy="374727"/>
      </dsp:txXfrm>
    </dsp:sp>
    <dsp:sp modelId="{75266889-1DA9-4610-B688-A77E27A58C9E}">
      <dsp:nvSpPr>
        <dsp:cNvPr id="0" name=""/>
        <dsp:cNvSpPr/>
      </dsp:nvSpPr>
      <dsp:spPr>
        <a:xfrm>
          <a:off x="3940995" y="1818283"/>
          <a:ext cx="653970" cy="415271"/>
        </a:xfrm>
        <a:prstGeom prst="roundRect">
          <a:avLst>
            <a:gd name="adj" fmla="val 10000"/>
          </a:avLst>
        </a:prstGeom>
        <a:solidFill>
          <a:schemeClr val="bg1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32E10C-F236-4B2A-AA97-4BEC6C92AF67}">
      <dsp:nvSpPr>
        <dsp:cNvPr id="0" name=""/>
        <dsp:cNvSpPr/>
      </dsp:nvSpPr>
      <dsp:spPr>
        <a:xfrm>
          <a:off x="4013659" y="1887313"/>
          <a:ext cx="653970" cy="415271"/>
        </a:xfrm>
        <a:prstGeom prst="diamond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810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>
              <a:latin typeface="+mn-lt"/>
            </a:rPr>
            <a:t>MUL</a:t>
          </a:r>
          <a:endParaRPr lang="zh-TW" altLang="en-US" sz="1000" kern="1200" dirty="0">
            <a:latin typeface="+mn-lt"/>
          </a:endParaRPr>
        </a:p>
      </dsp:txBody>
      <dsp:txXfrm>
        <a:off x="4177152" y="1991131"/>
        <a:ext cx="326985" cy="207635"/>
      </dsp:txXfrm>
    </dsp:sp>
    <dsp:sp modelId="{EC3A5345-153F-4B48-A6ED-1F6B908FC264}">
      <dsp:nvSpPr>
        <dsp:cNvPr id="0" name=""/>
        <dsp:cNvSpPr/>
      </dsp:nvSpPr>
      <dsp:spPr>
        <a:xfrm>
          <a:off x="3541347" y="2423750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B3ED2-C6D6-49D3-BC1E-B08862E4F49E}">
      <dsp:nvSpPr>
        <dsp:cNvPr id="0" name=""/>
        <dsp:cNvSpPr/>
      </dsp:nvSpPr>
      <dsp:spPr>
        <a:xfrm>
          <a:off x="3614010" y="2492780"/>
          <a:ext cx="653970" cy="4152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13</a:t>
          </a:r>
          <a:r>
            <a:rPr lang="zh-TW" altLang="en-US" sz="1000" kern="1200" baseline="0" dirty="0" smtClean="0">
              <a:latin typeface="+mn-lt"/>
            </a:rPr>
            <a:t>張</a:t>
          </a:r>
          <a:endParaRPr lang="zh-TW" altLang="en-US" sz="1000" kern="1200" baseline="0" dirty="0">
            <a:latin typeface="+mn-lt"/>
          </a:endParaRPr>
        </a:p>
      </dsp:txBody>
      <dsp:txXfrm>
        <a:off x="3634282" y="2513052"/>
        <a:ext cx="613426" cy="374727"/>
      </dsp:txXfrm>
    </dsp:sp>
    <dsp:sp modelId="{E1924FBD-0B8F-430D-AD66-2E6DF76243CF}">
      <dsp:nvSpPr>
        <dsp:cNvPr id="0" name=""/>
        <dsp:cNvSpPr/>
      </dsp:nvSpPr>
      <dsp:spPr>
        <a:xfrm>
          <a:off x="4340644" y="2423750"/>
          <a:ext cx="653970" cy="415271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5A1CA-7A72-4023-997C-2F644156D82C}">
      <dsp:nvSpPr>
        <dsp:cNvPr id="0" name=""/>
        <dsp:cNvSpPr/>
      </dsp:nvSpPr>
      <dsp:spPr>
        <a:xfrm>
          <a:off x="4413307" y="2492780"/>
          <a:ext cx="653970" cy="4152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baseline="0" dirty="0" smtClean="0">
              <a:latin typeface="+mn-lt"/>
            </a:rPr>
            <a:t>100</a:t>
          </a:r>
          <a:r>
            <a:rPr lang="zh-TW" altLang="en-US" sz="1000" kern="1200" baseline="0" dirty="0" smtClean="0">
              <a:latin typeface="+mn-lt"/>
            </a:rPr>
            <a:t>元鈔票</a:t>
          </a:r>
          <a:endParaRPr lang="zh-TW" altLang="en-US" sz="1000" kern="1200" baseline="0" dirty="0">
            <a:latin typeface="+mn-lt"/>
          </a:endParaRPr>
        </a:p>
      </dsp:txBody>
      <dsp:txXfrm>
        <a:off x="4433579" y="2513052"/>
        <a:ext cx="613426" cy="374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B9193-A032-954D-A18D-CF6D50887301}" type="datetime1">
              <a:rPr lang="en-US" smtClean="0"/>
              <a:pPr/>
              <a:t>3/30/2018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21140-EA19-0E43-A80D-D54B28EE88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720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57150-AD56-134F-8C91-F323783C062B}" type="datetime1">
              <a:rPr lang="en-US" smtClean="0"/>
              <a:pPr/>
              <a:t>3/30/2018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09588"/>
            <a:ext cx="339725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6E4F3-2125-E746-875E-0605562848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236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0" algn="l" defTabSz="4571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0" algn="l" defTabSz="4571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0" algn="l" defTabSz="4571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0" algn="l" defTabSz="4571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0" algn="l" defTabSz="4571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80" algn="l" defTabSz="4571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58" algn="l" defTabSz="4571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39" algn="l" defTabSz="4571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20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fld id="{832CB6B6-CF48-4C3F-A077-429DC4C2C17C}" type="slidenum">
              <a:rPr lang="en-US" altLang="zh-TW" sz="1000">
                <a:solidFill>
                  <a:prstClr val="black"/>
                </a:solidFill>
              </a:rPr>
              <a:pPr/>
              <a:t>6</a:t>
            </a:fld>
            <a:endParaRPr lang="en-US" altLang="zh-TW" sz="1000">
              <a:solidFill>
                <a:prstClr val="black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smtClean="0">
              <a:latin typeface="Times New Roman" pitchFamily="18" charset="0"/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34332" indent="-282435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29741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81638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33534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485431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37327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389224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41120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31641E92-0957-4A55-B4ED-B9AD47291280}" type="slidenum">
              <a:rPr lang="en-US" altLang="zh-TW" sz="100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7</a:t>
            </a:fld>
            <a:endParaRPr lang="en-US" altLang="zh-TW" sz="100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0088" y="509588"/>
            <a:ext cx="3398837" cy="2549525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zh-TW" altLang="zh-TW" smtClean="0">
              <a:cs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34332" indent="-282435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29741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81638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33534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485431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37327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389224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41120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3E0BE1E5-E0A4-484E-AF7C-0172CC055014}" type="slidenum">
              <a:rPr lang="en-US" altLang="zh-TW" sz="100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8</a:t>
            </a:fld>
            <a:endParaRPr lang="en-US" altLang="zh-TW" sz="100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0088" y="509588"/>
            <a:ext cx="3400425" cy="2549525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altLang="zh-TW">
                <a:ea typeface="ＭＳ Ｐゴシック" charset="0"/>
              </a:rPr>
              <a:t>Split-Idiom: Turn the light on. Compound: Green House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34332" indent="-282435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29741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81638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33534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485431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37327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389224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41120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7B9D6BC0-D372-4FFA-89B3-360942314286}" type="slidenum">
              <a:rPr lang="en-US" altLang="zh-TW" sz="100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9</a:t>
            </a:fld>
            <a:endParaRPr lang="en-US" altLang="zh-TW" sz="100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0088" y="509588"/>
            <a:ext cx="3400425" cy="2549525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altLang="zh-TW">
                <a:ea typeface="ＭＳ Ｐゴシック" charset="0"/>
              </a:rPr>
              <a:t>Split-Idiom: Turn the light on. Compound: Green House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34332" indent="-282435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29741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81638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33534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485431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37327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389224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41120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AF769574-A0B8-44B0-9497-D16FB9338D25}" type="slidenum">
              <a:rPr lang="en-US" altLang="zh-TW" sz="100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10</a:t>
            </a:fld>
            <a:endParaRPr lang="en-US" altLang="zh-TW" sz="100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0088" y="509588"/>
            <a:ext cx="3400425" cy="2549525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zh-TW" altLang="zh-TW" smtClean="0">
              <a:cs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34332" indent="-282435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29741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81638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33534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485431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37327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389224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41120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F9F298CC-7AF6-405A-AAC7-EEF40FC49676}" type="slidenum">
              <a:rPr lang="en-US" altLang="zh-TW" sz="100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11</a:t>
            </a:fld>
            <a:endParaRPr lang="en-US" altLang="zh-TW" sz="100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0088" y="509588"/>
            <a:ext cx="3400425" cy="2549525"/>
          </a:xfrm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zh-TW" altLang="zh-TW" smtClean="0">
              <a:cs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34332" indent="-282435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29741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81638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33534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485431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37327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389224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41120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02E403C8-964F-463C-92DE-44D3CD9489FC}" type="slidenum">
              <a:rPr lang="en-US" altLang="zh-TW" sz="100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12</a:t>
            </a:fld>
            <a:endParaRPr lang="en-US" altLang="zh-TW" sz="100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0088" y="509588"/>
            <a:ext cx="3400425" cy="2549525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zh-TW" smtClean="0">
              <a:cs typeface="新細明體" pitchFamily="18" charset="-120"/>
            </a:endParaRPr>
          </a:p>
          <a:p>
            <a:pPr eaLnBrk="1" hangingPunct="1">
              <a:defRPr/>
            </a:pPr>
            <a:r>
              <a:rPr lang="en-US" altLang="zh-TW" smtClean="0">
                <a:cs typeface="新細明體" pitchFamily="18" charset="-120"/>
              </a:rPr>
              <a:t>P8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34332" indent="-282435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29741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81638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33534" indent="-225948" defTabSz="913207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485431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37327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389224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41120" indent="-225948" defTabSz="91320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47EC6A63-4E14-4843-914D-3DCE2EBD0ADC}" type="slidenum">
              <a:rPr lang="en-US" altLang="zh-TW" sz="1000">
                <a:solidFill>
                  <a:prstClr val="black"/>
                </a:solidFill>
                <a:latin typeface="Times New Roman" pitchFamily="18" charset="0"/>
                <a:ea typeface="新細明體" pitchFamily="18" charset="-120"/>
              </a:rPr>
              <a:pPr>
                <a:defRPr/>
              </a:pPr>
              <a:t>13</a:t>
            </a:fld>
            <a:endParaRPr lang="en-US" altLang="zh-TW" sz="1000">
              <a:solidFill>
                <a:prstClr val="black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0088" y="509588"/>
            <a:ext cx="3400425" cy="2549525"/>
          </a:xfrm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zh-TW" smtClean="0">
              <a:cs typeface="新細明體" pitchFamily="18" charset="-120"/>
            </a:endParaRPr>
          </a:p>
          <a:p>
            <a:pPr eaLnBrk="1" hangingPunct="1">
              <a:defRPr/>
            </a:pPr>
            <a:r>
              <a:rPr lang="en-US" altLang="zh-TW" smtClean="0">
                <a:cs typeface="新細明體" pitchFamily="18" charset="-120"/>
              </a:rPr>
              <a:t>P8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7425" y="3228895"/>
            <a:ext cx="7899400" cy="305895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zh-CN" altLang="en-US" b="1" dirty="0" smtClean="0">
              <a:latin typeface="Arial" charset="0"/>
              <a:sym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4860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07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95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67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077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753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86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262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350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63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0176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256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5000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004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8798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40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901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25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252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1175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0030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67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1153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到</a:t>
            </a:r>
            <a:r>
              <a:rPr lang="en-US" altLang="zh-TW" dirty="0" err="1" smtClean="0"/>
              <a:t>stc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3818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在我們的</a:t>
            </a:r>
            <a:r>
              <a:rPr lang="en-US" altLang="zh-TW" dirty="0" smtClean="0"/>
              <a:t>seed</a:t>
            </a:r>
            <a:r>
              <a:rPr lang="zh-TW" altLang="en-US" dirty="0" smtClean="0"/>
              <a:t> </a:t>
            </a:r>
            <a:r>
              <a:rPr lang="en-US" altLang="zh-TW" dirty="0" smtClean="0"/>
              <a:t>corpus</a:t>
            </a:r>
            <a:r>
              <a:rPr lang="zh-TW" altLang="en-US" dirty="0" smtClean="0"/>
              <a:t>裡面 </a:t>
            </a:r>
            <a:r>
              <a:rPr lang="en-US" altLang="zh-TW" dirty="0" smtClean="0"/>
              <a:t>,</a:t>
            </a:r>
          </a:p>
          <a:p>
            <a:r>
              <a:rPr lang="en-US" altLang="zh-TW" dirty="0" smtClean="0"/>
              <a:t>multiplication</a:t>
            </a:r>
            <a:r>
              <a:rPr lang="zh-TW" altLang="en-US" dirty="0" smtClean="0"/>
              <a:t>和</a:t>
            </a:r>
            <a:r>
              <a:rPr lang="en-US" altLang="zh-TW" dirty="0" smtClean="0"/>
              <a:t>sum</a:t>
            </a:r>
            <a:r>
              <a:rPr lang="zh-TW" altLang="en-US" dirty="0" smtClean="0"/>
              <a:t>佔了較大的比例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69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9305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目前</a:t>
            </a:r>
            <a:r>
              <a:rPr lang="en-US" altLang="zh-TW" dirty="0" err="1" smtClean="0"/>
              <a:t>stc</a:t>
            </a:r>
            <a:r>
              <a:rPr lang="zh-TW" altLang="en-US" dirty="0" smtClean="0"/>
              <a:t> 是採用</a:t>
            </a:r>
            <a:r>
              <a:rPr lang="en-US" altLang="zh-TW" dirty="0" err="1" smtClean="0"/>
              <a:t>svm</a:t>
            </a:r>
            <a:r>
              <a:rPr lang="en-US" altLang="zh-TW" dirty="0" smtClean="0"/>
              <a:t> with linear</a:t>
            </a:r>
            <a:r>
              <a:rPr lang="en-US" altLang="zh-TW" baseline="0" dirty="0" smtClean="0"/>
              <a:t> kernel, </a:t>
            </a:r>
          </a:p>
          <a:p>
            <a:r>
              <a:rPr lang="zh-TW" altLang="en-US" baseline="0" dirty="0" smtClean="0"/>
              <a:t>還有四種不同的</a:t>
            </a:r>
            <a:r>
              <a:rPr lang="en-US" altLang="zh-TW" baseline="0" dirty="0" smtClean="0"/>
              <a:t>feature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set</a:t>
            </a:r>
            <a:r>
              <a:rPr lang="zh-TW" altLang="en-US" baseline="0" dirty="0" smtClean="0"/>
              <a:t>下去</a:t>
            </a:r>
            <a:r>
              <a:rPr lang="en-US" altLang="zh-TW" baseline="0" dirty="0" smtClean="0"/>
              <a:t>train,</a:t>
            </a:r>
          </a:p>
          <a:p>
            <a:r>
              <a:rPr lang="zh-TW" altLang="en-US" baseline="0" dirty="0" smtClean="0"/>
              <a:t>像是</a:t>
            </a:r>
            <a:r>
              <a:rPr lang="en-US" altLang="zh-TW" baseline="0" dirty="0" err="1" smtClean="0"/>
              <a:t>unig</a:t>
            </a:r>
            <a:r>
              <a:rPr lang="en-US" altLang="zh-TW" baseline="0" dirty="0" smtClean="0"/>
              <a:t>……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806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在</a:t>
            </a:r>
            <a:r>
              <a:rPr lang="en-US" altLang="zh-TW" dirty="0" err="1" smtClean="0"/>
              <a:t>lfc</a:t>
            </a:r>
            <a:r>
              <a:rPr lang="zh-TW" altLang="en-US" dirty="0" smtClean="0"/>
              <a:t> 有很多的</a:t>
            </a:r>
            <a:r>
              <a:rPr lang="en-US" altLang="zh-TW" dirty="0" smtClean="0"/>
              <a:t>math</a:t>
            </a:r>
            <a:r>
              <a:rPr lang="zh-TW" altLang="en-US" dirty="0" smtClean="0"/>
              <a:t> </a:t>
            </a:r>
            <a:r>
              <a:rPr lang="en-US" altLang="zh-TW" dirty="0" smtClean="0"/>
              <a:t>concepts</a:t>
            </a:r>
          </a:p>
          <a:p>
            <a:r>
              <a:rPr lang="zh-TW" altLang="en-US" dirty="0" smtClean="0"/>
              <a:t>利入</a:t>
            </a:r>
            <a:r>
              <a:rPr lang="en-US" altLang="zh-TW" dirty="0" smtClean="0"/>
              <a:t>quantity,</a:t>
            </a:r>
            <a:r>
              <a:rPr lang="zh-TW" altLang="en-US" dirty="0" smtClean="0"/>
              <a:t> 舉個例子</a:t>
            </a:r>
            <a:r>
              <a:rPr lang="en-US" altLang="zh-TW" dirty="0" smtClean="0"/>
              <a:t>, 300</a:t>
            </a:r>
            <a:r>
              <a:rPr lang="zh-TW" altLang="en-US" dirty="0" smtClean="0"/>
              <a:t>朵玫瑰</a:t>
            </a:r>
            <a:r>
              <a:rPr lang="en-US" altLang="zh-TW" dirty="0" smtClean="0"/>
              <a:t>….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0831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73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8826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err="1" smtClean="0"/>
              <a:t>Ie</a:t>
            </a:r>
            <a:r>
              <a:rPr lang="en-US" altLang="zh-TW" dirty="0" smtClean="0"/>
              <a:t> </a:t>
            </a:r>
            <a:r>
              <a:rPr lang="zh-TW" altLang="en-US" dirty="0" smtClean="0"/>
              <a:t>還會根據</a:t>
            </a:r>
            <a:r>
              <a:rPr lang="en-US" altLang="zh-TW" dirty="0" err="1" smtClean="0"/>
              <a:t>lfc</a:t>
            </a:r>
            <a:r>
              <a:rPr lang="en-US" altLang="zh-TW" dirty="0" smtClean="0"/>
              <a:t> </a:t>
            </a:r>
            <a:r>
              <a:rPr lang="zh-TW" altLang="en-US" dirty="0" smtClean="0"/>
              <a:t>給的</a:t>
            </a:r>
            <a:r>
              <a:rPr lang="en-US" altLang="zh-TW" dirty="0" smtClean="0"/>
              <a:t>fact</a:t>
            </a:r>
            <a:r>
              <a:rPr lang="zh-TW" altLang="en-US" dirty="0" smtClean="0"/>
              <a:t> 產生新的</a:t>
            </a:r>
            <a:r>
              <a:rPr lang="en-US" altLang="zh-TW" dirty="0" smtClean="0"/>
              <a:t>fact,</a:t>
            </a:r>
          </a:p>
          <a:p>
            <a:r>
              <a:rPr lang="en-US" altLang="zh-TW" baseline="0" dirty="0" smtClean="0"/>
              <a:t> </a:t>
            </a:r>
            <a:r>
              <a:rPr lang="zh-TW" altLang="en-US" baseline="0" dirty="0" smtClean="0"/>
              <a:t>像是</a:t>
            </a:r>
            <a:r>
              <a:rPr lang="en-US" altLang="zh-TW" baseline="0" dirty="0" smtClean="0"/>
              <a:t>”</a:t>
            </a:r>
            <a:r>
              <a:rPr lang="en-US" altLang="zh-TW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r>
              <a:rPr lang="zh-TW" altLang="zh-TW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本</a:t>
            </a:r>
            <a:r>
              <a:rPr lang="en-US" altLang="zh-TW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329</a:t>
            </a:r>
            <a:r>
              <a:rPr lang="zh-TW" altLang="zh-TW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</a:t>
            </a:r>
            <a:r>
              <a:rPr lang="en-US" altLang="zh-TW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”</a:t>
            </a:r>
          </a:p>
          <a:p>
            <a:r>
              <a:rPr lang="zh-TW" altLang="en-US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在</a:t>
            </a:r>
            <a:r>
              <a:rPr lang="en-US" altLang="zh-TW" sz="1200" dirty="0" err="1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lfc</a:t>
            </a:r>
            <a:r>
              <a:rPr lang="en-US" altLang="zh-TW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zh-TW" altLang="en-US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會得到的</a:t>
            </a:r>
            <a:r>
              <a:rPr lang="en-US" altLang="zh-TW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fact</a:t>
            </a:r>
            <a:r>
              <a:rPr lang="zh-TW" altLang="en-US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就是 </a:t>
            </a:r>
            <a:r>
              <a:rPr lang="en-US" altLang="zh-TW" sz="1200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q1…….q2……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2576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有些問題</a:t>
            </a:r>
            <a:r>
              <a:rPr lang="en-US" altLang="zh-TW" dirty="0" smtClean="0"/>
              <a:t>, </a:t>
            </a:r>
            <a:r>
              <a:rPr lang="zh-TW" altLang="en-US" dirty="0" smtClean="0"/>
              <a:t>在</a:t>
            </a:r>
            <a:r>
              <a:rPr lang="en-US" altLang="zh-TW" dirty="0" smtClean="0"/>
              <a:t>q</a:t>
            </a:r>
            <a:r>
              <a:rPr lang="zh-TW" altLang="en-US" dirty="0" smtClean="0"/>
              <a:t>的</a:t>
            </a:r>
            <a:r>
              <a:rPr lang="en-US" altLang="zh-TW" dirty="0" smtClean="0"/>
              <a:t>verb</a:t>
            </a:r>
            <a:r>
              <a:rPr lang="zh-TW" altLang="en-US" dirty="0" smtClean="0"/>
              <a:t> 和 </a:t>
            </a:r>
            <a:r>
              <a:rPr lang="en-US" altLang="zh-TW" dirty="0" smtClean="0"/>
              <a:t>body </a:t>
            </a:r>
            <a:r>
              <a:rPr lang="zh-TW" altLang="en-US" dirty="0" smtClean="0"/>
              <a:t>的</a:t>
            </a:r>
            <a:r>
              <a:rPr lang="en-US" altLang="zh-TW" dirty="0" smtClean="0"/>
              <a:t>verb</a:t>
            </a:r>
            <a:r>
              <a:rPr lang="zh-TW" altLang="en-US" dirty="0" smtClean="0"/>
              <a:t> 不一樣</a:t>
            </a:r>
            <a:r>
              <a:rPr lang="en-US" altLang="zh-TW" dirty="0" smtClean="0"/>
              <a:t>, </a:t>
            </a:r>
            <a:r>
              <a:rPr lang="zh-TW" altLang="en-US" dirty="0" smtClean="0"/>
              <a:t>在</a:t>
            </a:r>
            <a:r>
              <a:rPr lang="en-US" altLang="zh-TW" dirty="0" smtClean="0"/>
              <a:t>binding</a:t>
            </a:r>
            <a:r>
              <a:rPr lang="zh-TW" altLang="en-US" dirty="0" smtClean="0"/>
              <a:t> 的時候可能會</a:t>
            </a:r>
            <a:r>
              <a:rPr lang="en-US" altLang="zh-TW" dirty="0" smtClean="0"/>
              <a:t>miss</a:t>
            </a:r>
            <a:r>
              <a:rPr lang="en-US" altLang="zh-TW" baseline="0" dirty="0" smtClean="0"/>
              <a:t> match</a:t>
            </a:r>
          </a:p>
          <a:p>
            <a:r>
              <a:rPr lang="zh-TW" altLang="en-US" baseline="0" dirty="0" smtClean="0"/>
              <a:t>例如</a:t>
            </a:r>
            <a:r>
              <a:rPr lang="en-US" altLang="zh-TW" baseline="0" dirty="0" smtClean="0"/>
              <a:t>, </a:t>
            </a:r>
            <a:r>
              <a:rPr lang="zh-TW" altLang="en-US" baseline="0" dirty="0" smtClean="0"/>
              <a:t>因為</a:t>
            </a:r>
            <a:r>
              <a:rPr lang="en-US" altLang="zh-TW" baseline="0" dirty="0" smtClean="0"/>
              <a:t>”</a:t>
            </a:r>
            <a:r>
              <a:rPr lang="zh-TW" altLang="en-US" baseline="0" dirty="0" smtClean="0"/>
              <a:t>買</a:t>
            </a:r>
            <a:r>
              <a:rPr lang="en-US" altLang="zh-TW" baseline="0" dirty="0" smtClean="0"/>
              <a:t>”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,  </a:t>
            </a:r>
            <a:r>
              <a:rPr lang="zh-TW" altLang="en-US" baseline="0" dirty="0" smtClean="0"/>
              <a:t>所以要</a:t>
            </a:r>
            <a:r>
              <a:rPr lang="en-US" altLang="zh-TW" baseline="0" dirty="0" smtClean="0"/>
              <a:t>”</a:t>
            </a:r>
            <a:r>
              <a:rPr lang="zh-TW" altLang="en-US" baseline="0" dirty="0" smtClean="0"/>
              <a:t>付</a:t>
            </a:r>
            <a:r>
              <a:rPr lang="en-US" altLang="zh-TW" baseline="0" dirty="0" smtClean="0"/>
              <a:t>”</a:t>
            </a:r>
            <a:r>
              <a:rPr lang="zh-TW" altLang="en-US" baseline="0" dirty="0" smtClean="0"/>
              <a:t>  </a:t>
            </a:r>
            <a:r>
              <a:rPr lang="en-US" altLang="zh-TW" baseline="0" dirty="0" err="1" smtClean="0"/>
              <a:t>ie</a:t>
            </a:r>
            <a:r>
              <a:rPr lang="en-US" altLang="zh-TW" baseline="0" dirty="0" smtClean="0"/>
              <a:t> </a:t>
            </a:r>
            <a:r>
              <a:rPr lang="zh-TW" altLang="en-US" baseline="0" dirty="0" smtClean="0"/>
              <a:t>必須要了解 </a:t>
            </a:r>
            <a:r>
              <a:rPr lang="en-US" altLang="zh-TW" baseline="0" dirty="0" smtClean="0"/>
              <a:t>verb</a:t>
            </a:r>
            <a:r>
              <a:rPr lang="zh-TW" altLang="en-US" baseline="0" dirty="0" smtClean="0"/>
              <a:t>之間存在有意義的關係</a:t>
            </a:r>
            <a:r>
              <a:rPr lang="en-US" altLang="zh-TW" baseline="0" dirty="0" smtClean="0"/>
              <a:t>, </a:t>
            </a:r>
            <a:r>
              <a:rPr lang="zh-TW" altLang="en-US" baseline="0" dirty="0" smtClean="0"/>
              <a:t>用</a:t>
            </a:r>
            <a:r>
              <a:rPr lang="en-US" altLang="zh-TW" baseline="0" dirty="0" smtClean="0"/>
              <a:t>v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e</a:t>
            </a:r>
            <a:r>
              <a:rPr lang="zh-TW" altLang="en-US" baseline="0" dirty="0" smtClean="0"/>
              <a:t> 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966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這樣的一個</a:t>
            </a:r>
            <a:r>
              <a:rPr lang="en-US" altLang="zh-TW" dirty="0" err="1" smtClean="0"/>
              <a:t>mwp</a:t>
            </a:r>
            <a:r>
              <a:rPr lang="zh-TW" altLang="en-US" dirty="0" smtClean="0"/>
              <a:t> </a:t>
            </a:r>
            <a:r>
              <a:rPr lang="en-US" altLang="zh-TW" dirty="0" smtClean="0"/>
              <a:t>,</a:t>
            </a:r>
            <a:r>
              <a:rPr lang="zh-TW" altLang="en-US" dirty="0" smtClean="0"/>
              <a:t> </a:t>
            </a:r>
            <a:r>
              <a:rPr lang="en-US" altLang="zh-TW" dirty="0" err="1" smtClean="0"/>
              <a:t>ie</a:t>
            </a:r>
            <a:r>
              <a:rPr lang="en-US" altLang="zh-TW" baseline="0" dirty="0" smtClean="0"/>
              <a:t> </a:t>
            </a:r>
            <a:r>
              <a:rPr lang="zh-TW" altLang="en-US" baseline="0" dirty="0" smtClean="0"/>
              <a:t>根據</a:t>
            </a:r>
            <a:r>
              <a:rPr lang="en-US" altLang="zh-TW" baseline="0" dirty="0" err="1" smtClean="0"/>
              <a:t>lfc</a:t>
            </a:r>
            <a:r>
              <a:rPr lang="zh-TW" altLang="en-US" baseline="0" dirty="0" smtClean="0"/>
              <a:t> 產生的</a:t>
            </a:r>
            <a:r>
              <a:rPr lang="en-US" altLang="zh-TW" baseline="0" dirty="0" smtClean="0"/>
              <a:t>fact</a:t>
            </a:r>
            <a:r>
              <a:rPr lang="zh-TW" altLang="en-US" baseline="0" dirty="0" smtClean="0"/>
              <a:t>做</a:t>
            </a:r>
            <a:r>
              <a:rPr lang="en-US" altLang="zh-TW" baseline="0" dirty="0" smtClean="0"/>
              <a:t>binding</a:t>
            </a:r>
            <a:r>
              <a:rPr lang="zh-TW" altLang="en-US" baseline="0" dirty="0" smtClean="0"/>
              <a:t> </a:t>
            </a:r>
            <a:endParaRPr lang="en-US" altLang="zh-TW" baseline="0" dirty="0" smtClean="0"/>
          </a:p>
          <a:p>
            <a:r>
              <a:rPr lang="zh-TW" altLang="en-US" baseline="0" dirty="0" smtClean="0"/>
              <a:t>可以看到  最後問的是 </a:t>
            </a:r>
            <a:r>
              <a:rPr lang="en-US" altLang="zh-TW" baseline="0" dirty="0" smtClean="0"/>
              <a:t>“</a:t>
            </a:r>
            <a:r>
              <a:rPr lang="zh-TW" altLang="en-US" baseline="0" dirty="0" smtClean="0"/>
              <a:t>賣出</a:t>
            </a:r>
            <a:r>
              <a:rPr lang="en-US" altLang="zh-TW" baseline="0" dirty="0" smtClean="0"/>
              <a:t>, </a:t>
            </a:r>
            <a:r>
              <a:rPr lang="zh-TW" altLang="en-US" baseline="0" dirty="0" smtClean="0"/>
              <a:t>花店</a:t>
            </a:r>
            <a:r>
              <a:rPr lang="en-US" altLang="zh-TW" baseline="0" dirty="0" smtClean="0"/>
              <a:t>”</a:t>
            </a:r>
          </a:p>
          <a:p>
            <a:r>
              <a:rPr lang="en-US" altLang="zh-TW" baseline="0" dirty="0" err="1" smtClean="0"/>
              <a:t>Ie</a:t>
            </a:r>
            <a:r>
              <a:rPr lang="en-US" altLang="zh-TW" baseline="0" dirty="0" smtClean="0"/>
              <a:t> </a:t>
            </a:r>
            <a:r>
              <a:rPr lang="zh-TW" altLang="en-US" baseline="0" dirty="0" smtClean="0"/>
              <a:t>在座</a:t>
            </a:r>
            <a:r>
              <a:rPr lang="en-US" altLang="zh-TW" baseline="0" dirty="0" smtClean="0"/>
              <a:t>binding</a:t>
            </a:r>
            <a:r>
              <a:rPr lang="zh-TW" altLang="en-US" baseline="0" dirty="0" smtClean="0"/>
              <a:t> 就不會去找到 不相關的 </a:t>
            </a:r>
            <a:r>
              <a:rPr lang="en-US" altLang="zh-TW" baseline="0" dirty="0" smtClean="0"/>
              <a:t>quantity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(</a:t>
            </a:r>
            <a:r>
              <a:rPr lang="zh-TW" altLang="en-US" baseline="0" dirty="0" smtClean="0"/>
              <a:t>進貨</a:t>
            </a:r>
            <a:r>
              <a:rPr lang="en-US" altLang="zh-TW" baseline="0" dirty="0" smtClean="0"/>
              <a:t>)</a:t>
            </a:r>
            <a:r>
              <a:rPr lang="zh-TW" altLang="en-US" baseline="0" dirty="0" smtClean="0"/>
              <a:t> 可以</a:t>
            </a:r>
            <a:r>
              <a:rPr lang="en-US" altLang="zh-TW" baseline="0" dirty="0" smtClean="0"/>
              <a:t>filter</a:t>
            </a:r>
            <a:r>
              <a:rPr lang="zh-TW" altLang="en-US" baseline="0" dirty="0" smtClean="0"/>
              <a:t>掉 </a:t>
            </a:r>
            <a:r>
              <a:rPr lang="en-US" altLang="zh-TW" baseline="0" smtClean="0"/>
              <a:t>irrelevant </a:t>
            </a:r>
            <a:r>
              <a:rPr lang="en-US" altLang="zh-TW" baseline="0" dirty="0" smtClean="0"/>
              <a:t>information</a:t>
            </a:r>
          </a:p>
          <a:p>
            <a:r>
              <a:rPr lang="zh-TW" altLang="en-US" baseline="0" dirty="0" smtClean="0"/>
              <a:t>相較於 以前的</a:t>
            </a:r>
            <a:r>
              <a:rPr lang="en-US" altLang="zh-TW" baseline="0" dirty="0" smtClean="0"/>
              <a:t>work, </a:t>
            </a:r>
            <a:r>
              <a:rPr lang="zh-TW" altLang="en-US" baseline="0" dirty="0" smtClean="0"/>
              <a:t>不知道這些</a:t>
            </a:r>
            <a:r>
              <a:rPr lang="en-US" altLang="zh-TW" baseline="0" dirty="0" smtClean="0"/>
              <a:t>attribute,</a:t>
            </a:r>
            <a:r>
              <a:rPr lang="zh-TW" altLang="en-US" baseline="0" dirty="0" smtClean="0"/>
              <a:t> 就可能會把</a:t>
            </a:r>
            <a:r>
              <a:rPr lang="en-US" altLang="zh-TW" baseline="0" dirty="0" smtClean="0"/>
              <a:t>irrelevant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quantity</a:t>
            </a:r>
            <a:r>
              <a:rPr lang="zh-TW" altLang="en-US" baseline="0" dirty="0" smtClean="0"/>
              <a:t> 來做計算</a:t>
            </a:r>
            <a:r>
              <a:rPr lang="en-US" altLang="zh-TW" baseline="0" dirty="0" smtClean="0"/>
              <a:t>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517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另外</a:t>
            </a:r>
            <a:r>
              <a:rPr lang="en-US" altLang="zh-TW" dirty="0" err="1" smtClean="0"/>
              <a:t>lfc</a:t>
            </a:r>
            <a:r>
              <a:rPr lang="en-US" altLang="zh-TW" dirty="0" smtClean="0"/>
              <a:t> </a:t>
            </a:r>
            <a:r>
              <a:rPr lang="zh-TW" altLang="en-US" dirty="0" smtClean="0"/>
              <a:t>還會根據</a:t>
            </a:r>
            <a:r>
              <a:rPr lang="en-US" altLang="zh-TW" dirty="0" err="1" smtClean="0"/>
              <a:t>stc</a:t>
            </a:r>
            <a:r>
              <a:rPr lang="en-US" altLang="zh-TW" dirty="0" smtClean="0"/>
              <a:t> </a:t>
            </a:r>
            <a:r>
              <a:rPr lang="zh-TW" altLang="en-US" dirty="0" smtClean="0"/>
              <a:t>所給的</a:t>
            </a:r>
            <a:r>
              <a:rPr lang="en-US" altLang="zh-TW" dirty="0" smtClean="0"/>
              <a:t>type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zh-TW" altLang="en-US" dirty="0" smtClean="0"/>
              <a:t>找到</a:t>
            </a:r>
            <a:r>
              <a:rPr lang="en-US" altLang="zh-TW" dirty="0" smtClean="0"/>
              <a:t>operation utilities </a:t>
            </a:r>
            <a:r>
              <a:rPr lang="zh-TW" altLang="en-US" dirty="0" smtClean="0"/>
              <a:t>的</a:t>
            </a:r>
            <a:r>
              <a:rPr lang="en-US" altLang="zh-TW" dirty="0" smtClean="0"/>
              <a:t>argument.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79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023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另外</a:t>
            </a:r>
            <a:r>
              <a:rPr lang="en-US" altLang="zh-TW" dirty="0" err="1" smtClean="0"/>
              <a:t>lfc</a:t>
            </a:r>
            <a:r>
              <a:rPr lang="en-US" altLang="zh-TW" dirty="0" smtClean="0"/>
              <a:t> </a:t>
            </a:r>
            <a:r>
              <a:rPr lang="zh-TW" altLang="en-US" dirty="0" smtClean="0"/>
              <a:t>還會根據</a:t>
            </a:r>
            <a:r>
              <a:rPr lang="en-US" altLang="zh-TW" dirty="0" err="1" smtClean="0"/>
              <a:t>stc</a:t>
            </a:r>
            <a:r>
              <a:rPr lang="en-US" altLang="zh-TW" dirty="0" smtClean="0"/>
              <a:t> </a:t>
            </a:r>
            <a:r>
              <a:rPr lang="zh-TW" altLang="en-US" dirty="0" smtClean="0"/>
              <a:t>所給的</a:t>
            </a:r>
            <a:r>
              <a:rPr lang="en-US" altLang="zh-TW" dirty="0" smtClean="0"/>
              <a:t>type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zh-TW" altLang="en-US" dirty="0" smtClean="0"/>
              <a:t>找到</a:t>
            </a:r>
            <a:r>
              <a:rPr lang="en-US" altLang="zh-TW" dirty="0" smtClean="0"/>
              <a:t>operation utilities </a:t>
            </a:r>
            <a:r>
              <a:rPr lang="zh-TW" altLang="en-US" dirty="0" smtClean="0"/>
              <a:t>的</a:t>
            </a:r>
            <a:r>
              <a:rPr lang="en-US" altLang="zh-TW" dirty="0" smtClean="0"/>
              <a:t>argument.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80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023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另外</a:t>
            </a:r>
            <a:r>
              <a:rPr lang="en-US" altLang="zh-TW" dirty="0" err="1" smtClean="0"/>
              <a:t>lfc</a:t>
            </a:r>
            <a:r>
              <a:rPr lang="en-US" altLang="zh-TW" dirty="0" smtClean="0"/>
              <a:t> </a:t>
            </a:r>
            <a:r>
              <a:rPr lang="zh-TW" altLang="en-US" dirty="0" smtClean="0"/>
              <a:t>還會根據</a:t>
            </a:r>
            <a:r>
              <a:rPr lang="en-US" altLang="zh-TW" dirty="0" err="1" smtClean="0"/>
              <a:t>stc</a:t>
            </a:r>
            <a:r>
              <a:rPr lang="en-US" altLang="zh-TW" dirty="0" smtClean="0"/>
              <a:t> </a:t>
            </a:r>
            <a:r>
              <a:rPr lang="zh-TW" altLang="en-US" dirty="0" smtClean="0"/>
              <a:t>所給的</a:t>
            </a:r>
            <a:r>
              <a:rPr lang="en-US" altLang="zh-TW" dirty="0" smtClean="0"/>
              <a:t>type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zh-TW" altLang="en-US" dirty="0" smtClean="0"/>
              <a:t>找到</a:t>
            </a:r>
            <a:r>
              <a:rPr lang="en-US" altLang="zh-TW" dirty="0" smtClean="0"/>
              <a:t>operation utilities </a:t>
            </a:r>
            <a:r>
              <a:rPr lang="zh-TW" altLang="en-US" dirty="0" smtClean="0"/>
              <a:t>的</a:t>
            </a:r>
            <a:r>
              <a:rPr lang="en-US" altLang="zh-TW" dirty="0" smtClean="0"/>
              <a:t>argument.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81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023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另外</a:t>
            </a:r>
            <a:r>
              <a:rPr lang="en-US" altLang="zh-TW" dirty="0" err="1" smtClean="0"/>
              <a:t>lfc</a:t>
            </a:r>
            <a:r>
              <a:rPr lang="en-US" altLang="zh-TW" dirty="0" smtClean="0"/>
              <a:t> </a:t>
            </a:r>
            <a:r>
              <a:rPr lang="zh-TW" altLang="en-US" dirty="0" smtClean="0"/>
              <a:t>還會根據</a:t>
            </a:r>
            <a:r>
              <a:rPr lang="en-US" altLang="zh-TW" dirty="0" err="1" smtClean="0"/>
              <a:t>stc</a:t>
            </a:r>
            <a:r>
              <a:rPr lang="en-US" altLang="zh-TW" dirty="0" smtClean="0"/>
              <a:t> </a:t>
            </a:r>
            <a:r>
              <a:rPr lang="zh-TW" altLang="en-US" dirty="0" smtClean="0"/>
              <a:t>所給的</a:t>
            </a:r>
            <a:r>
              <a:rPr lang="en-US" altLang="zh-TW" dirty="0" smtClean="0"/>
              <a:t>type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zh-TW" altLang="en-US" dirty="0" smtClean="0"/>
              <a:t>找到</a:t>
            </a:r>
            <a:r>
              <a:rPr lang="en-US" altLang="zh-TW" dirty="0" smtClean="0"/>
              <a:t>operation utilities </a:t>
            </a:r>
            <a:r>
              <a:rPr lang="zh-TW" altLang="en-US" dirty="0" smtClean="0"/>
              <a:t>的</a:t>
            </a:r>
            <a:r>
              <a:rPr lang="en-US" altLang="zh-TW" dirty="0" smtClean="0"/>
              <a:t>argument.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82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023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另外</a:t>
            </a:r>
            <a:r>
              <a:rPr lang="en-US" altLang="zh-TW" dirty="0" err="1" smtClean="0"/>
              <a:t>lfc</a:t>
            </a:r>
            <a:r>
              <a:rPr lang="en-US" altLang="zh-TW" dirty="0" smtClean="0"/>
              <a:t> </a:t>
            </a:r>
            <a:r>
              <a:rPr lang="zh-TW" altLang="en-US" dirty="0" smtClean="0"/>
              <a:t>還會根據</a:t>
            </a:r>
            <a:r>
              <a:rPr lang="en-US" altLang="zh-TW" dirty="0" err="1" smtClean="0"/>
              <a:t>stc</a:t>
            </a:r>
            <a:r>
              <a:rPr lang="en-US" altLang="zh-TW" dirty="0" smtClean="0"/>
              <a:t> </a:t>
            </a:r>
            <a:r>
              <a:rPr lang="zh-TW" altLang="en-US" dirty="0" smtClean="0"/>
              <a:t>所給的</a:t>
            </a:r>
            <a:r>
              <a:rPr lang="en-US" altLang="zh-TW" dirty="0" smtClean="0"/>
              <a:t>type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zh-TW" altLang="en-US" dirty="0" smtClean="0"/>
              <a:t>找到</a:t>
            </a:r>
            <a:r>
              <a:rPr lang="en-US" altLang="zh-TW" dirty="0" smtClean="0"/>
              <a:t>operation utilities </a:t>
            </a:r>
            <a:r>
              <a:rPr lang="zh-TW" altLang="en-US" dirty="0" smtClean="0"/>
              <a:t>的</a:t>
            </a:r>
            <a:r>
              <a:rPr lang="en-US" altLang="zh-TW" dirty="0" smtClean="0"/>
              <a:t>argument.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83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023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另外</a:t>
            </a:r>
            <a:r>
              <a:rPr lang="en-US" altLang="zh-TW" dirty="0" err="1" smtClean="0"/>
              <a:t>lfc</a:t>
            </a:r>
            <a:r>
              <a:rPr lang="en-US" altLang="zh-TW" dirty="0" smtClean="0"/>
              <a:t> </a:t>
            </a:r>
            <a:r>
              <a:rPr lang="zh-TW" altLang="en-US" dirty="0" smtClean="0"/>
              <a:t>還會根據</a:t>
            </a:r>
            <a:r>
              <a:rPr lang="en-US" altLang="zh-TW" dirty="0" err="1" smtClean="0"/>
              <a:t>stc</a:t>
            </a:r>
            <a:r>
              <a:rPr lang="en-US" altLang="zh-TW" dirty="0" smtClean="0"/>
              <a:t> </a:t>
            </a:r>
            <a:r>
              <a:rPr lang="zh-TW" altLang="en-US" dirty="0" smtClean="0"/>
              <a:t>所給的</a:t>
            </a:r>
            <a:r>
              <a:rPr lang="en-US" altLang="zh-TW" dirty="0" smtClean="0"/>
              <a:t>type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zh-TW" altLang="en-US" dirty="0" smtClean="0"/>
              <a:t>找到</a:t>
            </a:r>
            <a:r>
              <a:rPr lang="en-US" altLang="zh-TW" dirty="0" smtClean="0"/>
              <a:t>operation utilities </a:t>
            </a:r>
            <a:r>
              <a:rPr lang="zh-TW" altLang="en-US" dirty="0" smtClean="0"/>
              <a:t>的</a:t>
            </a:r>
            <a:r>
              <a:rPr lang="en-US" altLang="zh-TW" dirty="0" smtClean="0"/>
              <a:t>argument.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84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023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936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Figure shows that three sets of facts are originated from the 2nd body sentence (indicated by three </a:t>
            </a:r>
            <a:r>
              <a:rPr kumimoji="1" lang="en-US" altLang="zh-TW" sz="12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S2 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nodes). Each set contains a corresponding quantity-fact (e.g.,</a:t>
            </a:r>
            <a:b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</a:br>
            <a:r>
              <a:rPr kumimoji="1" lang="en-US" altLang="zh-TW" sz="12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q1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(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疊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), </a:t>
            </a:r>
            <a:r>
              <a:rPr kumimoji="1" lang="en-US" altLang="zh-TW" sz="12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q2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(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元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), and </a:t>
            </a:r>
            <a:r>
              <a:rPr kumimoji="1" lang="en-US" altLang="zh-TW" sz="12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q3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(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張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)) and its associated object (e.g., </a:t>
            </a:r>
            <a:r>
              <a:rPr kumimoji="1" lang="en-US" altLang="zh-TW" sz="12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n1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, </a:t>
            </a:r>
            <a:r>
              <a:rPr kumimoji="1" lang="en-US" altLang="zh-TW" sz="12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n2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, and </a:t>
            </a:r>
            <a:r>
              <a:rPr kumimoji="1" lang="en-US" altLang="zh-TW" sz="12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n3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). For example, the first set (the left most one) contains </a:t>
            </a:r>
            <a:r>
              <a:rPr kumimoji="1" lang="en-US" altLang="zh-TW" sz="12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q1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(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疊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) (for “2 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疊”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) and </a:t>
            </a:r>
            <a:r>
              <a:rPr kumimoji="1" lang="en-US" altLang="zh-TW" sz="12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n1 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(for “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一萬元鈔票”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). This figure also shows that the outputs of three IE-Multiplication operators (i.e., “20,000 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元”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, “6,000 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元”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, and “1,300 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元”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) will be fed into the last LFC-Sum to get the final desired result “27,300 </a:t>
            </a:r>
            <a:r>
              <a:rPr kumimoji="1" lang="zh-TW" altLang="en-US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元” 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(denoted by the “</a:t>
            </a:r>
            <a:r>
              <a:rPr kumimoji="1" lang="en-US" altLang="zh-TW" sz="1200" i="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Ans</a:t>
            </a:r>
            <a: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(SUM)” node in the figure).</a:t>
            </a:r>
            <a:br>
              <a:rPr kumimoji="1" lang="en-US" altLang="zh-TW" sz="120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D72E5-E7FE-4DB2-9081-82FDF11CB220}" type="slidenum">
              <a:rPr lang="en-US" altLang="zh-TW" smtClean="0"/>
              <a:pPr/>
              <a:t>86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33173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付怎麼來的要記得講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D72E5-E7FE-4DB2-9081-82FDF11CB220}" type="slidenum">
              <a:rPr lang="en-US" altLang="zh-TW" smtClean="0"/>
              <a:pPr/>
              <a:t>87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341815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(1)Expand all solution types in ST</a:t>
            </a:r>
          </a:p>
          <a:p>
            <a:r>
              <a:rPr lang="en-US" altLang="zh-TW" dirty="0" smtClean="0"/>
              <a:t>(2)Expand</a:t>
            </a:r>
            <a:r>
              <a:rPr lang="en-US" altLang="zh-TW" baseline="0" dirty="0" smtClean="0"/>
              <a:t> all possible operands in LFT</a:t>
            </a:r>
          </a:p>
          <a:p>
            <a:r>
              <a:rPr lang="en-US" altLang="zh-TW" baseline="0" dirty="0" smtClean="0"/>
              <a:t>(3)Located the Best-Path</a:t>
            </a:r>
          </a:p>
          <a:p>
            <a:r>
              <a:rPr lang="en-US" altLang="zh-TW" baseline="0" dirty="0" smtClean="0"/>
              <a:t>(4)Get involved </a:t>
            </a:r>
            <a:r>
              <a:rPr lang="en-US" altLang="zh-TW" baseline="0" dirty="0" err="1" smtClean="0"/>
              <a:t>quans</a:t>
            </a:r>
            <a:endParaRPr lang="en-US" altLang="zh-TW" baseline="0" dirty="0" smtClean="0"/>
          </a:p>
          <a:p>
            <a:r>
              <a:rPr lang="en-US" altLang="zh-TW" baseline="0" dirty="0" smtClean="0"/>
              <a:t>(5)Extract patterns(noun/verb) from relevant </a:t>
            </a:r>
            <a:r>
              <a:rPr lang="en-US" altLang="zh-TW" baseline="0" dirty="0" err="1" smtClean="0"/>
              <a:t>quans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89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4712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90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5368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(1)Adopting</a:t>
            </a:r>
            <a:r>
              <a:rPr lang="en-US" altLang="zh-TW" baseline="0" dirty="0" smtClean="0"/>
              <a:t> Stanford </a:t>
            </a:r>
            <a:r>
              <a:rPr lang="en-US" altLang="zh-TW" baseline="0" dirty="0" err="1" smtClean="0"/>
              <a:t>CoreNLP</a:t>
            </a:r>
            <a:r>
              <a:rPr lang="en-US" altLang="zh-TW" baseline="0" dirty="0" smtClean="0"/>
              <a:t> package to be the English Language Analysis</a:t>
            </a:r>
          </a:p>
          <a:p>
            <a:r>
              <a:rPr lang="en-US" altLang="zh-TW" baseline="0" dirty="0" smtClean="0"/>
              <a:t>(2)Difference between Chinese and English</a:t>
            </a:r>
            <a:br>
              <a:rPr lang="en-US" altLang="zh-TW" baseline="0" dirty="0" smtClean="0"/>
            </a:br>
            <a:r>
              <a:rPr lang="en-US" altLang="zh-TW" baseline="0" dirty="0" smtClean="0"/>
              <a:t>    (</a:t>
            </a:r>
            <a:r>
              <a:rPr lang="en-US" altLang="zh-TW" baseline="0" dirty="0" err="1" smtClean="0"/>
              <a:t>i</a:t>
            </a:r>
            <a:r>
              <a:rPr lang="en-US" altLang="zh-TW" baseline="0" dirty="0" smtClean="0"/>
              <a:t>)Chinese: SRL / Sense(SR) </a:t>
            </a:r>
            <a:br>
              <a:rPr lang="en-US" altLang="zh-TW" baseline="0" dirty="0" smtClean="0"/>
            </a:br>
            <a:r>
              <a:rPr lang="en-US" altLang="zh-TW" baseline="0" dirty="0" smtClean="0"/>
              <a:t>    (ii)English: Lemma / NER / Dependency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91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1718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dirty="0" smtClean="0"/>
              <a:t>Interesting</a:t>
            </a:r>
            <a:r>
              <a:rPr lang="en-US" altLang="zh-TW" sz="1200" baseline="0" dirty="0" smtClean="0"/>
              <a:t> Point:</a:t>
            </a:r>
            <a:endParaRPr lang="en-US" altLang="zh-TW" sz="1200" dirty="0" smtClean="0"/>
          </a:p>
          <a:p>
            <a:r>
              <a:rPr lang="en-US" altLang="zh-TW" sz="1200" dirty="0" smtClean="0"/>
              <a:t>The performance</a:t>
            </a:r>
            <a:r>
              <a:rPr lang="en-US" altLang="zh-TW" sz="1200" baseline="0" dirty="0" smtClean="0"/>
              <a:t> of MA2 in 3-fold cross validation is higher than the STC, which is due to the solver could get the correct answer even the STC is incorrect.</a:t>
            </a:r>
          </a:p>
          <a:p>
            <a:r>
              <a:rPr lang="en-US" altLang="zh-TW" sz="1200" baseline="0" dirty="0" smtClean="0"/>
              <a:t>Ex: </a:t>
            </a:r>
            <a:br>
              <a:rPr lang="en-US" altLang="zh-TW" sz="1200" baseline="0" dirty="0" smtClean="0"/>
            </a:br>
            <a:r>
              <a:rPr lang="en-US" altLang="zh-TW" sz="1200" baseline="0" dirty="0" smtClean="0"/>
              <a:t>     </a:t>
            </a:r>
            <a:r>
              <a:rPr lang="en-US" altLang="zh-TW" sz="1200" baseline="0" dirty="0" err="1" smtClean="0"/>
              <a:t>gold:Addition</a:t>
            </a:r>
            <a:r>
              <a:rPr lang="en-US" altLang="zh-TW" sz="1200" baseline="0" dirty="0" smtClean="0"/>
              <a:t>/Subtraction </a:t>
            </a:r>
            <a:br>
              <a:rPr lang="en-US" altLang="zh-TW" sz="1200" baseline="0" dirty="0" smtClean="0"/>
            </a:br>
            <a:r>
              <a:rPr lang="en-US" altLang="zh-TW" sz="1200" baseline="0" dirty="0" smtClean="0"/>
              <a:t>     auto: FVQ-Final</a:t>
            </a:r>
            <a:endParaRPr lang="zh-TW" altLang="en-US" sz="1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92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74753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102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82664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103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193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105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63447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106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09086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107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8769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108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2419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109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946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49819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9231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2124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6031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4391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15212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51969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Jeopardy!** is a well-known television quiz show that has been on air in the United States about 30 years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conducted and taped by Jeopardy Productions, Inc. and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ationally televised over three nights on February 14–16, 2011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Jeopardy!** is a well-known television quiz show that has been on air in the United States about 30 years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conducted and taped by Jeopardy Productions, Inc. and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ationally televised over three nights on February 14–16, 2011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Jeopardy!** is a well-known television quiz show that has been on air in the United States about 30 years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conducted and taped by Jeopardy Productions, Inc. and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ationally televised over three nights on February 14–16, 2011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Jeopardy!** is a well-known television quiz show that has been on air in the United States about 30 years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conducted and taped by Jeopardy Productions, Inc. and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ationally televised over three nights on February 14–16, 2011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49915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Jeopardy!** is a well-known television quiz show that has been on air in the United States about 30 years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conducted and taped by Jeopardy Productions, Inc. and was</a:t>
            </a:r>
            <a:r>
              <a:rPr lang="en-US" altLang="zh-TW" sz="120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</a:t>
            </a:r>
            <a: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ationally televised over three nights on February 14–16, 2011</a:t>
            </a:r>
            <a:br>
              <a:rPr lang="en-US" altLang="zh-TW" sz="120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CEE6B2-AFFB-42DB-B2BE-842332E38D39}" type="slidenum">
              <a:rPr lang="en-US">
                <a:solidFill>
                  <a:prstClr val="black"/>
                </a:solidFill>
              </a:rPr>
              <a:pPr/>
              <a:t>142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0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1675" y="509588"/>
            <a:ext cx="3398838" cy="2549525"/>
          </a:xfrm>
          <a:ln/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zh-CN" altLang="en-US" sz="1100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distributions of an event trigger in the test document is closer to its distribution in the collection of related documents</a:t>
            </a:r>
          </a:p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/>
              <a:pPr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9724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236913" y="509588"/>
            <a:ext cx="3400425" cy="25495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E4F3-2125-E746-875E-0605562848FA}" type="slidenum">
              <a:rPr lang="en-US" smtClean="0">
                <a:solidFill>
                  <a:prstClr val="black"/>
                </a:solidFill>
              </a:rPr>
              <a:pPr/>
              <a:t>150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25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8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9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1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2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6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5627"/>
            <a:ext cx="7772400" cy="354874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6636"/>
            <a:ext cx="6400800" cy="206556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"/>
            <a:ext cx="8229600" cy="9388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6"/>
            <a:ext cx="8229600" cy="499132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AF3CAF-83CB-4E08-B269-AEE5ABE32D46}" type="datetime1">
              <a:rPr lang="zh-TW" altLang="en-US" smtClean="0"/>
              <a:t>2018/3/30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4"/>
            <a:ext cx="7772400" cy="2505075"/>
          </a:xfrm>
        </p:spPr>
        <p:txBody>
          <a:bodyPr anchor="ctr"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9"/>
            <a:ext cx="7772400" cy="1131887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5EA-99DF-4259-8E26-1F13ABC3672D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01599"/>
            <a:ext cx="2847975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altLang="zh-TW" smtClean="0"/>
              <a:t>Keh-Yih Su, Mar. 30, 2018</a:t>
            </a:r>
            <a:endParaRPr lang="en-US" altLang="zh-T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2185"/>
            <a:ext cx="4038600" cy="502398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B4433-BB05-42FC-893C-34DD2F932AD4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102179"/>
            <a:ext cx="4041648" cy="504879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9476"/>
            <a:ext cx="4040188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10" y="1169476"/>
            <a:ext cx="4041775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947-C445-409B-8BB3-182D769952FA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910449"/>
            <a:ext cx="4041648" cy="42160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910444"/>
            <a:ext cx="4041648" cy="4215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D7DCD-22B3-4E33-BCF3-4C27325260B2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5E60C-6323-4ABB-9874-9E10FCEEAF31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94" y="266704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42" y="273054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94" y="2438406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D7E73-1581-45E0-9664-5C631FFF14DD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ctr"/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4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65473-5878-47CA-8FD4-2FC807438494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3119F-C52A-4128-AA74-8E3FF337E3AF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EFA6-87A6-4C00-BF40-E39A2836C1B1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FBD2-669A-4A3B-967F-946C95EF3EC9}" type="datetime1">
              <a:rPr lang="zh-TW" altLang="en-US" smtClean="0"/>
              <a:t>2018/3/30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13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2323-6A4B-4D8F-853E-23CC31EB9C74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29932"/>
            <a:ext cx="7772400" cy="14712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888"/>
            <a:ext cx="6400800" cy="1752194"/>
          </a:xfrm>
        </p:spPr>
        <p:txBody>
          <a:bodyPr/>
          <a:lstStyle>
            <a:lvl1pPr marL="0" indent="0" algn="ctr">
              <a:buNone/>
              <a:defRPr/>
            </a:lvl1pPr>
            <a:lvl2pPr marL="457180" indent="0" algn="ctr">
              <a:buNone/>
              <a:defRPr/>
            </a:lvl2pPr>
            <a:lvl3pPr marL="914360" indent="0" algn="ctr">
              <a:buNone/>
              <a:defRPr/>
            </a:lvl3pPr>
            <a:lvl4pPr marL="1371540" indent="0" algn="ctr">
              <a:buNone/>
              <a:defRPr/>
            </a:lvl4pPr>
            <a:lvl5pPr marL="1828720" indent="0" algn="ctr">
              <a:buNone/>
              <a:defRPr/>
            </a:lvl5pPr>
            <a:lvl6pPr marL="2285900" indent="0" algn="ctr">
              <a:buNone/>
              <a:defRPr/>
            </a:lvl6pPr>
            <a:lvl7pPr marL="2743080" indent="0" algn="ctr">
              <a:buNone/>
              <a:defRPr/>
            </a:lvl7pPr>
            <a:lvl8pPr marL="3200258" indent="0" algn="ctr">
              <a:buNone/>
              <a:defRPr/>
            </a:lvl8pPr>
            <a:lvl9pPr marL="3657439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63968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14201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7472"/>
            <a:ext cx="7772400" cy="13617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047"/>
            <a:ext cx="7772400" cy="150142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0" indent="0">
              <a:buNone/>
              <a:defRPr sz="1800"/>
            </a:lvl2pPr>
            <a:lvl3pPr marL="914360" indent="0">
              <a:buNone/>
              <a:defRPr sz="1600"/>
            </a:lvl3pPr>
            <a:lvl4pPr marL="1371540" indent="0">
              <a:buNone/>
              <a:defRPr sz="1400"/>
            </a:lvl4pPr>
            <a:lvl5pPr marL="1828720" indent="0">
              <a:buNone/>
              <a:defRPr sz="1400"/>
            </a:lvl5pPr>
            <a:lvl6pPr marL="2285900" indent="0">
              <a:buNone/>
              <a:defRPr sz="1400"/>
            </a:lvl6pPr>
            <a:lvl7pPr marL="2743080" indent="0">
              <a:buNone/>
              <a:defRPr sz="1400"/>
            </a:lvl7pPr>
            <a:lvl8pPr marL="3200258" indent="0">
              <a:buNone/>
              <a:defRPr sz="1400"/>
            </a:lvl8pPr>
            <a:lvl9pPr marL="3657439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8342279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8918"/>
            <a:ext cx="4038600" cy="4910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8918"/>
            <a:ext cx="4038600" cy="4910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49262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581"/>
            <a:ext cx="8229600" cy="114273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4758"/>
            <a:ext cx="4040188" cy="6396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376"/>
            <a:ext cx="4040188" cy="3951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5" y="1534758"/>
            <a:ext cx="4041775" cy="6396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5" y="2174376"/>
            <a:ext cx="4041775" cy="3951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3916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09753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640160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72992"/>
            <a:ext cx="3008313" cy="116178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2991"/>
            <a:ext cx="5111750" cy="58533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434768"/>
            <a:ext cx="3008313" cy="4691564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9787137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1081"/>
            <a:ext cx="5486400" cy="56660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634"/>
            <a:ext cx="5486400" cy="4115435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华文新魏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688"/>
            <a:ext cx="5486400" cy="804677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2736836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372550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2371"/>
            <a:ext cx="2057400" cy="59771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2371"/>
            <a:ext cx="6019800" cy="59771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86042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52369"/>
            <a:ext cx="8229600" cy="99037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218918"/>
            <a:ext cx="8229600" cy="4910588"/>
          </a:xfrm>
        </p:spPr>
        <p:txBody>
          <a:bodyPr/>
          <a:lstStyle/>
          <a:p>
            <a:pPr lvl="0"/>
            <a:endParaRPr lang="zh-CN" altLang="en-US" noProof="0">
              <a:sym typeface="华文新魏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928780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1E62-5FFE-4DA4-A8BA-8A1D87BC6E4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7123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3F38-02EB-40E3-93E8-C5EBB74BEBE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665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1EA6-973B-4BD4-949F-1E431605E76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305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1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1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80FF-5BA0-42BD-ABF9-90163269051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2248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35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320F-99B1-4CD6-9D3E-C686E62002B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570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4E11-22BE-4D3D-826D-6A196FC492F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890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A68F1-4214-4F12-AC7A-D708A4AC5A2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7529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3" y="1435109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9988F-436B-4C15-9A0D-F09433897253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6843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9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B70-A9F0-4FA0-A106-5193D4B9BA6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8027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8572-5CC6-4D2D-A279-ECEE7060C6A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0219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068E-9CBF-4F5B-9C6B-FD1378921B2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6729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29932"/>
            <a:ext cx="7772400" cy="14712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888"/>
            <a:ext cx="6400800" cy="1752194"/>
          </a:xfrm>
        </p:spPr>
        <p:txBody>
          <a:bodyPr/>
          <a:lstStyle>
            <a:lvl1pPr marL="0" indent="0" algn="ctr">
              <a:buNone/>
              <a:defRPr/>
            </a:lvl1pPr>
            <a:lvl2pPr marL="457180" indent="0" algn="ctr">
              <a:buNone/>
              <a:defRPr/>
            </a:lvl2pPr>
            <a:lvl3pPr marL="914360" indent="0" algn="ctr">
              <a:buNone/>
              <a:defRPr/>
            </a:lvl3pPr>
            <a:lvl4pPr marL="1371540" indent="0" algn="ctr">
              <a:buNone/>
              <a:defRPr/>
            </a:lvl4pPr>
            <a:lvl5pPr marL="1828720" indent="0" algn="ctr">
              <a:buNone/>
              <a:defRPr/>
            </a:lvl5pPr>
            <a:lvl6pPr marL="2285900" indent="0" algn="ctr">
              <a:buNone/>
              <a:defRPr/>
            </a:lvl6pPr>
            <a:lvl7pPr marL="2743080" indent="0" algn="ctr">
              <a:buNone/>
              <a:defRPr/>
            </a:lvl7pPr>
            <a:lvl8pPr marL="3200258" indent="0" algn="ctr">
              <a:buNone/>
              <a:defRPr/>
            </a:lvl8pPr>
            <a:lvl9pPr marL="3657439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293051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592824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7468"/>
            <a:ext cx="7772400" cy="13617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043"/>
            <a:ext cx="7772400" cy="150142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0" indent="0">
              <a:buNone/>
              <a:defRPr sz="1800"/>
            </a:lvl2pPr>
            <a:lvl3pPr marL="914360" indent="0">
              <a:buNone/>
              <a:defRPr sz="1600"/>
            </a:lvl3pPr>
            <a:lvl4pPr marL="1371540" indent="0">
              <a:buNone/>
              <a:defRPr sz="1400"/>
            </a:lvl4pPr>
            <a:lvl5pPr marL="1828720" indent="0">
              <a:buNone/>
              <a:defRPr sz="1400"/>
            </a:lvl5pPr>
            <a:lvl6pPr marL="2285900" indent="0">
              <a:buNone/>
              <a:defRPr sz="1400"/>
            </a:lvl6pPr>
            <a:lvl7pPr marL="2743080" indent="0">
              <a:buNone/>
              <a:defRPr sz="1400"/>
            </a:lvl7pPr>
            <a:lvl8pPr marL="3200258" indent="0">
              <a:buNone/>
              <a:defRPr sz="1400"/>
            </a:lvl8pPr>
            <a:lvl9pPr marL="3657439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65006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8918"/>
            <a:ext cx="4038600" cy="4910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8918"/>
            <a:ext cx="4038600" cy="4910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186811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577"/>
            <a:ext cx="8229600" cy="114273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4758"/>
            <a:ext cx="4040188" cy="6396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372"/>
            <a:ext cx="4040188" cy="3951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534758"/>
            <a:ext cx="4041775" cy="6396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2174372"/>
            <a:ext cx="4041775" cy="3951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615819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078655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932257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72987"/>
            <a:ext cx="3008313" cy="116178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2987"/>
            <a:ext cx="5111750" cy="58533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434768"/>
            <a:ext cx="3008313" cy="4691564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8451464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1077"/>
            <a:ext cx="5486400" cy="56660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634"/>
            <a:ext cx="5486400" cy="4115435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华文新魏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684"/>
            <a:ext cx="5486400" cy="804677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49831879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104377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2366"/>
            <a:ext cx="2057400" cy="59771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2366"/>
            <a:ext cx="6019800" cy="59771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386326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52367"/>
            <a:ext cx="8229600" cy="99037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218918"/>
            <a:ext cx="8229600" cy="4910588"/>
          </a:xfrm>
        </p:spPr>
        <p:txBody>
          <a:bodyPr/>
          <a:lstStyle/>
          <a:p>
            <a:pPr lvl="0"/>
            <a:endParaRPr lang="zh-CN" altLang="en-US" noProof="0">
              <a:sym typeface="华文新魏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7469934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5623"/>
            <a:ext cx="7772400" cy="354874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6636"/>
            <a:ext cx="6400800" cy="206556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04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9388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6"/>
            <a:ext cx="8229600" cy="499132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66EE4-E9C3-4685-9608-F6C1F9FA74C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37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2"/>
            <a:ext cx="7772400" cy="2505075"/>
          </a:xfrm>
        </p:spPr>
        <p:txBody>
          <a:bodyPr anchor="ctr"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91D0-D462-4911-838F-CAB15B9625A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01595"/>
            <a:ext cx="2847975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468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2179"/>
            <a:ext cx="4038600" cy="502398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06E8-DCB1-4C6D-A05A-207182806A0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102179"/>
            <a:ext cx="4041648" cy="504879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57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9472"/>
            <a:ext cx="4040188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2" y="1169472"/>
            <a:ext cx="4041775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3FFA-8AED-437D-9060-EBA70250B41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910443"/>
            <a:ext cx="4041648" cy="42160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910444"/>
            <a:ext cx="4041648" cy="4215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258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B035-FF9F-4ED9-90EF-0D9C9D4C2B1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749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2794-C553-48DD-87F7-52923C00835C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84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273052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2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C6FD-5926-42EE-89E2-2D46896B5B1D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555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ctr"/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B22C7-4065-4D1B-ABA2-6E1F0D9E543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26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3D5A-EED6-4463-8449-340B49D2E56F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106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D29D-1DE7-47A3-BFF3-283DF2CFB43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68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4025-9B59-45DF-8962-44810822299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5" y="5862386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87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8B71-5D9B-4CE8-882B-4D629FE35F8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412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006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08C7-A034-4557-8315-31958D7C52E1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64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2"/>
            <a:ext cx="7772400" cy="2505075"/>
          </a:xfrm>
        </p:spPr>
        <p:txBody>
          <a:bodyPr anchor="b"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A4105-E0F1-4086-9738-B29B713368D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311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EB1D-5027-4661-9C4F-59AA81603B8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93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2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FFD38-571B-451C-AC4A-39408D5E593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50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187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5AF2-D3A7-45E2-B32B-DC1A3654E7E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118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6504-A29B-447C-93B1-41A1B07B0E8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840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273052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2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1FCB6-E16A-462A-BC41-DA4E5C6CDB4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801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39EF-2AE3-4127-AC3E-AA79FD6E7DB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89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1B65-EB15-4FA9-9DA1-0EF98EF319F7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5" y="5862386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08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519B2-BE20-4DE5-9EC1-18B56DE1BCA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09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DFB5-E6F0-49F8-A02B-A490FFAAED9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774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1796-C285-4248-9DCE-0D1EEF0FC5EC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62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5627"/>
            <a:ext cx="7772400" cy="354874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6636"/>
            <a:ext cx="6400800" cy="206556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41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"/>
            <a:ext cx="8229600" cy="9388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6"/>
            <a:ext cx="8229600" cy="499132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952FE3-3D78-4C78-A731-D3B013E87F1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82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4"/>
            <a:ext cx="7772400" cy="2505075"/>
          </a:xfrm>
        </p:spPr>
        <p:txBody>
          <a:bodyPr anchor="ctr"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9"/>
            <a:ext cx="7772400" cy="1131887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F5203-0F42-46F1-8DD4-1D598E28EAF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01599"/>
            <a:ext cx="2847975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81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2185"/>
            <a:ext cx="4038600" cy="502398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9BA67-0013-478A-8F7B-24C0A4343AB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102179"/>
            <a:ext cx="4041648" cy="504879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24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9476"/>
            <a:ext cx="4040188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10" y="1169476"/>
            <a:ext cx="4041775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0D416-7C0A-4E78-80DB-C567A7D3767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910449"/>
            <a:ext cx="4041648" cy="42160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910444"/>
            <a:ext cx="4041648" cy="4215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48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48F-D37D-42A1-8A3A-C58B577A297C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44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B8ED-AB7C-44F8-8EAB-6CC5E16D79F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693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94" y="266704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42" y="273054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94" y="2438406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4C58-F753-4AB3-BF88-CD2428E66AA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388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ctr"/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4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43E14-FC29-4D9B-A6D4-493CC15AA88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9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F728-C1C6-44F4-8B99-5FA9809161A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74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3FDC-F392-4B89-A592-72C881A85ED1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84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FF5A-B906-4DCA-BA62-ECB36D295A1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78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80F42-1231-4566-8111-65FC70F2BA3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34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827088" y="1844675"/>
            <a:ext cx="7531100" cy="2209800"/>
          </a:xfrm>
        </p:spPr>
        <p:txBody>
          <a:bodyPr/>
          <a:lstStyle>
            <a:lvl1pPr algn="ctr">
              <a:defRPr sz="3000">
                <a:solidFill>
                  <a:srgbClr val="1F497D"/>
                </a:solidFill>
              </a:defRPr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1640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4267200"/>
            <a:ext cx="6019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 sz="2200"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pic>
        <p:nvPicPr>
          <p:cNvPr id="16406" name="Picture 12" descr="Sinic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4" y="5862640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700438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5EFEB45-3BB6-4EBD-A91D-89236383761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FBE65035-D21D-495B-94D3-B0A7E7A9DE4A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0952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0" indent="0">
              <a:buNone/>
              <a:defRPr sz="1800"/>
            </a:lvl2pPr>
            <a:lvl3pPr marL="914360" indent="0">
              <a:buNone/>
              <a:defRPr sz="1600"/>
            </a:lvl3pPr>
            <a:lvl4pPr marL="1371540" indent="0">
              <a:buNone/>
              <a:defRPr sz="1400"/>
            </a:lvl4pPr>
            <a:lvl5pPr marL="1828720" indent="0">
              <a:buNone/>
              <a:defRPr sz="1400"/>
            </a:lvl5pPr>
            <a:lvl6pPr marL="2285900" indent="0">
              <a:buNone/>
              <a:defRPr sz="1400"/>
            </a:lvl6pPr>
            <a:lvl7pPr marL="2743080" indent="0">
              <a:buNone/>
              <a:defRPr sz="1400"/>
            </a:lvl7pPr>
            <a:lvl8pPr marL="3200258" indent="0">
              <a:buNone/>
              <a:defRPr sz="1400"/>
            </a:lvl8pPr>
            <a:lvl9pPr marL="3657439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7806D5-4810-4E98-9D17-02D5735E10C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2494E55F-0BFB-474B-8B32-95FD750D173E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950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0A2C15-BE93-4F36-AD58-3EA81CD3355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F6258183-C999-408F-9B66-EDCBA0D9A69C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45204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82E46F-A302-4021-8E2C-8F25721BB6C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BAA7897-40CE-4E96-9D66-CB1A4FE28E4B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08155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ADFE852-0248-48C7-912D-C0C69DF1D9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B94CC92A-94BA-43B4-87B3-F28E324150A4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058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95310F1-1287-49A1-8253-F5AF8A945CC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92F143D-3BEC-4EA2-BEBC-3E5CCE78902D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65414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3F8BA7-147C-406E-90E6-5F0B6F1D87C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3A2C5BC9-C6C1-4584-932B-53E41BEB5F5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947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3CD663-838B-4154-93BD-8017754421E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57B7372-8B29-45F0-9237-4872A7D6143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23362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F2D71D-748C-4A20-ADFE-2638603765E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73293A9B-4274-4955-878F-B28939C7DC24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95091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333375"/>
            <a:ext cx="2057400" cy="590391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33375"/>
            <a:ext cx="6019800" cy="590391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E055895-F3B8-4589-8451-55420527E3E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3BA5C48-BA98-4C21-A7E3-5159C76C4307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0746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4FCF-9A03-42BC-B112-834871C12CFB}" type="datetime1">
              <a:rPr lang="zh-TW" altLang="en-US" smtClean="0"/>
              <a:t>2018/3/30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9166" y="6356352"/>
            <a:ext cx="2847975" cy="365125"/>
          </a:xfrm>
          <a:prstGeom prst="rect">
            <a:avLst/>
          </a:prstGeom>
        </p:spPr>
        <p:txBody>
          <a:bodyPr lIns="91436" tIns="45718" rIns="91436" bIns="45718"/>
          <a:lstStyle/>
          <a:p>
            <a:pPr algn="r"/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32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F93C-D6ED-4BE9-8E8E-3A57D9DC2C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875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DCC3-7A8F-4549-AD2E-53F98827C2F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647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82708-D3CF-42B1-94EA-88B1AF3F75E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08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2BBFA-B42D-47BD-B40A-E9B05BE21E7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19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3" indent="0">
              <a:buNone/>
              <a:defRPr sz="2000" b="1"/>
            </a:lvl2pPr>
            <a:lvl3pPr marL="914186" indent="0">
              <a:buNone/>
              <a:defRPr sz="1800" b="1"/>
            </a:lvl3pPr>
            <a:lvl4pPr marL="1371279" indent="0">
              <a:buNone/>
              <a:defRPr sz="1600" b="1"/>
            </a:lvl4pPr>
            <a:lvl5pPr marL="1828373" indent="0">
              <a:buNone/>
              <a:defRPr sz="1600" b="1"/>
            </a:lvl5pPr>
            <a:lvl6pPr marL="2285466" indent="0">
              <a:buNone/>
              <a:defRPr sz="1600" b="1"/>
            </a:lvl6pPr>
            <a:lvl7pPr marL="2742558" indent="0">
              <a:buNone/>
              <a:defRPr sz="1600" b="1"/>
            </a:lvl7pPr>
            <a:lvl8pPr marL="3199652" indent="0">
              <a:buNone/>
              <a:defRPr sz="1600" b="1"/>
            </a:lvl8pPr>
            <a:lvl9pPr marL="3656745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3" indent="0">
              <a:buNone/>
              <a:defRPr sz="2000" b="1"/>
            </a:lvl2pPr>
            <a:lvl3pPr marL="914186" indent="0">
              <a:buNone/>
              <a:defRPr sz="1800" b="1"/>
            </a:lvl3pPr>
            <a:lvl4pPr marL="1371279" indent="0">
              <a:buNone/>
              <a:defRPr sz="1600" b="1"/>
            </a:lvl4pPr>
            <a:lvl5pPr marL="1828373" indent="0">
              <a:buNone/>
              <a:defRPr sz="1600" b="1"/>
            </a:lvl5pPr>
            <a:lvl6pPr marL="2285466" indent="0">
              <a:buNone/>
              <a:defRPr sz="1600" b="1"/>
            </a:lvl6pPr>
            <a:lvl7pPr marL="2742558" indent="0">
              <a:buNone/>
              <a:defRPr sz="1600" b="1"/>
            </a:lvl7pPr>
            <a:lvl8pPr marL="3199652" indent="0">
              <a:buNone/>
              <a:defRPr sz="1600" b="1"/>
            </a:lvl8pPr>
            <a:lvl9pPr marL="3656745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A829-0B33-41CC-92FD-04F9D5C1F2F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609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7F408-8BB1-4EB6-809A-8AA5B9BFC73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756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B467-DBFB-4E48-BC60-A7692355F623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122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3" indent="0">
              <a:buNone/>
              <a:defRPr sz="1200"/>
            </a:lvl2pPr>
            <a:lvl3pPr marL="914186" indent="0">
              <a:buNone/>
              <a:defRPr sz="1000"/>
            </a:lvl3pPr>
            <a:lvl4pPr marL="1371279" indent="0">
              <a:buNone/>
              <a:defRPr sz="900"/>
            </a:lvl4pPr>
            <a:lvl5pPr marL="1828373" indent="0">
              <a:buNone/>
              <a:defRPr sz="900"/>
            </a:lvl5pPr>
            <a:lvl6pPr marL="2285466" indent="0">
              <a:buNone/>
              <a:defRPr sz="900"/>
            </a:lvl6pPr>
            <a:lvl7pPr marL="2742558" indent="0">
              <a:buNone/>
              <a:defRPr sz="900"/>
            </a:lvl7pPr>
            <a:lvl8pPr marL="3199652" indent="0">
              <a:buNone/>
              <a:defRPr sz="900"/>
            </a:lvl8pPr>
            <a:lvl9pPr marL="3656745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3C31F-A70E-4EF0-8B89-726C7E36CD8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26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3" indent="0">
              <a:buNone/>
              <a:defRPr sz="2800"/>
            </a:lvl2pPr>
            <a:lvl3pPr marL="914186" indent="0">
              <a:buNone/>
              <a:defRPr sz="2400"/>
            </a:lvl3pPr>
            <a:lvl4pPr marL="1371279" indent="0">
              <a:buNone/>
              <a:defRPr sz="2000"/>
            </a:lvl4pPr>
            <a:lvl5pPr marL="1828373" indent="0">
              <a:buNone/>
              <a:defRPr sz="2000"/>
            </a:lvl5pPr>
            <a:lvl6pPr marL="2285466" indent="0">
              <a:buNone/>
              <a:defRPr sz="2000"/>
            </a:lvl6pPr>
            <a:lvl7pPr marL="2742558" indent="0">
              <a:buNone/>
              <a:defRPr sz="2000"/>
            </a:lvl7pPr>
            <a:lvl8pPr marL="3199652" indent="0">
              <a:buNone/>
              <a:defRPr sz="2000"/>
            </a:lvl8pPr>
            <a:lvl9pPr marL="3656745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3" indent="0">
              <a:buNone/>
              <a:defRPr sz="1200"/>
            </a:lvl2pPr>
            <a:lvl3pPr marL="914186" indent="0">
              <a:buNone/>
              <a:defRPr sz="1000"/>
            </a:lvl3pPr>
            <a:lvl4pPr marL="1371279" indent="0">
              <a:buNone/>
              <a:defRPr sz="900"/>
            </a:lvl4pPr>
            <a:lvl5pPr marL="1828373" indent="0">
              <a:buNone/>
              <a:defRPr sz="900"/>
            </a:lvl5pPr>
            <a:lvl6pPr marL="2285466" indent="0">
              <a:buNone/>
              <a:defRPr sz="900"/>
            </a:lvl6pPr>
            <a:lvl7pPr marL="2742558" indent="0">
              <a:buNone/>
              <a:defRPr sz="900"/>
            </a:lvl7pPr>
            <a:lvl8pPr marL="3199652" indent="0">
              <a:buNone/>
              <a:defRPr sz="900"/>
            </a:lvl8pPr>
            <a:lvl9pPr marL="3656745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364A-B474-4499-BD24-83A8919FE69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05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10-D67E-4BA2-B9F7-E81DEB3895A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562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BC8AC-6FB6-4103-8A2B-0FEBA994FD2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651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62CF-5476-4C28-9DD7-CA3726B54BD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114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216F-F0C7-4A42-8033-57167549CB5F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628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5627"/>
            <a:ext cx="7772400" cy="354874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6636"/>
            <a:ext cx="6400800" cy="206556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59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"/>
            <a:ext cx="8229600" cy="9388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6"/>
            <a:ext cx="8229600" cy="499132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904A0-A7C0-45F9-9261-D9EA5850650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790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4"/>
            <a:ext cx="7772400" cy="2505075"/>
          </a:xfrm>
        </p:spPr>
        <p:txBody>
          <a:bodyPr anchor="ctr"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9"/>
            <a:ext cx="7772400" cy="1131887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BFD2-90EB-4258-9726-8CE3F245C541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01599"/>
            <a:ext cx="2847975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248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2185"/>
            <a:ext cx="4038600" cy="502398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D90B-5BAA-4579-82F9-30DF6A122A4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102179"/>
            <a:ext cx="4041648" cy="504879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331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9476"/>
            <a:ext cx="4040188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10" y="1169476"/>
            <a:ext cx="4041775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066C5-A085-451C-BAEF-FD37C1FB117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910449"/>
            <a:ext cx="4041648" cy="42160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910444"/>
            <a:ext cx="4041648" cy="4215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82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EE49E-87D9-435E-858B-50EEC6ED53C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79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767B-03AD-4F28-AFFC-AE13CBA620E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076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94" y="266704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42" y="273054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94" y="2438406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BD8-1570-4BB1-8592-71BE2ED8D282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8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ctr"/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4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8C18-7E70-4CFC-8167-C55AC3E7927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16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326A-4BF7-49F3-AC5D-F16A13B5CDA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9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B364-7D85-4552-A16F-F2099751160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668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49E4-A4A5-47E5-B1EF-27D35F04D7A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4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AFCAE-A9B4-49AD-90AC-810AD4D7C76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263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D224-C467-40A3-8F1A-B3D9EA51061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330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99CF-4EAE-4056-AA12-74DD622B998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46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6055B-BFD1-46CF-9477-E3048D4BAA2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191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C864E-C416-4B14-9DF7-18387797F4D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8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3" indent="0">
              <a:buNone/>
              <a:defRPr sz="2000" b="1"/>
            </a:lvl2pPr>
            <a:lvl3pPr marL="914186" indent="0">
              <a:buNone/>
              <a:defRPr sz="1800" b="1"/>
            </a:lvl3pPr>
            <a:lvl4pPr marL="1371279" indent="0">
              <a:buNone/>
              <a:defRPr sz="1600" b="1"/>
            </a:lvl4pPr>
            <a:lvl5pPr marL="1828373" indent="0">
              <a:buNone/>
              <a:defRPr sz="1600" b="1"/>
            </a:lvl5pPr>
            <a:lvl6pPr marL="2285466" indent="0">
              <a:buNone/>
              <a:defRPr sz="1600" b="1"/>
            </a:lvl6pPr>
            <a:lvl7pPr marL="2742558" indent="0">
              <a:buNone/>
              <a:defRPr sz="1600" b="1"/>
            </a:lvl7pPr>
            <a:lvl8pPr marL="3199652" indent="0">
              <a:buNone/>
              <a:defRPr sz="1600" b="1"/>
            </a:lvl8pPr>
            <a:lvl9pPr marL="3656745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3" indent="0">
              <a:buNone/>
              <a:defRPr sz="2000" b="1"/>
            </a:lvl2pPr>
            <a:lvl3pPr marL="914186" indent="0">
              <a:buNone/>
              <a:defRPr sz="1800" b="1"/>
            </a:lvl3pPr>
            <a:lvl4pPr marL="1371279" indent="0">
              <a:buNone/>
              <a:defRPr sz="1600" b="1"/>
            </a:lvl4pPr>
            <a:lvl5pPr marL="1828373" indent="0">
              <a:buNone/>
              <a:defRPr sz="1600" b="1"/>
            </a:lvl5pPr>
            <a:lvl6pPr marL="2285466" indent="0">
              <a:buNone/>
              <a:defRPr sz="1600" b="1"/>
            </a:lvl6pPr>
            <a:lvl7pPr marL="2742558" indent="0">
              <a:buNone/>
              <a:defRPr sz="1600" b="1"/>
            </a:lvl7pPr>
            <a:lvl8pPr marL="3199652" indent="0">
              <a:buNone/>
              <a:defRPr sz="1600" b="1"/>
            </a:lvl8pPr>
            <a:lvl9pPr marL="3656745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2BB-68AF-4F5C-BB10-8F7FFCD51A4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718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7D54-3158-480E-B82F-1ED14EC0792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194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3152-8953-47BE-AC75-CA55B5D2CE8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48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3" indent="0">
              <a:buNone/>
              <a:defRPr sz="1200"/>
            </a:lvl2pPr>
            <a:lvl3pPr marL="914186" indent="0">
              <a:buNone/>
              <a:defRPr sz="1000"/>
            </a:lvl3pPr>
            <a:lvl4pPr marL="1371279" indent="0">
              <a:buNone/>
              <a:defRPr sz="900"/>
            </a:lvl4pPr>
            <a:lvl5pPr marL="1828373" indent="0">
              <a:buNone/>
              <a:defRPr sz="900"/>
            </a:lvl5pPr>
            <a:lvl6pPr marL="2285466" indent="0">
              <a:buNone/>
              <a:defRPr sz="900"/>
            </a:lvl6pPr>
            <a:lvl7pPr marL="2742558" indent="0">
              <a:buNone/>
              <a:defRPr sz="900"/>
            </a:lvl7pPr>
            <a:lvl8pPr marL="3199652" indent="0">
              <a:buNone/>
              <a:defRPr sz="900"/>
            </a:lvl8pPr>
            <a:lvl9pPr marL="3656745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4999-03CC-4425-B576-89F42E59562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199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3" indent="0">
              <a:buNone/>
              <a:defRPr sz="2800"/>
            </a:lvl2pPr>
            <a:lvl3pPr marL="914186" indent="0">
              <a:buNone/>
              <a:defRPr sz="2400"/>
            </a:lvl3pPr>
            <a:lvl4pPr marL="1371279" indent="0">
              <a:buNone/>
              <a:defRPr sz="2000"/>
            </a:lvl4pPr>
            <a:lvl5pPr marL="1828373" indent="0">
              <a:buNone/>
              <a:defRPr sz="2000"/>
            </a:lvl5pPr>
            <a:lvl6pPr marL="2285466" indent="0">
              <a:buNone/>
              <a:defRPr sz="2000"/>
            </a:lvl6pPr>
            <a:lvl7pPr marL="2742558" indent="0">
              <a:buNone/>
              <a:defRPr sz="2000"/>
            </a:lvl7pPr>
            <a:lvl8pPr marL="3199652" indent="0">
              <a:buNone/>
              <a:defRPr sz="2000"/>
            </a:lvl8pPr>
            <a:lvl9pPr marL="3656745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3" indent="0">
              <a:buNone/>
              <a:defRPr sz="1200"/>
            </a:lvl2pPr>
            <a:lvl3pPr marL="914186" indent="0">
              <a:buNone/>
              <a:defRPr sz="1000"/>
            </a:lvl3pPr>
            <a:lvl4pPr marL="1371279" indent="0">
              <a:buNone/>
              <a:defRPr sz="900"/>
            </a:lvl4pPr>
            <a:lvl5pPr marL="1828373" indent="0">
              <a:buNone/>
              <a:defRPr sz="900"/>
            </a:lvl5pPr>
            <a:lvl6pPr marL="2285466" indent="0">
              <a:buNone/>
              <a:defRPr sz="900"/>
            </a:lvl6pPr>
            <a:lvl7pPr marL="2742558" indent="0">
              <a:buNone/>
              <a:defRPr sz="900"/>
            </a:lvl7pPr>
            <a:lvl8pPr marL="3199652" indent="0">
              <a:buNone/>
              <a:defRPr sz="900"/>
            </a:lvl8pPr>
            <a:lvl9pPr marL="3656745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36A2-9B9A-48F2-B37B-652D324D66C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059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753D-48F3-4A5D-A9DD-6F027E6D626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98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6E56B-8B7A-44AA-AA02-B269EA230B5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67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A0E0-B00B-48E3-9963-EDC8935BFAB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666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77B-0850-4041-9F50-E87F69EFF04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360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0" descr="E版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4110038"/>
            <a:ext cx="2762250" cy="274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138" y="2338390"/>
            <a:ext cx="7772400" cy="765175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zh-TW" altLang="en-US" sz="4600" b="1" noProof="0" dirty="0" smtClean="0">
                <a:solidFill>
                  <a:srgbClr val="AA2828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 lang="zh-TW" altLang="en-US" noProof="0" dirty="0" smtClean="0"/>
              <a:t>按一下以編輯母片標題樣式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9140" y="3598863"/>
            <a:ext cx="7013575" cy="914400"/>
          </a:xfrm>
        </p:spPr>
        <p:txBody>
          <a:bodyPr anchor="ctr"/>
          <a:lstStyle>
            <a:lvl1pPr marL="0" indent="0">
              <a:buFontTx/>
              <a:buNone/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TW" altLang="en-US" noProof="0" dirty="0" smtClean="0"/>
              <a:t>按一下以編輯母片副標題樣式</a:t>
            </a:r>
          </a:p>
        </p:txBody>
      </p:sp>
      <p:pic>
        <p:nvPicPr>
          <p:cNvPr id="10" name="Picture 28" descr="itri_CEL_A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354013"/>
            <a:ext cx="3188794" cy="73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065" y="89862"/>
            <a:ext cx="790243" cy="3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42"/>
          <p:cNvSpPr>
            <a:spLocks noChangeArrowheads="1"/>
          </p:cNvSpPr>
          <p:nvPr userDrawn="1"/>
        </p:nvSpPr>
        <p:spPr bwMode="auto">
          <a:xfrm>
            <a:off x="0" y="6618288"/>
            <a:ext cx="9144000" cy="239712"/>
          </a:xfrm>
          <a:prstGeom prst="rect">
            <a:avLst/>
          </a:prstGeom>
          <a:solidFill>
            <a:srgbClr val="009F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 defTabSz="914360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12" name="Text Box 48"/>
          <p:cNvSpPr txBox="1">
            <a:spLocks noChangeArrowheads="1"/>
          </p:cNvSpPr>
          <p:nvPr userDrawn="1"/>
        </p:nvSpPr>
        <p:spPr bwMode="auto">
          <a:xfrm>
            <a:off x="0" y="6621462"/>
            <a:ext cx="6953061" cy="23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defTabSz="91436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900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工業技術研究院機密資料 禁止複製、轉載、外流  </a:t>
            </a:r>
            <a:r>
              <a:rPr lang="en-US" altLang="zh-TW" sz="900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ITRI CONFIDENTIAL DOCUMENT DO NOT COPY OR DISTRIBUTE</a:t>
            </a:r>
            <a:endParaRPr lang="zh-TW" altLang="en-US" sz="900" dirty="0" smtClean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1126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7" name="Picture 60" descr="E版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3866592"/>
            <a:ext cx="2762250" cy="274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5"/>
          <p:cNvSpPr>
            <a:spLocks noGrp="1" noChangeArrowheads="1"/>
          </p:cNvSpPr>
          <p:nvPr>
            <p:ph type="dt" sz="half" idx="10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/>
            <a:fld id="{76B0A48C-FCE2-4337-9206-92EE41B2A6EB}" type="datetime1">
              <a:rPr lang="zh-TW" altLang="en-US" smtClean="0">
                <a:solidFill>
                  <a:srgbClr val="FFFFFF"/>
                </a:solidFill>
              </a:rPr>
              <a:t>2018/3/30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1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6602ED5-4A91-4AD9-AC63-D57B56DD798C}" type="slidenum">
              <a:rPr lang="zh-TW" altLang="en-US" smtClean="0">
                <a:solidFill>
                  <a:srgbClr val="FFFFFF"/>
                </a:solidFill>
              </a:rPr>
              <a:pPr/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2"/>
          </p:nvPr>
        </p:nvSpPr>
        <p:spPr>
          <a:xfrm>
            <a:off x="450850" y="1285592"/>
            <a:ext cx="8369300" cy="5100362"/>
          </a:xfrm>
        </p:spPr>
        <p:txBody>
          <a:bodyPr/>
          <a:lstStyle>
            <a:lvl3pPr>
              <a:tabLst>
                <a:tab pos="987381" algn="l"/>
              </a:tabLst>
              <a:defRPr/>
            </a:lvl3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5799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pattFill prst="pct5">
          <a:fgClr>
            <a:srgbClr val="ABE9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456\Desktop\未命名-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3861008"/>
            <a:ext cx="276225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2"/>
          <p:cNvSpPr>
            <a:spLocks noChangeArrowheads="1"/>
          </p:cNvSpPr>
          <p:nvPr userDrawn="1"/>
        </p:nvSpPr>
        <p:spPr bwMode="auto">
          <a:xfrm>
            <a:off x="0" y="6618288"/>
            <a:ext cx="9144000" cy="239712"/>
          </a:xfrm>
          <a:prstGeom prst="rect">
            <a:avLst/>
          </a:prstGeom>
          <a:solidFill>
            <a:srgbClr val="009F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 defTabSz="914360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034518"/>
            <a:ext cx="7772400" cy="778358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3812875"/>
            <a:ext cx="7772400" cy="670884"/>
          </a:xfrm>
        </p:spPr>
        <p:txBody>
          <a:bodyPr anchor="t"/>
          <a:lstStyle>
            <a:lvl1pPr marL="0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kumimoji="1" lang="zh-TW" altLang="en-US" sz="3200" b="1" noProof="0" dirty="0" smtClean="0">
                <a:solidFill>
                  <a:srgbClr val="005696"/>
                </a:solidFill>
                <a:effectLst/>
                <a:latin typeface="+mj-lt"/>
                <a:ea typeface="+mj-ea"/>
                <a:cs typeface="+mj-cs"/>
              </a:defRPr>
            </a:lvl1pPr>
            <a:lvl2pPr marL="457180" indent="0">
              <a:buNone/>
              <a:defRPr sz="1800"/>
            </a:lvl2pPr>
            <a:lvl3pPr marL="914360" indent="0">
              <a:buNone/>
              <a:defRPr sz="1600"/>
            </a:lvl3pPr>
            <a:lvl4pPr marL="1371540" indent="0">
              <a:buNone/>
              <a:defRPr sz="1400"/>
            </a:lvl4pPr>
            <a:lvl5pPr marL="1828720" indent="0">
              <a:buNone/>
              <a:defRPr sz="1400"/>
            </a:lvl5pPr>
            <a:lvl6pPr marL="2285900" indent="0">
              <a:buNone/>
              <a:defRPr sz="1400"/>
            </a:lvl6pPr>
            <a:lvl7pPr marL="2743080" indent="0">
              <a:buNone/>
              <a:defRPr sz="1400"/>
            </a:lvl7pPr>
            <a:lvl8pPr marL="3200258" indent="0">
              <a:buNone/>
              <a:defRPr sz="1400"/>
            </a:lvl8pPr>
            <a:lvl9pPr marL="3657439" indent="0">
              <a:buNone/>
              <a:defRPr sz="14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dt" sz="half" idx="10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/>
            <a:fld id="{13F9A0D7-CFF2-423A-B35A-A842D6791874}" type="datetime1">
              <a:rPr lang="zh-TW" altLang="en-US" smtClean="0">
                <a:solidFill>
                  <a:srgbClr val="FFFFFF"/>
                </a:solidFill>
              </a:rPr>
              <a:t>2018/3/30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6602ED5-4A91-4AD9-AC63-D57B56DD798C}" type="slidenum">
              <a:rPr lang="zh-TW" altLang="en-US" smtClean="0">
                <a:solidFill>
                  <a:srgbClr val="FFFFFF"/>
                </a:solidFill>
              </a:rPr>
              <a:pPr/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  <p:sp>
        <p:nvSpPr>
          <p:cNvPr id="11" name="Text Box 48"/>
          <p:cNvSpPr txBox="1">
            <a:spLocks noChangeArrowheads="1"/>
          </p:cNvSpPr>
          <p:nvPr userDrawn="1"/>
        </p:nvSpPr>
        <p:spPr bwMode="auto">
          <a:xfrm>
            <a:off x="0" y="6621462"/>
            <a:ext cx="6953061" cy="23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defTabSz="91436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900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工業技術研究院機密資料 禁止複製、轉載、外流  </a:t>
            </a:r>
            <a:r>
              <a:rPr lang="en-US" altLang="zh-TW" sz="900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ITRI CONFIDENTIAL DOCUMENT DO NOT COPY OR DISTRIBUTE</a:t>
            </a:r>
            <a:endParaRPr lang="zh-TW" altLang="en-US" sz="900" dirty="0" smtClean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065" y="89862"/>
            <a:ext cx="790243" cy="3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770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dt" sz="half" idx="10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/>
            <a:fld id="{73DCE747-7984-4000-B9FE-ADEDFE433C32}" type="datetime1">
              <a:rPr lang="zh-TW" altLang="en-US" smtClean="0">
                <a:solidFill>
                  <a:srgbClr val="FFFFFF"/>
                </a:solidFill>
              </a:rPr>
              <a:t>2018/3/30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8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6602ED5-4A91-4AD9-AC63-D57B56DD798C}" type="slidenum">
              <a:rPr lang="zh-TW" altLang="en-US" smtClean="0">
                <a:solidFill>
                  <a:srgbClr val="FFFFFF"/>
                </a:solidFill>
              </a:rPr>
              <a:pPr/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436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2"/>
          <p:cNvSpPr>
            <a:spLocks noChangeArrowheads="1"/>
          </p:cNvSpPr>
          <p:nvPr userDrawn="1"/>
        </p:nvSpPr>
        <p:spPr bwMode="auto">
          <a:xfrm>
            <a:off x="0" y="6618288"/>
            <a:ext cx="9144000" cy="239712"/>
          </a:xfrm>
          <a:prstGeom prst="rect">
            <a:avLst/>
          </a:prstGeom>
          <a:solidFill>
            <a:srgbClr val="009F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 defTabSz="914360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3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Rectangle 45"/>
          <p:cNvSpPr>
            <a:spLocks noGrp="1" noChangeArrowheads="1"/>
          </p:cNvSpPr>
          <p:nvPr>
            <p:ph type="dt" sz="half" idx="10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/>
            <a:fld id="{726D2358-812B-43DE-B39D-EC85F31DA255}" type="datetime1">
              <a:rPr lang="zh-TW" altLang="en-US" smtClean="0">
                <a:solidFill>
                  <a:srgbClr val="FFFFFF"/>
                </a:solidFill>
              </a:rPr>
              <a:t>2018/3/30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1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6602ED5-4A91-4AD9-AC63-D57B56DD798C}" type="slidenum">
              <a:rPr lang="zh-TW" altLang="en-US" smtClean="0">
                <a:solidFill>
                  <a:srgbClr val="FFFFFF"/>
                </a:solidFill>
              </a:rPr>
              <a:pPr/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  <p:sp>
        <p:nvSpPr>
          <p:cNvPr id="10" name="Text Box 48"/>
          <p:cNvSpPr txBox="1">
            <a:spLocks noChangeArrowheads="1"/>
          </p:cNvSpPr>
          <p:nvPr userDrawn="1"/>
        </p:nvSpPr>
        <p:spPr bwMode="auto">
          <a:xfrm>
            <a:off x="0" y="6621462"/>
            <a:ext cx="6953061" cy="23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defTabSz="91436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900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工業技術研究院機密資料 禁止複製、轉載、外流  </a:t>
            </a:r>
            <a:r>
              <a:rPr lang="en-US" altLang="zh-TW" sz="900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ITRI CONFIDENTIAL DOCUMENT DO NOT COPY OR DISTRIBUTE</a:t>
            </a:r>
            <a:endParaRPr lang="zh-TW" altLang="en-US" sz="900" dirty="0" smtClean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065" y="89862"/>
            <a:ext cx="790243" cy="3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4280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Rectangle 45"/>
          <p:cNvSpPr>
            <a:spLocks noGrp="1" noChangeArrowheads="1"/>
          </p:cNvSpPr>
          <p:nvPr>
            <p:ph type="dt" sz="half" idx="10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/>
            <a:fld id="{C48090EE-BC72-4AB1-BE3F-C1C77201FBC6}" type="datetime1">
              <a:rPr lang="zh-TW" altLang="en-US" smtClean="0">
                <a:solidFill>
                  <a:srgbClr val="FFFFFF"/>
                </a:solidFill>
              </a:rPr>
              <a:t>2018/3/30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6602ED5-4A91-4AD9-AC63-D57B56DD798C}" type="slidenum">
              <a:rPr lang="zh-TW" altLang="en-US" smtClean="0">
                <a:solidFill>
                  <a:srgbClr val="FFFFFF"/>
                </a:solidFill>
              </a:rPr>
              <a:pPr/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3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271451" indent="-271451">
              <a:defRPr sz="2400"/>
            </a:lvl1pPr>
            <a:lvl2pPr marL="533376" indent="-180967">
              <a:defRPr sz="2000"/>
            </a:lvl2pPr>
            <a:lvl3pPr marL="806414" indent="-184142">
              <a:tabLst>
                <a:tab pos="896898" algn="l"/>
              </a:tabLst>
              <a:defRPr sz="1800"/>
            </a:lvl3pPr>
            <a:lvl4pPr marL="1077865" indent="-187317">
              <a:tabLst>
                <a:tab pos="1077865" algn="l"/>
              </a:tabLst>
              <a:defRPr sz="1600"/>
            </a:lvl4pPr>
            <a:lvl5pPr marL="1168348" indent="-85721">
              <a:defRPr sz="1600"/>
            </a:lvl5pPr>
          </a:lstStyle>
          <a:p>
            <a:pPr lvl="0"/>
            <a:r>
              <a:rPr lang="zh-TW" altLang="en-US" dirty="0" smtClean="0"/>
              <a:t>按一下以編輯母片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13" name="內容版面配置區 8"/>
          <p:cNvSpPr>
            <a:spLocks noGrp="1"/>
          </p:cNvSpPr>
          <p:nvPr>
            <p:ph sz="quarter" idx="14"/>
          </p:nvPr>
        </p:nvSpPr>
        <p:spPr>
          <a:xfrm>
            <a:off x="4646612" y="2174875"/>
            <a:ext cx="4040188" cy="3951288"/>
          </a:xfrm>
        </p:spPr>
        <p:txBody>
          <a:bodyPr/>
          <a:lstStyle>
            <a:lvl1pPr marL="271451" indent="-271451">
              <a:defRPr sz="2400"/>
            </a:lvl1pPr>
            <a:lvl2pPr marL="533376" indent="-180967">
              <a:defRPr sz="2000"/>
            </a:lvl2pPr>
            <a:lvl3pPr marL="806414" indent="-184142">
              <a:tabLst>
                <a:tab pos="896898" algn="l"/>
              </a:tabLst>
              <a:defRPr sz="1800"/>
            </a:lvl3pPr>
            <a:lvl4pPr marL="1077865" indent="-187317">
              <a:tabLst>
                <a:tab pos="1077865" algn="l"/>
              </a:tabLst>
              <a:defRPr sz="1600"/>
            </a:lvl4pPr>
            <a:lvl5pPr marL="1168348" indent="-85721">
              <a:defRPr sz="1600"/>
            </a:lvl5pPr>
          </a:lstStyle>
          <a:p>
            <a:pPr lvl="0"/>
            <a:r>
              <a:rPr lang="zh-TW" altLang="en-US" dirty="0" smtClean="0"/>
              <a:t>按一下以編輯母片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83803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3199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69404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dt" sz="half" idx="10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/>
            <a:fld id="{A944D4A1-D30F-4FE3-AD24-AA9A32188472}" type="datetime1">
              <a:rPr lang="zh-TW" altLang="en-US" smtClean="0">
                <a:solidFill>
                  <a:srgbClr val="FFFFFF"/>
                </a:solidFill>
              </a:rPr>
              <a:t>2018/3/30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0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6602ED5-4A91-4AD9-AC63-D57B56DD798C}" type="slidenum">
              <a:rPr lang="zh-TW" altLang="en-US" smtClean="0">
                <a:solidFill>
                  <a:srgbClr val="FFFFFF"/>
                </a:solidFill>
              </a:rPr>
              <a:pPr/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>
          <a:xfrm>
            <a:off x="3576639" y="531994"/>
            <a:ext cx="5430837" cy="5853113"/>
          </a:xfr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33110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dt" sz="half" idx="10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/>
            <a:fld id="{4B4F5E95-EB99-4259-8332-36121E7DB972}" type="datetime1">
              <a:rPr lang="zh-TW" altLang="en-US" smtClean="0">
                <a:solidFill>
                  <a:srgbClr val="FFFFFF"/>
                </a:solidFill>
              </a:rPr>
              <a:t>2018/3/30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0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6602ED5-4A91-4AD9-AC63-D57B56DD798C}" type="slidenum">
              <a:rPr lang="zh-TW" altLang="en-US" smtClean="0">
                <a:solidFill>
                  <a:srgbClr val="FFFFFF"/>
                </a:solidFill>
              </a:rPr>
              <a:pPr/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035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dt" sz="half" idx="10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/>
            <a:fld id="{36A35DD5-9BA9-4DCA-AF94-88C6A5111FB9}" type="datetime1">
              <a:rPr lang="zh-TW" altLang="en-US" smtClean="0">
                <a:solidFill>
                  <a:srgbClr val="FFFFFF"/>
                </a:solidFill>
              </a:rPr>
              <a:t>2018/3/30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9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6602ED5-4A91-4AD9-AC63-D57B56DD798C}" type="slidenum">
              <a:rPr lang="zh-TW" altLang="en-US" smtClean="0">
                <a:solidFill>
                  <a:srgbClr val="FFFFFF"/>
                </a:solidFill>
              </a:rPr>
              <a:pPr/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222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29415" y="493612"/>
            <a:ext cx="2092325" cy="589766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0852" y="493612"/>
            <a:ext cx="6126163" cy="5897663"/>
          </a:xfr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dt" sz="half" idx="10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/>
            <a:fld id="{0C0274D3-58F3-4722-B15F-9AF98095DA48}" type="datetime1">
              <a:rPr lang="zh-TW" altLang="en-US" smtClean="0">
                <a:solidFill>
                  <a:srgbClr val="FFFFFF"/>
                </a:solidFill>
              </a:rPr>
              <a:t>2018/3/30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9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6602ED5-4A91-4AD9-AC63-D57B56DD798C}" type="slidenum">
              <a:rPr lang="zh-TW" altLang="en-US" smtClean="0">
                <a:solidFill>
                  <a:srgbClr val="FFFFFF"/>
                </a:solidFill>
              </a:rPr>
              <a:pPr/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70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572500" y="6619877"/>
            <a:ext cx="571500" cy="23812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9A8A3-9F05-4B2A-B287-145D0244675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003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2436B"/>
                </a:solidFill>
              </a:defRPr>
            </a:lvl1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lang="en-US" altLang="zh-TW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0F2DB-23CF-4F78-9F74-BCF2C2F0F12B}" type="slidenum">
              <a:rPr lang="en-US" altLang="zh-TW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755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4624"/>
            <a:ext cx="7772400" cy="4267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40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114800" y="6453336"/>
            <a:ext cx="914400" cy="228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49EA72D-AFDA-4341-B72A-4A95FB1F0E84}" type="slidenum">
              <a:rPr lang="en-US" altLang="zh-TW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6"/>
            <a:ext cx="8229600" cy="500141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220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defRPr>
            </a:lvl2pPr>
            <a:lvl3pPr>
              <a:defRPr sz="2000">
                <a:solidFill>
                  <a:srgbClr val="800000"/>
                </a:solidFill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0813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5" name="Oval 4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6" name="Oval 5"/>
          <p:cNvSpPr/>
          <p:nvPr/>
        </p:nvSpPr>
        <p:spPr>
          <a:xfrm>
            <a:off x="4297365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2"/>
            <a:ext cx="7772400" cy="2505075"/>
          </a:xfrm>
          <a:prstGeom prst="rect">
            <a:avLst/>
          </a:prstGeom>
        </p:spPr>
        <p:txBody>
          <a:bodyPr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0044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223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6362700" y="6356352"/>
            <a:ext cx="2085975" cy="365125"/>
          </a:xfrm>
          <a:prstGeom prst="rect">
            <a:avLst/>
          </a:prstGeom>
        </p:spPr>
        <p:txBody>
          <a:bodyPr lIns="91436" tIns="45718" rIns="91436" bIns="45718"/>
          <a:lstStyle>
            <a:lvl1pPr>
              <a:defRPr/>
            </a:lvl1pPr>
          </a:lstStyle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AE80C6F-D179-42CB-8864-FADD7B9D403C}" type="datetime1">
              <a:rPr lang="zh-TW" altLang="en-US" smtClean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</a:rPr>
              <a:t>2018/3/30</a:t>
            </a:fld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047793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362700" y="6356352"/>
            <a:ext cx="2085975" cy="365125"/>
          </a:xfrm>
          <a:prstGeom prst="rect">
            <a:avLst/>
          </a:prstGeom>
        </p:spPr>
        <p:txBody>
          <a:bodyPr lIns="91436" tIns="45718" rIns="91436" bIns="45718"/>
          <a:lstStyle>
            <a:lvl1pPr>
              <a:defRPr/>
            </a:lvl1pPr>
          </a:lstStyle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</a:pPr>
            <a:fld id="{6071C405-D2D5-4FDC-B33D-15F8144CFDF9}" type="datetime1">
              <a:rPr lang="zh-TW" altLang="en-US" smtClean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</a:rPr>
              <a:t>2018/3/30</a:t>
            </a:fld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mtClean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</a:rPr>
              <a:t>Keh-Yih Su, Mar. 30, 2018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36FA5-F45C-4870-8BC6-B88D95DA8FB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1775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4624"/>
            <a:ext cx="7772400" cy="4267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518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114800" y="6453336"/>
            <a:ext cx="914400" cy="228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49EA72D-AFDA-4341-B72A-4A95FB1F0E84}" type="slidenum">
              <a:rPr lang="en-US" altLang="zh-TW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6"/>
            <a:ext cx="8229600" cy="500141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220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defRPr>
            </a:lvl2pPr>
            <a:lvl3pPr>
              <a:defRPr sz="2000">
                <a:solidFill>
                  <a:srgbClr val="800000"/>
                </a:solidFill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9141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5" name="Oval 4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6" name="Oval 5"/>
          <p:cNvSpPr/>
          <p:nvPr/>
        </p:nvSpPr>
        <p:spPr>
          <a:xfrm>
            <a:off x="4297365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2"/>
            <a:ext cx="7772400" cy="2505075"/>
          </a:xfrm>
          <a:prstGeom prst="rect">
            <a:avLst/>
          </a:prstGeom>
        </p:spPr>
        <p:txBody>
          <a:bodyPr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7460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264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05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07599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altLang="zh-TW" dirty="0" smtClean="0"/>
              <a:t>Click to edit Master title style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  <a:p>
            <a:pPr lvl="3"/>
            <a:r>
              <a:rPr lang="en-US" altLang="zh-TW" dirty="0" smtClean="0"/>
              <a:t>Fourth level</a:t>
            </a:r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23A11-80FB-4D7A-BFC0-BE78603410A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076D3-72A0-44A8-B345-B6EEC377A3F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9073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0" indent="0">
              <a:buNone/>
              <a:defRPr sz="1800"/>
            </a:lvl2pPr>
            <a:lvl3pPr marL="914360" indent="0">
              <a:buNone/>
              <a:defRPr sz="1600"/>
            </a:lvl3pPr>
            <a:lvl4pPr marL="1371540" indent="0">
              <a:buNone/>
              <a:defRPr sz="1400"/>
            </a:lvl4pPr>
            <a:lvl5pPr marL="1828720" indent="0">
              <a:buNone/>
              <a:defRPr sz="1400"/>
            </a:lvl5pPr>
            <a:lvl6pPr marL="2285900" indent="0">
              <a:buNone/>
              <a:defRPr sz="1400"/>
            </a:lvl6pPr>
            <a:lvl7pPr marL="2743080" indent="0">
              <a:buNone/>
              <a:defRPr sz="1400"/>
            </a:lvl7pPr>
            <a:lvl8pPr marL="3200258" indent="0">
              <a:buNone/>
              <a:defRPr sz="1400"/>
            </a:lvl8pPr>
            <a:lvl9pPr marL="3657439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9AE44-4207-4AF7-A2D8-48BAFA8D22D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56062-82F0-45BF-9052-FCF02C2DE8AF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0215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88697-673C-4B7F-81B0-4282E917C5C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BD964-241D-4E3E-9588-CAEDE1EA1041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66612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E73FC-B5D5-42EA-9149-483FF97795A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82BFF-41D4-4BDE-B0A2-9DBDE221C05B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91074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BF34D-A28F-4AF4-84F7-8DDAD7305FA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39968-28B1-436D-ADAA-898F3E3E1107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16898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0E0C3-E878-4413-96F0-BAE8D356B3E1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3BAEF-B363-4BA6-A843-BBCCD2AAE8E4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9305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E33E2-14EE-4E4F-BD1D-C8FB419C4D0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5A906-E953-46F9-AD65-BE602B56BBEE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9525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pPr lvl="0"/>
            <a:r>
              <a:rPr lang="en-US" altLang="zh-TW" noProof="0" smtClean="0"/>
              <a:t>Drag picture to placeholder or click icon to add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F42F-2AD7-484F-84AE-19855BC9BEE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71712-9CFE-4662-A6A6-87DF0824773F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1597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BE3AF-72F3-433B-8065-BC731C7E4F5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F9851-6489-4C43-A635-FDB83B3DF140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65029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6BE10-30F6-4007-9C18-B912B8C93D3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A7303-E998-4D06-91DF-EB720A308EB3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60739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827088" y="1844675"/>
            <a:ext cx="7531100" cy="2209800"/>
          </a:xfrm>
        </p:spPr>
        <p:txBody>
          <a:bodyPr/>
          <a:lstStyle>
            <a:lvl1pPr algn="ctr">
              <a:defRPr sz="3000">
                <a:solidFill>
                  <a:srgbClr val="1F497D"/>
                </a:solidFill>
              </a:defRPr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1640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4267200"/>
            <a:ext cx="6019800" cy="1752600"/>
          </a:xfrm>
        </p:spPr>
        <p:txBody>
          <a:bodyPr/>
          <a:lstStyle>
            <a:lvl1pPr marL="0" indent="0" algn="ctr">
              <a:buFont typeface="Arial" pitchFamily="34" charset="0"/>
              <a:buNone/>
              <a:defRPr sz="2200"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pic>
        <p:nvPicPr>
          <p:cNvPr id="16406" name="Picture 12" descr="Sinic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862638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48268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05EFD07-19E9-46D3-9619-E35F70CBAEC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193F0BC9-A386-4A45-9D32-EBE162950BB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63288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15CB32-4367-49DB-9B3D-AE5DC996CD8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7B6F01BA-7EA3-47B9-B55B-F7CA75BD704C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07255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18E3545-EC09-4BD2-8833-5343EA6F663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420A6BA4-9364-4FF7-BC58-488A7AE2501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53756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7F9FEB-E45F-44E3-952F-F37DC15DDA3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7D5E7B79-00B7-4380-9663-BD20981AA5B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32027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AA815E-48E4-4A23-9929-B4D47CD3F69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5F6EF5B-17E5-4CD4-896F-3B96657CB25F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802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62C26E-C97B-4108-9AFA-19A29AB1B9F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097D697-27EB-4323-A2C0-DF5F8033BF01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61088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2F6256-4116-4D86-BA3C-5CA17A36ABD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53C891F2-11AD-41CE-8DD0-AC739ED3B8B1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87532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F7E7FD-BFC9-4A4C-946F-3DBDA3056C2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FCDE4A8C-7DD2-4014-9110-68C97402C64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72530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A33674B-E5A8-4DAB-8B10-042B08C4953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F529A8E5-6025-443F-A905-C72B7578A0ED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8874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333375"/>
            <a:ext cx="2057400" cy="590391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33375"/>
            <a:ext cx="6019800" cy="590391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EF1F62A-F0BE-4CB4-B4C7-4CDC10A4A9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B4D51B7-FF0E-4494-9360-6FB082F85B6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3154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大標題與副標題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 flipV="1">
            <a:off x="285750" y="4317818"/>
            <a:ext cx="8572500" cy="185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21336" tIns="21336" rIns="21336" bIns="21336" anchor="ctr"/>
          <a:lstStyle/>
          <a:p>
            <a:pPr defTabSz="192016" hangingPunct="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285750" y="4521200"/>
            <a:ext cx="8572500" cy="1905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700"/>
            </a:lvl1pPr>
          </a:lstStyle>
          <a:p>
            <a:r>
              <a:t>大標題文字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285750" y="2997200"/>
            <a:ext cx="8572500" cy="127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  <a:lvl2pPr marL="0" indent="96008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2pPr>
            <a:lvl3pPr marL="0" indent="192016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3pPr>
            <a:lvl4pPr marL="0" indent="288024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4pPr>
            <a:lvl5pPr marL="0" indent="384032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xfrm>
            <a:off x="8579023" y="304802"/>
            <a:ext cx="277127" cy="22775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23799"/>
      </p:ext>
    </p:extLst>
  </p:cSld>
  <p:clrMapOvr>
    <a:masterClrMapping/>
  </p:clrMapOvr>
  <p:transition spd="med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 - 水平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38402" tIns="19202" rIns="38402" bIns="19202">
            <a:noAutofit/>
          </a:bodyPr>
          <a:lstStyle/>
          <a:p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body" sz="quarter" idx="14"/>
          </p:nvPr>
        </p:nvSpPr>
        <p:spPr>
          <a:xfrm flipV="1">
            <a:off x="285750" y="4317818"/>
            <a:ext cx="8572500" cy="185"/>
          </a:xfrm>
          <a:prstGeom prst="line">
            <a:avLst/>
          </a:prstGeom>
          <a:ln w="50800">
            <a:solidFill>
              <a:srgbClr val="A6AAA9"/>
            </a:solidFill>
          </a:ln>
        </p:spPr>
        <p:txBody>
          <a:bodyPr anchor="ctr">
            <a:noAutofit/>
          </a:bodyPr>
          <a:lstStyle>
            <a:lvl1pPr marL="0" indent="0" defTabSz="192024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cs typeface="Helvetica"/>
                <a:sym typeface="Helvetica"/>
              </a:defRPr>
            </a:lvl1pPr>
          </a:lstStyle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285750" y="4521200"/>
            <a:ext cx="8572500" cy="1905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700"/>
            </a:lvl1pPr>
          </a:lstStyle>
          <a:p>
            <a:r>
              <a:t>大標題文字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285750" y="2997200"/>
            <a:ext cx="8572500" cy="127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  <a:lvl2pPr marL="0" indent="96008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2pPr>
            <a:lvl3pPr marL="0" indent="192016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3pPr>
            <a:lvl4pPr marL="0" indent="288024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4pPr>
            <a:lvl5pPr marL="0" indent="384032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xfrm>
            <a:off x="8579023" y="304802"/>
            <a:ext cx="277127" cy="22775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858644"/>
      </p:ext>
    </p:extLst>
  </p:cSld>
  <p:clrMapOvr>
    <a:masterClrMapping/>
  </p:clrMapOvr>
  <p:transition spd="med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大標題與副標題替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 flipV="1">
            <a:off x="285750" y="4317818"/>
            <a:ext cx="8572500" cy="185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21336" tIns="21336" rIns="21336" bIns="21336" anchor="ctr"/>
          <a:lstStyle/>
          <a:p>
            <a:pPr defTabSz="192016" hangingPunct="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285750" y="4521200"/>
            <a:ext cx="8572500" cy="1905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700"/>
            </a:lvl1pPr>
          </a:lstStyle>
          <a:p>
            <a:r>
              <a:t>大標題文字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xfrm>
            <a:off x="285750" y="2997200"/>
            <a:ext cx="8572500" cy="127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  <a:lvl2pPr marL="0" indent="96008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2pPr>
            <a:lvl3pPr marL="0" indent="192016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3pPr>
            <a:lvl4pPr marL="0" indent="288024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4pPr>
            <a:lvl5pPr marL="0" indent="384032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8560281" y="292102"/>
            <a:ext cx="277127" cy="22775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150290"/>
      </p:ext>
    </p:extLst>
  </p:cSld>
  <p:clrMapOvr>
    <a:masterClrMapping/>
  </p:clrMapOvr>
  <p:transition spd="med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大標題 - 中央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285750" y="2838450"/>
            <a:ext cx="8572500" cy="3175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700"/>
            </a:lvl1pPr>
          </a:lstStyle>
          <a:p>
            <a:r>
              <a:t>大標題文字</a:t>
            </a:r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xfrm>
            <a:off x="8579023" y="304802"/>
            <a:ext cx="277127" cy="22775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249936"/>
      </p:ext>
    </p:extLst>
  </p:cSld>
  <p:clrMapOvr>
    <a:masterClrMapping/>
  </p:clrMapOvr>
  <p:transition spd="med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 - 直式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 flipV="1">
            <a:off x="4143375" y="4317899"/>
            <a:ext cx="4714874" cy="102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21336" tIns="21336" rIns="21336" bIns="21336" anchor="ctr"/>
          <a:lstStyle/>
          <a:p>
            <a:pPr defTabSz="192016" hangingPunct="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2" name="Shape 52"/>
          <p:cNvSpPr>
            <a:spLocks noGrp="1"/>
          </p:cNvSpPr>
          <p:nvPr>
            <p:ph type="pic" idx="13"/>
          </p:nvPr>
        </p:nvSpPr>
        <p:spPr>
          <a:xfrm>
            <a:off x="0" y="0"/>
            <a:ext cx="3857625" cy="6858000"/>
          </a:xfrm>
          <a:prstGeom prst="rect">
            <a:avLst/>
          </a:prstGeom>
        </p:spPr>
        <p:txBody>
          <a:bodyPr lIns="38402" tIns="19202" rIns="38402" bIns="19202">
            <a:noAutofit/>
          </a:bodyPr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4143375" y="4521200"/>
            <a:ext cx="4714875" cy="1905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700"/>
            </a:lvl1pPr>
          </a:lstStyle>
          <a:p>
            <a:r>
              <a:t>大標題文字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xfrm>
            <a:off x="4143375" y="2997200"/>
            <a:ext cx="4714875" cy="127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  <a:lvl2pPr marL="0" indent="96008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2pPr>
            <a:lvl3pPr marL="0" indent="192016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3pPr>
            <a:lvl4pPr marL="0" indent="288024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4pPr>
            <a:lvl5pPr marL="0" indent="384032">
              <a:lnSpc>
                <a:spcPct val="80000"/>
              </a:lnSpc>
              <a:spcBef>
                <a:spcPts val="1344"/>
              </a:spcBef>
              <a:buClrTx/>
              <a:buSzTx/>
              <a:buFontTx/>
              <a:buNone/>
              <a:defRPr sz="3200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xfrm>
            <a:off x="8579023" y="304802"/>
            <a:ext cx="277127" cy="22775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178240"/>
      </p:ext>
    </p:extLst>
  </p:cSld>
  <p:clrMapOvr>
    <a:masterClrMapping/>
  </p:clrMapOvr>
  <p:transition spd="med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body" sz="quarter" idx="13"/>
          </p:nvPr>
        </p:nvSpPr>
        <p:spPr>
          <a:xfrm>
            <a:off x="285750" y="407247"/>
            <a:ext cx="7858125" cy="227755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272022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500" cap="all" spc="76"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文字</a:t>
            </a:r>
          </a:p>
        </p:txBody>
      </p:sp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602884"/>
      </p:ext>
    </p:extLst>
  </p:cSld>
  <p:clrMapOvr>
    <a:masterClrMapping/>
  </p:clrMapOvr>
  <p:transition spd="med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與項目符號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body" sz="quarter" idx="13"/>
          </p:nvPr>
        </p:nvSpPr>
        <p:spPr>
          <a:xfrm>
            <a:off x="285750" y="407247"/>
            <a:ext cx="7858125" cy="227755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272022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500" cap="all" spc="76"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文字</a:t>
            </a:r>
          </a:p>
        </p:txBody>
      </p:sp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4" name="Shape 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119027"/>
      </p:ext>
    </p:extLst>
  </p:cSld>
  <p:clrMapOvr>
    <a:masterClrMapping/>
  </p:clrMapOvr>
  <p:transition spd="med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與項目符號替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body" sz="quarter" idx="13"/>
          </p:nvPr>
        </p:nvSpPr>
        <p:spPr>
          <a:xfrm>
            <a:off x="285750" y="407247"/>
            <a:ext cx="7858125" cy="227755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272022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500" cap="all" spc="76"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文字</a:t>
            </a:r>
          </a:p>
        </p:txBody>
      </p:sp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83" name="Shape 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4" name="Shape 8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986103"/>
      </p:ext>
    </p:extLst>
  </p:cSld>
  <p:clrMapOvr>
    <a:masterClrMapping/>
  </p:clrMapOvr>
  <p:transition spd="med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、項目符號與照片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body" sz="quarter" idx="13"/>
          </p:nvPr>
        </p:nvSpPr>
        <p:spPr>
          <a:xfrm>
            <a:off x="285750" y="407247"/>
            <a:ext cx="7858125" cy="227755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272022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500" cap="all" spc="76"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文字</a:t>
            </a:r>
          </a:p>
        </p:txBody>
      </p:sp>
      <p:sp>
        <p:nvSpPr>
          <p:cNvPr id="92" name="Shape 92"/>
          <p:cNvSpPr>
            <a:spLocks noGrp="1"/>
          </p:cNvSpPr>
          <p:nvPr>
            <p:ph type="pic" sz="half" idx="14"/>
          </p:nvPr>
        </p:nvSpPr>
        <p:spPr>
          <a:xfrm>
            <a:off x="5000625" y="1079500"/>
            <a:ext cx="3857625" cy="5397500"/>
          </a:xfrm>
          <a:prstGeom prst="rect">
            <a:avLst/>
          </a:prstGeom>
        </p:spPr>
        <p:txBody>
          <a:bodyPr lIns="38402" tIns="19202" rIns="38402" bIns="19202">
            <a:noAutofit/>
          </a:bodyPr>
          <a:lstStyle/>
          <a:p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285750" y="1079500"/>
            <a:ext cx="4429125" cy="508000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half" idx="1"/>
          </p:nvPr>
        </p:nvSpPr>
        <p:spPr>
          <a:xfrm>
            <a:off x="285750" y="1930400"/>
            <a:ext cx="4429125" cy="42926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1700"/>
            </a:lvl1pPr>
            <a:lvl2pPr>
              <a:buClr>
                <a:schemeClr val="accent1"/>
              </a:buClr>
              <a:buChar char="▸"/>
              <a:defRPr sz="1700"/>
            </a:lvl2pPr>
            <a:lvl3pPr>
              <a:buClr>
                <a:schemeClr val="accent1"/>
              </a:buClr>
              <a:buChar char="▸"/>
              <a:defRPr sz="1700"/>
            </a:lvl3pPr>
            <a:lvl4pPr>
              <a:buClr>
                <a:schemeClr val="accent1"/>
              </a:buClr>
              <a:buChar char="▸"/>
              <a:defRPr sz="1700"/>
            </a:lvl4pPr>
            <a:lvl5pPr>
              <a:buClr>
                <a:schemeClr val="accent1"/>
              </a:buClr>
              <a:buChar char="▸"/>
              <a:defRPr sz="17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41015"/>
      </p:ext>
    </p:extLst>
  </p:cSld>
  <p:clrMapOvr>
    <a:masterClrMapping/>
  </p:clrMapOvr>
  <p:transition spd="med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項目符號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body" sz="quarter" idx="13"/>
          </p:nvPr>
        </p:nvSpPr>
        <p:spPr>
          <a:xfrm>
            <a:off x="285750" y="407247"/>
            <a:ext cx="7858125" cy="227755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272022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500" cap="all" spc="76"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文字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SzPct val="125000"/>
              <a:buChar char="▸"/>
            </a:lvl1pPr>
            <a:lvl2pPr>
              <a:buClr>
                <a:schemeClr val="accent1"/>
              </a:buClr>
              <a:buSzPct val="125000"/>
              <a:buChar char="▸"/>
            </a:lvl2pPr>
            <a:lvl3pPr>
              <a:buClr>
                <a:schemeClr val="accent1"/>
              </a:buClr>
              <a:buSzPct val="125000"/>
              <a:buChar char="▸"/>
            </a:lvl3pPr>
            <a:lvl4pPr>
              <a:buClr>
                <a:schemeClr val="accent1"/>
              </a:buClr>
              <a:buSzPct val="125000"/>
              <a:buChar char="▸"/>
            </a:lvl4pPr>
            <a:lvl5pPr>
              <a:buClr>
                <a:schemeClr val="accent1"/>
              </a:buClr>
              <a:buSzPct val="125000"/>
              <a:buChar char="▸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487751"/>
      </p:ext>
    </p:extLst>
  </p:cSld>
  <p:clrMapOvr>
    <a:masterClrMapping/>
  </p:clrMapOvr>
  <p:transition spd="med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 - 一頁三張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pic" sz="half" idx="13"/>
          </p:nvPr>
        </p:nvSpPr>
        <p:spPr>
          <a:xfrm>
            <a:off x="4572000" y="0"/>
            <a:ext cx="4572000" cy="3416300"/>
          </a:xfrm>
          <a:prstGeom prst="rect">
            <a:avLst/>
          </a:prstGeom>
        </p:spPr>
        <p:txBody>
          <a:bodyPr lIns="38402" tIns="19202" rIns="38402" bIns="19202">
            <a:noAutofit/>
          </a:bodyPr>
          <a:lstStyle/>
          <a:p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pic" sz="half" idx="14"/>
          </p:nvPr>
        </p:nvSpPr>
        <p:spPr>
          <a:xfrm>
            <a:off x="4572000" y="3448050"/>
            <a:ext cx="4572000" cy="3409950"/>
          </a:xfrm>
          <a:prstGeom prst="rect">
            <a:avLst/>
          </a:prstGeom>
        </p:spPr>
        <p:txBody>
          <a:bodyPr lIns="38402" tIns="19202" rIns="38402" bIns="19202">
            <a:noAutofit/>
          </a:bodyPr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pic" idx="15"/>
          </p:nvPr>
        </p:nvSpPr>
        <p:spPr>
          <a:xfrm>
            <a:off x="0" y="0"/>
            <a:ext cx="4548188" cy="6858000"/>
          </a:xfrm>
          <a:prstGeom prst="rect">
            <a:avLst/>
          </a:prstGeom>
        </p:spPr>
        <p:txBody>
          <a:bodyPr lIns="38402" tIns="19202" rIns="38402" bIns="19202">
            <a:noAutofit/>
          </a:bodyPr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633131"/>
      </p:ext>
    </p:extLst>
  </p:cSld>
  <p:clrMapOvr>
    <a:masterClrMapping/>
  </p:clrMapOvr>
  <p:transition spd="med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名言語錄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328614" y="1657352"/>
            <a:ext cx="8486775" cy="3658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" y="0"/>
                </a:moveTo>
                <a:cubicBezTo>
                  <a:pt x="54" y="0"/>
                  <a:pt x="0" y="165"/>
                  <a:pt x="0" y="369"/>
                </a:cubicBezTo>
                <a:lnTo>
                  <a:pt x="0" y="19013"/>
                </a:lnTo>
                <a:cubicBezTo>
                  <a:pt x="0" y="19217"/>
                  <a:pt x="54" y="19382"/>
                  <a:pt x="119" y="19382"/>
                </a:cubicBezTo>
                <a:lnTo>
                  <a:pt x="18186" y="19382"/>
                </a:lnTo>
                <a:lnTo>
                  <a:pt x="18717" y="21600"/>
                </a:lnTo>
                <a:lnTo>
                  <a:pt x="19247" y="19382"/>
                </a:lnTo>
                <a:lnTo>
                  <a:pt x="21481" y="19382"/>
                </a:lnTo>
                <a:cubicBezTo>
                  <a:pt x="21546" y="19382"/>
                  <a:pt x="21600" y="19217"/>
                  <a:pt x="21600" y="19013"/>
                </a:cubicBezTo>
                <a:lnTo>
                  <a:pt x="21600" y="369"/>
                </a:lnTo>
                <a:cubicBezTo>
                  <a:pt x="21600" y="165"/>
                  <a:pt x="21546" y="0"/>
                  <a:pt x="21481" y="0"/>
                </a:cubicBezTo>
                <a:lnTo>
                  <a:pt x="119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1336" tIns="21336" rIns="21336" bIns="21336" anchor="ctr"/>
          <a:lstStyle/>
          <a:p>
            <a:pPr algn="ctr" defTabSz="346694" hangingPunct="0">
              <a:lnSpc>
                <a:spcPct val="80000"/>
              </a:lnSpc>
              <a:defRPr sz="40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 SemiBold"/>
              </a:defRPr>
            </a:pPr>
            <a:endParaRPr sz="4000" kern="0" cap="all">
              <a:solidFill>
                <a:srgbClr val="FFFFFF"/>
              </a:solidFill>
              <a:sym typeface="Baskerville SemiBold"/>
            </a:endParaRPr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3"/>
          </p:nvPr>
        </p:nvSpPr>
        <p:spPr>
          <a:xfrm>
            <a:off x="628650" y="2044700"/>
            <a:ext cx="7896225" cy="73250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56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在此輸入名言語錄。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4"/>
          </p:nvPr>
        </p:nvSpPr>
        <p:spPr>
          <a:xfrm>
            <a:off x="285750" y="5529201"/>
            <a:ext cx="8572500" cy="49859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3700"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王大明</a:t>
            </a:r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5"/>
          </p:nvPr>
        </p:nvSpPr>
        <p:spPr>
          <a:xfrm>
            <a:off x="285750" y="407247"/>
            <a:ext cx="7858125" cy="227755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272022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500" cap="all" spc="76"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文字</a:t>
            </a:r>
          </a:p>
        </p:txBody>
      </p:sp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92536"/>
      </p:ext>
    </p:extLst>
  </p:cSld>
  <p:clrMapOvr>
    <a:masterClrMapping/>
  </p:clrMapOvr>
  <p:transition spd="med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引言替用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body" sz="quarter" idx="13"/>
          </p:nvPr>
        </p:nvSpPr>
        <p:spPr>
          <a:xfrm>
            <a:off x="4143375" y="1860550"/>
            <a:ext cx="4714875" cy="142192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56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在此輸入名言語錄。</a:t>
            </a:r>
          </a:p>
        </p:txBody>
      </p:sp>
      <p:sp>
        <p:nvSpPr>
          <p:cNvPr id="133" name="Shape 133"/>
          <p:cNvSpPr>
            <a:spLocks noGrp="1"/>
          </p:cNvSpPr>
          <p:nvPr>
            <p:ph type="pic" idx="14"/>
          </p:nvPr>
        </p:nvSpPr>
        <p:spPr>
          <a:xfrm>
            <a:off x="0" y="0"/>
            <a:ext cx="3857625" cy="6858000"/>
          </a:xfrm>
          <a:prstGeom prst="rect">
            <a:avLst/>
          </a:prstGeom>
        </p:spPr>
        <p:txBody>
          <a:bodyPr lIns="38402" tIns="19202" rIns="38402" bIns="19202">
            <a:noAutofit/>
          </a:bodyPr>
          <a:lstStyle/>
          <a:p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body" sz="quarter" idx="15"/>
          </p:nvPr>
        </p:nvSpPr>
        <p:spPr>
          <a:xfrm>
            <a:off x="4143375" y="5472265"/>
            <a:ext cx="4714875" cy="612475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272022">
              <a:spcBef>
                <a:spcPts val="0"/>
              </a:spcBef>
              <a:buClrTx/>
              <a:buSzTx/>
              <a:buFontTx/>
              <a:buNone/>
              <a:defRPr sz="3700">
                <a:solidFill>
                  <a:srgbClr val="232323"/>
                </a:solidFill>
                <a:latin typeface="+mn-lt"/>
                <a:ea typeface="+mn-ea"/>
                <a:cs typeface="+mn-cs"/>
                <a:sym typeface="Baskerville SemiBold"/>
              </a:defRPr>
            </a:lvl1pPr>
          </a:lstStyle>
          <a:p>
            <a:r>
              <a:t>王大明</a:t>
            </a:r>
          </a:p>
        </p:txBody>
      </p:sp>
      <p:sp>
        <p:nvSpPr>
          <p:cNvPr id="135" name="Shape 1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711453"/>
      </p:ext>
    </p:extLst>
  </p:cSld>
  <p:clrMapOvr>
    <a:masterClrMapping/>
  </p:clrMapOvr>
  <p:transition spd="med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38402" tIns="19202" rIns="38402" bIns="19202">
            <a:noAutofit/>
          </a:bodyPr>
          <a:lstStyle/>
          <a:p>
            <a:endParaRPr/>
          </a:p>
        </p:txBody>
      </p:sp>
      <p:sp>
        <p:nvSpPr>
          <p:cNvPr id="143" name="Shape 1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56027"/>
      </p:ext>
    </p:extLst>
  </p:cSld>
  <p:clrMapOvr>
    <a:masterClrMapping/>
  </p:clrMapOvr>
  <p:transition spd="med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312282"/>
      </p:ext>
    </p:extLst>
  </p:cSld>
  <p:clrMapOvr>
    <a:masterClrMapping/>
  </p:clrMapOvr>
  <p:transition spd="med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替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838787"/>
                </a:solidFill>
              </a:rPr>
              <a:pPr/>
              <a:t>‹#›</a:t>
            </a:fld>
            <a:endParaRPr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57760"/>
      </p:ext>
    </p:extLst>
  </p:cSld>
  <p:clrMapOvr>
    <a:masterClrMapping/>
  </p:clrMapOvr>
  <p:transition spd="med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16276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1975D-F382-4F03-A12F-C29A8DD37F0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74242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27BB-A141-4209-AE64-A965CE7005C2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28392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E171-6C30-4C42-A2F2-0E0ACFE852E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9937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06C0-0DB1-4E01-B060-63B475BBDCC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54852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70F8-C827-4E1F-8B5F-69122AF6D4C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28075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A139-D698-42ED-A25F-0FBD4F30FA1D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04716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B6CA-BF62-40B2-BF8D-DCCEAABF925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93968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3F14-96FB-49A8-BF44-AAE1B7C0DEE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71705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2FBED-656B-4B42-B1CD-C5EB57379BF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40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267-4B4E-4258-9708-31C7EAC8EC01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75793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5932-7962-4AD8-A5ED-24B471E004D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6323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BDF5-10E3-4077-8F1A-EE6064F89F5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538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82526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A42F3-8988-434F-8A04-F54ECB7A8787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7663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2CCE5-F128-4C5D-8B66-E3ACA8B1C0E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87361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B24D-C396-4FDE-8402-FCD16AF1793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1486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0B9E-CBB7-40BF-B5CB-87AC70B8C37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19084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84A4-D97A-414C-BD6D-175A318CA30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84836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A33-DD9C-4BA9-8D40-D959C64A97AD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36875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DB5F6-190A-4FB7-8EB8-0F276950CC9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22705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E074D-F729-4DD0-BBB0-9690F142CAF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51276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9142-2E75-4CFD-AF1C-12B057B36461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474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7B48-5E18-4056-90A5-85D08B11F62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5418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4C8D-1F67-440B-8367-919FFB9FC47F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8768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0018E-412A-42B3-9D26-D6DCE51424C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294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2332-48FD-4F0B-9337-ABA4F884389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557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9C9E-1468-4EB3-83C0-7A017429153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9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204E-DEB4-4D82-913E-857C9FB6905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312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15D1-0370-4475-A091-6E358CE329B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315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3" indent="0">
              <a:buNone/>
              <a:defRPr sz="2000" b="1"/>
            </a:lvl2pPr>
            <a:lvl3pPr marL="914226" indent="0">
              <a:buNone/>
              <a:defRPr sz="1800" b="1"/>
            </a:lvl3pPr>
            <a:lvl4pPr marL="1371339" indent="0">
              <a:buNone/>
              <a:defRPr sz="1600" b="1"/>
            </a:lvl4pPr>
            <a:lvl5pPr marL="1828453" indent="0">
              <a:buNone/>
              <a:defRPr sz="1600" b="1"/>
            </a:lvl5pPr>
            <a:lvl6pPr marL="2285566" indent="0">
              <a:buNone/>
              <a:defRPr sz="1600" b="1"/>
            </a:lvl6pPr>
            <a:lvl7pPr marL="2742679" indent="0">
              <a:buNone/>
              <a:defRPr sz="1600" b="1"/>
            </a:lvl7pPr>
            <a:lvl8pPr marL="3199792" indent="0">
              <a:buNone/>
              <a:defRPr sz="1600" b="1"/>
            </a:lvl8pPr>
            <a:lvl9pPr marL="3656905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3" indent="0">
              <a:buNone/>
              <a:defRPr sz="2000" b="1"/>
            </a:lvl2pPr>
            <a:lvl3pPr marL="914226" indent="0">
              <a:buNone/>
              <a:defRPr sz="1800" b="1"/>
            </a:lvl3pPr>
            <a:lvl4pPr marL="1371339" indent="0">
              <a:buNone/>
              <a:defRPr sz="1600" b="1"/>
            </a:lvl4pPr>
            <a:lvl5pPr marL="1828453" indent="0">
              <a:buNone/>
              <a:defRPr sz="1600" b="1"/>
            </a:lvl5pPr>
            <a:lvl6pPr marL="2285566" indent="0">
              <a:buNone/>
              <a:defRPr sz="1600" b="1"/>
            </a:lvl6pPr>
            <a:lvl7pPr marL="2742679" indent="0">
              <a:buNone/>
              <a:defRPr sz="1600" b="1"/>
            </a:lvl7pPr>
            <a:lvl8pPr marL="3199792" indent="0">
              <a:buNone/>
              <a:defRPr sz="1600" b="1"/>
            </a:lvl8pPr>
            <a:lvl9pPr marL="3656905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9B2F0-4E7C-43E6-99AA-1AB7ED81C6A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963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34D5-5E39-4CE2-AF78-8A21D1363CB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595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6138A-3F69-4007-9C56-ADC8A04E18B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766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3" indent="0">
              <a:buNone/>
              <a:defRPr sz="1200"/>
            </a:lvl2pPr>
            <a:lvl3pPr marL="914226" indent="0">
              <a:buNone/>
              <a:defRPr sz="1000"/>
            </a:lvl3pPr>
            <a:lvl4pPr marL="1371339" indent="0">
              <a:buNone/>
              <a:defRPr sz="900"/>
            </a:lvl4pPr>
            <a:lvl5pPr marL="1828453" indent="0">
              <a:buNone/>
              <a:defRPr sz="900"/>
            </a:lvl5pPr>
            <a:lvl6pPr marL="2285566" indent="0">
              <a:buNone/>
              <a:defRPr sz="900"/>
            </a:lvl6pPr>
            <a:lvl7pPr marL="2742679" indent="0">
              <a:buNone/>
              <a:defRPr sz="900"/>
            </a:lvl7pPr>
            <a:lvl8pPr marL="3199792" indent="0">
              <a:buNone/>
              <a:defRPr sz="900"/>
            </a:lvl8pPr>
            <a:lvl9pPr marL="3656905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BC43-5DC9-49BD-AA11-74F92CD7194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172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3" indent="0">
              <a:buNone/>
              <a:defRPr sz="2800"/>
            </a:lvl2pPr>
            <a:lvl3pPr marL="914226" indent="0">
              <a:buNone/>
              <a:defRPr sz="2400"/>
            </a:lvl3pPr>
            <a:lvl4pPr marL="1371339" indent="0">
              <a:buNone/>
              <a:defRPr sz="2000"/>
            </a:lvl4pPr>
            <a:lvl5pPr marL="1828453" indent="0">
              <a:buNone/>
              <a:defRPr sz="2000"/>
            </a:lvl5pPr>
            <a:lvl6pPr marL="2285566" indent="0">
              <a:buNone/>
              <a:defRPr sz="2000"/>
            </a:lvl6pPr>
            <a:lvl7pPr marL="2742679" indent="0">
              <a:buNone/>
              <a:defRPr sz="2000"/>
            </a:lvl7pPr>
            <a:lvl8pPr marL="3199792" indent="0">
              <a:buNone/>
              <a:defRPr sz="2000"/>
            </a:lvl8pPr>
            <a:lvl9pPr marL="3656905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3" indent="0">
              <a:buNone/>
              <a:defRPr sz="1200"/>
            </a:lvl2pPr>
            <a:lvl3pPr marL="914226" indent="0">
              <a:buNone/>
              <a:defRPr sz="1000"/>
            </a:lvl3pPr>
            <a:lvl4pPr marL="1371339" indent="0">
              <a:buNone/>
              <a:defRPr sz="900"/>
            </a:lvl4pPr>
            <a:lvl5pPr marL="1828453" indent="0">
              <a:buNone/>
              <a:defRPr sz="900"/>
            </a:lvl5pPr>
            <a:lvl6pPr marL="2285566" indent="0">
              <a:buNone/>
              <a:defRPr sz="900"/>
            </a:lvl6pPr>
            <a:lvl7pPr marL="2742679" indent="0">
              <a:buNone/>
              <a:defRPr sz="900"/>
            </a:lvl7pPr>
            <a:lvl8pPr marL="3199792" indent="0">
              <a:buNone/>
              <a:defRPr sz="900"/>
            </a:lvl8pPr>
            <a:lvl9pPr marL="3656905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E009F-78CE-43E4-B89C-79C866463BC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266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CCC-C441-49C8-8C20-717A1E04460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52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F96DB-91F8-4C4A-9DC4-CF698E53C95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07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FF37-4D2E-4F6B-B7EB-9337C7012A0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957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5627"/>
            <a:ext cx="7772400" cy="354874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6636"/>
            <a:ext cx="6400800" cy="206556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532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"/>
            <a:ext cx="8229600" cy="9388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6"/>
            <a:ext cx="8229600" cy="499132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CCD3CD-4FAB-4EF9-8529-E9AD7C2A5F5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436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4"/>
            <a:ext cx="7772400" cy="2505075"/>
          </a:xfrm>
        </p:spPr>
        <p:txBody>
          <a:bodyPr anchor="ctr"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9"/>
            <a:ext cx="7772400" cy="1131887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39A8-BF51-4DBC-8FA2-A41E25630D7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01599"/>
            <a:ext cx="2847975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376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2185"/>
            <a:ext cx="4038600" cy="502398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B63B-5153-41BC-88A6-603E30A2DFF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102179"/>
            <a:ext cx="4041648" cy="504879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91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9476"/>
            <a:ext cx="4040188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10" y="1169476"/>
            <a:ext cx="4041775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ED056-53AC-4ECF-9D53-97CB0301CE51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910449"/>
            <a:ext cx="4041648" cy="42160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910444"/>
            <a:ext cx="4041648" cy="4215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422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6BF1-5FF8-4DAE-8639-A22160B551C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168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3491-B873-4AB3-8332-FA84494D1D6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74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94" y="266704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42" y="273054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94" y="2438406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AF9A2-9E43-4C2C-BC57-88156220ED4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478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ctr"/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4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2B060-0A89-4B9E-99DB-3F2A02B81112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518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128C-89C6-497D-9943-8402ADC091B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7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701D3-1230-47FA-8AC6-DDCA71C08617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14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ED94-592D-475A-8B21-54D0B5AEE9A7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13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F13B-13FA-497D-9124-AD9669C172D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827088" y="1844675"/>
            <a:ext cx="7531100" cy="2209800"/>
          </a:xfrm>
        </p:spPr>
        <p:txBody>
          <a:bodyPr/>
          <a:lstStyle>
            <a:lvl1pPr algn="ctr">
              <a:defRPr sz="3000">
                <a:solidFill>
                  <a:srgbClr val="1F497D"/>
                </a:solidFill>
              </a:defRPr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1640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4267200"/>
            <a:ext cx="6019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 sz="2200"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pic>
        <p:nvPicPr>
          <p:cNvPr id="16406" name="Picture 12" descr="Sinic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862638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00234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2E278AC-C756-4FB6-9AE3-CE9C39FC7A0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89E323CC-FA4F-452D-AA82-CAC33D35D884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013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2A549B-1CD3-497C-955B-E7B6AB6024E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477E74D-C9D3-4FD8-9884-4768BC54A8D6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93765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8FE8E2-5E0D-4B44-82EC-AD89B12C640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776DD125-15B7-41B2-834A-403134A501C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703089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D792F4-F881-4CB6-9B57-86967028560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80A690F-F969-4BD0-BC8F-EE44EE8CE02B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5476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D6BADA-1543-4200-9D26-150FD08F5E8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C4D6F67B-5EA6-4FB7-ADEC-9ADBF82DAD90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83352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223CDB-F62E-4942-9F1A-0528E40FD4C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444C98EA-A95B-4E86-90BD-69DA3F65A415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145890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26E596-6866-49CE-8C08-F7CAE19C610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698D1871-F68C-4369-8B55-39FAA21450C5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46433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5F3837-AED9-48E2-8999-1E58B8AE90A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0754B39F-6E43-4F04-9A9E-1361A189C091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3139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213C61A-7C87-431B-BC9A-37B7492F4A7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C7FB45E6-C989-4991-A9CC-C4A43A66BDBF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6449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333375"/>
            <a:ext cx="2057400" cy="590391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33375"/>
            <a:ext cx="6019800" cy="590391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F7F5740-0D92-4E2A-9C97-FD5264F03AE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8D46EB7-6BED-43D4-B4A5-FCA723C7DC71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978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5625"/>
            <a:ext cx="7772400" cy="354874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6636"/>
            <a:ext cx="6400800" cy="206556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70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93889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6"/>
            <a:ext cx="8229600" cy="499132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1823-D436-400C-BF50-916E37FB306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016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2"/>
            <a:ext cx="7772400" cy="2505075"/>
          </a:xfrm>
        </p:spPr>
        <p:txBody>
          <a:bodyPr anchor="ctr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5"/>
            <a:ext cx="7772400" cy="1131887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6AFC-FF8D-4165-AC79-49AF79696BA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" y="6401595"/>
            <a:ext cx="2847975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9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64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2179"/>
            <a:ext cx="4038600" cy="502398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43C8-C697-4679-AF9F-17FD04463777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102179"/>
            <a:ext cx="4041648" cy="504879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491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9472"/>
            <a:ext cx="4040188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169472"/>
            <a:ext cx="4041775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8E378-2350-4E7C-B3DE-C514CF1C7FC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910445"/>
            <a:ext cx="4041648" cy="421603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910444"/>
            <a:ext cx="4041648" cy="421559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00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C2AD-BB2A-43CF-8307-C60B5AD1DB1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62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75EC-FFD6-4950-AB69-3659D90014B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73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73052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2438402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0A2C5-7FE9-47A6-B037-B225EFA415C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5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228600"/>
            <a:ext cx="5711824" cy="895350"/>
          </a:xfrm>
        </p:spPr>
        <p:txBody>
          <a:bodyPr anchor="ctr"/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7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99C-D1B7-444A-9B68-528C1A38263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780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E93B-DC8C-4023-8BC5-C2654D303D0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092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2060C-AA1B-4C7D-957A-A7B61378872F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88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EE29-A2B5-4362-9BBF-EDBAC7BF8F1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4" y="5862386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3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9D69-31E2-4CCE-B310-656512F2BD72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21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DC88-59E6-4C6D-9FA2-D8ECCF1A78A2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73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5625"/>
            <a:ext cx="7772400" cy="354874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6636"/>
            <a:ext cx="6400800" cy="206556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444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93889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6"/>
            <a:ext cx="8229600" cy="499132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AD2B4-66C9-4682-9ECA-A0DF5C0703F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583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2"/>
            <a:ext cx="7772400" cy="2505075"/>
          </a:xfrm>
        </p:spPr>
        <p:txBody>
          <a:bodyPr anchor="ctr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5"/>
            <a:ext cx="7772400" cy="1131887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3601-1C7D-4E4E-97BB-F76A2F1A44A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" y="6401595"/>
            <a:ext cx="2847975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9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438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2179"/>
            <a:ext cx="4038600" cy="502398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ACDD-77F0-4386-B24C-66F3133004A2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102179"/>
            <a:ext cx="4041648" cy="504879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424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9472"/>
            <a:ext cx="4040188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169472"/>
            <a:ext cx="4041775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DA60-FC92-4A75-AA48-D34AD3D5190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910445"/>
            <a:ext cx="4041648" cy="421603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910444"/>
            <a:ext cx="4041648" cy="421559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8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D642D-7CB3-4E5F-8185-1DBDC1271F6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434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864C8-B5B7-4A7C-BE11-907758AB631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49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73052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2438402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2F94-0E54-455D-AAFE-A052BBCF72E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92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228600"/>
            <a:ext cx="5711824" cy="895350"/>
          </a:xfrm>
        </p:spPr>
        <p:txBody>
          <a:bodyPr anchor="ctr"/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7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C6AC-D8BE-4AD5-A492-6BBF51AC5B6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283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32DA-FD7E-4784-8346-D69CDFFA9B77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222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710EC-0AB4-44C0-9531-78252D7C4A2D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339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01AB2-F1E6-4A20-B9DD-FD12F01C2E2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4" y="5862386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3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5145-2B0E-4569-B14F-10F1C2B05BE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80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6D93-9603-47B7-9ACC-10C96C859EC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848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5627"/>
            <a:ext cx="7772400" cy="354874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6636"/>
            <a:ext cx="6400800" cy="206556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721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"/>
            <a:ext cx="8229600" cy="9388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6"/>
            <a:ext cx="8229600" cy="499132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2F3F6C-3DF3-4E58-ABAF-F0A7062682E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14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4"/>
            <a:ext cx="7772400" cy="2505075"/>
          </a:xfrm>
        </p:spPr>
        <p:txBody>
          <a:bodyPr anchor="ctr"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9"/>
            <a:ext cx="7772400" cy="1131887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A6437-5B1D-4EB8-9B76-8CDB6F45DE0B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01599"/>
            <a:ext cx="2847975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52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2185"/>
            <a:ext cx="4038600" cy="502398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6F9F-CF63-4197-A12C-7201603B0162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102179"/>
            <a:ext cx="4041648" cy="504879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208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9476"/>
            <a:ext cx="4040188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10" y="1169476"/>
            <a:ext cx="4041775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6CC0E-B790-4291-A9E3-1515E0A87B6D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910449"/>
            <a:ext cx="4041648" cy="42160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910444"/>
            <a:ext cx="4041648" cy="4215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375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7BCB-B7EC-4C57-87C1-D5D36DAA222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990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9DFA-C1BE-4595-9231-44020058FC9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283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94" y="266704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42" y="273054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94" y="2438406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5289-5170-4137-A26D-2389FF39FC4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082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ctr"/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4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5B17-9274-435A-A276-F00FD30B0E51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35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8642-1465-4D95-A3EF-0DE1951130FC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82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C2F-6A75-4CB9-AEA1-E217B761ABF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066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5C86-3ADD-43CB-BDF5-75F4C89CEB1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962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6AFF-F9E5-463D-9DB5-0A56C794D06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98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827088" y="1844675"/>
            <a:ext cx="7531100" cy="2209800"/>
          </a:xfrm>
        </p:spPr>
        <p:txBody>
          <a:bodyPr/>
          <a:lstStyle>
            <a:lvl1pPr algn="ctr">
              <a:defRPr sz="3000">
                <a:solidFill>
                  <a:srgbClr val="1F497D"/>
                </a:solidFill>
              </a:defRPr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1640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4267200"/>
            <a:ext cx="6019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 sz="2200"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pic>
        <p:nvPicPr>
          <p:cNvPr id="16406" name="Picture 12" descr="Sinic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4" y="5862640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3500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5EFEB45-3BB6-4EBD-A91D-89236383761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68E11BCF-37EA-4130-B424-6D2CE0B4BDA1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264488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0" indent="0">
              <a:buNone/>
              <a:defRPr sz="1800"/>
            </a:lvl2pPr>
            <a:lvl3pPr marL="914360" indent="0">
              <a:buNone/>
              <a:defRPr sz="1600"/>
            </a:lvl3pPr>
            <a:lvl4pPr marL="1371540" indent="0">
              <a:buNone/>
              <a:defRPr sz="1400"/>
            </a:lvl4pPr>
            <a:lvl5pPr marL="1828720" indent="0">
              <a:buNone/>
              <a:defRPr sz="1400"/>
            </a:lvl5pPr>
            <a:lvl6pPr marL="2285900" indent="0">
              <a:buNone/>
              <a:defRPr sz="1400"/>
            </a:lvl6pPr>
            <a:lvl7pPr marL="2743080" indent="0">
              <a:buNone/>
              <a:defRPr sz="1400"/>
            </a:lvl7pPr>
            <a:lvl8pPr marL="3200258" indent="0">
              <a:buNone/>
              <a:defRPr sz="1400"/>
            </a:lvl8pPr>
            <a:lvl9pPr marL="3657439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7806D5-4810-4E98-9D17-02D5735E10C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5CFABC3A-11C5-4804-87A2-69DBB03CF4CE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9615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0A2C15-BE93-4F36-AD58-3EA81CD3355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983D0C1-FB21-4ED7-86C6-67AEC38D8B38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067210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82E46F-A302-4021-8E2C-8F25721BB6C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85C98C85-A986-499C-B32B-1E9E064A9B3D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67044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ADFE852-0248-48C7-912D-C0C69DF1D9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B8C53352-F3F1-4813-A497-E14D910A41B5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31959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95310F1-1287-49A1-8253-F5AF8A945CC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89EAD3B1-C215-433E-8D4D-BC1CD950EFD6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88962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3F8BA7-147C-406E-90E6-5F0B6F1D87C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81B94244-954A-44FB-99F7-BD76E72D076C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647142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3CD663-838B-4154-93BD-8017754421E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4DD49EFA-E7C8-4200-8BBE-049E37940451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874127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F2D71D-748C-4A20-ADFE-2638603765E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563EB896-DC75-4B2B-9100-DFDD581CACC9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485636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333375"/>
            <a:ext cx="2057400" cy="590391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33375"/>
            <a:ext cx="6019800" cy="590391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E055895-F3B8-4589-8451-55420527E3E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026CB698-7E0E-4854-95E4-500FC9472608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4470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19189-D12A-4C82-BF9C-9BAB4BCAE308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9166" y="6356352"/>
            <a:ext cx="2847975" cy="365125"/>
          </a:xfrm>
          <a:prstGeom prst="rect">
            <a:avLst/>
          </a:prstGeom>
        </p:spPr>
        <p:txBody>
          <a:bodyPr lIns="91436" tIns="45718" rIns="91436" bIns="45718"/>
          <a:lstStyle/>
          <a:p>
            <a:pPr algn="r"/>
            <a:r>
              <a:rPr lang="es-ES" smtClean="0">
                <a:solidFill>
                  <a:srgbClr val="000000"/>
                </a:solidFill>
              </a:rPr>
              <a:t>Keh-Yih Su, Mar. 30, 2018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4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79949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0AC6-3E58-4CBA-B57D-F0FDCCF9DF7C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76646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22FE-D8D0-4DFF-B16C-A664610B8A62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942674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0494-432B-4680-BC0A-0F74414E9AC2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49103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9ED1-1536-4F3D-AA7F-FDFF7959E1B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353054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A5F-D783-4874-BED7-591BEA138F3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2627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CC27-E574-4C78-BDEB-4A3F6433E4E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66788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2D00-C78E-4ED2-B314-737B6989E79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76194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FAF2F-516B-4789-B61A-2885142592A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74302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3EE9-4437-4C90-9E0E-24B8560FFA91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4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39B4-9BF5-4D40-AB0E-A0BADE139C97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43939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E3639-C3BA-4E20-B337-206EE6823DC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3845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7B58D-B9D9-4184-A1ED-522A8970C57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62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84017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4A35-139D-44B6-B120-0CDBD26F3E3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391279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9EA9-B9AA-4393-B9E4-DF0DE270645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026983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7398-FBCC-49BD-843A-7573B2540CA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078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5982-0B60-4260-A66D-7AFDF8226DA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4725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725E-3E4E-43ED-8660-FDAD08901CE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902161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7700-D227-4D0B-B74C-6910E6999B3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6389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FEF4-8184-4668-B4F3-1CEE170BC63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468383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381-775C-43D8-84D3-CAACD104BB0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63448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CA424-8AAF-44E6-8758-CEB5A681C9F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72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62885-AC71-49DC-BCDB-8C1EA8FA050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451251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0623-F559-45CB-A075-1BD7BFEDEBB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65725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F4B15-79B7-4EFE-A9AA-6FA2EA0F775C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69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5627"/>
            <a:ext cx="7772400" cy="354874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6636"/>
            <a:ext cx="6400800" cy="206556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32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"/>
            <a:ext cx="8229600" cy="9388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6"/>
            <a:ext cx="8229600" cy="499132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68FE11-A3E4-42C0-9F95-5A909CE6D9A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4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4"/>
            <a:ext cx="7772400" cy="2505075"/>
          </a:xfrm>
        </p:spPr>
        <p:txBody>
          <a:bodyPr anchor="ctr"/>
          <a:lstStyle>
            <a:lvl1pPr algn="ctr" defTabSz="9143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9"/>
            <a:ext cx="7772400" cy="1131887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F4AD-13B9-49E4-98AA-7FD843769F6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01599"/>
            <a:ext cx="2847975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00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2185"/>
            <a:ext cx="4038600" cy="502398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4411-443D-4821-B9EC-BE1F1B8AE01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102179"/>
            <a:ext cx="4041648" cy="504879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91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9476"/>
            <a:ext cx="4040188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10" y="1169476"/>
            <a:ext cx="4041775" cy="74097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96A69-FC01-480E-A705-B456F3020FFD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910449"/>
            <a:ext cx="4041648" cy="42160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910444"/>
            <a:ext cx="4041648" cy="4215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462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6079-6BD5-4EE1-804F-E80AD5565B4F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214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6BAF-5E30-469C-8BC6-369AD36A682E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693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94" y="266704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42" y="273054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94" y="2438406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16D6-F559-45B2-AFFE-6A549EB6AC77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890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ctr"/>
          <a:lstStyle>
            <a:lvl1pPr algn="ctr">
              <a:lnSpc>
                <a:spcPct val="100000"/>
              </a:lnSpc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4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97AB-1561-4777-A772-283CAEE9DFD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525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73A4-4686-418F-8229-C3E35D57DE15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141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77853-787A-4FB9-A63A-F72589E5733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3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FB10-AB14-44D6-9AAA-5C7E232DF27F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Picture 5" descr="Sinica_logo.PNG"/>
          <p:cNvPicPr>
            <a:picLocks noChangeAspect="1"/>
          </p:cNvPicPr>
          <p:nvPr userDrawn="1"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9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CDE-9CD2-45AC-869C-8C8903105D53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66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827088" y="1844675"/>
            <a:ext cx="7531100" cy="2209800"/>
          </a:xfrm>
        </p:spPr>
        <p:txBody>
          <a:bodyPr/>
          <a:lstStyle>
            <a:lvl1pPr algn="ctr">
              <a:defRPr sz="3000">
                <a:solidFill>
                  <a:srgbClr val="1F497D"/>
                </a:solidFill>
              </a:defRPr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1640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4267200"/>
            <a:ext cx="6019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 sz="2200"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pic>
        <p:nvPicPr>
          <p:cNvPr id="16406" name="Picture 12" descr="Sinic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4" y="5862640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9182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5EFEB45-3BB6-4EBD-A91D-89236383761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EF05717-A2A7-48DA-95D7-1978FFE0953D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400322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0" indent="0">
              <a:buNone/>
              <a:defRPr sz="1800"/>
            </a:lvl2pPr>
            <a:lvl3pPr marL="914360" indent="0">
              <a:buNone/>
              <a:defRPr sz="1600"/>
            </a:lvl3pPr>
            <a:lvl4pPr marL="1371540" indent="0">
              <a:buNone/>
              <a:defRPr sz="1400"/>
            </a:lvl4pPr>
            <a:lvl5pPr marL="1828720" indent="0">
              <a:buNone/>
              <a:defRPr sz="1400"/>
            </a:lvl5pPr>
            <a:lvl6pPr marL="2285900" indent="0">
              <a:buNone/>
              <a:defRPr sz="1400"/>
            </a:lvl6pPr>
            <a:lvl7pPr marL="2743080" indent="0">
              <a:buNone/>
              <a:defRPr sz="1400"/>
            </a:lvl7pPr>
            <a:lvl8pPr marL="3200258" indent="0">
              <a:buNone/>
              <a:defRPr sz="1400"/>
            </a:lvl8pPr>
            <a:lvl9pPr marL="3657439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7806D5-4810-4E98-9D17-02D5735E10C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0F0D3950-34FB-4102-8668-721BB78184D1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38239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0A2C15-BE93-4F36-AD58-3EA81CD3355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72FAE81-27CB-4D03-90D6-C8E5182ACFB3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94500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82E46F-A302-4021-8E2C-8F25721BB6C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0288A1A-78BA-4C70-97DB-3346F7C8C68E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757064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ADFE852-0248-48C7-912D-C0C69DF1D9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8F8AD790-3772-4FE2-A0EB-9A5672809345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939450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95310F1-1287-49A1-8253-F5AF8A945CC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8048E20C-861F-4D64-A39A-9C457C1DEFFD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857161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3F8BA7-147C-406E-90E6-5F0B6F1D87C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CBAB85AC-74A4-48A3-9A41-C8C9935837FE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275276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3CD663-838B-4154-93BD-8017754421E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8BE0C539-1038-4524-B3CF-531BF6A055F3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734629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F2D71D-748C-4A20-ADFE-2638603765E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B8CB2889-2AF6-4CE4-BFC3-1DF8C15EBC25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8256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333375"/>
            <a:ext cx="2057400" cy="590391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33375"/>
            <a:ext cx="6019800" cy="590391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E055895-F3B8-4589-8451-55420527E3E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04D51431-3AA5-4022-AF1D-427E1EF40BDC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455746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251BE-DD47-489E-BD2A-81D17A4BD086}" type="datetime1">
              <a:rPr lang="zh-TW" altLang="en-US" smtClean="0">
                <a:solidFill>
                  <a:srgbClr val="000000"/>
                </a:solidFill>
              </a:rPr>
              <a:t>2018/3/30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9166" y="6356352"/>
            <a:ext cx="2847975" cy="365125"/>
          </a:xfrm>
          <a:prstGeom prst="rect">
            <a:avLst/>
          </a:prstGeom>
        </p:spPr>
        <p:txBody>
          <a:bodyPr lIns="91436" tIns="45718" rIns="91436" bIns="45718"/>
          <a:lstStyle/>
          <a:p>
            <a:pPr algn="r"/>
            <a:r>
              <a:rPr lang="es-ES" smtClean="0">
                <a:solidFill>
                  <a:srgbClr val="000000"/>
                </a:solidFill>
              </a:rPr>
              <a:t>Keh-Yih Su, Mar. 30, 2018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18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05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0750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altLang="zh-TW" dirty="0" smtClean="0"/>
              <a:t>Click to edit Master title style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  <a:p>
            <a:pPr lvl="3"/>
            <a:r>
              <a:rPr lang="en-US" altLang="zh-TW" dirty="0" smtClean="0"/>
              <a:t>Fourth level</a:t>
            </a:r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65EF0-C4FE-43EE-9DA0-F2C0598DF546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478723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9BF2B-1149-405C-9181-D104E5DA64DA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83553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4FDFA-F56F-4584-9609-1B24DC40639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69398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5507A-1F5B-4345-8436-8A962ADC905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8397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1D363-1DCB-46BA-8318-C3B7E5973AC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156380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9C3FB-ABA5-417E-940B-D6F7FAFEDB5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22428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4F52E-83A1-4F7D-8F8E-B9A57B78960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947730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TW" noProof="0" smtClean="0"/>
              <a:t>Drag picture to placeholder or click icon to add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1EADE-E20B-426E-8AFB-52EBD5E3DFC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807363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E717F-2ED8-4AFD-A569-98F32E65CB2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602339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62DC5-130E-4B04-9D0E-730884D30987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215679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en-US" altLang="zh-TW" noProof="0" smtClean="0"/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/>
          <a:lstStyle>
            <a:lvl1pPr marL="0" indent="0" algn="ctr">
              <a:buFont typeface="Monotype Sorts" charset="0"/>
              <a:buNone/>
              <a:defRPr sz="1400"/>
            </a:lvl1pPr>
          </a:lstStyle>
          <a:p>
            <a:pPr lvl="0"/>
            <a:r>
              <a:rPr lang="zh-TW" altLang="en-US" noProof="0" smtClean="0"/>
              <a:t>按一下以編輯母片次標題樣式</a:t>
            </a:r>
            <a:endParaRPr lang="en-US" altLang="zh-TW" noProof="0" smtClean="0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6571B-672F-4718-A9FA-C9F31CFB144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998654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05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301775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altLang="zh-TW" dirty="0" smtClean="0"/>
              <a:t>Click to edit Master title style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  <a:p>
            <a:pPr lvl="3"/>
            <a:r>
              <a:rPr lang="en-US" altLang="zh-TW" dirty="0" smtClean="0"/>
              <a:t>Fourth level</a:t>
            </a:r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65EF0-C4FE-43EE-9DA0-F2C0598DF546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86040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9BF2B-1149-405C-9181-D104E5DA64DA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76404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4FDFA-F56F-4584-9609-1B24DC40639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02796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5507A-1F5B-4345-8436-8A962ADC905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421323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1D363-1DCB-46BA-8318-C3B7E5973AC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49193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9C3FB-ABA5-417E-940B-D6F7FAFEDB5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03706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4F52E-83A1-4F7D-8F8E-B9A57B78960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915324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TW" noProof="0" smtClean="0"/>
              <a:t>Drag picture to placeholder or click icon to add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1EADE-E20B-426E-8AFB-52EBD5E3DFC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682419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E717F-2ED8-4AFD-A569-98F32E65CB2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8624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62DC5-130E-4B04-9D0E-730884D30987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327699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en-US" altLang="zh-TW" noProof="0" smtClean="0"/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/>
          <a:lstStyle>
            <a:lvl1pPr marL="0" indent="0" algn="ctr">
              <a:buFont typeface="Monotype Sorts" charset="0"/>
              <a:buNone/>
              <a:defRPr sz="1400"/>
            </a:lvl1pPr>
          </a:lstStyle>
          <a:p>
            <a:pPr lvl="0"/>
            <a:r>
              <a:rPr lang="zh-TW" altLang="en-US" noProof="0" smtClean="0"/>
              <a:t>按一下以編輯母片次標題樣式</a:t>
            </a:r>
            <a:endParaRPr lang="en-US" altLang="zh-TW" noProof="0" smtClean="0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 2017-07-03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6571B-672F-4718-A9FA-C9F31CFB144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511633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650" name="Group 2"/>
          <p:cNvGrpSpPr>
            <a:grpSpLocks/>
          </p:cNvGrpSpPr>
          <p:nvPr/>
        </p:nvGrpSpPr>
        <p:grpSpPr bwMode="auto">
          <a:xfrm>
            <a:off x="0" y="0"/>
            <a:ext cx="1085850" cy="6845300"/>
            <a:chOff x="0" y="0"/>
            <a:chExt cx="684" cy="4312"/>
          </a:xfrm>
        </p:grpSpPr>
        <p:sp>
          <p:nvSpPr>
            <p:cNvPr id="283651" name="Rectangle 3"/>
            <p:cNvSpPr>
              <a:spLocks noChangeArrowheads="1"/>
            </p:cNvSpPr>
            <p:nvPr/>
          </p:nvSpPr>
          <p:spPr bwMode="invGray">
            <a:xfrm>
              <a:off x="0" y="0"/>
              <a:ext cx="684" cy="431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TW" altLang="en-US" smtClean="0">
                <a:solidFill>
                  <a:srgbClr val="FFFFFF"/>
                </a:solidFill>
                <a:latin typeface="Arial" charset="0"/>
              </a:endParaRPr>
            </a:p>
          </p:txBody>
        </p:sp>
        <p:grpSp>
          <p:nvGrpSpPr>
            <p:cNvPr id="283652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2"/>
              <a:chOff x="48" y="102"/>
              <a:chExt cx="96" cy="4122"/>
            </a:xfrm>
          </p:grpSpPr>
          <p:sp>
            <p:nvSpPr>
              <p:cNvPr id="283653" name="Rectangle 5"/>
              <p:cNvSpPr>
                <a:spLocks noChangeArrowheads="1"/>
              </p:cNvSpPr>
              <p:nvPr/>
            </p:nvSpPr>
            <p:spPr bwMode="auto">
              <a:xfrm>
                <a:off x="48" y="11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54" name="Rectangle 6"/>
              <p:cNvSpPr>
                <a:spLocks noChangeArrowheads="1"/>
              </p:cNvSpPr>
              <p:nvPr/>
            </p:nvSpPr>
            <p:spPr bwMode="auto">
              <a:xfrm>
                <a:off x="48" y="124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55" name="Rectangle 7"/>
              <p:cNvSpPr>
                <a:spLocks noChangeArrowheads="1"/>
              </p:cNvSpPr>
              <p:nvPr/>
            </p:nvSpPr>
            <p:spPr bwMode="auto">
              <a:xfrm>
                <a:off x="48" y="13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56" name="Rectangle 8"/>
              <p:cNvSpPr>
                <a:spLocks noChangeArrowheads="1"/>
              </p:cNvSpPr>
              <p:nvPr/>
            </p:nvSpPr>
            <p:spPr bwMode="auto">
              <a:xfrm>
                <a:off x="48" y="153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57" name="Rectangle 9"/>
              <p:cNvSpPr>
                <a:spLocks noChangeArrowheads="1"/>
              </p:cNvSpPr>
              <p:nvPr/>
            </p:nvSpPr>
            <p:spPr bwMode="auto">
              <a:xfrm>
                <a:off x="48" y="16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58" name="Rectangle 10"/>
              <p:cNvSpPr>
                <a:spLocks noChangeArrowheads="1"/>
              </p:cNvSpPr>
              <p:nvPr/>
            </p:nvSpPr>
            <p:spPr bwMode="auto">
              <a:xfrm>
                <a:off x="48" y="182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59" name="Rectangle 11"/>
              <p:cNvSpPr>
                <a:spLocks noChangeArrowheads="1"/>
              </p:cNvSpPr>
              <p:nvPr/>
            </p:nvSpPr>
            <p:spPr bwMode="auto">
              <a:xfrm>
                <a:off x="48" y="196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0" name="Rectangle 12"/>
              <p:cNvSpPr>
                <a:spLocks noChangeArrowheads="1"/>
              </p:cNvSpPr>
              <p:nvPr/>
            </p:nvSpPr>
            <p:spPr bwMode="auto">
              <a:xfrm>
                <a:off x="48" y="211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1" name="Rectangle 13"/>
              <p:cNvSpPr>
                <a:spLocks noChangeArrowheads="1"/>
              </p:cNvSpPr>
              <p:nvPr/>
            </p:nvSpPr>
            <p:spPr bwMode="auto">
              <a:xfrm>
                <a:off x="48" y="225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2" name="Rectangle 14"/>
              <p:cNvSpPr>
                <a:spLocks noChangeArrowheads="1"/>
              </p:cNvSpPr>
              <p:nvPr/>
            </p:nvSpPr>
            <p:spPr bwMode="auto">
              <a:xfrm>
                <a:off x="48" y="240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3" name="Rectangle 15"/>
              <p:cNvSpPr>
                <a:spLocks noChangeArrowheads="1"/>
              </p:cNvSpPr>
              <p:nvPr/>
            </p:nvSpPr>
            <p:spPr bwMode="auto">
              <a:xfrm>
                <a:off x="48" y="254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4" name="Rectangle 16"/>
              <p:cNvSpPr>
                <a:spLocks noChangeArrowheads="1"/>
              </p:cNvSpPr>
              <p:nvPr/>
            </p:nvSpPr>
            <p:spPr bwMode="auto">
              <a:xfrm>
                <a:off x="48" y="268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5" name="Rectangle 17"/>
              <p:cNvSpPr>
                <a:spLocks noChangeArrowheads="1"/>
              </p:cNvSpPr>
              <p:nvPr/>
            </p:nvSpPr>
            <p:spPr bwMode="auto">
              <a:xfrm>
                <a:off x="48" y="283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6" name="Rectangle 18"/>
              <p:cNvSpPr>
                <a:spLocks noChangeArrowheads="1"/>
              </p:cNvSpPr>
              <p:nvPr/>
            </p:nvSpPr>
            <p:spPr bwMode="auto">
              <a:xfrm>
                <a:off x="48" y="297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7" name="Rectangle 19"/>
              <p:cNvSpPr>
                <a:spLocks noChangeArrowheads="1"/>
              </p:cNvSpPr>
              <p:nvPr/>
            </p:nvSpPr>
            <p:spPr bwMode="auto">
              <a:xfrm>
                <a:off x="48" y="312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8" name="Rectangle 20"/>
              <p:cNvSpPr>
                <a:spLocks noChangeArrowheads="1"/>
              </p:cNvSpPr>
              <p:nvPr/>
            </p:nvSpPr>
            <p:spPr bwMode="auto">
              <a:xfrm>
                <a:off x="48" y="326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69" name="Rectangle 21"/>
              <p:cNvSpPr>
                <a:spLocks noChangeArrowheads="1"/>
              </p:cNvSpPr>
              <p:nvPr/>
            </p:nvSpPr>
            <p:spPr bwMode="auto">
              <a:xfrm>
                <a:off x="48" y="340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0" name="Rectangle 22"/>
              <p:cNvSpPr>
                <a:spLocks noChangeArrowheads="1"/>
              </p:cNvSpPr>
              <p:nvPr/>
            </p:nvSpPr>
            <p:spPr bwMode="auto">
              <a:xfrm>
                <a:off x="48" y="355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1" name="Rectangle 23"/>
              <p:cNvSpPr>
                <a:spLocks noChangeArrowheads="1"/>
              </p:cNvSpPr>
              <p:nvPr/>
            </p:nvSpPr>
            <p:spPr bwMode="auto">
              <a:xfrm>
                <a:off x="48" y="369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2" name="Rectangle 24"/>
              <p:cNvSpPr>
                <a:spLocks noChangeArrowheads="1"/>
              </p:cNvSpPr>
              <p:nvPr/>
            </p:nvSpPr>
            <p:spPr bwMode="auto">
              <a:xfrm>
                <a:off x="48" y="384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3" name="Rectangle 25"/>
              <p:cNvSpPr>
                <a:spLocks noChangeArrowheads="1"/>
              </p:cNvSpPr>
              <p:nvPr/>
            </p:nvSpPr>
            <p:spPr bwMode="auto">
              <a:xfrm>
                <a:off x="48" y="398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4" name="Rectangle 26"/>
              <p:cNvSpPr>
                <a:spLocks noChangeArrowheads="1"/>
              </p:cNvSpPr>
              <p:nvPr/>
            </p:nvSpPr>
            <p:spPr bwMode="auto">
              <a:xfrm>
                <a:off x="48" y="412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5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6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7" name="Rectangle 29"/>
              <p:cNvSpPr>
                <a:spLocks noChangeArrowheads="1"/>
              </p:cNvSpPr>
              <p:nvPr/>
            </p:nvSpPr>
            <p:spPr bwMode="auto">
              <a:xfrm>
                <a:off x="48" y="3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8" name="Rectangle 30"/>
              <p:cNvSpPr>
                <a:spLocks noChangeArrowheads="1"/>
              </p:cNvSpPr>
              <p:nvPr/>
            </p:nvSpPr>
            <p:spPr bwMode="auto">
              <a:xfrm>
                <a:off x="48" y="53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79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80" name="Rectangle 32"/>
              <p:cNvSpPr>
                <a:spLocks noChangeArrowheads="1"/>
              </p:cNvSpPr>
              <p:nvPr/>
            </p:nvSpPr>
            <p:spPr bwMode="auto">
              <a:xfrm>
                <a:off x="48" y="82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3681" name="Rectangle 33"/>
              <p:cNvSpPr>
                <a:spLocks noChangeArrowheads="1"/>
              </p:cNvSpPr>
              <p:nvPr/>
            </p:nvSpPr>
            <p:spPr bwMode="auto">
              <a:xfrm>
                <a:off x="48" y="96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283682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283683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按一下以編輯母片次標題樣式</a:t>
            </a:r>
          </a:p>
        </p:txBody>
      </p:sp>
      <p:sp>
        <p:nvSpPr>
          <p:cNvPr id="283684" name="Rectangle 36"/>
          <p:cNvSpPr>
            <a:spLocks noGrp="1" noChangeArrowheads="1"/>
          </p:cNvSpPr>
          <p:nvPr>
            <p:ph type="dt" sz="quarter" idx="2"/>
          </p:nvPr>
        </p:nvSpPr>
        <p:spPr>
          <a:xfrm>
            <a:off x="1143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9B06441-EAE1-4651-AF4E-C5CF8853DF82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83685" name="Rectangle 37"/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83686" name="Rectangle 38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1349B17-3981-4471-A613-B3B6B5D13ABB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4919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859AC4-AE86-4476-9455-F417A0C54781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A40588-CEF9-4714-B568-D22D60733709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961535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31ED45-BC4F-46F4-8FFF-CE227C2C3FCA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E31C6A-1CB3-401C-807E-BE1A28D57688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16741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143000" y="14478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05400" y="14478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0585E0-3540-4BC5-8BDA-98E5BD5A78FB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7451C8-322E-4D91-8267-3D637AE98954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12354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BB4E8B-B520-4DC3-9BEA-F29792E24D3E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7ED902B-341B-4E3C-87C4-A85E10ECEB25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73534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F53D35-25D4-41A9-BED6-ABFDCE63E576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8B145C-6CCC-4BD7-B367-924E17738B81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669135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D7D495-28EA-4006-BD6E-C57CBEE4AABE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9774F12-61AA-41CA-9624-8C6C0DFB1791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08800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6D2500-C5D9-4ED9-8BB3-84E20C287A57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1CC661-97EE-482B-A64B-B61A3A5B36B9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863191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538DA3-54E6-448B-B720-0F89B2EA950A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191528-3183-4074-97CD-6435A8F5CA36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680589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C7DD26-0D63-44BC-8411-F52E05012BCC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E25F0C-AD73-489C-A92C-8332BAA22CF0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777506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972300" y="152400"/>
            <a:ext cx="1943100" cy="6096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152400"/>
            <a:ext cx="5676900" cy="60960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702895-2735-43CE-9300-5837647F737C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AA0889-3CA3-49CC-B57C-229F9A5EBA6D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665226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143000" y="1447800"/>
            <a:ext cx="3810000" cy="48006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05400" y="1447800"/>
            <a:ext cx="3810000" cy="48006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1143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998E516-9B7B-4D2C-846B-720F51807DF9}" type="datetime1">
              <a:rPr lang="zh-TW" altLang="en-US" smtClean="0">
                <a:solidFill>
                  <a:srgbClr val="FFFFFF"/>
                </a:solidFill>
              </a:rPr>
              <a:pPr/>
              <a:t>2018/3/30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D581EAE-82BB-42BE-A2CD-4E252EA26219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>
          <a:xfrm>
            <a:off x="37338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51433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05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188318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altLang="zh-TW" dirty="0" smtClean="0"/>
              <a:t>Click to edit Master title style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  <a:p>
            <a:pPr lvl="3"/>
            <a:r>
              <a:rPr lang="en-US" altLang="zh-TW" dirty="0" smtClean="0"/>
              <a:t>Fourth level</a:t>
            </a:r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87C2F-1D0D-40EB-A67E-619C1AB8C7E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47522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E6641-EB01-47F7-8C7B-46DCA1D8D637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98422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E9149-BFE6-4701-891F-29AC4332B026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28710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DC38B-A7E3-4225-9B6D-278DCB2FE92A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512410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517FC-65D1-4DED-A2DB-392D9B2B4471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845510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ED916-22F8-4EBF-B6F9-5C4949B151E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628134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73F20-CBF1-4BBA-B6CC-6D82421DE056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95793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TW" noProof="0" smtClean="0"/>
              <a:t>Drag picture to placeholder or click icon to add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BED81-3C5E-46B9-B052-37E95AFD77F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312494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27FAC-37D9-4CEB-92A7-C0F83223917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455487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96950-11BC-4F91-920A-A1BB721485B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415757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en-US" altLang="zh-TW" noProof="0" smtClean="0"/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/>
          <a:lstStyle>
            <a:lvl1pPr marL="0" indent="0" algn="ctr">
              <a:buFont typeface="Monotype Sorts" charset="0"/>
              <a:buNone/>
              <a:defRPr sz="1400"/>
            </a:lvl1pPr>
          </a:lstStyle>
          <a:p>
            <a:pPr lvl="0"/>
            <a:r>
              <a:rPr lang="zh-TW" altLang="en-US" noProof="0" smtClean="0"/>
              <a:t>按一下以編輯母片次標題樣式</a:t>
            </a:r>
            <a:endParaRPr lang="en-US" altLang="zh-TW" noProof="0" smtClean="0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03613-6674-4069-8427-178D6211E3B8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032501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05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21743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83E8D-AC32-4E1B-B334-E875B562AB7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87406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E9AAD-34EA-4D2D-89B9-5197A758DE1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098247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561E3-86F5-4E5F-9AE6-7D17A477364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640368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4447C-0F07-4976-80B9-15E3DF9F84AF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251765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05341-F79D-430F-86F5-AF946C8544B6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667585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023B3-3E58-4665-A0B6-5F5FD05CA807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17052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E8A2A-443D-4B85-849B-A001ECB3875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02978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TW" noProof="0" smtClean="0"/>
              <a:t>Drag picture to placeholder or click icon to add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1DDA3-4B63-487C-A09C-ECD8300F5AF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092555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596CC-0D4F-455E-8C04-650549E8212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454467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F50D1-A09F-4CFB-8014-9225243C6DD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323659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en-US" altLang="zh-TW" noProof="0" smtClean="0"/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/>
          <a:lstStyle>
            <a:lvl1pPr marL="0" indent="0" algn="ctr">
              <a:buFont typeface="Monotype Sorts" charset="0"/>
              <a:buNone/>
              <a:defRPr sz="1400"/>
            </a:lvl1pPr>
          </a:lstStyle>
          <a:p>
            <a:pPr lvl="0"/>
            <a:r>
              <a:rPr lang="zh-TW" altLang="en-US" noProof="0" smtClean="0"/>
              <a:t>按一下以編輯母片次標題樣式</a:t>
            </a:r>
            <a:endParaRPr lang="en-US" altLang="zh-TW" noProof="0" smtClean="0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2014/12/17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ea typeface="新細明體" pitchFamily="18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BE2F7-516B-48FB-A3D3-B888E5C31AB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489189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05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424873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altLang="zh-TW" dirty="0" smtClean="0"/>
              <a:t>Click to edit Master title style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  <a:p>
            <a:pPr lvl="3"/>
            <a:r>
              <a:rPr lang="en-US" altLang="zh-TW" dirty="0" smtClean="0"/>
              <a:t>Fourth level</a:t>
            </a:r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58A53-7205-4BCC-A1F9-67DD4D7CAEE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90755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A4725-2EAD-413B-80E5-3E9975AFFA0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54619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29C89-F96D-49DC-B93B-694B7D725AA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02399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4CBC0-6BD0-4B62-AB81-B11AD569365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09005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02C92-E3A1-4A48-ABEF-52119BAA157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724561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BD45D-01C5-4620-957B-248A9CCA853A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72761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51E83-7745-43EF-A2F2-949C2896E8F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5688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TW" noProof="0" smtClean="0"/>
              <a:t>Drag picture to placeholder or click icon to add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B1B78-F2FA-4C7D-BB45-8B3616703DA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573824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DF376-EBEE-4D8A-B281-71C96EC683D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4035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00007-83AD-4B47-9A97-FD1CA9CFE897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298257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en-US" altLang="zh-TW" noProof="0" smtClean="0"/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/>
          <a:lstStyle>
            <a:lvl1pPr marL="0" indent="0" algn="ctr">
              <a:buFont typeface="Monotype Sorts" charset="0"/>
              <a:buNone/>
              <a:defRPr sz="1400"/>
            </a:lvl1pPr>
          </a:lstStyle>
          <a:p>
            <a:pPr lvl="0"/>
            <a:r>
              <a:rPr lang="zh-TW" altLang="en-US" noProof="0" smtClean="0"/>
              <a:t>按一下以編輯母片次標題樣式</a:t>
            </a:r>
            <a:endParaRPr lang="en-US" altLang="zh-TW" noProof="0" smtClean="0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Keh-Yih Su, 2014/09/17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DFB9F-FFF8-48CD-97B7-AA8C2068707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008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image" Target="../media/image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0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image" Target="../media/image5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3.xml"/><Relationship Id="rId7" Type="http://schemas.openxmlformats.org/officeDocument/2006/relationships/theme" Target="../theme/theme13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54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6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image" Target="../media/image4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image" Target="../media/image2.pn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image" Target="../media/image4.pn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6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65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7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theme" Target="../theme/theme24.xml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9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304.xml"/><Relationship Id="rId7" Type="http://schemas.openxmlformats.org/officeDocument/2006/relationships/slideLayout" Target="../slideLayouts/slideLayout308.xml"/><Relationship Id="rId12" Type="http://schemas.openxmlformats.org/officeDocument/2006/relationships/slideLayout" Target="../slideLayouts/slideLayout313.xml"/><Relationship Id="rId2" Type="http://schemas.openxmlformats.org/officeDocument/2006/relationships/slideLayout" Target="../slideLayouts/slideLayout303.xml"/><Relationship Id="rId1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312.xml"/><Relationship Id="rId5" Type="http://schemas.openxmlformats.org/officeDocument/2006/relationships/slideLayout" Target="../slideLayouts/slideLayout30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305.xml"/><Relationship Id="rId9" Type="http://schemas.openxmlformats.org/officeDocument/2006/relationships/slideLayout" Target="../slideLayouts/slideLayout310.xml"/><Relationship Id="rId14" Type="http://schemas.openxmlformats.org/officeDocument/2006/relationships/image" Target="../media/image3.jpe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slideLayout" Target="../slideLayouts/slideLayout326.xml"/><Relationship Id="rId3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20.xml"/><Relationship Id="rId12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5" Type="http://schemas.openxmlformats.org/officeDocument/2006/relationships/slideLayout" Target="../slideLayouts/slideLayout31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Relationship Id="rId14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slideLayout" Target="../slideLayouts/slideLayout339.xml"/><Relationship Id="rId3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2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Relationship Id="rId14" Type="http://schemas.openxmlformats.org/officeDocument/2006/relationships/theme" Target="../theme/theme2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7.xml"/><Relationship Id="rId13" Type="http://schemas.openxmlformats.org/officeDocument/2006/relationships/slideLayout" Target="../slideLayouts/slideLayout352.xml"/><Relationship Id="rId3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46.xml"/><Relationship Id="rId12" Type="http://schemas.openxmlformats.org/officeDocument/2006/relationships/slideLayout" Target="../slideLayouts/slideLayout351.xml"/><Relationship Id="rId2" Type="http://schemas.openxmlformats.org/officeDocument/2006/relationships/slideLayout" Target="../slideLayouts/slideLayout341.xml"/><Relationship Id="rId1" Type="http://schemas.openxmlformats.org/officeDocument/2006/relationships/slideLayout" Target="../slideLayouts/slideLayout340.xml"/><Relationship Id="rId6" Type="http://schemas.openxmlformats.org/officeDocument/2006/relationships/slideLayout" Target="../slideLayouts/slideLayout345.xml"/><Relationship Id="rId11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4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9.xml"/><Relationship Id="rId4" Type="http://schemas.openxmlformats.org/officeDocument/2006/relationships/slideLayout" Target="../slideLayouts/slideLayout343.xml"/><Relationship Id="rId9" Type="http://schemas.openxmlformats.org/officeDocument/2006/relationships/slideLayout" Target="../slideLayouts/slideLayout348.xml"/><Relationship Id="rId14" Type="http://schemas.openxmlformats.org/officeDocument/2006/relationships/theme" Target="../theme/theme2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slideLayout" Target="../slideLayouts/slideLayout364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Relationship Id="rId14" Type="http://schemas.openxmlformats.org/officeDocument/2006/relationships/image" Target="../media/image3.jpeg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2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367.xml"/><Relationship Id="rId7" Type="http://schemas.openxmlformats.org/officeDocument/2006/relationships/slideLayout" Target="../slideLayouts/slideLayout371.xml"/><Relationship Id="rId12" Type="http://schemas.openxmlformats.org/officeDocument/2006/relationships/slideLayout" Target="../slideLayouts/slideLayout376.xml"/><Relationship Id="rId2" Type="http://schemas.openxmlformats.org/officeDocument/2006/relationships/slideLayout" Target="../slideLayouts/slideLayout366.xml"/><Relationship Id="rId1" Type="http://schemas.openxmlformats.org/officeDocument/2006/relationships/slideLayout" Target="../slideLayouts/slideLayout365.xml"/><Relationship Id="rId6" Type="http://schemas.openxmlformats.org/officeDocument/2006/relationships/slideLayout" Target="../slideLayouts/slideLayout370.xml"/><Relationship Id="rId11" Type="http://schemas.openxmlformats.org/officeDocument/2006/relationships/slideLayout" Target="../slideLayouts/slideLayout375.xml"/><Relationship Id="rId5" Type="http://schemas.openxmlformats.org/officeDocument/2006/relationships/slideLayout" Target="../slideLayouts/slideLayout369.xml"/><Relationship Id="rId10" Type="http://schemas.openxmlformats.org/officeDocument/2006/relationships/slideLayout" Target="../slideLayouts/slideLayout374.xml"/><Relationship Id="rId4" Type="http://schemas.openxmlformats.org/officeDocument/2006/relationships/slideLayout" Target="../slideLayouts/slideLayout368.xml"/><Relationship Id="rId9" Type="http://schemas.openxmlformats.org/officeDocument/2006/relationships/slideLayout" Target="../slideLayouts/slideLayout373.xml"/><Relationship Id="rId14" Type="http://schemas.openxmlformats.org/officeDocument/2006/relationships/image" Target="../media/image10.jpeg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4.xml"/><Relationship Id="rId13" Type="http://schemas.openxmlformats.org/officeDocument/2006/relationships/theme" Target="../theme/theme32.xml"/><Relationship Id="rId3" Type="http://schemas.openxmlformats.org/officeDocument/2006/relationships/slideLayout" Target="../slideLayouts/slideLayout379.xml"/><Relationship Id="rId7" Type="http://schemas.openxmlformats.org/officeDocument/2006/relationships/slideLayout" Target="../slideLayouts/slideLayout383.xml"/><Relationship Id="rId12" Type="http://schemas.openxmlformats.org/officeDocument/2006/relationships/slideLayout" Target="../slideLayouts/slideLayout388.xml"/><Relationship Id="rId2" Type="http://schemas.openxmlformats.org/officeDocument/2006/relationships/slideLayout" Target="../slideLayouts/slideLayout378.xml"/><Relationship Id="rId1" Type="http://schemas.openxmlformats.org/officeDocument/2006/relationships/slideLayout" Target="../slideLayouts/slideLayout377.xml"/><Relationship Id="rId6" Type="http://schemas.openxmlformats.org/officeDocument/2006/relationships/slideLayout" Target="../slideLayouts/slideLayout382.xml"/><Relationship Id="rId11" Type="http://schemas.openxmlformats.org/officeDocument/2006/relationships/slideLayout" Target="../slideLayouts/slideLayout387.xml"/><Relationship Id="rId5" Type="http://schemas.openxmlformats.org/officeDocument/2006/relationships/slideLayout" Target="../slideLayouts/slideLayout381.xml"/><Relationship Id="rId10" Type="http://schemas.openxmlformats.org/officeDocument/2006/relationships/slideLayout" Target="../slideLayouts/slideLayout386.xml"/><Relationship Id="rId4" Type="http://schemas.openxmlformats.org/officeDocument/2006/relationships/slideLayout" Target="../slideLayouts/slideLayout380.xml"/><Relationship Id="rId9" Type="http://schemas.openxmlformats.org/officeDocument/2006/relationships/slideLayout" Target="../slideLayouts/slideLayout385.xml"/><Relationship Id="rId14" Type="http://schemas.openxmlformats.org/officeDocument/2006/relationships/image" Target="../media/image10.jpeg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13" Type="http://schemas.openxmlformats.org/officeDocument/2006/relationships/theme" Target="../theme/theme33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slideLayout" Target="../slideLayouts/slideLayout400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8.xml"/><Relationship Id="rId13" Type="http://schemas.openxmlformats.org/officeDocument/2006/relationships/theme" Target="../theme/theme34.xml"/><Relationship Id="rId3" Type="http://schemas.openxmlformats.org/officeDocument/2006/relationships/slideLayout" Target="../slideLayouts/slideLayout403.xml"/><Relationship Id="rId7" Type="http://schemas.openxmlformats.org/officeDocument/2006/relationships/slideLayout" Target="../slideLayouts/slideLayout407.xml"/><Relationship Id="rId12" Type="http://schemas.openxmlformats.org/officeDocument/2006/relationships/slideLayout" Target="../slideLayouts/slideLayout412.xml"/><Relationship Id="rId2" Type="http://schemas.openxmlformats.org/officeDocument/2006/relationships/slideLayout" Target="../slideLayouts/slideLayout402.xml"/><Relationship Id="rId1" Type="http://schemas.openxmlformats.org/officeDocument/2006/relationships/slideLayout" Target="../slideLayouts/slideLayout401.xml"/><Relationship Id="rId6" Type="http://schemas.openxmlformats.org/officeDocument/2006/relationships/slideLayout" Target="../slideLayouts/slideLayout406.xml"/><Relationship Id="rId11" Type="http://schemas.openxmlformats.org/officeDocument/2006/relationships/slideLayout" Target="../slideLayouts/slideLayout411.xml"/><Relationship Id="rId5" Type="http://schemas.openxmlformats.org/officeDocument/2006/relationships/slideLayout" Target="../slideLayouts/slideLayout405.xml"/><Relationship Id="rId10" Type="http://schemas.openxmlformats.org/officeDocument/2006/relationships/slideLayout" Target="../slideLayouts/slideLayout410.xml"/><Relationship Id="rId4" Type="http://schemas.openxmlformats.org/officeDocument/2006/relationships/slideLayout" Target="../slideLayouts/slideLayout404.xml"/><Relationship Id="rId9" Type="http://schemas.openxmlformats.org/officeDocument/2006/relationships/slideLayout" Target="../slideLayouts/slideLayout409.xml"/><Relationship Id="rId14" Type="http://schemas.openxmlformats.org/officeDocument/2006/relationships/image" Target="../media/image10.jpeg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0.xml"/><Relationship Id="rId13" Type="http://schemas.openxmlformats.org/officeDocument/2006/relationships/theme" Target="../theme/theme35.xml"/><Relationship Id="rId3" Type="http://schemas.openxmlformats.org/officeDocument/2006/relationships/slideLayout" Target="../slideLayouts/slideLayout415.xml"/><Relationship Id="rId7" Type="http://schemas.openxmlformats.org/officeDocument/2006/relationships/slideLayout" Target="../slideLayouts/slideLayout419.xml"/><Relationship Id="rId12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14.xml"/><Relationship Id="rId1" Type="http://schemas.openxmlformats.org/officeDocument/2006/relationships/slideLayout" Target="../slideLayouts/slideLayout413.xml"/><Relationship Id="rId6" Type="http://schemas.openxmlformats.org/officeDocument/2006/relationships/slideLayout" Target="../slideLayouts/slideLayout418.xml"/><Relationship Id="rId11" Type="http://schemas.openxmlformats.org/officeDocument/2006/relationships/slideLayout" Target="../slideLayouts/slideLayout423.xml"/><Relationship Id="rId5" Type="http://schemas.openxmlformats.org/officeDocument/2006/relationships/slideLayout" Target="../slideLayouts/slideLayout417.xml"/><Relationship Id="rId10" Type="http://schemas.openxmlformats.org/officeDocument/2006/relationships/slideLayout" Target="../slideLayouts/slideLayout422.xml"/><Relationship Id="rId4" Type="http://schemas.openxmlformats.org/officeDocument/2006/relationships/slideLayout" Target="../slideLayouts/slideLayout416.xml"/><Relationship Id="rId9" Type="http://schemas.openxmlformats.org/officeDocument/2006/relationships/slideLayout" Target="../slideLayouts/slideLayout421.xml"/><Relationship Id="rId14" Type="http://schemas.openxmlformats.org/officeDocument/2006/relationships/image" Target="../media/image10.jpeg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2.xml"/><Relationship Id="rId13" Type="http://schemas.openxmlformats.org/officeDocument/2006/relationships/theme" Target="../theme/theme36.xml"/><Relationship Id="rId3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31.xml"/><Relationship Id="rId12" Type="http://schemas.openxmlformats.org/officeDocument/2006/relationships/slideLayout" Target="../slideLayouts/slideLayout436.xml"/><Relationship Id="rId2" Type="http://schemas.openxmlformats.org/officeDocument/2006/relationships/slideLayout" Target="../slideLayouts/slideLayout426.xml"/><Relationship Id="rId1" Type="http://schemas.openxmlformats.org/officeDocument/2006/relationships/slideLayout" Target="../slideLayouts/slideLayout425.xml"/><Relationship Id="rId6" Type="http://schemas.openxmlformats.org/officeDocument/2006/relationships/slideLayout" Target="../slideLayouts/slideLayout430.xml"/><Relationship Id="rId11" Type="http://schemas.openxmlformats.org/officeDocument/2006/relationships/slideLayout" Target="../slideLayouts/slideLayout435.xml"/><Relationship Id="rId5" Type="http://schemas.openxmlformats.org/officeDocument/2006/relationships/slideLayout" Target="../slideLayouts/slideLayout429.xml"/><Relationship Id="rId10" Type="http://schemas.openxmlformats.org/officeDocument/2006/relationships/slideLayout" Target="../slideLayouts/slideLayout434.xml"/><Relationship Id="rId4" Type="http://schemas.openxmlformats.org/officeDocument/2006/relationships/slideLayout" Target="../slideLayouts/slideLayout428.xml"/><Relationship Id="rId9" Type="http://schemas.openxmlformats.org/officeDocument/2006/relationships/slideLayout" Target="../slideLayouts/slideLayout433.xml"/><Relationship Id="rId14" Type="http://schemas.openxmlformats.org/officeDocument/2006/relationships/image" Target="../media/image1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640"/>
            <a:ext cx="8229600" cy="504352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57" y="6356352"/>
            <a:ext cx="2085975" cy="365125"/>
          </a:xfrm>
          <a:prstGeom prst="rect">
            <a:avLst/>
          </a:prstGeom>
        </p:spPr>
        <p:txBody>
          <a:bodyPr vert="horz" lIns="91436" tIns="45718" rIns="45718" bIns="45718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05D81C-C078-41CF-8FCA-9282C7C07E30}" type="datetime1">
              <a:rPr lang="zh-TW" altLang="en-US" smtClean="0"/>
              <a:t>2018/3/30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324" y="6401599"/>
            <a:ext cx="2847975" cy="365125"/>
          </a:xfrm>
          <a:prstGeom prst="rect">
            <a:avLst/>
          </a:prstGeom>
        </p:spPr>
        <p:txBody>
          <a:bodyPr vert="horz" lIns="45718" tIns="45718" rIns="91436" bIns="45718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/>
            <a:r>
              <a:rPr lang="es-ES" smtClean="0"/>
              <a:t>Keh-Yih Su, Mar. 30,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6" y="6356352"/>
            <a:ext cx="561975" cy="365125"/>
          </a:xfrm>
          <a:prstGeom prst="rect">
            <a:avLst/>
          </a:prstGeom>
        </p:spPr>
        <p:txBody>
          <a:bodyPr vert="horz" lIns="27430" tIns="45718" rIns="45718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1BFBD5-3B1B-4B4E-BADF-E4A178CDE11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algn="ctr" defTabSz="91436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51" r:id="rId1"/>
    <p:sldLayoutId id="2147484352" r:id="rId2"/>
    <p:sldLayoutId id="2147484353" r:id="rId3"/>
    <p:sldLayoutId id="2147484354" r:id="rId4"/>
    <p:sldLayoutId id="2147484355" r:id="rId5"/>
    <p:sldLayoutId id="2147484356" r:id="rId6"/>
    <p:sldLayoutId id="2147484357" r:id="rId7"/>
    <p:sldLayoutId id="2147484358" r:id="rId8"/>
    <p:sldLayoutId id="2147484359" r:id="rId9"/>
    <p:sldLayoutId id="2147484360" r:id="rId10"/>
    <p:sldLayoutId id="2147484361" r:id="rId11"/>
    <p:sldLayoutId id="2147484362" r:id="rId12"/>
    <p:sldLayoutId id="2147484334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60" rtl="0" eaLnBrk="1" latinLnBrk="0" hangingPunct="1">
        <a:lnSpc>
          <a:spcPts val="5800"/>
        </a:lnSpc>
        <a:spcBef>
          <a:spcPct val="0"/>
        </a:spcBef>
        <a:buNone/>
        <a:defRPr sz="3600" b="1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</p:titleStyle>
    <p:bodyStyle>
      <a:lvl1pPr marL="342885" indent="-342885" algn="l" defTabSz="91436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  <a:lvl2pPr marL="742918" indent="-285738" algn="l" defTabSz="91436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2pPr>
      <a:lvl3pPr marL="11429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3pPr>
      <a:lvl4pPr marL="160013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4pPr>
      <a:lvl5pPr marL="205731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rotWithShape="1">
          <a:gsLst>
            <a:gs pos="0">
              <a:srgbClr val="F9FBFC"/>
            </a:gs>
            <a:gs pos="73999">
              <a:srgbClr val="D3DEE8"/>
            </a:gs>
            <a:gs pos="82999">
              <a:srgbClr val="D3DEE8"/>
            </a:gs>
            <a:gs pos="100000">
              <a:srgbClr val="E1E9E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2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369"/>
            <a:ext cx="8229600" cy="990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>
                <a:sym typeface="Bookman Old Style" pitchFamily="18" charset="0"/>
              </a:rPr>
              <a:t>Click to edit Master title style</a:t>
            </a:r>
          </a:p>
        </p:txBody>
      </p:sp>
      <p:sp>
        <p:nvSpPr>
          <p:cNvPr id="4099" name="Text Placeholder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8918"/>
            <a:ext cx="8229600" cy="491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>
                <a:sym typeface="华文新魏" pitchFamily="2" charset="-122"/>
              </a:rPr>
              <a:t>Click to edit Master text styles</a:t>
            </a:r>
          </a:p>
          <a:p>
            <a:pPr lvl="1"/>
            <a:r>
              <a:rPr lang="en-US" altLang="zh-CN" smtClean="0">
                <a:sym typeface="华文新魏" pitchFamily="2" charset="-122"/>
              </a:rPr>
              <a:t>Second level</a:t>
            </a:r>
          </a:p>
          <a:p>
            <a:pPr lvl="2"/>
            <a:r>
              <a:rPr lang="en-US" altLang="zh-CN" smtClean="0">
                <a:sym typeface="华文新魏" pitchFamily="2" charset="-122"/>
              </a:rPr>
              <a:t>Third level</a:t>
            </a:r>
          </a:p>
          <a:p>
            <a:pPr lvl="3"/>
            <a:r>
              <a:rPr lang="en-US" altLang="zh-CN" smtClean="0">
                <a:sym typeface="华文新魏" pitchFamily="2" charset="-122"/>
              </a:rPr>
              <a:t>Fourth level</a:t>
            </a:r>
          </a:p>
          <a:p>
            <a:pPr lvl="4"/>
            <a:r>
              <a:rPr lang="en-US" altLang="zh-CN" smtClean="0">
                <a:sym typeface="华文新魏" pitchFamily="2" charset="-122"/>
              </a:rPr>
              <a:t>Fifth level</a:t>
            </a:r>
          </a:p>
        </p:txBody>
      </p:sp>
      <p:sp>
        <p:nvSpPr>
          <p:cNvPr id="1028" name="Straight Connector 27"/>
          <p:cNvSpPr>
            <a:spLocks noChangeShapeType="1"/>
          </p:cNvSpPr>
          <p:nvPr/>
        </p:nvSpPr>
        <p:spPr bwMode="auto">
          <a:xfrm>
            <a:off x="457200" y="6353298"/>
            <a:ext cx="8229600" cy="1587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lIns="91436" tIns="45718" rIns="91436" bIns="45718"/>
          <a:lstStyle/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>
              <a:solidFill>
                <a:srgbClr val="000000"/>
              </a:solidFill>
              <a:latin typeface="Arial" charset="0"/>
              <a:ea typeface="宋体" charset="-122"/>
              <a:sym typeface="宋体" charset="-122"/>
            </a:endParaRPr>
          </a:p>
        </p:txBody>
      </p:sp>
      <p:sp>
        <p:nvSpPr>
          <p:cNvPr id="1029" name="Straight Connector 28"/>
          <p:cNvSpPr>
            <a:spLocks noChangeShapeType="1"/>
          </p:cNvSpPr>
          <p:nvPr/>
        </p:nvSpPr>
        <p:spPr bwMode="auto">
          <a:xfrm>
            <a:off x="457200" y="114273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lIns="91436" tIns="45718" rIns="91436" bIns="45718"/>
          <a:lstStyle/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>
              <a:solidFill>
                <a:srgbClr val="000000"/>
              </a:solidFill>
              <a:latin typeface="Arial" charset="0"/>
              <a:ea typeface="宋体" charset="-122"/>
              <a:sym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0269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4" r:id="rId1"/>
    <p:sldLayoutId id="2147484365" r:id="rId2"/>
    <p:sldLayoutId id="2147484366" r:id="rId3"/>
    <p:sldLayoutId id="2147484367" r:id="rId4"/>
    <p:sldLayoutId id="2147484368" r:id="rId5"/>
    <p:sldLayoutId id="2147484369" r:id="rId6"/>
    <p:sldLayoutId id="2147484370" r:id="rId7"/>
    <p:sldLayoutId id="2147484371" r:id="rId8"/>
    <p:sldLayoutId id="2147484372" r:id="rId9"/>
    <p:sldLayoutId id="2147484373" r:id="rId10"/>
    <p:sldLayoutId id="2147484374" r:id="rId11"/>
    <p:sldLayoutId id="2147484375" r:id="rId12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  <a:sym typeface="Bookman Old Style" pitchFamily="18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5pPr>
      <a:lvl6pPr marL="45718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6pPr>
      <a:lvl7pPr marL="91436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7pPr>
      <a:lvl8pPr marL="137154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8pPr>
      <a:lvl9pPr marL="182872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9pPr>
    </p:titleStyle>
    <p:bodyStyle>
      <a:lvl1pPr marL="273038" indent="-273038" algn="l" defTabSz="0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>
          <a:solidFill>
            <a:schemeClr val="tx1"/>
          </a:solidFill>
          <a:latin typeface="+mn-lt"/>
          <a:ea typeface="+mn-ea"/>
          <a:cs typeface="+mn-cs"/>
          <a:sym typeface="华文新魏" pitchFamily="2" charset="-122"/>
        </a:defRPr>
      </a:lvl1pPr>
      <a:lvl2pPr marL="547664" indent="-271451" algn="l" defTabSz="0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>
          <a:solidFill>
            <a:schemeClr val="tx2"/>
          </a:solidFill>
          <a:latin typeface="+mn-lt"/>
          <a:ea typeface="+mn-ea"/>
          <a:sym typeface="华文新魏" pitchFamily="2" charset="-122"/>
        </a:defRPr>
      </a:lvl2pPr>
      <a:lvl3pPr marL="822289" indent="-228590" algn="l" defTabSz="0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>
          <a:solidFill>
            <a:schemeClr val="tx1"/>
          </a:solidFill>
          <a:latin typeface="+mn-lt"/>
          <a:ea typeface="+mn-ea"/>
          <a:sym typeface="华文新魏" pitchFamily="2" charset="-122"/>
        </a:defRPr>
      </a:lvl3pPr>
      <a:lvl4pPr marL="1096915" indent="-227003" algn="l" defTabSz="0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>
          <a:solidFill>
            <a:schemeClr val="tx1"/>
          </a:solidFill>
          <a:latin typeface="+mn-lt"/>
          <a:ea typeface="+mn-ea"/>
          <a:sym typeface="华文新魏" pitchFamily="2" charset="-122"/>
        </a:defRPr>
      </a:lvl4pPr>
      <a:lvl5pPr marL="1371540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5pPr>
      <a:lvl6pPr marL="1828720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6pPr>
      <a:lvl7pPr marL="2285900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7pPr>
      <a:lvl8pPr marL="2743080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8pPr>
      <a:lvl9pPr marL="3200258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9pPr>
    </p:bodyStyle>
    <p:otherStyle>
      <a:defPPr>
        <a:defRPr lang="zh-CN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12"/>
            <a:ext cx="82296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60"/>
            <a:fld id="{8DD52236-BC75-4311-88FE-F05158B3C807}" type="datetime1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60"/>
            <a:r>
              <a:rPr kumimoji="1"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60"/>
            <a:fld id="{D2D8002D-B5B0-4BAC-B1F6-782DDCCE6D9C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 defTabSz="914360"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42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7" r:id="rId1"/>
    <p:sldLayoutId id="2147484378" r:id="rId2"/>
    <p:sldLayoutId id="2147484379" r:id="rId3"/>
    <p:sldLayoutId id="2147484380" r:id="rId4"/>
    <p:sldLayoutId id="2147484381" r:id="rId5"/>
    <p:sldLayoutId id="2147484382" r:id="rId6"/>
    <p:sldLayoutId id="2147484383" r:id="rId7"/>
    <p:sldLayoutId id="2147484384" r:id="rId8"/>
    <p:sldLayoutId id="2147484385" r:id="rId9"/>
    <p:sldLayoutId id="2147484386" r:id="rId10"/>
    <p:sldLayoutId id="2147484387" r:id="rId11"/>
  </p:sldLayoutIdLst>
  <p:hf hdr="0" dt="0"/>
  <p:txStyles>
    <p:titleStyle>
      <a:lvl1pPr algn="ctr" defTabSz="91436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5" indent="-342885" algn="l" defTabSz="91436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8" indent="-285738" algn="l" defTabSz="91436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0" indent="-228590" algn="l" defTabSz="91436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0" indent="-228590" algn="l" defTabSz="91436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6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rotWithShape="1">
          <a:gsLst>
            <a:gs pos="0">
              <a:srgbClr val="F9FBFC"/>
            </a:gs>
            <a:gs pos="73999">
              <a:srgbClr val="D3DEE8"/>
            </a:gs>
            <a:gs pos="82999">
              <a:srgbClr val="D3DEE8"/>
            </a:gs>
            <a:gs pos="100000">
              <a:srgbClr val="E1E9E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2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367"/>
            <a:ext cx="8229600" cy="990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>
                <a:sym typeface="Bookman Old Style" pitchFamily="18" charset="0"/>
              </a:rPr>
              <a:t>Click to edit Master title style</a:t>
            </a:r>
          </a:p>
        </p:txBody>
      </p:sp>
      <p:sp>
        <p:nvSpPr>
          <p:cNvPr id="4099" name="Text Placeholder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8918"/>
            <a:ext cx="8229600" cy="491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>
                <a:sym typeface="华文新魏" pitchFamily="2" charset="-122"/>
              </a:rPr>
              <a:t>Click to edit Master text styles</a:t>
            </a:r>
          </a:p>
          <a:p>
            <a:pPr lvl="1"/>
            <a:r>
              <a:rPr lang="en-US" altLang="zh-CN" smtClean="0">
                <a:sym typeface="华文新魏" pitchFamily="2" charset="-122"/>
              </a:rPr>
              <a:t>Second level</a:t>
            </a:r>
          </a:p>
          <a:p>
            <a:pPr lvl="2"/>
            <a:r>
              <a:rPr lang="en-US" altLang="zh-CN" smtClean="0">
                <a:sym typeface="华文新魏" pitchFamily="2" charset="-122"/>
              </a:rPr>
              <a:t>Third level</a:t>
            </a:r>
          </a:p>
          <a:p>
            <a:pPr lvl="3"/>
            <a:r>
              <a:rPr lang="en-US" altLang="zh-CN" smtClean="0">
                <a:sym typeface="华文新魏" pitchFamily="2" charset="-122"/>
              </a:rPr>
              <a:t>Fourth level</a:t>
            </a:r>
          </a:p>
          <a:p>
            <a:pPr lvl="4"/>
            <a:r>
              <a:rPr lang="en-US" altLang="zh-CN" smtClean="0">
                <a:sym typeface="华文新魏" pitchFamily="2" charset="-122"/>
              </a:rPr>
              <a:t>Fifth level</a:t>
            </a:r>
          </a:p>
        </p:txBody>
      </p:sp>
      <p:sp>
        <p:nvSpPr>
          <p:cNvPr id="1028" name="Straight Connector 27"/>
          <p:cNvSpPr>
            <a:spLocks noChangeShapeType="1"/>
          </p:cNvSpPr>
          <p:nvPr/>
        </p:nvSpPr>
        <p:spPr bwMode="auto">
          <a:xfrm>
            <a:off x="457200" y="6353294"/>
            <a:ext cx="8229600" cy="1587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lIns="91436" tIns="45718" rIns="91436" bIns="45718"/>
          <a:lstStyle/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>
              <a:solidFill>
                <a:srgbClr val="000000"/>
              </a:solidFill>
              <a:latin typeface="Arial" charset="0"/>
              <a:ea typeface="宋体" charset="-122"/>
              <a:sym typeface="宋体" charset="-122"/>
            </a:endParaRPr>
          </a:p>
        </p:txBody>
      </p:sp>
      <p:sp>
        <p:nvSpPr>
          <p:cNvPr id="1029" name="Straight Connector 28"/>
          <p:cNvSpPr>
            <a:spLocks noChangeShapeType="1"/>
          </p:cNvSpPr>
          <p:nvPr/>
        </p:nvSpPr>
        <p:spPr bwMode="auto">
          <a:xfrm>
            <a:off x="457200" y="114273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lIns="91436" tIns="45718" rIns="91436" bIns="45718"/>
          <a:lstStyle/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>
              <a:solidFill>
                <a:srgbClr val="000000"/>
              </a:solidFill>
              <a:latin typeface="Arial" charset="0"/>
              <a:ea typeface="宋体" charset="-122"/>
              <a:sym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61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9" r:id="rId1"/>
    <p:sldLayoutId id="2147484390" r:id="rId2"/>
    <p:sldLayoutId id="2147484391" r:id="rId3"/>
    <p:sldLayoutId id="2147484392" r:id="rId4"/>
    <p:sldLayoutId id="2147484393" r:id="rId5"/>
    <p:sldLayoutId id="2147484394" r:id="rId6"/>
    <p:sldLayoutId id="2147484395" r:id="rId7"/>
    <p:sldLayoutId id="2147484396" r:id="rId8"/>
    <p:sldLayoutId id="2147484397" r:id="rId9"/>
    <p:sldLayoutId id="2147484398" r:id="rId10"/>
    <p:sldLayoutId id="2147484399" r:id="rId11"/>
    <p:sldLayoutId id="2147484400" r:id="rId12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  <a:sym typeface="Bookman Old Style" pitchFamily="18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5pPr>
      <a:lvl6pPr marL="45718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6pPr>
      <a:lvl7pPr marL="91436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7pPr>
      <a:lvl8pPr marL="137154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8pPr>
      <a:lvl9pPr marL="182872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宋体" pitchFamily="2" charset="-122"/>
          <a:sym typeface="Bookman Old Style" pitchFamily="18" charset="0"/>
        </a:defRPr>
      </a:lvl9pPr>
    </p:titleStyle>
    <p:bodyStyle>
      <a:lvl1pPr marL="273038" indent="-273038" algn="l" defTabSz="0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>
          <a:solidFill>
            <a:schemeClr val="tx1"/>
          </a:solidFill>
          <a:latin typeface="+mn-lt"/>
          <a:ea typeface="+mn-ea"/>
          <a:cs typeface="+mn-cs"/>
          <a:sym typeface="华文新魏" pitchFamily="2" charset="-122"/>
        </a:defRPr>
      </a:lvl1pPr>
      <a:lvl2pPr marL="547664" indent="-271451" algn="l" defTabSz="0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>
          <a:solidFill>
            <a:schemeClr val="tx2"/>
          </a:solidFill>
          <a:latin typeface="+mn-lt"/>
          <a:ea typeface="+mn-ea"/>
          <a:sym typeface="华文新魏" pitchFamily="2" charset="-122"/>
        </a:defRPr>
      </a:lvl2pPr>
      <a:lvl3pPr marL="822289" indent="-228590" algn="l" defTabSz="0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>
          <a:solidFill>
            <a:schemeClr val="tx1"/>
          </a:solidFill>
          <a:latin typeface="+mn-lt"/>
          <a:ea typeface="+mn-ea"/>
          <a:sym typeface="华文新魏" pitchFamily="2" charset="-122"/>
        </a:defRPr>
      </a:lvl3pPr>
      <a:lvl4pPr marL="1096915" indent="-227003" algn="l" defTabSz="0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>
          <a:solidFill>
            <a:schemeClr val="tx1"/>
          </a:solidFill>
          <a:latin typeface="+mn-lt"/>
          <a:ea typeface="+mn-ea"/>
          <a:sym typeface="华文新魏" pitchFamily="2" charset="-122"/>
        </a:defRPr>
      </a:lvl4pPr>
      <a:lvl5pPr marL="1371540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5pPr>
      <a:lvl6pPr marL="1828720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6pPr>
      <a:lvl7pPr marL="2285900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7pPr>
      <a:lvl8pPr marL="2743080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8pPr>
      <a:lvl9pPr marL="3200258" indent="-228590" algn="l" defTabSz="0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>
          <a:solidFill>
            <a:schemeClr val="tx1"/>
          </a:solidFill>
          <a:latin typeface="+mn-lt"/>
          <a:ea typeface="+mn-ea"/>
          <a:sym typeface="华文新魏" pitchFamily="2" charset="-122"/>
        </a:defRPr>
      </a:lvl9pPr>
    </p:bodyStyle>
    <p:otherStyle>
      <a:defPPr>
        <a:defRPr lang="zh-CN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635"/>
            <a:ext cx="8229600" cy="504352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6356352"/>
            <a:ext cx="2085975" cy="365125"/>
          </a:xfrm>
          <a:prstGeom prst="rect">
            <a:avLst/>
          </a:prstGeom>
        </p:spPr>
        <p:txBody>
          <a:bodyPr vert="horz" lIns="91436" tIns="45718" rIns="45718" bIns="45718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879B5DE-58F0-446D-8BE4-C80E4B2C783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324" y="6401595"/>
            <a:ext cx="2847975" cy="365125"/>
          </a:xfrm>
          <a:prstGeom prst="rect">
            <a:avLst/>
          </a:prstGeom>
        </p:spPr>
        <p:txBody>
          <a:bodyPr vert="horz" lIns="45718" tIns="45718" rIns="91436" bIns="45718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0" y="6356352"/>
            <a:ext cx="561975" cy="365125"/>
          </a:xfrm>
          <a:prstGeom prst="rect">
            <a:avLst/>
          </a:prstGeom>
        </p:spPr>
        <p:txBody>
          <a:bodyPr vert="horz" lIns="27430" tIns="45718" rIns="45718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5" y="5862386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5" y="5862386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  <p:sldLayoutId id="2147484417" r:id="rId2"/>
    <p:sldLayoutId id="2147484418" r:id="rId3"/>
    <p:sldLayoutId id="2147484419" r:id="rId4"/>
    <p:sldLayoutId id="2147484420" r:id="rId5"/>
    <p:sldLayoutId id="2147484421" r:id="rId6"/>
    <p:sldLayoutId id="2147484422" r:id="rId7"/>
    <p:sldLayoutId id="2147484423" r:id="rId8"/>
    <p:sldLayoutId id="2147484424" r:id="rId9"/>
    <p:sldLayoutId id="2147484425" r:id="rId10"/>
    <p:sldLayoutId id="2147484426" r:id="rId11"/>
    <p:sldLayoutId id="2147484427" r:id="rId12"/>
    <p:sldLayoutId id="2147484428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60" rtl="0" eaLnBrk="1" latinLnBrk="0" hangingPunct="1">
        <a:lnSpc>
          <a:spcPts val="5800"/>
        </a:lnSpc>
        <a:spcBef>
          <a:spcPct val="0"/>
        </a:spcBef>
        <a:buNone/>
        <a:defRPr sz="3600" b="1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</p:titleStyle>
    <p:bodyStyle>
      <a:lvl1pPr marL="342885" indent="-342885" algn="l" defTabSz="91436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  <a:lvl2pPr marL="742918" indent="-285738" algn="l" defTabSz="91436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2pPr>
      <a:lvl3pPr marL="11429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3pPr>
      <a:lvl4pPr marL="160013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4pPr>
      <a:lvl5pPr marL="205731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6356352"/>
            <a:ext cx="2085975" cy="365125"/>
          </a:xfrm>
          <a:prstGeom prst="rect">
            <a:avLst/>
          </a:prstGeom>
        </p:spPr>
        <p:txBody>
          <a:bodyPr vert="horz" lIns="91436" tIns="45718" rIns="45718" bIns="45718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26636A7-25F0-49AF-A30B-3725752764D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2109" y="6356352"/>
            <a:ext cx="2847975" cy="365125"/>
          </a:xfrm>
          <a:prstGeom prst="rect">
            <a:avLst/>
          </a:prstGeom>
        </p:spPr>
        <p:txBody>
          <a:bodyPr vert="horz" lIns="45718" tIns="45718" rIns="91436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0" y="6356352"/>
            <a:ext cx="561975" cy="365125"/>
          </a:xfrm>
          <a:prstGeom prst="rect">
            <a:avLst/>
          </a:prstGeom>
        </p:spPr>
        <p:txBody>
          <a:bodyPr vert="horz" lIns="27430" tIns="45718" rIns="45718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5" y="5862386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5" y="5862386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8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8" r:id="rId1"/>
    <p:sldLayoutId id="2147484459" r:id="rId2"/>
    <p:sldLayoutId id="2147484460" r:id="rId3"/>
    <p:sldLayoutId id="2147484461" r:id="rId4"/>
    <p:sldLayoutId id="2147484462" r:id="rId5"/>
    <p:sldLayoutId id="2147484463" r:id="rId6"/>
    <p:sldLayoutId id="2147484464" r:id="rId7"/>
    <p:sldLayoutId id="2147484465" r:id="rId8"/>
    <p:sldLayoutId id="2147484466" r:id="rId9"/>
    <p:sldLayoutId id="2147484467" r:id="rId10"/>
    <p:sldLayoutId id="2147484468" r:id="rId11"/>
    <p:sldLayoutId id="2147484469" r:id="rId12"/>
    <p:sldLayoutId id="2147484470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6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885" indent="-342885" algn="l" defTabSz="91436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18" indent="-285738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29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13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31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640"/>
            <a:ext cx="8229600" cy="504352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57" y="6356352"/>
            <a:ext cx="2085975" cy="365125"/>
          </a:xfrm>
          <a:prstGeom prst="rect">
            <a:avLst/>
          </a:prstGeom>
        </p:spPr>
        <p:txBody>
          <a:bodyPr vert="horz" lIns="91436" tIns="45718" rIns="45718" bIns="45718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36A73AD-D3F2-4F9A-A78F-14BE2EC3DB6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324" y="6401599"/>
            <a:ext cx="2847975" cy="365125"/>
          </a:xfrm>
          <a:prstGeom prst="rect">
            <a:avLst/>
          </a:prstGeom>
        </p:spPr>
        <p:txBody>
          <a:bodyPr vert="horz" lIns="45718" tIns="45718" rIns="91436" bIns="45718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6" y="6356352"/>
            <a:ext cx="561975" cy="365125"/>
          </a:xfrm>
          <a:prstGeom prst="rect">
            <a:avLst/>
          </a:prstGeom>
        </p:spPr>
        <p:txBody>
          <a:bodyPr vert="horz" lIns="27430" tIns="45718" rIns="45718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1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2" r:id="rId1"/>
    <p:sldLayoutId id="2147484473" r:id="rId2"/>
    <p:sldLayoutId id="2147484474" r:id="rId3"/>
    <p:sldLayoutId id="2147484475" r:id="rId4"/>
    <p:sldLayoutId id="2147484476" r:id="rId5"/>
    <p:sldLayoutId id="2147484477" r:id="rId6"/>
    <p:sldLayoutId id="2147484478" r:id="rId7"/>
    <p:sldLayoutId id="2147484479" r:id="rId8"/>
    <p:sldLayoutId id="2147484480" r:id="rId9"/>
    <p:sldLayoutId id="2147484481" r:id="rId10"/>
    <p:sldLayoutId id="2147484482" r:id="rId11"/>
    <p:sldLayoutId id="2147484483" r:id="rId12"/>
    <p:sldLayoutId id="2147484484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60" rtl="0" eaLnBrk="1" latinLnBrk="0" hangingPunct="1">
        <a:lnSpc>
          <a:spcPts val="5800"/>
        </a:lnSpc>
        <a:spcBef>
          <a:spcPct val="0"/>
        </a:spcBef>
        <a:buNone/>
        <a:defRPr sz="3600" b="1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</p:titleStyle>
    <p:bodyStyle>
      <a:lvl1pPr marL="342885" indent="-342885" algn="l" defTabSz="91436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  <a:lvl2pPr marL="742918" indent="-285738" algn="l" defTabSz="91436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2pPr>
      <a:lvl3pPr marL="11429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3pPr>
      <a:lvl4pPr marL="160013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4pPr>
      <a:lvl5pPr marL="205731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kumimoji="0" b="0" i="0">
                <a:latin typeface="Century Gothic" pitchFamily="34" charset="0"/>
              </a:defRPr>
            </a:lvl1pPr>
          </a:lstStyle>
          <a:p>
            <a:pPr defTabSz="914360" fontAlgn="base">
              <a:spcBef>
                <a:spcPct val="0"/>
              </a:spcBef>
              <a:spcAft>
                <a:spcPct val="0"/>
              </a:spcAft>
            </a:pPr>
            <a:fld id="{E5AE4B7D-2F2C-4A97-BC3D-A57A0B0D7C74}" type="slidenum">
              <a:rPr lang="en-US" altLang="zh-TW" sz="1200" smtClean="0">
                <a:solidFill>
                  <a:srgbClr val="000000"/>
                </a:solidFill>
                <a:ea typeface="新細明體" charset="-120"/>
              </a:rPr>
              <a:pPr defTabSz="91436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z="1200" smtClean="0">
              <a:solidFill>
                <a:srgbClr val="000000"/>
              </a:solidFill>
              <a:ea typeface="新細明體" charset="-120"/>
            </a:endParaRPr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8229600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537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537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6013" y="6337300"/>
            <a:ext cx="43926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kumimoji="0" b="0" i="0">
                <a:latin typeface="Century Gothic" pitchFamily="34" charset="0"/>
              </a:defRPr>
            </a:lvl1pPr>
          </a:lstStyle>
          <a:p>
            <a:pPr defTabSz="914360" fontAlgn="base">
              <a:spcBef>
                <a:spcPct val="0"/>
              </a:spcBef>
              <a:spcAft>
                <a:spcPct val="0"/>
              </a:spcAft>
            </a:pPr>
            <a:fld id="{8A2EA543-32BE-4A0A-9C6A-0B66AE68694F}" type="datetime1">
              <a:rPr lang="zh-TW" altLang="en-US" sz="1200" smtClean="0">
                <a:solidFill>
                  <a:srgbClr val="000000"/>
                </a:solidFill>
                <a:ea typeface="新細明體" charset="-120"/>
              </a:rPr>
              <a:t>2018/3/30</a:t>
            </a:fld>
            <a:endParaRPr lang="en-US" altLang="zh-TW" sz="1200" smtClean="0">
              <a:solidFill>
                <a:srgbClr val="000000"/>
              </a:solidFill>
              <a:ea typeface="新細明體" charset="-120"/>
            </a:endParaRPr>
          </a:p>
        </p:txBody>
      </p:sp>
      <p:pic>
        <p:nvPicPr>
          <p:cNvPr id="15379" name="Picture 12" descr="Sinica_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4" y="5862640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229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0" r:id="rId1"/>
    <p:sldLayoutId id="2147484501" r:id="rId2"/>
    <p:sldLayoutId id="2147484502" r:id="rId3"/>
    <p:sldLayoutId id="2147484503" r:id="rId4"/>
    <p:sldLayoutId id="2147484504" r:id="rId5"/>
    <p:sldLayoutId id="2147484505" r:id="rId6"/>
    <p:sldLayoutId id="2147484506" r:id="rId7"/>
    <p:sldLayoutId id="2147484507" r:id="rId8"/>
    <p:sldLayoutId id="2147484508" r:id="rId9"/>
    <p:sldLayoutId id="2147484509" r:id="rId10"/>
    <p:sldLayoutId id="2147484510" r:id="rId11"/>
    <p:sldLayoutId id="2147484595" r:id="rId12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5pPr>
      <a:lvl6pPr marL="45718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6pPr>
      <a:lvl7pPr marL="91436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7pPr>
      <a:lvl8pPr marL="137154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8pPr>
      <a:lvl9pPr marL="182872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9pPr>
    </p:titleStyle>
    <p:bodyStyle>
      <a:lvl1pPr marL="342885" indent="-34288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rgbClr val="646464"/>
          </a:solidFill>
          <a:latin typeface="+mn-lt"/>
          <a:ea typeface="+mn-ea"/>
          <a:cs typeface="+mn-cs"/>
        </a:defRPr>
      </a:lvl1pPr>
      <a:lvl2pPr marL="742918" indent="-285738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000">
          <a:solidFill>
            <a:srgbClr val="646464"/>
          </a:solidFill>
          <a:latin typeface="+mn-lt"/>
        </a:defRPr>
      </a:lvl2pPr>
      <a:lvl3pPr marL="114295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rgbClr val="646464"/>
          </a:solidFill>
          <a:latin typeface="+mn-lt"/>
        </a:defRPr>
      </a:lvl3pPr>
      <a:lvl4pPr marL="1600130" indent="-22859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>
          <a:solidFill>
            <a:srgbClr val="646464"/>
          </a:solidFill>
          <a:latin typeface="+mn-lt"/>
        </a:defRPr>
      </a:lvl4pPr>
      <a:lvl5pPr marL="205731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5pPr>
      <a:lvl6pPr marL="251449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6pPr>
      <a:lvl7pPr marL="297167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7pPr>
      <a:lvl8pPr marL="342885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8pPr>
      <a:lvl9pPr marL="3886029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9pPr>
    </p:bodyStyle>
    <p:otherStyle>
      <a:defPPr>
        <a:defRPr lang="zh-TW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9" tIns="45710" rIns="91419" bIns="4571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19" tIns="45710" rIns="91419" bIns="4571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93"/>
            <a:fld id="{E6EC20A2-CF5C-41CC-912E-F7AEB94FD453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457093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93"/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093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9" descr="Sinica_logo.PNG"/>
          <p:cNvPicPr>
            <a:picLocks noChangeAspect="1"/>
          </p:cNvPicPr>
          <p:nvPr userDrawn="1"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87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5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  <p:sldLayoutId id="2147484517" r:id="rId6"/>
    <p:sldLayoutId id="2147484518" r:id="rId7"/>
    <p:sldLayoutId id="2147484519" r:id="rId8"/>
    <p:sldLayoutId id="2147484520" r:id="rId9"/>
    <p:sldLayoutId id="2147484521" r:id="rId10"/>
    <p:sldLayoutId id="2147484522" r:id="rId11"/>
    <p:sldLayoutId id="2147484523" r:id="rId12"/>
    <p:sldLayoutId id="2147484524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18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0" indent="-342820" algn="l" defTabSz="91418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77" indent="-285684" algn="l" defTabSz="91418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33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26" indent="-228547" algn="l" defTabSz="91418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19" indent="-228547" algn="l" defTabSz="91418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12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06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99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91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3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6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9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73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66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58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52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45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640"/>
            <a:ext cx="8229600" cy="504352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57" y="6356352"/>
            <a:ext cx="2085975" cy="365125"/>
          </a:xfrm>
          <a:prstGeom prst="rect">
            <a:avLst/>
          </a:prstGeom>
        </p:spPr>
        <p:txBody>
          <a:bodyPr vert="horz" lIns="91436" tIns="45718" rIns="45718" bIns="45718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F530C33-B00A-46EC-B972-B867214B17BA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324" y="6401599"/>
            <a:ext cx="2847975" cy="365125"/>
          </a:xfrm>
          <a:prstGeom prst="rect">
            <a:avLst/>
          </a:prstGeom>
        </p:spPr>
        <p:txBody>
          <a:bodyPr vert="horz" lIns="45718" tIns="45718" rIns="91436" bIns="45718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6" y="6356352"/>
            <a:ext cx="561975" cy="365125"/>
          </a:xfrm>
          <a:prstGeom prst="rect">
            <a:avLst/>
          </a:prstGeom>
        </p:spPr>
        <p:txBody>
          <a:bodyPr vert="horz" lIns="27430" tIns="45718" rIns="45718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1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0" r:id="rId1"/>
    <p:sldLayoutId id="2147484541" r:id="rId2"/>
    <p:sldLayoutId id="2147484542" r:id="rId3"/>
    <p:sldLayoutId id="2147484543" r:id="rId4"/>
    <p:sldLayoutId id="2147484544" r:id="rId5"/>
    <p:sldLayoutId id="2147484545" r:id="rId6"/>
    <p:sldLayoutId id="2147484546" r:id="rId7"/>
    <p:sldLayoutId id="2147484547" r:id="rId8"/>
    <p:sldLayoutId id="2147484548" r:id="rId9"/>
    <p:sldLayoutId id="2147484549" r:id="rId10"/>
    <p:sldLayoutId id="2147484550" r:id="rId11"/>
    <p:sldLayoutId id="2147484551" r:id="rId12"/>
    <p:sldLayoutId id="2147484552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60" rtl="0" eaLnBrk="1" latinLnBrk="0" hangingPunct="1">
        <a:lnSpc>
          <a:spcPts val="5800"/>
        </a:lnSpc>
        <a:spcBef>
          <a:spcPct val="0"/>
        </a:spcBef>
        <a:buNone/>
        <a:defRPr sz="3600" b="1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</p:titleStyle>
    <p:bodyStyle>
      <a:lvl1pPr marL="342885" indent="-342885" algn="l" defTabSz="91436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  <a:lvl2pPr marL="742918" indent="-285738" algn="l" defTabSz="91436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2pPr>
      <a:lvl3pPr marL="11429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3pPr>
      <a:lvl4pPr marL="160013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4pPr>
      <a:lvl5pPr marL="205731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9" tIns="45710" rIns="91419" bIns="4571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19" tIns="45710" rIns="91419" bIns="4571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93"/>
            <a:fld id="{EA46F09D-BAAB-42F1-A861-8307F9E070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457093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19" tIns="45710" rIns="91419" bIns="4571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93"/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093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9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87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2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4" r:id="rId1"/>
    <p:sldLayoutId id="2147484555" r:id="rId2"/>
    <p:sldLayoutId id="2147484556" r:id="rId3"/>
    <p:sldLayoutId id="2147484557" r:id="rId4"/>
    <p:sldLayoutId id="2147484558" r:id="rId5"/>
    <p:sldLayoutId id="2147484559" r:id="rId6"/>
    <p:sldLayoutId id="2147484560" r:id="rId7"/>
    <p:sldLayoutId id="2147484561" r:id="rId8"/>
    <p:sldLayoutId id="2147484562" r:id="rId9"/>
    <p:sldLayoutId id="2147484563" r:id="rId10"/>
    <p:sldLayoutId id="2147484564" r:id="rId11"/>
    <p:sldLayoutId id="2147484565" r:id="rId12"/>
    <p:sldLayoutId id="2147484566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18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0" indent="-342820" algn="l" defTabSz="91418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77" indent="-285684" algn="l" defTabSz="91418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33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26" indent="-228547" algn="l" defTabSz="91418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19" indent="-228547" algn="l" defTabSz="91418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12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06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99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91" indent="-228547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3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6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9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73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66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58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52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45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0" descr="E版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3866592"/>
            <a:ext cx="2762250" cy="274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42"/>
          <p:cNvSpPr>
            <a:spLocks noChangeArrowheads="1"/>
          </p:cNvSpPr>
          <p:nvPr/>
        </p:nvSpPr>
        <p:spPr bwMode="auto">
          <a:xfrm>
            <a:off x="0" y="6618288"/>
            <a:ext cx="9144000" cy="239712"/>
          </a:xfrm>
          <a:prstGeom prst="rect">
            <a:avLst/>
          </a:prstGeom>
          <a:solidFill>
            <a:srgbClr val="009F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 defTabSz="914360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1027" name="Rectangle 43"/>
          <p:cNvSpPr>
            <a:spLocks noGrp="1" noChangeArrowheads="1"/>
          </p:cNvSpPr>
          <p:nvPr>
            <p:ph type="title"/>
          </p:nvPr>
        </p:nvSpPr>
        <p:spPr bwMode="auto">
          <a:xfrm>
            <a:off x="450850" y="0"/>
            <a:ext cx="83693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/>
              <a:t>按一下以編輯母片標題樣式</a:t>
            </a:r>
          </a:p>
        </p:txBody>
      </p:sp>
      <p:sp>
        <p:nvSpPr>
          <p:cNvPr id="29740" name="Rectangle 4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04925"/>
            <a:ext cx="8364538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dirty="0" smtClean="0"/>
              <a:t>第一層</a:t>
            </a:r>
            <a:endParaRPr lang="en-US" altLang="zh-TW" noProof="0" dirty="0" smtClean="0"/>
          </a:p>
          <a:p>
            <a:pPr lvl="1"/>
            <a:r>
              <a:rPr lang="zh-TW" altLang="en-US" noProof="0" dirty="0" smtClean="0"/>
              <a:t>第二層</a:t>
            </a:r>
            <a:endParaRPr lang="en-US" altLang="zh-TW" noProof="0" dirty="0" smtClean="0"/>
          </a:p>
          <a:p>
            <a:pPr lvl="2"/>
            <a:r>
              <a:rPr lang="zh-TW" altLang="en-US" noProof="0" dirty="0" smtClean="0"/>
              <a:t>第三層</a:t>
            </a:r>
          </a:p>
          <a:p>
            <a:pPr lvl="3"/>
            <a:r>
              <a:rPr lang="zh-TW" altLang="en-US" noProof="0" dirty="0" smtClean="0"/>
              <a:t>第四層</a:t>
            </a:r>
          </a:p>
        </p:txBody>
      </p:sp>
      <p:sp>
        <p:nvSpPr>
          <p:cNvPr id="29742" name="Rectangle 4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-8092" y="6391277"/>
            <a:ext cx="60960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defRPr>
            </a:lvl1pPr>
          </a:lstStyle>
          <a:p>
            <a:pPr defTabSz="91436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s-ES" altLang="zh-TW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Keh-Yih Su, Mar. 30, 2018</a:t>
            </a:r>
            <a:endParaRPr kumimoji="1" lang="en-US" altLang="zh-TW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4" name="Rectangle 45"/>
          <p:cNvSpPr>
            <a:spLocks noGrp="1" noChangeArrowheads="1"/>
          </p:cNvSpPr>
          <p:nvPr>
            <p:ph type="dt" sz="half" idx="2"/>
          </p:nvPr>
        </p:nvSpPr>
        <p:spPr>
          <a:xfrm>
            <a:off x="6118227" y="6619877"/>
            <a:ext cx="1800225" cy="238125"/>
          </a:xfrm>
          <a:prstGeom prst="rect">
            <a:avLst/>
          </a:prstGeom>
          <a:ln/>
        </p:spPr>
        <p:txBody>
          <a:bodyPr vert="horz" lIns="91436" tIns="45718" rIns="91436" bIns="45718" rtlCol="0" anchor="ctr"/>
          <a:lstStyle>
            <a:lvl1pPr>
              <a:defRPr lang="en-US" altLang="zh-TW" sz="1200" dirty="0">
                <a:solidFill>
                  <a:schemeClr val="bg1"/>
                </a:solidFill>
              </a:defRPr>
            </a:lvl1pPr>
          </a:lstStyle>
          <a:p>
            <a:pPr algn="r" defTabSz="914360" fontAlgn="base">
              <a:spcBef>
                <a:spcPct val="0"/>
              </a:spcBef>
              <a:spcAft>
                <a:spcPct val="0"/>
              </a:spcAft>
            </a:pPr>
            <a:fld id="{CA14C549-226B-4473-BC09-ACCE13A83830}" type="datetime1">
              <a:rPr kumimoji="1" lang="zh-TW" altLang="en-US" smtClean="0">
                <a:solidFill>
                  <a:srgbClr val="FFFFFF"/>
                </a:solidFill>
                <a:ea typeface="新細明體" pitchFamily="18" charset="-120"/>
              </a:rPr>
              <a:t>2018/3/30</a:t>
            </a:fld>
            <a:endParaRPr kumimoji="1" lang="zh-TW" altLang="en-US">
              <a:solidFill>
                <a:srgbClr val="FFFFFF"/>
              </a:solidFill>
              <a:ea typeface="新細明體" pitchFamily="18" charset="-120"/>
            </a:endParaRPr>
          </a:p>
        </p:txBody>
      </p:sp>
      <p:sp>
        <p:nvSpPr>
          <p:cNvPr id="13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29133" y="6618289"/>
            <a:ext cx="414867" cy="23971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360" fontAlgn="base">
              <a:spcBef>
                <a:spcPct val="0"/>
              </a:spcBef>
              <a:spcAft>
                <a:spcPct val="0"/>
              </a:spcAft>
            </a:pPr>
            <a:fld id="{F6602ED5-4A91-4AD9-AC63-D57B56DD798C}" type="slidenum">
              <a:rPr kumimoji="1" lang="zh-TW" altLang="en-US" smtClean="0">
                <a:solidFill>
                  <a:srgbClr val="FFFFFF"/>
                </a:solidFill>
                <a:ea typeface="新細明體" pitchFamily="18" charset="-120"/>
              </a:rPr>
              <a:pPr defTabSz="91436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zh-TW" altLang="en-US" dirty="0">
              <a:solidFill>
                <a:srgbClr val="FFFFFF"/>
              </a:solidFill>
              <a:ea typeface="新細明體" pitchFamily="18" charset="-120"/>
            </a:endParaRPr>
          </a:p>
        </p:txBody>
      </p:sp>
      <p:sp>
        <p:nvSpPr>
          <p:cNvPr id="16" name="Text Box 48"/>
          <p:cNvSpPr txBox="1">
            <a:spLocks noChangeArrowheads="1"/>
          </p:cNvSpPr>
          <p:nvPr userDrawn="1"/>
        </p:nvSpPr>
        <p:spPr bwMode="auto">
          <a:xfrm>
            <a:off x="0" y="6621462"/>
            <a:ext cx="6953061" cy="23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defTabSz="91436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900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工業技術研究院機密資料 禁止複製、轉載、外流  </a:t>
            </a:r>
            <a:r>
              <a:rPr lang="en-US" altLang="zh-TW" sz="900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ITRI CONFIDENTIAL DOCUMENT DO NOT COPY OR DISTRIBUTE</a:t>
            </a:r>
            <a:endParaRPr lang="zh-TW" altLang="en-US" sz="900" dirty="0" smtClean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7" name="圖片 1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065" y="89862"/>
            <a:ext cx="790243" cy="3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646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2" r:id="rId1"/>
    <p:sldLayoutId id="2147484583" r:id="rId2"/>
    <p:sldLayoutId id="2147484584" r:id="rId3"/>
    <p:sldLayoutId id="2147484585" r:id="rId4"/>
    <p:sldLayoutId id="2147484586" r:id="rId5"/>
    <p:sldLayoutId id="2147484587" r:id="rId6"/>
    <p:sldLayoutId id="2147484588" r:id="rId7"/>
    <p:sldLayoutId id="2147484589" r:id="rId8"/>
    <p:sldLayoutId id="2147484590" r:id="rId9"/>
    <p:sldLayoutId id="2147484591" r:id="rId10"/>
    <p:sldLayoutId id="2147484592" r:id="rId11"/>
    <p:sldLayoutId id="2147484593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lang="zh-TW" altLang="en-US" sz="4600" b="1" dirty="0" smtClean="0">
          <a:solidFill>
            <a:srgbClr val="AA2828"/>
          </a:solidFill>
          <a:effectLst/>
          <a:latin typeface="+mj-ea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5pPr>
      <a:lvl6pPr marL="457180" algn="l" rtl="0" fontAlgn="base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6pPr>
      <a:lvl7pPr marL="914360" algn="l" rtl="0" fontAlgn="base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7pPr>
      <a:lvl8pPr marL="1371540" algn="l" rtl="0" fontAlgn="base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8pPr>
      <a:lvl9pPr marL="1828720" algn="l" rtl="0" fontAlgn="base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9pPr>
    </p:titleStyle>
    <p:bodyStyle>
      <a:lvl1pPr marL="361934" indent="-361934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SzPct val="120000"/>
        <a:buFont typeface="微軟正黑體" panose="020B0604030504040204" pitchFamily="34" charset="-120"/>
        <a:buChar char="•"/>
        <a:defRPr kumimoji="1" lang="zh-TW" altLang="en-US" sz="3200" b="0" noProof="0" dirty="0" smtClean="0">
          <a:solidFill>
            <a:srgbClr val="32436B"/>
          </a:solidFill>
          <a:latin typeface="+mj-ea"/>
          <a:ea typeface="+mj-ea"/>
          <a:cs typeface="+mn-cs"/>
        </a:defRPr>
      </a:lvl1pPr>
      <a:lvl2pPr marL="715931" marR="0" indent="-271451" algn="l" defTabSz="914360" rtl="0" eaLnBrk="0" fontAlgn="base" latinLnBrk="0" hangingPunct="0">
        <a:lnSpc>
          <a:spcPct val="110000"/>
        </a:lnSpc>
        <a:spcBef>
          <a:spcPct val="20000"/>
        </a:spcBef>
        <a:spcAft>
          <a:spcPct val="0"/>
        </a:spcAft>
        <a:buClrTx/>
        <a:buSzTx/>
        <a:buFont typeface="Arial" panose="020B0604020202020204" pitchFamily="34" charset="0"/>
        <a:buChar char="▪"/>
        <a:tabLst/>
        <a:defRPr kumimoji="1" lang="zh-TW" altLang="en-US" sz="2400" b="0" baseline="0" noProof="0" dirty="0" smtClean="0">
          <a:solidFill>
            <a:srgbClr val="007AB0"/>
          </a:solidFill>
          <a:latin typeface="+mn-lt"/>
          <a:ea typeface="+mn-ea"/>
        </a:defRPr>
      </a:lvl2pPr>
      <a:lvl3pPr marL="1077865" marR="0" indent="-274626" algn="l" defTabSz="914360" rtl="0" eaLnBrk="0" fontAlgn="base" latinLnBrk="0" hangingPunct="0">
        <a:lnSpc>
          <a:spcPct val="110000"/>
        </a:lnSpc>
        <a:spcBef>
          <a:spcPct val="20000"/>
        </a:spcBef>
        <a:spcAft>
          <a:spcPct val="0"/>
        </a:spcAft>
        <a:buClrTx/>
        <a:buSzPct val="80000"/>
        <a:buFont typeface="+mj-lt"/>
        <a:buAutoNum type="alphaLcPeriod"/>
        <a:tabLst>
          <a:tab pos="1077865" algn="l"/>
        </a:tabLst>
        <a:defRPr kumimoji="1" lang="zh-TW" altLang="en-US" sz="2000" noProof="0" dirty="0" smtClean="0">
          <a:solidFill>
            <a:srgbClr val="299377"/>
          </a:solidFill>
          <a:latin typeface="+mn-lt"/>
          <a:ea typeface="+mn-ea"/>
        </a:defRPr>
      </a:lvl3pPr>
      <a:lvl4pPr marL="1349316" indent="-187317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lang="zh-TW" altLang="en-US" sz="2000" noProof="0" dirty="0" smtClean="0">
          <a:solidFill>
            <a:srgbClr val="505050"/>
          </a:solidFill>
          <a:latin typeface="+mn-lt"/>
          <a:ea typeface="+mn-ea"/>
        </a:defRPr>
      </a:lvl4pPr>
      <a:lvl5pPr marL="1520757" marR="0" indent="-85721" algn="l" defTabSz="914360" rtl="0" eaLnBrk="0" fontAlgn="base" latinLnBrk="0" hangingPunct="0">
        <a:lnSpc>
          <a:spcPct val="110000"/>
        </a:lnSpc>
        <a:spcBef>
          <a:spcPct val="20000"/>
        </a:spcBef>
        <a:spcAft>
          <a:spcPct val="0"/>
        </a:spcAft>
        <a:buClrTx/>
        <a:buSzTx/>
        <a:buFontTx/>
        <a:buAutoNum type="circleNumWdWhitePlain"/>
        <a:tabLst/>
        <a:defRPr kumimoji="1" lang="zh-TW" altLang="en-US" sz="2000" noProof="0" dirty="0" smtClean="0">
          <a:solidFill>
            <a:srgbClr val="505050"/>
          </a:solidFill>
          <a:latin typeface="+mn-lt"/>
          <a:ea typeface="+mn-ea"/>
        </a:defRPr>
      </a:lvl5pPr>
      <a:lvl6pPr marL="2514490" indent="-22859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670" indent="-22859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850" indent="-22859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029" indent="-22859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Oval 7"/>
          <p:cNvSpPr/>
          <p:nvPr/>
        </p:nvSpPr>
        <p:spPr>
          <a:xfrm>
            <a:off x="250825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155577" y="301625"/>
            <a:ext cx="8074025" cy="685800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 bwMode="auto">
          <a:xfrm>
            <a:off x="301625" y="1216026"/>
            <a:ext cx="8229600" cy="487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114800" y="6453336"/>
            <a:ext cx="914400" cy="228600"/>
          </a:xfrm>
          <a:prstGeom prst="rect">
            <a:avLst/>
          </a:prstGeom>
        </p:spPr>
        <p:txBody>
          <a:bodyPr lIns="91436" tIns="45718" rIns="91436" bIns="45718"/>
          <a:lstStyle>
            <a:lvl1pPr algn="ctr">
              <a:defRPr/>
            </a:lvl1pPr>
          </a:lstStyle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9EA72D-AFDA-4341-B72A-4A95FB1F0E84}" type="slidenum">
              <a:rPr lang="en-US" altLang="zh-TW" smtClean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</a:rPr>
              <a:pPr defTabSz="9143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 dirty="0">
              <a:solidFill>
                <a:prstClr val="black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14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7" r:id="rId1"/>
    <p:sldLayoutId id="2147484598" r:id="rId2"/>
    <p:sldLayoutId id="2147484599" r:id="rId3"/>
    <p:sldLayoutId id="2147484600" r:id="rId4"/>
    <p:sldLayoutId id="2147484601" r:id="rId5"/>
    <p:sldLayoutId id="2147484602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lnSpc>
          <a:spcPts val="5800"/>
        </a:lnSpc>
        <a:spcBef>
          <a:spcPct val="0"/>
        </a:spcBef>
        <a:spcAft>
          <a:spcPct val="0"/>
        </a:spcAft>
        <a:defRPr lang="en-US" sz="3200" kern="1200" dirty="0">
          <a:solidFill>
            <a:srgbClr val="990000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Palatino Linotype"/>
          <a:ea typeface="MS PGothic" pitchFamily="34" charset="-128"/>
          <a:cs typeface="MS PGothic" charset="0"/>
        </a:defRPr>
      </a:lvl1pPr>
      <a:lvl2pPr algn="l" rtl="0" fontAlgn="base">
        <a:lnSpc>
          <a:spcPts val="5800"/>
        </a:lnSpc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Palatino Linotype" charset="0"/>
          <a:ea typeface="MS PGothic" pitchFamily="34" charset="-128"/>
          <a:cs typeface="MS PGothic" charset="0"/>
        </a:defRPr>
      </a:lvl2pPr>
      <a:lvl3pPr algn="l" rtl="0" fontAlgn="base">
        <a:lnSpc>
          <a:spcPts val="5800"/>
        </a:lnSpc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Palatino Linotype" charset="0"/>
          <a:ea typeface="MS PGothic" pitchFamily="34" charset="-128"/>
          <a:cs typeface="MS PGothic" charset="0"/>
        </a:defRPr>
      </a:lvl3pPr>
      <a:lvl4pPr algn="l" rtl="0" fontAlgn="base">
        <a:lnSpc>
          <a:spcPts val="5800"/>
        </a:lnSpc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Palatino Linotype" charset="0"/>
          <a:ea typeface="MS PGothic" pitchFamily="34" charset="-128"/>
          <a:cs typeface="MS PGothic" charset="0"/>
        </a:defRPr>
      </a:lvl4pPr>
      <a:lvl5pPr algn="l" rtl="0" fontAlgn="base">
        <a:lnSpc>
          <a:spcPts val="5800"/>
        </a:lnSpc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Palatino Linotype" charset="0"/>
          <a:ea typeface="MS PGothic" pitchFamily="34" charset="-128"/>
          <a:cs typeface="MS PGothic" charset="0"/>
        </a:defRPr>
      </a:lvl5pPr>
      <a:lvl6pPr marL="45718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6pPr>
      <a:lvl7pPr marL="91436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7pPr>
      <a:lvl8pPr marL="137154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8pPr>
      <a:lvl9pPr marL="182872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9pPr>
    </p:titleStyle>
    <p:bodyStyle>
      <a:lvl1pPr marL="342885" indent="-342885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2400" kern="1200">
          <a:solidFill>
            <a:schemeClr val="tx1"/>
          </a:solidFill>
          <a:latin typeface="Calibri" panose="020F0502020204030204" pitchFamily="34" charset="0"/>
          <a:ea typeface="MS PGothic" pitchFamily="34" charset="-128"/>
          <a:cs typeface="Calibri" panose="020F0502020204030204" pitchFamily="34" charset="0"/>
        </a:defRPr>
      </a:lvl1pPr>
      <a:lvl2pPr marL="742918" indent="-285738" algn="l" rtl="0" fontAlgn="base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lang="en-US" sz="2200" kern="1200">
          <a:solidFill>
            <a:srgbClr val="003366"/>
          </a:solidFill>
          <a:latin typeface="Calibri" panose="020F0502020204030204" pitchFamily="34" charset="0"/>
          <a:ea typeface="MS PGothic" pitchFamily="34" charset="-128"/>
          <a:cs typeface="Calibri" panose="020F0502020204030204" pitchFamily="34" charset="0"/>
        </a:defRPr>
      </a:lvl2pPr>
      <a:lvl3pPr marL="1142950" indent="-22859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2000" kern="1200">
          <a:solidFill>
            <a:schemeClr val="tx1"/>
          </a:solidFill>
          <a:latin typeface="Calibri" panose="020F0502020204030204" pitchFamily="34" charset="0"/>
          <a:ea typeface="Palatino Linotype" charset="0"/>
          <a:cs typeface="Calibri" panose="020F0502020204030204" pitchFamily="34" charset="0"/>
        </a:defRPr>
      </a:lvl3pPr>
      <a:lvl4pPr marL="1600130" indent="-228590" algn="l" rtl="0" fontAlgn="base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lang="en-US" sz="1800" kern="1200">
          <a:solidFill>
            <a:srgbClr val="003366"/>
          </a:solidFill>
          <a:latin typeface="Calibri" panose="020F0502020204030204" pitchFamily="34" charset="0"/>
          <a:ea typeface="Palatino Linotype" charset="0"/>
          <a:cs typeface="Calibri" panose="020F0502020204030204" pitchFamily="34" charset="0"/>
        </a:defRPr>
      </a:lvl4pPr>
      <a:lvl5pPr marL="2057310" indent="-22859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1600" kern="1200">
          <a:solidFill>
            <a:schemeClr val="tx1"/>
          </a:solidFill>
          <a:latin typeface="Calibri" panose="020F0502020204030204" pitchFamily="34" charset="0"/>
          <a:ea typeface="Palatino Linotype" charset="0"/>
          <a:cs typeface="Calibri" panose="020F0502020204030204" pitchFamily="34" charset="0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Oval 7"/>
          <p:cNvSpPr/>
          <p:nvPr/>
        </p:nvSpPr>
        <p:spPr>
          <a:xfrm>
            <a:off x="250825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155577" y="301625"/>
            <a:ext cx="8074025" cy="685800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 bwMode="auto">
          <a:xfrm>
            <a:off x="301625" y="1216026"/>
            <a:ext cx="8229600" cy="487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114800" y="6453336"/>
            <a:ext cx="914400" cy="228600"/>
          </a:xfrm>
          <a:prstGeom prst="rect">
            <a:avLst/>
          </a:prstGeom>
        </p:spPr>
        <p:txBody>
          <a:bodyPr lIns="91436" tIns="45718" rIns="91436" bIns="45718"/>
          <a:lstStyle>
            <a:lvl1pPr algn="ctr">
              <a:defRPr/>
            </a:lvl1pPr>
          </a:lstStyle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9EA72D-AFDA-4341-B72A-4A95FB1F0E84}" type="slidenum">
              <a:rPr lang="en-US" altLang="zh-TW" smtClean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</a:rPr>
              <a:pPr defTabSz="9143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 dirty="0">
              <a:solidFill>
                <a:prstClr val="black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5588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4" r:id="rId1"/>
    <p:sldLayoutId id="2147484605" r:id="rId2"/>
    <p:sldLayoutId id="2147484606" r:id="rId3"/>
    <p:sldLayoutId id="2147484607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lnSpc>
          <a:spcPts val="5800"/>
        </a:lnSpc>
        <a:spcBef>
          <a:spcPct val="0"/>
        </a:spcBef>
        <a:spcAft>
          <a:spcPct val="0"/>
        </a:spcAft>
        <a:defRPr lang="en-US" sz="3200" kern="1200" dirty="0">
          <a:solidFill>
            <a:srgbClr val="990000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Palatino Linotype"/>
          <a:ea typeface="MS PGothic" pitchFamily="34" charset="-128"/>
          <a:cs typeface="MS PGothic" charset="0"/>
        </a:defRPr>
      </a:lvl1pPr>
      <a:lvl2pPr algn="l" rtl="0" fontAlgn="base">
        <a:lnSpc>
          <a:spcPts val="5800"/>
        </a:lnSpc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Palatino Linotype" charset="0"/>
          <a:ea typeface="MS PGothic" pitchFamily="34" charset="-128"/>
          <a:cs typeface="MS PGothic" charset="0"/>
        </a:defRPr>
      </a:lvl2pPr>
      <a:lvl3pPr algn="l" rtl="0" fontAlgn="base">
        <a:lnSpc>
          <a:spcPts val="5800"/>
        </a:lnSpc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Palatino Linotype" charset="0"/>
          <a:ea typeface="MS PGothic" pitchFamily="34" charset="-128"/>
          <a:cs typeface="MS PGothic" charset="0"/>
        </a:defRPr>
      </a:lvl3pPr>
      <a:lvl4pPr algn="l" rtl="0" fontAlgn="base">
        <a:lnSpc>
          <a:spcPts val="5800"/>
        </a:lnSpc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Palatino Linotype" charset="0"/>
          <a:ea typeface="MS PGothic" pitchFamily="34" charset="-128"/>
          <a:cs typeface="MS PGothic" charset="0"/>
        </a:defRPr>
      </a:lvl4pPr>
      <a:lvl5pPr algn="l" rtl="0" fontAlgn="base">
        <a:lnSpc>
          <a:spcPts val="5800"/>
        </a:lnSpc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Palatino Linotype" charset="0"/>
          <a:ea typeface="MS PGothic" pitchFamily="34" charset="-128"/>
          <a:cs typeface="MS PGothic" charset="0"/>
        </a:defRPr>
      </a:lvl5pPr>
      <a:lvl6pPr marL="45718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6pPr>
      <a:lvl7pPr marL="91436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7pPr>
      <a:lvl8pPr marL="137154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8pPr>
      <a:lvl9pPr marL="182872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9pPr>
    </p:titleStyle>
    <p:bodyStyle>
      <a:lvl1pPr marL="342885" indent="-342885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2400" kern="1200">
          <a:solidFill>
            <a:schemeClr val="tx1"/>
          </a:solidFill>
          <a:latin typeface="Calibri" panose="020F0502020204030204" pitchFamily="34" charset="0"/>
          <a:ea typeface="MS PGothic" pitchFamily="34" charset="-128"/>
          <a:cs typeface="Calibri" panose="020F0502020204030204" pitchFamily="34" charset="0"/>
        </a:defRPr>
      </a:lvl1pPr>
      <a:lvl2pPr marL="742918" indent="-285738" algn="l" rtl="0" fontAlgn="base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lang="en-US" sz="2200" kern="1200">
          <a:solidFill>
            <a:srgbClr val="003366"/>
          </a:solidFill>
          <a:latin typeface="Calibri" panose="020F0502020204030204" pitchFamily="34" charset="0"/>
          <a:ea typeface="MS PGothic" pitchFamily="34" charset="-128"/>
          <a:cs typeface="Calibri" panose="020F0502020204030204" pitchFamily="34" charset="0"/>
        </a:defRPr>
      </a:lvl2pPr>
      <a:lvl3pPr marL="1142950" indent="-22859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2000" kern="1200">
          <a:solidFill>
            <a:schemeClr val="tx1"/>
          </a:solidFill>
          <a:latin typeface="Calibri" panose="020F0502020204030204" pitchFamily="34" charset="0"/>
          <a:ea typeface="Palatino Linotype" charset="0"/>
          <a:cs typeface="Calibri" panose="020F0502020204030204" pitchFamily="34" charset="0"/>
        </a:defRPr>
      </a:lvl3pPr>
      <a:lvl4pPr marL="1600130" indent="-228590" algn="l" rtl="0" fontAlgn="base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lang="en-US" sz="1800" kern="1200">
          <a:solidFill>
            <a:srgbClr val="003366"/>
          </a:solidFill>
          <a:latin typeface="Calibri" panose="020F0502020204030204" pitchFamily="34" charset="0"/>
          <a:ea typeface="Palatino Linotype" charset="0"/>
          <a:cs typeface="Calibri" panose="020F0502020204030204" pitchFamily="34" charset="0"/>
        </a:defRPr>
      </a:lvl4pPr>
      <a:lvl5pPr marL="2057310" indent="-22859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1600" kern="1200">
          <a:solidFill>
            <a:schemeClr val="tx1"/>
          </a:solidFill>
          <a:latin typeface="Calibri" panose="020F0502020204030204" pitchFamily="34" charset="0"/>
          <a:ea typeface="Palatino Linotype" charset="0"/>
          <a:cs typeface="Calibri" panose="020F0502020204030204" pitchFamily="34" charset="0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底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3950"/>
            <a:ext cx="8604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2450" y="6245225"/>
            <a:ext cx="86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736561C-FD61-4D9D-B70B-445D22672D21}" type="slidenum">
              <a:rPr kumimoji="1" lang="en-US" altLang="zh-TW" smtClean="0">
                <a:solidFill>
                  <a:srgbClr val="000000"/>
                </a:solidFill>
                <a:latin typeface="Times New Roman" pitchFamily="18" charset="0"/>
              </a:rPr>
              <a:pPr defTabSz="9143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2"/>
            <a:ext cx="21336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3752653-B86B-45CB-9582-EC84B82933E8}" type="datetime1">
              <a:rPr kumimoji="1" lang="zh-TW" altLang="en-US" smtClean="0">
                <a:solidFill>
                  <a:srgbClr val="000000"/>
                </a:solidFill>
              </a:rPr>
              <a:t>2018/3/30</a:t>
            </a:fld>
            <a:endParaRPr kumimoji="1"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936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9" r:id="rId1"/>
    <p:sldLayoutId id="2147484610" r:id="rId2"/>
    <p:sldLayoutId id="2147484611" r:id="rId3"/>
    <p:sldLayoutId id="2147484612" r:id="rId4"/>
    <p:sldLayoutId id="2147484613" r:id="rId5"/>
    <p:sldLayoutId id="2147484614" r:id="rId6"/>
    <p:sldLayoutId id="2147484615" r:id="rId7"/>
    <p:sldLayoutId id="2147484616" r:id="rId8"/>
    <p:sldLayoutId id="2147484617" r:id="rId9"/>
    <p:sldLayoutId id="2147484618" r:id="rId10"/>
    <p:sldLayoutId id="214748461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18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36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54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72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885" indent="-34288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18" indent="-285738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950" indent="-22859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130" indent="-22859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310" indent="-22859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490" indent="-22859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670" indent="-22859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850" indent="-22859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029" indent="-22859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b="0" i="0">
                <a:latin typeface="Century Gothic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F23E37A-3709-49F3-870B-FCDD328326D5}" type="slidenum">
              <a:rPr lang="en-US" altLang="zh-TW" sz="1200" smtClean="0">
                <a:solidFill>
                  <a:srgbClr val="000000"/>
                </a:solidFill>
                <a:ea typeface="新細明體" pitchFamily="18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z="1200" smtClean="0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8229600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537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537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6013" y="6337300"/>
            <a:ext cx="43926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b="0" i="0">
                <a:latin typeface="Century Gothic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A32050E-B6F8-4EB2-8698-E0D311361604}" type="datetime1">
              <a:rPr lang="zh-TW" altLang="en-US" sz="1200" smtClean="0">
                <a:solidFill>
                  <a:srgbClr val="000000"/>
                </a:solidFill>
                <a:ea typeface="新細明體" pitchFamily="18" charset="-120"/>
              </a:rPr>
              <a:t>2018/3/30</a:t>
            </a:fld>
            <a:endParaRPr lang="en-US" altLang="zh-TW" sz="1200" smtClean="0">
              <a:solidFill>
                <a:srgbClr val="000000"/>
              </a:solidFill>
              <a:ea typeface="新細明體" pitchFamily="18" charset="-120"/>
            </a:endParaRPr>
          </a:p>
        </p:txBody>
      </p:sp>
      <p:pic>
        <p:nvPicPr>
          <p:cNvPr id="15379" name="Picture 12" descr="Sinica_logo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862638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915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3" r:id="rId1"/>
    <p:sldLayoutId id="2147484704" r:id="rId2"/>
    <p:sldLayoutId id="2147484705" r:id="rId3"/>
    <p:sldLayoutId id="2147484706" r:id="rId4"/>
    <p:sldLayoutId id="2147484707" r:id="rId5"/>
    <p:sldLayoutId id="2147484708" r:id="rId6"/>
    <p:sldLayoutId id="2147484709" r:id="rId7"/>
    <p:sldLayoutId id="2147484710" r:id="rId8"/>
    <p:sldLayoutId id="2147484711" r:id="rId9"/>
    <p:sldLayoutId id="2147484712" r:id="rId10"/>
    <p:sldLayoutId id="2147484713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pitchFamily="34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pitchFamily="34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pitchFamily="34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pitchFamily="34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pitchFamily="34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pitchFamily="34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rgbClr val="64646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000">
          <a:solidFill>
            <a:srgbClr val="64646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>
          <a:solidFill>
            <a:srgbClr val="64646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>
          <a:solidFill>
            <a:srgbClr val="646464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400">
          <a:solidFill>
            <a:srgbClr val="646464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400">
          <a:solidFill>
            <a:srgbClr val="646464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400">
          <a:solidFill>
            <a:srgbClr val="646464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400">
          <a:solidFill>
            <a:srgbClr val="646464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400">
          <a:solidFill>
            <a:srgbClr val="646464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flipV="1">
            <a:off x="285750" y="698318"/>
            <a:ext cx="8572500" cy="185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21336" tIns="21336" rIns="21336" bIns="21336" anchor="ctr"/>
          <a:lstStyle/>
          <a:p>
            <a:pPr defTabSz="192016" hangingPunct="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285750" y="1079500"/>
            <a:ext cx="8572500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>
            <a:normAutofit/>
          </a:bodyPr>
          <a:lstStyle/>
          <a:p>
            <a:r>
              <a:t>大標題文字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285750" y="1930400"/>
            <a:ext cx="8572500" cy="429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8577693" y="304802"/>
            <a:ext cx="277127" cy="227755"/>
          </a:xfrm>
          <a:prstGeom prst="rect">
            <a:avLst/>
          </a:prstGeom>
          <a:ln w="12700">
            <a:miter lim="400000"/>
          </a:ln>
        </p:spPr>
        <p:txBody>
          <a:bodyPr wrap="none" lIns="21336" tIns="21336" rIns="21336" bIns="21336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1500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defTabSz="346694" hangingPunct="0"/>
            <a:fld id="{86CB4B4D-7CA3-9044-876B-883B54F8677D}" type="slidenum">
              <a:rPr lang="en-US" altLang="zh-TW" kern="0" smtClean="0">
                <a:solidFill>
                  <a:srgbClr val="838787"/>
                </a:solidFill>
              </a:rPr>
              <a:pPr defTabSz="346694" hangingPunct="0"/>
              <a:t>‹#›</a:t>
            </a:fld>
            <a:endParaRPr lang="en-US" altLang="zh-TW" kern="0"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264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727" r:id="rId1"/>
    <p:sldLayoutId id="2147484728" r:id="rId2"/>
    <p:sldLayoutId id="2147484729" r:id="rId3"/>
    <p:sldLayoutId id="2147484730" r:id="rId4"/>
    <p:sldLayoutId id="2147484731" r:id="rId5"/>
    <p:sldLayoutId id="2147484732" r:id="rId6"/>
    <p:sldLayoutId id="2147484733" r:id="rId7"/>
    <p:sldLayoutId id="2147484734" r:id="rId8"/>
    <p:sldLayoutId id="2147484735" r:id="rId9"/>
    <p:sldLayoutId id="2147484736" r:id="rId10"/>
    <p:sldLayoutId id="2147484737" r:id="rId11"/>
    <p:sldLayoutId id="2147484738" r:id="rId12"/>
    <p:sldLayoutId id="2147484739" r:id="rId13"/>
    <p:sldLayoutId id="2147484740" r:id="rId14"/>
    <p:sldLayoutId id="2147484741" r:id="rId15"/>
    <p:sldLayoutId id="2147484742" r:id="rId16"/>
  </p:sldLayoutIdLst>
  <p:transition spd="med"/>
  <p:hf hdr="0" dt="0"/>
  <p:txStyles>
    <p:titleStyle>
      <a:lvl1pPr marL="0" marR="0" indent="0" algn="l" defTabSz="346694" rtl="0" latinLnBrk="0">
        <a:lnSpc>
          <a:spcPct val="80000"/>
        </a:lnSpc>
        <a:spcBef>
          <a:spcPts val="1638"/>
        </a:spcBef>
        <a:spcAft>
          <a:spcPts val="0"/>
        </a:spcAft>
        <a:buClrTx/>
        <a:buSzTx/>
        <a:buFontTx/>
        <a:buNone/>
        <a:tabLst/>
        <a:defRPr sz="37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Baskerville SemiBold"/>
        </a:defRPr>
      </a:lvl1pPr>
      <a:lvl2pPr marL="0" marR="0" indent="96008" algn="l" defTabSz="346694" rtl="0" latinLnBrk="0">
        <a:lnSpc>
          <a:spcPct val="80000"/>
        </a:lnSpc>
        <a:spcBef>
          <a:spcPts val="1638"/>
        </a:spcBef>
        <a:spcAft>
          <a:spcPts val="0"/>
        </a:spcAft>
        <a:buClrTx/>
        <a:buSzTx/>
        <a:buFontTx/>
        <a:buNone/>
        <a:tabLst/>
        <a:defRPr sz="37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Baskerville SemiBold"/>
        </a:defRPr>
      </a:lvl2pPr>
      <a:lvl3pPr marL="0" marR="0" indent="192016" algn="l" defTabSz="346694" rtl="0" latinLnBrk="0">
        <a:lnSpc>
          <a:spcPct val="80000"/>
        </a:lnSpc>
        <a:spcBef>
          <a:spcPts val="1638"/>
        </a:spcBef>
        <a:spcAft>
          <a:spcPts val="0"/>
        </a:spcAft>
        <a:buClrTx/>
        <a:buSzTx/>
        <a:buFontTx/>
        <a:buNone/>
        <a:tabLst/>
        <a:defRPr sz="37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Baskerville SemiBold"/>
        </a:defRPr>
      </a:lvl3pPr>
      <a:lvl4pPr marL="0" marR="0" indent="288024" algn="l" defTabSz="346694" rtl="0" latinLnBrk="0">
        <a:lnSpc>
          <a:spcPct val="80000"/>
        </a:lnSpc>
        <a:spcBef>
          <a:spcPts val="1638"/>
        </a:spcBef>
        <a:spcAft>
          <a:spcPts val="0"/>
        </a:spcAft>
        <a:buClrTx/>
        <a:buSzTx/>
        <a:buFontTx/>
        <a:buNone/>
        <a:tabLst/>
        <a:defRPr sz="37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Baskerville SemiBold"/>
        </a:defRPr>
      </a:lvl4pPr>
      <a:lvl5pPr marL="0" marR="0" indent="384032" algn="l" defTabSz="346694" rtl="0" latinLnBrk="0">
        <a:lnSpc>
          <a:spcPct val="80000"/>
        </a:lnSpc>
        <a:spcBef>
          <a:spcPts val="1638"/>
        </a:spcBef>
        <a:spcAft>
          <a:spcPts val="0"/>
        </a:spcAft>
        <a:buClrTx/>
        <a:buSzTx/>
        <a:buFontTx/>
        <a:buNone/>
        <a:tabLst/>
        <a:defRPr sz="37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Baskerville SemiBold"/>
        </a:defRPr>
      </a:lvl5pPr>
      <a:lvl6pPr marL="0" marR="0" indent="480039" algn="l" defTabSz="346694" rtl="0" latinLnBrk="0">
        <a:lnSpc>
          <a:spcPct val="80000"/>
        </a:lnSpc>
        <a:spcBef>
          <a:spcPts val="1638"/>
        </a:spcBef>
        <a:spcAft>
          <a:spcPts val="0"/>
        </a:spcAft>
        <a:buClrTx/>
        <a:buSzTx/>
        <a:buFontTx/>
        <a:buNone/>
        <a:tabLst/>
        <a:defRPr sz="37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Baskerville SemiBold"/>
        </a:defRPr>
      </a:lvl6pPr>
      <a:lvl7pPr marL="0" marR="0" indent="576046" algn="l" defTabSz="346694" rtl="0" latinLnBrk="0">
        <a:lnSpc>
          <a:spcPct val="80000"/>
        </a:lnSpc>
        <a:spcBef>
          <a:spcPts val="1638"/>
        </a:spcBef>
        <a:spcAft>
          <a:spcPts val="0"/>
        </a:spcAft>
        <a:buClrTx/>
        <a:buSzTx/>
        <a:buFontTx/>
        <a:buNone/>
        <a:tabLst/>
        <a:defRPr sz="37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Baskerville SemiBold"/>
        </a:defRPr>
      </a:lvl7pPr>
      <a:lvl8pPr marL="0" marR="0" indent="672054" algn="l" defTabSz="346694" rtl="0" latinLnBrk="0">
        <a:lnSpc>
          <a:spcPct val="80000"/>
        </a:lnSpc>
        <a:spcBef>
          <a:spcPts val="1638"/>
        </a:spcBef>
        <a:spcAft>
          <a:spcPts val="0"/>
        </a:spcAft>
        <a:buClrTx/>
        <a:buSzTx/>
        <a:buFontTx/>
        <a:buNone/>
        <a:tabLst/>
        <a:defRPr sz="37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Baskerville SemiBold"/>
        </a:defRPr>
      </a:lvl8pPr>
      <a:lvl9pPr marL="0" marR="0" indent="768062" algn="l" defTabSz="346694" rtl="0" latinLnBrk="0">
        <a:lnSpc>
          <a:spcPct val="80000"/>
        </a:lnSpc>
        <a:spcBef>
          <a:spcPts val="1638"/>
        </a:spcBef>
        <a:spcAft>
          <a:spcPts val="0"/>
        </a:spcAft>
        <a:buClrTx/>
        <a:buSzTx/>
        <a:buFontTx/>
        <a:buNone/>
        <a:tabLst/>
        <a:defRPr sz="37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Baskerville SemiBold"/>
        </a:defRPr>
      </a:lvl9pPr>
    </p:titleStyle>
    <p:bodyStyle>
      <a:lvl1pPr marL="266688" marR="0" indent="-266688" algn="l" defTabSz="346694" latinLnBrk="0">
        <a:lnSpc>
          <a:spcPct val="100000"/>
        </a:lnSpc>
        <a:spcBef>
          <a:spcPts val="1638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0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533376" marR="0" indent="-266688" algn="l" defTabSz="346694" latinLnBrk="0">
        <a:lnSpc>
          <a:spcPct val="100000"/>
        </a:lnSpc>
        <a:spcBef>
          <a:spcPts val="1638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0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800064" marR="0" indent="-266688" algn="l" defTabSz="346694" latinLnBrk="0">
        <a:lnSpc>
          <a:spcPct val="100000"/>
        </a:lnSpc>
        <a:spcBef>
          <a:spcPts val="1638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0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066753" marR="0" indent="-266688" algn="l" defTabSz="346694" latinLnBrk="0">
        <a:lnSpc>
          <a:spcPct val="100000"/>
        </a:lnSpc>
        <a:spcBef>
          <a:spcPts val="1638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0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1333442" marR="0" indent="-266688" algn="l" defTabSz="346694" latinLnBrk="0">
        <a:lnSpc>
          <a:spcPct val="100000"/>
        </a:lnSpc>
        <a:spcBef>
          <a:spcPts val="1638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0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1600130" marR="0" indent="-266688" algn="l" defTabSz="346694" latinLnBrk="0">
        <a:lnSpc>
          <a:spcPct val="100000"/>
        </a:lnSpc>
        <a:spcBef>
          <a:spcPts val="1638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0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1866818" marR="0" indent="-266688" algn="l" defTabSz="346694" latinLnBrk="0">
        <a:lnSpc>
          <a:spcPct val="100000"/>
        </a:lnSpc>
        <a:spcBef>
          <a:spcPts val="1638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0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2133506" marR="0" indent="-266688" algn="l" defTabSz="346694" latinLnBrk="0">
        <a:lnSpc>
          <a:spcPct val="100000"/>
        </a:lnSpc>
        <a:spcBef>
          <a:spcPts val="1638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0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2400194" marR="0" indent="-266688" algn="l" defTabSz="346694" latinLnBrk="0">
        <a:lnSpc>
          <a:spcPct val="100000"/>
        </a:lnSpc>
        <a:spcBef>
          <a:spcPts val="1638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0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34669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1pPr>
      <a:lvl2pPr marL="0" marR="0" indent="96008" algn="r" defTabSz="34669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2pPr>
      <a:lvl3pPr marL="0" marR="0" indent="192016" algn="r" defTabSz="34669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3pPr>
      <a:lvl4pPr marL="0" marR="0" indent="288024" algn="r" defTabSz="34669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4pPr>
      <a:lvl5pPr marL="0" marR="0" indent="384032" algn="r" defTabSz="34669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5pPr>
      <a:lvl6pPr marL="0" marR="0" indent="480039" algn="r" defTabSz="34669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6pPr>
      <a:lvl7pPr marL="0" marR="0" indent="576046" algn="r" defTabSz="34669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7pPr>
      <a:lvl8pPr marL="0" marR="0" indent="672054" algn="r" defTabSz="34669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8pPr>
      <a:lvl9pPr marL="0" marR="0" indent="768062" algn="r" defTabSz="34669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D88CBB45-40DD-422B-8044-4DC9276B5DF8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 defTabSz="457200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 userDrawn="1"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25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4" r:id="rId1"/>
    <p:sldLayoutId id="2147484745" r:id="rId2"/>
    <p:sldLayoutId id="2147484746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2" r:id="rId9"/>
    <p:sldLayoutId id="2147484753" r:id="rId10"/>
    <p:sldLayoutId id="2147484754" r:id="rId11"/>
    <p:sldLayoutId id="2147484755" r:id="rId12"/>
    <p:sldLayoutId id="2147484756" r:id="rId13"/>
  </p:sldLayoutIdLst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E11DFFAB-5EC3-4897-8A3E-B6E61DF0B3B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 defTabSz="457200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 userDrawn="1"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6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2" r:id="rId1"/>
    <p:sldLayoutId id="2147484773" r:id="rId2"/>
    <p:sldLayoutId id="2147484774" r:id="rId3"/>
    <p:sldLayoutId id="2147484775" r:id="rId4"/>
    <p:sldLayoutId id="2147484776" r:id="rId5"/>
    <p:sldLayoutId id="2147484777" r:id="rId6"/>
    <p:sldLayoutId id="2147484778" r:id="rId7"/>
    <p:sldLayoutId id="2147484779" r:id="rId8"/>
    <p:sldLayoutId id="2147484780" r:id="rId9"/>
    <p:sldLayoutId id="2147484781" r:id="rId10"/>
    <p:sldLayoutId id="2147484782" r:id="rId11"/>
    <p:sldLayoutId id="2147484783" r:id="rId12"/>
    <p:sldLayoutId id="2147484784" r:id="rId13"/>
  </p:sldLayoutIdLst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13"/>
            <a:fld id="{E667904A-45D1-4542-8A78-5C7A3F8DCE2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457113"/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13"/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113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9" descr="Sinica_logo.PNG"/>
          <p:cNvPicPr>
            <a:picLocks noChangeAspect="1"/>
          </p:cNvPicPr>
          <p:nvPr userDrawn="1"/>
        </p:nvPicPr>
        <p:blipFill>
          <a:blip r:embed="rId14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4" y="5862385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2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  <p:sldLayoutId id="2147484825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22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5" indent="-342835" algn="l" defTabSz="91422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9" indent="-285696" algn="l" defTabSz="91422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83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96" indent="-228557" algn="l" defTabSz="91422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09" indent="-228557" algn="l" defTabSz="91422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22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36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49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62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3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6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39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53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66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79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92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05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640"/>
            <a:ext cx="8229600" cy="504352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57" y="6356352"/>
            <a:ext cx="2085975" cy="365125"/>
          </a:xfrm>
          <a:prstGeom prst="rect">
            <a:avLst/>
          </a:prstGeom>
        </p:spPr>
        <p:txBody>
          <a:bodyPr vert="horz" lIns="91436" tIns="45718" rIns="45718" bIns="45718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DF1A892-D1D9-4E3D-A321-8DBCEEFDDBF0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324" y="6401599"/>
            <a:ext cx="2847975" cy="365125"/>
          </a:xfrm>
          <a:prstGeom prst="rect">
            <a:avLst/>
          </a:prstGeom>
        </p:spPr>
        <p:txBody>
          <a:bodyPr vert="horz" lIns="45718" tIns="45718" rIns="91436" bIns="45718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6" y="6356352"/>
            <a:ext cx="561975" cy="365125"/>
          </a:xfrm>
          <a:prstGeom prst="rect">
            <a:avLst/>
          </a:prstGeom>
        </p:spPr>
        <p:txBody>
          <a:bodyPr vert="horz" lIns="27430" tIns="45718" rIns="45718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5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3" r:id="rId1"/>
    <p:sldLayoutId id="2147484844" r:id="rId2"/>
    <p:sldLayoutId id="2147484845" r:id="rId3"/>
    <p:sldLayoutId id="2147484846" r:id="rId4"/>
    <p:sldLayoutId id="2147484847" r:id="rId5"/>
    <p:sldLayoutId id="2147484848" r:id="rId6"/>
    <p:sldLayoutId id="2147484849" r:id="rId7"/>
    <p:sldLayoutId id="2147484850" r:id="rId8"/>
    <p:sldLayoutId id="2147484851" r:id="rId9"/>
    <p:sldLayoutId id="2147484852" r:id="rId10"/>
    <p:sldLayoutId id="2147484853" r:id="rId11"/>
    <p:sldLayoutId id="2147484854" r:id="rId12"/>
    <p:sldLayoutId id="2147484855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60" rtl="0" eaLnBrk="1" latinLnBrk="0" hangingPunct="1">
        <a:lnSpc>
          <a:spcPts val="5800"/>
        </a:lnSpc>
        <a:spcBef>
          <a:spcPct val="0"/>
        </a:spcBef>
        <a:buNone/>
        <a:defRPr sz="3600" b="1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</p:titleStyle>
    <p:bodyStyle>
      <a:lvl1pPr marL="342885" indent="-342885" algn="l" defTabSz="91436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  <a:lvl2pPr marL="742918" indent="-285738" algn="l" defTabSz="91436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2pPr>
      <a:lvl3pPr marL="11429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3pPr>
      <a:lvl4pPr marL="160013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4pPr>
      <a:lvl5pPr marL="205731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b="0" i="0">
                <a:latin typeface="Century Gothic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D536E7E-F392-4572-A577-29AD809CA2A8}" type="slidenum">
              <a:rPr lang="en-US" altLang="zh-TW" sz="1200">
                <a:solidFill>
                  <a:srgbClr val="000000"/>
                </a:solidFill>
                <a:ea typeface="新細明體" pitchFamily="18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z="1200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8229600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537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537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6013" y="6337300"/>
            <a:ext cx="43926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b="0" i="0">
                <a:latin typeface="Century Gothic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3D309BF-0A64-48ED-896F-1B73571546ED}" type="datetime1">
              <a:rPr lang="zh-TW" altLang="en-US" sz="1200" smtClean="0">
                <a:solidFill>
                  <a:srgbClr val="000000"/>
                </a:solidFill>
                <a:ea typeface="新細明體" pitchFamily="18" charset="-120"/>
              </a:rPr>
              <a:t>2018/3/30</a:t>
            </a:fld>
            <a:endParaRPr lang="en-US" altLang="zh-TW" sz="1200">
              <a:solidFill>
                <a:srgbClr val="000000"/>
              </a:solidFill>
              <a:ea typeface="新細明體" pitchFamily="18" charset="-120"/>
            </a:endParaRPr>
          </a:p>
        </p:txBody>
      </p:sp>
      <p:pic>
        <p:nvPicPr>
          <p:cNvPr id="15379" name="Picture 12" descr="Sinica_logo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862638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30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7" r:id="rId1"/>
    <p:sldLayoutId id="2147484898" r:id="rId2"/>
    <p:sldLayoutId id="2147484899" r:id="rId3"/>
    <p:sldLayoutId id="2147484900" r:id="rId4"/>
    <p:sldLayoutId id="2147484901" r:id="rId5"/>
    <p:sldLayoutId id="2147484902" r:id="rId6"/>
    <p:sldLayoutId id="2147484903" r:id="rId7"/>
    <p:sldLayoutId id="2147484904" r:id="rId8"/>
    <p:sldLayoutId id="2147484905" r:id="rId9"/>
    <p:sldLayoutId id="2147484906" r:id="rId10"/>
    <p:sldLayoutId id="2147484907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rgbClr val="64646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000">
          <a:solidFill>
            <a:srgbClr val="64646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rgbClr val="64646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>
          <a:solidFill>
            <a:srgbClr val="646464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636"/>
            <a:ext cx="8229600" cy="5043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37E3823E-30A9-4C22-BBAC-6345B4D375DC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323" y="6401595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 defTabSz="457200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1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2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200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6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4" y="5862386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6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4" y="5862386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8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9" r:id="rId1"/>
    <p:sldLayoutId id="2147484910" r:id="rId2"/>
    <p:sldLayoutId id="2147484911" r:id="rId3"/>
    <p:sldLayoutId id="2147484912" r:id="rId4"/>
    <p:sldLayoutId id="2147484913" r:id="rId5"/>
    <p:sldLayoutId id="2147484914" r:id="rId6"/>
    <p:sldLayoutId id="2147484915" r:id="rId7"/>
    <p:sldLayoutId id="2147484916" r:id="rId8"/>
    <p:sldLayoutId id="2147484917" r:id="rId9"/>
    <p:sldLayoutId id="2147484918" r:id="rId10"/>
    <p:sldLayoutId id="2147484919" r:id="rId11"/>
    <p:sldLayoutId id="2147484920" r:id="rId12"/>
    <p:sldLayoutId id="2147484921" r:id="rId13"/>
    <p:sldLayoutId id="2147484922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3600" b="1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636"/>
            <a:ext cx="8229600" cy="5043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3CA1F169-63FD-4956-B0A9-691210236F94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323" y="6401595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 defTabSz="457200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E87AED62-6ECE-466A-85BB-EFAAB2A2617D}" type="slidenum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‹#›</a:t>
            </a:fld>
            <a:endParaRPr lang="zh-TW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1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2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200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6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4" y="5862386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6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4" y="5862386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9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4" r:id="rId1"/>
    <p:sldLayoutId id="2147484925" r:id="rId2"/>
    <p:sldLayoutId id="2147484926" r:id="rId3"/>
    <p:sldLayoutId id="2147484927" r:id="rId4"/>
    <p:sldLayoutId id="2147484928" r:id="rId5"/>
    <p:sldLayoutId id="2147484929" r:id="rId6"/>
    <p:sldLayoutId id="2147484930" r:id="rId7"/>
    <p:sldLayoutId id="2147484931" r:id="rId8"/>
    <p:sldLayoutId id="2147484932" r:id="rId9"/>
    <p:sldLayoutId id="2147484933" r:id="rId10"/>
    <p:sldLayoutId id="2147484934" r:id="rId11"/>
    <p:sldLayoutId id="2147484935" r:id="rId12"/>
    <p:sldLayoutId id="2147484936" r:id="rId13"/>
    <p:sldLayoutId id="2147484937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3600" b="1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640"/>
            <a:ext cx="8229600" cy="504352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57" y="6356352"/>
            <a:ext cx="2085975" cy="365125"/>
          </a:xfrm>
          <a:prstGeom prst="rect">
            <a:avLst/>
          </a:prstGeom>
        </p:spPr>
        <p:txBody>
          <a:bodyPr vert="horz" lIns="91436" tIns="45718" rIns="45718" bIns="45718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C9FD537-F3CC-448F-9502-F7628BDE5666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324" y="6401599"/>
            <a:ext cx="2847975" cy="365125"/>
          </a:xfrm>
          <a:prstGeom prst="rect">
            <a:avLst/>
          </a:prstGeom>
        </p:spPr>
        <p:txBody>
          <a:bodyPr vert="horz" lIns="45718" tIns="45718" rIns="91436" bIns="45718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6" y="6356352"/>
            <a:ext cx="561975" cy="365125"/>
          </a:xfrm>
          <a:prstGeom prst="rect">
            <a:avLst/>
          </a:prstGeom>
        </p:spPr>
        <p:txBody>
          <a:bodyPr vert="horz" lIns="27430" tIns="45718" rIns="45718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99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9" r:id="rId1"/>
    <p:sldLayoutId id="2147484940" r:id="rId2"/>
    <p:sldLayoutId id="2147484941" r:id="rId3"/>
    <p:sldLayoutId id="2147484942" r:id="rId4"/>
    <p:sldLayoutId id="2147484943" r:id="rId5"/>
    <p:sldLayoutId id="2147484944" r:id="rId6"/>
    <p:sldLayoutId id="2147484945" r:id="rId7"/>
    <p:sldLayoutId id="2147484946" r:id="rId8"/>
    <p:sldLayoutId id="2147484947" r:id="rId9"/>
    <p:sldLayoutId id="2147484948" r:id="rId10"/>
    <p:sldLayoutId id="2147484949" r:id="rId11"/>
    <p:sldLayoutId id="2147484950" r:id="rId12"/>
    <p:sldLayoutId id="2147484951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60" rtl="0" eaLnBrk="1" latinLnBrk="0" hangingPunct="1">
        <a:lnSpc>
          <a:spcPts val="5800"/>
        </a:lnSpc>
        <a:spcBef>
          <a:spcPct val="0"/>
        </a:spcBef>
        <a:buNone/>
        <a:defRPr sz="3600" b="1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</p:titleStyle>
    <p:bodyStyle>
      <a:lvl1pPr marL="342885" indent="-342885" algn="l" defTabSz="91436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  <a:lvl2pPr marL="742918" indent="-285738" algn="l" defTabSz="91436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2pPr>
      <a:lvl3pPr marL="11429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3pPr>
      <a:lvl4pPr marL="160013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4pPr>
      <a:lvl5pPr marL="205731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kumimoji="0" b="0" i="0">
                <a:latin typeface="Century Gothic" pitchFamily="34" charset="0"/>
              </a:defRPr>
            </a:lvl1pPr>
          </a:lstStyle>
          <a:p>
            <a:pPr defTabSz="914360" fontAlgn="base">
              <a:spcBef>
                <a:spcPct val="0"/>
              </a:spcBef>
              <a:spcAft>
                <a:spcPct val="0"/>
              </a:spcAft>
            </a:pPr>
            <a:fld id="{E5AE4B7D-2F2C-4A97-BC3D-A57A0B0D7C74}" type="slidenum">
              <a:rPr lang="en-US" altLang="zh-TW" sz="1200" smtClean="0">
                <a:solidFill>
                  <a:srgbClr val="000000"/>
                </a:solidFill>
                <a:ea typeface="新細明體" charset="-120"/>
              </a:rPr>
              <a:pPr defTabSz="91436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z="1200" smtClean="0">
              <a:solidFill>
                <a:srgbClr val="000000"/>
              </a:solidFill>
              <a:ea typeface="新細明體" charset="-120"/>
            </a:endParaRPr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8229600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537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537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6013" y="6337300"/>
            <a:ext cx="43926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kumimoji="0" b="0" i="0">
                <a:latin typeface="Century Gothic" pitchFamily="34" charset="0"/>
              </a:defRPr>
            </a:lvl1pPr>
          </a:lstStyle>
          <a:p>
            <a:pPr defTabSz="914360" fontAlgn="base">
              <a:spcBef>
                <a:spcPct val="0"/>
              </a:spcBef>
              <a:spcAft>
                <a:spcPct val="0"/>
              </a:spcAft>
            </a:pPr>
            <a:fld id="{D582C53E-F4B7-4CF3-9519-07A1CE1C2FF2}" type="datetime1">
              <a:rPr lang="zh-TW" altLang="en-US" sz="1200" smtClean="0">
                <a:solidFill>
                  <a:srgbClr val="000000"/>
                </a:solidFill>
                <a:ea typeface="新細明體" charset="-120"/>
              </a:rPr>
              <a:t>2018/3/30</a:t>
            </a:fld>
            <a:endParaRPr lang="en-US" altLang="zh-TW" sz="1200" smtClean="0">
              <a:solidFill>
                <a:srgbClr val="000000"/>
              </a:solidFill>
              <a:ea typeface="新細明體" charset="-120"/>
            </a:endParaRPr>
          </a:p>
        </p:txBody>
      </p:sp>
      <p:pic>
        <p:nvPicPr>
          <p:cNvPr id="15379" name="Picture 12" descr="Sinica_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4" y="5862640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90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3" r:id="rId1"/>
    <p:sldLayoutId id="2147484954" r:id="rId2"/>
    <p:sldLayoutId id="2147484955" r:id="rId3"/>
    <p:sldLayoutId id="2147484956" r:id="rId4"/>
    <p:sldLayoutId id="2147484957" r:id="rId5"/>
    <p:sldLayoutId id="2147484958" r:id="rId6"/>
    <p:sldLayoutId id="2147484959" r:id="rId7"/>
    <p:sldLayoutId id="2147484960" r:id="rId8"/>
    <p:sldLayoutId id="2147484961" r:id="rId9"/>
    <p:sldLayoutId id="2147484962" r:id="rId10"/>
    <p:sldLayoutId id="2147484963" r:id="rId11"/>
    <p:sldLayoutId id="2147484964" r:id="rId12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5pPr>
      <a:lvl6pPr marL="45718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6pPr>
      <a:lvl7pPr marL="91436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7pPr>
      <a:lvl8pPr marL="137154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8pPr>
      <a:lvl9pPr marL="182872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9pPr>
    </p:titleStyle>
    <p:bodyStyle>
      <a:lvl1pPr marL="342885" indent="-34288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rgbClr val="646464"/>
          </a:solidFill>
          <a:latin typeface="+mn-lt"/>
          <a:ea typeface="+mn-ea"/>
          <a:cs typeface="+mn-cs"/>
        </a:defRPr>
      </a:lvl1pPr>
      <a:lvl2pPr marL="742918" indent="-285738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000">
          <a:solidFill>
            <a:srgbClr val="646464"/>
          </a:solidFill>
          <a:latin typeface="+mn-lt"/>
        </a:defRPr>
      </a:lvl2pPr>
      <a:lvl3pPr marL="114295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rgbClr val="646464"/>
          </a:solidFill>
          <a:latin typeface="+mn-lt"/>
        </a:defRPr>
      </a:lvl3pPr>
      <a:lvl4pPr marL="1600130" indent="-22859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>
          <a:solidFill>
            <a:srgbClr val="646464"/>
          </a:solidFill>
          <a:latin typeface="+mn-lt"/>
        </a:defRPr>
      </a:lvl4pPr>
      <a:lvl5pPr marL="205731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5pPr>
      <a:lvl6pPr marL="251449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6pPr>
      <a:lvl7pPr marL="297167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7pPr>
      <a:lvl8pPr marL="342885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8pPr>
      <a:lvl9pPr marL="3886029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9pPr>
    </p:bodyStyle>
    <p:otherStyle>
      <a:defPPr>
        <a:defRPr lang="zh-TW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328BAD15-98CA-49CC-9F2F-24498869F8AD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 defTabSz="457200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 userDrawn="1"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53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6" r:id="rId1"/>
    <p:sldLayoutId id="2147484967" r:id="rId2"/>
    <p:sldLayoutId id="2147484968" r:id="rId3"/>
    <p:sldLayoutId id="2147484969" r:id="rId4"/>
    <p:sldLayoutId id="2147484970" r:id="rId5"/>
    <p:sldLayoutId id="2147484971" r:id="rId6"/>
    <p:sldLayoutId id="2147484972" r:id="rId7"/>
    <p:sldLayoutId id="2147484973" r:id="rId8"/>
    <p:sldLayoutId id="2147484974" r:id="rId9"/>
    <p:sldLayoutId id="2147484975" r:id="rId10"/>
    <p:sldLayoutId id="2147484976" r:id="rId11"/>
    <p:sldLayoutId id="2147484977" r:id="rId12"/>
    <p:sldLayoutId id="2147484978" r:id="rId13"/>
  </p:sldLayoutIdLst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2A709634-A9E8-4689-BECA-4544E49F95F9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 defTabSz="457200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defTabSz="457200"/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 userDrawn="1"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" y="5862384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57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0" r:id="rId1"/>
    <p:sldLayoutId id="2147484981" r:id="rId2"/>
    <p:sldLayoutId id="2147484982" r:id="rId3"/>
    <p:sldLayoutId id="2147484983" r:id="rId4"/>
    <p:sldLayoutId id="2147484984" r:id="rId5"/>
    <p:sldLayoutId id="2147484985" r:id="rId6"/>
    <p:sldLayoutId id="2147484986" r:id="rId7"/>
    <p:sldLayoutId id="2147484987" r:id="rId8"/>
    <p:sldLayoutId id="2147484988" r:id="rId9"/>
    <p:sldLayoutId id="2147484989" r:id="rId10"/>
    <p:sldLayoutId id="2147484990" r:id="rId11"/>
    <p:sldLayoutId id="2147484991" r:id="rId12"/>
    <p:sldLayoutId id="2147484992" r:id="rId13"/>
  </p:sldLayoutIdLst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600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640"/>
            <a:ext cx="8229600" cy="504352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57" y="6356352"/>
            <a:ext cx="2085975" cy="365125"/>
          </a:xfrm>
          <a:prstGeom prst="rect">
            <a:avLst/>
          </a:prstGeom>
        </p:spPr>
        <p:txBody>
          <a:bodyPr vert="horz" lIns="91436" tIns="45718" rIns="45718" bIns="45718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2B80BFB-8C4A-4EB9-8BDC-5C40406E737C}" type="datetime1">
              <a:rPr lang="zh-TW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2018/3/30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324" y="6401599"/>
            <a:ext cx="2847975" cy="365125"/>
          </a:xfrm>
          <a:prstGeom prst="rect">
            <a:avLst/>
          </a:prstGeom>
        </p:spPr>
        <p:txBody>
          <a:bodyPr vert="horz" lIns="45718" tIns="45718" rIns="91436" bIns="45718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6" y="6356352"/>
            <a:ext cx="561975" cy="365125"/>
          </a:xfrm>
          <a:prstGeom prst="rect">
            <a:avLst/>
          </a:prstGeom>
        </p:spPr>
        <p:txBody>
          <a:bodyPr vert="horz" lIns="27430" tIns="45718" rIns="45718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  <p:pic>
        <p:nvPicPr>
          <p:cNvPr id="10" name="Picture 9" descr="Sinica_logo.PNG"/>
          <p:cNvPicPr>
            <a:picLocks noChangeAspect="1"/>
          </p:cNvPicPr>
          <p:nvPr/>
        </p:nvPicPr>
        <p:blipFill>
          <a:blip r:embed="rId1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6" y="5862390"/>
            <a:ext cx="866069" cy="8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5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7" r:id="rId1"/>
    <p:sldLayoutId id="2147485008" r:id="rId2"/>
    <p:sldLayoutId id="2147485009" r:id="rId3"/>
    <p:sldLayoutId id="2147485010" r:id="rId4"/>
    <p:sldLayoutId id="2147485011" r:id="rId5"/>
    <p:sldLayoutId id="2147485012" r:id="rId6"/>
    <p:sldLayoutId id="2147485013" r:id="rId7"/>
    <p:sldLayoutId id="2147485014" r:id="rId8"/>
    <p:sldLayoutId id="2147485015" r:id="rId9"/>
    <p:sldLayoutId id="2147485016" r:id="rId10"/>
    <p:sldLayoutId id="2147485017" r:id="rId11"/>
    <p:sldLayoutId id="2147485018" r:id="rId12"/>
    <p:sldLayoutId id="2147485019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60" rtl="0" eaLnBrk="1" latinLnBrk="0" hangingPunct="1">
        <a:lnSpc>
          <a:spcPts val="5800"/>
        </a:lnSpc>
        <a:spcBef>
          <a:spcPct val="0"/>
        </a:spcBef>
        <a:buNone/>
        <a:defRPr sz="3600" b="1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</p:titleStyle>
    <p:bodyStyle>
      <a:lvl1pPr marL="342885" indent="-342885" algn="l" defTabSz="91436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1pPr>
      <a:lvl2pPr marL="742918" indent="-285738" algn="l" defTabSz="91436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2pPr>
      <a:lvl3pPr marL="114295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3pPr>
      <a:lvl4pPr marL="160013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4pPr>
      <a:lvl5pPr marL="205731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 Unicode MS" panose="020B0604020202020204" pitchFamily="34" charset="-120"/>
          <a:ea typeface="Arial Unicode MS" panose="020B0604020202020204" pitchFamily="34" charset="-120"/>
          <a:cs typeface="Arial Unicode MS" panose="020B0604020202020204" pitchFamily="34" charset="-120"/>
        </a:defRPr>
      </a:lvl5pPr>
      <a:lvl6pPr marL="251449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70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50" indent="-228590" algn="l" defTabSz="91436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29" indent="-228590" algn="l" defTabSz="9143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kumimoji="0" b="0" i="0">
                <a:latin typeface="Century Gothic" pitchFamily="34" charset="0"/>
              </a:defRPr>
            </a:lvl1pPr>
          </a:lstStyle>
          <a:p>
            <a:pPr defTabSz="914360" fontAlgn="base">
              <a:spcBef>
                <a:spcPct val="0"/>
              </a:spcBef>
              <a:spcAft>
                <a:spcPct val="0"/>
              </a:spcAft>
            </a:pPr>
            <a:fld id="{E5AE4B7D-2F2C-4A97-BC3D-A57A0B0D7C74}" type="slidenum">
              <a:rPr lang="en-US" altLang="zh-TW" sz="1200" smtClean="0">
                <a:solidFill>
                  <a:srgbClr val="000000"/>
                </a:solidFill>
                <a:ea typeface="新細明體" charset="-120"/>
              </a:rPr>
              <a:pPr defTabSz="91436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z="1200" smtClean="0">
              <a:solidFill>
                <a:srgbClr val="000000"/>
              </a:solidFill>
              <a:ea typeface="新細明體" charset="-120"/>
            </a:endParaRPr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8229600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537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537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6013" y="6337300"/>
            <a:ext cx="43926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kumimoji="0" b="0" i="0">
                <a:latin typeface="Century Gothic" pitchFamily="34" charset="0"/>
              </a:defRPr>
            </a:lvl1pPr>
          </a:lstStyle>
          <a:p>
            <a:pPr defTabSz="914360" fontAlgn="base">
              <a:spcBef>
                <a:spcPct val="0"/>
              </a:spcBef>
              <a:spcAft>
                <a:spcPct val="0"/>
              </a:spcAft>
            </a:pPr>
            <a:fld id="{A79CA716-D2DC-4A66-B608-51917B5B06F0}" type="datetime1">
              <a:rPr lang="zh-TW" altLang="en-US" sz="1200" smtClean="0">
                <a:solidFill>
                  <a:srgbClr val="000000"/>
                </a:solidFill>
                <a:ea typeface="新細明體" charset="-120"/>
              </a:rPr>
              <a:t>2018/3/30</a:t>
            </a:fld>
            <a:endParaRPr lang="en-US" altLang="zh-TW" sz="1200" smtClean="0">
              <a:solidFill>
                <a:srgbClr val="000000"/>
              </a:solidFill>
              <a:ea typeface="新細明體" charset="-120"/>
            </a:endParaRPr>
          </a:p>
        </p:txBody>
      </p:sp>
      <p:pic>
        <p:nvPicPr>
          <p:cNvPr id="15379" name="Picture 12" descr="Sinica_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4" y="5862640"/>
            <a:ext cx="8667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87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1" r:id="rId1"/>
    <p:sldLayoutId id="2147485022" r:id="rId2"/>
    <p:sldLayoutId id="2147485023" r:id="rId3"/>
    <p:sldLayoutId id="2147485024" r:id="rId4"/>
    <p:sldLayoutId id="2147485025" r:id="rId5"/>
    <p:sldLayoutId id="2147485026" r:id="rId6"/>
    <p:sldLayoutId id="2147485027" r:id="rId7"/>
    <p:sldLayoutId id="2147485028" r:id="rId8"/>
    <p:sldLayoutId id="2147485029" r:id="rId9"/>
    <p:sldLayoutId id="2147485030" r:id="rId10"/>
    <p:sldLayoutId id="2147485031" r:id="rId11"/>
    <p:sldLayoutId id="2147485032" r:id="rId12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5pPr>
      <a:lvl6pPr marL="45718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6pPr>
      <a:lvl7pPr marL="91436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7pPr>
      <a:lvl8pPr marL="137154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8pPr>
      <a:lvl9pPr marL="1828720" algn="l" rtl="0" fontAlgn="base">
        <a:spcBef>
          <a:spcPct val="0"/>
        </a:spcBef>
        <a:spcAft>
          <a:spcPct val="0"/>
        </a:spcAft>
        <a:defRPr kumimoji="1" sz="2800" b="1">
          <a:solidFill>
            <a:srgbClr val="000000"/>
          </a:solidFill>
          <a:latin typeface="Arial" charset="0"/>
          <a:ea typeface="新細明體" charset="-120"/>
        </a:defRPr>
      </a:lvl9pPr>
    </p:titleStyle>
    <p:bodyStyle>
      <a:lvl1pPr marL="342885" indent="-34288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rgbClr val="646464"/>
          </a:solidFill>
          <a:latin typeface="+mn-lt"/>
          <a:ea typeface="+mn-ea"/>
          <a:cs typeface="+mn-cs"/>
        </a:defRPr>
      </a:lvl1pPr>
      <a:lvl2pPr marL="742918" indent="-285738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000">
          <a:solidFill>
            <a:srgbClr val="646464"/>
          </a:solidFill>
          <a:latin typeface="+mn-lt"/>
        </a:defRPr>
      </a:lvl2pPr>
      <a:lvl3pPr marL="114295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rgbClr val="646464"/>
          </a:solidFill>
          <a:latin typeface="+mn-lt"/>
        </a:defRPr>
      </a:lvl3pPr>
      <a:lvl4pPr marL="1600130" indent="-22859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>
          <a:solidFill>
            <a:srgbClr val="646464"/>
          </a:solidFill>
          <a:latin typeface="+mn-lt"/>
        </a:defRPr>
      </a:lvl4pPr>
      <a:lvl5pPr marL="205731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5pPr>
      <a:lvl6pPr marL="251449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6pPr>
      <a:lvl7pPr marL="297167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7pPr>
      <a:lvl8pPr marL="3428850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8pPr>
      <a:lvl9pPr marL="3886029" indent="-2285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>
          <a:solidFill>
            <a:srgbClr val="646464"/>
          </a:solidFill>
          <a:latin typeface="+mn-lt"/>
        </a:defRPr>
      </a:lvl9pPr>
    </p:bodyStyle>
    <p:otherStyle>
      <a:defPPr>
        <a:defRPr lang="zh-TW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底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3950"/>
            <a:ext cx="8604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2450" y="6245225"/>
            <a:ext cx="86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6E2E2CA-D3A7-45F7-A585-79E21562ECEE}" type="slidenum">
              <a:rPr kumimoji="1" lang="en-US" altLang="zh-TW">
                <a:solidFill>
                  <a:srgbClr val="000000"/>
                </a:solidFill>
                <a:latin typeface="Times New Roman" pitchFamily="18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0"/>
            <a:ext cx="21336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>
                <a:solidFill>
                  <a:srgbClr val="000000"/>
                </a:solidFill>
              </a:rPr>
              <a:t>Keh-Yih Su,  2017-07-03</a:t>
            </a:r>
            <a:endParaRPr kumimoji="1"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20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  <p:sldLayoutId id="2147485049" r:id="rId3"/>
    <p:sldLayoutId id="2147485050" r:id="rId4"/>
    <p:sldLayoutId id="2147485051" r:id="rId5"/>
    <p:sldLayoutId id="2147485052" r:id="rId6"/>
    <p:sldLayoutId id="2147485053" r:id="rId7"/>
    <p:sldLayoutId id="2147485054" r:id="rId8"/>
    <p:sldLayoutId id="2147485055" r:id="rId9"/>
    <p:sldLayoutId id="2147485056" r:id="rId10"/>
    <p:sldLayoutId id="2147485057" r:id="rId11"/>
    <p:sldLayoutId id="2147485058" r:id="rId12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底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3950"/>
            <a:ext cx="8604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2450" y="6245225"/>
            <a:ext cx="86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6E2E2CA-D3A7-45F7-A585-79E21562ECEE}" type="slidenum">
              <a:rPr kumimoji="1" lang="en-US" altLang="zh-TW">
                <a:solidFill>
                  <a:srgbClr val="000000"/>
                </a:solidFill>
                <a:latin typeface="Times New Roman" pitchFamily="18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0"/>
            <a:ext cx="21336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>
                <a:solidFill>
                  <a:srgbClr val="000000"/>
                </a:solidFill>
              </a:rPr>
              <a:t>Keh-Yih Su,  2017-07-03</a:t>
            </a:r>
            <a:endParaRPr kumimoji="1"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18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60" r:id="rId1"/>
    <p:sldLayoutId id="2147485061" r:id="rId2"/>
    <p:sldLayoutId id="2147485062" r:id="rId3"/>
    <p:sldLayoutId id="2147485063" r:id="rId4"/>
    <p:sldLayoutId id="2147485064" r:id="rId5"/>
    <p:sldLayoutId id="2147485065" r:id="rId6"/>
    <p:sldLayoutId id="2147485066" r:id="rId7"/>
    <p:sldLayoutId id="2147485067" r:id="rId8"/>
    <p:sldLayoutId id="2147485068" r:id="rId9"/>
    <p:sldLayoutId id="2147485069" r:id="rId10"/>
    <p:sldLayoutId id="2147485070" r:id="rId11"/>
    <p:sldLayoutId id="2147485071" r:id="rId12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447800"/>
            <a:ext cx="7772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按一下以編輯母片本文樣式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282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1" sz="140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05026083-86C5-4355-9828-2C296D3A5B78}" type="datetime1">
              <a:rPr lang="zh-TW" altLang="en-US" smtClean="0">
                <a:solidFill>
                  <a:srgbClr val="FFFFFF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2018/3/30</a:t>
            </a:fld>
            <a:endParaRPr lang="en-US" altLang="zh-TW" smtClean="0">
              <a:solidFill>
                <a:srgbClr val="FFFFFF"/>
              </a:solidFill>
            </a:endParaRPr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1" sz="140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F0DA621F-622D-4AAC-816F-5B082D3982D7}" type="slidenum">
              <a:rPr lang="en-US" altLang="zh-TW" smtClean="0">
                <a:solidFill>
                  <a:srgbClr val="FFFFFF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FFFFFF"/>
              </a:solidFill>
            </a:endParaRPr>
          </a:p>
        </p:txBody>
      </p:sp>
      <p:grpSp>
        <p:nvGrpSpPr>
          <p:cNvPr id="282630" name="Group 6"/>
          <p:cNvGrpSpPr>
            <a:grpSpLocks/>
          </p:cNvGrpSpPr>
          <p:nvPr/>
        </p:nvGrpSpPr>
        <p:grpSpPr bwMode="auto">
          <a:xfrm>
            <a:off x="0" y="0"/>
            <a:ext cx="1085850" cy="6845300"/>
            <a:chOff x="0" y="0"/>
            <a:chExt cx="684" cy="4312"/>
          </a:xfrm>
        </p:grpSpPr>
        <p:sp>
          <p:nvSpPr>
            <p:cNvPr id="282631" name="Rectangle 7"/>
            <p:cNvSpPr>
              <a:spLocks noChangeArrowheads="1"/>
            </p:cNvSpPr>
            <p:nvPr/>
          </p:nvSpPr>
          <p:spPr bwMode="invGray">
            <a:xfrm>
              <a:off x="0" y="0"/>
              <a:ext cx="684" cy="431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TW" altLang="en-US" smtClean="0">
                <a:solidFill>
                  <a:srgbClr val="FFFFFF"/>
                </a:solidFill>
                <a:latin typeface="Arial" charset="0"/>
              </a:endParaRPr>
            </a:p>
          </p:txBody>
        </p:sp>
        <p:grpSp>
          <p:nvGrpSpPr>
            <p:cNvPr id="282632" name="Group 8"/>
            <p:cNvGrpSpPr>
              <a:grpSpLocks/>
            </p:cNvGrpSpPr>
            <p:nvPr/>
          </p:nvGrpSpPr>
          <p:grpSpPr bwMode="auto">
            <a:xfrm>
              <a:off x="48" y="102"/>
              <a:ext cx="96" cy="4122"/>
              <a:chOff x="48" y="102"/>
              <a:chExt cx="96" cy="4122"/>
            </a:xfrm>
          </p:grpSpPr>
          <p:sp>
            <p:nvSpPr>
              <p:cNvPr id="282633" name="Rectangle 9"/>
              <p:cNvSpPr>
                <a:spLocks noChangeArrowheads="1"/>
              </p:cNvSpPr>
              <p:nvPr/>
            </p:nvSpPr>
            <p:spPr bwMode="auto">
              <a:xfrm>
                <a:off x="48" y="11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34" name="Rectangle 10"/>
              <p:cNvSpPr>
                <a:spLocks noChangeArrowheads="1"/>
              </p:cNvSpPr>
              <p:nvPr/>
            </p:nvSpPr>
            <p:spPr bwMode="auto">
              <a:xfrm>
                <a:off x="48" y="124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35" name="Rectangle 11"/>
              <p:cNvSpPr>
                <a:spLocks noChangeArrowheads="1"/>
              </p:cNvSpPr>
              <p:nvPr/>
            </p:nvSpPr>
            <p:spPr bwMode="auto">
              <a:xfrm>
                <a:off x="48" y="13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36" name="Rectangle 12"/>
              <p:cNvSpPr>
                <a:spLocks noChangeArrowheads="1"/>
              </p:cNvSpPr>
              <p:nvPr/>
            </p:nvSpPr>
            <p:spPr bwMode="auto">
              <a:xfrm>
                <a:off x="48" y="153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37" name="Rectangle 13"/>
              <p:cNvSpPr>
                <a:spLocks noChangeArrowheads="1"/>
              </p:cNvSpPr>
              <p:nvPr/>
            </p:nvSpPr>
            <p:spPr bwMode="auto">
              <a:xfrm>
                <a:off x="48" y="16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38" name="Rectangle 14"/>
              <p:cNvSpPr>
                <a:spLocks noChangeArrowheads="1"/>
              </p:cNvSpPr>
              <p:nvPr/>
            </p:nvSpPr>
            <p:spPr bwMode="auto">
              <a:xfrm>
                <a:off x="48" y="182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39" name="Rectangle 15"/>
              <p:cNvSpPr>
                <a:spLocks noChangeArrowheads="1"/>
              </p:cNvSpPr>
              <p:nvPr/>
            </p:nvSpPr>
            <p:spPr bwMode="auto">
              <a:xfrm>
                <a:off x="48" y="196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0" name="Rectangle 16"/>
              <p:cNvSpPr>
                <a:spLocks noChangeArrowheads="1"/>
              </p:cNvSpPr>
              <p:nvPr/>
            </p:nvSpPr>
            <p:spPr bwMode="auto">
              <a:xfrm>
                <a:off x="48" y="211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1" name="Rectangle 17"/>
              <p:cNvSpPr>
                <a:spLocks noChangeArrowheads="1"/>
              </p:cNvSpPr>
              <p:nvPr/>
            </p:nvSpPr>
            <p:spPr bwMode="auto">
              <a:xfrm>
                <a:off x="48" y="225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2" name="Rectangle 18"/>
              <p:cNvSpPr>
                <a:spLocks noChangeArrowheads="1"/>
              </p:cNvSpPr>
              <p:nvPr/>
            </p:nvSpPr>
            <p:spPr bwMode="auto">
              <a:xfrm>
                <a:off x="48" y="240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3" name="Rectangle 19"/>
              <p:cNvSpPr>
                <a:spLocks noChangeArrowheads="1"/>
              </p:cNvSpPr>
              <p:nvPr/>
            </p:nvSpPr>
            <p:spPr bwMode="auto">
              <a:xfrm>
                <a:off x="48" y="254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4" name="Rectangle 20"/>
              <p:cNvSpPr>
                <a:spLocks noChangeArrowheads="1"/>
              </p:cNvSpPr>
              <p:nvPr/>
            </p:nvSpPr>
            <p:spPr bwMode="auto">
              <a:xfrm>
                <a:off x="48" y="268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5" name="Rectangle 21"/>
              <p:cNvSpPr>
                <a:spLocks noChangeArrowheads="1"/>
              </p:cNvSpPr>
              <p:nvPr/>
            </p:nvSpPr>
            <p:spPr bwMode="auto">
              <a:xfrm>
                <a:off x="48" y="283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6" name="Rectangle 22"/>
              <p:cNvSpPr>
                <a:spLocks noChangeArrowheads="1"/>
              </p:cNvSpPr>
              <p:nvPr/>
            </p:nvSpPr>
            <p:spPr bwMode="auto">
              <a:xfrm>
                <a:off x="48" y="297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7" name="Rectangle 23"/>
              <p:cNvSpPr>
                <a:spLocks noChangeArrowheads="1"/>
              </p:cNvSpPr>
              <p:nvPr/>
            </p:nvSpPr>
            <p:spPr bwMode="auto">
              <a:xfrm>
                <a:off x="48" y="312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8" name="Rectangle 24"/>
              <p:cNvSpPr>
                <a:spLocks noChangeArrowheads="1"/>
              </p:cNvSpPr>
              <p:nvPr/>
            </p:nvSpPr>
            <p:spPr bwMode="auto">
              <a:xfrm>
                <a:off x="48" y="326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49" name="Rectangle 25"/>
              <p:cNvSpPr>
                <a:spLocks noChangeArrowheads="1"/>
              </p:cNvSpPr>
              <p:nvPr/>
            </p:nvSpPr>
            <p:spPr bwMode="auto">
              <a:xfrm>
                <a:off x="48" y="340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0" name="Rectangle 26"/>
              <p:cNvSpPr>
                <a:spLocks noChangeArrowheads="1"/>
              </p:cNvSpPr>
              <p:nvPr/>
            </p:nvSpPr>
            <p:spPr bwMode="auto">
              <a:xfrm>
                <a:off x="48" y="355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1" name="Rectangle 27"/>
              <p:cNvSpPr>
                <a:spLocks noChangeArrowheads="1"/>
              </p:cNvSpPr>
              <p:nvPr/>
            </p:nvSpPr>
            <p:spPr bwMode="auto">
              <a:xfrm>
                <a:off x="48" y="369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2" name="Rectangle 28"/>
              <p:cNvSpPr>
                <a:spLocks noChangeArrowheads="1"/>
              </p:cNvSpPr>
              <p:nvPr/>
            </p:nvSpPr>
            <p:spPr bwMode="auto">
              <a:xfrm>
                <a:off x="48" y="384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3" name="Rectangle 29"/>
              <p:cNvSpPr>
                <a:spLocks noChangeArrowheads="1"/>
              </p:cNvSpPr>
              <p:nvPr/>
            </p:nvSpPr>
            <p:spPr bwMode="auto">
              <a:xfrm>
                <a:off x="48" y="398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4" name="Rectangle 30"/>
              <p:cNvSpPr>
                <a:spLocks noChangeArrowheads="1"/>
              </p:cNvSpPr>
              <p:nvPr/>
            </p:nvSpPr>
            <p:spPr bwMode="auto">
              <a:xfrm>
                <a:off x="48" y="412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5" name="Rectangle 31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6" name="Rectangle 32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7" name="Rectangle 33"/>
              <p:cNvSpPr>
                <a:spLocks noChangeArrowheads="1"/>
              </p:cNvSpPr>
              <p:nvPr/>
            </p:nvSpPr>
            <p:spPr bwMode="auto">
              <a:xfrm>
                <a:off x="48" y="3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8" name="Rectangle 34"/>
              <p:cNvSpPr>
                <a:spLocks noChangeArrowheads="1"/>
              </p:cNvSpPr>
              <p:nvPr/>
            </p:nvSpPr>
            <p:spPr bwMode="auto">
              <a:xfrm>
                <a:off x="48" y="53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59" name="Rectangle 35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60" name="Rectangle 36"/>
              <p:cNvSpPr>
                <a:spLocks noChangeArrowheads="1"/>
              </p:cNvSpPr>
              <p:nvPr/>
            </p:nvSpPr>
            <p:spPr bwMode="auto">
              <a:xfrm>
                <a:off x="48" y="82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82661" name="Rectangle 37"/>
              <p:cNvSpPr>
                <a:spLocks noChangeArrowheads="1"/>
              </p:cNvSpPr>
              <p:nvPr/>
            </p:nvSpPr>
            <p:spPr bwMode="auto">
              <a:xfrm>
                <a:off x="48" y="96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282663" name="Rectangle 3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1" sz="140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262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73" r:id="rId1"/>
    <p:sldLayoutId id="2147485074" r:id="rId2"/>
    <p:sldLayoutId id="2147485075" r:id="rId3"/>
    <p:sldLayoutId id="2147485076" r:id="rId4"/>
    <p:sldLayoutId id="2147485077" r:id="rId5"/>
    <p:sldLayoutId id="2147485078" r:id="rId6"/>
    <p:sldLayoutId id="2147485079" r:id="rId7"/>
    <p:sldLayoutId id="2147485080" r:id="rId8"/>
    <p:sldLayoutId id="2147485081" r:id="rId9"/>
    <p:sldLayoutId id="2147485082" r:id="rId10"/>
    <p:sldLayoutId id="2147485083" r:id="rId11"/>
    <p:sldLayoutId id="2147485084" r:id="rId12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Monotype Sorts" pitchFamily="2" charset="2"/>
        <a:buChar char="u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F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底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3950"/>
            <a:ext cx="8604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2450" y="6245225"/>
            <a:ext cx="86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8ACE3CA-78C3-437C-95B2-D0BCFA8BF297}" type="slidenum">
              <a:rPr kumimoji="1" lang="en-US" altLang="zh-TW">
                <a:solidFill>
                  <a:srgbClr val="000000"/>
                </a:solidFill>
                <a:latin typeface="Times New Roman" pitchFamily="18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0"/>
            <a:ext cx="21336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>
                <a:solidFill>
                  <a:srgbClr val="000000"/>
                </a:solidFill>
              </a:rPr>
              <a:t>Keh-Yih Su, 2014/09/17</a:t>
            </a:r>
            <a:endParaRPr kumimoji="1"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21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6" r:id="rId1"/>
    <p:sldLayoutId id="2147485087" r:id="rId2"/>
    <p:sldLayoutId id="2147485088" r:id="rId3"/>
    <p:sldLayoutId id="2147485089" r:id="rId4"/>
    <p:sldLayoutId id="2147485090" r:id="rId5"/>
    <p:sldLayoutId id="2147485091" r:id="rId6"/>
    <p:sldLayoutId id="2147485092" r:id="rId7"/>
    <p:sldLayoutId id="2147485093" r:id="rId8"/>
    <p:sldLayoutId id="2147485094" r:id="rId9"/>
    <p:sldLayoutId id="2147485095" r:id="rId10"/>
    <p:sldLayoutId id="2147485096" r:id="rId11"/>
    <p:sldLayoutId id="2147485097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底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3950"/>
            <a:ext cx="8604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2450" y="6245225"/>
            <a:ext cx="86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新細明體" pitchFamily="18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2CEA1AC-B917-44CF-A056-9A84FFE5843D}" type="slidenum">
              <a:rPr kumimoji="1" lang="en-US" altLang="zh-TW">
                <a:solidFill>
                  <a:srgbClr val="000000"/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0"/>
            <a:ext cx="21336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>
                <a:solidFill>
                  <a:srgbClr val="000000"/>
                </a:solidFill>
              </a:rPr>
              <a:t>Keh-Yih Su, 2014/12/17</a:t>
            </a:r>
            <a:endParaRPr kumimoji="1"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07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9" r:id="rId1"/>
    <p:sldLayoutId id="2147485100" r:id="rId2"/>
    <p:sldLayoutId id="2147485101" r:id="rId3"/>
    <p:sldLayoutId id="2147485102" r:id="rId4"/>
    <p:sldLayoutId id="2147485103" r:id="rId5"/>
    <p:sldLayoutId id="2147485104" r:id="rId6"/>
    <p:sldLayoutId id="2147485105" r:id="rId7"/>
    <p:sldLayoutId id="2147485106" r:id="rId8"/>
    <p:sldLayoutId id="2147485107" r:id="rId9"/>
    <p:sldLayoutId id="2147485108" r:id="rId10"/>
    <p:sldLayoutId id="2147485109" r:id="rId11"/>
    <p:sldLayoutId id="2147485110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底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3950"/>
            <a:ext cx="8604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2450" y="6245225"/>
            <a:ext cx="86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3C82882-221D-4FB0-A41E-803C1B3780E6}" type="slidenum">
              <a:rPr kumimoji="1" lang="en-US" altLang="zh-TW">
                <a:solidFill>
                  <a:srgbClr val="000000"/>
                </a:solidFill>
                <a:latin typeface="Times New Roman" pitchFamily="18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0"/>
            <a:ext cx="21336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>
                <a:solidFill>
                  <a:srgbClr val="000000"/>
                </a:solidFill>
              </a:rPr>
              <a:t>Keh-Yih Su, 2014/09/17</a:t>
            </a:r>
            <a:endParaRPr kumimoji="1"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2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2" r:id="rId1"/>
    <p:sldLayoutId id="2147485113" r:id="rId2"/>
    <p:sldLayoutId id="2147485114" r:id="rId3"/>
    <p:sldLayoutId id="2147485115" r:id="rId4"/>
    <p:sldLayoutId id="2147485116" r:id="rId5"/>
    <p:sldLayoutId id="2147485117" r:id="rId6"/>
    <p:sldLayoutId id="2147485118" r:id="rId7"/>
    <p:sldLayoutId id="2147485119" r:id="rId8"/>
    <p:sldLayoutId id="2147485120" r:id="rId9"/>
    <p:sldLayoutId id="2147485121" r:id="rId10"/>
    <p:sldLayoutId id="2147485122" r:id="rId11"/>
    <p:sldLayoutId id="2147485123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hyperlink" Target="http://allenai.org/data.html" TargetMode="External"/><Relationship Id="rId1" Type="http://schemas.openxmlformats.org/officeDocument/2006/relationships/slideLayout" Target="../slideLayouts/slideLayout7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48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customXml" Target="../../customXml/item13.xml"/><Relationship Id="rId7" Type="http://schemas.openxmlformats.org/officeDocument/2006/relationships/notesSlide" Target="../notesSlides/notesSlide49.xml"/><Relationship Id="rId12" Type="http://schemas.microsoft.com/office/2007/relationships/diagramDrawing" Target="../diagrams/drawing2.xml"/><Relationship Id="rId2" Type="http://schemas.openxmlformats.org/officeDocument/2006/relationships/customXml" Target="../../customXml/item5.xml"/><Relationship Id="rId1" Type="http://schemas.openxmlformats.org/officeDocument/2006/relationships/customXml" Target="../../customXml/item9.xml"/><Relationship Id="rId6" Type="http://schemas.openxmlformats.org/officeDocument/2006/relationships/slideLayout" Target="../slideLayouts/slideLayout2.xml"/><Relationship Id="rId11" Type="http://schemas.openxmlformats.org/officeDocument/2006/relationships/diagramColors" Target="../diagrams/colors2.xml"/><Relationship Id="rId5" Type="http://schemas.openxmlformats.org/officeDocument/2006/relationships/customXml" Target="../../customXml/item19.xml"/><Relationship Id="rId10" Type="http://schemas.openxmlformats.org/officeDocument/2006/relationships/diagramQuickStyle" Target="../diagrams/quickStyle2.xml"/><Relationship Id="rId4" Type="http://schemas.openxmlformats.org/officeDocument/2006/relationships/customXml" Target="../../customXml/item11.xml"/><Relationship Id="rId9" Type="http://schemas.openxmlformats.org/officeDocument/2006/relationships/diagramLayout" Target="../diagrams/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8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2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3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3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3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2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08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1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nlul.iis.sinica.edu.tw/EnglishMathSolver/mathDemoMS.py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46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4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4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://140.109.19.194/demo/page/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74.xml"/><Relationship Id="rId4" Type="http://schemas.openxmlformats.org/officeDocument/2006/relationships/image" Target="../media/image76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9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9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0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5.wmf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99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13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13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13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76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99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99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99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54.xml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99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99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99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99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99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99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76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6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26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618070" y="730425"/>
            <a:ext cx="7907867" cy="2723444"/>
          </a:xfrm>
          <a:prstGeom prst="rect">
            <a:avLst/>
          </a:prstGeom>
        </p:spPr>
        <p:txBody>
          <a:bodyPr vert="horz" lIns="91436" tIns="45718" rIns="91436" bIns="45718" rtlCol="0" anchor="b">
            <a:normAutofit fontScale="975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7200" b="1" spc="-150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標題 11"/>
          <p:cNvSpPr>
            <a:spLocks noGrp="1"/>
          </p:cNvSpPr>
          <p:nvPr>
            <p:ph type="ctrTitle"/>
          </p:nvPr>
        </p:nvSpPr>
        <p:spPr>
          <a:xfrm>
            <a:off x="190500" y="345629"/>
            <a:ext cx="8740140" cy="2882607"/>
          </a:xfrm>
        </p:spPr>
        <p:txBody>
          <a:bodyPr/>
          <a:lstStyle/>
          <a:p>
            <a:r>
              <a:rPr lang="en-US" altLang="zh-TW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 Machine Reading to Big Mechanism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72653" y="3248349"/>
            <a:ext cx="7201894" cy="2779561"/>
          </a:xfrm>
        </p:spPr>
        <p:txBody>
          <a:bodyPr/>
          <a:lstStyle/>
          <a:p>
            <a:r>
              <a:rPr lang="en-US" altLang="zh-TW" sz="2400" dirty="0">
                <a:solidFill>
                  <a:srgbClr val="444444"/>
                </a:solidFill>
              </a:rPr>
              <a:t>Keh-Yih Su</a:t>
            </a:r>
          </a:p>
          <a:p>
            <a:endParaRPr lang="en-US" altLang="zh-TW" sz="2400" dirty="0">
              <a:solidFill>
                <a:srgbClr val="444444"/>
              </a:solidFill>
              <a:cs typeface="Palatino Linotype"/>
            </a:endParaRPr>
          </a:p>
          <a:p>
            <a:r>
              <a:rPr lang="en-US" altLang="zh-TW" sz="2400" dirty="0">
                <a:solidFill>
                  <a:srgbClr val="444444"/>
                </a:solidFill>
                <a:cs typeface="Palatino Linotype"/>
              </a:rPr>
              <a:t>Institute of Information Science, Academia </a:t>
            </a:r>
            <a:r>
              <a:rPr lang="en-US" altLang="zh-TW" sz="2400" dirty="0" err="1">
                <a:solidFill>
                  <a:srgbClr val="444444"/>
                </a:solidFill>
                <a:cs typeface="Palatino Linotype"/>
              </a:rPr>
              <a:t>Sinica</a:t>
            </a:r>
            <a:endParaRPr lang="en-US" altLang="zh-TW" sz="2400" dirty="0">
              <a:solidFill>
                <a:srgbClr val="444444"/>
              </a:solidFill>
              <a:cs typeface="Palatino Linotype"/>
            </a:endParaRPr>
          </a:p>
          <a:p>
            <a:endParaRPr lang="en-US" altLang="zh-TW" sz="2400" dirty="0">
              <a:solidFill>
                <a:srgbClr val="444444"/>
              </a:solidFill>
              <a:cs typeface="Palatino Linotype"/>
            </a:endParaRPr>
          </a:p>
          <a:p>
            <a:r>
              <a:rPr lang="en-US" altLang="zh-TW" sz="2400" dirty="0" smtClean="0">
                <a:solidFill>
                  <a:srgbClr val="444444"/>
                </a:solidFill>
                <a:cs typeface="Palatino Linotype"/>
              </a:rPr>
              <a:t>Dept. Info. Mgmt., National Taiwan Univ. </a:t>
            </a:r>
          </a:p>
          <a:p>
            <a:r>
              <a:rPr lang="en-US" altLang="zh-TW" sz="2400" dirty="0" smtClean="0">
                <a:solidFill>
                  <a:srgbClr val="444444"/>
                </a:solidFill>
                <a:cs typeface="Palatino Linotype"/>
              </a:rPr>
              <a:t>March 30, 2018</a:t>
            </a:r>
            <a:endParaRPr lang="en-US" altLang="zh-TW" sz="2400" dirty="0">
              <a:solidFill>
                <a:srgbClr val="444444"/>
              </a:solidFill>
              <a:cs typeface="Palatino Linotype"/>
            </a:endParaRPr>
          </a:p>
          <a:p>
            <a:endParaRPr lang="zh-TW" altLang="en-US" dirty="0">
              <a:solidFill>
                <a:srgbClr val="444444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003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90600"/>
          </a:xfrm>
        </p:spPr>
        <p:txBody>
          <a:bodyPr/>
          <a:lstStyle/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 smtClean="0">
                <a:solidFill>
                  <a:schemeClr val="tx1"/>
                </a:solidFill>
              </a:rPr>
              <a:t>What NLP Looks for?</a:t>
            </a:r>
            <a:r>
              <a:rPr lang="zh-TW" altLang="en-US" dirty="0" smtClean="0">
                <a:solidFill>
                  <a:schemeClr val="tx1"/>
                </a:solidFill>
              </a:rPr>
              <a:t>　</a:t>
            </a:r>
            <a:endParaRPr lang="en-US" altLang="zh-TW" dirty="0" smtClean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0132" y="1219200"/>
            <a:ext cx="8703735" cy="5105400"/>
          </a:xfrm>
        </p:spPr>
        <p:txBody>
          <a:bodyPr/>
          <a:lstStyle/>
          <a:p>
            <a:pPr marL="361950" indent="-361950"/>
            <a:r>
              <a:rPr lang="en-US" altLang="zh-TW" dirty="0" smtClean="0"/>
              <a:t>Given a sentence</a:t>
            </a:r>
          </a:p>
          <a:p>
            <a:pPr marL="762000" lvl="1" indent="-361950"/>
            <a:r>
              <a:rPr lang="en-US" altLang="zh-TW" dirty="0" smtClean="0"/>
              <a:t>Determining </a:t>
            </a:r>
            <a:r>
              <a:rPr lang="en-US" altLang="zh-TW" dirty="0" smtClean="0">
                <a:solidFill>
                  <a:srgbClr val="FF0000"/>
                </a:solidFill>
              </a:rPr>
              <a:t>“</a:t>
            </a:r>
            <a:r>
              <a:rPr lang="en-US" altLang="zh-TW" i="1" dirty="0" smtClean="0">
                <a:solidFill>
                  <a:srgbClr val="FF0000"/>
                </a:solidFill>
              </a:rPr>
              <a:t>who</a:t>
            </a:r>
            <a:r>
              <a:rPr lang="en-US" altLang="zh-TW" dirty="0" smtClean="0">
                <a:solidFill>
                  <a:srgbClr val="FF0000"/>
                </a:solidFill>
              </a:rPr>
              <a:t>” did “</a:t>
            </a:r>
            <a:r>
              <a:rPr lang="en-US" altLang="zh-TW" i="1" dirty="0" smtClean="0">
                <a:solidFill>
                  <a:srgbClr val="FF0000"/>
                </a:solidFill>
              </a:rPr>
              <a:t>what</a:t>
            </a:r>
            <a:r>
              <a:rPr lang="en-US" altLang="zh-TW" dirty="0" smtClean="0">
                <a:solidFill>
                  <a:srgbClr val="FF0000"/>
                </a:solidFill>
              </a:rPr>
              <a:t>” to “</a:t>
            </a:r>
            <a:r>
              <a:rPr lang="en-US" altLang="zh-TW" i="1" dirty="0" smtClean="0">
                <a:solidFill>
                  <a:srgbClr val="FF0000"/>
                </a:solidFill>
              </a:rPr>
              <a:t>whom</a:t>
            </a:r>
            <a:r>
              <a:rPr lang="en-US" altLang="zh-TW" dirty="0" smtClean="0">
                <a:solidFill>
                  <a:srgbClr val="FF0000"/>
                </a:solidFill>
              </a:rPr>
              <a:t>,” “</a:t>
            </a:r>
            <a:r>
              <a:rPr lang="en-US" altLang="zh-TW" i="1" dirty="0" smtClean="0">
                <a:solidFill>
                  <a:srgbClr val="FF0000"/>
                </a:solidFill>
              </a:rPr>
              <a:t>where</a:t>
            </a:r>
            <a:r>
              <a:rPr lang="en-US" altLang="zh-TW" dirty="0" smtClean="0">
                <a:solidFill>
                  <a:srgbClr val="FF0000"/>
                </a:solidFill>
              </a:rPr>
              <a:t>,” “</a:t>
            </a:r>
            <a:r>
              <a:rPr lang="en-US" altLang="zh-TW" i="1" dirty="0" smtClean="0">
                <a:solidFill>
                  <a:srgbClr val="FF0000"/>
                </a:solidFill>
              </a:rPr>
              <a:t>when</a:t>
            </a:r>
            <a:r>
              <a:rPr lang="en-US" altLang="zh-TW" dirty="0" smtClean="0">
                <a:solidFill>
                  <a:srgbClr val="FF0000"/>
                </a:solidFill>
              </a:rPr>
              <a:t>,” and “</a:t>
            </a:r>
            <a:r>
              <a:rPr lang="en-US" altLang="zh-TW" i="1" dirty="0" smtClean="0">
                <a:solidFill>
                  <a:srgbClr val="FF0000"/>
                </a:solidFill>
              </a:rPr>
              <a:t>how</a:t>
            </a:r>
            <a:r>
              <a:rPr lang="en-US" altLang="zh-TW" dirty="0" smtClean="0">
                <a:solidFill>
                  <a:srgbClr val="FF0000"/>
                </a:solidFill>
              </a:rPr>
              <a:t>.”</a:t>
            </a:r>
          </a:p>
          <a:p>
            <a:pPr marL="361950" indent="-361950"/>
            <a:r>
              <a:rPr lang="en-US" altLang="zh-TW" dirty="0" smtClean="0"/>
              <a:t>Given a document</a:t>
            </a:r>
          </a:p>
          <a:p>
            <a:pPr marL="762000" lvl="1" indent="-361950"/>
            <a:r>
              <a:rPr lang="en-US" altLang="zh-TW" dirty="0"/>
              <a:t>Determining the </a:t>
            </a:r>
            <a:r>
              <a:rPr lang="en-US" altLang="zh-TW" i="1" dirty="0">
                <a:solidFill>
                  <a:srgbClr val="0070C0"/>
                </a:solidFill>
              </a:rPr>
              <a:t>relationship between different </a:t>
            </a:r>
            <a:r>
              <a:rPr lang="en-US" altLang="zh-TW" i="1" dirty="0" smtClean="0">
                <a:solidFill>
                  <a:srgbClr val="0070C0"/>
                </a:solidFill>
              </a:rPr>
              <a:t>discourse-units </a:t>
            </a:r>
            <a:r>
              <a:rPr lang="en-US" altLang="zh-TW" dirty="0" smtClean="0">
                <a:solidFill>
                  <a:srgbClr val="00B050"/>
                </a:solidFill>
              </a:rPr>
              <a:t>(sentences)</a:t>
            </a:r>
            <a:endParaRPr lang="en-US" altLang="zh-TW" dirty="0">
              <a:solidFill>
                <a:srgbClr val="00B050"/>
              </a:solidFill>
            </a:endParaRPr>
          </a:p>
        </p:txBody>
      </p:sp>
      <p:sp>
        <p:nvSpPr>
          <p:cNvPr id="6148" name="Date Placeholder 3"/>
          <p:cNvSpPr>
            <a:spLocks noGrp="1"/>
          </p:cNvSpPr>
          <p:nvPr>
            <p:ph type="dt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smtClean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Keh-Yih Su, 2014/09/17</a:t>
            </a:r>
          </a:p>
        </p:txBody>
      </p:sp>
      <p:sp>
        <p:nvSpPr>
          <p:cNvPr id="6149" name="Slide Number Placeholder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B313CD-BE0A-40A4-9D25-63EEF3D67000}" type="slidenum">
              <a:rPr lang="en-US" altLang="zh-TW" sz="1200" smtClean="0">
                <a:solidFill>
                  <a:srgbClr val="0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TW" sz="12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09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90600"/>
          </a:xfrm>
        </p:spPr>
        <p:txBody>
          <a:bodyPr/>
          <a:lstStyle/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zh-TW" sz="3600" smtClean="0">
                <a:solidFill>
                  <a:schemeClr val="tx1"/>
                </a:solidFill>
              </a:rPr>
              <a:t>Commonly-used Thematic Roles (2)</a:t>
            </a:r>
            <a:r>
              <a:rPr lang="zh-TW" altLang="en-US" smtClean="0">
                <a:solidFill>
                  <a:schemeClr val="tx1"/>
                </a:solidFill>
              </a:rPr>
              <a:t>　</a:t>
            </a:r>
            <a:endParaRPr lang="en-US" altLang="zh-TW" smtClean="0">
              <a:solidFill>
                <a:schemeClr val="tx1"/>
              </a:solidFill>
            </a:endParaRPr>
          </a:p>
        </p:txBody>
      </p:sp>
      <p:sp>
        <p:nvSpPr>
          <p:cNvPr id="10243" name="Date Placeholder 3"/>
          <p:cNvSpPr>
            <a:spLocks noGrp="1"/>
          </p:cNvSpPr>
          <p:nvPr>
            <p:ph type="dt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smtClean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Keh-Yih Su, 2014/09/17</a:t>
            </a:r>
          </a:p>
        </p:txBody>
      </p:sp>
      <p:sp>
        <p:nvSpPr>
          <p:cNvPr id="10244" name="Slide Number Placeholder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46D758-6574-4E02-B9B3-7893A89611B9}" type="slidenum">
              <a:rPr lang="en-US" altLang="zh-TW" sz="1200" smtClean="0">
                <a:solidFill>
                  <a:srgbClr val="0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zh-TW" sz="12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245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447800"/>
            <a:ext cx="8001000" cy="4572000"/>
          </a:xfrm>
        </p:spPr>
      </p:pic>
    </p:spTree>
    <p:extLst>
      <p:ext uri="{BB962C8B-B14F-4D97-AF65-F5344CB8AC3E}">
        <p14:creationId xmlns:p14="http://schemas.microsoft.com/office/powerpoint/2010/main" val="215037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90600"/>
          </a:xfrm>
        </p:spPr>
        <p:txBody>
          <a:bodyPr/>
          <a:lstStyle/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zh-TW" sz="3600" smtClean="0">
                <a:latin typeface="Times New Roman" pitchFamily="18" charset="0"/>
              </a:rPr>
              <a:t>RST Relation</a:t>
            </a:r>
            <a:r>
              <a:rPr lang="zh-TW" altLang="en-US" sz="3600" smtClean="0">
                <a:latin typeface="Times New Roman" pitchFamily="18" charset="0"/>
              </a:rPr>
              <a:t> </a:t>
            </a:r>
            <a:r>
              <a:rPr lang="en-US" altLang="zh-TW" sz="3600" smtClean="0">
                <a:latin typeface="Times New Roman" pitchFamily="18" charset="0"/>
              </a:rPr>
              <a:t>(4)</a:t>
            </a:r>
            <a:r>
              <a:rPr lang="zh-TW" altLang="en-US" smtClean="0">
                <a:solidFill>
                  <a:schemeClr val="tx1"/>
                </a:solidFill>
              </a:rPr>
              <a:t>　</a:t>
            </a:r>
            <a:endParaRPr lang="en-US" altLang="zh-TW" smtClean="0">
              <a:solidFill>
                <a:schemeClr val="tx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5105400"/>
          </a:xfrm>
        </p:spPr>
        <p:txBody>
          <a:bodyPr/>
          <a:lstStyle/>
          <a:p>
            <a:pPr marL="361950" indent="-361950"/>
            <a:r>
              <a:rPr lang="en-US" altLang="zh-TW" sz="2800" dirty="0" smtClean="0">
                <a:latin typeface="Times New Roman" pitchFamily="18" charset="0"/>
              </a:rPr>
              <a:t>Rhetorical structure analyses are built up hierarchically.</a:t>
            </a:r>
          </a:p>
          <a:p>
            <a:pPr marL="762000" lvl="1" indent="-361950"/>
            <a:r>
              <a:rPr lang="en-US" altLang="zh-TW" sz="2400" dirty="0" smtClean="0">
                <a:latin typeface="Times New Roman" pitchFamily="18" charset="0"/>
              </a:rPr>
              <a:t>We may</a:t>
            </a:r>
            <a:r>
              <a:rPr lang="zh-TW" altLang="en-US" sz="2400" dirty="0" smtClean="0">
                <a:latin typeface="Times New Roman" pitchFamily="18" charset="0"/>
              </a:rPr>
              <a:t> </a:t>
            </a:r>
            <a:r>
              <a:rPr lang="en-US" altLang="zh-TW" sz="2400" dirty="0" smtClean="0">
                <a:latin typeface="Times New Roman" pitchFamily="18" charset="0"/>
              </a:rPr>
              <a:t>use one pair of related texts as a </a:t>
            </a:r>
            <a:r>
              <a:rPr lang="en-US" altLang="zh-TW" sz="2400" i="1" dirty="0" smtClean="0">
                <a:solidFill>
                  <a:srgbClr val="FF0000"/>
                </a:solidFill>
                <a:latin typeface="Times New Roman" pitchFamily="18" charset="0"/>
              </a:rPr>
              <a:t>satellite</a:t>
            </a:r>
            <a:r>
              <a:rPr lang="en-US" altLang="zh-TW" sz="2400" dirty="0" smtClean="0">
                <a:latin typeface="Times New Roman" pitchFamily="18" charset="0"/>
              </a:rPr>
              <a:t> or </a:t>
            </a:r>
            <a:r>
              <a:rPr lang="en-US" altLang="zh-TW" sz="2400" i="1" dirty="0" smtClean="0">
                <a:solidFill>
                  <a:srgbClr val="FF0000"/>
                </a:solidFill>
                <a:latin typeface="Times New Roman" pitchFamily="18" charset="0"/>
              </a:rPr>
              <a:t>nucleus</a:t>
            </a:r>
            <a:r>
              <a:rPr lang="en-US" altLang="zh-TW" sz="2400" dirty="0" smtClean="0">
                <a:latin typeface="Times New Roman" pitchFamily="18" charset="0"/>
              </a:rPr>
              <a:t> in another higher-level</a:t>
            </a:r>
            <a:r>
              <a:rPr lang="zh-TW" altLang="en-US" sz="2400" dirty="0" smtClean="0">
                <a:latin typeface="Times New Roman" pitchFamily="18" charset="0"/>
              </a:rPr>
              <a:t> </a:t>
            </a:r>
            <a:r>
              <a:rPr lang="en-US" altLang="zh-TW" sz="2400" dirty="0" smtClean="0">
                <a:latin typeface="Times New Roman" pitchFamily="18" charset="0"/>
              </a:rPr>
              <a:t>relation.</a:t>
            </a:r>
          </a:p>
          <a:p>
            <a:pPr marL="361950" indent="-361950"/>
            <a:endParaRPr lang="en-US" altLang="zh-TW" dirty="0" smtClean="0">
              <a:latin typeface="Times New Roman" pitchFamily="18" charset="0"/>
            </a:endParaRPr>
          </a:p>
        </p:txBody>
      </p:sp>
      <p:sp>
        <p:nvSpPr>
          <p:cNvPr id="22532" name="Date Placeholder 3"/>
          <p:cNvSpPr>
            <a:spLocks noGrp="1"/>
          </p:cNvSpPr>
          <p:nvPr>
            <p:ph type="dt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smtClean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Keh-Yih Su, 2014/12/17</a:t>
            </a:r>
          </a:p>
        </p:txBody>
      </p:sp>
      <p:sp>
        <p:nvSpPr>
          <p:cNvPr id="22533" name="Slide Number Placeholder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CB3A05-7849-4DB4-BA6D-FEE8A99C5495}" type="slidenum">
              <a:rPr lang="en-US" altLang="zh-TW" sz="1200" smtClean="0">
                <a:solidFill>
                  <a:srgbClr val="0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zh-TW" sz="12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2534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7848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533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648200" y="0"/>
            <a:ext cx="426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position  </a:t>
            </a:r>
            <a:r>
              <a:rPr lang="zh-TW" altLang="en-US" sz="2000" smtClean="0">
                <a:solidFill>
                  <a:srgbClr val="000000"/>
                </a:solidFill>
                <a:latin typeface="Times New Roman" pitchFamily="18" charset="0"/>
              </a:rPr>
              <a:t>：</a:t>
            </a: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= initial + rate  * 60 </a:t>
            </a: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6781800" y="3810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572000" y="644525"/>
            <a:ext cx="4267200" cy="400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lexical analyzer 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334000" y="1295400"/>
            <a:ext cx="426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id</a:t>
            </a:r>
            <a:r>
              <a:rPr lang="en-US" altLang="zh-TW" sz="2000" baseline="-25000" smtClean="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zh-TW" altLang="en-US" sz="2000" smtClean="0">
                <a:solidFill>
                  <a:srgbClr val="000000"/>
                </a:solidFill>
                <a:latin typeface="Times New Roman" pitchFamily="18" charset="0"/>
              </a:rPr>
              <a:t>：</a:t>
            </a: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= id</a:t>
            </a:r>
            <a:r>
              <a:rPr lang="en-US" altLang="zh-TW" sz="2000" baseline="-2500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  +  id</a:t>
            </a:r>
            <a:r>
              <a:rPr lang="en-US" altLang="zh-TW" sz="2000" baseline="-25000" smtClean="0">
                <a:solidFill>
                  <a:srgbClr val="000000"/>
                </a:solidFill>
                <a:latin typeface="Times New Roman" pitchFamily="18" charset="0"/>
              </a:rPr>
              <a:t>3</a:t>
            </a: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  * 60 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572000" y="1939925"/>
            <a:ext cx="4267200" cy="400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syntax analyzer 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6165850" y="2514600"/>
            <a:ext cx="585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2000" smtClean="0">
                <a:solidFill>
                  <a:srgbClr val="000000"/>
                </a:solidFill>
                <a:latin typeface="Times New Roman" pitchFamily="18" charset="0"/>
              </a:rPr>
              <a:t>：</a:t>
            </a: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=</a:t>
            </a: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H="1">
            <a:off x="6064250" y="28956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6826250" y="2895600"/>
            <a:ext cx="533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Verdana" pitchFamily="34" charset="0"/>
              </a:rPr>
              <a:t>+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7207250" y="3200400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*</a:t>
            </a: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5683250" y="2819400"/>
            <a:ext cx="46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id</a:t>
            </a:r>
            <a:r>
              <a:rPr lang="en-US" altLang="zh-TW" sz="2000" baseline="-25000" smtClean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6380163" y="3276600"/>
            <a:ext cx="46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id</a:t>
            </a:r>
            <a:r>
              <a:rPr lang="en-US" altLang="zh-TW" sz="2000" baseline="-2500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6837363" y="3505200"/>
            <a:ext cx="46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id</a:t>
            </a:r>
            <a:r>
              <a:rPr lang="en-US" altLang="zh-TW" sz="2000" baseline="-25000" smtClean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7588250" y="3505200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60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4572000" y="4225925"/>
            <a:ext cx="4267200" cy="400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semantic analyzer </a:t>
            </a:r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6781800" y="11430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6781800" y="1676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6781800" y="2438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6826250" y="28956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7131050" y="32004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 flipH="1">
            <a:off x="6750050" y="32766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7512050" y="35052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 flipH="1">
            <a:off x="7131050" y="35052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12" name="Line 24"/>
          <p:cNvSpPr>
            <a:spLocks noChangeShapeType="1"/>
          </p:cNvSpPr>
          <p:nvPr/>
        </p:nvSpPr>
        <p:spPr bwMode="auto">
          <a:xfrm>
            <a:off x="6781800" y="3962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>
            <a:off x="6781800" y="4724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 flipH="1">
            <a:off x="6064250" y="51054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6826250" y="5105400"/>
            <a:ext cx="533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Verdana" pitchFamily="34" charset="0"/>
              </a:rPr>
              <a:t>+</a:t>
            </a:r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7207250" y="5410200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*</a:t>
            </a:r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5683250" y="5029200"/>
            <a:ext cx="46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id</a:t>
            </a:r>
            <a:r>
              <a:rPr lang="en-US" altLang="zh-TW" sz="2000" baseline="-25000" smtClean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6380163" y="5486400"/>
            <a:ext cx="46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id</a:t>
            </a:r>
            <a:r>
              <a:rPr lang="en-US" altLang="zh-TW" sz="2000" baseline="-2500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6837363" y="5715000"/>
            <a:ext cx="46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id</a:t>
            </a:r>
            <a:r>
              <a:rPr lang="en-US" altLang="zh-TW" sz="2000" baseline="-25000" smtClean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7337425" y="5730875"/>
            <a:ext cx="1196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inttoreal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    60</a:t>
            </a:r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>
            <a:off x="6826250" y="51054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22" name="Line 34"/>
          <p:cNvSpPr>
            <a:spLocks noChangeShapeType="1"/>
          </p:cNvSpPr>
          <p:nvPr/>
        </p:nvSpPr>
        <p:spPr bwMode="auto">
          <a:xfrm>
            <a:off x="7131050" y="54102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23" name="Line 35"/>
          <p:cNvSpPr>
            <a:spLocks noChangeShapeType="1"/>
          </p:cNvSpPr>
          <p:nvPr/>
        </p:nvSpPr>
        <p:spPr bwMode="auto">
          <a:xfrm flipH="1">
            <a:off x="6750050" y="54864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24" name="Line 36"/>
          <p:cNvSpPr>
            <a:spLocks noChangeShapeType="1"/>
          </p:cNvSpPr>
          <p:nvPr/>
        </p:nvSpPr>
        <p:spPr bwMode="auto">
          <a:xfrm>
            <a:off x="7512050" y="57150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25" name="Line 37"/>
          <p:cNvSpPr>
            <a:spLocks noChangeShapeType="1"/>
          </p:cNvSpPr>
          <p:nvPr/>
        </p:nvSpPr>
        <p:spPr bwMode="auto">
          <a:xfrm flipH="1">
            <a:off x="7131050" y="57150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6121400" y="4724400"/>
            <a:ext cx="585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2000" smtClean="0">
                <a:solidFill>
                  <a:srgbClr val="000000"/>
                </a:solidFill>
                <a:latin typeface="Times New Roman" pitchFamily="18" charset="0"/>
              </a:rPr>
              <a:t>：</a:t>
            </a: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=</a:t>
            </a:r>
          </a:p>
        </p:txBody>
      </p:sp>
      <p:sp>
        <p:nvSpPr>
          <p:cNvPr id="12327" name="Line 39"/>
          <p:cNvSpPr>
            <a:spLocks noChangeShapeType="1"/>
          </p:cNvSpPr>
          <p:nvPr/>
        </p:nvSpPr>
        <p:spPr bwMode="auto">
          <a:xfrm>
            <a:off x="7924800" y="6188075"/>
            <a:ext cx="0" cy="19685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579496" name="Group 40"/>
          <p:cNvGraphicFramePr>
            <a:graphicFrameLocks noGrp="1"/>
          </p:cNvGraphicFramePr>
          <p:nvPr/>
        </p:nvGraphicFramePr>
        <p:xfrm>
          <a:off x="1371600" y="3429000"/>
          <a:ext cx="2590800" cy="2133600"/>
        </p:xfrm>
        <a:graphic>
          <a:graphicData uri="http://schemas.openxmlformats.org/drawingml/2006/table">
            <a:tbl>
              <a:tblPr/>
              <a:tblGrid>
                <a:gridCol w="1752600"/>
                <a:gridCol w="838200"/>
              </a:tblGrid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  <a:ea typeface="新細明體" pitchFamily="18" charset="-120"/>
                        </a:rPr>
                        <a:t>position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  <a:ea typeface="新細明體" pitchFamily="18" charset="-12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  <a:ea typeface="新細明體" pitchFamily="18" charset="-120"/>
                        </a:rPr>
                        <a:t>initial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  <a:ea typeface="新細明體" pitchFamily="18" charset="-12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  <a:ea typeface="新細明體" pitchFamily="18" charset="-120"/>
                        </a:rPr>
                        <a:t>rate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  <a:ea typeface="新細明體" pitchFamily="18" charset="-12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2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44" name="Text Box 58"/>
          <p:cNvSpPr txBox="1">
            <a:spLocks noChangeArrowheads="1"/>
          </p:cNvSpPr>
          <p:nvPr/>
        </p:nvSpPr>
        <p:spPr bwMode="auto">
          <a:xfrm>
            <a:off x="1371600" y="2971800"/>
            <a:ext cx="289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000" smtClean="0">
                <a:solidFill>
                  <a:srgbClr val="000000"/>
                </a:solidFill>
                <a:latin typeface="Times New Roman" pitchFamily="18" charset="0"/>
              </a:rPr>
              <a:t>SYMBOL  TABLE</a:t>
            </a:r>
          </a:p>
        </p:txBody>
      </p:sp>
      <p:sp>
        <p:nvSpPr>
          <p:cNvPr id="12345" name="Text Box 59"/>
          <p:cNvSpPr txBox="1">
            <a:spLocks noChangeArrowheads="1"/>
          </p:cNvSpPr>
          <p:nvPr/>
        </p:nvSpPr>
        <p:spPr bwMode="auto">
          <a:xfrm>
            <a:off x="1066800" y="34290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2346" name="Text Box 60"/>
          <p:cNvSpPr txBox="1">
            <a:spLocks noChangeArrowheads="1"/>
          </p:cNvSpPr>
          <p:nvPr/>
        </p:nvSpPr>
        <p:spPr bwMode="auto">
          <a:xfrm>
            <a:off x="1066800" y="39624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12347" name="Text Box 61"/>
          <p:cNvSpPr txBox="1">
            <a:spLocks noChangeArrowheads="1"/>
          </p:cNvSpPr>
          <p:nvPr/>
        </p:nvSpPr>
        <p:spPr bwMode="auto">
          <a:xfrm>
            <a:off x="1066800" y="45720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Verdana" pitchFamily="34" charset="0"/>
              </a:rPr>
              <a:t>3</a:t>
            </a:r>
          </a:p>
        </p:txBody>
      </p:sp>
      <p:sp>
        <p:nvSpPr>
          <p:cNvPr id="12348" name="Text Box 62"/>
          <p:cNvSpPr txBox="1">
            <a:spLocks noChangeArrowheads="1"/>
          </p:cNvSpPr>
          <p:nvPr/>
        </p:nvSpPr>
        <p:spPr bwMode="auto">
          <a:xfrm>
            <a:off x="1066800" y="51816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Verdana" pitchFamily="34" charset="0"/>
              </a:rPr>
              <a:t>4</a:t>
            </a:r>
          </a:p>
        </p:txBody>
      </p:sp>
      <p:sp>
        <p:nvSpPr>
          <p:cNvPr id="12349" name="Text Box 64"/>
          <p:cNvSpPr txBox="1">
            <a:spLocks noChangeArrowheads="1"/>
          </p:cNvSpPr>
          <p:nvPr/>
        </p:nvSpPr>
        <p:spPr bwMode="auto">
          <a:xfrm>
            <a:off x="685800" y="1143000"/>
            <a:ext cx="12192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800" smtClean="0">
                <a:solidFill>
                  <a:srgbClr val="000000"/>
                </a:solidFill>
                <a:latin typeface="Verdana" pitchFamily="34" charset="0"/>
              </a:rPr>
              <a:t>[Aho 86]</a:t>
            </a:r>
          </a:p>
        </p:txBody>
      </p:sp>
      <p:sp>
        <p:nvSpPr>
          <p:cNvPr id="48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42411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/>
          <p:cNvSpPr>
            <a:spLocks noChangeShapeType="1"/>
          </p:cNvSpPr>
          <p:nvPr/>
        </p:nvSpPr>
        <p:spPr bwMode="auto">
          <a:xfrm>
            <a:off x="4724400" y="457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971800" y="685800"/>
            <a:ext cx="4267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intermediate code generator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572000" y="152400"/>
            <a:ext cx="304800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200" smtClean="0">
                <a:solidFill>
                  <a:srgbClr val="000000"/>
                </a:solidFill>
                <a:latin typeface="Verdana" pitchFamily="34" charset="0"/>
              </a:rPr>
              <a:t>C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4724400" y="1219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200400" y="1435100"/>
            <a:ext cx="4495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temp1  </a:t>
            </a:r>
            <a:r>
              <a:rPr lang="zh-TW" altLang="en-US" sz="2400" smtClean="0">
                <a:solidFill>
                  <a:srgbClr val="000000"/>
                </a:solidFill>
                <a:latin typeface="Times New Roman" pitchFamily="18" charset="0"/>
              </a:rPr>
              <a:t>：＝</a:t>
            </a: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 inttoreal (60)</a:t>
            </a:r>
          </a:p>
          <a:p>
            <a:pPr defTabSz="914400"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temp2  </a:t>
            </a:r>
            <a:r>
              <a:rPr lang="zh-TW" altLang="en-US" sz="2400" smtClean="0">
                <a:solidFill>
                  <a:srgbClr val="000000"/>
                </a:solidFill>
                <a:latin typeface="Times New Roman" pitchFamily="18" charset="0"/>
              </a:rPr>
              <a:t>：＝</a:t>
            </a: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 id3 * temp1</a:t>
            </a:r>
          </a:p>
          <a:p>
            <a:pPr defTabSz="914400"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temp3  </a:t>
            </a:r>
            <a:r>
              <a:rPr lang="zh-TW" altLang="en-US" sz="2400" smtClean="0">
                <a:solidFill>
                  <a:srgbClr val="000000"/>
                </a:solidFill>
                <a:latin typeface="Times New Roman" pitchFamily="18" charset="0"/>
              </a:rPr>
              <a:t>：＝</a:t>
            </a: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 id2 + temp2</a:t>
            </a:r>
          </a:p>
          <a:p>
            <a:pPr defTabSz="914400"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id1       </a:t>
            </a:r>
            <a:r>
              <a:rPr lang="zh-TW" altLang="en-US" sz="2400" smtClean="0">
                <a:solidFill>
                  <a:srgbClr val="000000"/>
                </a:solidFill>
                <a:latin typeface="Times New Roman" pitchFamily="18" charset="0"/>
              </a:rPr>
              <a:t>：＝</a:t>
            </a: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 temp3 </a:t>
            </a:r>
          </a:p>
          <a:p>
            <a:pPr defTabSz="914400"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lang="en-US" altLang="zh-TW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724400" y="2895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3048000" y="3187700"/>
            <a:ext cx="4267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code optimizer </a:t>
            </a: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4724400" y="3657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200400" y="3886200"/>
            <a:ext cx="44958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temp1  </a:t>
            </a:r>
            <a:r>
              <a:rPr lang="zh-TW" altLang="en-US" sz="2400" smtClean="0">
                <a:solidFill>
                  <a:srgbClr val="000000"/>
                </a:solidFill>
                <a:latin typeface="Times New Roman" pitchFamily="18" charset="0"/>
              </a:rPr>
              <a:t>：＝</a:t>
            </a: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 id3 * 60.0</a:t>
            </a:r>
          </a:p>
          <a:p>
            <a:pPr defTabSz="914400"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id1       </a:t>
            </a:r>
            <a:r>
              <a:rPr lang="zh-TW" altLang="en-US" sz="2400" smtClean="0">
                <a:solidFill>
                  <a:srgbClr val="000000"/>
                </a:solidFill>
                <a:latin typeface="Times New Roman" pitchFamily="18" charset="0"/>
              </a:rPr>
              <a:t>：＝</a:t>
            </a: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 id2 + temp1</a:t>
            </a:r>
          </a:p>
          <a:p>
            <a:pPr defTabSz="914400"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lang="en-US" altLang="zh-TW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3048000" y="4800600"/>
            <a:ext cx="4267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2400" smtClean="0">
                <a:solidFill>
                  <a:srgbClr val="000000"/>
                </a:solidFill>
                <a:latin typeface="Times New Roman" pitchFamily="18" charset="0"/>
              </a:rPr>
              <a:t>code generator 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4724400" y="45720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4724400" y="53340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4114800" y="55800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Binary Code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685800" y="1219200"/>
            <a:ext cx="12192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800" smtClean="0">
                <a:solidFill>
                  <a:srgbClr val="000000"/>
                </a:solidFill>
                <a:latin typeface="Verdana" pitchFamily="34" charset="0"/>
              </a:rPr>
              <a:t>[Aho 86]</a:t>
            </a:r>
          </a:p>
        </p:txBody>
      </p:sp>
      <p:sp>
        <p:nvSpPr>
          <p:cNvPr id="17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271116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050"/>
          <p:cNvSpPr txBox="1">
            <a:spLocks noChangeArrowheads="1"/>
          </p:cNvSpPr>
          <p:nvPr/>
        </p:nvSpPr>
        <p:spPr bwMode="auto">
          <a:xfrm>
            <a:off x="2057400" y="1219200"/>
            <a:ext cx="321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39" name="Text Box 2051"/>
          <p:cNvSpPr txBox="1">
            <a:spLocks noChangeArrowheads="1"/>
          </p:cNvSpPr>
          <p:nvPr/>
        </p:nvSpPr>
        <p:spPr bwMode="auto">
          <a:xfrm>
            <a:off x="3657600" y="0"/>
            <a:ext cx="2209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source program</a:t>
            </a:r>
          </a:p>
        </p:txBody>
      </p:sp>
      <p:sp>
        <p:nvSpPr>
          <p:cNvPr id="14340" name="Line 2052"/>
          <p:cNvSpPr>
            <a:spLocks noChangeShapeType="1"/>
          </p:cNvSpPr>
          <p:nvPr/>
        </p:nvSpPr>
        <p:spPr bwMode="auto">
          <a:xfrm>
            <a:off x="4572000" y="304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41" name="Text Box 2053"/>
          <p:cNvSpPr txBox="1">
            <a:spLocks noChangeArrowheads="1"/>
          </p:cNvSpPr>
          <p:nvPr/>
        </p:nvSpPr>
        <p:spPr bwMode="auto">
          <a:xfrm>
            <a:off x="3505200" y="3352800"/>
            <a:ext cx="2438400" cy="593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intermediate code generator</a:t>
            </a:r>
          </a:p>
        </p:txBody>
      </p:sp>
      <p:sp>
        <p:nvSpPr>
          <p:cNvPr id="14342" name="Text Box 2054"/>
          <p:cNvSpPr txBox="1">
            <a:spLocks noChangeArrowheads="1"/>
          </p:cNvSpPr>
          <p:nvPr/>
        </p:nvSpPr>
        <p:spPr bwMode="auto">
          <a:xfrm>
            <a:off x="3429000" y="533400"/>
            <a:ext cx="2514600" cy="715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lexical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analyzer</a:t>
            </a:r>
          </a:p>
        </p:txBody>
      </p:sp>
      <p:sp>
        <p:nvSpPr>
          <p:cNvPr id="14343" name="Text Box 2055"/>
          <p:cNvSpPr txBox="1">
            <a:spLocks noChangeArrowheads="1"/>
          </p:cNvSpPr>
          <p:nvPr/>
        </p:nvSpPr>
        <p:spPr bwMode="auto">
          <a:xfrm>
            <a:off x="3505200" y="1524000"/>
            <a:ext cx="2438400" cy="715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syntax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analyzer</a:t>
            </a:r>
          </a:p>
        </p:txBody>
      </p:sp>
      <p:sp>
        <p:nvSpPr>
          <p:cNvPr id="14344" name="Text Box 2056"/>
          <p:cNvSpPr txBox="1">
            <a:spLocks noChangeArrowheads="1"/>
          </p:cNvSpPr>
          <p:nvPr/>
        </p:nvSpPr>
        <p:spPr bwMode="auto">
          <a:xfrm>
            <a:off x="3505200" y="2438400"/>
            <a:ext cx="2438400" cy="715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semantic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analyzer</a:t>
            </a:r>
          </a:p>
        </p:txBody>
      </p:sp>
      <p:sp>
        <p:nvSpPr>
          <p:cNvPr id="14345" name="Text Box 2057"/>
          <p:cNvSpPr txBox="1">
            <a:spLocks noChangeArrowheads="1"/>
          </p:cNvSpPr>
          <p:nvPr/>
        </p:nvSpPr>
        <p:spPr bwMode="auto">
          <a:xfrm>
            <a:off x="3505200" y="4191000"/>
            <a:ext cx="2438400" cy="715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code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optimizer</a:t>
            </a:r>
          </a:p>
        </p:txBody>
      </p:sp>
      <p:sp>
        <p:nvSpPr>
          <p:cNvPr id="14346" name="Text Box 2058"/>
          <p:cNvSpPr txBox="1">
            <a:spLocks noChangeArrowheads="1"/>
          </p:cNvSpPr>
          <p:nvPr/>
        </p:nvSpPr>
        <p:spPr bwMode="auto">
          <a:xfrm>
            <a:off x="3505200" y="5105400"/>
            <a:ext cx="2438400" cy="715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code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generator</a:t>
            </a:r>
          </a:p>
        </p:txBody>
      </p:sp>
      <p:sp>
        <p:nvSpPr>
          <p:cNvPr id="14347" name="Line 2059"/>
          <p:cNvSpPr>
            <a:spLocks noChangeShapeType="1"/>
          </p:cNvSpPr>
          <p:nvPr/>
        </p:nvSpPr>
        <p:spPr bwMode="auto">
          <a:xfrm>
            <a:off x="4572000" y="12192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48" name="Line 2060"/>
          <p:cNvSpPr>
            <a:spLocks noChangeShapeType="1"/>
          </p:cNvSpPr>
          <p:nvPr/>
        </p:nvSpPr>
        <p:spPr bwMode="auto">
          <a:xfrm>
            <a:off x="4572000" y="2209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49" name="Line 2061"/>
          <p:cNvSpPr>
            <a:spLocks noChangeShapeType="1"/>
          </p:cNvSpPr>
          <p:nvPr/>
        </p:nvSpPr>
        <p:spPr bwMode="auto">
          <a:xfrm>
            <a:off x="4572000" y="3124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50" name="Line 2062"/>
          <p:cNvSpPr>
            <a:spLocks noChangeShapeType="1"/>
          </p:cNvSpPr>
          <p:nvPr/>
        </p:nvSpPr>
        <p:spPr bwMode="auto">
          <a:xfrm>
            <a:off x="4572000" y="3962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51" name="Line 2063"/>
          <p:cNvSpPr>
            <a:spLocks noChangeShapeType="1"/>
          </p:cNvSpPr>
          <p:nvPr/>
        </p:nvSpPr>
        <p:spPr bwMode="auto">
          <a:xfrm>
            <a:off x="4572000" y="4876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52" name="Text Box 2064"/>
          <p:cNvSpPr txBox="1">
            <a:spLocks noChangeArrowheads="1"/>
          </p:cNvSpPr>
          <p:nvPr/>
        </p:nvSpPr>
        <p:spPr bwMode="auto">
          <a:xfrm>
            <a:off x="3810000" y="5943600"/>
            <a:ext cx="2057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target program</a:t>
            </a:r>
          </a:p>
        </p:txBody>
      </p:sp>
      <p:sp>
        <p:nvSpPr>
          <p:cNvPr id="14353" name="Line 2065"/>
          <p:cNvSpPr>
            <a:spLocks noChangeShapeType="1"/>
          </p:cNvSpPr>
          <p:nvPr/>
        </p:nvSpPr>
        <p:spPr bwMode="auto">
          <a:xfrm>
            <a:off x="4572000" y="5791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54" name="Line 2066"/>
          <p:cNvSpPr>
            <a:spLocks noChangeShapeType="1"/>
          </p:cNvSpPr>
          <p:nvPr/>
        </p:nvSpPr>
        <p:spPr bwMode="auto">
          <a:xfrm flipH="1" flipV="1">
            <a:off x="5943600" y="838200"/>
            <a:ext cx="1752600" cy="19812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55" name="Text Box 2067"/>
          <p:cNvSpPr txBox="1">
            <a:spLocks noChangeArrowheads="1"/>
          </p:cNvSpPr>
          <p:nvPr/>
        </p:nvSpPr>
        <p:spPr bwMode="auto">
          <a:xfrm>
            <a:off x="6705600" y="2819400"/>
            <a:ext cx="2286000" cy="715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error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handler</a:t>
            </a:r>
          </a:p>
        </p:txBody>
      </p:sp>
      <p:sp>
        <p:nvSpPr>
          <p:cNvPr id="14356" name="Line 2068"/>
          <p:cNvSpPr>
            <a:spLocks noChangeShapeType="1"/>
          </p:cNvSpPr>
          <p:nvPr/>
        </p:nvSpPr>
        <p:spPr bwMode="auto">
          <a:xfrm flipH="1" flipV="1">
            <a:off x="5943600" y="1905000"/>
            <a:ext cx="1524000" cy="914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57" name="Line 2069"/>
          <p:cNvSpPr>
            <a:spLocks noChangeShapeType="1"/>
          </p:cNvSpPr>
          <p:nvPr/>
        </p:nvSpPr>
        <p:spPr bwMode="auto">
          <a:xfrm flipH="1" flipV="1">
            <a:off x="5943600" y="2667000"/>
            <a:ext cx="14478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58" name="Line 2070"/>
          <p:cNvSpPr>
            <a:spLocks noChangeShapeType="1"/>
          </p:cNvSpPr>
          <p:nvPr/>
        </p:nvSpPr>
        <p:spPr bwMode="auto">
          <a:xfrm flipH="1">
            <a:off x="5943600" y="3581400"/>
            <a:ext cx="1600200" cy="1524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59" name="Line 2071"/>
          <p:cNvSpPr>
            <a:spLocks noChangeShapeType="1"/>
          </p:cNvSpPr>
          <p:nvPr/>
        </p:nvSpPr>
        <p:spPr bwMode="auto">
          <a:xfrm flipH="1">
            <a:off x="5943600" y="3581400"/>
            <a:ext cx="1600200" cy="10668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60" name="Line 2072"/>
          <p:cNvSpPr>
            <a:spLocks noChangeShapeType="1"/>
          </p:cNvSpPr>
          <p:nvPr/>
        </p:nvSpPr>
        <p:spPr bwMode="auto">
          <a:xfrm flipH="1">
            <a:off x="5943600" y="3581400"/>
            <a:ext cx="1676400" cy="19812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61" name="Text Box 2073"/>
          <p:cNvSpPr txBox="1">
            <a:spLocks noChangeArrowheads="1"/>
          </p:cNvSpPr>
          <p:nvPr/>
        </p:nvSpPr>
        <p:spPr bwMode="auto">
          <a:xfrm>
            <a:off x="381000" y="2971800"/>
            <a:ext cx="2438400" cy="715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symbol-table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600" smtClean="0">
                <a:solidFill>
                  <a:srgbClr val="000000"/>
                </a:solidFill>
                <a:latin typeface="Verdana" pitchFamily="34" charset="0"/>
              </a:rPr>
              <a:t>manager</a:t>
            </a:r>
          </a:p>
        </p:txBody>
      </p:sp>
      <p:sp>
        <p:nvSpPr>
          <p:cNvPr id="14362" name="Line 2074"/>
          <p:cNvSpPr>
            <a:spLocks noChangeShapeType="1"/>
          </p:cNvSpPr>
          <p:nvPr/>
        </p:nvSpPr>
        <p:spPr bwMode="auto">
          <a:xfrm flipH="1">
            <a:off x="1295400" y="838200"/>
            <a:ext cx="2133600" cy="21336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63" name="Line 2075"/>
          <p:cNvSpPr>
            <a:spLocks noChangeShapeType="1"/>
          </p:cNvSpPr>
          <p:nvPr/>
        </p:nvSpPr>
        <p:spPr bwMode="auto">
          <a:xfrm flipH="1">
            <a:off x="1295400" y="1905000"/>
            <a:ext cx="2209800" cy="10668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64" name="Line 2076"/>
          <p:cNvSpPr>
            <a:spLocks noChangeShapeType="1"/>
          </p:cNvSpPr>
          <p:nvPr/>
        </p:nvSpPr>
        <p:spPr bwMode="auto">
          <a:xfrm flipH="1">
            <a:off x="1371600" y="2667000"/>
            <a:ext cx="2133600" cy="3048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65" name="Line 2077"/>
          <p:cNvSpPr>
            <a:spLocks noChangeShapeType="1"/>
          </p:cNvSpPr>
          <p:nvPr/>
        </p:nvSpPr>
        <p:spPr bwMode="auto">
          <a:xfrm flipH="1" flipV="1">
            <a:off x="1219200" y="3657600"/>
            <a:ext cx="2286000" cy="19812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66" name="Line 2078"/>
          <p:cNvSpPr>
            <a:spLocks noChangeShapeType="1"/>
          </p:cNvSpPr>
          <p:nvPr/>
        </p:nvSpPr>
        <p:spPr bwMode="auto">
          <a:xfrm flipH="1" flipV="1">
            <a:off x="1295400" y="3733800"/>
            <a:ext cx="2209800" cy="8382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67" name="Line 2079"/>
          <p:cNvSpPr>
            <a:spLocks noChangeShapeType="1"/>
          </p:cNvSpPr>
          <p:nvPr/>
        </p:nvSpPr>
        <p:spPr bwMode="auto">
          <a:xfrm flipH="1" flipV="1">
            <a:off x="1371600" y="3733800"/>
            <a:ext cx="2133600" cy="762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68" name="Text Box 2081"/>
          <p:cNvSpPr txBox="1">
            <a:spLocks noChangeArrowheads="1"/>
          </p:cNvSpPr>
          <p:nvPr/>
        </p:nvSpPr>
        <p:spPr bwMode="auto">
          <a:xfrm>
            <a:off x="533400" y="838200"/>
            <a:ext cx="12192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TW" sz="1800" smtClean="0">
                <a:solidFill>
                  <a:srgbClr val="000000"/>
                </a:solidFill>
                <a:latin typeface="Verdana" pitchFamily="34" charset="0"/>
              </a:rPr>
              <a:t>[Aho 86]</a:t>
            </a:r>
          </a:p>
        </p:txBody>
      </p:sp>
      <p:sp>
        <p:nvSpPr>
          <p:cNvPr id="34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195833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839200" cy="838200"/>
          </a:xfrm>
        </p:spPr>
        <p:txBody>
          <a:bodyPr/>
          <a:lstStyle/>
          <a:p>
            <a:r>
              <a:rPr lang="en-US" altLang="zh-TW" smtClean="0">
                <a:latin typeface="Times New Roman" pitchFamily="18" charset="0"/>
              </a:rPr>
              <a:t>Natural Language is more complicated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610600" cy="4876800"/>
          </a:xfrm>
        </p:spPr>
        <p:txBody>
          <a:bodyPr/>
          <a:lstStyle/>
          <a:p>
            <a:pPr marL="361950" indent="-361950">
              <a:defRPr/>
            </a:pPr>
            <a:r>
              <a:rPr lang="en-US" altLang="zh-TW" sz="2800" dirty="0" smtClean="0">
                <a:solidFill>
                  <a:srgbClr val="FF0000"/>
                </a:solidFill>
                <a:latin typeface="+mj-lt"/>
              </a:rPr>
              <a:t>Ambiguity (</a:t>
            </a:r>
            <a:r>
              <a:rPr lang="zh-TW" altLang="en-US" sz="2800" dirty="0" smtClean="0">
                <a:solidFill>
                  <a:srgbClr val="FF0000"/>
                </a:solidFill>
                <a:latin typeface="+mj-lt"/>
              </a:rPr>
              <a:t>岐義</a:t>
            </a:r>
            <a:r>
              <a:rPr lang="en-US" altLang="zh-TW" dirty="0" smtClean="0">
                <a:solidFill>
                  <a:srgbClr val="FF0000"/>
                </a:solidFill>
                <a:latin typeface="+mj-lt"/>
              </a:rPr>
              <a:t>)</a:t>
            </a:r>
            <a:r>
              <a:rPr lang="en-US" altLang="zh-TW" dirty="0" smtClean="0">
                <a:latin typeface="+mj-lt"/>
              </a:rPr>
              <a:t> --- </a:t>
            </a:r>
            <a:r>
              <a:rPr lang="en-US" altLang="zh-TW" sz="2800" dirty="0" smtClean="0">
                <a:latin typeface="+mj-lt"/>
              </a:rPr>
              <a:t>For decoder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latin typeface="Times New Roman" pitchFamily="18" charset="0"/>
              </a:rPr>
              <a:t>Many different ways to interpret a given sentence. 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latin typeface="Times New Roman" pitchFamily="18" charset="0"/>
              </a:rPr>
              <a:t>#1: “[I saw [the boy] [with a telescope]]"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latin typeface="Times New Roman" pitchFamily="18" charset="0"/>
              </a:rPr>
              <a:t>#2: “[I saw [the boy [with a telescope]]]"</a:t>
            </a:r>
          </a:p>
          <a:p>
            <a:pPr marL="895350" lvl="1" indent="-354013">
              <a:defRPr/>
            </a:pPr>
            <a:endParaRPr lang="en-US" altLang="zh-TW" sz="1000" dirty="0" smtClean="0">
              <a:latin typeface="Times New Roman" pitchFamily="18" charset="0"/>
            </a:endParaRPr>
          </a:p>
          <a:p>
            <a:pPr marL="361950" indent="-361950">
              <a:defRPr/>
            </a:pPr>
            <a:r>
              <a:rPr lang="en-US" altLang="zh-TW" sz="2800" dirty="0">
                <a:solidFill>
                  <a:srgbClr val="FF0000"/>
                </a:solidFill>
                <a:latin typeface="+mj-lt"/>
              </a:rPr>
              <a:t>Ill-</a:t>
            </a:r>
            <a:r>
              <a:rPr lang="en-US" altLang="zh-TW" sz="2800" dirty="0" err="1">
                <a:solidFill>
                  <a:srgbClr val="FF0000"/>
                </a:solidFill>
                <a:latin typeface="+mj-lt"/>
              </a:rPr>
              <a:t>Formedness</a:t>
            </a:r>
            <a:r>
              <a:rPr lang="en-US" altLang="zh-TW" sz="2800" dirty="0">
                <a:solidFill>
                  <a:srgbClr val="FF0000"/>
                </a:solidFill>
                <a:latin typeface="+mj-lt"/>
              </a:rPr>
              <a:t> (</a:t>
            </a:r>
            <a:r>
              <a:rPr lang="zh-TW" altLang="en-US" sz="2800" dirty="0">
                <a:solidFill>
                  <a:srgbClr val="FF0000"/>
                </a:solidFill>
                <a:latin typeface="+mj-lt"/>
              </a:rPr>
              <a:t>不合設定</a:t>
            </a:r>
            <a:r>
              <a:rPr lang="en-US" altLang="zh-TW" sz="28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zh-TW" altLang="en-US" sz="2800" dirty="0">
                <a:solidFill>
                  <a:srgbClr val="FF0000"/>
                </a:solidFill>
                <a:latin typeface="+mj-lt"/>
              </a:rPr>
              <a:t>非正規</a:t>
            </a:r>
            <a:r>
              <a:rPr lang="en-US" altLang="zh-TW" sz="2800" dirty="0">
                <a:solidFill>
                  <a:srgbClr val="FF0000"/>
                </a:solidFill>
                <a:latin typeface="+mj-lt"/>
              </a:rPr>
              <a:t>)</a:t>
            </a:r>
            <a:r>
              <a:rPr lang="en-US" altLang="zh-TW" sz="2800" dirty="0">
                <a:latin typeface="+mj-lt"/>
              </a:rPr>
              <a:t> --- For decoder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latin typeface="Times New Roman" pitchFamily="18" charset="0"/>
              </a:rPr>
              <a:t>Language is involving, and no rule-set could completely cover various cases to appear tomorrow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latin typeface="Times New Roman" pitchFamily="18" charset="0"/>
              </a:rPr>
              <a:t>New Words: Singlish, bioinformatics, etc.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latin typeface="Times New Roman" pitchFamily="18" charset="0"/>
              </a:rPr>
              <a:t>New Usage: missing verb in "Which one?" …</a:t>
            </a:r>
          </a:p>
          <a:p>
            <a:pPr marL="895350" lvl="1" indent="-354013">
              <a:defRPr/>
            </a:pPr>
            <a:endParaRPr lang="en-US" altLang="zh-TW" sz="2400" dirty="0" smtClean="0">
              <a:latin typeface="Times New Roman" pitchFamily="18" charset="0"/>
            </a:endParaRPr>
          </a:p>
        </p:txBody>
      </p:sp>
      <p:sp>
        <p:nvSpPr>
          <p:cNvPr id="16388" name="日期版面配置區 1"/>
          <p:cNvSpPr>
            <a:spLocks noGrp="1"/>
          </p:cNvSpPr>
          <p:nvPr>
            <p:ph type="dt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403392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altLang="zh-TW" sz="3600" smtClean="0">
                <a:latin typeface="Times New Roman" pitchFamily="18" charset="0"/>
              </a:rPr>
              <a:t>Various Kinds of Ambiguities (1)</a:t>
            </a:r>
          </a:p>
        </p:txBody>
      </p:sp>
      <p:sp>
        <p:nvSpPr>
          <p:cNvPr id="91545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14400"/>
            <a:ext cx="8534400" cy="5715000"/>
          </a:xfrm>
        </p:spPr>
        <p:txBody>
          <a:bodyPr/>
          <a:lstStyle/>
          <a:p>
            <a:pPr marL="361950" indent="-361950">
              <a:defRPr/>
            </a:pPr>
            <a:r>
              <a:rPr lang="en-US" altLang="zh-TW" sz="2800" dirty="0" smtClean="0">
                <a:latin typeface="Times New Roman" pitchFamily="18" charset="0"/>
              </a:rPr>
              <a:t>Sentence Segmentation: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latin typeface="Times New Roman" pitchFamily="18" charset="0"/>
              </a:rPr>
              <a:t>An English “Period” might not be the Sentence-Delimiter (e.g., Eq. 3, Mr. King, etc.)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solidFill>
                  <a:srgbClr val="7F7F7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Should Chinese “Comma” be regarded as the Sentence-Delimiter?</a:t>
            </a:r>
          </a:p>
          <a:p>
            <a:pPr marL="895350" lvl="1" indent="-354013">
              <a:buFont typeface="Monotype Sorts" pitchFamily="2" charset="2"/>
              <a:buNone/>
              <a:defRPr/>
            </a:pPr>
            <a:endParaRPr lang="en-US" altLang="zh-TW" sz="700" dirty="0" smtClean="0">
              <a:latin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zh-TW" sz="2800" dirty="0" smtClean="0">
                <a:latin typeface="Times New Roman" pitchFamily="18" charset="0"/>
              </a:rPr>
              <a:t>Tokenization: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latin typeface="Times New Roman" pitchFamily="18" charset="0"/>
              </a:rPr>
              <a:t>English Split-Idiom and Compound-Noun matching</a:t>
            </a:r>
          </a:p>
          <a:p>
            <a:pPr marL="895350" lvl="1" indent="-354013">
              <a:defRPr/>
            </a:pPr>
            <a:r>
              <a:rPr lang="en-US" altLang="zh-TW" sz="2400" dirty="0" smtClean="0">
                <a:latin typeface="Times New Roman" pitchFamily="18" charset="0"/>
              </a:rPr>
              <a:t>Word Segmentation (no space between Chinese chars)</a:t>
            </a:r>
          </a:p>
          <a:p>
            <a:pPr marL="895350" lvl="1" indent="-354013">
              <a:buFont typeface="Monotype Sorts" pitchFamily="2" charset="2"/>
              <a:buChar char="m"/>
              <a:defRPr/>
            </a:pPr>
            <a:r>
              <a:rPr lang="en-US" altLang="zh-TW" sz="2400" dirty="0" smtClean="0">
                <a:solidFill>
                  <a:srgbClr val="FF0000"/>
                </a:solidFill>
                <a:latin typeface="Times New Roman" pitchFamily="18" charset="0"/>
              </a:rPr>
              <a:t>[</a:t>
            </a:r>
            <a:r>
              <a:rPr lang="en-US" altLang="zh-TW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[</a:t>
            </a:r>
            <a:r>
              <a:rPr lang="zh-TW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土地公有</a:t>
            </a:r>
            <a:r>
              <a:rPr lang="en-US" altLang="zh-TW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] </a:t>
            </a:r>
            <a:r>
              <a:rPr lang="zh-TW" altLang="en-US" sz="2400" dirty="0" smtClean="0">
                <a:latin typeface="Times New Roman" pitchFamily="18" charset="0"/>
              </a:rPr>
              <a:t>政策</a:t>
            </a:r>
            <a:r>
              <a:rPr lang="en-US" altLang="zh-TW" sz="2400" dirty="0" smtClean="0">
                <a:latin typeface="Times New Roman" pitchFamily="18" charset="0"/>
              </a:rPr>
              <a:t>] or </a:t>
            </a:r>
            <a:r>
              <a:rPr lang="en-US" altLang="zh-TW" sz="2400" dirty="0" smtClean="0">
                <a:solidFill>
                  <a:srgbClr val="FF0000"/>
                </a:solidFill>
                <a:latin typeface="Times New Roman" pitchFamily="18" charset="0"/>
              </a:rPr>
              <a:t>[</a:t>
            </a:r>
            <a:r>
              <a:rPr lang="en-US" altLang="zh-TW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[</a:t>
            </a:r>
            <a:r>
              <a:rPr lang="zh-TW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土地公</a:t>
            </a:r>
            <a:r>
              <a:rPr lang="en-US" altLang="zh-TW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] </a:t>
            </a:r>
            <a:r>
              <a:rPr lang="zh-TW" altLang="en-US" sz="2400" dirty="0" smtClean="0">
                <a:latin typeface="Times New Roman" pitchFamily="18" charset="0"/>
              </a:rPr>
              <a:t>有政策</a:t>
            </a:r>
            <a:r>
              <a:rPr lang="en-US" altLang="zh-TW" sz="2400" dirty="0" smtClean="0">
                <a:latin typeface="Times New Roman" pitchFamily="18" charset="0"/>
              </a:rPr>
              <a:t>] ?</a:t>
            </a:r>
            <a:endParaRPr lang="en-US" altLang="zh-TW" sz="700" dirty="0" smtClean="0">
              <a:latin typeface="Times New Roman" pitchFamily="18" charset="0"/>
            </a:endParaRPr>
          </a:p>
          <a:p>
            <a:pPr marL="895350" lvl="1" indent="-354013">
              <a:buFont typeface="Monotype Sorts" pitchFamily="2" charset="2"/>
              <a:buChar char="m"/>
              <a:defRPr/>
            </a:pPr>
            <a:r>
              <a:rPr lang="en-US" altLang="zh-TW" sz="2400" dirty="0" smtClean="0">
                <a:latin typeface="Times New Roman" pitchFamily="18" charset="0"/>
              </a:rPr>
              <a:t>[</a:t>
            </a:r>
            <a:r>
              <a:rPr lang="zh-CN" altLang="en-US" sz="2400" dirty="0" smtClean="0">
                <a:latin typeface="Times New Roman" pitchFamily="18" charset="0"/>
              </a:rPr>
              <a:t>這個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[</a:t>
            </a:r>
            <a:r>
              <a:rPr lang="zh-CN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討論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][</a:t>
            </a:r>
            <a:r>
              <a:rPr lang="zh-CN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會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]</a:t>
            </a:r>
            <a:r>
              <a:rPr lang="zh-CN" altLang="en-US" sz="2400" dirty="0" smtClean="0">
                <a:latin typeface="Times New Roman" pitchFamily="18" charset="0"/>
              </a:rPr>
              <a:t>很熱烈</a:t>
            </a:r>
            <a:r>
              <a:rPr lang="en-US" altLang="zh-TW" sz="2400" dirty="0" smtClean="0">
                <a:latin typeface="Times New Roman" pitchFamily="18" charset="0"/>
              </a:rPr>
              <a:t>] or [</a:t>
            </a:r>
            <a:r>
              <a:rPr lang="zh-CN" altLang="en-US" sz="2400" dirty="0" smtClean="0">
                <a:latin typeface="Times New Roman" pitchFamily="18" charset="0"/>
              </a:rPr>
              <a:t>這個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[</a:t>
            </a:r>
            <a:r>
              <a:rPr lang="zh-CN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討論會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]</a:t>
            </a:r>
            <a:r>
              <a:rPr lang="zh-CN" altLang="en-US" sz="2400" dirty="0" smtClean="0">
                <a:latin typeface="Times New Roman" pitchFamily="18" charset="0"/>
              </a:rPr>
              <a:t>很熱烈</a:t>
            </a:r>
            <a:r>
              <a:rPr lang="en-US" altLang="zh-TW" sz="2400" dirty="0" smtClean="0">
                <a:latin typeface="Times New Roman" pitchFamily="18" charset="0"/>
              </a:rPr>
              <a:t>] ?</a:t>
            </a:r>
          </a:p>
          <a:p>
            <a:pPr marL="895350" lvl="1" indent="-354013">
              <a:buFont typeface="Monotype Sorts" pitchFamily="2" charset="2"/>
              <a:buChar char="m"/>
              <a:defRPr/>
            </a:pPr>
            <a:endParaRPr lang="en-US" altLang="zh-TW" sz="2400" dirty="0" smtClean="0">
              <a:latin typeface="Times New Roman" pitchFamily="18" charset="0"/>
            </a:endParaRPr>
          </a:p>
          <a:p>
            <a:pPr marL="895350" lvl="1" indent="-354013">
              <a:buFont typeface="Monotype Sorts" pitchFamily="2" charset="2"/>
              <a:buChar char="m"/>
              <a:defRPr/>
            </a:pPr>
            <a:r>
              <a:rPr lang="en-US" altLang="zh-TW" sz="2400" dirty="0" smtClean="0">
                <a:latin typeface="Times New Roman" pitchFamily="18" charset="0"/>
              </a:rPr>
              <a:t>Order: tens of candidates per sentence</a:t>
            </a:r>
          </a:p>
          <a:p>
            <a:pPr marL="895350" lvl="1" indent="-354013">
              <a:buFont typeface="Monotype Sorts" pitchFamily="2" charset="2"/>
              <a:buChar char="m"/>
              <a:defRPr/>
            </a:pPr>
            <a:endParaRPr lang="en-US" altLang="zh-TW" sz="700" dirty="0" smtClean="0">
              <a:latin typeface="Times New Roman" pitchFamily="18" charset="0"/>
            </a:endParaRPr>
          </a:p>
        </p:txBody>
      </p:sp>
      <p:sp>
        <p:nvSpPr>
          <p:cNvPr id="6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95888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772400" cy="838200"/>
          </a:xfrm>
        </p:spPr>
        <p:txBody>
          <a:bodyPr/>
          <a:lstStyle/>
          <a:p>
            <a:r>
              <a:rPr lang="en-US" altLang="zh-TW" smtClean="0">
                <a:latin typeface="Times New Roman" pitchFamily="18" charset="0"/>
              </a:rPr>
              <a:t>Various Kinds of Ambiguities (2)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610600" cy="5715000"/>
          </a:xfrm>
        </p:spPr>
        <p:txBody>
          <a:bodyPr/>
          <a:lstStyle/>
          <a:p>
            <a:pPr marL="361950" indent="-361950"/>
            <a:r>
              <a:rPr lang="en-US" altLang="zh-TW" smtClean="0">
                <a:latin typeface="Times New Roman" pitchFamily="18" charset="0"/>
              </a:rPr>
              <a:t>Lexical: “The current design ….”</a:t>
            </a:r>
          </a:p>
          <a:p>
            <a:pPr marL="895350" lvl="1" indent="-354013"/>
            <a:r>
              <a:rPr lang="en-US" altLang="zh-TW" smtClean="0">
                <a:latin typeface="Times New Roman" pitchFamily="18" charset="0"/>
              </a:rPr>
              <a:t>"current": noun vs. adjective</a:t>
            </a:r>
          </a:p>
          <a:p>
            <a:pPr marL="895350" lvl="1" indent="-354013"/>
            <a:r>
              <a:rPr lang="en-US" altLang="zh-TW" smtClean="0">
                <a:latin typeface="Times New Roman" pitchFamily="18" charset="0"/>
              </a:rPr>
              <a:t>“design": noun vs. verb</a:t>
            </a:r>
          </a:p>
          <a:p>
            <a:pPr marL="895350" lvl="1" indent="-354013">
              <a:buFont typeface="Monotype Sorts" pitchFamily="2" charset="2"/>
              <a:buNone/>
            </a:pPr>
            <a:endParaRPr lang="en-US" altLang="zh-TW" sz="2400" smtClean="0">
              <a:latin typeface="Times New Roman" pitchFamily="18" charset="0"/>
            </a:endParaRPr>
          </a:p>
          <a:p>
            <a:pPr marL="895350" lvl="1" indent="-354013">
              <a:buFont typeface="Monotype Sorts" pitchFamily="2" charset="2"/>
              <a:buChar char="m"/>
            </a:pPr>
            <a:r>
              <a:rPr lang="en-US" altLang="zh-TW" sz="2400" smtClean="0">
                <a:latin typeface="Times New Roman" pitchFamily="18" charset="0"/>
              </a:rPr>
              <a:t>Order: hundreds of candidates per sentence</a:t>
            </a:r>
          </a:p>
        </p:txBody>
      </p:sp>
      <p:sp>
        <p:nvSpPr>
          <p:cNvPr id="5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30182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86800" cy="685800"/>
          </a:xfrm>
        </p:spPr>
        <p:txBody>
          <a:bodyPr/>
          <a:lstStyle/>
          <a:p>
            <a:r>
              <a:rPr lang="en-US" altLang="zh-TW" smtClean="0">
                <a:latin typeface="Times New Roman" pitchFamily="18" charset="0"/>
              </a:rPr>
              <a:t>Various Kinds of Ambiguities (3)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latin typeface="Times New Roman" pitchFamily="18" charset="0"/>
              </a:rPr>
              <a:t>Syntactic:</a:t>
            </a:r>
          </a:p>
          <a:p>
            <a:pPr lvl="1">
              <a:defRPr/>
            </a:pPr>
            <a:r>
              <a:rPr lang="en-US" altLang="zh-TW" dirty="0" smtClean="0">
                <a:latin typeface="Times New Roman" pitchFamily="18" charset="0"/>
              </a:rPr>
              <a:t>“[I saw [the boy [in the park]] [with a telescope]]"</a:t>
            </a:r>
          </a:p>
          <a:p>
            <a:pPr lvl="1">
              <a:defRPr/>
            </a:pPr>
            <a:r>
              <a:rPr lang="en-US" altLang="zh-TW" dirty="0" smtClean="0">
                <a:latin typeface="Times New Roman" pitchFamily="18" charset="0"/>
              </a:rPr>
              <a:t>“[I saw [the boy [in the park [with a telescope]]]]"</a:t>
            </a:r>
          </a:p>
          <a:p>
            <a:pPr lvl="1">
              <a:buFont typeface="Wingdings" panose="05000000000000000000" pitchFamily="2" charset="2"/>
              <a:buChar char="l"/>
              <a:defRPr/>
            </a:pPr>
            <a:r>
              <a:rPr lang="en-US" altLang="zh-TW" dirty="0" smtClean="0">
                <a:latin typeface="Times New Roman" pitchFamily="18" charset="0"/>
              </a:rPr>
              <a:t>Order: several hundreds to thousands (even millions)</a:t>
            </a:r>
          </a:p>
          <a:p>
            <a:pPr lvl="1">
              <a:buFont typeface="Wingdings" panose="05000000000000000000" pitchFamily="2" charset="2"/>
              <a:buChar char="l"/>
              <a:defRPr/>
            </a:pPr>
            <a:endParaRPr lang="en-US" altLang="zh-TW" dirty="0" smtClean="0">
              <a:latin typeface="Times New Roman" pitchFamily="18" charset="0"/>
            </a:endParaRPr>
          </a:p>
          <a:p>
            <a:pPr marL="457200" lvl="1" indent="0">
              <a:buFontTx/>
              <a:buNone/>
              <a:defRPr/>
            </a:pPr>
            <a:r>
              <a:rPr lang="en-US" altLang="zh-TW" dirty="0" smtClean="0">
                <a:latin typeface="Times New Roman" pitchFamily="18" charset="0"/>
                <a:sym typeface="Wingdings" pitchFamily="2" charset="2"/>
              </a:rPr>
              <a:t></a:t>
            </a:r>
            <a:r>
              <a:rPr lang="en-US" altLang="zh-TW" dirty="0" smtClean="0">
                <a:latin typeface="Times New Roman" pitchFamily="18" charset="0"/>
              </a:rPr>
              <a:t> Analogy in artificial language: dangling-else problem [</a:t>
            </a:r>
            <a:r>
              <a:rPr lang="en-US" altLang="zh-TW" dirty="0" err="1" smtClean="0">
                <a:latin typeface="Times New Roman" pitchFamily="18" charset="0"/>
              </a:rPr>
              <a:t>Aho</a:t>
            </a:r>
            <a:r>
              <a:rPr lang="en-US" altLang="zh-TW" dirty="0" smtClean="0">
                <a:latin typeface="Times New Roman" pitchFamily="18" charset="0"/>
              </a:rPr>
              <a:t> 86]</a:t>
            </a:r>
          </a:p>
          <a:p>
            <a:pPr lvl="2">
              <a:defRPr/>
            </a:pPr>
            <a:r>
              <a:rPr lang="en-US" altLang="zh-TW" dirty="0" smtClean="0">
                <a:latin typeface="Times New Roman" pitchFamily="18" charset="0"/>
              </a:rPr>
              <a:t>" [ IF (...) then [ IF (...) then (...) ELSE (...) ] ] "</a:t>
            </a:r>
          </a:p>
          <a:p>
            <a:pPr lvl="2">
              <a:defRPr/>
            </a:pPr>
            <a:r>
              <a:rPr lang="en-US" altLang="zh-TW" dirty="0" smtClean="0">
                <a:latin typeface="Times New Roman" pitchFamily="18" charset="0"/>
              </a:rPr>
              <a:t>" [ IF (...) then [ IF (...) then (...) ] ELSE (...) ] “</a:t>
            </a:r>
          </a:p>
          <a:p>
            <a:pPr lvl="2">
              <a:defRPr/>
            </a:pPr>
            <a:r>
              <a:rPr lang="en-US" altLang="zh-TW" dirty="0" smtClean="0">
                <a:latin typeface="Times New Roman" pitchFamily="18" charset="0"/>
              </a:rPr>
              <a:t>Choose the nearest “IF”, if not particularly specified</a:t>
            </a:r>
            <a:endParaRPr lang="en-US" altLang="zh-TW" sz="1000" dirty="0" smtClean="0">
              <a:latin typeface="Times New Roman" pitchFamily="18" charset="0"/>
            </a:endParaRPr>
          </a:p>
        </p:txBody>
      </p:sp>
      <p:sp>
        <p:nvSpPr>
          <p:cNvPr id="5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154248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458200" cy="685800"/>
          </a:xfrm>
        </p:spPr>
        <p:txBody>
          <a:bodyPr/>
          <a:lstStyle/>
          <a:p>
            <a:r>
              <a:rPr lang="en-US" altLang="zh-TW" smtClean="0">
                <a:latin typeface="Times New Roman" pitchFamily="18" charset="0"/>
              </a:rPr>
              <a:t>Various Kinds of Ambiguities (4)</a:t>
            </a:r>
          </a:p>
        </p:txBody>
      </p:sp>
      <p:sp>
        <p:nvSpPr>
          <p:cNvPr id="1108995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838200"/>
            <a:ext cx="8686800" cy="579120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latin typeface="Times New Roman" pitchFamily="18" charset="0"/>
              </a:rPr>
              <a:t>Semantic:</a:t>
            </a:r>
          </a:p>
          <a:p>
            <a:pPr lvl="1">
              <a:defRPr/>
            </a:pPr>
            <a:r>
              <a:rPr lang="en-US" altLang="zh-TW" dirty="0" smtClean="0">
                <a:latin typeface="Times New Roman" pitchFamily="18" charset="0"/>
              </a:rPr>
              <a:t>Lexicon-Sense: </a:t>
            </a:r>
          </a:p>
          <a:p>
            <a:pPr lvl="2">
              <a:defRPr/>
            </a:pPr>
            <a:r>
              <a:rPr lang="en-US" altLang="zh-TW" dirty="0" err="1" smtClean="0">
                <a:latin typeface="Times New Roman" pitchFamily="18" charset="0"/>
              </a:rPr>
              <a:t>Eng</a:t>
            </a:r>
            <a:r>
              <a:rPr lang="en-US" altLang="zh-TW" dirty="0" smtClean="0">
                <a:latin typeface="Times New Roman" pitchFamily="18" charset="0"/>
              </a:rPr>
              <a:t>: Bank (money vs. river), Take (90+ senses)</a:t>
            </a:r>
          </a:p>
          <a:p>
            <a:pPr lvl="2">
              <a:defRPr/>
            </a:pPr>
            <a:r>
              <a:rPr lang="en-US" altLang="zh-TW" dirty="0" err="1" smtClean="0">
                <a:latin typeface="Times New Roman" pitchFamily="18" charset="0"/>
              </a:rPr>
              <a:t>Chn</a:t>
            </a:r>
            <a:r>
              <a:rPr lang="en-US" altLang="zh-TW" dirty="0" smtClean="0">
                <a:latin typeface="Times New Roman" pitchFamily="18" charset="0"/>
              </a:rPr>
              <a:t>: </a:t>
            </a:r>
            <a:r>
              <a:rPr lang="zh-TW" altLang="en-US" dirty="0" smtClean="0">
                <a:latin typeface="Times New Roman" pitchFamily="18" charset="0"/>
              </a:rPr>
              <a:t>方便</a:t>
            </a:r>
            <a:r>
              <a:rPr lang="en-US" altLang="zh-TW" dirty="0" smtClean="0">
                <a:latin typeface="Times New Roman" pitchFamily="18" charset="0"/>
              </a:rPr>
              <a:t>, </a:t>
            </a:r>
            <a:r>
              <a:rPr lang="zh-TW" altLang="en-US" dirty="0" smtClean="0">
                <a:latin typeface="Times New Roman" pitchFamily="18" charset="0"/>
              </a:rPr>
              <a:t>生產</a:t>
            </a:r>
            <a:r>
              <a:rPr lang="en-US" altLang="zh-TW" dirty="0" smtClean="0">
                <a:latin typeface="Times New Roman" pitchFamily="18" charset="0"/>
              </a:rPr>
              <a:t>, </a:t>
            </a:r>
            <a:r>
              <a:rPr lang="zh-TW" altLang="en-US" dirty="0" smtClean="0">
                <a:latin typeface="Times New Roman" pitchFamily="18" charset="0"/>
              </a:rPr>
              <a:t>打 </a:t>
            </a:r>
            <a:r>
              <a:rPr lang="en-US" altLang="zh-TW" dirty="0" smtClean="0">
                <a:latin typeface="Times New Roman" pitchFamily="18" charset="0"/>
              </a:rPr>
              <a:t>(</a:t>
            </a:r>
            <a:r>
              <a:rPr lang="zh-TW" altLang="en-US" dirty="0" smtClean="0">
                <a:latin typeface="Times New Roman" pitchFamily="18" charset="0"/>
              </a:rPr>
              <a:t>打人</a:t>
            </a:r>
            <a:r>
              <a:rPr lang="en-US" altLang="zh-TW" dirty="0" smtClean="0">
                <a:latin typeface="Times New Roman" pitchFamily="18" charset="0"/>
              </a:rPr>
              <a:t>, </a:t>
            </a:r>
            <a:r>
              <a:rPr lang="zh-TW" altLang="en-US" dirty="0" smtClean="0">
                <a:latin typeface="Times New Roman" pitchFamily="18" charset="0"/>
              </a:rPr>
              <a:t>打電話</a:t>
            </a:r>
            <a:r>
              <a:rPr lang="en-US" altLang="zh-TW" dirty="0" smtClean="0">
                <a:latin typeface="Times New Roman" pitchFamily="18" charset="0"/>
              </a:rPr>
              <a:t>, </a:t>
            </a:r>
            <a:r>
              <a:rPr lang="zh-TW" altLang="en-US" dirty="0" smtClean="0">
                <a:latin typeface="Times New Roman" pitchFamily="18" charset="0"/>
              </a:rPr>
              <a:t>打蛋</a:t>
            </a:r>
            <a:r>
              <a:rPr lang="en-US" altLang="zh-TW" dirty="0" smtClean="0">
                <a:latin typeface="Times New Roman" pitchFamily="18" charset="0"/>
              </a:rPr>
              <a:t>, </a:t>
            </a:r>
            <a:r>
              <a:rPr lang="zh-TW" altLang="en-US" dirty="0" smtClean="0">
                <a:latin typeface="Times New Roman" pitchFamily="18" charset="0"/>
              </a:rPr>
              <a:t>打電玩</a:t>
            </a:r>
            <a:r>
              <a:rPr lang="en-US" altLang="zh-TW" dirty="0" smtClean="0">
                <a:latin typeface="Times New Roman" pitchFamily="18" charset="0"/>
              </a:rPr>
              <a:t>, ...) </a:t>
            </a:r>
          </a:p>
          <a:p>
            <a:pPr lvl="1">
              <a:defRPr/>
            </a:pPr>
            <a:r>
              <a:rPr lang="en-US" altLang="zh-TW" dirty="0" smtClean="0">
                <a:latin typeface="Times New Roman" pitchFamily="18" charset="0"/>
              </a:rPr>
              <a:t>Case: Agent vs. Patient</a:t>
            </a:r>
          </a:p>
          <a:p>
            <a:pPr lvl="1">
              <a:buFont typeface="Monotype Sorts" pitchFamily="2" charset="2"/>
              <a:buNone/>
              <a:defRPr/>
            </a:pPr>
            <a:r>
              <a:rPr lang="en-US" altLang="zh-TW" dirty="0" smtClean="0">
                <a:latin typeface="Times New Roman" pitchFamily="18" charset="0"/>
              </a:rPr>
              <a:t>    ---  "</a:t>
            </a:r>
            <a:r>
              <a:rPr lang="en-US" altLang="zh-TW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[</a:t>
            </a:r>
            <a:r>
              <a:rPr lang="en-US" altLang="zh-TW" i="1" dirty="0" smtClean="0">
                <a:solidFill>
                  <a:schemeClr val="tx2"/>
                </a:solidFill>
                <a:latin typeface="Times New Roman" pitchFamily="18" charset="0"/>
              </a:rPr>
              <a:t>The police</a:t>
            </a:r>
            <a:r>
              <a:rPr lang="en-US" altLang="zh-TW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] </a:t>
            </a:r>
            <a:r>
              <a:rPr lang="en-US" altLang="zh-TW" dirty="0" smtClean="0">
                <a:latin typeface="Times New Roman" pitchFamily="18" charset="0"/>
              </a:rPr>
              <a:t>were ordered </a:t>
            </a:r>
            <a:r>
              <a:rPr lang="en-US" altLang="zh-TW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[</a:t>
            </a:r>
            <a:r>
              <a:rPr lang="en-US" altLang="zh-TW" i="1" dirty="0" smtClean="0">
                <a:solidFill>
                  <a:schemeClr val="tx2"/>
                </a:solidFill>
                <a:latin typeface="Times New Roman" pitchFamily="18" charset="0"/>
              </a:rPr>
              <a:t>to stop drinking</a:t>
            </a:r>
            <a:r>
              <a:rPr lang="en-US" altLang="zh-TW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]</a:t>
            </a:r>
            <a:r>
              <a:rPr lang="en-US" altLang="zh-TW" dirty="0" smtClean="0">
                <a:latin typeface="Times New Roman" pitchFamily="18" charset="0"/>
              </a:rPr>
              <a:t> by midnight”</a:t>
            </a:r>
          </a:p>
          <a:p>
            <a:pPr lvl="1">
              <a:buFont typeface="Monotype Sorts" pitchFamily="2" charset="2"/>
              <a:buNone/>
              <a:defRPr/>
            </a:pPr>
            <a:r>
              <a:rPr lang="en-US" altLang="zh-TW" dirty="0" smtClean="0">
                <a:latin typeface="Times New Roman" pitchFamily="18" charset="0"/>
              </a:rPr>
              <a:t>    ---  “</a:t>
            </a:r>
            <a:r>
              <a:rPr lang="zh-TW" alt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他們</a:t>
            </a:r>
            <a:r>
              <a:rPr lang="zh-TW" altLang="en-US" sz="2400" dirty="0" smtClean="0">
                <a:latin typeface="Times New Roman" pitchFamily="18" charset="0"/>
              </a:rPr>
              <a:t> 答應 </a:t>
            </a:r>
            <a:r>
              <a:rPr lang="zh-TW" alt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張三</a:t>
            </a:r>
            <a:r>
              <a:rPr lang="zh-TW" altLang="en-US" sz="2400" dirty="0" smtClean="0">
                <a:latin typeface="Times New Roman" pitchFamily="18" charset="0"/>
              </a:rPr>
              <a:t> 可以 參加 會議</a:t>
            </a:r>
            <a:r>
              <a:rPr lang="zh-TW" altLang="en-US" dirty="0" smtClean="0">
                <a:latin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</a:rPr>
              <a:t>.”</a:t>
            </a:r>
          </a:p>
          <a:p>
            <a:pPr lvl="1">
              <a:buFont typeface="Monotype Sorts" pitchFamily="2" charset="2"/>
              <a:buNone/>
              <a:defRPr/>
            </a:pPr>
            <a:endParaRPr lang="en-US" altLang="zh-TW" sz="12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10000"/>
              </a:spcBef>
              <a:defRPr/>
            </a:pPr>
            <a:r>
              <a:rPr lang="en-US" altLang="zh-TW" dirty="0" smtClean="0">
                <a:latin typeface="Times New Roman" pitchFamily="18" charset="0"/>
              </a:rPr>
              <a:t>Pragmatic:</a:t>
            </a:r>
          </a:p>
          <a:p>
            <a:pPr lvl="1">
              <a:defRPr/>
            </a:pPr>
            <a:r>
              <a:rPr lang="en-US" altLang="zh-TW" dirty="0" smtClean="0">
                <a:latin typeface="Times New Roman" pitchFamily="18" charset="0"/>
              </a:rPr>
              <a:t>Example: “</a:t>
            </a:r>
            <a:r>
              <a:rPr lang="zh-TW" altLang="en-US" dirty="0" smtClean="0">
                <a:latin typeface="Times New Roman" pitchFamily="18" charset="0"/>
              </a:rPr>
              <a:t>你好厲害哦” </a:t>
            </a:r>
            <a:r>
              <a:rPr lang="en-US" altLang="zh-TW" dirty="0" smtClean="0">
                <a:latin typeface="Times New Roman" pitchFamily="18" charset="0"/>
              </a:rPr>
              <a:t>(different intentions)</a:t>
            </a:r>
          </a:p>
        </p:txBody>
      </p:sp>
      <p:sp>
        <p:nvSpPr>
          <p:cNvPr id="5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34890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458200" cy="838200"/>
          </a:xfrm>
        </p:spPr>
        <p:txBody>
          <a:bodyPr/>
          <a:lstStyle/>
          <a:p>
            <a:r>
              <a:rPr lang="en-US" altLang="zh-TW" smtClean="0">
                <a:latin typeface="Times New Roman" pitchFamily="18" charset="0"/>
              </a:rPr>
              <a:t>Various Kinds of Ill-formedness (1)</a:t>
            </a:r>
          </a:p>
        </p:txBody>
      </p:sp>
      <p:sp>
        <p:nvSpPr>
          <p:cNvPr id="9216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610600" cy="5181600"/>
          </a:xfrm>
        </p:spPr>
        <p:txBody>
          <a:bodyPr/>
          <a:lstStyle/>
          <a:p>
            <a:pPr marL="361950" indent="-361950">
              <a:defRPr/>
            </a:pPr>
            <a:r>
              <a:rPr lang="en-US" altLang="zh-TW" sz="3000" dirty="0" smtClean="0">
                <a:latin typeface="Times New Roman" pitchFamily="18" charset="0"/>
              </a:rPr>
              <a:t>Unknown Words (not found in dictionaries)</a:t>
            </a:r>
            <a:r>
              <a:rPr lang="en-US" altLang="zh-TW" sz="2800" dirty="0" smtClean="0">
                <a:latin typeface="Times New Roman" pitchFamily="18" charset="0"/>
              </a:rPr>
              <a:t> </a:t>
            </a:r>
          </a:p>
          <a:p>
            <a:pPr marL="895350" lvl="1" indent="-354013">
              <a:defRPr/>
            </a:pPr>
            <a:r>
              <a:rPr lang="en-US" altLang="zh-TW" dirty="0" smtClean="0">
                <a:latin typeface="Times New Roman" pitchFamily="18" charset="0"/>
              </a:rPr>
              <a:t>Due to </a:t>
            </a:r>
            <a:r>
              <a:rPr lang="en-US" altLang="zh-TW" i="1" dirty="0" smtClean="0">
                <a:latin typeface="Times New Roman" pitchFamily="18" charset="0"/>
              </a:rPr>
              <a:t>vocabulary size</a:t>
            </a:r>
            <a:r>
              <a:rPr lang="en-US" altLang="zh-TW" dirty="0" smtClean="0">
                <a:latin typeface="Times New Roman" pitchFamily="18" charset="0"/>
              </a:rPr>
              <a:t>, </a:t>
            </a:r>
            <a:r>
              <a:rPr lang="en-US" altLang="zh-TW" i="1" dirty="0" smtClean="0">
                <a:latin typeface="Times New Roman" pitchFamily="18" charset="0"/>
              </a:rPr>
              <a:t>proper noun</a:t>
            </a:r>
            <a:r>
              <a:rPr lang="en-US" altLang="zh-TW" dirty="0" smtClean="0">
                <a:latin typeface="Times New Roman" pitchFamily="18" charset="0"/>
              </a:rPr>
              <a:t>, </a:t>
            </a:r>
            <a:r>
              <a:rPr lang="en-US" altLang="zh-TW" i="1" dirty="0" smtClean="0">
                <a:latin typeface="Times New Roman" pitchFamily="18" charset="0"/>
              </a:rPr>
              <a:t>typing error</a:t>
            </a:r>
            <a:r>
              <a:rPr lang="en-US" altLang="zh-TW" dirty="0" smtClean="0">
                <a:latin typeface="Times New Roman" pitchFamily="18" charset="0"/>
              </a:rPr>
              <a:t>, </a:t>
            </a:r>
            <a:r>
              <a:rPr lang="en-US" altLang="zh-TW" i="1" dirty="0" smtClean="0">
                <a:latin typeface="Times New Roman" pitchFamily="18" charset="0"/>
              </a:rPr>
              <a:t>breeding words</a:t>
            </a:r>
            <a:r>
              <a:rPr lang="en-US" altLang="zh-TW" dirty="0" smtClean="0">
                <a:latin typeface="Times New Roman" pitchFamily="18" charset="0"/>
              </a:rPr>
              <a:t> (e.g., </a:t>
            </a:r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Singlish: Singapore English; </a:t>
            </a:r>
            <a:r>
              <a:rPr lang="en-US" altLang="zh-TW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Linsanity</a:t>
            </a:r>
            <a:r>
              <a:rPr lang="en-US" altLang="zh-TW" dirty="0" smtClean="0">
                <a:latin typeface="Times New Roman" pitchFamily="18" charset="0"/>
              </a:rPr>
              <a:t>), </a:t>
            </a:r>
            <a:r>
              <a:rPr lang="en-US" altLang="zh-TW" i="1" dirty="0" smtClean="0">
                <a:latin typeface="Times New Roman" pitchFamily="18" charset="0"/>
              </a:rPr>
              <a:t>new technical terms</a:t>
            </a:r>
            <a:r>
              <a:rPr lang="en-US" altLang="zh-TW" dirty="0" smtClean="0">
                <a:latin typeface="Times New Roman" pitchFamily="18" charset="0"/>
              </a:rPr>
              <a:t> (e.g., </a:t>
            </a:r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bioinformatics</a:t>
            </a:r>
            <a:r>
              <a:rPr lang="en-US" altLang="zh-TW" dirty="0" smtClean="0">
                <a:latin typeface="Times New Roman" pitchFamily="18" charset="0"/>
              </a:rPr>
              <a:t>), </a:t>
            </a:r>
            <a:r>
              <a:rPr lang="en-US" altLang="zh-TW" i="1" dirty="0" smtClean="0">
                <a:latin typeface="Times New Roman" pitchFamily="18" charset="0"/>
              </a:rPr>
              <a:t>abbreviation</a:t>
            </a:r>
            <a:r>
              <a:rPr lang="en-US" altLang="zh-TW" dirty="0" smtClean="0">
                <a:latin typeface="Times New Roman" pitchFamily="18" charset="0"/>
              </a:rPr>
              <a:t> (</a:t>
            </a:r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NLP, ML, </a:t>
            </a:r>
            <a:r>
              <a:rPr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海陸兩會</a:t>
            </a:r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</a:t>
            </a:r>
            <a:r>
              <a:rPr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客服</a:t>
            </a:r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活儲</a:t>
            </a:r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新流感</a:t>
            </a:r>
            <a:r>
              <a:rPr lang="en-US" altLang="zh-TW" dirty="0" smtClean="0">
                <a:latin typeface="Times New Roman" pitchFamily="18" charset="0"/>
              </a:rPr>
              <a:t>)</a:t>
            </a:r>
          </a:p>
          <a:p>
            <a:pPr marL="895350" lvl="1" indent="-354013">
              <a:defRPr/>
            </a:pPr>
            <a:endParaRPr lang="en-US" altLang="zh-TW" sz="1000" dirty="0" smtClean="0">
              <a:latin typeface="Times New Roman" pitchFamily="18" charset="0"/>
            </a:endParaRPr>
          </a:p>
          <a:p>
            <a:pPr marL="361950" indent="-361950">
              <a:defRPr/>
            </a:pPr>
            <a:r>
              <a:rPr lang="en-US" altLang="zh-TW" sz="3000" dirty="0" smtClean="0">
                <a:latin typeface="Times New Roman" pitchFamily="18" charset="0"/>
              </a:rPr>
              <a:t>Incomplete Lexicon Information (Known Words)</a:t>
            </a:r>
          </a:p>
          <a:p>
            <a:pPr marL="895350" lvl="1" indent="-354013">
              <a:defRPr/>
            </a:pPr>
            <a:r>
              <a:rPr lang="en-US" altLang="zh-TW" dirty="0" smtClean="0">
                <a:latin typeface="Times New Roman" pitchFamily="18" charset="0"/>
              </a:rPr>
              <a:t>Known usage, but missing desired information (e.g., part-of-speech)</a:t>
            </a:r>
          </a:p>
          <a:p>
            <a:pPr marL="895350" lvl="1" indent="-354013">
              <a:defRPr/>
            </a:pPr>
            <a:r>
              <a:rPr lang="en-US" altLang="zh-TW" dirty="0" smtClean="0">
                <a:latin typeface="Times New Roman" pitchFamily="18" charset="0"/>
              </a:rPr>
              <a:t>New usage (e.g., “</a:t>
            </a:r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Please </a:t>
            </a:r>
            <a:r>
              <a:rPr lang="en-US" altLang="zh-TW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xerox</a:t>
            </a:r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a copy for me</a:t>
            </a:r>
            <a:r>
              <a:rPr lang="en-US" altLang="zh-TW" dirty="0" smtClean="0">
                <a:latin typeface="Times New Roman" pitchFamily="18" charset="0"/>
              </a:rPr>
              <a:t>.”)</a:t>
            </a:r>
          </a:p>
          <a:p>
            <a:pPr marL="1760538" lvl="3">
              <a:defRPr/>
            </a:pPr>
            <a:endParaRPr lang="en-US" altLang="zh-TW" dirty="0" smtClean="0">
              <a:latin typeface="Times New Roman" pitchFamily="18" charset="0"/>
            </a:endParaRPr>
          </a:p>
        </p:txBody>
      </p:sp>
      <p:sp>
        <p:nvSpPr>
          <p:cNvPr id="5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371490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990600"/>
          </a:xfrm>
        </p:spPr>
        <p:txBody>
          <a:bodyPr/>
          <a:lstStyle/>
          <a:p>
            <a:r>
              <a:rPr lang="en-US" altLang="zh-TW" smtClean="0">
                <a:latin typeface="Times New Roman" pitchFamily="18" charset="0"/>
              </a:rPr>
              <a:t>Various Kinds of Ill-formedness (2)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382000" cy="4953000"/>
          </a:xfrm>
        </p:spPr>
        <p:txBody>
          <a:bodyPr/>
          <a:lstStyle/>
          <a:p>
            <a:pPr marL="361950" indent="-361950">
              <a:lnSpc>
                <a:spcPct val="90000"/>
              </a:lnSpc>
            </a:pPr>
            <a:r>
              <a:rPr lang="en-US" altLang="zh-TW" sz="3100" smtClean="0">
                <a:latin typeface="Times New Roman" pitchFamily="18" charset="0"/>
              </a:rPr>
              <a:t>Un-grammatical sentences (cannot be parsed by the given grammar)</a:t>
            </a:r>
          </a:p>
          <a:p>
            <a:pPr marL="895350" lvl="1" indent="-354013">
              <a:lnSpc>
                <a:spcPct val="90000"/>
              </a:lnSpc>
            </a:pPr>
            <a:r>
              <a:rPr lang="en-US" altLang="zh-TW" smtClean="0">
                <a:latin typeface="Times New Roman" pitchFamily="18" charset="0"/>
              </a:rPr>
              <a:t>Example: "Which one?" , “</a:t>
            </a:r>
            <a:r>
              <a:rPr lang="zh-TW" altLang="en-US" smtClean="0">
                <a:latin typeface="Times New Roman" pitchFamily="18" charset="0"/>
              </a:rPr>
              <a:t>這部電影不錯看”</a:t>
            </a:r>
          </a:p>
          <a:p>
            <a:pPr marL="895350" lvl="1" indent="-354013">
              <a:lnSpc>
                <a:spcPct val="90000"/>
              </a:lnSpc>
            </a:pPr>
            <a:endParaRPr lang="zh-TW" altLang="en-US" sz="1400" smtClean="0">
              <a:latin typeface="Times New Roman" pitchFamily="18" charset="0"/>
            </a:endParaRPr>
          </a:p>
          <a:p>
            <a:pPr marL="361950" indent="-361950">
              <a:lnSpc>
                <a:spcPct val="90000"/>
              </a:lnSpc>
            </a:pPr>
            <a:r>
              <a:rPr lang="en-US" altLang="zh-TW" sz="3100" smtClean="0">
                <a:latin typeface="Times New Roman" pitchFamily="18" charset="0"/>
              </a:rPr>
              <a:t>Semantic constrain violation </a:t>
            </a:r>
          </a:p>
          <a:p>
            <a:pPr marL="895350" lvl="1" indent="-354013">
              <a:lnSpc>
                <a:spcPct val="90000"/>
              </a:lnSpc>
            </a:pPr>
            <a:r>
              <a:rPr lang="en-US" altLang="zh-TW" smtClean="0">
                <a:latin typeface="Times New Roman" pitchFamily="18" charset="0"/>
              </a:rPr>
              <a:t>Example: “My car drinks gasoline like water.” (subject-verb agreement), “</a:t>
            </a:r>
            <a:r>
              <a:rPr lang="zh-TW" altLang="en-US" smtClean="0">
                <a:latin typeface="Times New Roman" pitchFamily="18" charset="0"/>
              </a:rPr>
              <a:t>他很機車”</a:t>
            </a:r>
          </a:p>
          <a:p>
            <a:pPr marL="895350" lvl="1" indent="-354013">
              <a:lnSpc>
                <a:spcPct val="90000"/>
              </a:lnSpc>
            </a:pPr>
            <a:endParaRPr lang="zh-TW" altLang="en-US" sz="1400" smtClean="0">
              <a:latin typeface="Times New Roman" pitchFamily="18" charset="0"/>
            </a:endParaRPr>
          </a:p>
          <a:p>
            <a:pPr marL="361950" indent="-361950">
              <a:lnSpc>
                <a:spcPct val="90000"/>
              </a:lnSpc>
            </a:pPr>
            <a:r>
              <a:rPr lang="en-US" altLang="zh-TW" sz="3100" smtClean="0">
                <a:latin typeface="Times New Roman" pitchFamily="18" charset="0"/>
              </a:rPr>
              <a:t>Ontology violation </a:t>
            </a:r>
          </a:p>
          <a:p>
            <a:pPr marL="895350" lvl="1" indent="-354013">
              <a:lnSpc>
                <a:spcPct val="90000"/>
              </a:lnSpc>
            </a:pPr>
            <a:r>
              <a:rPr lang="en-US" altLang="zh-TW" smtClean="0">
                <a:latin typeface="Times New Roman" pitchFamily="18" charset="0"/>
              </a:rPr>
              <a:t>Example: There is a plastic bird on the desk. Can this bird fly? (Sowa 2000).</a:t>
            </a:r>
          </a:p>
        </p:txBody>
      </p:sp>
      <p:sp>
        <p:nvSpPr>
          <p:cNvPr id="5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355623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067800" cy="838200"/>
          </a:xfrm>
        </p:spPr>
        <p:txBody>
          <a:bodyPr/>
          <a:lstStyle/>
          <a:p>
            <a:pPr eaLnBrk="1" hangingPunct="1"/>
            <a:r>
              <a:rPr lang="en-US" altLang="zh-TW" smtClean="0"/>
              <a:t>Machine Translation is harder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181600"/>
          </a:xfrm>
        </p:spPr>
        <p:txBody>
          <a:bodyPr/>
          <a:lstStyle/>
          <a:p>
            <a:pPr eaLnBrk="1" hangingPunct="1"/>
            <a:r>
              <a:rPr lang="en-US" altLang="zh-TW" sz="2800" smtClean="0"/>
              <a:t>The computer system has to make choices even when the human isn’t (normally) aware that a choice exists.</a:t>
            </a:r>
          </a:p>
          <a:p>
            <a:pPr eaLnBrk="1" hangingPunct="1"/>
            <a:endParaRPr lang="en-US" altLang="zh-TW" sz="800" smtClean="0"/>
          </a:p>
          <a:p>
            <a:pPr lvl="1" eaLnBrk="1" hangingPunct="1"/>
            <a:r>
              <a:rPr lang="en-US" altLang="zh-TW" smtClean="0"/>
              <a:t>Example from Margaret King:</a:t>
            </a:r>
          </a:p>
          <a:p>
            <a:pPr lvl="2" eaLnBrk="1" hangingPunct="1"/>
            <a:r>
              <a:rPr lang="en-US" altLang="zh-TW" smtClean="0"/>
              <a:t>The farmer’s </a:t>
            </a:r>
            <a:r>
              <a:rPr lang="en-US" altLang="zh-TW" u="sng" smtClean="0">
                <a:solidFill>
                  <a:srgbClr val="FF0000"/>
                </a:solidFill>
              </a:rPr>
              <a:t>wife</a:t>
            </a:r>
            <a:r>
              <a:rPr lang="en-US" altLang="zh-TW" smtClean="0"/>
              <a:t> sold the cow because </a:t>
            </a:r>
            <a:r>
              <a:rPr lang="en-US" altLang="zh-TW" u="sng" smtClean="0">
                <a:solidFill>
                  <a:srgbClr val="FF0000"/>
                </a:solidFill>
              </a:rPr>
              <a:t>she</a:t>
            </a:r>
            <a:r>
              <a:rPr lang="en-US" altLang="zh-TW" smtClean="0"/>
              <a:t> needed money.</a:t>
            </a:r>
            <a:endParaRPr lang="en-US" altLang="zh-TW" sz="800" smtClean="0"/>
          </a:p>
          <a:p>
            <a:pPr lvl="2" eaLnBrk="1" hangingPunct="1"/>
            <a:r>
              <a:rPr lang="en-US" altLang="zh-TW" smtClean="0"/>
              <a:t>The farmer’s wife sold the </a:t>
            </a:r>
            <a:r>
              <a:rPr lang="en-US" altLang="zh-TW" u="sng" smtClean="0">
                <a:solidFill>
                  <a:srgbClr val="FF0000"/>
                </a:solidFill>
              </a:rPr>
              <a:t>cow</a:t>
            </a:r>
            <a:r>
              <a:rPr lang="en-US" altLang="zh-TW" smtClean="0"/>
              <a:t> because </a:t>
            </a:r>
            <a:r>
              <a:rPr lang="en-US" altLang="zh-TW" u="sng" smtClean="0">
                <a:solidFill>
                  <a:srgbClr val="FF0000"/>
                </a:solidFill>
              </a:rPr>
              <a:t>she</a:t>
            </a:r>
            <a:r>
              <a:rPr lang="en-US" altLang="zh-TW" smtClean="0"/>
              <a:t> wasn’t giving enough milk.</a:t>
            </a:r>
          </a:p>
          <a:p>
            <a:pPr lvl="2" eaLnBrk="1" hangingPunct="1"/>
            <a:endParaRPr lang="en-US" altLang="zh-TW" sz="1600" smtClean="0"/>
          </a:p>
          <a:p>
            <a:pPr lvl="1" eaLnBrk="1" hangingPunct="1"/>
            <a:r>
              <a:rPr lang="en-US" altLang="zh-TW" smtClean="0"/>
              <a:t>Another example:</a:t>
            </a:r>
            <a:endParaRPr lang="en-US" altLang="zh-TW" sz="1000" smtClean="0"/>
          </a:p>
          <a:p>
            <a:pPr lvl="2" eaLnBrk="1" hangingPunct="1"/>
            <a:r>
              <a:rPr lang="en-US" altLang="zh-TW" smtClean="0"/>
              <a:t>The mother with </a:t>
            </a:r>
            <a:r>
              <a:rPr lang="en-US" altLang="zh-TW" i="1" u="sng" smtClean="0">
                <a:solidFill>
                  <a:srgbClr val="FF0000"/>
                </a:solidFill>
              </a:rPr>
              <a:t>babies</a:t>
            </a:r>
            <a:r>
              <a:rPr lang="en-US" altLang="zh-TW" smtClean="0"/>
              <a:t> under </a:t>
            </a:r>
            <a:r>
              <a:rPr lang="en-US" altLang="zh-TW" i="1" u="sng" smtClean="0">
                <a:solidFill>
                  <a:srgbClr val="FF0000"/>
                </a:solidFill>
              </a:rPr>
              <a:t>four</a:t>
            </a:r>
            <a:r>
              <a:rPr lang="en-US" altLang="zh-TW" smtClean="0"/>
              <a:t>….</a:t>
            </a:r>
          </a:p>
          <a:p>
            <a:pPr lvl="3" eaLnBrk="1" hangingPunct="1"/>
            <a:endParaRPr lang="en-US" altLang="zh-TW" sz="800" smtClean="0"/>
          </a:p>
          <a:p>
            <a:pPr lvl="2" eaLnBrk="1" hangingPunct="1"/>
            <a:r>
              <a:rPr lang="en-US" altLang="zh-TW" smtClean="0"/>
              <a:t>The </a:t>
            </a:r>
            <a:r>
              <a:rPr lang="en-US" altLang="zh-TW" i="1" u="sng" smtClean="0">
                <a:solidFill>
                  <a:srgbClr val="FF0000"/>
                </a:solidFill>
              </a:rPr>
              <a:t>mother</a:t>
            </a:r>
            <a:r>
              <a:rPr lang="en-US" altLang="zh-TW" smtClean="0"/>
              <a:t> with babies under </a:t>
            </a:r>
            <a:r>
              <a:rPr lang="en-US" altLang="zh-TW" i="1" u="sng" smtClean="0">
                <a:solidFill>
                  <a:srgbClr val="FF0000"/>
                </a:solidFill>
              </a:rPr>
              <a:t>forty</a:t>
            </a:r>
            <a:r>
              <a:rPr lang="en-US" altLang="zh-TW" smtClean="0"/>
              <a:t>….. </a:t>
            </a:r>
          </a:p>
          <a:p>
            <a:pPr lvl="1" eaLnBrk="1" hangingPunct="1">
              <a:buFont typeface="Monotype Sorts" pitchFamily="2" charset="2"/>
              <a:buNone/>
            </a:pPr>
            <a:endParaRPr lang="en-US" altLang="zh-TW" smtClean="0"/>
          </a:p>
        </p:txBody>
      </p:sp>
      <p:sp>
        <p:nvSpPr>
          <p:cNvPr id="5" name="日期版面配置區 1"/>
          <p:cNvSpPr>
            <a:spLocks noGrp="1"/>
          </p:cNvSpPr>
          <p:nvPr>
            <p:ph type="dt" sz="quarter" idx="11"/>
          </p:nvPr>
        </p:nvSpPr>
        <p:spPr>
          <a:xfrm>
            <a:off x="457200" y="6381750"/>
            <a:ext cx="2133600" cy="51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 smtClean="0">
                <a:solidFill>
                  <a:srgbClr val="000000"/>
                </a:solidFill>
                <a:ea typeface="MS PGothic" pitchFamily="34" charset="-128"/>
              </a:rPr>
              <a:t>Keh-Yih Su,  2018-03-30</a:t>
            </a:r>
          </a:p>
        </p:txBody>
      </p:sp>
    </p:spTree>
    <p:extLst>
      <p:ext uri="{BB962C8B-B14F-4D97-AF65-F5344CB8AC3E}">
        <p14:creationId xmlns:p14="http://schemas.microsoft.com/office/powerpoint/2010/main" val="225007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19"/>
            <a:ext cx="8229600" cy="865421"/>
          </a:xfrm>
          <a:ln>
            <a:solidFill>
              <a:schemeClr val="accent5"/>
            </a:solidFill>
          </a:ln>
        </p:spPr>
        <p:txBody>
          <a:bodyPr>
            <a:normAutofit/>
          </a:bodyPr>
          <a:lstStyle/>
          <a:p>
            <a:pPr lvl="2" algn="ctr" rtl="0">
              <a:lnSpc>
                <a:spcPts val="5800"/>
              </a:lnSpc>
              <a:spcBef>
                <a:spcPct val="0"/>
              </a:spcBef>
            </a:pPr>
            <a:r>
              <a:rPr lang="en-US" altLang="zh-TW" sz="3600" b="1" i="1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Knowledge Processing Era </a:t>
            </a:r>
            <a:r>
              <a:rPr lang="en-US" altLang="zh-TW" sz="3600" b="1" i="1" kern="1200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is Coming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89" y="1379220"/>
            <a:ext cx="8441871" cy="4977134"/>
          </a:xfrm>
        </p:spPr>
        <p:txBody>
          <a:bodyPr>
            <a:noAutofit/>
          </a:bodyPr>
          <a:lstStyle/>
          <a:p>
            <a:pPr marL="342885" lvl="1" indent="-342885"/>
            <a:r>
              <a:rPr lang="en-US" altLang="zh-TW" sz="2800" dirty="0" smtClean="0"/>
              <a:t>Data, Information, Knowledge, Insight</a:t>
            </a:r>
          </a:p>
          <a:p>
            <a:pPr marL="742917" lvl="2" indent="-342885"/>
            <a:r>
              <a:rPr lang="en-US" altLang="zh-TW" sz="2400" dirty="0" smtClean="0"/>
              <a:t>Shift the burden to the machine</a:t>
            </a:r>
            <a:endParaRPr lang="en-US" altLang="zh-TW" sz="2400" dirty="0"/>
          </a:p>
          <a:p>
            <a:pPr marL="342885" lvl="1" indent="-342885"/>
            <a:r>
              <a:rPr lang="en-US" altLang="zh-TW" sz="2800" dirty="0" smtClean="0"/>
              <a:t>To simplify processing, data/knowledge had better be structuralized</a:t>
            </a:r>
            <a:endParaRPr lang="en-US" altLang="zh-TW" sz="2800" i="1" dirty="0">
              <a:solidFill>
                <a:srgbClr val="00B0F0"/>
              </a:solidFill>
            </a:endParaRPr>
          </a:p>
          <a:p>
            <a:pPr marL="742918" lvl="2" indent="-342885"/>
            <a:r>
              <a:rPr lang="en-US" altLang="zh-TW" sz="2400" dirty="0" smtClean="0">
                <a:solidFill>
                  <a:srgbClr val="FF0000"/>
                </a:solidFill>
              </a:rPr>
              <a:t>Database</a:t>
            </a:r>
            <a:r>
              <a:rPr lang="en-US" altLang="zh-TW" sz="2400" dirty="0" smtClean="0"/>
              <a:t> for data processing </a:t>
            </a:r>
          </a:p>
          <a:p>
            <a:pPr marL="742918" lvl="2" indent="-342885"/>
            <a:r>
              <a:rPr lang="en-US" altLang="zh-TW" sz="2400" dirty="0" smtClean="0">
                <a:solidFill>
                  <a:srgbClr val="FF0000"/>
                </a:solidFill>
              </a:rPr>
              <a:t>Knowledge-base</a:t>
            </a:r>
            <a:r>
              <a:rPr lang="en-US" altLang="zh-TW" sz="2400" dirty="0" smtClean="0"/>
              <a:t> for knowledge </a:t>
            </a:r>
            <a:r>
              <a:rPr lang="en-US" altLang="zh-TW" sz="2400" dirty="0"/>
              <a:t>processing</a:t>
            </a:r>
            <a:endParaRPr lang="en-US" altLang="zh-TW" sz="2400" dirty="0" smtClean="0"/>
          </a:p>
          <a:p>
            <a:pPr marL="342885" lvl="1" indent="-342885"/>
            <a:r>
              <a:rPr lang="en-US" altLang="zh-TW" sz="2800" dirty="0" smtClean="0"/>
              <a:t>Most knowledge in the world is expressed in unstructured free text</a:t>
            </a:r>
            <a:endParaRPr lang="en-US" altLang="zh-TW" sz="2800" i="1" dirty="0">
              <a:solidFill>
                <a:srgbClr val="FF0000"/>
              </a:solidFill>
            </a:endParaRPr>
          </a:p>
          <a:p>
            <a:pPr marL="742918" lvl="2" indent="-342885"/>
            <a:r>
              <a:rPr lang="en-US" altLang="zh-TW" sz="2400" dirty="0" smtClean="0"/>
              <a:t>NLP is the tool to convert text into structuralized information </a:t>
            </a:r>
            <a:endParaRPr lang="en-US" altLang="zh-TW" sz="2400" dirty="0"/>
          </a:p>
          <a:p>
            <a:pPr marL="742918" lvl="2" indent="-342885"/>
            <a:endParaRPr lang="en-US" altLang="zh-TW" sz="800" dirty="0">
              <a:solidFill>
                <a:srgbClr val="444444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4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" y="22860"/>
            <a:ext cx="8656320" cy="6492241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564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19"/>
            <a:ext cx="8229600" cy="1050482"/>
          </a:xfrm>
          <a:ln>
            <a:solidFill>
              <a:schemeClr val="accent5"/>
            </a:solidFill>
          </a:ln>
        </p:spPr>
        <p:txBody>
          <a:bodyPr>
            <a:normAutofit/>
          </a:bodyPr>
          <a:lstStyle/>
          <a:p>
            <a:pPr lvl="2" algn="ctr" rtl="0">
              <a:lnSpc>
                <a:spcPts val="5800"/>
              </a:lnSpc>
              <a:spcBef>
                <a:spcPct val="0"/>
              </a:spcBef>
            </a:pPr>
            <a:r>
              <a:rPr lang="en-US" altLang="zh-TW" sz="3600" b="1" i="1" kern="1200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Big Data  </a:t>
            </a:r>
            <a:r>
              <a:rPr lang="en-US" altLang="zh-TW" sz="3600" b="1" kern="1200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alone is not enough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89" y="1190901"/>
            <a:ext cx="8441871" cy="5165453"/>
          </a:xfrm>
        </p:spPr>
        <p:txBody>
          <a:bodyPr>
            <a:noAutofit/>
          </a:bodyPr>
          <a:lstStyle/>
          <a:p>
            <a:pPr marL="342885" lvl="1" indent="-342885"/>
            <a:r>
              <a:rPr lang="en-US" altLang="zh-TW" sz="2800" i="1" dirty="0">
                <a:solidFill>
                  <a:srgbClr val="00B050"/>
                </a:solidFill>
              </a:rPr>
              <a:t>Big Data </a:t>
            </a:r>
            <a:r>
              <a:rPr lang="en-US" altLang="zh-TW" sz="2800" dirty="0"/>
              <a:t>aims to explore the </a:t>
            </a:r>
            <a:r>
              <a:rPr lang="en-US" altLang="zh-TW" sz="2800" i="1" dirty="0">
                <a:solidFill>
                  <a:srgbClr val="FF0000"/>
                </a:solidFill>
              </a:rPr>
              <a:t>correlation</a:t>
            </a:r>
            <a:r>
              <a:rPr lang="en-US" altLang="zh-TW" sz="2800" dirty="0"/>
              <a:t> between surface features, not their </a:t>
            </a:r>
            <a:r>
              <a:rPr lang="en-US" altLang="zh-TW" sz="2800" i="1" dirty="0">
                <a:solidFill>
                  <a:srgbClr val="FF0000"/>
                </a:solidFill>
              </a:rPr>
              <a:t>causality</a:t>
            </a:r>
            <a:r>
              <a:rPr lang="en-US" altLang="zh-TW" sz="2800" dirty="0"/>
              <a:t> relationship </a:t>
            </a:r>
          </a:p>
          <a:p>
            <a:pPr marL="342885" lvl="1" indent="-342885"/>
            <a:r>
              <a:rPr lang="en-US" altLang="zh-TW" sz="2800" dirty="0"/>
              <a:t>Only provide </a:t>
            </a:r>
            <a:r>
              <a:rPr lang="en-US" altLang="zh-TW" sz="2800" i="1" dirty="0">
                <a:solidFill>
                  <a:srgbClr val="00B0F0"/>
                </a:solidFill>
              </a:rPr>
              <a:t>surface information</a:t>
            </a:r>
            <a:r>
              <a:rPr lang="en-US" altLang="zh-TW" sz="2800" dirty="0"/>
              <a:t>, not </a:t>
            </a:r>
            <a:r>
              <a:rPr lang="en-US" altLang="zh-TW" sz="2800" i="1" dirty="0">
                <a:solidFill>
                  <a:srgbClr val="00B0F0"/>
                </a:solidFill>
              </a:rPr>
              <a:t>true knowledge</a:t>
            </a:r>
          </a:p>
          <a:p>
            <a:pPr marL="742918" lvl="2" indent="-342885"/>
            <a:r>
              <a:rPr lang="en-US" altLang="zh-TW" sz="2400" dirty="0" err="1"/>
              <a:t>Event_A</a:t>
            </a:r>
            <a:r>
              <a:rPr lang="en-US" altLang="zh-TW" sz="2400" dirty="0"/>
              <a:t> -&gt; </a:t>
            </a:r>
            <a:r>
              <a:rPr lang="en-US" altLang="zh-TW" sz="2400" dirty="0" err="1"/>
              <a:t>Event_B</a:t>
            </a:r>
            <a:r>
              <a:rPr lang="en-US" altLang="zh-TW" sz="2400" dirty="0"/>
              <a:t>: O(</a:t>
            </a:r>
            <a:r>
              <a:rPr lang="en-US" altLang="zh-TW" sz="2400" dirty="0" err="1"/>
              <a:t>mxn</a:t>
            </a:r>
            <a:r>
              <a:rPr lang="en-US" altLang="zh-TW" sz="2400" dirty="0"/>
              <a:t>)</a:t>
            </a:r>
          </a:p>
          <a:p>
            <a:pPr marL="342885" lvl="1" indent="-342885"/>
            <a:r>
              <a:rPr lang="en-US" altLang="zh-TW" sz="2800" dirty="0"/>
              <a:t>The </a:t>
            </a:r>
            <a:r>
              <a:rPr lang="en-US" altLang="zh-TW" sz="2800" i="1" dirty="0">
                <a:solidFill>
                  <a:srgbClr val="FF0000"/>
                </a:solidFill>
              </a:rPr>
              <a:t>causality relationship </a:t>
            </a:r>
            <a:r>
              <a:rPr lang="en-US" altLang="zh-TW" sz="2800" dirty="0"/>
              <a:t>can greatly </a:t>
            </a:r>
            <a:r>
              <a:rPr lang="en-US" altLang="zh-TW" sz="2800" i="1" dirty="0">
                <a:solidFill>
                  <a:srgbClr val="FF0000"/>
                </a:solidFill>
              </a:rPr>
              <a:t>reduce the complexity</a:t>
            </a:r>
            <a:r>
              <a:rPr lang="en-US" altLang="zh-TW" sz="2800" dirty="0"/>
              <a:t> that we need to handle, and can interpret the observed phenomena </a:t>
            </a:r>
            <a:r>
              <a:rPr lang="en-US" altLang="zh-TW" sz="2800" i="1" dirty="0">
                <a:solidFill>
                  <a:srgbClr val="FF0000"/>
                </a:solidFill>
              </a:rPr>
              <a:t>concisely</a:t>
            </a:r>
            <a:r>
              <a:rPr lang="en-US" altLang="zh-TW" sz="2800" dirty="0"/>
              <a:t> and </a:t>
            </a:r>
            <a:r>
              <a:rPr lang="en-US" altLang="zh-TW" sz="2800" i="1" dirty="0">
                <a:solidFill>
                  <a:srgbClr val="FF0000"/>
                </a:solidFill>
              </a:rPr>
              <a:t>easily</a:t>
            </a:r>
          </a:p>
          <a:p>
            <a:pPr marL="742918" lvl="2" indent="-342885"/>
            <a:r>
              <a:rPr lang="en-US" altLang="zh-TW" sz="2400" dirty="0"/>
              <a:t>For example, exploring signaling pathways in cancer biology </a:t>
            </a:r>
          </a:p>
          <a:p>
            <a:pPr marL="742918" lvl="2" indent="-342885"/>
            <a:endParaRPr lang="en-US" altLang="zh-TW" sz="800" dirty="0">
              <a:solidFill>
                <a:srgbClr val="444444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24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21"/>
            <a:ext cx="8229600" cy="812085"/>
          </a:xfrm>
        </p:spPr>
        <p:txBody>
          <a:bodyPr>
            <a:no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36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Why Big Mechanism?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89" y="981351"/>
            <a:ext cx="8229600" cy="5165453"/>
          </a:xfrm>
        </p:spPr>
        <p:txBody>
          <a:bodyPr>
            <a:no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i="1" dirty="0">
                <a:solidFill>
                  <a:srgbClr val="FF0000"/>
                </a:solidFill>
              </a:rPr>
              <a:t>Big Mechanism</a:t>
            </a:r>
            <a:r>
              <a:rPr lang="en-US" altLang="zh-TW" sz="2800" i="1" dirty="0">
                <a:solidFill>
                  <a:srgbClr val="444444"/>
                </a:solidFill>
              </a:rPr>
              <a:t> </a:t>
            </a:r>
          </a:p>
          <a:p>
            <a:pPr marL="742918" lvl="2" indent="-342885"/>
            <a:r>
              <a:rPr lang="en-US" altLang="zh-TW" sz="2400" dirty="0">
                <a:solidFill>
                  <a:srgbClr val="444444"/>
                </a:solidFill>
              </a:rPr>
              <a:t>DARPA, </a:t>
            </a:r>
            <a:r>
              <a:rPr lang="en-US" altLang="zh-TW" sz="2400" dirty="0"/>
              <a:t>July 2014</a:t>
            </a:r>
          </a:p>
          <a:p>
            <a:pPr marL="742918" lvl="2" indent="-342885"/>
            <a:r>
              <a:rPr lang="en-US" altLang="zh-TW" sz="2400" dirty="0">
                <a:solidFill>
                  <a:srgbClr val="444444"/>
                </a:solidFill>
              </a:rPr>
              <a:t>Seek “</a:t>
            </a:r>
            <a:r>
              <a:rPr lang="en-US" altLang="zh-TW" sz="2400" i="1" dirty="0">
                <a:solidFill>
                  <a:srgbClr val="FF0000"/>
                </a:solidFill>
              </a:rPr>
              <a:t>why</a:t>
            </a:r>
            <a:r>
              <a:rPr lang="en-US" altLang="zh-TW" sz="2400" dirty="0">
                <a:solidFill>
                  <a:srgbClr val="444444"/>
                </a:solidFill>
              </a:rPr>
              <a:t>” behind </a:t>
            </a:r>
            <a:r>
              <a:rPr lang="en-US" altLang="zh-TW" sz="2400" i="1" dirty="0">
                <a:solidFill>
                  <a:srgbClr val="444444"/>
                </a:solidFill>
              </a:rPr>
              <a:t>big data</a:t>
            </a:r>
          </a:p>
          <a:p>
            <a:pPr marL="342885" lvl="1" indent="-342885"/>
            <a:r>
              <a:rPr lang="en-US" altLang="zh-TW" sz="2800" dirty="0">
                <a:solidFill>
                  <a:srgbClr val="444444"/>
                </a:solidFill>
              </a:rPr>
              <a:t>Why Big Mechanism</a:t>
            </a:r>
            <a:r>
              <a:rPr lang="en-US" altLang="zh-TW" sz="2800" i="1" dirty="0">
                <a:solidFill>
                  <a:srgbClr val="444444"/>
                </a:solidFill>
              </a:rPr>
              <a:t>?</a:t>
            </a:r>
            <a:endParaRPr lang="en-US" altLang="zh-TW" sz="2800" dirty="0">
              <a:solidFill>
                <a:srgbClr val="444444"/>
              </a:solidFill>
            </a:endParaRPr>
          </a:p>
          <a:p>
            <a:pPr marL="742918" lvl="2" indent="-342885"/>
            <a:r>
              <a:rPr lang="en-US" altLang="zh-TW" sz="2400" dirty="0"/>
              <a:t>Evolution of our </a:t>
            </a:r>
            <a:r>
              <a:rPr lang="en-US" altLang="zh-TW" sz="2400" i="1" dirty="0">
                <a:solidFill>
                  <a:srgbClr val="FF0000"/>
                </a:solidFill>
              </a:rPr>
              <a:t>brain capability </a:t>
            </a:r>
            <a:r>
              <a:rPr lang="en-US" altLang="zh-TW" sz="2400" dirty="0"/>
              <a:t>cannot compete with the knowledge growing speed</a:t>
            </a:r>
          </a:p>
          <a:p>
            <a:pPr marL="742918" lvl="2" indent="-342885"/>
            <a:r>
              <a:rPr lang="en-US" altLang="zh-TW" sz="2400" dirty="0"/>
              <a:t>Each researcher is forced to focus on a </a:t>
            </a:r>
            <a:r>
              <a:rPr lang="en-US" altLang="zh-TW" sz="2400" i="1" dirty="0">
                <a:solidFill>
                  <a:srgbClr val="FF0000"/>
                </a:solidFill>
              </a:rPr>
              <a:t>very narrow topic</a:t>
            </a:r>
            <a:r>
              <a:rPr lang="en-US" altLang="zh-TW" sz="2400" dirty="0"/>
              <a:t>, unaware of progress in other disciplines</a:t>
            </a:r>
          </a:p>
          <a:p>
            <a:pPr marL="742918" lvl="2" indent="-342885"/>
            <a:r>
              <a:rPr lang="en-US" altLang="zh-TW" sz="2400" dirty="0"/>
              <a:t>Many </a:t>
            </a:r>
            <a:r>
              <a:rPr lang="en-US" altLang="zh-TW" sz="2400" i="1" dirty="0">
                <a:solidFill>
                  <a:srgbClr val="00B0F0"/>
                </a:solidFill>
              </a:rPr>
              <a:t>complicated systems </a:t>
            </a:r>
            <a:r>
              <a:rPr lang="en-US" altLang="zh-TW" sz="2400" dirty="0"/>
              <a:t>are studied </a:t>
            </a:r>
            <a:r>
              <a:rPr lang="en-US" altLang="zh-TW" sz="2400" i="1" dirty="0" err="1">
                <a:solidFill>
                  <a:srgbClr val="FF0000"/>
                </a:solidFill>
              </a:rPr>
              <a:t>piecewisely</a:t>
            </a:r>
            <a:r>
              <a:rPr lang="en-US" altLang="zh-TW" sz="2400" dirty="0"/>
              <a:t>, and their </a:t>
            </a:r>
            <a:r>
              <a:rPr lang="en-US" altLang="zh-TW" sz="2400" i="1" dirty="0">
                <a:solidFill>
                  <a:srgbClr val="00B0F0"/>
                </a:solidFill>
              </a:rPr>
              <a:t>literatures and data </a:t>
            </a:r>
            <a:r>
              <a:rPr lang="en-US" altLang="zh-TW" sz="2400" dirty="0"/>
              <a:t>are </a:t>
            </a:r>
            <a:r>
              <a:rPr lang="en-US" altLang="zh-TW" sz="2400" i="1" dirty="0">
                <a:solidFill>
                  <a:srgbClr val="FF0000"/>
                </a:solidFill>
              </a:rPr>
              <a:t>fragmented</a:t>
            </a:r>
          </a:p>
          <a:p>
            <a:pPr marL="742918" lvl="2" indent="-342885"/>
            <a:r>
              <a:rPr lang="en-US" altLang="zh-TW" sz="2400" dirty="0"/>
              <a:t>Need a </a:t>
            </a:r>
            <a:r>
              <a:rPr lang="en-US" altLang="zh-TW" sz="2400" i="1" dirty="0">
                <a:solidFill>
                  <a:srgbClr val="FF0000"/>
                </a:solidFill>
              </a:rPr>
              <a:t>mechanism</a:t>
            </a:r>
            <a:r>
              <a:rPr lang="en-US" altLang="zh-TW" sz="2400" dirty="0"/>
              <a:t> to handle complicated systems in which </a:t>
            </a:r>
            <a:r>
              <a:rPr lang="en-US" altLang="zh-TW" sz="2400" i="1" dirty="0">
                <a:solidFill>
                  <a:srgbClr val="00B0F0"/>
                </a:solidFill>
              </a:rPr>
              <a:t>interactions</a:t>
            </a:r>
            <a:r>
              <a:rPr lang="en-US" altLang="zh-TW" sz="2400" dirty="0"/>
              <a:t> have important </a:t>
            </a:r>
            <a:r>
              <a:rPr lang="en-US" altLang="zh-TW" sz="2400" i="1" dirty="0">
                <a:solidFill>
                  <a:srgbClr val="FF0000"/>
                </a:solidFill>
              </a:rPr>
              <a:t>causal effects</a:t>
            </a:r>
            <a:r>
              <a:rPr lang="en-US" altLang="zh-TW" sz="2400" dirty="0"/>
              <a:t>.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91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Bisociative</a:t>
            </a:r>
            <a:r>
              <a:rPr lang="en-US" altLang="zh-TW" dirty="0" smtClean="0"/>
              <a:t> Knowledge Discovery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Swanson, </a:t>
            </a:r>
            <a:r>
              <a:rPr lang="en-US" altLang="zh-TW" dirty="0" smtClean="0"/>
              <a:t>1986: Associating </a:t>
            </a:r>
            <a:r>
              <a:rPr lang="en-US" altLang="zh-TW" i="1" dirty="0"/>
              <a:t>fish oil</a:t>
            </a:r>
            <a:r>
              <a:rPr lang="en-US" altLang="zh-TW" dirty="0"/>
              <a:t> with </a:t>
            </a:r>
            <a:r>
              <a:rPr lang="en-US" altLang="zh-TW" i="1" dirty="0"/>
              <a:t>Raynaud’s syndrome</a:t>
            </a:r>
            <a:r>
              <a:rPr lang="en-US" altLang="zh-TW" dirty="0"/>
              <a:t> (because both had a relationship to blood viscosity</a:t>
            </a:r>
            <a:r>
              <a:rPr lang="en-US" altLang="zh-TW" dirty="0" smtClean="0"/>
              <a:t>)</a:t>
            </a:r>
          </a:p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09701" y="3404416"/>
            <a:ext cx="1611330" cy="55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6" tIns="45718" rIns="91436" bIns="45718" numCol="1" anchor="ctr" anchorCtr="0" compatLnSpc="1">
            <a:prstTxWarp prst="textNoShape">
              <a:avLst/>
            </a:prstTxWarp>
            <a:spAutoFit/>
          </a:bodyPr>
          <a:lstStyle/>
          <a:p>
            <a:pPr indent="269863" defTabSz="91436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2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inference on them.</a:t>
            </a:r>
            <a:endParaRPr kumimoji="1" lang="en-US" altLang="zh-TW" sz="60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indent="269863" defTabSz="91436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pic>
        <p:nvPicPr>
          <p:cNvPr id="1025" name="Picture 1" descr="TextMiningPDF0330RevisingDrawing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40" y="3052762"/>
            <a:ext cx="5798820" cy="224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09701" y="3953948"/>
            <a:ext cx="184722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6" tIns="45718" rIns="91436" bIns="45718" numCol="1" anchor="ctr" anchorCtr="0" compatLnSpc="1">
            <a:prstTxWarp prst="textNoShape">
              <a:avLst/>
            </a:prstTxWarp>
            <a:spAutoFit/>
          </a:bodyPr>
          <a:lstStyle/>
          <a:p>
            <a:pPr defTabSz="914360" fontAlgn="base">
              <a:spcBef>
                <a:spcPct val="0"/>
              </a:spcBef>
              <a:spcAft>
                <a:spcPct val="0"/>
              </a:spcAft>
            </a:pPr>
            <a:endParaRPr kumimoji="1" lang="zh-TW" altLang="zh-TW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dirty="0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7421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920325"/>
            <a:ext cx="8573305" cy="5615940"/>
          </a:xfrm>
        </p:spPr>
        <p:txBody>
          <a:bodyPr vert="horz"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 units of literature are 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independently created </a:t>
            </a: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“The 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logical connections 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among the units may be unintended by and even </a:t>
            </a:r>
            <a:r>
              <a:rPr lang="en-US" altLang="zh-TW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unknown to their creators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342885" lvl="1" indent="-342885">
              <a:buFont typeface="Arial" pitchFamily="34" charset="0"/>
              <a:buChar char="•"/>
            </a:pPr>
            <a:endParaRPr lang="en-US" altLang="zh-TW" sz="28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lvl="1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Swanson’s famous prediction</a:t>
            </a:r>
          </a:p>
          <a:p>
            <a:pPr marL="742918" lvl="2" indent="-342885"/>
            <a:r>
              <a:rPr lang="en-US" altLang="zh-TW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TW" sz="2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 oil and Raynaud’s syndrome</a:t>
            </a:r>
            <a:r>
              <a:rPr lang="en-US" altLang="zh-TW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1200098" lvl="3" indent="-342885"/>
            <a:r>
              <a:rPr lang="zh-TW" altLang="en-US" sz="2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雷諾氏徵候群</a:t>
            </a:r>
            <a:r>
              <a:rPr lang="en-US" altLang="zh-TW" sz="2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zh-TW" altLang="en-US" sz="2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是一種交感神經過度反應的症狀，當接觸冰冷時血管收縮會更厲害，容易使腳底發紅、發紫，進而走路不穩。</a:t>
            </a:r>
            <a:endParaRPr lang="en-US" altLang="zh-TW" sz="22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18" lvl="2" indent="-342885"/>
            <a:r>
              <a:rPr lang="en-US" altLang="zh-TW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TW" sz="2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Migraine–Magnesium</a:t>
            </a:r>
            <a:r>
              <a:rPr lang="en-US" altLang="zh-TW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1200098" lvl="3" indent="-342885"/>
            <a:r>
              <a:rPr lang="zh-TW" altLang="en-US" sz="2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由缺鎂引起的偏頭痛症</a:t>
            </a:r>
            <a:endParaRPr lang="en-US" altLang="zh-TW" sz="22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>
                <a:solidFill>
                  <a:srgbClr val="1F497D"/>
                </a:solidFill>
              </a:rPr>
              <a:t>Undiscovered Public Knowledge </a:t>
            </a:r>
            <a:r>
              <a:rPr lang="en-US" altLang="zh-TW" sz="2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TW" sz="2000" dirty="0">
                <a:solidFill>
                  <a:srgbClr val="1F497D"/>
                </a:solidFill>
                <a:effectLst/>
              </a:rPr>
              <a:t>Swanson, 1986) </a:t>
            </a:r>
            <a:endParaRPr lang="en-US" sz="2000" dirty="0">
              <a:solidFill>
                <a:srgbClr val="1F497D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883" y="4858650"/>
            <a:ext cx="1816100" cy="157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20324" y="6401599"/>
            <a:ext cx="3037743" cy="365125"/>
          </a:xfrm>
        </p:spPr>
        <p:txBody>
          <a:bodyPr/>
          <a:lstStyle/>
          <a:p>
            <a:pPr algn="r"/>
            <a:r>
              <a:rPr lang="es-ES" altLang="zh-TW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Keh-Yih Su, Mar. 30, 2018</a:t>
            </a:r>
            <a:endParaRPr lang="en-US" altLang="zh-TW" sz="1000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81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19"/>
            <a:ext cx="8229600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Why Machine Reading?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92" y="1190899"/>
            <a:ext cx="8342811" cy="4756897"/>
          </a:xfrm>
        </p:spPr>
        <p:txBody>
          <a:bodyPr>
            <a:noAutofit/>
          </a:bodyPr>
          <a:lstStyle/>
          <a:p>
            <a:pPr marL="342885" lvl="1" indent="-342885"/>
            <a:r>
              <a:rPr lang="en-US" altLang="zh-TW" sz="3200" dirty="0">
                <a:solidFill>
                  <a:srgbClr val="444444"/>
                </a:solidFill>
              </a:rPr>
              <a:t>How is </a:t>
            </a:r>
            <a:r>
              <a:rPr lang="en-US" altLang="zh-TW" sz="3200" i="1" dirty="0">
                <a:solidFill>
                  <a:srgbClr val="444444"/>
                </a:solidFill>
              </a:rPr>
              <a:t>Machine Reading </a:t>
            </a:r>
            <a:r>
              <a:rPr lang="en-US" altLang="zh-TW" sz="3200" dirty="0">
                <a:solidFill>
                  <a:srgbClr val="444444"/>
                </a:solidFill>
              </a:rPr>
              <a:t>related to Big Mechanism?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</a:rPr>
              <a:t>The</a:t>
            </a:r>
            <a:r>
              <a:rPr lang="en-US" altLang="zh-TW" sz="2800" b="1" dirty="0">
                <a:solidFill>
                  <a:srgbClr val="444444"/>
                </a:solidFill>
              </a:rPr>
              <a:t> </a:t>
            </a:r>
            <a:r>
              <a:rPr lang="en-US" altLang="zh-TW" sz="2800" i="1" dirty="0">
                <a:solidFill>
                  <a:srgbClr val="FF0000"/>
                </a:solidFill>
              </a:rPr>
              <a:t>pre-requisite</a:t>
            </a:r>
            <a:r>
              <a:rPr lang="en-US" altLang="zh-TW" sz="2800" dirty="0"/>
              <a:t> for </a:t>
            </a:r>
            <a:r>
              <a:rPr lang="en-US" altLang="zh-TW" sz="2800" i="1" dirty="0"/>
              <a:t>Big Mechanism </a:t>
            </a:r>
            <a:r>
              <a:rPr lang="en-US" altLang="zh-TW" sz="2800" dirty="0"/>
              <a:t>that is that we can </a:t>
            </a:r>
            <a:r>
              <a:rPr lang="en-US" altLang="zh-TW" sz="2800" i="1" dirty="0">
                <a:solidFill>
                  <a:srgbClr val="FF0000"/>
                </a:solidFill>
              </a:rPr>
              <a:t>read each document </a:t>
            </a:r>
            <a:r>
              <a:rPr lang="en-US" altLang="zh-TW" sz="2800" dirty="0"/>
              <a:t>and learn its associated knowledge</a:t>
            </a:r>
          </a:p>
          <a:p>
            <a:pPr marL="742918" lvl="2" indent="-342885"/>
            <a:r>
              <a:rPr lang="en-US" altLang="zh-TW" sz="2800" i="1" dirty="0">
                <a:solidFill>
                  <a:srgbClr val="00B0F0"/>
                </a:solidFill>
              </a:rPr>
              <a:t>Machine Reading </a:t>
            </a:r>
            <a:r>
              <a:rPr lang="en-US" altLang="zh-TW" sz="2800" dirty="0"/>
              <a:t>is able to give the answer that is </a:t>
            </a:r>
            <a:r>
              <a:rPr lang="en-US" altLang="zh-TW" sz="2800" i="1" dirty="0">
                <a:solidFill>
                  <a:srgbClr val="FF0000"/>
                </a:solidFill>
              </a:rPr>
              <a:t>implied </a:t>
            </a:r>
            <a:r>
              <a:rPr lang="en-US" altLang="zh-TW" sz="2800" dirty="0"/>
              <a:t>in the text</a:t>
            </a:r>
            <a:endParaRPr lang="en-US" altLang="zh-TW" sz="2800" b="1" dirty="0">
              <a:solidFill>
                <a:srgbClr val="444444"/>
              </a:solidFill>
            </a:endParaRPr>
          </a:p>
          <a:p>
            <a:pPr marL="1200098" lvl="3" indent="-342885"/>
            <a:r>
              <a:rPr lang="en-US" altLang="zh-TW" sz="2400" i="1" dirty="0">
                <a:solidFill>
                  <a:srgbClr val="00B0F0"/>
                </a:solidFill>
              </a:rPr>
              <a:t>Open-domain Q&amp;A </a:t>
            </a:r>
            <a:r>
              <a:rPr lang="en-US" altLang="zh-TW" sz="2400" dirty="0"/>
              <a:t>only aims to find out the text passage that </a:t>
            </a:r>
            <a:r>
              <a:rPr lang="en-US" altLang="zh-TW" sz="2400" i="1" dirty="0">
                <a:solidFill>
                  <a:srgbClr val="FF0000"/>
                </a:solidFill>
              </a:rPr>
              <a:t>contains</a:t>
            </a:r>
            <a:r>
              <a:rPr lang="en-US" altLang="zh-TW" sz="2400" dirty="0"/>
              <a:t> the answer</a:t>
            </a:r>
          </a:p>
          <a:p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89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19"/>
            <a:ext cx="8229600" cy="1050482"/>
          </a:xfrm>
        </p:spPr>
        <p:txBody>
          <a:bodyPr>
            <a:normAutofit/>
          </a:bodyPr>
          <a:lstStyle/>
          <a:p>
            <a:pPr lvl="2" algn="ctr" rtl="0">
              <a:lnSpc>
                <a:spcPts val="5800"/>
              </a:lnSpc>
              <a:spcBef>
                <a:spcPct val="0"/>
              </a:spcBef>
            </a:pPr>
            <a:r>
              <a:rPr lang="en-US" altLang="zh-TW" sz="36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What is </a:t>
            </a:r>
            <a:r>
              <a:rPr lang="en-US" altLang="zh-TW" sz="3600" i="1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Machine Reading </a:t>
            </a:r>
            <a:r>
              <a:rPr lang="en-US" altLang="zh-TW" sz="36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(MR)?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89" y="1190899"/>
            <a:ext cx="8619036" cy="4867003"/>
          </a:xfrm>
        </p:spPr>
        <p:txBody>
          <a:bodyPr>
            <a:noAutofit/>
          </a:bodyPr>
          <a:lstStyle/>
          <a:p>
            <a:pPr marL="342885" lvl="1" indent="-342885"/>
            <a:r>
              <a:rPr lang="en-US" altLang="zh-TW" sz="3200" dirty="0"/>
              <a:t>Read the given text/document, convert the content into logical form, and then perform </a:t>
            </a:r>
            <a:r>
              <a:rPr lang="en-US" altLang="zh-TW" sz="3200" i="1" dirty="0">
                <a:solidFill>
                  <a:srgbClr val="FF0000"/>
                </a:solidFill>
              </a:rPr>
              <a:t>inference</a:t>
            </a:r>
            <a:r>
              <a:rPr lang="en-US" altLang="zh-TW" sz="3200" dirty="0"/>
              <a:t> on it.</a:t>
            </a:r>
          </a:p>
          <a:p>
            <a:pPr marL="342885" lvl="1" indent="-342885"/>
            <a:r>
              <a:rPr lang="en-US" altLang="zh-TW" sz="3200" dirty="0"/>
              <a:t>Evaluated by </a:t>
            </a:r>
            <a:r>
              <a:rPr lang="en-US" altLang="zh-TW" sz="3200" i="1" dirty="0">
                <a:solidFill>
                  <a:srgbClr val="FF0000"/>
                </a:solidFill>
              </a:rPr>
              <a:t>Reading Comprehension Test</a:t>
            </a:r>
          </a:p>
          <a:p>
            <a:pPr marL="342885" lvl="1" indent="-342885"/>
            <a:r>
              <a:rPr lang="en-US" altLang="zh-TW" sz="3200" dirty="0"/>
              <a:t>An inter-discipline research (</a:t>
            </a:r>
            <a:r>
              <a:rPr lang="en-US" altLang="zh-TW" sz="3200" dirty="0">
                <a:solidFill>
                  <a:srgbClr val="FF0000"/>
                </a:solidFill>
              </a:rPr>
              <a:t>NLP+KRR+ML</a:t>
            </a:r>
            <a:r>
              <a:rPr lang="en-US" altLang="zh-TW" sz="3200" dirty="0"/>
              <a:t>)</a:t>
            </a:r>
          </a:p>
          <a:p>
            <a:pPr marL="742918" lvl="2" indent="-342885"/>
            <a:r>
              <a:rPr lang="en-US" altLang="zh-TW" sz="2800" dirty="0"/>
              <a:t>Natural Language Processing (NLP)</a:t>
            </a:r>
          </a:p>
          <a:p>
            <a:pPr marL="742918" lvl="2" indent="-342885"/>
            <a:r>
              <a:rPr lang="en-US" altLang="zh-TW" sz="2800" dirty="0"/>
              <a:t>Knowledge Representation and Reasoning (KRR)</a:t>
            </a:r>
          </a:p>
          <a:p>
            <a:pPr marL="742918" lvl="2" indent="-342885"/>
            <a:r>
              <a:rPr lang="en-US" altLang="zh-TW" sz="2800" dirty="0"/>
              <a:t>Machine Learning (ML)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73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0" dirty="0" smtClean="0">
                <a:solidFill>
                  <a:srgbClr val="1F497D"/>
                </a:solidFill>
              </a:rPr>
              <a:t>MOST Project</a:t>
            </a:r>
            <a:endParaRPr lang="zh-TW" altLang="en-US" b="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0540" y="953593"/>
            <a:ext cx="8229600" cy="4991328"/>
          </a:xfrm>
        </p:spPr>
        <p:txBody>
          <a:bodyPr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b="1" dirty="0" smtClean="0">
                <a:solidFill>
                  <a:srgbClr val="444444"/>
                </a:solidFill>
              </a:rPr>
              <a:t>Project</a:t>
            </a:r>
            <a:r>
              <a:rPr lang="zh-TW" altLang="zh-TW" dirty="0" smtClean="0">
                <a:solidFill>
                  <a:srgbClr val="444444"/>
                </a:solidFill>
              </a:rPr>
              <a:t>： </a:t>
            </a:r>
            <a:r>
              <a:rPr lang="en-US" altLang="zh-TW" dirty="0">
                <a:solidFill>
                  <a:srgbClr val="0070C0"/>
                </a:solidFill>
              </a:rPr>
              <a:t>Design a </a:t>
            </a:r>
            <a:r>
              <a:rPr lang="en-US" altLang="zh-TW" i="1" dirty="0">
                <a:solidFill>
                  <a:srgbClr val="FF0000"/>
                </a:solidFill>
              </a:rPr>
              <a:t>generic/meta MR framework</a:t>
            </a:r>
            <a:r>
              <a:rPr lang="en-US" altLang="zh-TW" dirty="0">
                <a:solidFill>
                  <a:srgbClr val="0070C0"/>
                </a:solidFill>
              </a:rPr>
              <a:t> via building three different MR </a:t>
            </a:r>
            <a:r>
              <a:rPr lang="en-US" altLang="zh-TW" dirty="0" smtClean="0">
                <a:solidFill>
                  <a:srgbClr val="0070C0"/>
                </a:solidFill>
              </a:rPr>
              <a:t>systems:</a:t>
            </a:r>
          </a:p>
          <a:p>
            <a:pPr marL="742917" lvl="2" indent="-342885"/>
            <a:r>
              <a:rPr lang="en-US" altLang="zh-TW" i="1" dirty="0" smtClean="0">
                <a:solidFill>
                  <a:srgbClr val="FF0000"/>
                </a:solidFill>
              </a:rPr>
              <a:t>Solving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>
                <a:solidFill>
                  <a:srgbClr val="0070C0"/>
                </a:solidFill>
              </a:rPr>
              <a:t>the </a:t>
            </a:r>
            <a:r>
              <a:rPr lang="en-US" altLang="zh-TW" i="1" dirty="0" smtClean="0">
                <a:solidFill>
                  <a:srgbClr val="FF0000"/>
                </a:solidFill>
              </a:rPr>
              <a:t>Math Word Problem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>
                <a:solidFill>
                  <a:srgbClr val="0070C0"/>
                </a:solidFill>
              </a:rPr>
              <a:t>in daily life; 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marL="742917" lvl="2" indent="-342885"/>
            <a:r>
              <a:rPr lang="en-US" altLang="zh-TW" i="1" dirty="0" smtClean="0">
                <a:solidFill>
                  <a:srgbClr val="FF0000"/>
                </a:solidFill>
              </a:rPr>
              <a:t>Answering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>
                <a:solidFill>
                  <a:srgbClr val="0070C0"/>
                </a:solidFill>
              </a:rPr>
              <a:t>the problems associated with the elementary school </a:t>
            </a:r>
            <a:r>
              <a:rPr lang="en-US" altLang="zh-TW" i="1" dirty="0">
                <a:solidFill>
                  <a:srgbClr val="FF0000"/>
                </a:solidFill>
              </a:rPr>
              <a:t>social studies </a:t>
            </a:r>
            <a:r>
              <a:rPr lang="en-US" altLang="zh-TW" dirty="0">
                <a:solidFill>
                  <a:srgbClr val="0070C0"/>
                </a:solidFill>
              </a:rPr>
              <a:t>text; 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marL="742917" lvl="2" indent="-342885"/>
            <a:r>
              <a:rPr lang="en-US" altLang="zh-TW" i="1" dirty="0" smtClean="0">
                <a:solidFill>
                  <a:srgbClr val="FF0000"/>
                </a:solidFill>
              </a:rPr>
              <a:t>Acquiring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>
                <a:solidFill>
                  <a:srgbClr val="0070C0"/>
                </a:solidFill>
              </a:rPr>
              <a:t>the interactive </a:t>
            </a:r>
            <a:r>
              <a:rPr lang="en-US" altLang="zh-TW" i="1" dirty="0">
                <a:solidFill>
                  <a:srgbClr val="FF0000"/>
                </a:solidFill>
              </a:rPr>
              <a:t>relations between different bio-chemical </a:t>
            </a:r>
            <a:r>
              <a:rPr lang="en-US" altLang="zh-TW" i="1" dirty="0" smtClean="0">
                <a:solidFill>
                  <a:srgbClr val="FF0000"/>
                </a:solidFill>
              </a:rPr>
              <a:t>entities</a:t>
            </a:r>
            <a:r>
              <a:rPr lang="en-US" altLang="zh-TW" dirty="0" smtClean="0">
                <a:solidFill>
                  <a:srgbClr val="0070C0"/>
                </a:solidFill>
              </a:rPr>
              <a:t> embedded in the bio-medical document.</a:t>
            </a:r>
            <a:endParaRPr lang="en-US" altLang="zh-TW" dirty="0">
              <a:solidFill>
                <a:srgbClr val="0070C0"/>
              </a:solidFill>
            </a:endParaRPr>
          </a:p>
          <a:p>
            <a:pPr marL="742918" lvl="2" indent="-342885"/>
            <a:endParaRPr lang="en-US" altLang="zh-TW" sz="800" b="1" dirty="0">
              <a:solidFill>
                <a:srgbClr val="444444"/>
              </a:solidFill>
            </a:endParaRP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b="1" dirty="0" smtClean="0">
                <a:solidFill>
                  <a:srgbClr val="444444"/>
                </a:solidFill>
              </a:rPr>
              <a:t>Project Coordinator</a:t>
            </a:r>
            <a:r>
              <a:rPr lang="zh-TW" altLang="zh-TW" b="1" dirty="0" smtClean="0">
                <a:solidFill>
                  <a:srgbClr val="444444"/>
                </a:solidFill>
              </a:rPr>
              <a:t>：</a:t>
            </a:r>
            <a:r>
              <a:rPr lang="en-US" altLang="zh-TW" b="1" dirty="0" smtClean="0">
                <a:solidFill>
                  <a:srgbClr val="444444"/>
                </a:solidFill>
              </a:rPr>
              <a:t> </a:t>
            </a:r>
            <a:r>
              <a:rPr lang="en-US" altLang="zh-TW" b="1" dirty="0">
                <a:solidFill>
                  <a:srgbClr val="444444"/>
                </a:solidFill>
              </a:rPr>
              <a:t>Keh-Yih </a:t>
            </a:r>
            <a:r>
              <a:rPr lang="en-US" altLang="zh-TW" dirty="0" smtClean="0">
                <a:solidFill>
                  <a:srgbClr val="444444"/>
                </a:solidFill>
              </a:rPr>
              <a:t>Su (</a:t>
            </a:r>
            <a:r>
              <a:rPr lang="zh-TW" altLang="zh-TW" dirty="0">
                <a:solidFill>
                  <a:srgbClr val="444444"/>
                </a:solidFill>
              </a:rPr>
              <a:t>蘇克毅</a:t>
            </a:r>
            <a:r>
              <a:rPr lang="en-US" altLang="zh-TW" dirty="0" smtClean="0">
                <a:solidFill>
                  <a:srgbClr val="444444"/>
                </a:solidFill>
              </a:rPr>
              <a:t>)</a:t>
            </a:r>
          </a:p>
          <a:p>
            <a:pPr marL="742918" lvl="2" indent="-342885"/>
            <a:endParaRPr lang="en-US" altLang="zh-TW" sz="800" dirty="0">
              <a:solidFill>
                <a:srgbClr val="444444"/>
              </a:solidFill>
            </a:endParaRP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b="1" dirty="0" smtClean="0">
                <a:solidFill>
                  <a:srgbClr val="444444"/>
                </a:solidFill>
              </a:rPr>
              <a:t>Other PIs</a:t>
            </a:r>
            <a:r>
              <a:rPr lang="zh-TW" altLang="zh-TW" dirty="0" smtClean="0">
                <a:solidFill>
                  <a:srgbClr val="444444"/>
                </a:solidFill>
              </a:rPr>
              <a:t>：</a:t>
            </a:r>
            <a:r>
              <a:rPr lang="en-US" altLang="zh-TW" dirty="0">
                <a:solidFill>
                  <a:srgbClr val="444444"/>
                </a:solidFill>
              </a:rPr>
              <a:t> Wen-</a:t>
            </a:r>
            <a:r>
              <a:rPr lang="en-US" altLang="zh-TW" dirty="0" err="1">
                <a:solidFill>
                  <a:srgbClr val="444444"/>
                </a:solidFill>
              </a:rPr>
              <a:t>Lian</a:t>
            </a:r>
            <a:r>
              <a:rPr lang="en-US" altLang="zh-TW" dirty="0">
                <a:solidFill>
                  <a:srgbClr val="444444"/>
                </a:solidFill>
              </a:rPr>
              <a:t> Hsu</a:t>
            </a:r>
            <a:r>
              <a:rPr lang="zh-TW" altLang="zh-TW" dirty="0">
                <a:solidFill>
                  <a:srgbClr val="444444"/>
                </a:solidFill>
              </a:rPr>
              <a:t> </a:t>
            </a:r>
            <a:r>
              <a:rPr lang="en-US" altLang="zh-TW" dirty="0">
                <a:solidFill>
                  <a:srgbClr val="444444"/>
                </a:solidFill>
              </a:rPr>
              <a:t>(</a:t>
            </a:r>
            <a:r>
              <a:rPr lang="zh-TW" altLang="en-US" dirty="0">
                <a:solidFill>
                  <a:srgbClr val="444444"/>
                </a:solidFill>
              </a:rPr>
              <a:t>許聞廉</a:t>
            </a:r>
            <a:r>
              <a:rPr lang="en-US" altLang="zh-TW" dirty="0">
                <a:solidFill>
                  <a:srgbClr val="444444"/>
                </a:solidFill>
              </a:rPr>
              <a:t>), Lun-Wei Ku</a:t>
            </a:r>
            <a:r>
              <a:rPr lang="zh-TW" altLang="zh-TW" dirty="0">
                <a:solidFill>
                  <a:srgbClr val="444444"/>
                </a:solidFill>
              </a:rPr>
              <a:t> </a:t>
            </a:r>
            <a:r>
              <a:rPr lang="en-US" altLang="zh-TW" dirty="0">
                <a:solidFill>
                  <a:srgbClr val="444444"/>
                </a:solidFill>
              </a:rPr>
              <a:t>(</a:t>
            </a:r>
            <a:r>
              <a:rPr lang="zh-TW" altLang="zh-TW" dirty="0">
                <a:solidFill>
                  <a:srgbClr val="444444"/>
                </a:solidFill>
              </a:rPr>
              <a:t>古倫維</a:t>
            </a:r>
            <a:r>
              <a:rPr lang="en-US" altLang="zh-TW" dirty="0">
                <a:solidFill>
                  <a:srgbClr val="444444"/>
                </a:solidFill>
              </a:rPr>
              <a:t>)</a:t>
            </a:r>
          </a:p>
          <a:p>
            <a:pPr lvl="1"/>
            <a:endParaRPr lang="en-US" altLang="zh-TW" sz="800" dirty="0">
              <a:solidFill>
                <a:srgbClr val="444444"/>
              </a:solidFill>
            </a:endParaRPr>
          </a:p>
          <a:p>
            <a:r>
              <a:rPr lang="en-US" altLang="zh-TW" sz="2400" dirty="0">
                <a:solidFill>
                  <a:srgbClr val="444444"/>
                </a:solidFill>
              </a:rPr>
              <a:t>Period</a:t>
            </a:r>
            <a:r>
              <a:rPr lang="zh-TW" altLang="zh-TW" sz="2400" b="0" dirty="0">
                <a:solidFill>
                  <a:srgbClr val="444444"/>
                </a:solidFill>
              </a:rPr>
              <a:t>：</a:t>
            </a:r>
            <a:r>
              <a:rPr lang="en-US" altLang="zh-TW" sz="2400" b="0" dirty="0">
                <a:solidFill>
                  <a:srgbClr val="444444"/>
                </a:solidFill>
              </a:rPr>
              <a:t>3 Years (2016/Aug.-2019/July)</a:t>
            </a:r>
          </a:p>
          <a:p>
            <a:pPr lvl="1"/>
            <a:endParaRPr lang="en-US" altLang="zh-TW" sz="1000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zh-TW" altLang="en-US" dirty="0">
              <a:solidFill>
                <a:srgbClr val="444444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614" y="5266266"/>
            <a:ext cx="2355791" cy="160794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761" y="5266267"/>
            <a:ext cx="2322925" cy="157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9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70C0"/>
                </a:solidFill>
              </a:rPr>
              <a:t>Academia </a:t>
            </a:r>
            <a:r>
              <a:rPr lang="en-US" altLang="zh-TW" dirty="0" err="1">
                <a:solidFill>
                  <a:srgbClr val="0070C0"/>
                </a:solidFill>
              </a:rPr>
              <a:t>Sinica</a:t>
            </a:r>
            <a:r>
              <a:rPr lang="en-US" altLang="zh-TW" dirty="0">
                <a:solidFill>
                  <a:srgbClr val="0070C0"/>
                </a:solidFill>
              </a:rPr>
              <a:t> Thematic Project</a:t>
            </a:r>
            <a:endParaRPr lang="zh-TW" altLang="en-US" b="0" dirty="0">
              <a:solidFill>
                <a:srgbClr val="0070C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0540" y="1089060"/>
            <a:ext cx="8229600" cy="4991328"/>
          </a:xfrm>
        </p:spPr>
        <p:txBody>
          <a:bodyPr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b="1" dirty="0" smtClean="0">
                <a:solidFill>
                  <a:srgbClr val="444444"/>
                </a:solidFill>
              </a:rPr>
              <a:t>Project</a:t>
            </a:r>
            <a:r>
              <a:rPr lang="zh-TW" altLang="zh-TW" dirty="0" smtClean="0">
                <a:solidFill>
                  <a:srgbClr val="444444"/>
                </a:solidFill>
              </a:rPr>
              <a:t>： </a:t>
            </a:r>
            <a:r>
              <a:rPr lang="en-US" altLang="zh-TW" dirty="0"/>
              <a:t>Cross-Lingual </a:t>
            </a:r>
            <a:r>
              <a:rPr lang="en-US" altLang="zh-TW" dirty="0">
                <a:solidFill>
                  <a:srgbClr val="FF0000"/>
                </a:solidFill>
              </a:rPr>
              <a:t>Cross-Document</a:t>
            </a:r>
            <a:r>
              <a:rPr lang="en-US" altLang="zh-TW" dirty="0"/>
              <a:t> Knowledge Discovery at </a:t>
            </a:r>
            <a:r>
              <a:rPr lang="en-US" altLang="zh-TW" dirty="0" smtClean="0"/>
              <a:t>Micro and </a:t>
            </a:r>
            <a:r>
              <a:rPr lang="en-US" altLang="zh-TW" dirty="0"/>
              <a:t>Macro </a:t>
            </a:r>
            <a:r>
              <a:rPr lang="en-US" altLang="zh-TW" dirty="0" smtClean="0"/>
              <a:t>Levels</a:t>
            </a:r>
            <a:r>
              <a:rPr lang="en-US" altLang="zh-TW" dirty="0"/>
              <a:t> </a:t>
            </a:r>
            <a:r>
              <a:rPr lang="en-US" altLang="zh-TW" dirty="0" smtClean="0"/>
              <a:t>(</a:t>
            </a:r>
            <a:r>
              <a:rPr lang="zh-TW" altLang="en-US" dirty="0"/>
              <a:t>結合微觀與巨觀之跨語言</a:t>
            </a:r>
            <a:r>
              <a:rPr lang="zh-TW" altLang="en-US" dirty="0">
                <a:solidFill>
                  <a:srgbClr val="FF0000"/>
                </a:solidFill>
              </a:rPr>
              <a:t>跨文件知識</a:t>
            </a:r>
            <a:r>
              <a:rPr lang="zh-TW" altLang="en-US" dirty="0" smtClean="0">
                <a:solidFill>
                  <a:srgbClr val="FF0000"/>
                </a:solidFill>
              </a:rPr>
              <a:t>發掘</a:t>
            </a:r>
            <a:r>
              <a:rPr lang="en-US" altLang="zh-TW" dirty="0" smtClean="0"/>
              <a:t>)</a:t>
            </a:r>
          </a:p>
          <a:p>
            <a:pPr marL="342885" lvl="1" indent="-342885">
              <a:buFont typeface="Arial" pitchFamily="34" charset="0"/>
              <a:buChar char="•"/>
            </a:pPr>
            <a:endParaRPr lang="en-US" altLang="zh-TW" dirty="0">
              <a:solidFill>
                <a:srgbClr val="0070C0"/>
              </a:solidFill>
            </a:endParaRPr>
          </a:p>
          <a:p>
            <a:pPr marL="742918" lvl="2" indent="-342885"/>
            <a:endParaRPr lang="en-US" altLang="zh-TW" sz="800" b="1" dirty="0">
              <a:solidFill>
                <a:srgbClr val="444444"/>
              </a:solidFill>
            </a:endParaRP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b="1" dirty="0" smtClean="0">
                <a:solidFill>
                  <a:srgbClr val="444444"/>
                </a:solidFill>
              </a:rPr>
              <a:t>Project Coordinator</a:t>
            </a:r>
            <a:r>
              <a:rPr lang="zh-TW" altLang="zh-TW" b="1" dirty="0" smtClean="0">
                <a:solidFill>
                  <a:srgbClr val="444444"/>
                </a:solidFill>
              </a:rPr>
              <a:t>：</a:t>
            </a:r>
            <a:r>
              <a:rPr lang="en-US" altLang="zh-TW" b="1" dirty="0" smtClean="0">
                <a:solidFill>
                  <a:srgbClr val="444444"/>
                </a:solidFill>
              </a:rPr>
              <a:t> </a:t>
            </a:r>
            <a:r>
              <a:rPr lang="en-US" altLang="zh-TW" b="1" dirty="0">
                <a:solidFill>
                  <a:srgbClr val="444444"/>
                </a:solidFill>
              </a:rPr>
              <a:t>Keh-Yih </a:t>
            </a:r>
            <a:r>
              <a:rPr lang="en-US" altLang="zh-TW" dirty="0" smtClean="0">
                <a:solidFill>
                  <a:srgbClr val="444444"/>
                </a:solidFill>
              </a:rPr>
              <a:t>Su (</a:t>
            </a:r>
            <a:r>
              <a:rPr lang="zh-TW" altLang="zh-TW" dirty="0">
                <a:solidFill>
                  <a:srgbClr val="444444"/>
                </a:solidFill>
              </a:rPr>
              <a:t>蘇克毅</a:t>
            </a:r>
            <a:r>
              <a:rPr lang="en-US" altLang="zh-TW" dirty="0" smtClean="0">
                <a:solidFill>
                  <a:srgbClr val="444444"/>
                </a:solidFill>
              </a:rPr>
              <a:t>)</a:t>
            </a:r>
          </a:p>
          <a:p>
            <a:pPr marL="742918" lvl="2" indent="-342885"/>
            <a:endParaRPr lang="en-US" altLang="zh-TW" sz="800" dirty="0">
              <a:solidFill>
                <a:srgbClr val="444444"/>
              </a:solidFill>
            </a:endParaRP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b="1" dirty="0" smtClean="0">
                <a:solidFill>
                  <a:srgbClr val="444444"/>
                </a:solidFill>
              </a:rPr>
              <a:t>Other PIs</a:t>
            </a:r>
            <a:r>
              <a:rPr lang="zh-TW" altLang="zh-TW" dirty="0" smtClean="0">
                <a:solidFill>
                  <a:srgbClr val="444444"/>
                </a:solidFill>
              </a:rPr>
              <a:t>：</a:t>
            </a:r>
            <a:r>
              <a:rPr lang="en-US" altLang="zh-TW" dirty="0">
                <a:solidFill>
                  <a:srgbClr val="444444"/>
                </a:solidFill>
              </a:rPr>
              <a:t> </a:t>
            </a:r>
            <a:r>
              <a:rPr lang="en-US" altLang="zh-TW" dirty="0" smtClean="0">
                <a:solidFill>
                  <a:srgbClr val="444444"/>
                </a:solidFill>
              </a:rPr>
              <a:t>Hsin-Hsi Chen</a:t>
            </a:r>
            <a:r>
              <a:rPr lang="zh-TW" altLang="zh-TW" dirty="0" smtClean="0">
                <a:solidFill>
                  <a:srgbClr val="444444"/>
                </a:solidFill>
              </a:rPr>
              <a:t> </a:t>
            </a:r>
            <a:r>
              <a:rPr lang="en-US" altLang="zh-TW" dirty="0" smtClean="0">
                <a:solidFill>
                  <a:srgbClr val="444444"/>
                </a:solidFill>
              </a:rPr>
              <a:t>(</a:t>
            </a:r>
            <a:r>
              <a:rPr lang="zh-TW" altLang="en-US" dirty="0">
                <a:solidFill>
                  <a:srgbClr val="444444"/>
                </a:solidFill>
                <a:latin typeface="Palatino Linotype"/>
                <a:cs typeface="Palatino Linotype"/>
              </a:rPr>
              <a:t>陳信希</a:t>
            </a:r>
            <a:r>
              <a:rPr lang="en-US" altLang="zh-TW" dirty="0" smtClean="0">
                <a:solidFill>
                  <a:srgbClr val="444444"/>
                </a:solidFill>
              </a:rPr>
              <a:t>), </a:t>
            </a:r>
            <a:r>
              <a:rPr lang="en-US" altLang="zh-TW" dirty="0">
                <a:solidFill>
                  <a:srgbClr val="444444"/>
                </a:solidFill>
              </a:rPr>
              <a:t>Lun-Wei Ku</a:t>
            </a:r>
            <a:r>
              <a:rPr lang="zh-TW" altLang="zh-TW" dirty="0">
                <a:solidFill>
                  <a:srgbClr val="444444"/>
                </a:solidFill>
              </a:rPr>
              <a:t> </a:t>
            </a:r>
            <a:r>
              <a:rPr lang="en-US" altLang="zh-TW" dirty="0">
                <a:solidFill>
                  <a:srgbClr val="444444"/>
                </a:solidFill>
              </a:rPr>
              <a:t>(</a:t>
            </a:r>
            <a:r>
              <a:rPr lang="zh-TW" altLang="zh-TW" dirty="0">
                <a:solidFill>
                  <a:srgbClr val="444444"/>
                </a:solidFill>
              </a:rPr>
              <a:t>古倫維</a:t>
            </a:r>
            <a:r>
              <a:rPr lang="en-US" altLang="zh-TW" dirty="0" smtClean="0">
                <a:solidFill>
                  <a:srgbClr val="444444"/>
                </a:solidFill>
              </a:rPr>
              <a:t>), Cheng-Te Li (</a:t>
            </a:r>
            <a:r>
              <a:rPr lang="zh-TW" altLang="en-US" dirty="0">
                <a:solidFill>
                  <a:srgbClr val="444444"/>
                </a:solidFill>
                <a:latin typeface="Palatino Linotype"/>
                <a:cs typeface="Palatino Linotype"/>
              </a:rPr>
              <a:t>李政德</a:t>
            </a:r>
            <a:r>
              <a:rPr lang="en-US" altLang="zh-TW" dirty="0" smtClean="0">
                <a:solidFill>
                  <a:srgbClr val="444444"/>
                </a:solidFill>
              </a:rPr>
              <a:t>)</a:t>
            </a:r>
            <a:endParaRPr lang="en-US" altLang="zh-TW" dirty="0">
              <a:solidFill>
                <a:srgbClr val="444444"/>
              </a:solidFill>
            </a:endParaRPr>
          </a:p>
          <a:p>
            <a:pPr lvl="1"/>
            <a:endParaRPr lang="en-US" altLang="zh-TW" sz="800" dirty="0">
              <a:solidFill>
                <a:srgbClr val="444444"/>
              </a:solidFill>
            </a:endParaRPr>
          </a:p>
          <a:p>
            <a:r>
              <a:rPr lang="en-US" altLang="zh-TW" sz="2400" dirty="0">
                <a:solidFill>
                  <a:srgbClr val="444444"/>
                </a:solidFill>
              </a:rPr>
              <a:t>Period</a:t>
            </a:r>
            <a:r>
              <a:rPr lang="zh-TW" altLang="zh-TW" sz="2400" b="0" dirty="0">
                <a:solidFill>
                  <a:srgbClr val="444444"/>
                </a:solidFill>
              </a:rPr>
              <a:t>：</a:t>
            </a:r>
            <a:r>
              <a:rPr lang="en-US" altLang="zh-TW" sz="2400" b="0" dirty="0">
                <a:solidFill>
                  <a:srgbClr val="444444"/>
                </a:solidFill>
              </a:rPr>
              <a:t>3 Years (</a:t>
            </a:r>
            <a:r>
              <a:rPr lang="en-US" altLang="zh-TW" sz="2400" b="0" dirty="0" smtClean="0">
                <a:solidFill>
                  <a:srgbClr val="444444"/>
                </a:solidFill>
              </a:rPr>
              <a:t>2018/Jan.-2020/Dec.)</a:t>
            </a:r>
            <a:endParaRPr lang="en-US" altLang="zh-TW" sz="2400" b="0" dirty="0">
              <a:solidFill>
                <a:srgbClr val="444444"/>
              </a:solidFill>
            </a:endParaRPr>
          </a:p>
          <a:p>
            <a:pPr lvl="1"/>
            <a:endParaRPr lang="en-US" altLang="zh-TW" sz="1000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zh-TW" altLang="en-US" dirty="0">
              <a:solidFill>
                <a:srgbClr val="444444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64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19"/>
            <a:ext cx="8229600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Related Work (1)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89" y="1190899"/>
            <a:ext cx="8229600" cy="4756897"/>
          </a:xfrm>
        </p:spPr>
        <p:txBody>
          <a:bodyPr>
            <a:no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3200" dirty="0">
                <a:solidFill>
                  <a:srgbClr val="444444"/>
                </a:solidFill>
              </a:rPr>
              <a:t>Related preliminary researches (IE, Q&amp;A) </a:t>
            </a:r>
          </a:p>
          <a:p>
            <a:pPr marL="742918" lvl="2" indent="-342885"/>
            <a:r>
              <a:rPr lang="en-US" altLang="zh-TW" sz="2800" i="1" dirty="0">
                <a:solidFill>
                  <a:srgbClr val="FF0000"/>
                </a:solidFill>
              </a:rPr>
              <a:t>Information Extraction</a:t>
            </a:r>
          </a:p>
          <a:p>
            <a:pPr marL="1200098" lvl="3" indent="-342885"/>
            <a:r>
              <a:rPr lang="en-US" altLang="zh-TW" sz="2400" dirty="0"/>
              <a:t>Fill in specified </a:t>
            </a:r>
            <a:r>
              <a:rPr lang="en-US" altLang="zh-TW" sz="2400" i="1" dirty="0">
                <a:solidFill>
                  <a:srgbClr val="FF0000"/>
                </a:solidFill>
              </a:rPr>
              <a:t>templates</a:t>
            </a:r>
            <a:r>
              <a:rPr lang="en-US" altLang="zh-TW" sz="2400" dirty="0"/>
              <a:t> for a given domain</a:t>
            </a:r>
          </a:p>
          <a:p>
            <a:pPr marL="1200098" lvl="3" indent="-342885"/>
            <a:r>
              <a:rPr lang="en-US" altLang="zh-TW" sz="2400" dirty="0"/>
              <a:t>Switching domains implies to re-train the system</a:t>
            </a:r>
          </a:p>
          <a:p>
            <a:pPr marL="742918" lvl="2" indent="-342885"/>
            <a:r>
              <a:rPr lang="en-US" altLang="zh-TW" sz="2800" i="1" dirty="0">
                <a:solidFill>
                  <a:srgbClr val="FF0000"/>
                </a:solidFill>
              </a:rPr>
              <a:t>Open Domain Question and Answering</a:t>
            </a:r>
          </a:p>
          <a:p>
            <a:pPr marL="1200098" lvl="3" indent="-342885"/>
            <a:r>
              <a:rPr lang="en-US" altLang="zh-TW" sz="2400" dirty="0"/>
              <a:t>Extract desired </a:t>
            </a:r>
            <a:r>
              <a:rPr lang="en-US" altLang="zh-TW" sz="2400" i="1" dirty="0">
                <a:solidFill>
                  <a:srgbClr val="FF0000"/>
                </a:solidFill>
              </a:rPr>
              <a:t>answer passage </a:t>
            </a:r>
            <a:r>
              <a:rPr lang="en-US" altLang="zh-TW" sz="2400" dirty="0"/>
              <a:t>from the text</a:t>
            </a:r>
          </a:p>
          <a:p>
            <a:pPr marL="1200098" lvl="3" indent="-342885"/>
            <a:r>
              <a:rPr lang="en-US" altLang="zh-TW" sz="2400" dirty="0"/>
              <a:t>Cannot answer even the simple problem if the desired </a:t>
            </a:r>
            <a:r>
              <a:rPr lang="en-US" altLang="zh-TW" sz="2400" i="1" dirty="0">
                <a:solidFill>
                  <a:srgbClr val="FF0000"/>
                </a:solidFill>
              </a:rPr>
              <a:t>answer is not included in the text</a:t>
            </a:r>
            <a:endParaRPr lang="zh-TW" altLang="en-US" sz="2400" i="1" dirty="0">
              <a:solidFill>
                <a:srgbClr val="FF0000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3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15"/>
            <a:ext cx="8229600" cy="802560"/>
          </a:xfrm>
        </p:spPr>
        <p:txBody>
          <a:bodyPr>
            <a:no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Related Work (2)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13678" y="971822"/>
            <a:ext cx="8229600" cy="5084068"/>
          </a:xfrm>
        </p:spPr>
        <p:txBody>
          <a:bodyPr>
            <a:no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>
                <a:solidFill>
                  <a:srgbClr val="444444"/>
                </a:solidFill>
              </a:rPr>
              <a:t>MR related research activities </a:t>
            </a:r>
          </a:p>
          <a:p>
            <a:pPr marL="742918" lvl="2" indent="-342885"/>
            <a:r>
              <a:rPr lang="en-US" altLang="zh-TW" sz="2400" dirty="0"/>
              <a:t>A MR program was initiated at DARPA (2009/6 – 2012/1)</a:t>
            </a:r>
          </a:p>
          <a:p>
            <a:pPr marL="1200098" lvl="3" indent="-342885"/>
            <a:r>
              <a:rPr lang="en-US" altLang="zh-TW" sz="2000" i="1" dirty="0">
                <a:solidFill>
                  <a:srgbClr val="FF0000"/>
                </a:solidFill>
              </a:rPr>
              <a:t>Learn to read</a:t>
            </a:r>
            <a:r>
              <a:rPr lang="en-US" altLang="zh-TW" sz="2000" dirty="0"/>
              <a:t>, and </a:t>
            </a:r>
            <a:r>
              <a:rPr lang="en-US" altLang="zh-TW" sz="2000" i="1" dirty="0">
                <a:solidFill>
                  <a:srgbClr val="FF0000"/>
                </a:solidFill>
              </a:rPr>
              <a:t>read to learn </a:t>
            </a:r>
            <a:r>
              <a:rPr lang="en-US" altLang="zh-TW" sz="2000" dirty="0"/>
              <a:t>what they need in order to answer questions or perform some </a:t>
            </a:r>
            <a:r>
              <a:rPr lang="en-US" altLang="zh-TW" sz="2000" i="1" dirty="0">
                <a:solidFill>
                  <a:srgbClr val="FF0000"/>
                </a:solidFill>
              </a:rPr>
              <a:t>reasoning tasks</a:t>
            </a:r>
          </a:p>
          <a:p>
            <a:pPr marL="742918" lvl="2" indent="-342885"/>
            <a:r>
              <a:rPr lang="en-US" altLang="zh-TW" sz="2400" dirty="0"/>
              <a:t>Under another project called </a:t>
            </a:r>
            <a:r>
              <a:rPr lang="en-US" altLang="zh-TW" sz="2400" i="1" dirty="0">
                <a:solidFill>
                  <a:srgbClr val="00B0F0"/>
                </a:solidFill>
              </a:rPr>
              <a:t>Deep Exploration and Filtering of Text (DEFT)</a:t>
            </a:r>
            <a:r>
              <a:rPr lang="en-US" altLang="zh-TW" sz="2400" dirty="0"/>
              <a:t> since June 2012</a:t>
            </a:r>
          </a:p>
          <a:p>
            <a:pPr marL="742918" lvl="2" indent="-342885"/>
            <a:r>
              <a:rPr lang="en-US" altLang="zh-TW" sz="2400" dirty="0"/>
              <a:t>Conducted at Europe under the </a:t>
            </a:r>
            <a:r>
              <a:rPr lang="en-US" altLang="zh-TW" sz="2400" i="1" dirty="0">
                <a:solidFill>
                  <a:srgbClr val="00B0F0"/>
                </a:solidFill>
              </a:rPr>
              <a:t>CLEF</a:t>
            </a:r>
            <a:r>
              <a:rPr lang="en-US" altLang="zh-TW" sz="2400" dirty="0"/>
              <a:t> Initiative (Conference and Labs of the Evaluation Forum</a:t>
            </a:r>
          </a:p>
          <a:p>
            <a:pPr marL="742918" lvl="2" indent="-342885"/>
            <a:r>
              <a:rPr lang="en-US" altLang="zh-TW" sz="2400" dirty="0"/>
              <a:t>At NTCIR in Japan, and under the </a:t>
            </a:r>
            <a:r>
              <a:rPr lang="en-US" altLang="zh-TW" sz="2400" i="1" dirty="0">
                <a:solidFill>
                  <a:srgbClr val="00B0F0"/>
                </a:solidFill>
              </a:rPr>
              <a:t>Forum for Information Retrieval Evaluation (FIRE) </a:t>
            </a:r>
            <a:r>
              <a:rPr lang="en-US" altLang="zh-TW" sz="2400" dirty="0"/>
              <a:t>in India</a:t>
            </a:r>
          </a:p>
          <a:p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23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15"/>
            <a:ext cx="8229600" cy="802560"/>
          </a:xfrm>
        </p:spPr>
        <p:txBody>
          <a:bodyPr>
            <a:no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Related Projects (1)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13679" y="971822"/>
            <a:ext cx="8515997" cy="5084068"/>
          </a:xfrm>
        </p:spPr>
        <p:txBody>
          <a:bodyPr>
            <a:no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i="1" dirty="0">
                <a:solidFill>
                  <a:srgbClr val="0070C0"/>
                </a:solidFill>
              </a:rPr>
              <a:t>IBM Watson </a:t>
            </a:r>
            <a:r>
              <a:rPr lang="en-US" altLang="zh-TW" sz="2800" dirty="0">
                <a:solidFill>
                  <a:srgbClr val="444444"/>
                </a:solidFill>
              </a:rPr>
              <a:t>(</a:t>
            </a:r>
            <a:r>
              <a:rPr lang="en-US" altLang="zh-TW" sz="2800" dirty="0" err="1"/>
              <a:t>Ferrucci</a:t>
            </a:r>
            <a:r>
              <a:rPr lang="en-US" altLang="zh-TW" sz="2800" dirty="0"/>
              <a:t>, 2012</a:t>
            </a:r>
            <a:r>
              <a:rPr lang="en-US" altLang="zh-TW" sz="2800" dirty="0">
                <a:solidFill>
                  <a:srgbClr val="444444"/>
                </a:solidFill>
              </a:rPr>
              <a:t>) </a:t>
            </a:r>
          </a:p>
          <a:p>
            <a:pPr marL="742918" lvl="2" indent="-342885"/>
            <a:r>
              <a:rPr lang="en-US" altLang="zh-TW" sz="2400" dirty="0"/>
              <a:t>On </a:t>
            </a:r>
            <a:r>
              <a:rPr lang="en-US" altLang="zh-TW" sz="2400" dirty="0">
                <a:solidFill>
                  <a:srgbClr val="FF0000"/>
                </a:solidFill>
              </a:rPr>
              <a:t>January 14, 2011</a:t>
            </a:r>
            <a:r>
              <a:rPr lang="en-US" altLang="zh-TW" sz="2400" dirty="0"/>
              <a:t>, beat the two best Jeopardy! champions in a real-time two-game competition.</a:t>
            </a:r>
          </a:p>
          <a:p>
            <a:pPr marL="742918" lvl="2" indent="-342885"/>
            <a:r>
              <a:rPr lang="en-US" altLang="zh-TW" sz="2400" dirty="0"/>
              <a:t>Start from </a:t>
            </a:r>
            <a:r>
              <a:rPr lang="en-US" altLang="zh-TW" sz="2400" dirty="0">
                <a:solidFill>
                  <a:srgbClr val="FF0000"/>
                </a:solidFill>
              </a:rPr>
              <a:t>April 2007</a:t>
            </a:r>
            <a:r>
              <a:rPr lang="en-US" altLang="zh-TW" sz="2400" dirty="0"/>
              <a:t>.</a:t>
            </a:r>
          </a:p>
          <a:p>
            <a:pPr marL="742918" lvl="2" indent="-342885"/>
            <a:r>
              <a:rPr lang="en-US" altLang="zh-TW" sz="2400" dirty="0"/>
              <a:t>Adopt the Unstructured Information Management Architecture to integrate a set of cooperating annotators</a:t>
            </a:r>
          </a:p>
          <a:p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524251"/>
            <a:ext cx="6410325" cy="319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87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15"/>
            <a:ext cx="8229600" cy="802560"/>
          </a:xfrm>
        </p:spPr>
        <p:txBody>
          <a:bodyPr>
            <a:no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Related Projects (2)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13678" y="971822"/>
            <a:ext cx="8229600" cy="5084068"/>
          </a:xfrm>
        </p:spPr>
        <p:txBody>
          <a:bodyPr>
            <a:no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>
                <a:solidFill>
                  <a:srgbClr val="444444"/>
                </a:solidFill>
              </a:rPr>
              <a:t>Japan </a:t>
            </a:r>
            <a:r>
              <a:rPr lang="en-US" altLang="zh-TW" sz="2800" i="1" dirty="0" err="1">
                <a:solidFill>
                  <a:srgbClr val="0070C0"/>
                </a:solidFill>
              </a:rPr>
              <a:t>Todai</a:t>
            </a:r>
            <a:r>
              <a:rPr lang="en-US" altLang="zh-TW" sz="2800" i="1" dirty="0">
                <a:solidFill>
                  <a:srgbClr val="0070C0"/>
                </a:solidFill>
              </a:rPr>
              <a:t> Robot Project </a:t>
            </a:r>
            <a:r>
              <a:rPr lang="en-US" altLang="zh-TW" sz="2800" dirty="0">
                <a:solidFill>
                  <a:srgbClr val="444444"/>
                </a:solidFill>
              </a:rPr>
              <a:t>(</a:t>
            </a:r>
            <a:r>
              <a:rPr lang="en-US" altLang="zh-TW" sz="2800" dirty="0" err="1">
                <a:solidFill>
                  <a:srgbClr val="444444"/>
                </a:solidFill>
              </a:rPr>
              <a:t>Tainaka</a:t>
            </a:r>
            <a:r>
              <a:rPr lang="en-US" altLang="zh-TW" sz="2800" dirty="0">
                <a:solidFill>
                  <a:srgbClr val="444444"/>
                </a:solidFill>
              </a:rPr>
              <a:t>, 2013; Fujita et al., 2014) </a:t>
            </a:r>
          </a:p>
          <a:p>
            <a:pPr marL="742918" lvl="2" indent="-342885"/>
            <a:r>
              <a:rPr lang="en-US" altLang="zh-TW" sz="2400" dirty="0"/>
              <a:t>Attain high scores in the Japanese National Center Test for University Admissions by 2016, and pass the</a:t>
            </a:r>
            <a:br>
              <a:rPr lang="en-US" altLang="zh-TW" sz="2400" dirty="0"/>
            </a:br>
            <a:r>
              <a:rPr lang="en-US" altLang="zh-TW" sz="2400" dirty="0">
                <a:solidFill>
                  <a:srgbClr val="FF0000"/>
                </a:solidFill>
              </a:rPr>
              <a:t>University of Tokyo’s entrance examination by 2021</a:t>
            </a:r>
          </a:p>
          <a:p>
            <a:pPr marL="742918" lvl="2" indent="-342885"/>
            <a:r>
              <a:rPr lang="en-US" altLang="zh-TW" sz="2400" dirty="0"/>
              <a:t>Initiated by the National Institute of Informatics in </a:t>
            </a:r>
            <a:r>
              <a:rPr lang="en-US" altLang="zh-TW" sz="2400" dirty="0">
                <a:solidFill>
                  <a:srgbClr val="FF0000"/>
                </a:solidFill>
              </a:rPr>
              <a:t>2011</a:t>
            </a:r>
            <a:r>
              <a:rPr lang="en-US" altLang="zh-TW" sz="2400" dirty="0"/>
              <a:t> as an AI grand challenge</a:t>
            </a:r>
          </a:p>
          <a:p>
            <a:pPr marL="742918" lvl="2" indent="-342885"/>
            <a:r>
              <a:rPr lang="en-US" altLang="zh-TW" sz="2400" dirty="0"/>
              <a:t>Cover eleven subjects in the Center Test: </a:t>
            </a:r>
          </a:p>
          <a:p>
            <a:pPr marL="1200098" lvl="3" indent="-342885"/>
            <a:r>
              <a:rPr lang="en-US" altLang="zh-TW" sz="2000" i="1" dirty="0"/>
              <a:t>Biology, Chemistry, Ethics, English (foreign language), Japanese (native language), Japanese History, Mathematics, Modern Society, Physics, Politics and Economics and World History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94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0415"/>
            <a:ext cx="8229600" cy="802560"/>
          </a:xfrm>
        </p:spPr>
        <p:txBody>
          <a:bodyPr>
            <a:no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Related Projects (3)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13679" y="971822"/>
            <a:ext cx="8515997" cy="5314678"/>
          </a:xfrm>
        </p:spPr>
        <p:txBody>
          <a:bodyPr>
            <a:no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>
                <a:solidFill>
                  <a:srgbClr val="444444"/>
                </a:solidFill>
              </a:rPr>
              <a:t>China “</a:t>
            </a:r>
            <a:r>
              <a:rPr lang="en-US" altLang="zh-TW" sz="2800" i="1" dirty="0">
                <a:solidFill>
                  <a:srgbClr val="0070C0"/>
                </a:solidFill>
              </a:rPr>
              <a:t>Robot for College Entrance Exam</a:t>
            </a:r>
            <a:r>
              <a:rPr lang="en-US" altLang="zh-TW" sz="2800" dirty="0">
                <a:solidFill>
                  <a:srgbClr val="444444"/>
                </a:solidFill>
              </a:rPr>
              <a:t>” Project </a:t>
            </a:r>
          </a:p>
          <a:p>
            <a:pPr marL="742918" lvl="2" indent="-342885"/>
            <a:r>
              <a:rPr lang="en-US" altLang="zh-TW" sz="2400" dirty="0"/>
              <a:t>Target: Pass “</a:t>
            </a:r>
            <a:r>
              <a:rPr lang="zh-TW" altLang="en-US" sz="2400" dirty="0"/>
              <a:t>一本</a:t>
            </a:r>
            <a:r>
              <a:rPr lang="en-US" altLang="zh-TW" sz="2400" dirty="0"/>
              <a:t>”</a:t>
            </a:r>
            <a:r>
              <a:rPr lang="zh-TW" altLang="en-US" sz="2400" dirty="0"/>
              <a:t> </a:t>
            </a:r>
            <a:r>
              <a:rPr lang="en-US" altLang="zh-TW" sz="2400" dirty="0"/>
              <a:t>line at “</a:t>
            </a:r>
            <a:r>
              <a:rPr lang="zh-TW" altLang="en-US" sz="2400" dirty="0"/>
              <a:t>高考</a:t>
            </a:r>
            <a:r>
              <a:rPr lang="en-US" altLang="zh-TW" sz="2400" dirty="0"/>
              <a:t>” </a:t>
            </a:r>
            <a:r>
              <a:rPr lang="en-US" altLang="zh-TW" sz="2400" dirty="0">
                <a:solidFill>
                  <a:srgbClr val="FF0000"/>
                </a:solidFill>
              </a:rPr>
              <a:t>by the end of 2017</a:t>
            </a:r>
          </a:p>
          <a:p>
            <a:pPr marL="742918" lvl="2" indent="-342885"/>
            <a:r>
              <a:rPr lang="en-US" altLang="zh-TW" sz="2400" dirty="0"/>
              <a:t>Initiated by 863 Project at </a:t>
            </a:r>
            <a:r>
              <a:rPr lang="en-US" altLang="zh-TW" sz="2400" dirty="0">
                <a:solidFill>
                  <a:srgbClr val="FF0000"/>
                </a:solidFill>
              </a:rPr>
              <a:t>January 2015</a:t>
            </a:r>
          </a:p>
          <a:p>
            <a:pPr marL="1200098" lvl="3" indent="-342885"/>
            <a:r>
              <a:rPr lang="en-US" altLang="zh-CN" sz="2000" dirty="0"/>
              <a:t>Key technologies of simulating human intelligence  based on big data</a:t>
            </a:r>
            <a:endParaRPr lang="en-US" altLang="zh-TW" sz="2000" dirty="0"/>
          </a:p>
          <a:p>
            <a:pPr marL="742918" lvl="2" indent="-342885"/>
            <a:r>
              <a:rPr lang="en-US" altLang="zh-TW" sz="2400" dirty="0"/>
              <a:t>Cover four subjects in the Center Test: </a:t>
            </a:r>
          </a:p>
          <a:p>
            <a:pPr marL="1200098" lvl="3" indent="-342885"/>
            <a:r>
              <a:rPr lang="en-US" altLang="zh-TW" sz="2000" i="1" dirty="0"/>
              <a:t>Chinese, History, Geography, Mathematics</a:t>
            </a:r>
            <a:endParaRPr lang="en-US" altLang="zh-TW" dirty="0"/>
          </a:p>
          <a:p>
            <a:pPr marL="742918" lvl="2" indent="-342885"/>
            <a:r>
              <a:rPr lang="en-US" altLang="zh-TW" sz="2400" dirty="0"/>
              <a:t>Principal Investigators</a:t>
            </a:r>
          </a:p>
          <a:p>
            <a:pPr marL="1200098" lvl="3" indent="-342885"/>
            <a:r>
              <a:rPr lang="en-US" altLang="zh-TW" sz="2000" dirty="0"/>
              <a:t>Chinese: HIT (Harbin Institute of Technology)</a:t>
            </a:r>
          </a:p>
          <a:p>
            <a:pPr marL="1200098" lvl="3" indent="-342885"/>
            <a:r>
              <a:rPr lang="en-US" altLang="zh-TW" sz="2000" dirty="0"/>
              <a:t>History: ISCAS (Institute of Software, CAS)</a:t>
            </a:r>
          </a:p>
          <a:p>
            <a:pPr marL="1200098" lvl="3" indent="-342885"/>
            <a:r>
              <a:rPr lang="en-US" altLang="zh-TW" sz="2000" dirty="0"/>
              <a:t>Geography: Nanjing University</a:t>
            </a:r>
          </a:p>
          <a:p>
            <a:pPr marL="1200098" lvl="3" indent="-342885"/>
            <a:r>
              <a:rPr lang="en-US" altLang="zh-TW" sz="2000" dirty="0"/>
              <a:t>Mathematics: UESTC (University of Electronic Science and Technology of China) </a:t>
            </a:r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3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b21c8701a18b87d6c1feb174070828381f30fd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1500624"/>
            <a:ext cx="1800200" cy="1799783"/>
          </a:xfrm>
          <a:prstGeom prst="rect">
            <a:avLst/>
          </a:prstGeom>
        </p:spPr>
      </p:pic>
      <p:pic>
        <p:nvPicPr>
          <p:cNvPr id="22" name="图片 21" descr="a5c27d1ed21b0ef488b1ecfcddc451da81cb3e3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322" y="1500624"/>
            <a:ext cx="1800200" cy="1799783"/>
          </a:xfrm>
          <a:prstGeom prst="rect">
            <a:avLst/>
          </a:prstGeom>
        </p:spPr>
      </p:pic>
      <p:pic>
        <p:nvPicPr>
          <p:cNvPr id="24" name="图片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2000571"/>
            <a:ext cx="2736304" cy="250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图片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3429002"/>
            <a:ext cx="1800200" cy="179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图片 6"/>
          <p:cNvPicPr preferRelativeResize="0"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0430" y="3500425"/>
            <a:ext cx="1901012" cy="179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 descr="http://iss.amss.cas.cn/images/caslogo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0430" y="5285958"/>
            <a:ext cx="3913112" cy="105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圆角矩形标注 11"/>
          <p:cNvSpPr/>
          <p:nvPr/>
        </p:nvSpPr>
        <p:spPr bwMode="auto">
          <a:xfrm>
            <a:off x="3857620" y="572141"/>
            <a:ext cx="1368152" cy="575931"/>
          </a:xfrm>
          <a:prstGeom prst="wedgeRoundRectCallout">
            <a:avLst>
              <a:gd name="adj1" fmla="val 12467"/>
              <a:gd name="adj2" fmla="val 131494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0" fontAlgn="base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</a:pPr>
            <a:r>
              <a:rPr lang="en-US" altLang="zh-CN" sz="20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  <a:sym typeface="宋体" pitchFamily="2" charset="-122"/>
              </a:rPr>
              <a:t>NLP</a:t>
            </a:r>
            <a:endParaRPr lang="zh-CN" altLang="en-US" sz="2000" b="1" dirty="0">
              <a:solidFill>
                <a:srgbClr val="000000"/>
              </a:solidFill>
              <a:latin typeface="Arial" pitchFamily="34" charset="0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3" name="圆角矩形标注 12"/>
          <p:cNvSpPr/>
          <p:nvPr/>
        </p:nvSpPr>
        <p:spPr bwMode="auto">
          <a:xfrm>
            <a:off x="6588224" y="477356"/>
            <a:ext cx="2376264" cy="671285"/>
          </a:xfrm>
          <a:prstGeom prst="wedgeRoundRectCallout">
            <a:avLst>
              <a:gd name="adj1" fmla="val -45627"/>
              <a:gd name="adj2" fmla="val 99880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0" fontAlgn="base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</a:pPr>
            <a:r>
              <a:rPr lang="en-US" altLang="zh-CN" sz="20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  <a:sym typeface="宋体" pitchFamily="2" charset="-122"/>
              </a:rPr>
              <a:t>Knowledge Base</a:t>
            </a:r>
            <a:endParaRPr lang="zh-CN" altLang="en-US" sz="2000" b="1" dirty="0">
              <a:solidFill>
                <a:srgbClr val="000000"/>
              </a:solidFill>
              <a:latin typeface="Arial" pitchFamily="34" charset="0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4" name="圆角矩形标注 13"/>
          <p:cNvSpPr/>
          <p:nvPr/>
        </p:nvSpPr>
        <p:spPr bwMode="auto">
          <a:xfrm>
            <a:off x="395536" y="5300775"/>
            <a:ext cx="3176332" cy="699398"/>
          </a:xfrm>
          <a:prstGeom prst="wedgeRoundRectCallout">
            <a:avLst>
              <a:gd name="adj1" fmla="val 186511"/>
              <a:gd name="adj2" fmla="val -74911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0" fontAlgn="base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</a:pPr>
            <a:r>
              <a:rPr lang="en-US" altLang="zh-CN" sz="20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  <a:sym typeface="宋体" pitchFamily="2" charset="-122"/>
              </a:rPr>
              <a:t>Rules &amp; Functions </a:t>
            </a:r>
            <a:endParaRPr lang="zh-CN" altLang="en-US" sz="2000" b="1" dirty="0">
              <a:solidFill>
                <a:srgbClr val="000000"/>
              </a:solidFill>
              <a:latin typeface="Arial" pitchFamily="34" charset="0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5" name="圆角矩形标注 14"/>
          <p:cNvSpPr/>
          <p:nvPr/>
        </p:nvSpPr>
        <p:spPr bwMode="auto">
          <a:xfrm>
            <a:off x="395536" y="5300775"/>
            <a:ext cx="3033456" cy="647922"/>
          </a:xfrm>
          <a:prstGeom prst="wedgeRoundRectCallout">
            <a:avLst>
              <a:gd name="adj1" fmla="val -17040"/>
              <a:gd name="adj2" fmla="val -47918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0" fontAlgn="base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</a:pPr>
            <a:endParaRPr lang="zh-CN" altLang="en-US" sz="2000" b="1">
              <a:solidFill>
                <a:srgbClr val="000000"/>
              </a:solidFill>
              <a:latin typeface="Arial" pitchFamily="34" charset="0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6" name="圆角矩形标注 15"/>
          <p:cNvSpPr/>
          <p:nvPr/>
        </p:nvSpPr>
        <p:spPr bwMode="auto">
          <a:xfrm>
            <a:off x="107504" y="457907"/>
            <a:ext cx="3250050" cy="671285"/>
          </a:xfrm>
          <a:prstGeom prst="wedgeRoundRectCallout">
            <a:avLst>
              <a:gd name="adj1" fmla="val 20990"/>
              <a:gd name="adj2" fmla="val 187024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0" fontAlgn="base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</a:pPr>
            <a:r>
              <a:rPr lang="en-US" altLang="zh-CN" sz="20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  <a:sym typeface="宋体" pitchFamily="2" charset="-122"/>
              </a:rPr>
              <a:t>Reasoning Engine &amp; ML</a:t>
            </a:r>
            <a:endParaRPr lang="zh-CN" altLang="en-US" sz="2000" b="1" dirty="0">
              <a:solidFill>
                <a:srgbClr val="000000"/>
              </a:solidFill>
              <a:latin typeface="Arial" pitchFamily="34" charset="0"/>
              <a:ea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71189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380416"/>
            <a:ext cx="8229600" cy="1570186"/>
          </a:xfrm>
        </p:spPr>
        <p:txBody>
          <a:bodyPr>
            <a:noAutofit/>
          </a:bodyPr>
          <a:lstStyle/>
          <a:p>
            <a:pPr algn="l"/>
            <a:r>
              <a:rPr lang="en-US" altLang="ja-JP" sz="3600" dirty="0"/>
              <a:t>Knowledge Discovery through</a:t>
            </a:r>
            <a:br>
              <a:rPr lang="en-US" altLang="ja-JP" sz="3600" dirty="0"/>
            </a:br>
            <a:r>
              <a:rPr lang="en-US" altLang="ja-JP" sz="3600" dirty="0"/>
              <a:t>Structural Document Understanding</a:t>
            </a:r>
            <a:br>
              <a:rPr lang="en-US" altLang="ja-JP" sz="3600" dirty="0"/>
            </a:br>
            <a:r>
              <a:rPr lang="en-US" altLang="ja-JP" sz="2800" dirty="0"/>
              <a:t>Yuji Matsumoto</a:t>
            </a:r>
            <a:br>
              <a:rPr lang="en-US" altLang="ja-JP" sz="2800" dirty="0"/>
            </a:br>
            <a:r>
              <a:rPr lang="en-US" altLang="ja-JP" sz="2800" dirty="0"/>
              <a:t>(Nara Institute of Science and Technology)</a:t>
            </a:r>
            <a:endParaRPr lang="ja-JP" altLang="en-US" sz="2800" dirty="0"/>
          </a:p>
        </p:txBody>
      </p:sp>
      <p:graphicFrame>
        <p:nvGraphicFramePr>
          <p:cNvPr id="23" name="図表 22"/>
          <p:cNvGraphicFramePr/>
          <p:nvPr>
            <p:extLst>
              <p:ext uri="{D42A27DB-BD31-4B8C-83A1-F6EECF244321}">
                <p14:modId xmlns:p14="http://schemas.microsoft.com/office/powerpoint/2010/main" val="3851023106"/>
              </p:ext>
            </p:extLst>
          </p:nvPr>
        </p:nvGraphicFramePr>
        <p:xfrm>
          <a:off x="529208" y="1988840"/>
          <a:ext cx="8075240" cy="4368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7214603" y="948706"/>
            <a:ext cx="1814271" cy="646327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914360"/>
            <a:r>
              <a:rPr kumimoji="1" lang="en-US" altLang="ja-JP" dirty="0" smtClean="0">
                <a:solidFill>
                  <a:prstClr val="black"/>
                </a:solidFill>
              </a:rPr>
              <a:t>October 27, 2015</a:t>
            </a:r>
          </a:p>
          <a:p>
            <a:pPr defTabSz="914360"/>
            <a:r>
              <a:rPr kumimoji="1" lang="en-US" altLang="ja-JP" dirty="0" smtClean="0">
                <a:solidFill>
                  <a:prstClr val="black"/>
                </a:solidFill>
              </a:rPr>
              <a:t>Academia </a:t>
            </a:r>
            <a:r>
              <a:rPr kumimoji="1" lang="en-US" altLang="ja-JP" dirty="0" err="1" smtClean="0">
                <a:solidFill>
                  <a:prstClr val="black"/>
                </a:solidFill>
              </a:rPr>
              <a:t>Sinica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 t="7877" r="56793" b="75735"/>
          <a:stretch>
            <a:fillRect/>
          </a:stretch>
        </p:blipFill>
        <p:spPr bwMode="auto">
          <a:xfrm>
            <a:off x="7192504" y="44624"/>
            <a:ext cx="1711095" cy="51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202164" y="396686"/>
            <a:ext cx="1906340" cy="4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defTabSz="914360">
              <a:lnSpc>
                <a:spcPts val="1500"/>
              </a:lnSpc>
              <a:spcBef>
                <a:spcPct val="0"/>
              </a:spcBef>
              <a:buNone/>
            </a:pPr>
            <a:r>
              <a:rPr lang="en-US" altLang="ja-JP" sz="1400" dirty="0">
                <a:solidFill>
                  <a:srgbClr val="008000"/>
                </a:solidFill>
              </a:rPr>
              <a:t>Big Data Application</a:t>
            </a:r>
          </a:p>
          <a:p>
            <a:pPr defTabSz="914360">
              <a:lnSpc>
                <a:spcPts val="1500"/>
              </a:lnSpc>
              <a:spcBef>
                <a:spcPct val="0"/>
              </a:spcBef>
              <a:buNone/>
            </a:pPr>
            <a:r>
              <a:rPr lang="ja-JP" altLang="ja-JP" sz="1400" dirty="0">
                <a:solidFill>
                  <a:srgbClr val="008000"/>
                </a:solidFill>
              </a:rPr>
              <a:t>（</a:t>
            </a:r>
            <a:r>
              <a:rPr lang="en-US" altLang="ja-JP" sz="1400" dirty="0">
                <a:solidFill>
                  <a:srgbClr val="008000"/>
                </a:solidFill>
              </a:rPr>
              <a:t>2015.10-2021.3</a:t>
            </a:r>
            <a:r>
              <a:rPr lang="ja-JP" altLang="ja-JP" sz="1400" dirty="0">
                <a:solidFill>
                  <a:srgbClr val="008000"/>
                </a:solidFill>
              </a:rPr>
              <a:t>)</a:t>
            </a:r>
            <a:r>
              <a:rPr lang="ja-JP" altLang="en-US" sz="4400" dirty="0">
                <a:solidFill>
                  <a:srgbClr val="008000"/>
                </a:solidFill>
              </a:rPr>
              <a:t>　</a:t>
            </a:r>
            <a:endParaRPr lang="en-US" altLang="ja-JP" sz="4400" dirty="0">
              <a:solidFill>
                <a:srgbClr val="008000"/>
              </a:solidFill>
            </a:endParaRPr>
          </a:p>
        </p:txBody>
      </p:sp>
      <p:pic>
        <p:nvPicPr>
          <p:cNvPr id="7" name="Picture 4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240" y="79055"/>
            <a:ext cx="677056" cy="6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6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直線コネクタ 51"/>
          <p:cNvCxnSpPr/>
          <p:nvPr/>
        </p:nvCxnSpPr>
        <p:spPr>
          <a:xfrm flipH="1">
            <a:off x="6561697" y="2664254"/>
            <a:ext cx="1006647" cy="32130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Overview</a:t>
            </a:r>
            <a:r>
              <a:rPr lang="en-US" altLang="ja-JP" dirty="0"/>
              <a:t> </a:t>
            </a:r>
            <a:r>
              <a:rPr lang="en-US" altLang="ja-JP" dirty="0" smtClean="0"/>
              <a:t>of the Project</a:t>
            </a:r>
            <a:endParaRPr kumimoji="1" lang="ja-JP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899592" y="1517381"/>
            <a:ext cx="1677560" cy="109577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r>
              <a:rPr kumimoji="1" lang="en-US" altLang="ja-JP" sz="1600" dirty="0">
                <a:solidFill>
                  <a:prstClr val="black"/>
                </a:solidFill>
              </a:rPr>
              <a:t>Text/Document Analysis</a:t>
            </a:r>
          </a:p>
          <a:p>
            <a:pPr algn="ctr" defTabSz="914360"/>
            <a:r>
              <a:rPr kumimoji="1" lang="en-US" altLang="ja-JP" sz="1600" dirty="0">
                <a:solidFill>
                  <a:prstClr val="black"/>
                </a:solidFill>
              </a:rPr>
              <a:t>(T1, T5)</a:t>
            </a:r>
            <a:endParaRPr kumimoji="1" lang="ja-JP" altLang="en-US" sz="1600" dirty="0">
              <a:solidFill>
                <a:prstClr val="black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778376" y="1511674"/>
            <a:ext cx="1711360" cy="109577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r>
              <a:rPr kumimoji="1" lang="en-US" altLang="ja-JP" sz="1600" dirty="0">
                <a:solidFill>
                  <a:prstClr val="black"/>
                </a:solidFill>
              </a:rPr>
              <a:t>Knowledge Base Construction</a:t>
            </a:r>
          </a:p>
          <a:p>
            <a:pPr algn="ctr" defTabSz="914360"/>
            <a:r>
              <a:rPr kumimoji="1" lang="en-US" altLang="ja-JP" sz="1600" dirty="0">
                <a:solidFill>
                  <a:prstClr val="black"/>
                </a:solidFill>
              </a:rPr>
              <a:t>(T2, T3, T4)</a:t>
            </a:r>
            <a:endParaRPr kumimoji="1" lang="ja-JP" altLang="en-US" sz="1600" dirty="0">
              <a:solidFill>
                <a:prstClr val="black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684452" y="1541143"/>
            <a:ext cx="1677560" cy="109577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r>
              <a:rPr kumimoji="1" lang="en-US" altLang="ja-JP" sz="1600" dirty="0">
                <a:solidFill>
                  <a:prstClr val="black"/>
                </a:solidFill>
              </a:rPr>
              <a:t>Structural Similarity Analysis</a:t>
            </a:r>
          </a:p>
          <a:p>
            <a:pPr algn="ctr" defTabSz="914360"/>
            <a:r>
              <a:rPr kumimoji="1" lang="en-US" altLang="ja-JP" sz="1600" dirty="0">
                <a:solidFill>
                  <a:prstClr val="black"/>
                </a:solidFill>
              </a:rPr>
              <a:t>(T6, T7)</a:t>
            </a:r>
            <a:endParaRPr kumimoji="1" lang="ja-JP" altLang="en-US" sz="1600" dirty="0">
              <a:solidFill>
                <a:prstClr val="black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6517299" y="1525604"/>
            <a:ext cx="1812847" cy="10957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60"/>
            <a:r>
              <a:rPr kumimoji="1" lang="en-US" altLang="ja-JP" sz="1600" dirty="0">
                <a:solidFill>
                  <a:prstClr val="black"/>
                </a:solidFill>
              </a:rPr>
              <a:t>User Interface / Survey Generation</a:t>
            </a:r>
          </a:p>
          <a:p>
            <a:pPr algn="ctr" defTabSz="914360"/>
            <a:r>
              <a:rPr kumimoji="1" lang="en-US" altLang="ja-JP" sz="1600" dirty="0">
                <a:solidFill>
                  <a:prstClr val="black"/>
                </a:solidFill>
              </a:rPr>
              <a:t>(T8, T9)</a:t>
            </a:r>
            <a:endParaRPr kumimoji="1" lang="ja-JP" altLang="en-US" sz="1600" dirty="0">
              <a:solidFill>
                <a:prstClr val="black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237526" y="2965604"/>
            <a:ext cx="3382177" cy="2648118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6" tIns="45718" rIns="91436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0"/>
            <a:endParaRPr kumimoji="1" lang="ja-JP" altLang="en-US" dirty="0" smtClean="0">
              <a:solidFill>
                <a:prstClr val="black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329175" y="3059093"/>
            <a:ext cx="3415977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914360"/>
            <a:r>
              <a:rPr kumimoji="1" lang="en-US" altLang="ja-JP" sz="2000" dirty="0">
                <a:solidFill>
                  <a:prstClr val="black"/>
                </a:solidFill>
              </a:rPr>
              <a:t>Inner-Document Analysis</a:t>
            </a:r>
            <a:endParaRPr kumimoji="1" lang="ja-JP" altLang="en-US" sz="2000" dirty="0">
              <a:solidFill>
                <a:prstClr val="black"/>
              </a:solidFill>
            </a:endParaRPr>
          </a:p>
        </p:txBody>
      </p:sp>
      <p:pic>
        <p:nvPicPr>
          <p:cNvPr id="13" name="Picture 1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92235" y="3410591"/>
            <a:ext cx="807664" cy="117107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1357281" y="3510447"/>
            <a:ext cx="3132905" cy="181587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prstClr val="black"/>
                </a:solidFill>
              </a:rPr>
              <a:t>Text/Document </a:t>
            </a:r>
          </a:p>
          <a:p>
            <a:pPr defTabSz="914360"/>
            <a:r>
              <a:rPr kumimoji="1" lang="en-US" altLang="ja-JP" sz="1600" dirty="0">
                <a:solidFill>
                  <a:prstClr val="black"/>
                </a:solidFill>
              </a:rPr>
              <a:t>      Analysis</a:t>
            </a:r>
          </a:p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prstClr val="black"/>
                </a:solidFill>
              </a:rPr>
              <a:t>Concept/Relation</a:t>
            </a:r>
          </a:p>
          <a:p>
            <a:pPr defTabSz="914360"/>
            <a:r>
              <a:rPr kumimoji="1" lang="ja-JP" altLang="en-US" sz="1600" dirty="0">
                <a:solidFill>
                  <a:prstClr val="black"/>
                </a:solidFill>
              </a:rPr>
              <a:t>　　</a:t>
            </a:r>
            <a:r>
              <a:rPr kumimoji="1" lang="en-US" altLang="ja-JP" sz="1600" dirty="0">
                <a:solidFill>
                  <a:prstClr val="black"/>
                </a:solidFill>
              </a:rPr>
              <a:t>Analysis</a:t>
            </a:r>
          </a:p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prstClr val="black"/>
                </a:solidFill>
              </a:rPr>
              <a:t>Event Chain Analysis</a:t>
            </a:r>
          </a:p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prstClr val="black"/>
                </a:solidFill>
              </a:rPr>
              <a:t>Document Structure Analysis</a:t>
            </a:r>
          </a:p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prstClr val="black"/>
                </a:solidFill>
              </a:rPr>
              <a:t>Document Summarization</a:t>
            </a:r>
          </a:p>
        </p:txBody>
      </p:sp>
      <p:sp>
        <p:nvSpPr>
          <p:cNvPr id="15" name="角丸四角形 14"/>
          <p:cNvSpPr/>
          <p:nvPr/>
        </p:nvSpPr>
        <p:spPr>
          <a:xfrm>
            <a:off x="4870614" y="2970899"/>
            <a:ext cx="3382177" cy="2648118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6" tIns="45718" rIns="91436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0"/>
            <a:endParaRPr kumimoji="1" lang="ja-JP" altLang="en-US" dirty="0" smtClean="0">
              <a:solidFill>
                <a:prstClr val="black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109049" y="3064734"/>
            <a:ext cx="3351984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914360"/>
            <a:r>
              <a:rPr kumimoji="1" lang="en-US" altLang="ja-JP" sz="2000" dirty="0">
                <a:solidFill>
                  <a:prstClr val="black"/>
                </a:solidFill>
              </a:rPr>
              <a:t>Inter-Document Analysis</a:t>
            </a:r>
            <a:endParaRPr kumimoji="1" lang="ja-JP" altLang="en-US" sz="2000" dirty="0">
              <a:solidFill>
                <a:prstClr val="black"/>
              </a:solidFill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54956" y="3510451"/>
            <a:ext cx="360076" cy="52209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テキスト ボックス 17"/>
          <p:cNvSpPr txBox="1"/>
          <p:nvPr/>
        </p:nvSpPr>
        <p:spPr>
          <a:xfrm>
            <a:off x="5155305" y="3446071"/>
            <a:ext cx="2325241" cy="175432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dirty="0" smtClean="0">
                <a:solidFill>
                  <a:prstClr val="black"/>
                </a:solidFill>
              </a:rPr>
              <a:t>Citation Analysis</a:t>
            </a:r>
          </a:p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dirty="0" smtClean="0">
                <a:solidFill>
                  <a:prstClr val="black"/>
                </a:solidFill>
              </a:rPr>
              <a:t>Document Relation</a:t>
            </a:r>
          </a:p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dirty="0" smtClean="0">
                <a:solidFill>
                  <a:prstClr val="black"/>
                </a:solidFill>
              </a:rPr>
              <a:t>Document Similarity</a:t>
            </a:r>
          </a:p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dirty="0" smtClean="0">
                <a:solidFill>
                  <a:prstClr val="black"/>
                </a:solidFill>
              </a:rPr>
              <a:t>Multi-Document Summarization</a:t>
            </a:r>
          </a:p>
          <a:p>
            <a:pPr marL="171442" indent="-171442" defTabSz="914360">
              <a:buFont typeface="Arial" panose="020B0604020202020204" pitchFamily="34" charset="0"/>
              <a:buChar char="•"/>
            </a:pPr>
            <a:r>
              <a:rPr kumimoji="1" lang="en-US" altLang="ja-JP" dirty="0" smtClean="0">
                <a:solidFill>
                  <a:prstClr val="black"/>
                </a:solidFill>
              </a:rPr>
              <a:t>Survey Generation</a:t>
            </a:r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29915" y="3852871"/>
            <a:ext cx="360076" cy="52209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83238" y="4173843"/>
            <a:ext cx="360076" cy="52209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43314" y="4732543"/>
            <a:ext cx="360076" cy="52209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51036" y="4995142"/>
            <a:ext cx="360076" cy="52209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直線コネクタ 23"/>
          <p:cNvCxnSpPr>
            <a:stCxn id="17" idx="3"/>
            <a:endCxn id="19" idx="1"/>
          </p:cNvCxnSpPr>
          <p:nvPr/>
        </p:nvCxnSpPr>
        <p:spPr>
          <a:xfrm>
            <a:off x="7715042" y="3771494"/>
            <a:ext cx="114883" cy="342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stCxn id="20" idx="3"/>
            <a:endCxn id="19" idx="1"/>
          </p:cNvCxnSpPr>
          <p:nvPr/>
        </p:nvCxnSpPr>
        <p:spPr>
          <a:xfrm flipH="1" flipV="1">
            <a:off x="7829925" y="4113918"/>
            <a:ext cx="13399" cy="320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endCxn id="19" idx="2"/>
          </p:cNvCxnSpPr>
          <p:nvPr/>
        </p:nvCxnSpPr>
        <p:spPr>
          <a:xfrm flipH="1" flipV="1">
            <a:off x="8009953" y="4374971"/>
            <a:ext cx="4404" cy="381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>
            <a:endCxn id="22" idx="3"/>
          </p:cNvCxnSpPr>
          <p:nvPr/>
        </p:nvCxnSpPr>
        <p:spPr>
          <a:xfrm flipH="1">
            <a:off x="7711112" y="5033072"/>
            <a:ext cx="118804" cy="223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>
            <a:endCxn id="22" idx="0"/>
          </p:cNvCxnSpPr>
          <p:nvPr/>
        </p:nvCxnSpPr>
        <p:spPr>
          <a:xfrm flipH="1">
            <a:off x="7531074" y="4710223"/>
            <a:ext cx="126676" cy="284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7401744" y="4032541"/>
            <a:ext cx="7838" cy="961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1400038" y="5877272"/>
            <a:ext cx="6669916" cy="456572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48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6" tIns="45718" rIns="91436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0"/>
            <a:r>
              <a:rPr kumimoji="1" lang="en-US" altLang="ja-JP" dirty="0" smtClean="0">
                <a:solidFill>
                  <a:prstClr val="black"/>
                </a:solidFill>
              </a:rPr>
              <a:t>User Interface / Document Visualization</a:t>
            </a:r>
            <a:endParaRPr kumimoji="1" lang="ja-JP" altLang="en-US" dirty="0" smtClean="0">
              <a:solidFill>
                <a:prstClr val="black"/>
              </a:solidFill>
            </a:endParaRPr>
          </a:p>
        </p:txBody>
      </p:sp>
      <p:cxnSp>
        <p:nvCxnSpPr>
          <p:cNvPr id="83" name="直線コネクタ 82"/>
          <p:cNvCxnSpPr>
            <a:stCxn id="3" idx="2"/>
            <a:endCxn id="6" idx="0"/>
          </p:cNvCxnSpPr>
          <p:nvPr/>
        </p:nvCxnSpPr>
        <p:spPr>
          <a:xfrm>
            <a:off x="1738374" y="2613150"/>
            <a:ext cx="1190241" cy="3524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線コネクタ 84"/>
          <p:cNvCxnSpPr>
            <a:stCxn id="8" idx="2"/>
            <a:endCxn id="6" idx="0"/>
          </p:cNvCxnSpPr>
          <p:nvPr/>
        </p:nvCxnSpPr>
        <p:spPr>
          <a:xfrm flipH="1">
            <a:off x="2928623" y="2607443"/>
            <a:ext cx="705443" cy="3581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線コネクタ 86"/>
          <p:cNvCxnSpPr>
            <a:stCxn id="9" idx="2"/>
            <a:endCxn id="6" idx="0"/>
          </p:cNvCxnSpPr>
          <p:nvPr/>
        </p:nvCxnSpPr>
        <p:spPr>
          <a:xfrm flipH="1">
            <a:off x="2928621" y="2636912"/>
            <a:ext cx="2594619" cy="3286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線コネクタ 90"/>
          <p:cNvCxnSpPr>
            <a:stCxn id="11" idx="2"/>
            <a:endCxn id="15" idx="0"/>
          </p:cNvCxnSpPr>
          <p:nvPr/>
        </p:nvCxnSpPr>
        <p:spPr>
          <a:xfrm flipH="1">
            <a:off x="6561693" y="2621375"/>
            <a:ext cx="862020" cy="3495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線コネクタ 92"/>
          <p:cNvCxnSpPr>
            <a:stCxn id="9" idx="2"/>
            <a:endCxn id="15" idx="0"/>
          </p:cNvCxnSpPr>
          <p:nvPr/>
        </p:nvCxnSpPr>
        <p:spPr>
          <a:xfrm>
            <a:off x="5523240" y="2636914"/>
            <a:ext cx="1038461" cy="3339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線コネクタ 94"/>
          <p:cNvCxnSpPr>
            <a:stCxn id="3" idx="2"/>
            <a:endCxn id="15" idx="0"/>
          </p:cNvCxnSpPr>
          <p:nvPr/>
        </p:nvCxnSpPr>
        <p:spPr>
          <a:xfrm>
            <a:off x="1738376" y="2613156"/>
            <a:ext cx="4823321" cy="3577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直線コネクタ 97"/>
          <p:cNvCxnSpPr>
            <a:stCxn id="6" idx="2"/>
          </p:cNvCxnSpPr>
          <p:nvPr/>
        </p:nvCxnSpPr>
        <p:spPr>
          <a:xfrm>
            <a:off x="2928623" y="5613722"/>
            <a:ext cx="338837" cy="2635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直線コネクタ 99"/>
          <p:cNvCxnSpPr/>
          <p:nvPr/>
        </p:nvCxnSpPr>
        <p:spPr>
          <a:xfrm flipH="1">
            <a:off x="6042466" y="5613722"/>
            <a:ext cx="185721" cy="263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altLang="ja-JP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54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4267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altLang="zh-TW" sz="3600" dirty="0" smtClean="0"/>
              <a:t>Machine </a:t>
            </a:r>
            <a:r>
              <a:rPr lang="en-US" altLang="zh-TW" sz="3600" smtClean="0"/>
              <a:t>Reading Contest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3860" y="694268"/>
            <a:ext cx="8442960" cy="5096618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http://mrc2018.cipsc.org.cn/</a:t>
            </a:r>
            <a:endParaRPr lang="en-US" altLang="zh-TW" b="1" dirty="0">
              <a:latin typeface="+mn-lt"/>
            </a:endParaRPr>
          </a:p>
          <a:p>
            <a:pPr marL="0" indent="0">
              <a:buNone/>
            </a:pPr>
            <a:endParaRPr lang="en-US" altLang="zh-TW" b="1" dirty="0">
              <a:latin typeface="+mn-lt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32" y="1276358"/>
            <a:ext cx="838962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5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3992" y="140419"/>
            <a:ext cx="8342808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Turing test was considered harmful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92" y="1190899"/>
            <a:ext cx="8342811" cy="4756897"/>
          </a:xfrm>
        </p:spPr>
        <p:txBody>
          <a:bodyPr>
            <a:noAutofit/>
          </a:bodyPr>
          <a:lstStyle/>
          <a:p>
            <a:pPr marL="342885" lvl="1" indent="-342885"/>
            <a:r>
              <a:rPr lang="en-US" altLang="zh-TW" sz="3200" dirty="0" smtClean="0"/>
              <a:t>Original Turing test tries to distinguish a male from a female</a:t>
            </a:r>
            <a:endParaRPr lang="en-US" altLang="zh-TW" sz="3200" dirty="0"/>
          </a:p>
          <a:p>
            <a:pPr marL="742918" lvl="2" indent="-342885"/>
            <a:r>
              <a:rPr lang="en-US" altLang="zh-TW" sz="2800" dirty="0" smtClean="0"/>
              <a:t>Depend on the interrogation skill</a:t>
            </a:r>
          </a:p>
          <a:p>
            <a:pPr marL="742918" lvl="2" indent="-342885"/>
            <a:r>
              <a:rPr lang="en-US" altLang="zh-TW" sz="2800" dirty="0" smtClean="0"/>
              <a:t>Only give binary (Yes/No) answer</a:t>
            </a:r>
            <a:endParaRPr lang="zh-TW" altLang="en-US" sz="2800" dirty="0"/>
          </a:p>
          <a:p>
            <a:pPr marL="342885" lvl="1" indent="-342885"/>
            <a:r>
              <a:rPr lang="en-US" altLang="zh-TW" sz="3200" dirty="0">
                <a:solidFill>
                  <a:srgbClr val="FF0000"/>
                </a:solidFill>
              </a:rPr>
              <a:t>Prefer </a:t>
            </a:r>
            <a:r>
              <a:rPr lang="en-US" altLang="zh-TW" sz="3200" i="1" dirty="0">
                <a:solidFill>
                  <a:srgbClr val="FF0000"/>
                </a:solidFill>
              </a:rPr>
              <a:t>Math/Science Standardized Tests</a:t>
            </a:r>
          </a:p>
          <a:p>
            <a:pPr marL="742918" lvl="2" indent="-342885"/>
            <a:r>
              <a:rPr lang="en-US" altLang="zh-TW" sz="2800" dirty="0"/>
              <a:t>Provide different types of knowledge and vary substantially in difficulty</a:t>
            </a:r>
          </a:p>
          <a:p>
            <a:pPr marL="1200098" lvl="3" indent="-342885"/>
            <a:r>
              <a:rPr lang="en-US" altLang="zh-TW" sz="2400" dirty="0"/>
              <a:t>Basic questions</a:t>
            </a:r>
          </a:p>
          <a:p>
            <a:pPr marL="1200098" lvl="3" indent="-342885"/>
            <a:r>
              <a:rPr lang="en-US" altLang="zh-TW" sz="2400" dirty="0"/>
              <a:t>Simple Inference</a:t>
            </a:r>
          </a:p>
          <a:p>
            <a:pPr marL="1200098" lvl="3" indent="-342885"/>
            <a:r>
              <a:rPr lang="en-US" altLang="zh-TW" sz="2400" dirty="0"/>
              <a:t>More Complex World Knowledge</a:t>
            </a:r>
            <a:br>
              <a:rPr lang="en-US" altLang="zh-TW" sz="2400" dirty="0"/>
            </a:br>
            <a:r>
              <a:rPr lang="en-US" altLang="zh-TW" sz="2400" dirty="0"/>
              <a:t/>
            </a:r>
            <a:br>
              <a:rPr lang="en-US" altLang="zh-TW" sz="2400" dirty="0"/>
            </a:br>
            <a:endParaRPr lang="en-US" altLang="zh-TW" sz="240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7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Science Data-Sets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AI2 (</a:t>
            </a:r>
            <a:r>
              <a:rPr lang="en-US" altLang="zh-TW" dirty="0">
                <a:hlinkClick r:id="rId2"/>
              </a:rPr>
              <a:t>http://allenai.org/data.html</a:t>
            </a:r>
            <a:r>
              <a:rPr lang="en-US" altLang="zh-TW" dirty="0" smtClean="0"/>
              <a:t>)</a:t>
            </a:r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0864"/>
            <a:ext cx="9144000" cy="444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7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3859" y="1264922"/>
            <a:ext cx="8701401" cy="5136677"/>
          </a:xfrm>
        </p:spPr>
        <p:txBody>
          <a:bodyPr>
            <a:normAutofit/>
          </a:bodyPr>
          <a:lstStyle/>
          <a:p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 alone is not enough</a:t>
            </a:r>
          </a:p>
          <a:p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Big Mechanism?</a:t>
            </a:r>
          </a:p>
          <a:p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Reading?</a:t>
            </a:r>
            <a:endParaRPr lang="en-US" altLang="zh-TW" b="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altLang="zh-TW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ongoing projects: 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*QA system</a:t>
            </a:r>
            <a:endParaRPr lang="en-US" altLang="zh-TW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Solving 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 Word Problems: The first test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2. Q&amp;A </a:t>
            </a:r>
            <a:r>
              <a:rPr lang="en-US" altLang="zh-TW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Social Studies: The second test </a:t>
            </a: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</a:p>
          <a:p>
            <a:pPr marL="0" indent="0">
              <a:buNone/>
            </a:pPr>
            <a:r>
              <a:rPr lang="en-US" altLang="zh-TW" b="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Multi-Document Processing</a:t>
            </a:r>
          </a:p>
          <a:p>
            <a:pPr marL="0" indent="0">
              <a:buNone/>
            </a:pP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1. </a:t>
            </a: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discovery </a:t>
            </a:r>
            <a:b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2. </a:t>
            </a: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Up-to-date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person/company 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profile </a:t>
            </a:r>
            <a:endParaRPr lang="en-US" altLang="zh-TW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  <a:p>
            <a:pPr marL="0" indent="0">
              <a:buNone/>
            </a:pPr>
            <a:endParaRPr lang="en-US" altLang="zh-TW" b="1" dirty="0">
              <a:latin typeface="+mn-lt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0" y="297724"/>
            <a:ext cx="9144000" cy="839965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8769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i="1" dirty="0">
                <a:solidFill>
                  <a:srgbClr val="1F497D"/>
                </a:solidFill>
              </a:rPr>
              <a:t>MWP: </a:t>
            </a:r>
            <a:r>
              <a:rPr lang="en-US" altLang="zh-TW" dirty="0">
                <a:solidFill>
                  <a:srgbClr val="1F497D"/>
                </a:solidFill>
              </a:rPr>
              <a:t>A First Case for </a:t>
            </a:r>
            <a:r>
              <a:rPr lang="en-US" altLang="zh-TW" dirty="0" smtClean="0">
                <a:solidFill>
                  <a:srgbClr val="1F497D"/>
                </a:solidFill>
              </a:rPr>
              <a:t>MR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Math Word Problems (MWP):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 smtClean="0"/>
              <a:t>Not Math Word Problems:</a:t>
            </a:r>
          </a:p>
          <a:p>
            <a:pPr lvl="1"/>
            <a:endParaRPr lang="zh-TW" altLang="en-US" dirty="0">
              <a:ea typeface="新細明體" panose="02020500000000000000" pitchFamily="18" charset="-120"/>
            </a:endParaRP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圓角矩形 4"/>
          <p:cNvSpPr/>
          <p:nvPr/>
        </p:nvSpPr>
        <p:spPr>
          <a:xfrm>
            <a:off x="457200" y="1682585"/>
            <a:ext cx="8229600" cy="5393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TW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文具店進貨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2361</a:t>
            </a:r>
            <a:r>
              <a:rPr lang="zh-TW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枝紅筆和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1587</a:t>
            </a:r>
            <a:r>
              <a:rPr lang="zh-TW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枝藍筆</a:t>
            </a:r>
            <a:r>
              <a:rPr lang="en-US" altLang="zh-TW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 </a:t>
            </a:r>
            <a:r>
              <a:rPr lang="zh-TW" altLang="zh-TW" dirty="0" smtClean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文具店共進貨幾枝筆</a:t>
            </a:r>
            <a:r>
              <a:rPr lang="en-US" altLang="zh-TW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?</a:t>
            </a:r>
            <a:endParaRPr lang="zh-TW" altLang="en-US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457200" y="2313401"/>
            <a:ext cx="8229600" cy="7352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原子筆每枝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20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元，鉛筆每枝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5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元，姐姐買了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24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枝筆，共付了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270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元， </a:t>
            </a:r>
            <a:r>
              <a:rPr lang="zh-TW" altLang="en-US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兩種筆各買幾枝</a:t>
            </a:r>
            <a:r>
              <a:rPr lang="zh-TW" altLang="en-US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？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457200" y="3108320"/>
            <a:ext cx="8229600" cy="5393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一艘輪船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20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分鐘可以行駛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25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公里</a:t>
            </a:r>
            <a:r>
              <a:rPr lang="zh-TW" altLang="en-US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</a:t>
            </a:r>
            <a:r>
              <a:rPr lang="en-US" altLang="zh-TW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2.5</a:t>
            </a:r>
            <a:r>
              <a:rPr lang="zh-TW" altLang="en-US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小時可以行駛多少公里</a:t>
            </a:r>
            <a:r>
              <a:rPr lang="zh-TW" altLang="en-US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？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457200" y="3724874"/>
            <a:ext cx="8229600" cy="7678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小天的跳遠紀錄是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1.3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公尺，小美的紀錄是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1.03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公尺，小綜的紀錄是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1.33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公尺。</a:t>
            </a:r>
            <a:r>
              <a:rPr lang="zh-TW" altLang="en-US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三人中誰跳得最遠</a:t>
            </a:r>
            <a:r>
              <a:rPr lang="zh-TW" altLang="en-US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？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457200" y="5203551"/>
            <a:ext cx="8229600" cy="5393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 x 3 +5 = ?</a:t>
            </a:r>
            <a:endParaRPr lang="zh-TW" altLang="en-US" dirty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6585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6"/>
            <a:ext cx="8343900" cy="938893"/>
          </a:xfrm>
        </p:spPr>
        <p:txBody>
          <a:bodyPr/>
          <a:lstStyle/>
          <a:p>
            <a:r>
              <a:rPr lang="en-US" altLang="zh-TW" i="1" dirty="0" smtClean="0">
                <a:solidFill>
                  <a:srgbClr val="1F497D"/>
                </a:solidFill>
              </a:rPr>
              <a:t>Why is MWP the </a:t>
            </a:r>
            <a:r>
              <a:rPr lang="en-US" altLang="zh-TW" dirty="0" smtClean="0">
                <a:solidFill>
                  <a:srgbClr val="1F497D"/>
                </a:solidFill>
              </a:rPr>
              <a:t>First Case for MR?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The answer </a:t>
            </a:r>
            <a:r>
              <a:rPr lang="en-US" altLang="zh-TW" i="1" dirty="0" smtClean="0">
                <a:solidFill>
                  <a:srgbClr val="00B0F0"/>
                </a:solidFill>
              </a:rPr>
              <a:t>cannot </a:t>
            </a:r>
            <a:r>
              <a:rPr lang="en-US" altLang="zh-TW" i="1" dirty="0">
                <a:solidFill>
                  <a:srgbClr val="00B0F0"/>
                </a:solidFill>
              </a:rPr>
              <a:t>be extracted</a:t>
            </a:r>
            <a:r>
              <a:rPr lang="en-US" altLang="zh-TW" dirty="0"/>
              <a:t> by simply performing </a:t>
            </a:r>
            <a:r>
              <a:rPr lang="en-US" altLang="zh-TW" i="1" dirty="0">
                <a:solidFill>
                  <a:srgbClr val="FF0000"/>
                </a:solidFill>
              </a:rPr>
              <a:t>keyword </a:t>
            </a:r>
            <a:r>
              <a:rPr lang="en-US" altLang="zh-TW" i="1" dirty="0" smtClean="0">
                <a:solidFill>
                  <a:srgbClr val="FF0000"/>
                </a:solidFill>
              </a:rPr>
              <a:t>matching </a:t>
            </a:r>
            <a:r>
              <a:rPr lang="en-US" altLang="zh-TW" dirty="0" smtClean="0"/>
              <a:t>(</a:t>
            </a:r>
            <a:r>
              <a:rPr lang="en-US" altLang="zh-TW" dirty="0" smtClean="0">
                <a:solidFill>
                  <a:srgbClr val="00B050"/>
                </a:solidFill>
              </a:rPr>
              <a:t>beyond Q&amp;A</a:t>
            </a:r>
            <a:r>
              <a:rPr lang="en-US" altLang="zh-TW" dirty="0" smtClean="0"/>
              <a:t>).</a:t>
            </a:r>
            <a:endParaRPr lang="en-US" altLang="zh-TW" dirty="0"/>
          </a:p>
          <a:p>
            <a:endParaRPr lang="en-US" altLang="zh-TW" sz="1500" dirty="0"/>
          </a:p>
          <a:p>
            <a:r>
              <a:rPr lang="en-US" altLang="zh-TW" dirty="0" smtClean="0"/>
              <a:t>Adopts </a:t>
            </a:r>
            <a:r>
              <a:rPr lang="en-US" altLang="zh-TW" i="1" dirty="0" smtClean="0">
                <a:solidFill>
                  <a:srgbClr val="00B0F0"/>
                </a:solidFill>
              </a:rPr>
              <a:t>less </a:t>
            </a:r>
            <a:r>
              <a:rPr lang="en-US" altLang="zh-TW" i="1" dirty="0">
                <a:solidFill>
                  <a:srgbClr val="00B0F0"/>
                </a:solidFill>
              </a:rPr>
              <a:t>complicated syntax</a:t>
            </a:r>
            <a:r>
              <a:rPr lang="en-US" altLang="zh-TW" dirty="0"/>
              <a:t>; Requires </a:t>
            </a:r>
            <a:r>
              <a:rPr lang="en-US" altLang="zh-TW" i="1" dirty="0">
                <a:solidFill>
                  <a:srgbClr val="00B0F0"/>
                </a:solidFill>
              </a:rPr>
              <a:t>less amount of domain knowledge</a:t>
            </a:r>
            <a:r>
              <a:rPr lang="en-US" altLang="zh-TW" dirty="0"/>
              <a:t>.</a:t>
            </a:r>
          </a:p>
          <a:p>
            <a:endParaRPr lang="en-US" altLang="zh-TW" sz="1500" dirty="0"/>
          </a:p>
          <a:p>
            <a:r>
              <a:rPr lang="en-US" altLang="zh-TW" dirty="0"/>
              <a:t>Body part of MWP usually consists of </a:t>
            </a:r>
            <a:r>
              <a:rPr lang="en-US" altLang="zh-TW" i="1" dirty="0">
                <a:solidFill>
                  <a:srgbClr val="00B0F0"/>
                </a:solidFill>
              </a:rPr>
              <a:t>only a few sentences</a:t>
            </a:r>
            <a:r>
              <a:rPr lang="en-US" altLang="zh-TW" dirty="0"/>
              <a:t>.</a:t>
            </a:r>
          </a:p>
          <a:p>
            <a:endParaRPr lang="en-US" altLang="zh-TW" sz="15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zh-TW" dirty="0">
                <a:solidFill>
                  <a:srgbClr val="FF0000"/>
                </a:solidFill>
              </a:rPr>
              <a:t>Standalone </a:t>
            </a:r>
            <a:r>
              <a:rPr lang="en-US" altLang="zh-TW" dirty="0" smtClean="0">
                <a:solidFill>
                  <a:srgbClr val="FF0000"/>
                </a:solidFill>
              </a:rPr>
              <a:t>applications</a:t>
            </a:r>
            <a:r>
              <a:rPr lang="en-US" altLang="zh-TW" dirty="0" smtClean="0"/>
              <a:t> </a:t>
            </a:r>
            <a:r>
              <a:rPr lang="en-US" altLang="zh-TW" dirty="0"/>
              <a:t>(e.g</a:t>
            </a:r>
            <a:r>
              <a:rPr lang="en-US" altLang="zh-TW" dirty="0" smtClean="0"/>
              <a:t>., Computer Math Tutor, Helper for Math in Daily Life)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2365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Rule-Based: Hosseini</a:t>
            </a:r>
            <a:r>
              <a:rPr lang="en-US" altLang="zh-TW" dirty="0"/>
              <a:t>, </a:t>
            </a:r>
            <a:r>
              <a:rPr lang="en-US" altLang="zh-TW" dirty="0" smtClean="0"/>
              <a:t>2014</a:t>
            </a:r>
            <a:endParaRPr lang="zh-TW" altLang="en-US" dirty="0"/>
          </a:p>
        </p:txBody>
      </p:sp>
      <p:pic>
        <p:nvPicPr>
          <p:cNvPr id="25" name="內容版面配置區 2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39" y="5270513"/>
            <a:ext cx="6001801" cy="1155153"/>
          </a:xfr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按鈕形 3"/>
          <p:cNvSpPr/>
          <p:nvPr/>
        </p:nvSpPr>
        <p:spPr>
          <a:xfrm>
            <a:off x="353733" y="1098073"/>
            <a:ext cx="5734029" cy="739654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TW" sz="2400" b="1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Grounding into Entities and Containers</a:t>
            </a:r>
            <a:endParaRPr lang="zh-TW" altLang="en-US" sz="2400" b="1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4" name="按鈕形 13"/>
          <p:cNvSpPr/>
          <p:nvPr/>
        </p:nvSpPr>
        <p:spPr>
          <a:xfrm>
            <a:off x="353733" y="2694170"/>
            <a:ext cx="4383024" cy="712472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TW" sz="2400" b="1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Classify Verb Categories</a:t>
            </a:r>
            <a:endParaRPr lang="zh-TW" altLang="en-US" sz="2400" b="1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5" name="按鈕形 14"/>
          <p:cNvSpPr/>
          <p:nvPr/>
        </p:nvSpPr>
        <p:spPr>
          <a:xfrm>
            <a:off x="353734" y="4430874"/>
            <a:ext cx="6048322" cy="741953"/>
          </a:xfrm>
          <a:prstGeom prst="bevel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TW" sz="2400" b="1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Forming State Transitions and Equations</a:t>
            </a:r>
            <a:endParaRPr lang="zh-TW" altLang="en-US" sz="2400" b="1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17" name="直線單箭頭接點 16"/>
          <p:cNvCxnSpPr/>
          <p:nvPr/>
        </p:nvCxnSpPr>
        <p:spPr>
          <a:xfrm>
            <a:off x="1545213" y="1848620"/>
            <a:ext cx="0" cy="8455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1539117" y="3422723"/>
            <a:ext cx="0" cy="10081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1586216" y="2102408"/>
            <a:ext cx="4815840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sz="20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[ give, 9 black kittens, Liz, John ]</a:t>
            </a:r>
            <a:endParaRPr lang="zh-TW" altLang="en-US" sz="2000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97612" y="3520417"/>
            <a:ext cx="2713708" cy="7419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TW" sz="2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(Liz, give): Negative</a:t>
            </a:r>
          </a:p>
          <a:p>
            <a:pPr algn="ctr"/>
            <a:r>
              <a:rPr lang="en-US" altLang="zh-TW" sz="2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(John, give): Positive</a:t>
            </a:r>
            <a:endParaRPr lang="zh-TW" altLang="en-US" sz="20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24" name="直線單箭頭接點 23"/>
          <p:cNvCxnSpPr/>
          <p:nvPr/>
        </p:nvCxnSpPr>
        <p:spPr>
          <a:xfrm>
            <a:off x="5766940" y="1837727"/>
            <a:ext cx="0" cy="25822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6301956" y="819829"/>
            <a:ext cx="2710249" cy="92332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Liz had 9 black kittens. She gave some of her kittens to John.</a:t>
            </a:r>
            <a:endParaRPr lang="zh-TW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619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Pure Machine Learning Approaches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Purely statistical </a:t>
            </a:r>
            <a:r>
              <a:rPr lang="en-US" altLang="zh-TW" dirty="0">
                <a:solidFill>
                  <a:srgbClr val="FF0000"/>
                </a:solidFill>
              </a:rPr>
              <a:t>approaches </a:t>
            </a:r>
            <a:r>
              <a:rPr lang="en-US" altLang="zh-TW" dirty="0" smtClean="0"/>
              <a:t>(</a:t>
            </a:r>
            <a:r>
              <a:rPr lang="en-US" altLang="zh-TW" dirty="0" err="1">
                <a:solidFill>
                  <a:srgbClr val="00B0F0"/>
                </a:solidFill>
              </a:rPr>
              <a:t>Kushman</a:t>
            </a:r>
            <a:r>
              <a:rPr lang="en-US" altLang="zh-TW" dirty="0">
                <a:solidFill>
                  <a:srgbClr val="00B0F0"/>
                </a:solidFill>
              </a:rPr>
              <a:t> etc., </a:t>
            </a:r>
            <a:r>
              <a:rPr lang="en-US" altLang="zh-TW" dirty="0" smtClean="0">
                <a:solidFill>
                  <a:srgbClr val="00B0F0"/>
                </a:solidFill>
              </a:rPr>
              <a:t>2014</a:t>
            </a:r>
            <a:r>
              <a:rPr lang="en-US" altLang="zh-TW" b="0" dirty="0"/>
              <a:t>; </a:t>
            </a:r>
            <a:r>
              <a:rPr lang="en-US" altLang="zh-TW" b="0" dirty="0" smtClean="0"/>
              <a:t>Roy et al., 2015</a:t>
            </a:r>
            <a:r>
              <a:rPr lang="en-US" altLang="zh-TW" dirty="0" smtClean="0"/>
              <a:t>):</a:t>
            </a:r>
            <a:endParaRPr lang="en-US" altLang="zh-TW" dirty="0"/>
          </a:p>
          <a:p>
            <a:pPr lvl="1"/>
            <a:r>
              <a:rPr lang="en-US" altLang="zh-TW" dirty="0"/>
              <a:t>Linear </a:t>
            </a:r>
            <a:r>
              <a:rPr lang="en-US" altLang="zh-TW" dirty="0" smtClean="0"/>
              <a:t>algebraic questions</a:t>
            </a:r>
          </a:p>
          <a:p>
            <a:pPr lvl="1"/>
            <a:r>
              <a:rPr lang="en-US" altLang="zh-TW" dirty="0" smtClean="0"/>
              <a:t>Mapping </a:t>
            </a:r>
            <a:r>
              <a:rPr lang="en-US" altLang="zh-TW" dirty="0"/>
              <a:t>problem to a set of </a:t>
            </a:r>
            <a:r>
              <a:rPr lang="en-US" altLang="zh-TW" dirty="0" smtClean="0"/>
              <a:t>equations</a:t>
            </a:r>
            <a:endParaRPr lang="en-US" altLang="zh-TW" dirty="0"/>
          </a:p>
          <a:p>
            <a:pPr lvl="1"/>
            <a:r>
              <a:rPr lang="en-US" altLang="zh-TW" dirty="0"/>
              <a:t>Generate numerical answers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665" y="3391944"/>
            <a:ext cx="5994670" cy="3195876"/>
          </a:xfrm>
          <a:prstGeom prst="rect">
            <a:avLst/>
          </a:prstGeom>
        </p:spPr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1043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Kushman</a:t>
            </a:r>
            <a:r>
              <a:rPr lang="en-US" altLang="zh-TW" dirty="0"/>
              <a:t> </a:t>
            </a:r>
            <a:r>
              <a:rPr lang="en-US" altLang="zh-TW" dirty="0" smtClean="0"/>
              <a:t>et al., </a:t>
            </a:r>
            <a:r>
              <a:rPr lang="en-US" altLang="zh-TW" dirty="0"/>
              <a:t>2014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5" name="Vertical Text Placeholder 2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r>
              <a:rPr lang="en-US" dirty="0" smtClean="0"/>
              <a:t>Dataset: </a:t>
            </a:r>
            <a:r>
              <a:rPr lang="en-US" b="0" dirty="0" smtClean="0"/>
              <a:t>Algebra.com</a:t>
            </a:r>
          </a:p>
          <a:p>
            <a:pPr lvl="1"/>
            <a:r>
              <a:rPr lang="en-US" dirty="0" smtClean="0"/>
              <a:t>Linear algebra question (#514) </a:t>
            </a:r>
          </a:p>
          <a:p>
            <a:r>
              <a:rPr lang="en-US" altLang="zh-TW" dirty="0" smtClean="0"/>
              <a:t>Manually </a:t>
            </a:r>
            <a:r>
              <a:rPr lang="en-US" altLang="zh-TW" dirty="0"/>
              <a:t>label </a:t>
            </a:r>
            <a:r>
              <a:rPr lang="en-US" altLang="zh-TW" dirty="0" smtClean="0"/>
              <a:t>equation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Generalize </a:t>
            </a:r>
            <a:r>
              <a:rPr lang="en-US" altLang="zh-TW" dirty="0"/>
              <a:t>equation to a template with two rules </a:t>
            </a:r>
          </a:p>
          <a:p>
            <a:endParaRPr lang="en-US" altLang="zh-TW" dirty="0"/>
          </a:p>
          <a:p>
            <a:pPr marL="0" indent="0">
              <a:buNone/>
            </a:pPr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740" y="4862431"/>
            <a:ext cx="4632520" cy="91937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656" y="2858995"/>
            <a:ext cx="4478083" cy="113623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4052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 </a:t>
            </a:r>
            <a:r>
              <a:rPr lang="en-US" altLang="zh-TW" dirty="0" err="1"/>
              <a:t>Kushman</a:t>
            </a:r>
            <a:r>
              <a:rPr lang="en-US" altLang="zh-TW" dirty="0"/>
              <a:t> </a:t>
            </a:r>
            <a:r>
              <a:rPr lang="en-US" altLang="zh-TW" dirty="0" smtClean="0"/>
              <a:t>et al., </a:t>
            </a:r>
            <a:r>
              <a:rPr lang="en-US" altLang="zh-TW" dirty="0"/>
              <a:t>2014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dirty="0" smtClean="0"/>
              <a:t>Try each template and </a:t>
            </a:r>
            <a:r>
              <a:rPr lang="en-US" altLang="zh-TW" dirty="0"/>
              <a:t>variable alignment </a:t>
            </a:r>
            <a:r>
              <a:rPr lang="en-US" altLang="zh-TW" dirty="0" smtClean="0"/>
              <a:t>with a score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42</a:t>
            </a:fld>
            <a:endParaRPr 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3246444" y="1695258"/>
            <a:ext cx="1579893" cy="4621427"/>
            <a:chOff x="2200536" y="1231146"/>
            <a:chExt cx="1603374" cy="801687"/>
          </a:xfrm>
        </p:grpSpPr>
        <p:sp>
          <p:nvSpPr>
            <p:cNvPr id="19" name="圓角矩形 18"/>
            <p:cNvSpPr/>
            <p:nvPr/>
          </p:nvSpPr>
          <p:spPr>
            <a:xfrm>
              <a:off x="2200536" y="1231146"/>
              <a:ext cx="1603374" cy="80168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圓角矩形 4"/>
            <p:cNvSpPr/>
            <p:nvPr/>
          </p:nvSpPr>
          <p:spPr>
            <a:xfrm>
              <a:off x="2224017" y="1254627"/>
              <a:ext cx="1556412" cy="7547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186681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4200"/>
            </a:p>
          </p:txBody>
        </p:sp>
      </p:grpSp>
      <p:sp>
        <p:nvSpPr>
          <p:cNvPr id="22" name="圓角矩形 21"/>
          <p:cNvSpPr/>
          <p:nvPr/>
        </p:nvSpPr>
        <p:spPr>
          <a:xfrm>
            <a:off x="3364425" y="1890779"/>
            <a:ext cx="2493927" cy="8494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+ 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= 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</a:p>
          <a:p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*u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+ 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4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*u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= 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5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endParaRPr lang="zh-TW" altLang="en-US" sz="2400" dirty="0">
              <a:solidFill>
                <a:schemeClr val="dk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3364425" y="2852793"/>
            <a:ext cx="2493927" cy="8494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+  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*u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= 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</a:p>
          <a:p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*u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+ 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4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*u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= 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5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endParaRPr lang="zh-TW" altLang="en-US" sz="2400" dirty="0">
              <a:solidFill>
                <a:schemeClr val="dk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5" name="圓角矩形 24"/>
          <p:cNvSpPr/>
          <p:nvPr/>
        </p:nvSpPr>
        <p:spPr>
          <a:xfrm>
            <a:off x="3364419" y="5331882"/>
            <a:ext cx="2493927" cy="8494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+ 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= 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</a:p>
          <a:p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+ u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= n</a:t>
            </a:r>
            <a:r>
              <a:rPr lang="en-US" altLang="zh-TW" sz="12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endParaRPr lang="zh-TW" altLang="en-US" sz="2400" dirty="0">
              <a:solidFill>
                <a:schemeClr val="dk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014380" y="3814817"/>
            <a:ext cx="615545" cy="1433383"/>
          </a:xfrm>
          <a:prstGeom prst="rect">
            <a:avLst/>
          </a:prstGeom>
          <a:noFill/>
        </p:spPr>
        <p:txBody>
          <a:bodyPr vert="eaVert" wrap="square" lIns="91436" tIns="45718" rIns="91436" bIns="45718" rtlCol="0">
            <a:spAutoFit/>
          </a:bodyPr>
          <a:lstStyle/>
          <a:p>
            <a:r>
              <a:rPr lang="en-US" altLang="zh-TW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.  .   .    .</a:t>
            </a:r>
            <a:endParaRPr lang="zh-TW" alt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816190" y="3502793"/>
            <a:ext cx="1373908" cy="68852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Word problem</a:t>
            </a:r>
            <a:endParaRPr lang="zh-TW" altLang="en-US" sz="24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9" name="直線單箭頭接點 8"/>
          <p:cNvCxnSpPr>
            <a:endCxn id="22" idx="1"/>
          </p:cNvCxnSpPr>
          <p:nvPr/>
        </p:nvCxnSpPr>
        <p:spPr>
          <a:xfrm flipV="1">
            <a:off x="2151657" y="2315498"/>
            <a:ext cx="1212773" cy="15315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>
            <a:endCxn id="24" idx="1"/>
          </p:cNvCxnSpPr>
          <p:nvPr/>
        </p:nvCxnSpPr>
        <p:spPr>
          <a:xfrm flipV="1">
            <a:off x="2151657" y="3277512"/>
            <a:ext cx="1212773" cy="5695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>
            <a:endCxn id="25" idx="1"/>
          </p:cNvCxnSpPr>
          <p:nvPr/>
        </p:nvCxnSpPr>
        <p:spPr>
          <a:xfrm>
            <a:off x="2151647" y="3847058"/>
            <a:ext cx="1212772" cy="19095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文字方塊 29"/>
          <p:cNvSpPr txBox="1"/>
          <p:nvPr/>
        </p:nvSpPr>
        <p:spPr>
          <a:xfrm>
            <a:off x="2758050" y="3653177"/>
            <a:ext cx="615545" cy="1433383"/>
          </a:xfrm>
          <a:prstGeom prst="rect">
            <a:avLst/>
          </a:prstGeom>
          <a:noFill/>
        </p:spPr>
        <p:txBody>
          <a:bodyPr vert="eaVert" wrap="square" lIns="91436" tIns="45718" rIns="91436" bIns="45718" rtlCol="0">
            <a:spAutoFit/>
          </a:bodyPr>
          <a:lstStyle/>
          <a:p>
            <a:r>
              <a:rPr lang="en-US" altLang="zh-TW" sz="2800" dirty="0">
                <a:solidFill>
                  <a:schemeClr val="accent2"/>
                </a:solidFill>
              </a:rPr>
              <a:t>.  .   .    .</a:t>
            </a:r>
            <a:endParaRPr lang="zh-TW" altLang="en-US" sz="2800" dirty="0">
              <a:solidFill>
                <a:schemeClr val="accent2"/>
              </a:solidFill>
            </a:endParaRPr>
          </a:p>
        </p:txBody>
      </p:sp>
      <p:sp>
        <p:nvSpPr>
          <p:cNvPr id="35" name="向右箭號 34"/>
          <p:cNvSpPr/>
          <p:nvPr/>
        </p:nvSpPr>
        <p:spPr>
          <a:xfrm>
            <a:off x="4986119" y="3847057"/>
            <a:ext cx="1200906" cy="5172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/>
          </a:p>
        </p:txBody>
      </p:sp>
      <p:sp>
        <p:nvSpPr>
          <p:cNvPr id="36" name="圓角矩形 35"/>
          <p:cNvSpPr/>
          <p:nvPr/>
        </p:nvSpPr>
        <p:spPr>
          <a:xfrm>
            <a:off x="6216018" y="3723945"/>
            <a:ext cx="2493927" cy="84943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2X + 3Y = 252</a:t>
            </a:r>
            <a:endParaRPr lang="en-US" altLang="zh-TW" sz="1200" dirty="0">
              <a:solidFill>
                <a:schemeClr val="dk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sz="2400" dirty="0">
                <a:solidFill>
                  <a:schemeClr val="dk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4X + Y = 244 </a:t>
            </a:r>
            <a:endParaRPr lang="zh-TW" altLang="en-US" sz="2400" dirty="0">
              <a:solidFill>
                <a:schemeClr val="dk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5590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Kushman</a:t>
            </a:r>
            <a:r>
              <a:rPr lang="en-US" altLang="zh-TW" dirty="0"/>
              <a:t> </a:t>
            </a:r>
            <a:r>
              <a:rPr lang="en-US" altLang="zh-TW" dirty="0" smtClean="0"/>
              <a:t>et al., </a:t>
            </a:r>
            <a:r>
              <a:rPr lang="en-US" altLang="zh-TW" dirty="0"/>
              <a:t>2014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TW" b="1" dirty="0"/>
              <a:t>Objective </a:t>
            </a:r>
            <a:r>
              <a:rPr lang="en-US" altLang="zh-TW" b="1" dirty="0" smtClean="0"/>
              <a:t>function</a:t>
            </a:r>
          </a:p>
          <a:p>
            <a:pPr lvl="2"/>
            <a:endParaRPr lang="en-US" altLang="zh-TW" b="1" dirty="0"/>
          </a:p>
          <a:p>
            <a:pPr lvl="1"/>
            <a:endParaRPr lang="en-US" altLang="zh-TW" b="1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43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1954635" y="2041566"/>
                <a:ext cx="5136256" cy="1511244"/>
              </a:xfrm>
              <a:prstGeom prst="rect">
                <a:avLst/>
              </a:prstGeom>
              <a:noFill/>
            </p:spPr>
            <p:txBody>
              <a:bodyPr wrap="square" lIns="91436" tIns="45718" rIns="91436" bIns="45718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TW" altLang="zh-TW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p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TW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limLoc m:val="undOvr"/>
                          <m:supHide m:val="on"/>
                          <m:ctrlPr>
                            <a:rPr lang="zh-TW" altLang="zh-TW" sz="2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zh-TW" altLang="zh-TW" sz="2800" i="1">
                                  <a:latin typeface="Cambria Math"/>
                                </a:rPr>
                              </m:ctrlPr>
                            </m:naryPr>
                            <m:sub>
                              <m:eqArr>
                                <m:eqArrPr>
                                  <m:ctrlPr>
                                    <a:rPr lang="zh-TW" altLang="zh-TW" sz="2800" i="1">
                                      <a:latin typeface="Cambria Math"/>
                                    </a:rPr>
                                  </m:ctrlPr>
                                </m:eqArrPr>
                                <m:e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𝒴</m:t>
                                  </m:r>
                                </m:e>
                                <m:e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.  </m:t>
                                  </m:r>
                                  <m:sSub>
                                    <m:sSubPr>
                                      <m:ctrlPr>
                                        <a:rPr lang="zh-TW" altLang="zh-TW" sz="2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800" i="1">
                                          <a:latin typeface="Cambria Math" panose="02040503050406030204" pitchFamily="18" charset="0"/>
                                        </a:rPr>
                                        <m:t>𝒱</m:t>
                                      </m:r>
                                    </m:e>
                                    <m:sub>
                                      <m:r>
                                        <a:rPr lang="en-US" altLang="zh-TW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zh-TW" altLang="zh-TW" sz="28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eqArr>
                            </m:sub>
                            <m:sup/>
                            <m:e>
                              <m:r>
                                <m:rPr>
                                  <m:nor/>
                                </m:rPr>
                                <a:rPr lang="en-US" altLang="zh-TW" sz="2800" i="1"/>
                                <m:t>p</m:t>
                              </m:r>
                              <m:d>
                                <m:dPr>
                                  <m:ctrlPr>
                                    <a:rPr lang="zh-TW" altLang="zh-TW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zh-TW" altLang="zh-TW" sz="2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TW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;</m:t>
                                  </m:r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zh-TW" altLang="zh-TW" sz="2800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635" y="2041566"/>
                <a:ext cx="5136256" cy="151124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單箭頭接點 7"/>
          <p:cNvCxnSpPr/>
          <p:nvPr/>
        </p:nvCxnSpPr>
        <p:spPr>
          <a:xfrm>
            <a:off x="4508695" y="3682956"/>
            <a:ext cx="0" cy="60960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5"/>
              <p:cNvSpPr txBox="1"/>
              <p:nvPr/>
            </p:nvSpPr>
            <p:spPr>
              <a:xfrm>
                <a:off x="1609725" y="4406409"/>
                <a:ext cx="5924550" cy="1511244"/>
              </a:xfrm>
              <a:prstGeom prst="rect">
                <a:avLst/>
              </a:prstGeom>
              <a:noFill/>
            </p:spPr>
            <p:txBody>
              <a:bodyPr wrap="square" lIns="91436" tIns="45718" rIns="91436" bIns="45718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𝑂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zh-TW" altLang="en-US" sz="2800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m:t>𝑙𝑜𝑔</m:t>
                          </m:r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zh-TW" altLang="en-US" sz="2800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eqArr>
                                <m:eqArrPr>
                                  <m:ctrlPr>
                                    <a:rPr lang="zh-TW" altLang="en-US" sz="2800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𝜖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𝒴</m:t>
                                  </m:r>
                                </m:e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.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.  </m:t>
                                  </m:r>
                                  <m:sSub>
                                    <m:sSubPr>
                                      <m:ctrlPr>
                                        <a:rPr lang="zh-TW" alt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𝒱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zh-TW" alt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=1</m:t>
                                  </m:r>
                                </m:e>
                              </m:eqArr>
                            </m:sub>
                            <m:sup/>
                            <m:e>
                              <m:r>
                                <m:rPr>
                                  <m:nor/>
                                </m:rPr>
                                <a:rPr lang="en-US" sz="2800" i="1">
                                  <a:solidFill>
                                    <a:srgbClr val="000000"/>
                                  </a:solidFill>
                                  <a:ea typeface="新細明體" panose="02020500000000000000" pitchFamily="18" charset="-120"/>
                                  <a:cs typeface="Times New Roman" panose="02020603050405020304" pitchFamily="18" charset="0"/>
                                </a:rPr>
                                <m:t>p</m:t>
                              </m:r>
                              <m:d>
                                <m:dPr>
                                  <m:ctrlPr>
                                    <a:rPr lang="zh-TW" altLang="en-US" sz="2800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zh-TW" alt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新細明體" panose="02020500000000000000" pitchFamily="18" charset="-12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;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新細明體" panose="02020500000000000000" pitchFamily="18" charset="-120"/>
                                      <a:cs typeface="Times New Roman" panose="020206030504050203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zh-TW" altLang="en-US" sz="1200" dirty="0">
                  <a:latin typeface="新細明體" panose="02020500000000000000" pitchFamily="18" charset="-120"/>
                  <a:ea typeface="新細明體" panose="02020500000000000000" pitchFamily="18" charset="-120"/>
                  <a:cs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10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9725" y="4406409"/>
                <a:ext cx="5924550" cy="151124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8971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Experiment and </a:t>
            </a:r>
            <a:r>
              <a:rPr lang="en-US" altLang="zh-TW" dirty="0" smtClean="0"/>
              <a:t>Result (1/2)</a:t>
            </a:r>
            <a:endParaRPr lang="zh-TW" altLang="en-US" dirty="0"/>
          </a:p>
        </p:txBody>
      </p:sp>
      <p:sp>
        <p:nvSpPr>
          <p:cNvPr id="5" name="Vertical Text Placeholder 2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r>
              <a:rPr lang="en-US" dirty="0" smtClean="0">
                <a:solidFill>
                  <a:srgbClr val="444444"/>
                </a:solidFill>
              </a:rPr>
              <a:t>MA1: </a:t>
            </a:r>
            <a:r>
              <a:rPr lang="en-US" b="0" dirty="0" smtClean="0">
                <a:solidFill>
                  <a:srgbClr val="444444"/>
                </a:solidFill>
              </a:rPr>
              <a:t>Simple Problems</a:t>
            </a:r>
          </a:p>
          <a:p>
            <a:r>
              <a:rPr lang="en-US" dirty="0" smtClean="0"/>
              <a:t>IXL: </a:t>
            </a:r>
            <a:r>
              <a:rPr lang="en-US" b="0" dirty="0" smtClean="0"/>
              <a:t>More complicated sentences</a:t>
            </a:r>
          </a:p>
          <a:p>
            <a:r>
              <a:rPr lang="en-US" b="1" dirty="0" smtClean="0"/>
              <a:t>MA2: </a:t>
            </a:r>
            <a:r>
              <a:rPr lang="en-US" b="0" dirty="0" smtClean="0"/>
              <a:t>Irrelevant info </a:t>
            </a:r>
          </a:p>
          <a:p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FF0000"/>
                </a:solidFill>
              </a:rPr>
              <a:t>395</a:t>
            </a:r>
            <a:r>
              <a:rPr lang="en-US" altLang="zh-TW" dirty="0" smtClean="0"/>
              <a:t> </a:t>
            </a:r>
            <a:r>
              <a:rPr lang="en-US" altLang="zh-TW" dirty="0"/>
              <a:t>problems, </a:t>
            </a:r>
            <a:r>
              <a:rPr lang="en-US" altLang="zh-TW" dirty="0">
                <a:solidFill>
                  <a:srgbClr val="FF0000"/>
                </a:solidFill>
              </a:rPr>
              <a:t>13,632</a:t>
            </a:r>
            <a:r>
              <a:rPr lang="en-US" altLang="zh-TW" dirty="0"/>
              <a:t> words, </a:t>
            </a:r>
            <a:r>
              <a:rPr lang="en-US" altLang="zh-TW" dirty="0">
                <a:solidFill>
                  <a:srgbClr val="FF0000"/>
                </a:solidFill>
              </a:rPr>
              <a:t>188</a:t>
            </a:r>
            <a:r>
              <a:rPr lang="en-US" altLang="zh-TW" dirty="0"/>
              <a:t> verbs, and </a:t>
            </a:r>
            <a:r>
              <a:rPr lang="en-US" altLang="zh-TW" dirty="0">
                <a:solidFill>
                  <a:srgbClr val="FF0000"/>
                </a:solidFill>
              </a:rPr>
              <a:t>1,483</a:t>
            </a:r>
            <a:r>
              <a:rPr lang="en-US" altLang="zh-TW" dirty="0"/>
              <a:t> sentences.</a:t>
            </a:r>
            <a:endParaRPr lang="zh-TW" altLang="en-US" dirty="0"/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44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2724155"/>
            <a:ext cx="7505700" cy="1962151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210065" y="978787"/>
            <a:ext cx="8723870" cy="6463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Joan found 70 seashells on the beach . she gave Sam some of her seashells . She has 27 seashell . How many seashells did she give to Sam ? 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9181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Experiment and </a:t>
            </a:r>
            <a:r>
              <a:rPr lang="en-US" altLang="zh-TW" dirty="0" smtClean="0"/>
              <a:t>Result (1/2)</a:t>
            </a:r>
            <a:endParaRPr lang="zh-TW" altLang="en-US" dirty="0"/>
          </a:p>
        </p:txBody>
      </p:sp>
      <p:sp>
        <p:nvSpPr>
          <p:cNvPr id="5" name="Vertical Text Placeholder 2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r>
              <a:rPr lang="en-US" dirty="0" smtClean="0">
                <a:solidFill>
                  <a:srgbClr val="444444"/>
                </a:solidFill>
              </a:rPr>
              <a:t>MA1: </a:t>
            </a:r>
            <a:r>
              <a:rPr lang="en-US" b="0" dirty="0" smtClean="0">
                <a:solidFill>
                  <a:srgbClr val="444444"/>
                </a:solidFill>
              </a:rPr>
              <a:t>Simple Problems</a:t>
            </a:r>
          </a:p>
          <a:p>
            <a:r>
              <a:rPr lang="en-US" dirty="0" smtClean="0">
                <a:solidFill>
                  <a:srgbClr val="444444"/>
                </a:solidFill>
              </a:rPr>
              <a:t>IXL: </a:t>
            </a:r>
            <a:r>
              <a:rPr lang="en-US" b="0" dirty="0" smtClean="0">
                <a:solidFill>
                  <a:srgbClr val="444444"/>
                </a:solidFill>
              </a:rPr>
              <a:t>More complicated sentences</a:t>
            </a:r>
          </a:p>
          <a:p>
            <a:r>
              <a:rPr lang="en-US" b="1" dirty="0" smtClean="0"/>
              <a:t>MA2: </a:t>
            </a:r>
            <a:r>
              <a:rPr lang="en-US" b="0" dirty="0" smtClean="0"/>
              <a:t>Irrelevant info </a:t>
            </a:r>
          </a:p>
          <a:p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FF0000"/>
                </a:solidFill>
              </a:rPr>
              <a:t>395</a:t>
            </a:r>
            <a:r>
              <a:rPr lang="en-US" altLang="zh-TW" dirty="0" smtClean="0"/>
              <a:t> </a:t>
            </a:r>
            <a:r>
              <a:rPr lang="en-US" altLang="zh-TW" dirty="0"/>
              <a:t>problems, </a:t>
            </a:r>
            <a:r>
              <a:rPr lang="en-US" altLang="zh-TW" dirty="0">
                <a:solidFill>
                  <a:srgbClr val="FF0000"/>
                </a:solidFill>
              </a:rPr>
              <a:t>13,632</a:t>
            </a:r>
            <a:r>
              <a:rPr lang="en-US" altLang="zh-TW" dirty="0"/>
              <a:t> words, </a:t>
            </a:r>
            <a:r>
              <a:rPr lang="en-US" altLang="zh-TW" dirty="0">
                <a:solidFill>
                  <a:srgbClr val="FF0000"/>
                </a:solidFill>
              </a:rPr>
              <a:t>188</a:t>
            </a:r>
            <a:r>
              <a:rPr lang="en-US" altLang="zh-TW" dirty="0"/>
              <a:t> verbs, and </a:t>
            </a:r>
            <a:r>
              <a:rPr lang="en-US" altLang="zh-TW" dirty="0">
                <a:solidFill>
                  <a:srgbClr val="FF0000"/>
                </a:solidFill>
              </a:rPr>
              <a:t>1,483</a:t>
            </a:r>
            <a:r>
              <a:rPr lang="en-US" altLang="zh-TW" dirty="0"/>
              <a:t> sentences.</a:t>
            </a:r>
            <a:endParaRPr lang="zh-TW" altLang="en-US" dirty="0"/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45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2724155"/>
            <a:ext cx="7505700" cy="1962151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210065" y="1606332"/>
            <a:ext cx="8723870" cy="6463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 ship is filled with 5973 tons of cargo . It stops in the Bahamas , where sailors load 8723 tons of cargo onboard . How many tons of cargo does the ship hold now ?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10065" y="961124"/>
            <a:ext cx="8723870" cy="6463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Joan found 70 seashells on the beach . she gave Sam some of her seashells . She has 27 seashell . How many seashells did she give to Sam ? 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904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Experiment and </a:t>
            </a:r>
            <a:r>
              <a:rPr lang="en-US" altLang="zh-TW" dirty="0" smtClean="0"/>
              <a:t>Result (1/2)</a:t>
            </a:r>
            <a:endParaRPr lang="zh-TW" altLang="en-US" dirty="0"/>
          </a:p>
        </p:txBody>
      </p:sp>
      <p:sp>
        <p:nvSpPr>
          <p:cNvPr id="5" name="Vertical Text Placeholder 2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r>
              <a:rPr lang="en-US" dirty="0" smtClean="0">
                <a:solidFill>
                  <a:srgbClr val="444444"/>
                </a:solidFill>
              </a:rPr>
              <a:t>MA1: </a:t>
            </a:r>
            <a:r>
              <a:rPr lang="en-US" b="0" dirty="0" smtClean="0">
                <a:solidFill>
                  <a:srgbClr val="444444"/>
                </a:solidFill>
              </a:rPr>
              <a:t>Simple Problems</a:t>
            </a:r>
          </a:p>
          <a:p>
            <a:r>
              <a:rPr lang="en-US" dirty="0" smtClean="0">
                <a:solidFill>
                  <a:srgbClr val="444444"/>
                </a:solidFill>
              </a:rPr>
              <a:t>IXL: </a:t>
            </a:r>
            <a:r>
              <a:rPr lang="en-US" b="0" dirty="0" smtClean="0">
                <a:solidFill>
                  <a:srgbClr val="444444"/>
                </a:solidFill>
              </a:rPr>
              <a:t>More complicated sentences</a:t>
            </a:r>
          </a:p>
          <a:p>
            <a:r>
              <a:rPr lang="en-US" b="1" dirty="0" smtClean="0">
                <a:solidFill>
                  <a:srgbClr val="444444"/>
                </a:solidFill>
              </a:rPr>
              <a:t>MA2: </a:t>
            </a:r>
            <a:r>
              <a:rPr lang="en-US" b="0" dirty="0" smtClean="0">
                <a:solidFill>
                  <a:srgbClr val="444444"/>
                </a:solidFill>
              </a:rPr>
              <a:t>Irrelevant info </a:t>
            </a:r>
          </a:p>
          <a:p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FF0000"/>
                </a:solidFill>
              </a:rPr>
              <a:t>395</a:t>
            </a:r>
            <a:r>
              <a:rPr lang="en-US" altLang="zh-TW" dirty="0" smtClean="0"/>
              <a:t> </a:t>
            </a:r>
            <a:r>
              <a:rPr lang="en-US" altLang="zh-TW" dirty="0"/>
              <a:t>problems, </a:t>
            </a:r>
            <a:r>
              <a:rPr lang="en-US" altLang="zh-TW" dirty="0">
                <a:solidFill>
                  <a:srgbClr val="FF0000"/>
                </a:solidFill>
              </a:rPr>
              <a:t>13,632</a:t>
            </a:r>
            <a:r>
              <a:rPr lang="en-US" altLang="zh-TW" dirty="0"/>
              <a:t> words, </a:t>
            </a:r>
            <a:r>
              <a:rPr lang="en-US" altLang="zh-TW" dirty="0">
                <a:solidFill>
                  <a:srgbClr val="FF0000"/>
                </a:solidFill>
              </a:rPr>
              <a:t>188</a:t>
            </a:r>
            <a:r>
              <a:rPr lang="en-US" altLang="zh-TW" dirty="0"/>
              <a:t> verbs, and </a:t>
            </a:r>
            <a:r>
              <a:rPr lang="en-US" altLang="zh-TW" dirty="0">
                <a:solidFill>
                  <a:srgbClr val="FF0000"/>
                </a:solidFill>
              </a:rPr>
              <a:t>1,483</a:t>
            </a:r>
            <a:r>
              <a:rPr lang="en-US" altLang="zh-TW" dirty="0"/>
              <a:t> sentences.</a:t>
            </a:r>
            <a:endParaRPr lang="zh-TW" altLang="en-US" dirty="0"/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46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2724155"/>
            <a:ext cx="7505700" cy="1962151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210065" y="1606332"/>
            <a:ext cx="8723870" cy="6463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 ship is filled with 5973 tons of cargo . It stops in the Bahamas , where sailors load 8723 tons of cargo onboard . How many tons of cargo does the ship hold now ?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10065" y="961124"/>
            <a:ext cx="8723870" cy="6463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Joan found 70 seashells on the beach . she gave Sam some of her seashells . She has 27 seashell . How many seashells did she give to Sam ? 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10065" y="2252664"/>
            <a:ext cx="8723870" cy="6463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Jason found 49 seashells </a:t>
            </a:r>
            <a:r>
              <a:rPr lang="en-US" altLang="zh-TW" b="1" u="sng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and 48 starfish on the beach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. He gave 13 of the seashells to Tim . How many seashells does Jason now have ? 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9780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Experiment and </a:t>
            </a:r>
            <a:r>
              <a:rPr lang="en-US" altLang="zh-TW" dirty="0" smtClean="0"/>
              <a:t>Result (2/2)</a:t>
            </a:r>
            <a:endParaRPr lang="zh-TW" altLang="en-US" dirty="0"/>
          </a:p>
        </p:txBody>
      </p:sp>
      <p:sp>
        <p:nvSpPr>
          <p:cNvPr id="5" name="Vertical Text Placeholder 2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r>
              <a:rPr lang="en-US" dirty="0" smtClean="0"/>
              <a:t>KAZB: </a:t>
            </a:r>
            <a:r>
              <a:rPr lang="en-US" b="0" dirty="0" smtClean="0"/>
              <a:t>Learning to align problems to templates</a:t>
            </a:r>
          </a:p>
          <a:p>
            <a:r>
              <a:rPr lang="en-US" dirty="0" smtClean="0"/>
              <a:t>ARIS</a:t>
            </a:r>
            <a:r>
              <a:rPr lang="en-US" sz="2000" dirty="0"/>
              <a:t>2</a:t>
            </a:r>
            <a:r>
              <a:rPr lang="en-US" dirty="0" smtClean="0"/>
              <a:t>: </a:t>
            </a:r>
            <a:r>
              <a:rPr lang="en-US" b="0" dirty="0" smtClean="0"/>
              <a:t>No verb is repeated in train and test set </a:t>
            </a:r>
          </a:p>
          <a:p>
            <a:r>
              <a:rPr lang="en-US" dirty="0" smtClean="0"/>
              <a:t>Majority</a:t>
            </a:r>
            <a:r>
              <a:rPr lang="en-US" b="1" dirty="0" smtClean="0"/>
              <a:t>: </a:t>
            </a:r>
            <a:r>
              <a:rPr lang="en-US" b="0" dirty="0" smtClean="0"/>
              <a:t>All verbs are assumed to be positive</a:t>
            </a:r>
          </a:p>
          <a:p>
            <a:r>
              <a:rPr lang="en-US" dirty="0" smtClean="0"/>
              <a:t>Gold ARIS</a:t>
            </a:r>
            <a:r>
              <a:rPr lang="en-US" b="0" dirty="0" smtClean="0"/>
              <a:t>: Uses correct verb categories</a:t>
            </a:r>
          </a:p>
          <a:p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0" dirty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b="1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010" y="3169878"/>
            <a:ext cx="6647935" cy="3551603"/>
          </a:xfrm>
          <a:prstGeom prst="rect">
            <a:avLst/>
          </a:prstGeom>
        </p:spPr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175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Drawback of Previous Works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457200" y="1071231"/>
            <a:ext cx="8229600" cy="5051279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Weakness of </a:t>
            </a:r>
            <a:r>
              <a:rPr lang="en-US" altLang="zh-TW" i="1" dirty="0" smtClean="0">
                <a:solidFill>
                  <a:srgbClr val="00B0F0"/>
                </a:solidFill>
              </a:rPr>
              <a:t>rule-based</a:t>
            </a:r>
            <a:r>
              <a:rPr lang="en-US" altLang="zh-TW" dirty="0" smtClean="0"/>
              <a:t> approaches:</a:t>
            </a:r>
          </a:p>
          <a:p>
            <a:pPr lvl="1"/>
            <a:r>
              <a:rPr lang="en-US" altLang="zh-TW" dirty="0"/>
              <a:t>Difficult to raise the </a:t>
            </a:r>
            <a:r>
              <a:rPr lang="en-US" altLang="zh-TW" dirty="0">
                <a:solidFill>
                  <a:srgbClr val="FF0000"/>
                </a:solidFill>
              </a:rPr>
              <a:t>coverage </a:t>
            </a:r>
            <a:r>
              <a:rPr lang="en-US" altLang="zh-TW" dirty="0" smtClean="0">
                <a:solidFill>
                  <a:srgbClr val="FF0000"/>
                </a:solidFill>
              </a:rPr>
              <a:t>rate </a:t>
            </a:r>
            <a:r>
              <a:rPr lang="en-US" altLang="zh-TW" sz="2200" dirty="0"/>
              <a:t>and deal with </a:t>
            </a:r>
            <a:r>
              <a:rPr lang="en-US" altLang="zh-TW" sz="2200" dirty="0">
                <a:solidFill>
                  <a:srgbClr val="FF0000"/>
                </a:solidFill>
              </a:rPr>
              <a:t>ambiguities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pPr lvl="1"/>
            <a:r>
              <a:rPr lang="en-US" altLang="zh-TW" dirty="0" smtClean="0"/>
              <a:t>Expensive to construct.</a:t>
            </a:r>
          </a:p>
          <a:p>
            <a:pPr lvl="1"/>
            <a:endParaRPr lang="en-US" altLang="zh-TW" sz="900" dirty="0"/>
          </a:p>
          <a:p>
            <a:r>
              <a:rPr lang="en-US" altLang="zh-TW" dirty="0"/>
              <a:t>Weakness of </a:t>
            </a:r>
            <a:r>
              <a:rPr lang="en-US" altLang="zh-TW" i="1" dirty="0" smtClean="0">
                <a:solidFill>
                  <a:srgbClr val="00B0F0"/>
                </a:solidFill>
              </a:rPr>
              <a:t>not adopting logic inference</a:t>
            </a:r>
            <a:r>
              <a:rPr lang="en-US" altLang="zh-TW" dirty="0" smtClean="0"/>
              <a:t>:</a:t>
            </a:r>
          </a:p>
          <a:p>
            <a:pPr lvl="1"/>
            <a:r>
              <a:rPr lang="en-US" altLang="zh-TW" dirty="0" smtClean="0"/>
              <a:t>Need </a:t>
            </a:r>
            <a:r>
              <a:rPr lang="en-US" altLang="zh-TW" dirty="0"/>
              <a:t>to </a:t>
            </a:r>
            <a:r>
              <a:rPr lang="en-US" altLang="zh-TW" dirty="0">
                <a:solidFill>
                  <a:srgbClr val="FF0000"/>
                </a:solidFill>
              </a:rPr>
              <a:t>implement a new handling procedure </a:t>
            </a:r>
            <a:r>
              <a:rPr lang="en-US" altLang="zh-TW" dirty="0"/>
              <a:t>for each </a:t>
            </a:r>
            <a:r>
              <a:rPr lang="en-US" altLang="zh-TW" dirty="0">
                <a:solidFill>
                  <a:srgbClr val="00B0F0"/>
                </a:solidFill>
              </a:rPr>
              <a:t>new type of problems </a:t>
            </a:r>
            <a:r>
              <a:rPr lang="en-US" altLang="zh-TW" dirty="0"/>
              <a:t>(as the general logic inference mechanism is not adopted)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No </a:t>
            </a:r>
            <a:r>
              <a:rPr lang="en-US" altLang="zh-TW" dirty="0"/>
              <a:t>inference engine to generate the reasoning chain, </a:t>
            </a:r>
            <a:r>
              <a:rPr lang="en-US" altLang="zh-TW" dirty="0">
                <a:solidFill>
                  <a:srgbClr val="FF0000"/>
                </a:solidFill>
              </a:rPr>
              <a:t>additional effort </a:t>
            </a:r>
            <a:r>
              <a:rPr lang="en-US" altLang="zh-TW" dirty="0"/>
              <a:t>would be required for </a:t>
            </a:r>
            <a:r>
              <a:rPr lang="en-US" altLang="zh-TW" dirty="0">
                <a:solidFill>
                  <a:srgbClr val="FF0000"/>
                </a:solidFill>
              </a:rPr>
              <a:t>generating the explanation</a:t>
            </a:r>
            <a:r>
              <a:rPr lang="en-US" altLang="zh-TW" dirty="0" smtClean="0"/>
              <a:t>.</a:t>
            </a:r>
          </a:p>
          <a:p>
            <a:pPr lvl="1"/>
            <a:endParaRPr lang="en-US" altLang="zh-TW" sz="900" dirty="0"/>
          </a:p>
          <a:p>
            <a:r>
              <a:rPr lang="en-US" altLang="zh-TW" dirty="0" smtClean="0"/>
              <a:t>Weakness of </a:t>
            </a:r>
            <a:r>
              <a:rPr lang="en-US" altLang="zh-TW" i="1" dirty="0" smtClean="0">
                <a:solidFill>
                  <a:srgbClr val="00B0F0"/>
                </a:solidFill>
              </a:rPr>
              <a:t>purely statistical</a:t>
            </a:r>
            <a:r>
              <a:rPr lang="en-US" altLang="zh-TW" dirty="0" smtClean="0"/>
              <a:t> approaches: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</a:rPr>
              <a:t>No understanding.</a:t>
            </a:r>
            <a:endParaRPr lang="zh-TW" altLang="en-US" dirty="0" smtClean="0">
              <a:solidFill>
                <a:srgbClr val="FF0000"/>
              </a:solidFill>
            </a:endParaRPr>
          </a:p>
          <a:p>
            <a:pPr lvl="1"/>
            <a:r>
              <a:rPr lang="en-US" altLang="zh-TW" dirty="0" smtClean="0"/>
              <a:t>System is </a:t>
            </a:r>
            <a:r>
              <a:rPr lang="en-US" altLang="zh-TW" dirty="0" smtClean="0">
                <a:solidFill>
                  <a:srgbClr val="FF0000"/>
                </a:solidFill>
              </a:rPr>
              <a:t>sensitive</a:t>
            </a:r>
            <a:r>
              <a:rPr lang="en-US" altLang="zh-TW" dirty="0" smtClean="0"/>
              <a:t> to </a:t>
            </a:r>
            <a:r>
              <a:rPr lang="en-US" altLang="zh-TW" dirty="0" smtClean="0">
                <a:solidFill>
                  <a:srgbClr val="FF0000"/>
                </a:solidFill>
              </a:rPr>
              <a:t>irrelevant information.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48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5660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for Algebraic Word Problems (1)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92" y="1190899"/>
            <a:ext cx="8342811" cy="4756897"/>
          </a:xfrm>
        </p:spPr>
        <p:txBody>
          <a:bodyPr>
            <a:noAutofit/>
          </a:bodyPr>
          <a:lstStyle/>
          <a:p>
            <a:pPr marL="342885" lvl="1" indent="-342885"/>
            <a:r>
              <a:rPr lang="en-US" altLang="zh-TW" sz="3200" dirty="0">
                <a:solidFill>
                  <a:srgbClr val="444444"/>
                </a:solidFill>
              </a:rPr>
              <a:t>A DNN approach for AWP?</a:t>
            </a:r>
          </a:p>
          <a:p>
            <a:pPr marL="742918" lvl="2" indent="-342885"/>
            <a:r>
              <a:rPr lang="en-US" altLang="zh-TW" sz="2800" dirty="0"/>
              <a:t>“Program Induction by Rationale Generation:</a:t>
            </a:r>
            <a:br>
              <a:rPr lang="en-US" altLang="zh-TW" sz="2800" dirty="0"/>
            </a:br>
            <a:r>
              <a:rPr lang="en-US" altLang="zh-TW" sz="2800" dirty="0"/>
              <a:t>Learning to Solve and Explain Algebraic Word Problems”, Wang Lin et al., ACL-2017.</a:t>
            </a:r>
          </a:p>
          <a:p>
            <a:pPr marL="742918" lvl="2" indent="-342885"/>
            <a:endParaRPr lang="en-US" altLang="zh-TW" sz="2800" dirty="0">
              <a:solidFill>
                <a:srgbClr val="444444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53" y="3380763"/>
            <a:ext cx="8279933" cy="311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7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for Algebraic Word Problems (4)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711355"/>
            <a:ext cx="8485465" cy="3749879"/>
          </a:xfrm>
        </p:spPr>
      </p:pic>
    </p:spTree>
    <p:extLst>
      <p:ext uri="{BB962C8B-B14F-4D97-AF65-F5344CB8AC3E}">
        <p14:creationId xmlns:p14="http://schemas.microsoft.com/office/powerpoint/2010/main" val="397036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for Algebraic Word Problems (5)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93908"/>
            <a:ext cx="8485464" cy="4043494"/>
          </a:xfrm>
        </p:spPr>
      </p:pic>
    </p:spTree>
    <p:extLst>
      <p:ext uri="{BB962C8B-B14F-4D97-AF65-F5344CB8AC3E}">
        <p14:creationId xmlns:p14="http://schemas.microsoft.com/office/powerpoint/2010/main" val="71246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for Algebraic Word Problems (3)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740" y="1023458"/>
            <a:ext cx="6266577" cy="5620624"/>
          </a:xfrm>
        </p:spPr>
      </p:pic>
    </p:spTree>
    <p:extLst>
      <p:ext uri="{BB962C8B-B14F-4D97-AF65-F5344CB8AC3E}">
        <p14:creationId xmlns:p14="http://schemas.microsoft.com/office/powerpoint/2010/main" val="338584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for Algebraic Word Problems (6)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529" y="1451297"/>
            <a:ext cx="3523376" cy="644797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08" y="2550255"/>
            <a:ext cx="8011486" cy="325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8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for Algebraic Word Problems (7)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738" y="1291907"/>
            <a:ext cx="7088697" cy="5064445"/>
          </a:xfrm>
        </p:spPr>
      </p:pic>
    </p:spTree>
    <p:extLst>
      <p:ext uri="{BB962C8B-B14F-4D97-AF65-F5344CB8AC3E}">
        <p14:creationId xmlns:p14="http://schemas.microsoft.com/office/powerpoint/2010/main" val="287468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for Algebraic Word Problems (2)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59" y="1619075"/>
            <a:ext cx="7206143" cy="3741489"/>
          </a:xfr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31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for Algebraic Word Problems (8)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0" dirty="0" smtClean="0"/>
              <a:t>The </a:t>
            </a:r>
            <a:r>
              <a:rPr lang="en-US" altLang="zh-TW" b="0" dirty="0"/>
              <a:t>problems </a:t>
            </a:r>
            <a:r>
              <a:rPr lang="en-US" altLang="zh-TW" b="0" dirty="0" smtClean="0"/>
              <a:t>that can be solved </a:t>
            </a:r>
            <a:r>
              <a:rPr lang="en-US" altLang="zh-TW" b="0" dirty="0"/>
              <a:t>correctly correspond to simple problems that can be solved </a:t>
            </a:r>
            <a:r>
              <a:rPr lang="en-US" altLang="zh-TW" b="0" dirty="0" smtClean="0"/>
              <a:t>in one </a:t>
            </a:r>
            <a:r>
              <a:rPr lang="en-US" altLang="zh-TW" b="0" dirty="0"/>
              <a:t>or two </a:t>
            </a:r>
            <a:r>
              <a:rPr lang="en-US" altLang="zh-TW" b="0" dirty="0" smtClean="0"/>
              <a:t>operations</a:t>
            </a:r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82" y="2801923"/>
            <a:ext cx="6744748" cy="305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81" y="140419"/>
            <a:ext cx="8699383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for Algebraic Word Problems (9)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0" dirty="0" smtClean="0"/>
              <a:t>People do not learn math concepts directly from those examples</a:t>
            </a:r>
          </a:p>
          <a:p>
            <a:pPr lvl="1"/>
            <a:r>
              <a:rPr lang="en-US" altLang="zh-TW" b="0" dirty="0"/>
              <a:t>People </a:t>
            </a:r>
            <a:r>
              <a:rPr lang="en-US" altLang="zh-TW" b="0" dirty="0" smtClean="0"/>
              <a:t>first learn </a:t>
            </a:r>
            <a:r>
              <a:rPr lang="en-US" altLang="zh-TW" b="0" dirty="0"/>
              <a:t>math concepts </a:t>
            </a:r>
            <a:r>
              <a:rPr lang="en-US" altLang="zh-TW" b="0" dirty="0" smtClean="0"/>
              <a:t>separately, then apply them to the problems</a:t>
            </a:r>
          </a:p>
          <a:p>
            <a:r>
              <a:rPr lang="en-US" altLang="zh-TW" b="0" dirty="0" smtClean="0"/>
              <a:t>Rationale learnt here is not the math concept</a:t>
            </a:r>
          </a:p>
          <a:p>
            <a:r>
              <a:rPr lang="en-US" altLang="zh-TW" b="0" dirty="0" smtClean="0"/>
              <a:t>Seems the learning efficiency and performance are far less than (</a:t>
            </a:r>
            <a:r>
              <a:rPr lang="en-US" altLang="zh-TW" b="0" dirty="0" err="1" smtClean="0"/>
              <a:t>Kushman</a:t>
            </a:r>
            <a:r>
              <a:rPr lang="en-US" altLang="zh-TW" b="0" dirty="0" smtClean="0"/>
              <a:t> et al., 2014)</a:t>
            </a:r>
          </a:p>
          <a:p>
            <a:pPr lvl="1"/>
            <a:r>
              <a:rPr lang="en-US" altLang="zh-TW" b="0" dirty="0" smtClean="0"/>
              <a:t>#514 Problems</a:t>
            </a:r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519" y="4690017"/>
            <a:ext cx="4455184" cy="185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610600" cy="533400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mtClean="0">
                <a:latin typeface="Times New Roman" pitchFamily="18" charset="0"/>
              </a:rPr>
              <a:t>Why Babies Learn Language Easily?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763000" cy="4546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mtClean="0">
                <a:latin typeface="Times New Roman" pitchFamily="18" charset="0"/>
              </a:rPr>
              <a:t>Human seems more efficient in learning</a:t>
            </a:r>
            <a:endParaRPr lang="en-US" altLang="zh-TW" sz="1200">
              <a:latin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altLang="zh-TW" smtClean="0">
                <a:latin typeface="Times New Roman" pitchFamily="18" charset="0"/>
              </a:rPr>
              <a:t>Human does not need so much training text</a:t>
            </a:r>
          </a:p>
          <a:p>
            <a:pPr lvl="1">
              <a:lnSpc>
                <a:spcPct val="90000"/>
              </a:lnSpc>
            </a:pPr>
            <a:endParaRPr lang="en-US" altLang="zh-TW" sz="100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mtClean="0">
                <a:latin typeface="Times New Roman" pitchFamily="18" charset="0"/>
              </a:rPr>
              <a:t>Associated perplexity of two tasks are different</a:t>
            </a:r>
          </a:p>
          <a:p>
            <a:pPr lvl="1">
              <a:lnSpc>
                <a:spcPct val="90000"/>
              </a:lnSpc>
            </a:pPr>
            <a:r>
              <a:rPr lang="en-US" altLang="zh-TW" smtClean="0">
                <a:latin typeface="Times New Roman" pitchFamily="18" charset="0"/>
              </a:rPr>
              <a:t>Baby cannot learn foreign languages by just watching TV</a:t>
            </a:r>
          </a:p>
          <a:p>
            <a:pPr lvl="1">
              <a:lnSpc>
                <a:spcPct val="90000"/>
              </a:lnSpc>
            </a:pPr>
            <a:r>
              <a:rPr lang="en-US" altLang="zh-TW" smtClean="0">
                <a:latin typeface="Times New Roman" pitchFamily="18" charset="0"/>
              </a:rPr>
              <a:t>Seems human just learn the type of modes, not the details of a given mode (“The Language Instinct”, Steven Pinker, 1994) </a:t>
            </a:r>
          </a:p>
          <a:p>
            <a:pPr lvl="1">
              <a:lnSpc>
                <a:spcPct val="90000"/>
              </a:lnSpc>
            </a:pPr>
            <a:endParaRPr lang="en-US" altLang="zh-TW" smtClean="0">
              <a:latin typeface="Times New Roman" pitchFamily="18" charset="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C23A11-80FB-4D7A-BFC0-BE78603410A5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58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40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3992" y="140419"/>
            <a:ext cx="8342808" cy="1050482"/>
          </a:xfrm>
        </p:spPr>
        <p:txBody>
          <a:bodyPr>
            <a:normAutofit/>
          </a:bodyPr>
          <a:lstStyle/>
          <a:p>
            <a:pPr lvl="2" algn="ctr" defTabSz="914360">
              <a:lnSpc>
                <a:spcPts val="5800"/>
              </a:lnSpc>
              <a:spcBef>
                <a:spcPct val="0"/>
              </a:spcBef>
            </a:pPr>
            <a:r>
              <a:rPr lang="en-US" altLang="zh-TW" sz="4000" kern="1200" dirty="0" smtClean="0">
                <a:solidFill>
                  <a:srgbClr val="1F497D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DNN with huge amount of data?</a:t>
            </a:r>
            <a:endParaRPr lang="en-US" altLang="zh-TW" sz="4000" kern="1200" dirty="0"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92" y="1363133"/>
            <a:ext cx="8342811" cy="4584663"/>
          </a:xfrm>
        </p:spPr>
        <p:txBody>
          <a:bodyPr>
            <a:noAutofit/>
          </a:bodyPr>
          <a:lstStyle/>
          <a:p>
            <a:pPr marL="342885" lvl="1" indent="-342885"/>
            <a:r>
              <a:rPr lang="en-US" altLang="zh-TW" sz="3200" dirty="0">
                <a:solidFill>
                  <a:srgbClr val="444444"/>
                </a:solidFill>
              </a:rPr>
              <a:t>What is </a:t>
            </a:r>
            <a:r>
              <a:rPr lang="en-US" altLang="zh-TW" sz="3200" i="1" dirty="0">
                <a:solidFill>
                  <a:srgbClr val="00B0F0"/>
                </a:solidFill>
              </a:rPr>
              <a:t>intelligence</a:t>
            </a:r>
            <a:r>
              <a:rPr lang="en-US" altLang="zh-TW" sz="3200" dirty="0">
                <a:solidFill>
                  <a:srgbClr val="444444"/>
                </a:solidFill>
              </a:rPr>
              <a:t>?</a:t>
            </a:r>
          </a:p>
          <a:p>
            <a:pPr marL="742918" lvl="2" indent="-342885"/>
            <a:r>
              <a:rPr lang="en-US" altLang="zh-TW" sz="2800" dirty="0"/>
              <a:t>Question-answering, explanation, learning and reading, and dealing with novel problems</a:t>
            </a:r>
            <a:endParaRPr lang="en-US" altLang="zh-TW" sz="2800" dirty="0">
              <a:solidFill>
                <a:srgbClr val="444444"/>
              </a:solidFill>
            </a:endParaRPr>
          </a:p>
          <a:p>
            <a:pPr marL="342885" lvl="1" indent="-342885"/>
            <a:r>
              <a:rPr lang="en-US" altLang="zh-TW" sz="3200" i="1" dirty="0">
                <a:solidFill>
                  <a:srgbClr val="FF0000"/>
                </a:solidFill>
              </a:rPr>
              <a:t>Data-driven AI </a:t>
            </a:r>
            <a:r>
              <a:rPr lang="en-US" altLang="zh-TW" sz="3200" dirty="0">
                <a:solidFill>
                  <a:srgbClr val="444444"/>
                </a:solidFill>
              </a:rPr>
              <a:t>cannot reach our goal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</a:rPr>
              <a:t>Understanding and Inference is </a:t>
            </a:r>
            <a:r>
              <a:rPr lang="en-US" altLang="zh-TW" sz="2800" dirty="0" smtClean="0">
                <a:solidFill>
                  <a:srgbClr val="444444"/>
                </a:solidFill>
              </a:rPr>
              <a:t>essential</a:t>
            </a:r>
            <a:r>
              <a:rPr lang="en-US" altLang="zh-TW" sz="2400" dirty="0"/>
              <a:t/>
            </a:r>
            <a:br>
              <a:rPr lang="en-US" altLang="zh-TW" sz="2400" dirty="0"/>
            </a:br>
            <a:endParaRPr lang="en-US" altLang="zh-TW" sz="240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17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t>60</a:t>
            </a:fld>
            <a:endParaRPr lang="en-US"/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>
          <a:xfrm>
            <a:off x="457200" y="1456269"/>
            <a:ext cx="8229600" cy="4525963"/>
          </a:xfrm>
          <a:prstGeom prst="rect">
            <a:avLst/>
          </a:prstGeom>
        </p:spPr>
        <p:txBody>
          <a:bodyPr vert="horz" lIns="91436" tIns="45718" rIns="91436" bIns="45718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2800" dirty="0">
                <a:solidFill>
                  <a:srgbClr val="444444"/>
                </a:solidFill>
                <a:latin typeface="Palatino Linotype"/>
                <a:cs typeface="Palatino Linotype"/>
              </a:rPr>
              <a:t>Problems should be solved via </a:t>
            </a:r>
            <a:r>
              <a:rPr lang="en-US" altLang="zh-TW" sz="2800" i="1" dirty="0">
                <a:solidFill>
                  <a:srgbClr val="FF0000"/>
                </a:solidFill>
                <a:latin typeface="Palatino Linotype"/>
                <a:cs typeface="Palatino Linotype"/>
              </a:rPr>
              <a:t>understanding and inference</a:t>
            </a:r>
          </a:p>
          <a:p>
            <a:pPr lvl="1"/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Palatino Linotype"/>
                <a:cs typeface="Palatino Linotype"/>
              </a:rPr>
              <a:t>versus the purely statistical approach which does not perform language analysis</a:t>
            </a:r>
          </a:p>
          <a:p>
            <a:pPr lvl="1"/>
            <a:r>
              <a:rPr lang="en-US" altLang="zh-TW" sz="2400" dirty="0">
                <a:solidFill>
                  <a:srgbClr val="0070C0"/>
                </a:solidFill>
                <a:latin typeface="Palatino Linotype"/>
                <a:cs typeface="Palatino Linotype"/>
              </a:rPr>
              <a:t>MWP is only our first task for MR</a:t>
            </a:r>
          </a:p>
          <a:p>
            <a:pPr lvl="1"/>
            <a:endParaRPr lang="en-US" altLang="zh-TW" sz="800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r>
              <a:rPr lang="en-US" altLang="zh-TW" sz="2800" dirty="0">
                <a:solidFill>
                  <a:srgbClr val="444444"/>
                </a:solidFill>
                <a:latin typeface="Palatino Linotype"/>
                <a:cs typeface="Palatino Linotype"/>
              </a:rPr>
              <a:t>Able to handle </a:t>
            </a:r>
            <a:r>
              <a:rPr lang="en-US" altLang="zh-TW" sz="2800" i="1" dirty="0">
                <a:solidFill>
                  <a:srgbClr val="FF0000"/>
                </a:solidFill>
                <a:latin typeface="Palatino Linotype"/>
                <a:cs typeface="Palatino Linotype"/>
              </a:rPr>
              <a:t>various kinds of questions</a:t>
            </a:r>
          </a:p>
          <a:p>
            <a:pPr lvl="1"/>
            <a:endParaRPr lang="en-US" sz="1000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pPr marL="457180" lvl="1" indent="0">
              <a:buNone/>
            </a:pPr>
            <a:endParaRPr lang="en-US" sz="1000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sz="28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Design Principles (1/2)</a:t>
            </a:r>
            <a:endParaRPr lang="en-US" sz="3600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193910" y="4548943"/>
            <a:ext cx="6981390" cy="1292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/>
          <a:p>
            <a:pPr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zh-TW" altLang="en-US" sz="2000" i="1" dirty="0">
                <a:solidFill>
                  <a:srgbClr val="00B050"/>
                </a:solidFill>
              </a:rPr>
              <a:t>文具店進貨</a:t>
            </a:r>
            <a:r>
              <a:rPr lang="en-US" altLang="zh-TW" sz="2000" i="1" dirty="0">
                <a:solidFill>
                  <a:srgbClr val="00B050"/>
                </a:solidFill>
              </a:rPr>
              <a:t>2361</a:t>
            </a:r>
            <a:r>
              <a:rPr lang="zh-TW" altLang="en-US" sz="2000" i="1" dirty="0">
                <a:solidFill>
                  <a:srgbClr val="00B050"/>
                </a:solidFill>
              </a:rPr>
              <a:t>枝紅筆和</a:t>
            </a:r>
            <a:r>
              <a:rPr lang="en-US" altLang="zh-TW" sz="2000" i="1" dirty="0">
                <a:solidFill>
                  <a:srgbClr val="00B050"/>
                </a:solidFill>
              </a:rPr>
              <a:t>1587</a:t>
            </a:r>
            <a:r>
              <a:rPr lang="zh-TW" altLang="en-US" sz="2000" i="1" dirty="0">
                <a:solidFill>
                  <a:srgbClr val="00B050"/>
                </a:solidFill>
              </a:rPr>
              <a:t>枝藍筆，賣了</a:t>
            </a:r>
            <a:r>
              <a:rPr lang="en-US" altLang="zh-TW" sz="2000" i="1" dirty="0">
                <a:solidFill>
                  <a:srgbClr val="00B050"/>
                </a:solidFill>
              </a:rPr>
              <a:t>100</a:t>
            </a:r>
            <a:r>
              <a:rPr lang="zh-TW" altLang="en-US" sz="2000" i="1" dirty="0">
                <a:solidFill>
                  <a:srgbClr val="00B050"/>
                </a:solidFill>
              </a:rPr>
              <a:t>枝藍筆</a:t>
            </a:r>
            <a:r>
              <a:rPr lang="zh-TW" altLang="en-US" sz="2000" i="1" dirty="0">
                <a:solidFill>
                  <a:srgbClr val="646464"/>
                </a:solidFill>
              </a:rPr>
              <a:t>，</a:t>
            </a:r>
          </a:p>
          <a:p>
            <a:pPr eaLnBrk="0" hangingPunct="0">
              <a:spcBef>
                <a:spcPct val="70000"/>
              </a:spcBef>
              <a:buFont typeface="Arial" pitchFamily="34" charset="0"/>
              <a:buNone/>
            </a:pPr>
            <a:r>
              <a:rPr lang="zh-TW" altLang="en-US" sz="2000" i="1" dirty="0">
                <a:solidFill>
                  <a:srgbClr val="FF0000"/>
                </a:solidFill>
              </a:rPr>
              <a:t>還剩幾枝筆</a:t>
            </a:r>
            <a:r>
              <a:rPr lang="en-US" altLang="zh-TW" sz="2000" i="1" dirty="0">
                <a:solidFill>
                  <a:srgbClr val="FF0000"/>
                </a:solidFill>
              </a:rPr>
              <a:t>?</a:t>
            </a:r>
            <a:r>
              <a:rPr lang="zh-TW" altLang="en-US" sz="2000" i="1" dirty="0">
                <a:solidFill>
                  <a:schemeClr val="accent6">
                    <a:lumMod val="75000"/>
                  </a:schemeClr>
                </a:solidFill>
              </a:rPr>
              <a:t>還剩幾枝</a:t>
            </a:r>
            <a:r>
              <a:rPr lang="zh-TW" altLang="en-US" sz="2000" i="1" dirty="0">
                <a:solidFill>
                  <a:srgbClr val="00B050"/>
                </a:solidFill>
              </a:rPr>
              <a:t>藍筆</a:t>
            </a:r>
            <a:r>
              <a:rPr lang="en-US" altLang="zh-TW" sz="2000" i="1" dirty="0">
                <a:solidFill>
                  <a:schemeClr val="accent6">
                    <a:lumMod val="75000"/>
                  </a:schemeClr>
                </a:solidFill>
              </a:rPr>
              <a:t>?</a:t>
            </a:r>
            <a:r>
              <a:rPr lang="zh-TW" altLang="en-US" sz="2000" i="1" dirty="0">
                <a:solidFill>
                  <a:schemeClr val="accent6">
                    <a:lumMod val="75000"/>
                  </a:schemeClr>
                </a:solidFill>
              </a:rPr>
              <a:t>共進貨幾枝</a:t>
            </a:r>
            <a:r>
              <a:rPr lang="zh-TW" altLang="en-US" sz="2000" i="1" dirty="0">
                <a:solidFill>
                  <a:srgbClr val="00B050"/>
                </a:solidFill>
              </a:rPr>
              <a:t>紅筆</a:t>
            </a:r>
            <a:r>
              <a:rPr lang="en-US" altLang="zh-TW" sz="2000" i="1" dirty="0">
                <a:solidFill>
                  <a:schemeClr val="accent6">
                    <a:lumMod val="75000"/>
                  </a:schemeClr>
                </a:solidFill>
              </a:rPr>
              <a:t>? </a:t>
            </a:r>
            <a:r>
              <a:rPr lang="zh-TW" altLang="en-US" sz="2000" i="1" dirty="0">
                <a:solidFill>
                  <a:schemeClr val="accent6">
                    <a:lumMod val="75000"/>
                  </a:schemeClr>
                </a:solidFill>
              </a:rPr>
              <a:t>共進貨幾枝筆</a:t>
            </a:r>
            <a:r>
              <a:rPr lang="en-US" altLang="zh-TW" sz="2000" i="1" dirty="0">
                <a:solidFill>
                  <a:schemeClr val="accent6">
                    <a:lumMod val="75000"/>
                  </a:schemeClr>
                </a:solidFill>
              </a:rPr>
              <a:t>? 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zh-TW" altLang="en-US" sz="2000" i="1" dirty="0">
                <a:solidFill>
                  <a:srgbClr val="3333FF"/>
                </a:solidFill>
              </a:rPr>
              <a:t>共賣了幾枝筆</a:t>
            </a:r>
            <a:r>
              <a:rPr lang="en-US" altLang="zh-TW" sz="2000" i="1" dirty="0">
                <a:solidFill>
                  <a:srgbClr val="3333FF"/>
                </a:solidFill>
              </a:rPr>
              <a:t>? </a:t>
            </a:r>
            <a:r>
              <a:rPr lang="zh-TW" altLang="en-US" sz="2000" i="1" dirty="0">
                <a:solidFill>
                  <a:srgbClr val="3333FF"/>
                </a:solidFill>
              </a:rPr>
              <a:t>小明共進貨幾枝筆</a:t>
            </a:r>
            <a:r>
              <a:rPr lang="en-US" altLang="zh-TW" sz="2000" i="1" dirty="0">
                <a:solidFill>
                  <a:srgbClr val="3333FF"/>
                </a:solidFill>
              </a:rPr>
              <a:t>?</a:t>
            </a:r>
          </a:p>
        </p:txBody>
      </p:sp>
      <p:sp>
        <p:nvSpPr>
          <p:cNvPr id="8" name="矩形 7"/>
          <p:cNvSpPr/>
          <p:nvPr/>
        </p:nvSpPr>
        <p:spPr>
          <a:xfrm>
            <a:off x="4460165" y="6401585"/>
            <a:ext cx="4037623" cy="430883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r>
              <a:rPr lang="en-US" altLang="zh-TW" sz="1100" i="1" dirty="0">
                <a:latin typeface="+mj-lt"/>
              </a:rPr>
              <a:t>Ref: "Seminar 2015-03-17 ProposedApproach.ppt" by Dr. Lin</a:t>
            </a:r>
            <a:endParaRPr lang="zh-TW" altLang="en-US" sz="11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452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How Human Solve a MWP ?</a:t>
            </a:r>
            <a:endParaRPr lang="en-US" altLang="zh-TW" sz="2400" dirty="0">
              <a:latin typeface="Arial Narrow" panose="020B0606020202030204" pitchFamily="34" charset="0"/>
            </a:endParaRPr>
          </a:p>
        </p:txBody>
      </p: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1796829" y="1678309"/>
            <a:ext cx="2164560" cy="40010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36" tIns="45718" rIns="91436" bIns="45718" anchor="ctr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000" dirty="0">
                <a:latin typeface="Arial Narrow" panose="020B0606020202030204" pitchFamily="34" charset="0"/>
              </a:rPr>
              <a:t>Math Word Problem</a:t>
            </a:r>
          </a:p>
        </p:txBody>
      </p:sp>
      <p:sp>
        <p:nvSpPr>
          <p:cNvPr id="6150" name="Text Box 9"/>
          <p:cNvSpPr txBox="1">
            <a:spLocks noChangeArrowheads="1"/>
          </p:cNvSpPr>
          <p:nvPr/>
        </p:nvSpPr>
        <p:spPr bwMode="auto">
          <a:xfrm>
            <a:off x="4826027" y="1647537"/>
            <a:ext cx="3635929" cy="46166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6" tIns="45718" rIns="91436" bIns="45718" anchor="ctr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400" i="0" dirty="0"/>
              <a:t>Understand Meaning</a:t>
            </a:r>
          </a:p>
        </p:txBody>
      </p:sp>
      <p:cxnSp>
        <p:nvCxnSpPr>
          <p:cNvPr id="6154" name="AutoShape 14"/>
          <p:cNvCxnSpPr>
            <a:cxnSpLocks noChangeShapeType="1"/>
          </p:cNvCxnSpPr>
          <p:nvPr/>
        </p:nvCxnSpPr>
        <p:spPr bwMode="auto">
          <a:xfrm>
            <a:off x="3961395" y="1886753"/>
            <a:ext cx="866213" cy="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155" name="AutoShape 15"/>
          <p:cNvCxnSpPr>
            <a:cxnSpLocks noChangeShapeType="1"/>
            <a:stCxn id="6150" idx="2"/>
            <a:endCxn id="61" idx="0"/>
          </p:cNvCxnSpPr>
          <p:nvPr/>
        </p:nvCxnSpPr>
        <p:spPr bwMode="auto">
          <a:xfrm flipH="1">
            <a:off x="6631376" y="2109198"/>
            <a:ext cx="12616" cy="647903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1" name="Text Box 4"/>
          <p:cNvSpPr txBox="1">
            <a:spLocks noChangeArrowheads="1"/>
          </p:cNvSpPr>
          <p:nvPr/>
        </p:nvSpPr>
        <p:spPr bwMode="auto">
          <a:xfrm>
            <a:off x="4644297" y="2757101"/>
            <a:ext cx="3974157" cy="46166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400" i="0" dirty="0"/>
              <a:t>Figure out How to Solve It</a:t>
            </a:r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4728854" y="4013066"/>
            <a:ext cx="3805051" cy="46166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6" tIns="45718" rIns="91436" bIns="45718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400" i="0" dirty="0"/>
              <a:t>Elaborate Detailed Steps</a:t>
            </a:r>
          </a:p>
        </p:txBody>
      </p:sp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4813415" y="5208292"/>
            <a:ext cx="3635929" cy="46166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6" tIns="45718" rIns="91436" bIns="45718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400" i="0" dirty="0"/>
              <a:t>Calculation</a:t>
            </a:r>
          </a:p>
        </p:txBody>
      </p:sp>
      <p:cxnSp>
        <p:nvCxnSpPr>
          <p:cNvPr id="65" name="AutoShape 9"/>
          <p:cNvCxnSpPr>
            <a:cxnSpLocks noChangeShapeType="1"/>
            <a:stCxn id="61" idx="2"/>
            <a:endCxn id="63" idx="0"/>
          </p:cNvCxnSpPr>
          <p:nvPr/>
        </p:nvCxnSpPr>
        <p:spPr bwMode="auto">
          <a:xfrm>
            <a:off x="6631376" y="3218762"/>
            <a:ext cx="4" cy="794304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6" name="AutoShape 10"/>
          <p:cNvCxnSpPr>
            <a:cxnSpLocks noChangeShapeType="1"/>
            <a:stCxn id="63" idx="2"/>
            <a:endCxn id="64" idx="0"/>
          </p:cNvCxnSpPr>
          <p:nvPr/>
        </p:nvCxnSpPr>
        <p:spPr bwMode="auto">
          <a:xfrm>
            <a:off x="6631380" y="4474727"/>
            <a:ext cx="0" cy="733565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雲朵形圖說文字 9"/>
          <p:cNvSpPr/>
          <p:nvPr/>
        </p:nvSpPr>
        <p:spPr>
          <a:xfrm rot="10800000">
            <a:off x="1944770" y="3233526"/>
            <a:ext cx="3816094" cy="779541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593970" y="3323379"/>
            <a:ext cx="2987040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Math lesson learnt  from a math class</a:t>
            </a:r>
            <a:endParaRPr lang="zh-TW" altLang="en-US" dirty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9" name="雲朵形圖說文字 28"/>
          <p:cNvSpPr/>
          <p:nvPr/>
        </p:nvSpPr>
        <p:spPr>
          <a:xfrm rot="10800000">
            <a:off x="1944772" y="4510776"/>
            <a:ext cx="3816902" cy="697519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/>
          </a:p>
        </p:txBody>
      </p:sp>
      <p:sp>
        <p:nvSpPr>
          <p:cNvPr id="30" name="文字方塊 29"/>
          <p:cNvSpPr txBox="1"/>
          <p:nvPr/>
        </p:nvSpPr>
        <p:spPr>
          <a:xfrm>
            <a:off x="2786215" y="4561967"/>
            <a:ext cx="2794805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Turning  MWP into math equations</a:t>
            </a:r>
            <a:endParaRPr lang="zh-TW" altLang="en-US" dirty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1" name="雲朵形圖說文字 30"/>
          <p:cNvSpPr/>
          <p:nvPr/>
        </p:nvSpPr>
        <p:spPr>
          <a:xfrm rot="10800000">
            <a:off x="2077726" y="5745454"/>
            <a:ext cx="3816094" cy="779541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/>
          </a:p>
        </p:txBody>
      </p:sp>
      <p:sp>
        <p:nvSpPr>
          <p:cNvPr id="32" name="文字方塊 31"/>
          <p:cNvSpPr txBox="1"/>
          <p:nvPr/>
        </p:nvSpPr>
        <p:spPr>
          <a:xfrm>
            <a:off x="2952003" y="5946747"/>
            <a:ext cx="2586447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Solving the equation</a:t>
            </a:r>
            <a:endParaRPr lang="zh-TW" altLang="en-US" dirty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0627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9" grpId="0" animBg="1"/>
      <p:bldP spid="30" grpId="0"/>
      <p:bldP spid="31" grpId="0" animBg="1"/>
      <p:bldP spid="3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Framework</a:t>
            </a:r>
            <a:endParaRPr lang="en-US" altLang="zh-TW" sz="2400" dirty="0">
              <a:latin typeface="Arial Narrow" panose="020B0606020202030204" pitchFamily="34" charset="0"/>
            </a:endParaRPr>
          </a:p>
        </p:txBody>
      </p: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697192" y="1524420"/>
            <a:ext cx="3262616" cy="70788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36" tIns="45718" rIns="91436" bIns="45718" anchor="ctr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000" dirty="0">
                <a:latin typeface="Arial Narrow" panose="020B0606020202030204" pitchFamily="34" charset="0"/>
              </a:rPr>
              <a:t>Math Word Problem Paragraph</a:t>
            </a:r>
          </a:p>
          <a:p>
            <a:pPr algn="ctr" eaLnBrk="1" hangingPunct="1"/>
            <a:r>
              <a:rPr lang="en-US" altLang="zh-TW" sz="2000" dirty="0">
                <a:latin typeface="Arial Narrow" panose="020B0606020202030204" pitchFamily="34" charset="0"/>
              </a:rPr>
              <a:t>(body text and questions)</a:t>
            </a:r>
          </a:p>
        </p:txBody>
      </p:sp>
      <p:sp>
        <p:nvSpPr>
          <p:cNvPr id="6150" name="Text Box 9"/>
          <p:cNvSpPr txBox="1">
            <a:spLocks noChangeArrowheads="1"/>
          </p:cNvSpPr>
          <p:nvPr/>
        </p:nvSpPr>
        <p:spPr bwMode="auto">
          <a:xfrm>
            <a:off x="4826027" y="1647537"/>
            <a:ext cx="3635929" cy="46166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36" tIns="45718" rIns="91436" bIns="45718" anchor="ctr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400" i="0" dirty="0"/>
              <a:t>Language Analysis</a:t>
            </a:r>
          </a:p>
        </p:txBody>
      </p:sp>
      <p:sp>
        <p:nvSpPr>
          <p:cNvPr id="6152" name="Text Box 12"/>
          <p:cNvSpPr txBox="1">
            <a:spLocks noChangeArrowheads="1"/>
          </p:cNvSpPr>
          <p:nvPr/>
        </p:nvSpPr>
        <p:spPr bwMode="auto">
          <a:xfrm>
            <a:off x="1712730" y="5132542"/>
            <a:ext cx="1964184" cy="40010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36" tIns="45718" rIns="91436" bIns="45718" anchor="ctr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000" dirty="0">
                <a:latin typeface="Arial Narrow" panose="020B0606020202030204" pitchFamily="34" charset="0"/>
              </a:rPr>
              <a:t>Explanation Texts</a:t>
            </a:r>
          </a:p>
        </p:txBody>
      </p:sp>
      <p:sp>
        <p:nvSpPr>
          <p:cNvPr id="6153" name="Text Box 13"/>
          <p:cNvSpPr txBox="1">
            <a:spLocks noChangeArrowheads="1"/>
          </p:cNvSpPr>
          <p:nvPr/>
        </p:nvSpPr>
        <p:spPr bwMode="auto">
          <a:xfrm>
            <a:off x="4826030" y="5082875"/>
            <a:ext cx="3635924" cy="46166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36" tIns="45718" rIns="91436" bIns="45718" anchor="ctr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400" i="0" dirty="0"/>
              <a:t>Explanation Generation</a:t>
            </a:r>
          </a:p>
        </p:txBody>
      </p:sp>
      <p:cxnSp>
        <p:nvCxnSpPr>
          <p:cNvPr id="6154" name="AutoShape 14"/>
          <p:cNvCxnSpPr>
            <a:cxnSpLocks noChangeShapeType="1"/>
          </p:cNvCxnSpPr>
          <p:nvPr/>
        </p:nvCxnSpPr>
        <p:spPr bwMode="auto">
          <a:xfrm>
            <a:off x="3961395" y="1886753"/>
            <a:ext cx="866213" cy="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155" name="AutoShape 15"/>
          <p:cNvCxnSpPr>
            <a:cxnSpLocks noChangeShapeType="1"/>
            <a:stCxn id="6150" idx="2"/>
            <a:endCxn id="61" idx="0"/>
          </p:cNvCxnSpPr>
          <p:nvPr/>
        </p:nvCxnSpPr>
        <p:spPr bwMode="auto">
          <a:xfrm flipH="1">
            <a:off x="6631368" y="2109198"/>
            <a:ext cx="12624" cy="482197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157" name="AutoShape 17"/>
          <p:cNvCxnSpPr>
            <a:cxnSpLocks noChangeShapeType="1"/>
            <a:endCxn id="6152" idx="3"/>
          </p:cNvCxnSpPr>
          <p:nvPr/>
        </p:nvCxnSpPr>
        <p:spPr bwMode="auto">
          <a:xfrm flipH="1">
            <a:off x="3676914" y="5332594"/>
            <a:ext cx="1149113" cy="1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158" name="Text Box 18"/>
          <p:cNvSpPr txBox="1">
            <a:spLocks noChangeArrowheads="1"/>
          </p:cNvSpPr>
          <p:nvPr/>
        </p:nvSpPr>
        <p:spPr bwMode="auto">
          <a:xfrm>
            <a:off x="4261862" y="2097479"/>
            <a:ext cx="2289401" cy="40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000" dirty="0">
                <a:latin typeface="Arial Narrow" panose="020B0606020202030204" pitchFamily="34" charset="0"/>
              </a:rPr>
              <a:t>Semantic Sequences</a:t>
            </a:r>
          </a:p>
        </p:txBody>
      </p:sp>
      <p:sp>
        <p:nvSpPr>
          <p:cNvPr id="6159" name="Text Box 19"/>
          <p:cNvSpPr txBox="1">
            <a:spLocks noChangeArrowheads="1"/>
          </p:cNvSpPr>
          <p:nvPr/>
        </p:nvSpPr>
        <p:spPr bwMode="auto">
          <a:xfrm>
            <a:off x="3959818" y="4656088"/>
            <a:ext cx="2497792" cy="40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000" dirty="0">
                <a:latin typeface="Arial Narrow" panose="020B0606020202030204" pitchFamily="34" charset="0"/>
              </a:rPr>
              <a:t>Question-Answer Pairs</a:t>
            </a:r>
          </a:p>
        </p:txBody>
      </p:sp>
      <p:sp>
        <p:nvSpPr>
          <p:cNvPr id="61" name="Text Box 4"/>
          <p:cNvSpPr txBox="1">
            <a:spLocks noChangeArrowheads="1"/>
          </p:cNvSpPr>
          <p:nvPr/>
        </p:nvSpPr>
        <p:spPr bwMode="auto">
          <a:xfrm>
            <a:off x="4799171" y="2591395"/>
            <a:ext cx="3664393" cy="46166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36" tIns="45718" rIns="91436" bIns="45718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400" i="0" dirty="0"/>
              <a:t>Solution Type Classifier</a:t>
            </a:r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4827608" y="3412511"/>
            <a:ext cx="3635929" cy="461661"/>
          </a:xfrm>
          <a:prstGeom prst="rect">
            <a:avLst/>
          </a:prstGeom>
          <a:gradFill>
            <a:gsLst>
              <a:gs pos="0">
                <a:schemeClr val="accent6">
                  <a:shade val="51000"/>
                  <a:satMod val="130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36" tIns="45718" rIns="91436" bIns="45718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400" i="0" dirty="0"/>
              <a:t>Logic Form Converter</a:t>
            </a:r>
          </a:p>
        </p:txBody>
      </p:sp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4826027" y="4194422"/>
            <a:ext cx="3635929" cy="46166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36" tIns="45718" rIns="91436" bIns="45718">
            <a:spAutoFit/>
          </a:bodyPr>
          <a:lstStyle>
            <a:lvl1pPr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 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en-US" altLang="zh-TW" sz="2400" i="0" dirty="0"/>
              <a:t>Inference Engine</a:t>
            </a:r>
          </a:p>
        </p:txBody>
      </p:sp>
      <p:cxnSp>
        <p:nvCxnSpPr>
          <p:cNvPr id="65" name="AutoShape 9"/>
          <p:cNvCxnSpPr>
            <a:cxnSpLocks noChangeShapeType="1"/>
            <a:stCxn id="61" idx="2"/>
            <a:endCxn id="63" idx="0"/>
          </p:cNvCxnSpPr>
          <p:nvPr/>
        </p:nvCxnSpPr>
        <p:spPr bwMode="auto">
          <a:xfrm>
            <a:off x="6631368" y="3053056"/>
            <a:ext cx="14205" cy="359455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6" name="AutoShape 10"/>
          <p:cNvCxnSpPr>
            <a:cxnSpLocks noChangeShapeType="1"/>
            <a:stCxn id="63" idx="2"/>
            <a:endCxn id="64" idx="0"/>
          </p:cNvCxnSpPr>
          <p:nvPr/>
        </p:nvCxnSpPr>
        <p:spPr bwMode="auto">
          <a:xfrm flipH="1">
            <a:off x="6643992" y="3874172"/>
            <a:ext cx="1581" cy="32025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7" name="直線單箭頭接點 76"/>
          <p:cNvCxnSpPr>
            <a:stCxn id="64" idx="2"/>
            <a:endCxn id="6153" idx="0"/>
          </p:cNvCxnSpPr>
          <p:nvPr/>
        </p:nvCxnSpPr>
        <p:spPr>
          <a:xfrm>
            <a:off x="6643992" y="4656083"/>
            <a:ext cx="0" cy="4267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572000" y="2497587"/>
            <a:ext cx="4206240" cy="225729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7627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Task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zh-TW" altLang="en-US" dirty="0">
              <a:ea typeface="新細明體" panose="02020500000000000000" pitchFamily="18" charset="-120"/>
            </a:endParaRP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5" name="圓角矩形 4"/>
          <p:cNvSpPr/>
          <p:nvPr/>
        </p:nvSpPr>
        <p:spPr>
          <a:xfrm>
            <a:off x="457200" y="1335539"/>
            <a:ext cx="8086078" cy="5393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TW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文具店進貨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2361</a:t>
            </a:r>
            <a:r>
              <a:rPr lang="zh-TW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枝紅筆和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1587</a:t>
            </a:r>
            <a:r>
              <a:rPr lang="zh-TW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枝藍筆</a:t>
            </a:r>
            <a:r>
              <a:rPr lang="en-US" altLang="zh-TW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 </a:t>
            </a:r>
            <a:r>
              <a:rPr lang="zh-TW" altLang="zh-TW" dirty="0" smtClean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文具店共進貨幾枝筆</a:t>
            </a:r>
            <a:r>
              <a:rPr lang="en-US" altLang="zh-TW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?</a:t>
            </a:r>
            <a:endParaRPr lang="zh-TW" altLang="en-US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457200" y="3136408"/>
            <a:ext cx="8086078" cy="9418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LF1:</a:t>
            </a:r>
            <a:r>
              <a:rPr lang="en-US" altLang="zh-TW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verb(v1,</a:t>
            </a:r>
            <a:r>
              <a:rPr lang="zh-TW" altLang="en-US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)&amp;agent(v1,</a:t>
            </a:r>
            <a:r>
              <a:rPr lang="zh-TW" altLang="en-US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)&amp;theme(v1,n1)&amp; …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LF2: </a:t>
            </a:r>
            <a:r>
              <a:rPr lang="en-US" altLang="zh-TW" sz="1600" dirty="0" err="1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(q1,</a:t>
            </a:r>
            <a:r>
              <a:rPr lang="zh-TW" altLang="en-US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,n1)=2361&amp;verb(q1,</a:t>
            </a:r>
            <a:r>
              <a:rPr lang="zh-TW" altLang="en-US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)&amp;agent(q1,</a:t>
            </a:r>
            <a:r>
              <a:rPr lang="zh-TW" altLang="en-US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)&amp;role(q1,theme) …</a:t>
            </a:r>
          </a:p>
          <a:p>
            <a:r>
              <a:rPr lang="en-US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ASK Sum(</a:t>
            </a:r>
            <a:r>
              <a:rPr lang="en-US" altLang="zh-TW" sz="1600" dirty="0" err="1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(?q,</a:t>
            </a:r>
            <a:r>
              <a:rPr lang="zh-TW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,n3), verb(?q,</a:t>
            </a:r>
            <a:r>
              <a:rPr lang="zh-TW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)&amp;agent(?q,</a:t>
            </a:r>
            <a:r>
              <a:rPr lang="zh-TW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sz="16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))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457198" y="4485534"/>
            <a:ext cx="8086078" cy="4498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</a:t>
            </a:r>
            <a:r>
              <a:rPr lang="en-US" altLang="zh-TW" dirty="0" err="1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(q1,</a:t>
            </a:r>
            <a:r>
              <a:rPr lang="zh-TW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,n1</a:t>
            </a:r>
            <a:r>
              <a:rPr lang="en-US" altLang="zh-TW" baseline="-25000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</a:t>
            </a:r>
            <a:r>
              <a:rPr lang="en-US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)=2361) </a:t>
            </a:r>
            <a:r>
              <a:rPr lang="en-US" altLang="zh-TW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+ </a:t>
            </a:r>
            <a:r>
              <a:rPr lang="en-US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</a:t>
            </a:r>
            <a:r>
              <a:rPr lang="en-US" altLang="zh-TW" dirty="0" err="1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(q2,</a:t>
            </a:r>
            <a:r>
              <a:rPr lang="zh-TW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,n2</a:t>
            </a:r>
            <a:r>
              <a:rPr lang="en-US" altLang="zh-TW" baseline="-25000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</a:t>
            </a:r>
            <a:r>
              <a:rPr lang="en-US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)=1587) </a:t>
            </a:r>
            <a:r>
              <a:rPr lang="en-US" altLang="zh-TW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=</a:t>
            </a:r>
            <a:r>
              <a:rPr lang="en-US" altLang="zh-TW" dirty="0" smtClean="0">
                <a:solidFill>
                  <a:schemeClr val="accent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3948</a:t>
            </a:r>
            <a:endParaRPr lang="zh-TW" altLang="en-US" dirty="0">
              <a:solidFill>
                <a:schemeClr val="accent2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57200" y="968500"/>
            <a:ext cx="3315730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285738" indent="-285738">
              <a:buFont typeface="Arial" panose="020B0604020202020204" pitchFamily="34" charset="0"/>
              <a:buChar char="•"/>
            </a:pPr>
            <a:r>
              <a:rPr lang="en-US" altLang="zh-TW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Math word problem (</a:t>
            </a:r>
            <a:r>
              <a:rPr lang="en-US" altLang="zh-TW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MWP</a:t>
            </a:r>
            <a:r>
              <a:rPr lang="en-US" altLang="zh-TW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):</a:t>
            </a:r>
            <a:endParaRPr lang="zh-TW" altLang="en-US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13951" y="2774415"/>
            <a:ext cx="2813222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285738" indent="-285738">
              <a:buFont typeface="Arial" panose="020B0604020202020204" pitchFamily="34" charset="0"/>
              <a:buChar char="•"/>
            </a:pPr>
            <a:r>
              <a:rPr lang="en-US" altLang="zh-TW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Logic Form (</a:t>
            </a:r>
            <a:r>
              <a:rPr lang="en-US" altLang="zh-TW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LF</a:t>
            </a:r>
            <a:r>
              <a:rPr lang="en-US" altLang="zh-TW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):</a:t>
            </a:r>
            <a:endParaRPr lang="zh-TW" altLang="en-US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57200" y="4093608"/>
            <a:ext cx="3529914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285738" indent="-285738">
              <a:buFont typeface="Arial" panose="020B0604020202020204" pitchFamily="34" charset="0"/>
              <a:buChar char="•"/>
            </a:pPr>
            <a:r>
              <a:rPr lang="en-US" altLang="zh-TW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Logic Inference Engine (</a:t>
            </a:r>
            <a:r>
              <a:rPr lang="en-US" altLang="zh-TW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IE</a:t>
            </a:r>
            <a:r>
              <a:rPr lang="en-US" altLang="zh-TW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):</a:t>
            </a:r>
            <a:endParaRPr lang="zh-TW" altLang="en-US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457198" y="5342660"/>
            <a:ext cx="8086078" cy="460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TW" altLang="en-US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共進貨 </a:t>
            </a:r>
            <a:r>
              <a:rPr lang="en-US" altLang="zh-TW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2361</a:t>
            </a:r>
            <a:r>
              <a:rPr lang="zh-TW" altLang="en-US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枝紅筆 </a:t>
            </a:r>
            <a:r>
              <a:rPr lang="en-US" altLang="zh-TW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+ 1587</a:t>
            </a:r>
            <a:r>
              <a:rPr lang="zh-TW" altLang="en-US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枝藍筆 </a:t>
            </a:r>
            <a:r>
              <a:rPr lang="en-US" altLang="zh-TW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= 3948</a:t>
            </a:r>
            <a:r>
              <a:rPr lang="zh-TW" altLang="en-US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枝筆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457203" y="4928136"/>
            <a:ext cx="3132441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285738" indent="-285738">
              <a:buFont typeface="Arial" panose="020B0604020202020204" pitchFamily="34" charset="0"/>
              <a:buChar char="•"/>
            </a:pPr>
            <a:r>
              <a:rPr lang="en-US" altLang="zh-TW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Explanation generation:</a:t>
            </a:r>
            <a:endParaRPr lang="zh-TW" altLang="en-US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457198" y="2206670"/>
            <a:ext cx="8086078" cy="6063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S(</a:t>
            </a:r>
            <a:r>
              <a:rPr lang="en-US" altLang="zh-TW" dirty="0" err="1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agent:NP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</a:t>
            </a:r>
            <a:r>
              <a:rPr lang="en-US" altLang="zh-TW" dirty="0" err="1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Head:Ncb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)|Head:VA4:</a:t>
            </a:r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|theme….</a:t>
            </a:r>
          </a:p>
          <a:p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{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.buy|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買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:agent={[x1]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.{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商店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</a:t>
            </a:r>
            <a:r>
              <a:rPr lang="en-US" altLang="zh-TW" dirty="0" err="1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shop:predication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={or({buy|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買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},……</a:t>
            </a:r>
            <a:endParaRPr lang="zh-TW" altLang="en-US" dirty="0">
              <a:solidFill>
                <a:schemeClr val="accent6">
                  <a:lumMod val="75000"/>
                </a:schemeClr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457200" y="1855741"/>
            <a:ext cx="2813222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285738" indent="-285738">
              <a:buFont typeface="Arial" panose="020B0604020202020204" pitchFamily="34" charset="0"/>
              <a:buChar char="•"/>
            </a:pPr>
            <a:r>
              <a:rPr lang="en-US" altLang="zh-TW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Language Analysis:</a:t>
            </a:r>
            <a:endParaRPr lang="zh-TW" altLang="en-US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6551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Syntactic/Semantic analysis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CKIP Chinese parser</a:t>
            </a:r>
          </a:p>
          <a:p>
            <a:pPr lvl="1"/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  <a:ea typeface="新細明體" panose="02020500000000000000" pitchFamily="18" charset="-120"/>
              </a:rPr>
              <a:t>Generate syntactic structure</a:t>
            </a:r>
          </a:p>
          <a:p>
            <a:r>
              <a:rPr lang="en-US" altLang="zh-TW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Semantic Role Labeling</a:t>
            </a:r>
            <a:endParaRPr lang="zh-TW" altLang="en-US" dirty="0">
              <a:solidFill>
                <a:srgbClr val="FF0000"/>
              </a:solidFill>
              <a:ea typeface="新細明體" panose="02020500000000000000" pitchFamily="18" charset="-120"/>
            </a:endParaRPr>
          </a:p>
          <a:p>
            <a:pPr lvl="1"/>
            <a:endParaRPr lang="zh-TW" altLang="en-US" dirty="0">
              <a:ea typeface="新細明體" panose="02020500000000000000" pitchFamily="18" charset="-120"/>
            </a:endParaRP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249680" y="2808959"/>
            <a:ext cx="6443472" cy="369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zh-TW" altLang="en-US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文具店進貨</a:t>
            </a:r>
            <a:r>
              <a:rPr lang="en-US" altLang="zh-TW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2361</a:t>
            </a:r>
            <a:r>
              <a:rPr lang="zh-TW" altLang="en-US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枝紅筆和</a:t>
            </a:r>
            <a:r>
              <a:rPr lang="en-US" altLang="zh-TW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1587</a:t>
            </a:r>
            <a:r>
              <a:rPr lang="zh-TW" altLang="en-US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枝藍筆</a:t>
            </a:r>
            <a:r>
              <a:rPr lang="zh-TW" altLang="en-US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</a:t>
            </a:r>
            <a:r>
              <a:rPr lang="zh-TW" altLang="en-US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文具店共進貨幾枝筆？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33" y="3630500"/>
            <a:ext cx="5181575" cy="2273642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106" y="3630506"/>
            <a:ext cx="3267716" cy="2273641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sp>
        <p:nvSpPr>
          <p:cNvPr id="8" name="圓角矩形 7"/>
          <p:cNvSpPr/>
          <p:nvPr/>
        </p:nvSpPr>
        <p:spPr>
          <a:xfrm>
            <a:off x="2588070" y="5049795"/>
            <a:ext cx="502508" cy="164756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52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Syntactic/Semantic Analysis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5541"/>
            <a:ext cx="8229600" cy="4991328"/>
          </a:xfrm>
        </p:spPr>
        <p:txBody>
          <a:bodyPr/>
          <a:lstStyle/>
          <a:p>
            <a:r>
              <a:rPr lang="en-US" altLang="zh-TW" dirty="0" smtClean="0"/>
              <a:t>E-</a:t>
            </a:r>
            <a:r>
              <a:rPr lang="en-US" altLang="zh-TW" dirty="0" err="1" smtClean="0"/>
              <a:t>Hownet</a:t>
            </a:r>
            <a:r>
              <a:rPr lang="en-US" altLang="zh-TW" dirty="0" smtClean="0"/>
              <a:t> Semantic Composition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Anaphora</a:t>
            </a:r>
            <a:r>
              <a:rPr lang="en-US" altLang="zh-TW" dirty="0" smtClean="0">
                <a:ea typeface="新細明體" panose="02020500000000000000" pitchFamily="18" charset="-120"/>
              </a:rPr>
              <a:t>: </a:t>
            </a:r>
            <a:r>
              <a:rPr lang="en-US" altLang="zh-TW" dirty="0">
                <a:ea typeface="新細明體" panose="02020500000000000000" pitchFamily="18" charset="-120"/>
              </a:rPr>
              <a:t>Finding the antecedent for a </a:t>
            </a:r>
            <a:r>
              <a:rPr lang="en-US" altLang="zh-TW" dirty="0">
                <a:solidFill>
                  <a:srgbClr val="FF0000"/>
                </a:solidFill>
                <a:ea typeface="新細明體" panose="02020500000000000000" pitchFamily="18" charset="-120"/>
              </a:rPr>
              <a:t>pronoun</a:t>
            </a:r>
            <a:r>
              <a:rPr lang="en-US" altLang="zh-TW" dirty="0">
                <a:ea typeface="新細明體" panose="02020500000000000000" pitchFamily="18" charset="-120"/>
              </a:rPr>
              <a:t>. </a:t>
            </a:r>
            <a:endParaRPr lang="zh-TW" altLang="en-US" dirty="0">
              <a:ea typeface="新細明體" panose="02020500000000000000" pitchFamily="18" charset="-120"/>
            </a:endParaRPr>
          </a:p>
          <a:p>
            <a:pPr lvl="1"/>
            <a:endParaRPr lang="zh-TW" altLang="en-US" dirty="0">
              <a:ea typeface="新細明體" panose="02020500000000000000" pitchFamily="18" charset="-120"/>
            </a:endParaRP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57204" y="2131383"/>
            <a:ext cx="8229599" cy="6463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木工</a:t>
            </a:r>
            <a:r>
              <a:rPr lang="zh-TW" altLang="en-US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拿出一塊長</a:t>
            </a:r>
            <a:r>
              <a:rPr lang="en-US" altLang="zh-TW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40cm</a:t>
            </a:r>
            <a:r>
              <a:rPr lang="zh-TW" altLang="en-US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、寬</a:t>
            </a:r>
            <a:r>
              <a:rPr lang="en-US" altLang="zh-TW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20cm</a:t>
            </a:r>
            <a:r>
              <a:rPr lang="zh-TW" altLang="en-US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的長方形木板，</a:t>
            </a:r>
            <a:r>
              <a:rPr lang="zh-TW" altLang="en-US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他</a:t>
            </a:r>
            <a:r>
              <a:rPr lang="zh-TW" altLang="en-US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想從中裁出幾個半徑</a:t>
            </a:r>
            <a:r>
              <a:rPr lang="en-US" altLang="zh-TW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2cm</a:t>
            </a:r>
            <a:r>
              <a:rPr lang="zh-TW" altLang="en-US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的圓，</a:t>
            </a:r>
            <a:r>
              <a:rPr lang="zh-TW" altLang="en-US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他</a:t>
            </a:r>
            <a:r>
              <a:rPr lang="zh-TW" altLang="en-US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最多可以裁出幾個圓形？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50202" y="3006542"/>
            <a:ext cx="3235569" cy="353942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{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拿出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.take|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取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agent={</a:t>
            </a:r>
            <a:r>
              <a:rPr lang="en-US" altLang="zh-TW" sz="16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[x1]</a:t>
            </a:r>
            <a:r>
              <a:rPr lang="zh-TW" altLang="en-US" sz="16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木工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工人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|worker},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theme={[x2]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木板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.wood|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木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一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.quantity={1},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長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.length={cm.{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公分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}: 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quantity={40}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寬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.width={cm.{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公分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quantity={20}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長方形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.shape={square|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方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:length={</a:t>
            </a:r>
            <a:r>
              <a:rPr lang="en-US" altLang="zh-TW" sz="16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LengthLong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長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source={[x]}</a:t>
            </a:r>
            <a:endParaRPr lang="zh-TW" altLang="en-US" sz="16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233817" y="2999482"/>
            <a:ext cx="2872250" cy="3046984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{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裁出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.{cut|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切削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agent={</a:t>
            </a:r>
            <a:r>
              <a:rPr lang="en-US" altLang="zh-TW" sz="16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[x1]</a:t>
            </a:r>
            <a:r>
              <a:rPr lang="zh-TW" altLang="en-US" sz="16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他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.3rdPerson|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他人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最多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.range={extensive|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泛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:degree={extreme|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極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可以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.possibility={</a:t>
            </a:r>
            <a:r>
              <a:rPr lang="en-US" altLang="zh-TW" sz="16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ish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稍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patient={[x3]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圓形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</a:t>
            </a:r>
            <a:r>
              <a:rPr lang="en-US" altLang="zh-TW" sz="16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ShapeValue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形狀值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幾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.quantity={Ques|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疑問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endParaRPr lang="zh-TW" altLang="en-US" sz="16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285769" y="2999482"/>
            <a:ext cx="2948048" cy="353942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{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想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.{expect|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期望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}:   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experiencer={</a:t>
            </a:r>
            <a:r>
              <a:rPr lang="en-US" altLang="zh-TW" sz="16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[x1]</a:t>
            </a:r>
            <a:r>
              <a:rPr lang="zh-TW" altLang="en-US" sz="16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他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.3rdPerson|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他人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content={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裁出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.{cut|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切削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從中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.source={[x2]},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patient={[x3]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圓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.image|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圖像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幾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.quantity={Ques|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疑問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半徑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.length({[x3]})={cm.{</a:t>
            </a:r>
            <a:r>
              <a:rPr lang="zh-TW" altLang="en-US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公分</a:t>
            </a:r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}: 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quantity={2}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agent={[x1]}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}</a:t>
            </a:r>
            <a:endParaRPr lang="zh-TW" altLang="en-US" sz="16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3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Syntactic/Semantic Analysis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38893"/>
            <a:ext cx="8229600" cy="4991328"/>
          </a:xfrm>
        </p:spPr>
        <p:txBody>
          <a:bodyPr/>
          <a:lstStyle/>
          <a:p>
            <a:r>
              <a:rPr lang="en-US" altLang="zh-TW" dirty="0" smtClean="0"/>
              <a:t>Semantic Composition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Zero-Anaphora</a:t>
            </a:r>
            <a:r>
              <a:rPr lang="en-US" altLang="zh-TW" dirty="0" smtClean="0">
                <a:ea typeface="新細明體" panose="02020500000000000000" pitchFamily="18" charset="-120"/>
              </a:rPr>
              <a:t>:</a:t>
            </a:r>
          </a:p>
          <a:p>
            <a:pPr lvl="2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66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306521" y="2065006"/>
            <a:ext cx="6530958" cy="369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妹妹</a:t>
            </a:r>
            <a:r>
              <a:rPr lang="en-US" altLang="zh-TW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TW" altLang="en-US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天存</a:t>
            </a:r>
            <a:r>
              <a:rPr lang="en-US" altLang="zh-TW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150</a:t>
            </a:r>
            <a:r>
              <a:rPr lang="zh-TW" altLang="en-US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</a:t>
            </a:r>
            <a:r>
              <a:rPr lang="zh-TW" altLang="en-US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</a:t>
            </a:r>
            <a:r>
              <a:rPr lang="en-US" altLang="zh-TW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365</a:t>
            </a:r>
            <a:r>
              <a:rPr lang="zh-TW" altLang="en-US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天共可存幾元？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636169" y="2883048"/>
            <a:ext cx="4333925" cy="286231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{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存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.store|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保存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agent={</a:t>
            </a:r>
            <a:r>
              <a:rPr lang="en-US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[x1]</a:t>
            </a:r>
            <a:r>
              <a:rPr lang="zh-TW" altLang="en-US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妹妹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妹妹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</a:t>
            </a:r>
            <a:r>
              <a:rPr lang="en-US" altLang="zh-TW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YoungerSister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duration={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天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.day|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日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quantity={1}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},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theme={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.money|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貨幣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quantity={150}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},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location={[x]}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165535" y="2864817"/>
            <a:ext cx="3146854" cy="3416316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{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存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.store|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保存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duration={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天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.day|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日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quantity={365}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},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共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.quantity={all|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全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可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.possibility={</a:t>
            </a:r>
            <a:r>
              <a:rPr lang="en-US" altLang="zh-TW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ish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稍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theme={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.money|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貨幣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幾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.quantity={Ques|</a:t>
            </a:r>
            <a:r>
              <a:rPr lang="zh-TW" altLang="en-US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疑問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},</a:t>
            </a:r>
          </a:p>
          <a:p>
            <a:r>
              <a:rPr lang="en-US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agent={[x1]},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location={[x]}</a:t>
            </a: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1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Syntactic/Semantic </a:t>
            </a:r>
            <a:r>
              <a:rPr lang="en-US" altLang="zh-TW" dirty="0" smtClean="0"/>
              <a:t>Analysis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9213" y="798849"/>
            <a:ext cx="8229600" cy="4991328"/>
          </a:xfrm>
        </p:spPr>
        <p:txBody>
          <a:bodyPr/>
          <a:lstStyle/>
          <a:p>
            <a:r>
              <a:rPr lang="en-US" altLang="zh-TW" dirty="0" smtClean="0"/>
              <a:t>Semantic Composition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Co-reference</a:t>
            </a:r>
            <a:r>
              <a:rPr lang="en-US" altLang="zh-TW" dirty="0" smtClean="0">
                <a:ea typeface="新細明體" panose="02020500000000000000" pitchFamily="18" charset="-120"/>
              </a:rPr>
              <a:t>: </a:t>
            </a:r>
          </a:p>
          <a:p>
            <a:pPr lvl="2"/>
            <a:r>
              <a:rPr lang="en-US" altLang="zh-TW" dirty="0" smtClean="0">
                <a:ea typeface="新細明體" panose="02020500000000000000" pitchFamily="18" charset="-120"/>
              </a:rPr>
              <a:t>Finding referring expressions that refer to the same entity.</a:t>
            </a: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67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362538" y="2249532"/>
            <a:ext cx="6530958" cy="369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zh-TW" altLang="en-US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2361</a:t>
            </a:r>
            <a:r>
              <a:rPr lang="zh-TW" altLang="en-US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枝紅筆和</a:t>
            </a:r>
            <a:r>
              <a:rPr lang="en-US" altLang="zh-TW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1587</a:t>
            </a:r>
            <a:r>
              <a:rPr lang="zh-TW" altLang="en-US" dirty="0" smtClean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枝藍筆</a:t>
            </a:r>
            <a:r>
              <a:rPr lang="zh-TW" altLang="en-US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</a:t>
            </a:r>
            <a:r>
              <a:rPr lang="zh-TW" altLang="en-US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該</a:t>
            </a:r>
            <a:r>
              <a:rPr lang="zh-TW" altLang="en-US" b="1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店</a:t>
            </a:r>
            <a:r>
              <a:rPr lang="zh-TW" altLang="en-US" dirty="0">
                <a:solidFill>
                  <a:srgbClr val="00B05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共進貨幾枝筆？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362538" y="2883464"/>
            <a:ext cx="3146854" cy="369331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{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.buy|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買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agent</a:t>
            </a:r>
            <a:r>
              <a:rPr lang="en-US" altLang="zh-TW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={</a:t>
            </a:r>
            <a:r>
              <a:rPr lang="en-US" altLang="zh-TW" dirty="0" smtClean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[x1]</a:t>
            </a:r>
            <a:r>
              <a:rPr lang="zh-TW" altLang="zh-TW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theme={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和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.and(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{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</a:t>
            </a:r>
            <a:r>
              <a:rPr lang="en-US" altLang="zh-TW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PenInk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筆墨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quantity={2361},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color={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紅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.red|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紅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},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{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</a:t>
            </a:r>
            <a:r>
              <a:rPr lang="en-US" altLang="zh-TW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PenInk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筆墨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quantity={1587},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color={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藍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.blue|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藍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}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)},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746642" y="2913846"/>
            <a:ext cx="3146854" cy="203132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{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.buy|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買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agent</a:t>
            </a:r>
            <a:r>
              <a:rPr lang="en-US" altLang="zh-TW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={</a:t>
            </a:r>
            <a:r>
              <a:rPr lang="en-US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[x1]</a:t>
            </a:r>
            <a:r>
              <a:rPr lang="zh-TW" altLang="zh-TW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共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.quantity={all|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全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theme={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</a:t>
            </a:r>
            <a:r>
              <a:rPr lang="en-US" altLang="zh-TW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PenInk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|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筆墨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幾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.quantity={Ques|</a:t>
            </a:r>
            <a:r>
              <a:rPr lang="zh-TW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疑問</a:t>
            </a:r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},</a:t>
            </a:r>
            <a:endParaRPr lang="zh-TW" altLang="zh-TW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7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zh-TW" sz="2400" dirty="0">
              <a:latin typeface="Arial Narrow" panose="020B0606020202030204" pitchFamily="34" charset="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56" y="1216635"/>
            <a:ext cx="8759095" cy="4643539"/>
          </a:xfrm>
          <a:prstGeom prst="rect">
            <a:avLst/>
          </a:prstGeo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0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"/>
            <a:ext cx="8229600" cy="938893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 Solution Type Identification (2/3)</a:t>
            </a:r>
            <a:endParaRPr lang="en-US" altLang="zh-TW" sz="2400" dirty="0">
              <a:latin typeface="Arial Narrow" panose="020B0606020202030204" pitchFamily="34" charset="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Solution type (ST) with frequency in seed corpus (manually annotated 75 samples).</a:t>
            </a:r>
          </a:p>
          <a:p>
            <a:endParaRPr lang="zh-TW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302627"/>
              </p:ext>
            </p:extLst>
          </p:nvPr>
        </p:nvGraphicFramePr>
        <p:xfrm>
          <a:off x="1128584" y="2650202"/>
          <a:ext cx="6886832" cy="28663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708"/>
                <a:gridCol w="1721708"/>
                <a:gridCol w="1721708"/>
                <a:gridCol w="1721708"/>
              </a:tblGrid>
              <a:tr h="67012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Multiplication 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en-US" sz="1800" kern="12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24%)</a:t>
                      </a:r>
                      <a:endParaRPr lang="zh-TW" sz="180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B050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Utility</a:t>
                      </a:r>
                      <a:r>
                        <a:rPr lang="en-US" sz="1800" kern="12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</a:t>
                      </a:r>
                      <a:endParaRPr lang="en-US" sz="1800" kern="1200" dirty="0" smtClean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en-US" sz="1800" kern="12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6%)</a:t>
                      </a:r>
                      <a:endParaRPr lang="zh-TW" sz="180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Surplus</a:t>
                      </a:r>
                      <a:r>
                        <a:rPr lang="en-US" sz="1800" kern="1200" dirty="0">
                          <a:solidFill>
                            <a:srgbClr val="7030A0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</a:t>
                      </a:r>
                      <a:endParaRPr lang="en-US" sz="1800" kern="1200" dirty="0" smtClean="0">
                        <a:solidFill>
                          <a:srgbClr val="7030A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en-US" sz="1800" kern="12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4%)</a:t>
                      </a:r>
                      <a:endParaRPr lang="zh-TW" sz="180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B050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L.C.M </a:t>
                      </a:r>
                      <a:endParaRPr lang="en-US" sz="1800" kern="1200" dirty="0" smtClean="0">
                        <a:solidFill>
                          <a:srgbClr val="00B05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en-US" sz="1800" kern="12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2%)</a:t>
                      </a:r>
                      <a:endParaRPr lang="zh-TW" sz="180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6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Sum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(14%)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Algebra </a:t>
                      </a:r>
                      <a:endParaRPr lang="en-US" sz="1800" dirty="0" smtClean="0">
                        <a:solidFill>
                          <a:srgbClr val="00B05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5%)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Difference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</a:t>
                      </a:r>
                      <a:endParaRPr lang="en-US" sz="1800" dirty="0" smtClean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4%)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G.C.D </a:t>
                      </a:r>
                      <a:endParaRPr lang="en-US" sz="1800" dirty="0" smtClean="0">
                        <a:solidFill>
                          <a:srgbClr val="00B05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2%)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Subtraction </a:t>
                      </a:r>
                      <a:endParaRPr lang="en-US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12%)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7030A0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Comparison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</a:t>
                      </a:r>
                      <a:endParaRPr lang="en-US" sz="1800" dirty="0" smtClean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5%)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Ceil-Division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(3%)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Addition </a:t>
                      </a:r>
                      <a:endParaRPr lang="en-US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(1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Floor-Division </a:t>
                      </a:r>
                      <a:endParaRPr lang="zh-TW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(7%)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B050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Ratio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(5%)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Common-Division </a:t>
                      </a:r>
                      <a:endParaRPr lang="zh-TW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(3%)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7030A0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Set-Operation</a:t>
                      </a: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</a:t>
                      </a:r>
                      <a:endParaRPr lang="zh-TW" sz="18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(1%)</a:t>
                      </a:r>
                      <a:endParaRPr lang="zh-TW" sz="18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69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8951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 Solution Type Identification (1/2)</a:t>
            </a:r>
            <a:endParaRPr lang="en-US" altLang="zh-TW" sz="2400" dirty="0">
              <a:latin typeface="Arial Narrow" panose="020B0606020202030204" pitchFamily="34" charset="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Currently, </a:t>
            </a:r>
            <a:r>
              <a:rPr lang="en-US" altLang="zh-TW" dirty="0" smtClean="0">
                <a:solidFill>
                  <a:srgbClr val="FF0000"/>
                </a:solidFill>
              </a:rPr>
              <a:t>a SVM classifier with linear kernel function </a:t>
            </a:r>
            <a:r>
              <a:rPr lang="en-US" altLang="zh-TW" dirty="0" smtClean="0"/>
              <a:t>is used and four different kinds of </a:t>
            </a:r>
            <a:r>
              <a:rPr lang="en-US" altLang="zh-TW" dirty="0"/>
              <a:t>feature-sets </a:t>
            </a:r>
            <a:r>
              <a:rPr lang="en-US" altLang="zh-TW" dirty="0" smtClean="0"/>
              <a:t>are adopted </a:t>
            </a:r>
          </a:p>
          <a:p>
            <a:pPr lvl="1"/>
            <a:r>
              <a:rPr lang="en-US" altLang="zh-TW" dirty="0" smtClean="0">
                <a:solidFill>
                  <a:srgbClr val="00B0F0"/>
                </a:solidFill>
              </a:rPr>
              <a:t>Lexicon.</a:t>
            </a:r>
            <a:endParaRPr lang="en-US" altLang="zh-TW" b="1" dirty="0" smtClean="0">
              <a:solidFill>
                <a:srgbClr val="00B0F0"/>
              </a:solidFill>
            </a:endParaRPr>
          </a:p>
          <a:p>
            <a:pPr lvl="2"/>
            <a:r>
              <a:rPr lang="en-US" altLang="zh-TW" dirty="0" smtClean="0"/>
              <a:t>Ques part with lexicon </a:t>
            </a:r>
            <a:r>
              <a:rPr lang="zh-TW" altLang="zh-TW" dirty="0" smtClean="0"/>
              <a:t>“</a:t>
            </a:r>
            <a:r>
              <a:rPr lang="zh-TW" altLang="zh-TW" dirty="0">
                <a:solidFill>
                  <a:schemeClr val="accent6">
                    <a:lumMod val="75000"/>
                  </a:schemeClr>
                </a:solidFill>
              </a:rPr>
              <a:t>共</a:t>
            </a:r>
            <a:r>
              <a:rPr lang="zh-TW" altLang="zh-TW" dirty="0" smtClean="0"/>
              <a:t>”</a:t>
            </a:r>
            <a:endParaRPr lang="en-US" altLang="zh-TW" dirty="0" smtClean="0">
              <a:solidFill>
                <a:srgbClr val="00B0F0"/>
              </a:solidFill>
            </a:endParaRPr>
          </a:p>
          <a:p>
            <a:pPr lvl="1"/>
            <a:r>
              <a:rPr lang="en-US" altLang="zh-TW" dirty="0" smtClean="0">
                <a:solidFill>
                  <a:srgbClr val="00B0F0"/>
                </a:solidFill>
              </a:rPr>
              <a:t>Lexicon pair.</a:t>
            </a:r>
          </a:p>
          <a:p>
            <a:pPr lvl="2"/>
            <a:r>
              <a:rPr lang="en-US" altLang="zh-TW" dirty="0" smtClean="0"/>
              <a:t>lexicon pair </a:t>
            </a:r>
            <a:r>
              <a:rPr lang="en-US" altLang="zh-TW" dirty="0"/>
              <a:t>like </a:t>
            </a:r>
            <a:r>
              <a:rPr lang="zh-TW" altLang="zh-TW" dirty="0"/>
              <a:t>“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?</a:t>
            </a:r>
            <a:r>
              <a:rPr lang="zh-TW" altLang="zh-TW" dirty="0">
                <a:solidFill>
                  <a:schemeClr val="accent6">
                    <a:lumMod val="75000"/>
                  </a:schemeClr>
                </a:solidFill>
              </a:rPr>
              <a:t>比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?</a:t>
            </a:r>
            <a:r>
              <a:rPr lang="zh-TW" altLang="zh-TW" dirty="0" smtClean="0">
                <a:solidFill>
                  <a:schemeClr val="accent6">
                    <a:lumMod val="75000"/>
                  </a:schemeClr>
                </a:solidFill>
              </a:rPr>
              <a:t>便宜</a:t>
            </a:r>
            <a:r>
              <a:rPr lang="en-US" altLang="zh-TW" dirty="0" smtClean="0"/>
              <a:t>”</a:t>
            </a:r>
            <a:endParaRPr lang="en-US" altLang="zh-TW" dirty="0" smtClean="0">
              <a:solidFill>
                <a:srgbClr val="00B0F0"/>
              </a:solidFill>
            </a:endParaRPr>
          </a:p>
          <a:p>
            <a:pPr lvl="1"/>
            <a:r>
              <a:rPr lang="en-US" altLang="zh-TW" dirty="0" smtClean="0">
                <a:solidFill>
                  <a:srgbClr val="00B0F0"/>
                </a:solidFill>
              </a:rPr>
              <a:t>Lexicon and POS pair.</a:t>
            </a:r>
          </a:p>
          <a:p>
            <a:pPr lvl="2"/>
            <a:r>
              <a:rPr lang="en-US" altLang="zh-TW" dirty="0"/>
              <a:t>Pair </a:t>
            </a:r>
            <a:r>
              <a:rPr lang="en-US" altLang="zh-TW" dirty="0" smtClean="0"/>
              <a:t>[Verb</a:t>
            </a:r>
            <a:r>
              <a:rPr lang="en-US" altLang="zh-TW" dirty="0"/>
              <a:t>, asking </a:t>
            </a:r>
            <a:r>
              <a:rPr lang="en-US" altLang="zh-TW" dirty="0" smtClean="0"/>
              <a:t>unit in Ques part] e.g. [</a:t>
            </a:r>
            <a:r>
              <a:rPr lang="zh-TW" altLang="en-US" dirty="0" smtClean="0"/>
              <a:t> 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VC(</a:t>
            </a:r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修築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en-US" altLang="zh-TW" dirty="0" smtClean="0"/>
              <a:t>,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天</a:t>
            </a:r>
            <a:r>
              <a:rPr lang="en-US" altLang="zh-TW" dirty="0" smtClean="0"/>
              <a:t>]</a:t>
            </a:r>
            <a:endParaRPr lang="en-US" altLang="zh-TW" dirty="0" smtClean="0">
              <a:solidFill>
                <a:srgbClr val="00B0F0"/>
              </a:solidFill>
            </a:endParaRPr>
          </a:p>
          <a:p>
            <a:pPr lvl="1"/>
            <a:r>
              <a:rPr lang="en-US" altLang="zh-TW" dirty="0" smtClean="0">
                <a:solidFill>
                  <a:srgbClr val="00B0F0"/>
                </a:solidFill>
              </a:rPr>
              <a:t>Pattern-matching indicators</a:t>
            </a:r>
            <a:r>
              <a:rPr lang="en-US" altLang="zh-TW" dirty="0" smtClean="0"/>
              <a:t>. </a:t>
            </a:r>
          </a:p>
          <a:p>
            <a:pPr lvl="2"/>
            <a:r>
              <a:rPr lang="en-US" altLang="zh-TW" dirty="0" smtClean="0"/>
              <a:t>Relation between </a:t>
            </a:r>
            <a:r>
              <a:rPr lang="en-US" altLang="zh-TW" dirty="0" smtClean="0">
                <a:solidFill>
                  <a:srgbClr val="FF0000"/>
                </a:solidFill>
              </a:rPr>
              <a:t>object-unit</a:t>
            </a:r>
            <a:r>
              <a:rPr lang="en-US" altLang="zh-TW" dirty="0" smtClean="0"/>
              <a:t> in question sentences and </a:t>
            </a:r>
            <a:r>
              <a:rPr lang="en-US" altLang="zh-TW" dirty="0" smtClean="0">
                <a:solidFill>
                  <a:srgbClr val="FF0000"/>
                </a:solidFill>
              </a:rPr>
              <a:t>object-unit</a:t>
            </a:r>
            <a:r>
              <a:rPr lang="en-US" altLang="zh-TW" dirty="0" smtClean="0"/>
              <a:t> in body sentences (currently manually created). 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70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直線圖說文字 2 6"/>
          <p:cNvSpPr/>
          <p:nvPr/>
        </p:nvSpPr>
        <p:spPr>
          <a:xfrm>
            <a:off x="7367321" y="4157472"/>
            <a:ext cx="1554480" cy="329184"/>
          </a:xfrm>
          <a:prstGeom prst="borderCallout2">
            <a:avLst>
              <a:gd name="adj1" fmla="val 59491"/>
              <a:gd name="adj2" fmla="val -3627"/>
              <a:gd name="adj3" fmla="val 63194"/>
              <a:gd name="adj4" fmla="val -13530"/>
              <a:gd name="adj5" fmla="val 131019"/>
              <a:gd name="adj6" fmla="val -4353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TW" altLang="en-US" dirty="0" smtClean="0">
                <a:solidFill>
                  <a:prstClr val="black"/>
                </a:solidFill>
              </a:rPr>
              <a:t>動作及物動詞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1217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zh-TW" sz="2400" dirty="0">
              <a:latin typeface="Arial Narrow" panose="020B0606020202030204" pitchFamily="34" charset="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71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19" y="1325487"/>
            <a:ext cx="8760569" cy="4550327"/>
          </a:xfrm>
          <a:prstGeom prst="rect">
            <a:avLst/>
          </a:prstGeo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00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72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/>
        </p:nvSpPr>
        <p:spPr bwMode="auto">
          <a:xfrm>
            <a:off x="1193800" y="1453362"/>
            <a:ext cx="6756400" cy="5268119"/>
          </a:xfrm>
          <a:prstGeom prst="rect">
            <a:avLst/>
          </a:prstGeom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2400">
                <a:solidFill>
                  <a:srgbClr val="64646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rgbClr val="64646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800">
                <a:solidFill>
                  <a:srgbClr val="646464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>
                <a:solidFill>
                  <a:srgbClr val="646464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>
                <a:solidFill>
                  <a:srgbClr val="646464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>
                <a:solidFill>
                  <a:srgbClr val="646464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>
                <a:solidFill>
                  <a:srgbClr val="646464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>
                <a:solidFill>
                  <a:srgbClr val="646464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(id, unit, </a:t>
            </a: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obj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q_map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(id, quan1, quan2)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u_map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(id, unit1, obj1, unit2, obj2)=value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has(container, </a:t>
            </a: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unit,obj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 time-index)=value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circle(id, </a:t>
            </a: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obj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regular_triangle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(id, </a:t>
            </a: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obj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trapezoid(id, </a:t>
            </a: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obj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radius(id, unit)=value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diameter(id, unit)=value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top_base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(id, unit)=value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bottom_base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(id, unit)=value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height(id, unit)=value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circumference(id, unit)=value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side_length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(id, unit)=value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area(id, unit)=value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set(id)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member(id, </a:t>
            </a:r>
            <a:r>
              <a:rPr lang="en-US" altLang="zh-TW" sz="20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obj</a:t>
            </a:r>
            <a:r>
              <a:rPr lang="en-US" altLang="zh-TW" sz="20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TW" sz="20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TW" sz="20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Math Concepts</a:t>
            </a:r>
            <a:endParaRPr lang="en-US" sz="3600" b="1" dirty="0">
              <a:solidFill>
                <a:srgbClr val="1F497D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95892" y="967043"/>
            <a:ext cx="3241108" cy="52321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457180" indent="-457180"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Math Concepts</a:t>
            </a:r>
            <a:endParaRPr lang="zh-TW" altLang="en-US" sz="2800" dirty="0">
              <a:solidFill>
                <a:prstClr val="black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166756" y="1136714"/>
            <a:ext cx="3796239" cy="830993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/>
            <a:r>
              <a:rPr lang="en-US" altLang="zh-TW" sz="2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300</a:t>
            </a:r>
            <a:r>
              <a:rPr lang="zh-TW" altLang="en-US" sz="2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朵玫瑰</a:t>
            </a:r>
            <a:endParaRPr lang="en-US" altLang="zh-TW" sz="24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algn="ctr"/>
            <a:r>
              <a:rPr lang="en-US" altLang="zh-TW" sz="2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  <a:sym typeface="Wingdings" panose="05000000000000000000" pitchFamily="2" charset="2"/>
              </a:rPr>
              <a:t></a:t>
            </a:r>
            <a:r>
              <a:rPr lang="en-US" altLang="zh-TW" sz="24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(q1,</a:t>
            </a:r>
            <a:r>
              <a:rPr lang="zh-TW" altLang="en-US" sz="2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</a:t>
            </a:r>
            <a:r>
              <a:rPr lang="en-US" altLang="zh-TW" sz="2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TW" altLang="en-US" sz="2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玫瑰</a:t>
            </a:r>
            <a:r>
              <a:rPr lang="en-US" altLang="zh-TW" sz="2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)=300 </a:t>
            </a:r>
          </a:p>
        </p:txBody>
      </p:sp>
      <p:cxnSp>
        <p:nvCxnSpPr>
          <p:cNvPr id="10" name="直線單箭頭接點 9"/>
          <p:cNvCxnSpPr>
            <a:endCxn id="7" idx="1"/>
          </p:cNvCxnSpPr>
          <p:nvPr/>
        </p:nvCxnSpPr>
        <p:spPr>
          <a:xfrm>
            <a:off x="4336935" y="1552211"/>
            <a:ext cx="829821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3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552496" y="3214903"/>
            <a:ext cx="1944687" cy="830993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36" tIns="45718" rIns="91436" bIns="45718">
            <a:spAutoFit/>
          </a:bodyPr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9pPr>
          </a:lstStyle>
          <a:p>
            <a:pPr algn="ctr"/>
            <a:r>
              <a:rPr lang="en-US" altLang="zh-TW" sz="2400" i="0" dirty="0">
                <a:solidFill>
                  <a:prstClr val="black"/>
                </a:solidFill>
              </a:rPr>
              <a:t>Logic Form </a:t>
            </a:r>
          </a:p>
          <a:p>
            <a:pPr algn="ctr"/>
            <a:r>
              <a:rPr lang="en-US" altLang="zh-TW" sz="2400" i="0" dirty="0">
                <a:solidFill>
                  <a:prstClr val="black"/>
                </a:solidFill>
              </a:rPr>
              <a:t>Converter</a:t>
            </a:r>
          </a:p>
        </p:txBody>
      </p:sp>
      <p:cxnSp>
        <p:nvCxnSpPr>
          <p:cNvPr id="20" name="AutoShape 10"/>
          <p:cNvCxnSpPr>
            <a:cxnSpLocks noChangeShapeType="1"/>
          </p:cNvCxnSpPr>
          <p:nvPr/>
        </p:nvCxnSpPr>
        <p:spPr bwMode="auto">
          <a:xfrm flipH="1">
            <a:off x="1519280" y="4205145"/>
            <a:ext cx="6350" cy="4968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AutoShape 10"/>
          <p:cNvCxnSpPr>
            <a:cxnSpLocks noChangeShapeType="1"/>
          </p:cNvCxnSpPr>
          <p:nvPr/>
        </p:nvCxnSpPr>
        <p:spPr bwMode="auto">
          <a:xfrm flipH="1">
            <a:off x="1523627" y="2537364"/>
            <a:ext cx="6350" cy="4968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871511" y="1825669"/>
            <a:ext cx="1295539" cy="70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9pPr>
          </a:lstStyle>
          <a:p>
            <a:pPr algn="ctr"/>
            <a:r>
              <a:rPr lang="en-US" altLang="zh-TW" sz="2000" dirty="0">
                <a:solidFill>
                  <a:prstClr val="black"/>
                </a:solidFill>
                <a:latin typeface="Arial Narrow" pitchFamily="34" charset="0"/>
              </a:rPr>
              <a:t>Semantic </a:t>
            </a:r>
          </a:p>
          <a:p>
            <a:pPr algn="ctr"/>
            <a:r>
              <a:rPr lang="en-US" altLang="zh-TW" sz="2000" dirty="0">
                <a:solidFill>
                  <a:prstClr val="black"/>
                </a:solidFill>
                <a:latin typeface="Arial Narrow" pitchFamily="34" charset="0"/>
              </a:rPr>
              <a:t>Sequences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92476" y="4767691"/>
            <a:ext cx="1297142" cy="1323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9pPr>
          </a:lstStyle>
          <a:p>
            <a:pPr algn="ctr"/>
            <a:r>
              <a:rPr lang="en-US" altLang="zh-TW" sz="2000" dirty="0">
                <a:solidFill>
                  <a:prstClr val="black"/>
                </a:solidFill>
                <a:latin typeface="Arial Narrow" pitchFamily="34" charset="0"/>
              </a:rPr>
              <a:t>First order </a:t>
            </a:r>
          </a:p>
          <a:p>
            <a:pPr algn="ctr"/>
            <a:r>
              <a:rPr lang="en-US" altLang="zh-TW" sz="2000" dirty="0">
                <a:solidFill>
                  <a:prstClr val="black"/>
                </a:solidFill>
                <a:latin typeface="Arial Narrow" pitchFamily="34" charset="0"/>
              </a:rPr>
              <a:t>logic </a:t>
            </a:r>
          </a:p>
          <a:p>
            <a:pPr algn="ctr"/>
            <a:r>
              <a:rPr lang="en-US" altLang="zh-TW" sz="2000" dirty="0">
                <a:solidFill>
                  <a:prstClr val="black"/>
                </a:solidFill>
                <a:latin typeface="Arial Narrow" pitchFamily="34" charset="0"/>
              </a:rPr>
              <a:t>(FOL)-like </a:t>
            </a:r>
          </a:p>
          <a:p>
            <a:pPr algn="ctr"/>
            <a:r>
              <a:rPr lang="en-US" altLang="zh-TW" sz="2000" dirty="0">
                <a:solidFill>
                  <a:prstClr val="black"/>
                </a:solidFill>
                <a:latin typeface="Arial Narrow" pitchFamily="34" charset="0"/>
              </a:rPr>
              <a:t>statements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2077842" y="1994949"/>
            <a:ext cx="838683" cy="40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9pPr>
          </a:lstStyle>
          <a:p>
            <a:pPr algn="ctr"/>
            <a:r>
              <a:rPr lang="en-US" altLang="zh-TW" sz="2000" dirty="0">
                <a:solidFill>
                  <a:prstClr val="black"/>
                </a:solidFill>
                <a:latin typeface="Arial Narrow" pitchFamily="34" charset="0"/>
              </a:rPr>
              <a:t>(Input)</a:t>
            </a: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3411872" y="3749058"/>
            <a:ext cx="5732131" cy="276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/>
          <a:p>
            <a:r>
              <a:rPr lang="en-US" altLang="zh-TW" sz="14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LF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verb(v1,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)&amp;agent(v1,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)&amp;theme(v1,j1)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</a:t>
            </a:r>
            <a:r>
              <a:rPr lang="en-US" altLang="zh-TW" sz="14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cj_op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(j1,and)&amp;</a:t>
            </a:r>
            <a:r>
              <a:rPr lang="en-US" altLang="zh-TW" sz="14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cj_arg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(j1,n1)&amp;</a:t>
            </a:r>
            <a:r>
              <a:rPr lang="en-US" altLang="zh-TW" sz="1400" dirty="0" err="1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cj_arg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(j1,n2)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head(n1,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</a:t>
            </a:r>
            <a:r>
              <a:rPr lang="en-US" altLang="zh-TW" sz="1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quantity(n1,2361)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</a:t>
            </a:r>
            <a:r>
              <a:rPr lang="en-US" altLang="zh-TW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unit(n1,</a:t>
            </a:r>
            <a:r>
              <a:rPr lang="zh-TW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</a:t>
            </a:r>
            <a:r>
              <a:rPr lang="en-US" altLang="zh-TW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color(n1,</a:t>
            </a:r>
            <a:r>
              <a:rPr lang="zh-TW" altLang="en-US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紅</a:t>
            </a:r>
            <a:r>
              <a:rPr lang="en-US" altLang="zh-TW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head(n2,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</a:t>
            </a:r>
            <a:r>
              <a:rPr lang="en-US" altLang="zh-TW" sz="1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quantity(n2,1587)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</a:t>
            </a:r>
            <a:r>
              <a:rPr lang="en-US" altLang="zh-TW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unit(n2,</a:t>
            </a:r>
            <a:r>
              <a:rPr lang="zh-TW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</a:t>
            </a:r>
            <a:r>
              <a:rPr lang="en-US" altLang="zh-TW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color(n2,</a:t>
            </a:r>
            <a:r>
              <a:rPr lang="zh-TW" altLang="en-US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藍</a:t>
            </a:r>
            <a:r>
              <a:rPr lang="en-US" altLang="zh-TW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  <a:p>
            <a:endParaRPr lang="en-US" altLang="zh-TW" sz="14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sz="14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LF2:</a:t>
            </a:r>
          </a:p>
          <a:p>
            <a:r>
              <a:rPr lang="en-US" altLang="zh-TW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</a:t>
            </a:r>
            <a:r>
              <a:rPr lang="en-US" altLang="zh-TW" sz="1400" dirty="0" err="1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(q1,</a:t>
            </a:r>
            <a:r>
              <a:rPr lang="zh-TW" altLang="en-US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en-US" altLang="zh-TW" sz="1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n1</a:t>
            </a:r>
            <a:r>
              <a:rPr lang="en-US" altLang="zh-TW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</a:t>
            </a:r>
            <a:r>
              <a:rPr lang="en-US" altLang="zh-TW" sz="1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2361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&amp;verb(q1,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)&amp;agent(q1,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sz="12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</a:t>
            </a:r>
            <a:r>
              <a:rPr lang="en-US" altLang="zh-TW" sz="12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role(q1,theme)</a:t>
            </a:r>
          </a:p>
          <a:p>
            <a:r>
              <a:rPr lang="en-US" altLang="zh-TW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</a:t>
            </a:r>
            <a:r>
              <a:rPr lang="en-US" altLang="zh-TW" sz="1400" dirty="0" err="1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(q2,</a:t>
            </a:r>
            <a:r>
              <a:rPr lang="zh-TW" altLang="en-US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en-US" altLang="zh-TW" sz="1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n2</a:t>
            </a:r>
            <a:r>
              <a:rPr lang="en-US" altLang="zh-TW" sz="1400" dirty="0">
                <a:solidFill>
                  <a:srgbClr val="33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</a:t>
            </a:r>
            <a:r>
              <a:rPr lang="en-US" altLang="zh-TW" sz="1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1587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&amp;verb(q2,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)&amp;agent(q2,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r>
              <a:rPr lang="en-US" altLang="zh-TW" sz="12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</a:t>
            </a:r>
            <a:r>
              <a:rPr lang="en-US" altLang="zh-TW" sz="12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role(q2,theme)</a:t>
            </a:r>
          </a:p>
          <a:p>
            <a:endParaRPr lang="en-US" altLang="zh-TW" sz="1200" dirty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sz="1200" dirty="0">
                <a:solidFill>
                  <a:srgbClr val="646464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...</a:t>
            </a:r>
          </a:p>
          <a:p>
            <a:r>
              <a:rPr lang="en-US" altLang="zh-TW" sz="12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ANS=Sum(</a:t>
            </a:r>
            <a:r>
              <a:rPr lang="en-US" altLang="zh-TW" sz="1200" dirty="0" err="1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12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(?q,</a:t>
            </a:r>
            <a:r>
              <a:rPr lang="zh-TW" altLang="en-US" sz="12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12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,n3),</a:t>
            </a:r>
            <a:r>
              <a:rPr lang="en-US" altLang="zh-TW" sz="12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verb(?q,</a:t>
            </a:r>
            <a:r>
              <a:rPr lang="zh-TW" altLang="en-US" sz="12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12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)&amp;agent(?q,</a:t>
            </a:r>
            <a:r>
              <a:rPr lang="zh-TW" altLang="en-US" sz="12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sz="12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))</a:t>
            </a:r>
          </a:p>
          <a:p>
            <a:endParaRPr lang="en-US" altLang="zh-TW" sz="1200" dirty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404676" y="1248132"/>
            <a:ext cx="3736912" cy="2031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/>
          <a:p>
            <a:r>
              <a:rPr lang="en-US" altLang="zh-TW" sz="14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SR: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{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agent={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theme={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和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.and(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{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sz="1400" dirty="0">
                <a:solidFill>
                  <a:srgbClr val="646464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</a:t>
            </a:r>
            <a:r>
              <a:rPr lang="en-US" altLang="zh-TW" sz="1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quantity={2361}</a:t>
            </a:r>
            <a:r>
              <a:rPr lang="en-US" altLang="zh-TW" sz="1400" dirty="0">
                <a:solidFill>
                  <a:srgbClr val="646464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 </a:t>
            </a:r>
            <a:r>
              <a:rPr lang="en-US" altLang="zh-TW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unit={</a:t>
            </a:r>
            <a:r>
              <a:rPr lang="zh-TW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 </a:t>
            </a:r>
            <a:r>
              <a:rPr lang="en-US" altLang="zh-TW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color={</a:t>
            </a:r>
            <a:r>
              <a:rPr lang="zh-TW" altLang="en-US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紅</a:t>
            </a:r>
            <a:r>
              <a:rPr lang="en-US" altLang="zh-TW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{</a:t>
            </a:r>
            <a:r>
              <a:rPr lang="zh-TW" altLang="en-US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筆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:</a:t>
            </a:r>
          </a:p>
          <a:p>
            <a:r>
              <a:rPr lang="en-US" altLang="zh-TW" sz="1400" dirty="0">
                <a:solidFill>
                  <a:srgbClr val="646464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</a:t>
            </a:r>
            <a:r>
              <a:rPr lang="en-US" altLang="zh-TW" sz="1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quantity={1587}</a:t>
            </a:r>
            <a:r>
              <a:rPr lang="en-US" altLang="zh-TW" sz="1400" dirty="0">
                <a:solidFill>
                  <a:srgbClr val="646464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 </a:t>
            </a:r>
            <a:r>
              <a:rPr lang="en-US" altLang="zh-TW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unit={</a:t>
            </a:r>
            <a:r>
              <a:rPr lang="zh-TW" altLang="en-US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1400" dirty="0">
                <a:solidFill>
                  <a:srgbClr val="0000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}, </a:t>
            </a:r>
            <a:r>
              <a:rPr lang="en-US" altLang="zh-TW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color={</a:t>
            </a:r>
            <a:r>
              <a:rPr lang="zh-TW" altLang="en-US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藍</a:t>
            </a:r>
            <a:r>
              <a:rPr lang="en-US" altLang="zh-TW" sz="1400" dirty="0">
                <a:solidFill>
                  <a:srgbClr val="9933FF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</a:t>
            </a:r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})},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…</a:t>
            </a:r>
          </a:p>
        </p:txBody>
      </p:sp>
      <p:sp>
        <p:nvSpPr>
          <p:cNvPr id="27" name="左大括弧 26"/>
          <p:cNvSpPr/>
          <p:nvPr/>
        </p:nvSpPr>
        <p:spPr>
          <a:xfrm>
            <a:off x="3153519" y="1230218"/>
            <a:ext cx="288472" cy="2054040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2077840" y="4853879"/>
            <a:ext cx="1015013" cy="40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1200" b="1" 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9pPr>
          </a:lstStyle>
          <a:p>
            <a:pPr algn="ctr"/>
            <a:r>
              <a:rPr lang="en-US" altLang="zh-TW" sz="2000" dirty="0">
                <a:solidFill>
                  <a:prstClr val="black"/>
                </a:solidFill>
                <a:latin typeface="Arial Narrow" pitchFamily="34" charset="0"/>
              </a:rPr>
              <a:t>(Output)</a:t>
            </a:r>
          </a:p>
        </p:txBody>
      </p:sp>
      <p:sp>
        <p:nvSpPr>
          <p:cNvPr id="29" name="左大括弧 28"/>
          <p:cNvSpPr/>
          <p:nvPr/>
        </p:nvSpPr>
        <p:spPr>
          <a:xfrm>
            <a:off x="3153519" y="3713647"/>
            <a:ext cx="288472" cy="2694617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228600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b="1" dirty="0" err="1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Input/Output</a:t>
            </a:r>
            <a:r>
              <a:rPr lang="en-US" altLang="zh-TW" sz="3600" b="1" dirty="0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of Logical Form Converter</a:t>
            </a:r>
            <a:endParaRPr lang="en-US" sz="3600" b="1" dirty="0">
              <a:solidFill>
                <a:srgbClr val="1F497D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73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2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zh-TW" sz="2400" dirty="0">
              <a:latin typeface="Arial Narrow" panose="020B0606020202030204" pitchFamily="34" charset="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74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3" y="1359803"/>
            <a:ext cx="8377441" cy="4356007"/>
          </a:xfrm>
          <a:prstGeom prst="rect">
            <a:avLst/>
          </a:prstGeo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altLang="zh-TW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62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 Inference (3/8)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problem which needs to </a:t>
            </a:r>
            <a:r>
              <a:rPr lang="en-US" altLang="zh-TW" dirty="0">
                <a:solidFill>
                  <a:srgbClr val="FF0000"/>
                </a:solidFill>
              </a:rPr>
              <a:t>derive new facts</a:t>
            </a:r>
            <a:r>
              <a:rPr lang="en-US" altLang="zh-TW" dirty="0"/>
              <a:t> according to background knowledge: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8" name="文字方塊 7"/>
          <p:cNvSpPr txBox="1"/>
          <p:nvPr/>
        </p:nvSpPr>
        <p:spPr>
          <a:xfrm>
            <a:off x="590453" y="2030170"/>
            <a:ext cx="8096346" cy="830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zh-TW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爸爸買了</a:t>
            </a:r>
            <a:r>
              <a:rPr lang="en-US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r>
              <a:rPr lang="zh-TW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本</a:t>
            </a:r>
            <a:r>
              <a:rPr lang="en-US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329</a:t>
            </a:r>
            <a:r>
              <a:rPr lang="zh-TW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</a:t>
            </a:r>
            <a:r>
              <a:rPr lang="zh-TW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的故事書和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TW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465</a:t>
            </a:r>
            <a:r>
              <a:rPr lang="zh-TW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元的鋼筆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，</a:t>
            </a:r>
            <a:r>
              <a:rPr lang="zh-TW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爸爸共要付幾元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?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776126" y="2872988"/>
            <a:ext cx="5725003" cy="1477323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 err="1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(q1,</a:t>
            </a:r>
            <a:r>
              <a:rPr lang="zh-TW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本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,n1</a:t>
            </a:r>
            <a:r>
              <a:rPr lang="en-US" altLang="zh-TW" baseline="-250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)=3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&amp;verb(q1,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買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)&amp;agent(q1,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爸爸</a:t>
            </a:r>
            <a:r>
              <a:rPr lang="en-US" altLang="zh-TW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</a:t>
            </a:r>
          </a:p>
          <a:p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                    head(n1</a:t>
            </a:r>
            <a:r>
              <a:rPr lang="en-US" altLang="zh-TW" baseline="-25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故事書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)&amp;price(n1</a:t>
            </a:r>
            <a:r>
              <a:rPr lang="en-US" altLang="zh-TW" baseline="-250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,329)</a:t>
            </a:r>
            <a:endParaRPr lang="zh-TW" altLang="zh-TW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 err="1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(q2,</a:t>
            </a:r>
            <a:r>
              <a:rPr lang="zh-TW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,n2</a:t>
            </a:r>
            <a:r>
              <a:rPr lang="en-US" altLang="zh-TW" baseline="-250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)=2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&amp;verb(q2,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買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)&amp;agent(q2,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爸爸</a:t>
            </a:r>
            <a:r>
              <a:rPr lang="en-US" altLang="zh-TW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</a:t>
            </a:r>
          </a:p>
          <a:p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                    head(n2</a:t>
            </a:r>
            <a:r>
              <a:rPr lang="en-US" altLang="zh-TW" baseline="-25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鋼筆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)&amp;price(n1</a:t>
            </a:r>
            <a:r>
              <a:rPr lang="en-US" altLang="zh-TW" baseline="-250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,465</a:t>
            </a:r>
            <a:r>
              <a:rPr lang="en-US" altLang="zh-TW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  <a:p>
            <a:r>
              <a:rPr lang="en-US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ASK Sum(</a:t>
            </a:r>
            <a:r>
              <a:rPr lang="en-US" altLang="zh-TW" dirty="0" err="1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(?q,</a:t>
            </a:r>
            <a:r>
              <a:rPr lang="zh-TW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</a:t>
            </a:r>
            <a:r>
              <a:rPr lang="en-US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,#),verb(?q,</a:t>
            </a:r>
            <a:r>
              <a:rPr lang="zh-TW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付</a:t>
            </a:r>
            <a:r>
              <a:rPr lang="en-US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)&amp;agent(?q,</a:t>
            </a:r>
            <a:r>
              <a:rPr lang="zh-TW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爸爸</a:t>
            </a:r>
            <a:r>
              <a:rPr lang="en-US" altLang="zh-TW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))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143429" y="4371617"/>
            <a:ext cx="7165418" cy="646327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r>
              <a:rPr lang="en-US" altLang="zh-TW" dirty="0" err="1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(q1,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本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,n1)&amp;verb(q1,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買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)&amp;agent(q1,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爸爸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)&amp;price(n1,329)</a:t>
            </a:r>
            <a:endParaRPr lang="zh-TW" altLang="zh-TW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→</a:t>
            </a:r>
            <a:r>
              <a:rPr lang="en-US" altLang="zh-TW" dirty="0" err="1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(q3,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,#)=</a:t>
            </a:r>
            <a:r>
              <a:rPr lang="en-US" altLang="zh-TW" dirty="0" err="1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(q1,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本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,n1)×329&amp;verb(q3,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付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)&amp;agent(q3,</a:t>
            </a:r>
            <a:r>
              <a:rPr lang="zh-TW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爸爸</a:t>
            </a:r>
            <a:r>
              <a:rPr lang="en-US" altLang="zh-TW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endParaRPr lang="zh-TW" altLang="zh-TW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36236" y="5249615"/>
            <a:ext cx="7779807" cy="830993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r>
              <a:rPr lang="en-US" altLang="zh-TW" sz="2400" dirty="0" err="1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(q1,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本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,n1)×329=</a:t>
            </a:r>
            <a:r>
              <a:rPr lang="en-US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3×329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=987</a:t>
            </a:r>
          </a:p>
          <a:p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  <a:sym typeface="Wingdings" panose="05000000000000000000" pitchFamily="2" charset="2"/>
              </a:rPr>
              <a:t>      </a:t>
            </a:r>
            <a:r>
              <a:rPr lang="en-US" altLang="zh-TW" sz="2400" b="1" dirty="0" err="1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(q3,</a:t>
            </a:r>
            <a:r>
              <a:rPr lang="zh-TW" altLang="zh-TW" sz="2400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</a:t>
            </a:r>
            <a:r>
              <a:rPr lang="en-US" altLang="zh-TW" sz="2400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,#)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=</a:t>
            </a:r>
            <a:r>
              <a:rPr lang="en-US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987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&amp;verb(q3,</a:t>
            </a:r>
            <a:r>
              <a:rPr lang="zh-TW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付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)&amp;agent(q3,</a:t>
            </a:r>
            <a:r>
              <a:rPr lang="zh-TW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爸爸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endParaRPr lang="zh-TW" altLang="zh-TW" sz="24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3523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Verb entailment </a:t>
            </a:r>
            <a:r>
              <a:rPr lang="en-US" altLang="zh-TW" dirty="0" smtClean="0"/>
              <a:t>(1/2</a:t>
            </a:r>
            <a:r>
              <a:rPr lang="en-US" altLang="zh-TW" dirty="0"/>
              <a:t>) 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MWP might adopt different verbs among body text and question text.</a:t>
            </a:r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8" name="文字方塊 7"/>
          <p:cNvSpPr txBox="1"/>
          <p:nvPr/>
        </p:nvSpPr>
        <p:spPr>
          <a:xfrm>
            <a:off x="590454" y="2624411"/>
            <a:ext cx="8096346" cy="830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爸爸</a:t>
            </a:r>
            <a:r>
              <a:rPr lang="zh-TW" altLang="en-US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買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了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本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329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元的故事書和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465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元的鋼筆，爸爸共要</a:t>
            </a:r>
            <a:r>
              <a:rPr lang="zh-TW" altLang="en-US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付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幾元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?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98625" y="4194132"/>
            <a:ext cx="9006628" cy="830993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sz="2400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(?</a:t>
            </a:r>
            <a:r>
              <a:rPr lang="en-US" altLang="zh-TW" sz="2400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q,?u,?o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)&amp;verb(?q,</a:t>
            </a:r>
            <a:r>
              <a:rPr lang="zh-TW" altLang="en-US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買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)&amp;agent(?</a:t>
            </a:r>
            <a:r>
              <a:rPr lang="en-US" altLang="zh-TW" sz="2400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q,?a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)&amp;price(?</a:t>
            </a:r>
            <a:r>
              <a:rPr lang="en-US" altLang="zh-TW" sz="2400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o,?p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  <a:p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→</a:t>
            </a:r>
            <a:r>
              <a:rPr lang="en-US" altLang="zh-TW" sz="2400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($q,</a:t>
            </a:r>
            <a:r>
              <a:rPr lang="zh-TW" altLang="en-US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元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,#)=</a:t>
            </a:r>
            <a:r>
              <a:rPr lang="en-US" altLang="zh-TW" sz="2400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(?</a:t>
            </a:r>
            <a:r>
              <a:rPr lang="en-US" altLang="zh-TW" sz="2400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q,?u,?o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×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?</a:t>
            </a:r>
            <a:r>
              <a:rPr lang="en-US" altLang="zh-TW" sz="2400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p&amp;verb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($q,</a:t>
            </a:r>
            <a:r>
              <a:rPr lang="zh-TW" altLang="en-US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付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)&amp;agent($</a:t>
            </a:r>
            <a:r>
              <a:rPr lang="en-US" altLang="zh-TW" sz="2400" dirty="0" err="1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q,?a</a:t>
            </a:r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</p:txBody>
      </p:sp>
      <p:sp>
        <p:nvSpPr>
          <p:cNvPr id="4" name="向下箭號 3"/>
          <p:cNvSpPr/>
          <p:nvPr/>
        </p:nvSpPr>
        <p:spPr>
          <a:xfrm>
            <a:off x="4445038" y="3455403"/>
            <a:ext cx="387178" cy="73872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2726724" y="5131142"/>
            <a:ext cx="5049795" cy="713904"/>
            <a:chOff x="2726723" y="5306240"/>
            <a:chExt cx="5049795" cy="713904"/>
          </a:xfrm>
        </p:grpSpPr>
        <p:sp>
          <p:nvSpPr>
            <p:cNvPr id="9" name="雲朵形圖說文字 8"/>
            <p:cNvSpPr/>
            <p:nvPr/>
          </p:nvSpPr>
          <p:spPr>
            <a:xfrm rot="10800000">
              <a:off x="2726723" y="5306240"/>
              <a:ext cx="5049795" cy="713904"/>
            </a:xfrm>
            <a:prstGeom prst="cloudCallout">
              <a:avLst/>
            </a:prstGeom>
            <a:solidFill>
              <a:schemeClr val="tx2">
                <a:lumMod val="40000"/>
                <a:lumOff val="60000"/>
                <a:alpha val="9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3389869" y="5474810"/>
              <a:ext cx="37235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>
                  <a:solidFill>
                    <a:srgbClr val="FF0000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Verb entailment required </a:t>
              </a:r>
              <a:endParaRPr lang="zh-TW" altLang="en-US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3152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Verb entailment (2/2) 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Given an order verb pair (</a:t>
            </a:r>
            <a:r>
              <a:rPr lang="zh-TW" altLang="en-US" dirty="0">
                <a:solidFill>
                  <a:srgbClr val="FF0000"/>
                </a:solidFill>
              </a:rPr>
              <a:t>買</a:t>
            </a:r>
            <a:r>
              <a:rPr lang="en-US" altLang="zh-TW" dirty="0" smtClean="0"/>
              <a:t>,</a:t>
            </a:r>
            <a:r>
              <a:rPr lang="zh-TW" altLang="en-US" dirty="0" smtClean="0"/>
              <a:t> </a:t>
            </a:r>
            <a:r>
              <a:rPr lang="zh-TW" altLang="en-US" dirty="0">
                <a:solidFill>
                  <a:srgbClr val="FF0000"/>
                </a:solidFill>
              </a:rPr>
              <a:t>付</a:t>
            </a:r>
            <a:r>
              <a:rPr lang="en-US" altLang="zh-TW" dirty="0" smtClean="0"/>
              <a:t>) as input, we want to detect whether the entailment relation ‘</a:t>
            </a:r>
            <a:r>
              <a:rPr lang="zh-TW" altLang="en-US" dirty="0" smtClean="0">
                <a:solidFill>
                  <a:srgbClr val="FF0000"/>
                </a:solidFill>
              </a:rPr>
              <a:t>買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付</a:t>
            </a:r>
            <a:r>
              <a:rPr lang="en-US" altLang="zh-TW" dirty="0" smtClean="0">
                <a:sym typeface="Wingdings" panose="05000000000000000000" pitchFamily="2" charset="2"/>
              </a:rPr>
              <a:t>’ holds for this pair.</a:t>
            </a:r>
          </a:p>
          <a:p>
            <a:pPr lvl="1"/>
            <a:r>
              <a:rPr lang="en-US" altLang="zh-TW" i="1" dirty="0" smtClean="0">
                <a:solidFill>
                  <a:srgbClr val="FF0000"/>
                </a:solidFill>
              </a:rPr>
              <a:t>E-</a:t>
            </a:r>
            <a:r>
              <a:rPr lang="en-US" altLang="zh-TW" i="1" dirty="0" err="1" smtClean="0">
                <a:solidFill>
                  <a:srgbClr val="FF0000"/>
                </a:solidFill>
              </a:rPr>
              <a:t>HowNet</a:t>
            </a:r>
            <a:r>
              <a:rPr lang="en-US" altLang="zh-TW" dirty="0" smtClean="0"/>
              <a:t> is adopted as the knowledge base for solving this problems.</a:t>
            </a:r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389" y="3392490"/>
            <a:ext cx="6753225" cy="311467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60399" y="4497859"/>
            <a:ext cx="1375719" cy="73316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07892" y="4497859"/>
            <a:ext cx="1359244" cy="73316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0688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 Inference (2/8)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</a:t>
            </a:r>
            <a:r>
              <a:rPr lang="en-US" altLang="zh-TW" dirty="0"/>
              <a:t>problem which</a:t>
            </a:r>
            <a:r>
              <a:rPr lang="en-US" altLang="zh-TW" dirty="0" smtClean="0"/>
              <a:t> can be calculated from the facts directly derived from MWP:</a:t>
            </a:r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8" name="文字方塊 7"/>
          <p:cNvSpPr txBox="1"/>
          <p:nvPr/>
        </p:nvSpPr>
        <p:spPr>
          <a:xfrm>
            <a:off x="590454" y="2212093"/>
            <a:ext cx="8096346" cy="830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花店進貨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300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朵玫瑰和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600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朵百合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 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上午賣出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186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朵百合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下午賣出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234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朵，問花店共賣出幾朵百合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?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590453" y="3150843"/>
            <a:ext cx="8096347" cy="1938988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>
            <a:spAutoFit/>
          </a:bodyPr>
          <a:lstStyle/>
          <a:p>
            <a:r>
              <a:rPr lang="en-US" altLang="zh-TW" sz="2400" dirty="0" err="1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(q1,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玫瑰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)=300&amp;verb(q1,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)&amp;agent(q1,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花店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)&amp;…</a:t>
            </a:r>
          </a:p>
          <a:p>
            <a:r>
              <a:rPr lang="en-US" altLang="zh-TW" sz="2400" dirty="0" err="1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(q2,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百合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)=600&amp;verb(q2,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進貨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)&amp;agent(q2,</a:t>
            </a:r>
            <a:r>
              <a:rPr lang="zh-TW" altLang="en-US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花店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)&amp;…</a:t>
            </a:r>
          </a:p>
          <a:p>
            <a:r>
              <a:rPr lang="en-US" altLang="zh-TW" sz="2400" dirty="0" err="1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(q3,</a:t>
            </a:r>
            <a:r>
              <a:rPr lang="zh-TW" altLang="en-US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TW" altLang="en-US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百合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)=186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verb(q3,</a:t>
            </a:r>
            <a:r>
              <a:rPr lang="zh-TW" altLang="en-US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賣出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)&amp;agent(q3,</a:t>
            </a:r>
            <a:r>
              <a:rPr lang="zh-TW" altLang="en-US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花店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&amp;…</a:t>
            </a:r>
          </a:p>
          <a:p>
            <a:r>
              <a:rPr lang="en-US" altLang="zh-TW" sz="2400" dirty="0" err="1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(q4,</a:t>
            </a:r>
            <a:r>
              <a:rPr lang="zh-TW" altLang="en-US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TW" altLang="en-US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百合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)=234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verb(q4,</a:t>
            </a:r>
            <a:r>
              <a:rPr lang="zh-TW" altLang="en-US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賣出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)&amp;agent(q4,</a:t>
            </a:r>
            <a:r>
              <a:rPr lang="zh-TW" altLang="en-US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花店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&amp;…</a:t>
            </a:r>
          </a:p>
          <a:p>
            <a:r>
              <a:rPr lang="en-US" altLang="zh-TW" sz="24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ASK</a:t>
            </a:r>
            <a:r>
              <a:rPr lang="en-US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Sum(</a:t>
            </a:r>
            <a:r>
              <a:rPr lang="en-US" altLang="zh-TW" sz="2400" dirty="0" err="1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(?q,</a:t>
            </a:r>
            <a:r>
              <a:rPr lang="zh-TW" altLang="en-US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朵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zh-TW" altLang="en-US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百合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r>
              <a:rPr lang="en-US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,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verb(?q,</a:t>
            </a:r>
            <a:r>
              <a:rPr lang="zh-TW" altLang="en-US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賣出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)&amp;agent(?q,</a:t>
            </a:r>
            <a:r>
              <a:rPr lang="zh-TW" altLang="en-US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花店</a:t>
            </a:r>
            <a:r>
              <a:rPr lang="en-US" altLang="zh-TW" sz="2400" dirty="0">
                <a:solidFill>
                  <a:srgbClr val="7030A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r>
              <a:rPr lang="en-US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871438" y="5193218"/>
            <a:ext cx="5171914" cy="83099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/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quan3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+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quan4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= 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186 </a:t>
            </a:r>
            <a:r>
              <a:rPr lang="en-US" altLang="zh-TW" sz="2400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+</a:t>
            </a:r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234</a:t>
            </a:r>
          </a:p>
          <a:p>
            <a:pPr algn="ctr"/>
            <a:r>
              <a:rPr lang="en-US" altLang="zh-TW" sz="2400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    = 420 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216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79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>
          <a:xfrm>
            <a:off x="615018" y="1186347"/>
            <a:ext cx="8229600" cy="4525963"/>
          </a:xfrm>
          <a:prstGeom prst="rect">
            <a:avLst/>
          </a:prstGeom>
        </p:spPr>
        <p:txBody>
          <a:bodyPr vert="horz" lIns="91436" tIns="45718" rIns="91436" bIns="45718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55584" indent="-355584"/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E.g.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文具店進貨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2361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枝紅筆和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1587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枝藍筆，</a:t>
            </a:r>
            <a:r>
              <a:rPr lang="zh-TW" altLang="en-US" sz="2800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文具店共進貨幾枝筆？</a:t>
            </a:r>
            <a:endParaRPr lang="en-US" dirty="0">
              <a:solidFill>
                <a:srgbClr val="FF0000"/>
              </a:solidFill>
              <a:latin typeface="Palatino Linotype"/>
              <a:cs typeface="Palatino Linotype"/>
            </a:endParaRPr>
          </a:p>
          <a:p>
            <a:endParaRPr lang="en-US" sz="28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203285" y="2163023"/>
            <a:ext cx="7641333" cy="4447367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zh-TW" altLang="en-US" b="1" dirty="0">
                <a:solidFill>
                  <a:prstClr val="black"/>
                </a:solidFill>
                <a:latin typeface="Arial Narrow" pitchFamily="34" charset="0"/>
              </a:rPr>
              <a:t>文具店共進貨幾枝筆</a:t>
            </a:r>
            <a:r>
              <a:rPr lang="zh-TW" altLang="en-US" b="1" dirty="0" smtClean="0">
                <a:solidFill>
                  <a:prstClr val="black"/>
                </a:solidFill>
                <a:latin typeface="Arial Narrow" pitchFamily="34" charset="0"/>
              </a:rPr>
              <a:t>？</a:t>
            </a:r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/>
            </a:r>
            <a:b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</a:br>
            <a:endParaRPr lang="en-US" altLang="zh-TW" dirty="0" smtClean="0">
              <a:solidFill>
                <a:srgbClr val="646464"/>
              </a:solidFill>
              <a:latin typeface="Arial Narrow" pitchFamily="34" charset="0"/>
            </a:endParaRPr>
          </a:p>
          <a:p>
            <a:r>
              <a:rPr lang="en-US" altLang="zh-TW" b="1" dirty="0" smtClean="0">
                <a:solidFill>
                  <a:prstClr val="black"/>
                </a:solidFill>
                <a:latin typeface="Arial Narrow" pitchFamily="34" charset="0"/>
              </a:rPr>
              <a:t>SR: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進貨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(3):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agent={[x1]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文具店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(1)},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quantity={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共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(2)},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theme={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筆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(5):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    quantifier={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幾枝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(4)}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}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endParaRPr lang="en-US" altLang="zh-TW" sz="1400" dirty="0">
              <a:solidFill>
                <a:prstClr val="black"/>
              </a:solidFill>
              <a:latin typeface="Arial Narrow" pitchFamily="34" charset="0"/>
            </a:endParaRP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文具店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(1,Ncb): {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商店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|</a:t>
            </a:r>
            <a:r>
              <a:rPr lang="en-US" altLang="zh-TW" sz="1500" dirty="0" err="1">
                <a:solidFill>
                  <a:prstClr val="black"/>
                </a:solidFill>
                <a:latin typeface="Arial Narrow" pitchFamily="34" charset="0"/>
              </a:rPr>
              <a:t>shop:predication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={or({buy|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買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},{sell|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賣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}):possession={stationery|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文具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},agent={~}}}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共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(2,Daa): {all|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全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進貨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(3,VA4): {buy|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買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:agent={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商店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|shop},theme={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商品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|commodity}}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幾枝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(4,DM): quantifier={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枝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.null|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無義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: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幾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.quantity={</a:t>
            </a:r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Ques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|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疑問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}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筆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(5,Nab): {</a:t>
            </a:r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PenInk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|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筆墨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  <a:endParaRPr lang="en-US" altLang="zh-TW" sz="1400" dirty="0">
              <a:solidFill>
                <a:prstClr val="black"/>
              </a:solidFill>
              <a:latin typeface="Arial Narrow" pitchFamily="34" charset="0"/>
            </a:endParaRPr>
          </a:p>
          <a:p>
            <a:endParaRPr lang="en-US" altLang="zh-TW" sz="14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3810000" y="2324778"/>
            <a:ext cx="4961879" cy="2585319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LF1:</a:t>
            </a:r>
          </a:p>
          <a:p>
            <a:pPr marL="87309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verb(v2,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進貨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)&amp;agent(v2,n7)&amp;head(n7,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文具店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</a:t>
            </a:r>
          </a:p>
          <a:p>
            <a:pPr marL="87309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quantity(v2,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共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)&amp;theme(v2,n3)&amp;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head(n3,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筆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</a:t>
            </a:r>
          </a:p>
          <a:p>
            <a:pPr marL="87309"/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unit(n3,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枝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)&amp;quantity(n3,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幾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 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</a:p>
          <a:p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>                                             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LF2:</a:t>
            </a:r>
          </a:p>
          <a:p>
            <a:pPr indent="87309"/>
            <a:r>
              <a:rPr lang="fr-FR" altLang="zh-TW" b="1" dirty="0" smtClean="0">
                <a:solidFill>
                  <a:srgbClr val="FF0000"/>
                </a:solidFill>
                <a:latin typeface="Arial Narrow" pitchFamily="34" charset="0"/>
              </a:rPr>
              <a:t>ANS=Addition</a:t>
            </a:r>
            <a:r>
              <a:rPr lang="fr-FR" altLang="zh-TW" dirty="0" smtClean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fr-FR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quan(q1,</a:t>
            </a:r>
            <a:r>
              <a:rPr lang="zh-TW" altLang="fr-FR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枝</a:t>
            </a:r>
            <a:r>
              <a:rPr lang="fr-FR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FF0000"/>
                </a:solidFill>
                <a:latin typeface="Arial Narrow" pitchFamily="34" charset="0"/>
              </a:rPr>
              <a:t>紅筆</a:t>
            </a:r>
            <a:r>
              <a:rPr lang="fr-FR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fr-FR" altLang="zh-TW" dirty="0" smtClean="0">
                <a:solidFill>
                  <a:prstClr val="black"/>
                </a:solidFill>
                <a:latin typeface="Arial Narrow" pitchFamily="34" charset="0"/>
              </a:rPr>
              <a:t>,</a:t>
            </a:r>
            <a:r>
              <a:rPr lang="fr-FR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quan(q2,</a:t>
            </a:r>
            <a:r>
              <a:rPr lang="zh-TW" altLang="fr-FR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枝</a:t>
            </a:r>
            <a:r>
              <a:rPr lang="fr-FR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FF0000"/>
                </a:solidFill>
                <a:latin typeface="Arial Narrow" pitchFamily="34" charset="0"/>
              </a:rPr>
              <a:t>藍筆</a:t>
            </a:r>
            <a:r>
              <a:rPr lang="fr-FR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fr-FR" altLang="zh-TW" dirty="0" smtClean="0">
                <a:solidFill>
                  <a:prstClr val="black"/>
                </a:solidFill>
                <a:latin typeface="Arial Narrow" pitchFamily="34" charset="0"/>
              </a:rPr>
              <a:t>)</a:t>
            </a:r>
            <a:br>
              <a:rPr lang="fr-FR" altLang="zh-TW" dirty="0" smtClean="0">
                <a:solidFill>
                  <a:prstClr val="black"/>
                </a:solidFill>
                <a:latin typeface="Arial Narrow" pitchFamily="34" charset="0"/>
              </a:rPr>
            </a:br>
            <a:r>
              <a:rPr lang="fr-FR" altLang="zh-TW" dirty="0" smtClean="0">
                <a:solidFill>
                  <a:prstClr val="black"/>
                </a:solidFill>
                <a:latin typeface="Arial Narrow" pitchFamily="34" charset="0"/>
              </a:rPr>
              <a:t/>
            </a:r>
            <a:br>
              <a:rPr lang="fr-FR" altLang="zh-TW" dirty="0" smtClean="0">
                <a:solidFill>
                  <a:prstClr val="black"/>
                </a:solidFill>
                <a:latin typeface="Arial Narrow" pitchFamily="34" charset="0"/>
              </a:rPr>
            </a:br>
            <a:endParaRPr lang="en-US" altLang="zh-TW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Logical Form Converter (1/13)</a:t>
            </a:r>
            <a:endParaRPr lang="en-US" sz="3600" b="1" dirty="0">
              <a:solidFill>
                <a:srgbClr val="1F497D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382532" y="4363893"/>
            <a:ext cx="4389349" cy="338550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1">
                <a:lumMod val="50000"/>
              </a:schemeClr>
            </a:solidFill>
            <a:prstDash val="sysDash"/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fr-FR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quan(q1,</a:t>
            </a:r>
            <a:r>
              <a:rPr lang="zh-TW" altLang="fr-FR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枝</a:t>
            </a:r>
            <a:r>
              <a:rPr lang="fr-FR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sz="1600" b="1" dirty="0">
                <a:solidFill>
                  <a:srgbClr val="FF0000"/>
                </a:solidFill>
                <a:latin typeface="Arial Narrow" pitchFamily="34" charset="0"/>
              </a:rPr>
              <a:t>紅筆</a:t>
            </a:r>
            <a:r>
              <a:rPr lang="fr-FR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sz="1500" b="1" dirty="0">
                <a:solidFill>
                  <a:prstClr val="black"/>
                </a:solidFill>
                <a:latin typeface="新細明體"/>
              </a:rPr>
              <a:t>=2361</a:t>
            </a:r>
            <a:r>
              <a:rPr lang="en-US" altLang="zh-TW" sz="1500" b="1" dirty="0">
                <a:solidFill>
                  <a:prstClr val="black"/>
                </a:solidFill>
                <a:latin typeface="Arial Narrow" pitchFamily="34" charset="0"/>
              </a:rPr>
              <a:t>, </a:t>
            </a:r>
            <a:r>
              <a:rPr lang="fr-FR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quan(q2,</a:t>
            </a:r>
            <a:r>
              <a:rPr lang="zh-TW" altLang="fr-FR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枝</a:t>
            </a:r>
            <a:r>
              <a:rPr lang="fr-FR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sz="1600" b="1" dirty="0">
                <a:solidFill>
                  <a:srgbClr val="FF0000"/>
                </a:solidFill>
                <a:latin typeface="Arial Narrow" pitchFamily="34" charset="0"/>
              </a:rPr>
              <a:t>藍筆</a:t>
            </a:r>
            <a:r>
              <a:rPr lang="fr-FR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sz="1500" b="1" dirty="0">
                <a:solidFill>
                  <a:prstClr val="black"/>
                </a:solidFill>
                <a:latin typeface="新細明體"/>
              </a:rPr>
              <a:t>=1587</a:t>
            </a:r>
          </a:p>
        </p:txBody>
      </p:sp>
      <p:sp>
        <p:nvSpPr>
          <p:cNvPr id="19" name="AutoShape 6"/>
          <p:cNvSpPr>
            <a:spLocks/>
          </p:cNvSpPr>
          <p:nvPr/>
        </p:nvSpPr>
        <p:spPr bwMode="auto">
          <a:xfrm>
            <a:off x="5394667" y="4791555"/>
            <a:ext cx="2106376" cy="364091"/>
          </a:xfrm>
          <a:prstGeom prst="borderCallout2">
            <a:avLst>
              <a:gd name="adj1" fmla="val 47577"/>
              <a:gd name="adj2" fmla="val -383"/>
              <a:gd name="adj3" fmla="val 47578"/>
              <a:gd name="adj4" fmla="val -11562"/>
              <a:gd name="adj5" fmla="val -139569"/>
              <a:gd name="adj6" fmla="val -25486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pPr algn="ctr"/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Solution Type: Addition</a:t>
            </a: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7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>
          <a:xfrm>
            <a:off x="615018" y="1186347"/>
            <a:ext cx="8229600" cy="4525963"/>
          </a:xfrm>
          <a:prstGeom prst="rect">
            <a:avLst/>
          </a:prstGeom>
        </p:spPr>
        <p:txBody>
          <a:bodyPr vert="horz" lIns="91436" tIns="45718" rIns="91436" bIns="45718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E.g.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奇幻森林裡有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4256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棵樹，每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38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棵劃分成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區，</a:t>
            </a:r>
            <a:r>
              <a:rPr lang="zh-TW" altLang="en-US" sz="2800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共可劃分成幾區？</a:t>
            </a:r>
            <a:endParaRPr lang="en-US" dirty="0">
              <a:solidFill>
                <a:srgbClr val="FF0000"/>
              </a:solidFill>
              <a:latin typeface="Palatino Linotype"/>
              <a:cs typeface="Palatino Linotype"/>
            </a:endParaRPr>
          </a:p>
          <a:p>
            <a:pPr marL="457180" lvl="1" indent="0">
              <a:buNone/>
            </a:pPr>
            <a:endParaRPr lang="en-US" sz="1000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sz="28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241387" y="2202537"/>
            <a:ext cx="4333915" cy="4570478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zh-TW" altLang="en-US" b="1" dirty="0" smtClean="0">
                <a:solidFill>
                  <a:prstClr val="black"/>
                </a:solidFill>
                <a:latin typeface="Arial Narrow" pitchFamily="34" charset="0"/>
              </a:rPr>
              <a:t>共可劃分成幾區？</a:t>
            </a:r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/>
            </a:r>
            <a:b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</a:br>
            <a:endParaRPr lang="en-US" altLang="zh-TW" dirty="0" smtClean="0">
              <a:solidFill>
                <a:srgbClr val="646464"/>
              </a:solidFill>
              <a:latin typeface="Arial Narrow" pitchFamily="34" charset="0"/>
            </a:endParaRPr>
          </a:p>
          <a:p>
            <a:r>
              <a:rPr lang="en-US" altLang="zh-TW" b="1" dirty="0" smtClean="0">
                <a:solidFill>
                  <a:prstClr val="black"/>
                </a:solidFill>
                <a:latin typeface="Arial Narrow" pitchFamily="34" charset="0"/>
              </a:rPr>
              <a:t>SR: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劃分成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(3):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quantity={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共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(1)},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</a:t>
            </a:r>
            <a:r>
              <a:rPr lang="en-US" altLang="zh-TW" dirty="0" err="1" smtClean="0">
                <a:solidFill>
                  <a:prstClr val="black"/>
                </a:solidFill>
                <a:latin typeface="Arial Narrow" pitchFamily="34" charset="0"/>
              </a:rPr>
              <a:t>epistemics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={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可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(2)},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range={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區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(5):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    quantifier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={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幾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(4}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},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theme={[x1]}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endParaRPr lang="en-US" altLang="zh-TW" dirty="0" smtClean="0">
              <a:solidFill>
                <a:prstClr val="black"/>
              </a:solidFill>
              <a:latin typeface="Arial Narrow" pitchFamily="34" charset="0"/>
            </a:endParaRP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共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(1,Daa): {all|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全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可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(2,Dbaa): possibility={</a:t>
            </a:r>
            <a:r>
              <a:rPr lang="en-US" altLang="zh-TW" sz="1500" dirty="0" err="1">
                <a:solidFill>
                  <a:prstClr val="black"/>
                </a:solidFill>
                <a:latin typeface="Arial Narrow" pitchFamily="34" charset="0"/>
              </a:rPr>
              <a:t>ish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稍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劃分成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(3,VG2): {become|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成為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:means={classify|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分類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幾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(4,Neqa): 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quantity={</a:t>
            </a:r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Ques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|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疑問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區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(5,Ncb): {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district|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區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3633711" y="2295990"/>
            <a:ext cx="5210907" cy="3139317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LF1:</a:t>
            </a:r>
          </a:p>
          <a:p>
            <a:pPr marL="88896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verb(v3,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劃分成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)&amp;quantity(v3,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共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</a:t>
            </a:r>
            <a:r>
              <a:rPr lang="en-US" altLang="zh-TW" dirty="0" err="1" smtClean="0">
                <a:solidFill>
                  <a:prstClr val="black"/>
                </a:solidFill>
                <a:latin typeface="Arial Narrow" pitchFamily="34" charset="0"/>
              </a:rPr>
              <a:t>epistemics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(v3,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可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</a:t>
            </a:r>
          </a:p>
          <a:p>
            <a:pPr marL="88896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range(v3,n4)&amp;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head(n4,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區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)&amp;quantity(n4,</a:t>
            </a:r>
            <a:r>
              <a:rPr lang="zh-TW" altLang="en-US" dirty="0">
                <a:solidFill>
                  <a:srgbClr val="034BED"/>
                </a:solidFill>
                <a:latin typeface="Arial Narrow" pitchFamily="34" charset="0"/>
              </a:rPr>
              <a:t>幾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</a:t>
            </a:r>
            <a:endParaRPr lang="en-US" altLang="zh-TW" dirty="0" smtClean="0">
              <a:solidFill>
                <a:prstClr val="black"/>
              </a:solidFill>
              <a:latin typeface="Arial Narrow" pitchFamily="34" charset="0"/>
            </a:endParaRP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                                         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LF2:</a:t>
            </a:r>
          </a:p>
          <a:p>
            <a:pPr marL="88896"/>
            <a:r>
              <a:rPr lang="en-US" altLang="zh-TW" b="1" dirty="0" smtClean="0">
                <a:solidFill>
                  <a:srgbClr val="FF0000"/>
                </a:solidFill>
                <a:latin typeface="Arial Narrow" pitchFamily="34" charset="0"/>
              </a:rPr>
              <a:t> ANS=</a:t>
            </a:r>
            <a:r>
              <a:rPr lang="en-US" altLang="zh-TW" b="1" dirty="0" err="1" smtClean="0">
                <a:solidFill>
                  <a:srgbClr val="FF0000"/>
                </a:solidFill>
                <a:latin typeface="Arial Narrow" pitchFamily="34" charset="0"/>
              </a:rPr>
              <a:t>CeilDiv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en-US" altLang="zh-TW" b="1" dirty="0" err="1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(q1,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棵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樹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,</a:t>
            </a:r>
            <a:r>
              <a:rPr lang="en-US" altLang="zh-TW" dirty="0" err="1" smtClean="0">
                <a:solidFill>
                  <a:prstClr val="black"/>
                </a:solidFill>
                <a:latin typeface="Arial Narrow" pitchFamily="34" charset="0"/>
              </a:rPr>
              <a:t>u_map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?m,#,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區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棵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樹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</a:t>
            </a:r>
          </a:p>
          <a:p>
            <a:pPr marL="88896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verb(?m,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劃分成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))</a:t>
            </a:r>
          </a:p>
          <a:p>
            <a:pPr marL="88896"/>
            <a:endParaRPr lang="en-US" altLang="zh-TW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marL="88896"/>
            <a:endParaRPr lang="en-US" altLang="zh-TW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marL="88896"/>
            <a:endParaRPr lang="en-US" altLang="zh-TW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marL="88896"/>
            <a:endParaRPr lang="en-US" altLang="zh-TW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Logical Form Converter (2/13)</a:t>
            </a:r>
            <a:endParaRPr lang="en-US" sz="3600" b="1" dirty="0">
              <a:solidFill>
                <a:srgbClr val="1F497D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5326718" y="4445337"/>
            <a:ext cx="3429000" cy="784826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1">
                <a:lumMod val="50000"/>
              </a:schemeClr>
            </a:solidFill>
            <a:prstDash val="sysDash"/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(q1,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棵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樹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)=4256 &amp; </a:t>
            </a:r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(q2,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棵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樹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)=38 &amp; </a:t>
            </a:r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qmap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(m1,q1,q2) &amp; verb(m1,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劃分成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r>
              <a:rPr lang="en-US" altLang="zh-TW" sz="1500" b="1" dirty="0">
                <a:solidFill>
                  <a:prstClr val="black"/>
                </a:solidFill>
                <a:latin typeface="新細明體"/>
              </a:rPr>
              <a:t>=&gt; </a:t>
            </a:r>
            <a:r>
              <a:rPr lang="en-US" altLang="zh-TW" sz="1500" dirty="0" err="1">
                <a:solidFill>
                  <a:prstClr val="black"/>
                </a:solidFill>
                <a:latin typeface="Arial Narrow" pitchFamily="34" charset="0"/>
              </a:rPr>
              <a:t>u_map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(m1, #,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區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,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棵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,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樹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): 1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區樹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?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棵</a:t>
            </a:r>
            <a:endParaRPr lang="en-US" altLang="zh-TW" sz="15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9" name="AutoShape 6"/>
          <p:cNvSpPr>
            <a:spLocks/>
          </p:cNvSpPr>
          <p:nvPr/>
        </p:nvSpPr>
        <p:spPr bwMode="auto">
          <a:xfrm>
            <a:off x="5912742" y="5610710"/>
            <a:ext cx="2106376" cy="364091"/>
          </a:xfrm>
          <a:prstGeom prst="borderCallout2">
            <a:avLst>
              <a:gd name="adj1" fmla="val 47577"/>
              <a:gd name="adj2" fmla="val -383"/>
              <a:gd name="adj3" fmla="val 47578"/>
              <a:gd name="adj4" fmla="val -11562"/>
              <a:gd name="adj5" fmla="val -456033"/>
              <a:gd name="adj6" fmla="val -58342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pPr algn="ctr"/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Solution Type: </a:t>
            </a:r>
            <a:r>
              <a:rPr lang="en-US" altLang="zh-TW" sz="1600" dirty="0" err="1">
                <a:solidFill>
                  <a:prstClr val="black"/>
                </a:solidFill>
                <a:latin typeface="Arial Narrow" pitchFamily="34" charset="0"/>
              </a:rPr>
              <a:t>CeilDiv</a:t>
            </a:r>
            <a:endParaRPr lang="en-US" altLang="zh-TW" sz="16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45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81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>
          <a:xfrm>
            <a:off x="615018" y="1186347"/>
            <a:ext cx="8229600" cy="4525963"/>
          </a:xfrm>
          <a:prstGeom prst="rect">
            <a:avLst/>
          </a:prstGeom>
        </p:spPr>
        <p:txBody>
          <a:bodyPr vert="horz" lIns="91436" tIns="45718" rIns="91436" bIns="45718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E.g.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2.32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公升的水和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2.294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公升的果汁，</a:t>
            </a:r>
            <a:r>
              <a:rPr lang="zh-TW" altLang="en-US" sz="2800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哪一種比較少？</a:t>
            </a:r>
            <a:endParaRPr lang="en-US" dirty="0">
              <a:solidFill>
                <a:srgbClr val="FF0000"/>
              </a:solidFill>
              <a:latin typeface="Palatino Linotype"/>
              <a:cs typeface="Palatino Linotype"/>
            </a:endParaRPr>
          </a:p>
          <a:p>
            <a:pPr marL="457180" lvl="1" indent="0">
              <a:buNone/>
            </a:pPr>
            <a:endParaRPr lang="en-US" sz="1000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sz="28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186737" y="2120901"/>
            <a:ext cx="6872386" cy="4001091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>
            <a:spAutoFit/>
          </a:bodyPr>
          <a:lstStyle/>
          <a:p>
            <a:r>
              <a:rPr lang="zh-TW" altLang="en-US" b="1" dirty="0" smtClean="0">
                <a:solidFill>
                  <a:prstClr val="black"/>
                </a:solidFill>
                <a:latin typeface="Arial Narrow" pitchFamily="34" charset="0"/>
              </a:rPr>
              <a:t>哪一種比較少？</a:t>
            </a:r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/>
            </a:r>
            <a:b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</a:br>
            <a:endParaRPr lang="en-US" altLang="zh-TW" dirty="0" smtClean="0">
              <a:solidFill>
                <a:srgbClr val="646464"/>
              </a:solidFill>
              <a:latin typeface="Arial Narrow" pitchFamily="34" charset="0"/>
            </a:endParaRPr>
          </a:p>
          <a:p>
            <a:r>
              <a:rPr lang="en-US" altLang="zh-TW" b="1" dirty="0" smtClean="0">
                <a:solidFill>
                  <a:prstClr val="black"/>
                </a:solidFill>
                <a:latin typeface="Arial Narrow" pitchFamily="34" charset="0"/>
              </a:rPr>
              <a:t>SR: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少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(3):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theme={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飲料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(1.1):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  quantifier={[x1,x2]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哪一種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(1)}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},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degree={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比較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(2)}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endParaRPr lang="en-US" altLang="zh-TW" dirty="0" smtClean="0">
              <a:solidFill>
                <a:prstClr val="black"/>
              </a:solidFill>
              <a:latin typeface="Arial Narrow" pitchFamily="34" charset="0"/>
            </a:endParaRP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哪一種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(1,DM): quantifier={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種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.kind({entity|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事物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}):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一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.quantity={1}},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哪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.quantifier={</a:t>
            </a:r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Ques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|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疑問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飲料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(1.1,Naa): {drinks|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飲品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比較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(2,Dfa): degree={more|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較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少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(3,VH13): {few|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少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endParaRPr lang="en-US" altLang="zh-TW" sz="14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254501" y="2336800"/>
            <a:ext cx="4708485" cy="230832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LF1:</a:t>
            </a:r>
          </a:p>
          <a:p>
            <a:pPr marL="88896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verb(v1,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少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)&amp;theme(v1,n3)&amp;degree(v1,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比較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head(n3,j1)&amp;quantifier(n3,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哪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)&amp;qualification(n3,u3)&amp;head(u3,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種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)&amp;quantity(u3,1)</a:t>
            </a:r>
          </a:p>
          <a:p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>                                             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LF2:</a:t>
            </a:r>
          </a:p>
          <a:p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set(s1)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&amp;member(s1,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水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)&amp;member(s1,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果汁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</a:t>
            </a:r>
            <a:b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</a:br>
            <a:r>
              <a:rPr lang="en-US" altLang="zh-TW" b="1" dirty="0" err="1" smtClean="0">
                <a:solidFill>
                  <a:srgbClr val="FF0000"/>
                </a:solidFill>
                <a:latin typeface="Arial Narrow" pitchFamily="34" charset="0"/>
              </a:rPr>
              <a:t>Ans</a:t>
            </a:r>
            <a:r>
              <a:rPr lang="en-US" altLang="zh-TW" b="1" dirty="0" smtClean="0">
                <a:solidFill>
                  <a:srgbClr val="FF0000"/>
                </a:solidFill>
                <a:latin typeface="Arial Narrow" pitchFamily="34" charset="0"/>
              </a:rPr>
              <a:t>=</a:t>
            </a:r>
            <a:r>
              <a:rPr lang="en-US" altLang="zh-TW" b="1" dirty="0" err="1" smtClean="0">
                <a:solidFill>
                  <a:srgbClr val="FF0000"/>
                </a:solidFill>
                <a:latin typeface="Arial Narrow" pitchFamily="34" charset="0"/>
              </a:rPr>
              <a:t>ArgMin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en-US" altLang="zh-TW" b="1" dirty="0" err="1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(?</a:t>
            </a:r>
            <a:r>
              <a:rPr lang="en-US" altLang="zh-TW" b="1" dirty="0" err="1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q,?u,?o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&amp;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member(s1,?o)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</a:t>
            </a:r>
            <a:endParaRPr lang="en-US" altLang="zh-TW" dirty="0" smtClean="0">
              <a:solidFill>
                <a:srgbClr val="00B050"/>
              </a:solidFill>
              <a:latin typeface="Arial Narrow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Logical Form Converter (4/13)</a:t>
            </a:r>
            <a:endParaRPr lang="en-US" sz="3600" b="1" dirty="0">
              <a:solidFill>
                <a:srgbClr val="1F497D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9" name="AutoShape 6"/>
          <p:cNvSpPr>
            <a:spLocks/>
          </p:cNvSpPr>
          <p:nvPr/>
        </p:nvSpPr>
        <p:spPr bwMode="auto">
          <a:xfrm>
            <a:off x="6194946" y="5221219"/>
            <a:ext cx="2348332" cy="364091"/>
          </a:xfrm>
          <a:prstGeom prst="borderCallout2">
            <a:avLst>
              <a:gd name="adj1" fmla="val 47577"/>
              <a:gd name="adj2" fmla="val -383"/>
              <a:gd name="adj3" fmla="val 47578"/>
              <a:gd name="adj4" fmla="val -11562"/>
              <a:gd name="adj5" fmla="val -168610"/>
              <a:gd name="adj6" fmla="val -43731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pPr algn="ctr"/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Solution Type: Comparison</a:t>
            </a: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276187" y="2057402"/>
            <a:ext cx="3386951" cy="4739755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zh-TW" altLang="en-US" b="1" dirty="0" smtClean="0">
                <a:solidFill>
                  <a:prstClr val="black"/>
                </a:solidFill>
                <a:latin typeface="新細明體"/>
                <a:cs typeface="Arial Unicode MS" panose="020B0604020202020204" pitchFamily="34" charset="-120"/>
              </a:rPr>
              <a:t>長</a:t>
            </a:r>
            <a:r>
              <a:rPr lang="en-US" altLang="zh-TW" b="1" dirty="0" smtClean="0">
                <a:solidFill>
                  <a:prstClr val="black"/>
                </a:solidFill>
                <a:latin typeface="新細明體"/>
                <a:cs typeface="Arial Unicode MS" panose="020B0604020202020204" pitchFamily="34" charset="-120"/>
              </a:rPr>
              <a:t>3</a:t>
            </a:r>
            <a:r>
              <a:rPr lang="zh-TW" altLang="en-US" b="1" dirty="0" smtClean="0">
                <a:solidFill>
                  <a:prstClr val="black"/>
                </a:solidFill>
                <a:latin typeface="新細明體"/>
                <a:cs typeface="Arial Unicode MS" panose="020B0604020202020204" pitchFamily="34" charset="-120"/>
              </a:rPr>
              <a:t>公尺、寬</a:t>
            </a:r>
            <a:r>
              <a:rPr lang="en-US" altLang="zh-TW" b="1" dirty="0" smtClean="0">
                <a:solidFill>
                  <a:prstClr val="black"/>
                </a:solidFill>
                <a:latin typeface="新細明體"/>
                <a:cs typeface="Arial Unicode MS" panose="020B0604020202020204" pitchFamily="34" charset="-120"/>
              </a:rPr>
              <a:t>2</a:t>
            </a:r>
            <a:r>
              <a:rPr lang="zh-TW" altLang="en-US" b="1" dirty="0" smtClean="0">
                <a:solidFill>
                  <a:prstClr val="black"/>
                </a:solidFill>
                <a:latin typeface="新細明體"/>
                <a:cs typeface="Arial Unicode MS" panose="020B0604020202020204" pitchFamily="34" charset="-120"/>
              </a:rPr>
              <a:t>公尺的長方型，</a:t>
            </a:r>
            <a:endParaRPr lang="en-US" altLang="zh-TW" b="1" dirty="0" smtClean="0">
              <a:solidFill>
                <a:prstClr val="black"/>
              </a:solidFill>
              <a:latin typeface="新細明體"/>
              <a:cs typeface="Arial Unicode MS" panose="020B0604020202020204" pitchFamily="34" charset="-120"/>
            </a:endParaRPr>
          </a:p>
          <a:p>
            <a:r>
              <a:rPr lang="en-US" altLang="zh-TW" b="1" dirty="0" smtClean="0">
                <a:solidFill>
                  <a:prstClr val="black"/>
                </a:solidFill>
                <a:latin typeface="Arial Narrow" pitchFamily="34" charset="0"/>
              </a:rPr>
              <a:t>SR: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{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[x1]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長方形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(7):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property={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的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(6):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    head={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、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(3):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        DUMMY1={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長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(1):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            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range=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{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３公尺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(2)},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            theme={[x1]}…,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        DUMMY2={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寬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(4):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            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range=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{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２公尺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(5)},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            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theme={[x1]}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        }…</a:t>
            </a:r>
          </a:p>
          <a:p>
            <a:endParaRPr lang="en-US" altLang="zh-TW" sz="1400" dirty="0">
              <a:solidFill>
                <a:prstClr val="black"/>
              </a:solidFill>
              <a:latin typeface="Arial Narrow" pitchFamily="34" charset="0"/>
            </a:endParaRPr>
          </a:p>
          <a:p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長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(1,VH12): 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length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={}</a:t>
            </a:r>
          </a:p>
          <a:p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３公尺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(2,DM): 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公尺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.length…</a:t>
            </a:r>
          </a:p>
          <a:p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、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(3,Caa): {and()}</a:t>
            </a:r>
          </a:p>
          <a:p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寬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(4,VH12): 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width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={}</a:t>
            </a:r>
          </a:p>
          <a:p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２公尺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(5,DM): 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公尺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.length…</a:t>
            </a:r>
          </a:p>
          <a:p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的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(6,DE): relation({entity|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事物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})</a:t>
            </a:r>
          </a:p>
          <a:p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長方形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(7,Nac): shape={square|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方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: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length={</a:t>
            </a:r>
            <a:r>
              <a:rPr lang="en-US" altLang="zh-TW" sz="14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LengthLong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|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長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}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>
          <a:xfrm>
            <a:off x="615018" y="1186347"/>
            <a:ext cx="8229600" cy="4525963"/>
          </a:xfrm>
          <a:prstGeom prst="rect">
            <a:avLst/>
          </a:prstGeom>
        </p:spPr>
        <p:txBody>
          <a:bodyPr vert="horz" lIns="91436" tIns="45718" rIns="91436" bIns="45718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E.g.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長３公尺、寬２公尺的長方形，</a:t>
            </a:r>
            <a:r>
              <a:rPr lang="zh-TW" altLang="en-US" sz="2800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面積是多少平方公尺？</a:t>
            </a:r>
            <a:endParaRPr lang="en-US" dirty="0">
              <a:solidFill>
                <a:srgbClr val="FF0000"/>
              </a:solidFill>
              <a:latin typeface="Palatino Linotype"/>
              <a:cs typeface="Palatino Linotype"/>
            </a:endParaRPr>
          </a:p>
          <a:p>
            <a:pPr marL="457180" lvl="1" indent="0">
              <a:buNone/>
            </a:pPr>
            <a:endParaRPr lang="en-US" sz="1000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sz="28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875142" y="1722279"/>
            <a:ext cx="4230113" cy="2939262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zh-TW" altLang="en-US" b="1" dirty="0" smtClean="0">
                <a:solidFill>
                  <a:prstClr val="black"/>
                </a:solidFill>
                <a:latin typeface="新細明體"/>
                <a:cs typeface="Arial Unicode MS" panose="020B0604020202020204" pitchFamily="34" charset="-120"/>
              </a:rPr>
              <a:t>面積是多少平方公尺？</a:t>
            </a:r>
            <a:endParaRPr lang="en-US" altLang="zh-TW" dirty="0" smtClean="0">
              <a:solidFill>
                <a:srgbClr val="646464"/>
              </a:solidFill>
              <a:latin typeface="新細明體"/>
            </a:endParaRPr>
          </a:p>
          <a:p>
            <a:r>
              <a:rPr lang="en-US" altLang="zh-TW" b="1" dirty="0" smtClean="0">
                <a:solidFill>
                  <a:prstClr val="black"/>
                </a:solidFill>
                <a:latin typeface="Arial Narrow" pitchFamily="34" charset="0"/>
              </a:rPr>
              <a:t>SR: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{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是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(2):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theme={[x2]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面積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(1)},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    range={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多少平方公尺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(3)}</a:t>
            </a: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}</a:t>
            </a:r>
            <a:r>
              <a:rPr lang="en-US" altLang="zh-TW" sz="1400" dirty="0">
                <a:solidFill>
                  <a:srgbClr val="646464"/>
                </a:solidFill>
                <a:latin typeface="Arial Narrow" pitchFamily="34" charset="0"/>
              </a:rPr>
              <a:t> </a:t>
            </a:r>
          </a:p>
          <a:p>
            <a:endParaRPr lang="en-US" altLang="zh-TW" dirty="0" smtClean="0">
              <a:solidFill>
                <a:srgbClr val="646464"/>
              </a:solidFill>
              <a:latin typeface="Arial Narrow" pitchFamily="34" charset="0"/>
            </a:endParaRP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面積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(1,Nad): {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area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([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x1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])}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是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(2,V_11): {be|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是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多少平方公尺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(3,DM): 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平方公尺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.size={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平方公尺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: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多少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.quantity={</a:t>
            </a:r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Ques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|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疑問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}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endParaRPr lang="en-US" altLang="zh-TW" sz="15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976741" y="4405313"/>
            <a:ext cx="3253477" cy="230832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LF1:</a:t>
            </a:r>
          </a:p>
          <a:p>
            <a:pPr marL="87309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verb(v1,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是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)&amp;theme(v1,n2)&amp;range(v1,n2)&amp;</a:t>
            </a:r>
          </a:p>
          <a:p>
            <a:pPr marL="87309"/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head(n2,</a:t>
            </a:r>
            <a:r>
              <a:rPr lang="zh-TW" altLang="en-US" dirty="0">
                <a:solidFill>
                  <a:prstClr val="black"/>
                </a:solidFill>
                <a:latin typeface="Arial Narrow" pitchFamily="34" charset="0"/>
              </a:rPr>
              <a:t>面積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)&amp;unit(n2,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平方公尺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)&amp;quantity(n2,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多少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</a:t>
            </a:r>
          </a:p>
          <a:p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>                                             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LF2:</a:t>
            </a:r>
          </a:p>
          <a:p>
            <a:pPr marL="88896"/>
            <a:r>
              <a:rPr lang="en-US" altLang="zh-TW" b="1" dirty="0" smtClean="0">
                <a:solidFill>
                  <a:srgbClr val="FF0000"/>
                </a:solidFill>
                <a:latin typeface="Arial Narrow" pitchFamily="34" charset="0"/>
              </a:rPr>
              <a:t>ANS=Area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(o1,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平方公尺</a:t>
            </a:r>
            <a:r>
              <a:rPr lang="en-US" altLang="zh-TW" b="1" dirty="0" smtClean="0">
                <a:solidFill>
                  <a:srgbClr val="0000FF"/>
                </a:solidFill>
                <a:latin typeface="Arial Narrow" pitchFamily="34" charset="0"/>
              </a:rPr>
              <a:t>)</a:t>
            </a:r>
            <a:endParaRPr lang="en-US" altLang="zh-TW" dirty="0">
              <a:solidFill>
                <a:srgbClr val="00B050"/>
              </a:solidFill>
              <a:latin typeface="Arial Narrow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Logical Form Converter (5/13)</a:t>
            </a:r>
            <a:endParaRPr lang="en-US" sz="3600" b="1" dirty="0">
              <a:solidFill>
                <a:srgbClr val="1F497D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9" name="AutoShape 6"/>
          <p:cNvSpPr>
            <a:spLocks/>
          </p:cNvSpPr>
          <p:nvPr/>
        </p:nvSpPr>
        <p:spPr bwMode="auto">
          <a:xfrm>
            <a:off x="6856609" y="5932419"/>
            <a:ext cx="2106376" cy="364091"/>
          </a:xfrm>
          <a:prstGeom prst="borderCallout2">
            <a:avLst>
              <a:gd name="adj1" fmla="val 47577"/>
              <a:gd name="adj2" fmla="val -383"/>
              <a:gd name="adj3" fmla="val 47578"/>
              <a:gd name="adj4" fmla="val -11562"/>
              <a:gd name="adj5" fmla="val 148810"/>
              <a:gd name="adj6" fmla="val -48734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pPr algn="ctr"/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Solution Type: Utility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2451116" y="2972522"/>
            <a:ext cx="2347840" cy="3323983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LF1:</a:t>
            </a:r>
          </a:p>
          <a:p>
            <a:pPr marL="88896"/>
            <a:r>
              <a:rPr lang="pl-PL" altLang="zh-TW" sz="1400" dirty="0">
                <a:solidFill>
                  <a:srgbClr val="034BED"/>
                </a:solidFill>
                <a:latin typeface="Arial Narrow" pitchFamily="34" charset="0"/>
              </a:rPr>
              <a:t>head(n1,</a:t>
            </a:r>
            <a:r>
              <a:rPr lang="zh-TW" altLang="en-US" sz="1400" dirty="0">
                <a:solidFill>
                  <a:srgbClr val="034BED"/>
                </a:solidFill>
                <a:latin typeface="Arial Narrow" pitchFamily="34" charset="0"/>
              </a:rPr>
              <a:t>長方形</a:t>
            </a:r>
            <a:r>
              <a:rPr lang="en-US" altLang="zh-TW" sz="1400" dirty="0">
                <a:solidFill>
                  <a:srgbClr val="034BED"/>
                </a:solidFill>
                <a:latin typeface="Arial Narrow" pitchFamily="34" charset="0"/>
              </a:rPr>
              <a:t>)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&amp;</a:t>
            </a:r>
            <a:r>
              <a:rPr lang="pl-PL" altLang="zh-TW" sz="1400" dirty="0">
                <a:solidFill>
                  <a:prstClr val="black"/>
                </a:solidFill>
                <a:latin typeface="Arial Narrow" pitchFamily="34" charset="0"/>
              </a:rPr>
              <a:t>property(n1,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的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)&amp;</a:t>
            </a:r>
            <a:r>
              <a:rPr lang="pl-PL" altLang="zh-TW" sz="1400" dirty="0">
                <a:solidFill>
                  <a:prstClr val="black"/>
                </a:solidFill>
                <a:latin typeface="Arial Narrow" pitchFamily="34" charset="0"/>
              </a:rPr>
              <a:t>head(n1,</a:t>
            </a:r>
            <a:r>
              <a:rPr lang="zh-TW" altLang="pl-PL" sz="1400" dirty="0">
                <a:solidFill>
                  <a:prstClr val="black"/>
                </a:solidFill>
                <a:latin typeface="Arial Narrow" pitchFamily="34" charset="0"/>
              </a:rPr>
              <a:t>、</a:t>
            </a:r>
            <a:r>
              <a:rPr lang="pl-PL" altLang="zh-TW" sz="1400" dirty="0">
                <a:solidFill>
                  <a:prstClr val="black"/>
                </a:solidFill>
                <a:latin typeface="Arial Narrow" pitchFamily="34" charset="0"/>
              </a:rPr>
              <a:t>)&amp;verb(n1,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長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)&amp;</a:t>
            </a:r>
            <a:r>
              <a:rPr lang="pl-PL" altLang="zh-TW" sz="1400" dirty="0">
                <a:solidFill>
                  <a:srgbClr val="034BED"/>
                </a:solidFill>
                <a:latin typeface="Arial Narrow" pitchFamily="34" charset="0"/>
              </a:rPr>
              <a:t>range(n1,</a:t>
            </a:r>
            <a:r>
              <a:rPr lang="zh-TW" altLang="en-US" sz="1400" dirty="0">
                <a:solidFill>
                  <a:srgbClr val="034BED"/>
                </a:solidFill>
                <a:latin typeface="Arial Narrow" pitchFamily="34" charset="0"/>
              </a:rPr>
              <a:t>公尺</a:t>
            </a:r>
            <a:r>
              <a:rPr lang="en-US" altLang="zh-TW" sz="1400" dirty="0">
                <a:solidFill>
                  <a:srgbClr val="034BED"/>
                </a:solidFill>
                <a:latin typeface="Arial Narrow" pitchFamily="34" charset="0"/>
              </a:rPr>
              <a:t>)&amp;</a:t>
            </a:r>
            <a:r>
              <a:rPr lang="pl-PL" altLang="zh-TW" sz="1400" dirty="0">
                <a:solidFill>
                  <a:srgbClr val="034BED"/>
                </a:solidFill>
                <a:latin typeface="Arial Narrow" pitchFamily="34" charset="0"/>
              </a:rPr>
              <a:t>quantity(n1,3)&amp;theme(n1,</a:t>
            </a:r>
            <a:r>
              <a:rPr lang="zh-TW" altLang="en-US" sz="1400" dirty="0">
                <a:solidFill>
                  <a:srgbClr val="034BED"/>
                </a:solidFill>
                <a:latin typeface="Arial Narrow" pitchFamily="34" charset="0"/>
              </a:rPr>
              <a:t>長方形</a:t>
            </a:r>
            <a:r>
              <a:rPr lang="en-US" altLang="zh-TW" sz="1400" dirty="0">
                <a:solidFill>
                  <a:srgbClr val="034BED"/>
                </a:solidFill>
                <a:latin typeface="Arial Narrow" pitchFamily="34" charset="0"/>
              </a:rPr>
              <a:t>)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&amp;</a:t>
            </a:r>
            <a:r>
              <a:rPr lang="pl-PL" altLang="zh-TW" sz="1400" dirty="0">
                <a:solidFill>
                  <a:prstClr val="black"/>
                </a:solidFill>
                <a:latin typeface="Arial Narrow" pitchFamily="34" charset="0"/>
              </a:rPr>
              <a:t>verb(n1,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寬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)&amp;</a:t>
            </a:r>
            <a:r>
              <a:rPr lang="pl-PL" altLang="zh-TW" sz="1400" dirty="0">
                <a:solidFill>
                  <a:srgbClr val="034BED"/>
                </a:solidFill>
                <a:latin typeface="Arial Narrow" pitchFamily="34" charset="0"/>
              </a:rPr>
              <a:t>range(n1,</a:t>
            </a:r>
            <a:r>
              <a:rPr lang="zh-TW" altLang="en-US" sz="1400" dirty="0">
                <a:solidFill>
                  <a:srgbClr val="034BED"/>
                </a:solidFill>
                <a:latin typeface="Arial Narrow" pitchFamily="34" charset="0"/>
              </a:rPr>
              <a:t>公尺</a:t>
            </a:r>
            <a:r>
              <a:rPr lang="en-US" altLang="zh-TW" sz="1400" dirty="0">
                <a:solidFill>
                  <a:srgbClr val="034BED"/>
                </a:solidFill>
                <a:latin typeface="Arial Narrow" pitchFamily="34" charset="0"/>
              </a:rPr>
              <a:t>)&amp;</a:t>
            </a:r>
            <a:r>
              <a:rPr lang="pl-PL" altLang="zh-TW" sz="1400" dirty="0">
                <a:solidFill>
                  <a:srgbClr val="034BED"/>
                </a:solidFill>
                <a:latin typeface="Arial Narrow" pitchFamily="34" charset="0"/>
              </a:rPr>
              <a:t>quantity(n1,2)&amp;theme(n1,</a:t>
            </a:r>
            <a:r>
              <a:rPr lang="zh-TW" altLang="en-US" sz="1400" dirty="0">
                <a:solidFill>
                  <a:srgbClr val="034BED"/>
                </a:solidFill>
                <a:latin typeface="Arial Narrow" pitchFamily="34" charset="0"/>
              </a:rPr>
              <a:t>長方形</a:t>
            </a:r>
            <a:r>
              <a:rPr lang="en-US" altLang="zh-TW" sz="1400" dirty="0">
                <a:solidFill>
                  <a:srgbClr val="034BED"/>
                </a:solidFill>
                <a:latin typeface="Arial Narrow" pitchFamily="34" charset="0"/>
              </a:rPr>
              <a:t>)</a:t>
            </a:r>
          </a:p>
          <a:p>
            <a:pPr marL="88896"/>
            <a:endParaRPr lang="en-US" altLang="zh-TW" sz="1400" dirty="0">
              <a:solidFill>
                <a:prstClr val="black"/>
              </a:solidFill>
              <a:latin typeface="Arial Narrow" pitchFamily="34" charset="0"/>
            </a:endParaRPr>
          </a:p>
          <a:p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LF2:</a:t>
            </a:r>
          </a:p>
          <a:p>
            <a:pPr marL="88896" lvl="1"/>
            <a:r>
              <a:rPr lang="en-US" altLang="zh-TW" sz="1400" dirty="0" err="1">
                <a:solidFill>
                  <a:prstClr val="black"/>
                </a:solidFill>
                <a:latin typeface="Arial Narrow" pitchFamily="34" charset="0"/>
              </a:rPr>
              <a:t>quan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(q1,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公尺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,#)=3&amp;quan(q2,</a:t>
            </a:r>
            <a:r>
              <a:rPr lang="zh-TW" altLang="en-US" sz="1400" dirty="0">
                <a:solidFill>
                  <a:prstClr val="black"/>
                </a:solidFill>
                <a:latin typeface="Arial Narrow" pitchFamily="34" charset="0"/>
              </a:rPr>
              <a:t>公尺</a:t>
            </a:r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,#)=2</a:t>
            </a:r>
          </a:p>
          <a:p>
            <a:pPr marL="88896" lvl="1"/>
            <a:r>
              <a:rPr lang="en-US" altLang="zh-TW" sz="1400" dirty="0">
                <a:solidFill>
                  <a:prstClr val="black"/>
                </a:solidFill>
                <a:latin typeface="Arial Narrow" pitchFamily="34" charset="0"/>
              </a:rPr>
              <a:t>rectangle(o1)&amp;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length(o1,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公尺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)=3&amp;width(o1,</a:t>
            </a:r>
            <a:r>
              <a:rPr lang="zh-TW" altLang="en-US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公尺</a:t>
            </a:r>
            <a:r>
              <a:rPr lang="en-US" altLang="zh-TW" sz="14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)=2</a:t>
            </a: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95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83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>
          <a:xfrm>
            <a:off x="615018" y="1186347"/>
            <a:ext cx="8229600" cy="4525963"/>
          </a:xfrm>
          <a:prstGeom prst="rect">
            <a:avLst/>
          </a:prstGeom>
        </p:spPr>
        <p:txBody>
          <a:bodyPr vert="horz" lIns="91436" tIns="45718" rIns="91436" bIns="45718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E.g.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姐姐搭車到圖書館，從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8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時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20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分上車到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8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時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35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分下車，</a:t>
            </a:r>
            <a:r>
              <a:rPr lang="zh-TW" altLang="en-US" sz="2800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經過了幾分鐘？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…</a:t>
            </a:r>
            <a:endParaRPr lang="en-US" altLang="en-US" sz="2800" b="1" dirty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683193" y="2301640"/>
            <a:ext cx="5096259" cy="3277816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>
            <a:spAutoFit/>
          </a:bodyPr>
          <a:lstStyle/>
          <a:p>
            <a:r>
              <a:rPr lang="zh-TW" altLang="en-US" b="1" dirty="0" smtClean="0">
                <a:solidFill>
                  <a:prstClr val="black"/>
                </a:solidFill>
                <a:latin typeface="Arial Narrow" pitchFamily="34" charset="0"/>
              </a:rPr>
              <a:t>經過了幾分鐘？ </a:t>
            </a:r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/>
            </a:r>
            <a:b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</a:br>
            <a:endParaRPr lang="en-US" altLang="zh-TW" dirty="0" smtClean="0">
              <a:solidFill>
                <a:srgbClr val="646464"/>
              </a:solidFill>
              <a:latin typeface="Arial Narrow" pitchFamily="34" charset="0"/>
            </a:endParaRPr>
          </a:p>
          <a:p>
            <a:r>
              <a:rPr lang="en-US" altLang="zh-TW" b="1" dirty="0" smtClean="0">
                <a:solidFill>
                  <a:prstClr val="black"/>
                </a:solidFill>
                <a:latin typeface="Arial Narrow" pitchFamily="34" charset="0"/>
              </a:rPr>
              <a:t>SR: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經過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(1):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aspect={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了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(2)},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goal={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幾分鐘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(3)},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   theme={[x]}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endParaRPr lang="en-US" altLang="zh-TW" dirty="0" smtClean="0">
              <a:solidFill>
                <a:prstClr val="black"/>
              </a:solidFill>
              <a:latin typeface="Arial Narrow" pitchFamily="34" charset="0"/>
            </a:endParaRP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經過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(1,VC1): {</a:t>
            </a:r>
            <a:r>
              <a:rPr lang="en-US" altLang="zh-TW" sz="1500" dirty="0" err="1">
                <a:solidFill>
                  <a:prstClr val="black"/>
                </a:solidFill>
                <a:latin typeface="Arial Narrow" pitchFamily="34" charset="0"/>
              </a:rPr>
              <a:t>GoThrough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經過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了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(2,Di): aspect={</a:t>
            </a:r>
            <a:r>
              <a:rPr lang="en-US" altLang="zh-TW" sz="1500" dirty="0" err="1">
                <a:solidFill>
                  <a:prstClr val="black"/>
                </a:solidFill>
                <a:latin typeface="Arial Narrow" pitchFamily="34" charset="0"/>
              </a:rPr>
              <a:t>Vachieve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|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達成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幾分鐘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(3,DM): </a:t>
            </a:r>
            <a:r>
              <a:rPr lang="zh-TW" altLang="en-US" sz="1500" dirty="0">
                <a:solidFill>
                  <a:prstClr val="black"/>
                </a:solidFill>
                <a:latin typeface="Arial Narrow" pitchFamily="34" charset="0"/>
              </a:rPr>
              <a:t>分鐘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.time={minute|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分鐘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: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幾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.quantity={</a:t>
            </a:r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Ques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|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疑問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}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082652" y="2507505"/>
            <a:ext cx="4400804" cy="2031321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LF1:</a:t>
            </a:r>
          </a:p>
          <a:p>
            <a:pPr marL="85721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verb(v5,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經過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)&amp;aspect(v5,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了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)&amp;goal(v5,n2)&amp;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head(n2,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分鐘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)&amp;quantity(n2,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幾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</a:t>
            </a:r>
          </a:p>
          <a:p>
            <a:pPr marL="85721"/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>                                             </a:t>
            </a:r>
          </a:p>
          <a:p>
            <a:pPr marL="85721" indent="-85721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LF2:</a:t>
            </a:r>
            <a:b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</a:br>
            <a:r>
              <a:rPr lang="en-US" altLang="zh-TW" b="1" dirty="0" smtClean="0">
                <a:solidFill>
                  <a:srgbClr val="FF0000"/>
                </a:solidFill>
                <a:latin typeface="Arial Narrow" pitchFamily="34" charset="0"/>
              </a:rPr>
              <a:t>ANS=</a:t>
            </a:r>
            <a:r>
              <a:rPr lang="en-US" altLang="zh-TW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UnitTrans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((</a:t>
            </a:r>
            <a:r>
              <a:rPr lang="en-US" altLang="zh-TW" b="1" dirty="0" smtClean="0">
                <a:solidFill>
                  <a:srgbClr val="FF0000"/>
                </a:solidFill>
                <a:latin typeface="Arial Narrow" pitchFamily="34" charset="0"/>
              </a:rPr>
              <a:t>Subtraction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</a:t>
            </a:r>
            <a:r>
              <a:rPr lang="en-US" altLang="zh-TW" b="1" dirty="0" err="1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(q2,#UD,#)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, </a:t>
            </a:r>
            <a:r>
              <a:rPr lang="en-US" altLang="zh-TW" b="1" dirty="0" err="1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(q1,#UD,#)),#UD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), 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分鐘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</a:t>
            </a:r>
            <a:endParaRPr lang="en-US" altLang="zh-TW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Logical Form Converter (7/13)</a:t>
            </a:r>
            <a:endParaRPr lang="en-US" sz="3600" b="1" dirty="0">
              <a:solidFill>
                <a:srgbClr val="1F497D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503624" y="4496098"/>
            <a:ext cx="3629446" cy="553994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1">
                <a:lumMod val="50000"/>
              </a:schemeClr>
            </a:solidFill>
            <a:prstDash val="sysDash"/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(q1,#UD,#) 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= </a:t>
            </a:r>
            <a:r>
              <a:rPr lang="en-US" altLang="zh-TW" sz="15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TimeTrans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8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時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20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分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#UD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)</a:t>
            </a:r>
          </a:p>
          <a:p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(q2,#UD,#) 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= </a:t>
            </a:r>
            <a:r>
              <a:rPr lang="en-US" altLang="zh-TW" sz="15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TimeTrans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8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時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35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分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#UD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)</a:t>
            </a:r>
          </a:p>
        </p:txBody>
      </p:sp>
      <p:sp>
        <p:nvSpPr>
          <p:cNvPr id="19" name="AutoShape 6"/>
          <p:cNvSpPr>
            <a:spLocks/>
          </p:cNvSpPr>
          <p:nvPr/>
        </p:nvSpPr>
        <p:spPr bwMode="auto">
          <a:xfrm>
            <a:off x="6533220" y="5300146"/>
            <a:ext cx="2166401" cy="364091"/>
          </a:xfrm>
          <a:prstGeom prst="borderCallout2">
            <a:avLst>
              <a:gd name="adj1" fmla="val 47577"/>
              <a:gd name="adj2" fmla="val -383"/>
              <a:gd name="adj3" fmla="val 47578"/>
              <a:gd name="adj4" fmla="val -11562"/>
              <a:gd name="adj5" fmla="val -312520"/>
              <a:gd name="adj6" fmla="val -17252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pPr algn="ctr"/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Solution Type: Subtraction</a:t>
            </a: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4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>
          <a:xfrm>
            <a:off x="615018" y="1186347"/>
            <a:ext cx="8229600" cy="4525963"/>
          </a:xfrm>
          <a:prstGeom prst="rect">
            <a:avLst/>
          </a:prstGeom>
        </p:spPr>
        <p:txBody>
          <a:bodyPr vert="horz" lIns="91436" tIns="45718" rIns="91436" bIns="45718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E.g.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包鐵蛋有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8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個，點點分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8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分之</a:t>
            </a:r>
            <a:r>
              <a:rPr lang="en-US" altLang="zh-TW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r>
              <a:rPr lang="zh-TW" altLang="en-US" sz="28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包鐵蛋給妹妹，</a:t>
            </a:r>
            <a:r>
              <a:rPr lang="zh-TW" altLang="en-US" sz="2800" b="1" dirty="0">
                <a:solidFill>
                  <a:srgbClr val="FF00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妹妹可以分到幾個鐵蛋？</a:t>
            </a:r>
            <a:endParaRPr lang="en-US" altLang="en-US" sz="2800" b="1" dirty="0">
              <a:solidFill>
                <a:srgbClr val="FF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endParaRPr lang="en-US" sz="28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55652" y="2093709"/>
            <a:ext cx="2776722" cy="3139317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zh-TW" altLang="en-US" b="1" dirty="0" smtClean="0">
                <a:solidFill>
                  <a:prstClr val="black"/>
                </a:solidFill>
              </a:rPr>
              <a:t>妹妹可以分到幾個鐵蛋？</a:t>
            </a:r>
            <a:r>
              <a:rPr lang="zh-TW" altLang="en-US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/>
            </a:r>
            <a:b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</a:br>
            <a:endParaRPr lang="en-US" altLang="zh-TW" dirty="0" smtClean="0">
              <a:solidFill>
                <a:srgbClr val="646464"/>
              </a:solidFill>
              <a:latin typeface="Arial Narrow" pitchFamily="34" charset="0"/>
            </a:endParaRPr>
          </a:p>
          <a:p>
            <a:r>
              <a:rPr lang="en-US" altLang="zh-TW" b="1" dirty="0" smtClean="0">
                <a:solidFill>
                  <a:prstClr val="black"/>
                </a:solidFill>
                <a:latin typeface="Arial Narrow" pitchFamily="34" charset="0"/>
              </a:rPr>
              <a:t>SR: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{</a:t>
            </a:r>
          </a:p>
          <a:p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分到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(3):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    agent={[x1]</a:t>
            </a:r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妹妹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(1)},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    </a:t>
            </a:r>
            <a:r>
              <a:rPr lang="en-US" altLang="zh-TW" sz="1600" dirty="0" err="1">
                <a:solidFill>
                  <a:prstClr val="black"/>
                </a:solidFill>
                <a:latin typeface="Arial Narrow" pitchFamily="34" charset="0"/>
              </a:rPr>
              <a:t>epistemics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={</a:t>
            </a:r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可以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(2)},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    goal={</a:t>
            </a:r>
            <a:r>
              <a:rPr lang="zh-TW" altLang="en-US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鐵蛋</a:t>
            </a:r>
            <a:r>
              <a:rPr lang="en-US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(5)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: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        quantifier={</a:t>
            </a:r>
            <a:r>
              <a:rPr lang="zh-TW" altLang="en-US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幾個</a:t>
            </a:r>
            <a:r>
              <a:rPr lang="en-US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(4)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    }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endParaRPr lang="en-US" altLang="zh-TW" sz="16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2888485" y="2162934"/>
            <a:ext cx="6178330" cy="2031321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LF1:</a:t>
            </a:r>
          </a:p>
          <a:p>
            <a:pPr marL="88896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 verb(v3,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分到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)&amp;agent(v3,n7)&amp;head(n7,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妹妹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</a:t>
            </a:r>
            <a:r>
              <a:rPr lang="en-US" altLang="zh-TW" dirty="0" err="1" smtClean="0">
                <a:solidFill>
                  <a:prstClr val="black"/>
                </a:solidFill>
                <a:latin typeface="Arial Narrow" pitchFamily="34" charset="0"/>
              </a:rPr>
              <a:t>deontics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(v3,</a:t>
            </a:r>
            <a:r>
              <a:rPr lang="zh-TW" altLang="en-US" dirty="0" smtClean="0">
                <a:solidFill>
                  <a:prstClr val="black"/>
                </a:solidFill>
                <a:latin typeface="Arial Narrow" pitchFamily="34" charset="0"/>
              </a:rPr>
              <a:t>可以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)&amp;goal(v3,n2)&amp;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head(n2,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鐵蛋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)&amp;unit(n2,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個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)&amp;quantity(n2,</a:t>
            </a:r>
            <a:r>
              <a:rPr lang="zh-TW" altLang="en-US" dirty="0" smtClean="0">
                <a:solidFill>
                  <a:srgbClr val="034BED"/>
                </a:solidFill>
                <a:latin typeface="Arial Narrow" pitchFamily="34" charset="0"/>
              </a:rPr>
              <a:t>幾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)</a:t>
            </a:r>
          </a:p>
          <a:p>
            <a:r>
              <a:rPr lang="en-US" altLang="zh-TW" dirty="0" smtClean="0">
                <a:solidFill>
                  <a:srgbClr val="646464"/>
                </a:solidFill>
                <a:latin typeface="Arial Narrow" pitchFamily="34" charset="0"/>
              </a:rPr>
              <a:t>                                            </a:t>
            </a:r>
          </a:p>
          <a:p>
            <a:pPr marL="87309" indent="-84134"/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LF2:</a:t>
            </a:r>
            <a:b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</a:br>
            <a:r>
              <a:rPr lang="en-US" altLang="zh-TW" b="1" dirty="0" smtClean="0">
                <a:solidFill>
                  <a:srgbClr val="FF0000"/>
                </a:solidFill>
                <a:latin typeface="Arial Narrow" pitchFamily="34" charset="0"/>
              </a:rPr>
              <a:t>ANS=</a:t>
            </a:r>
            <a:r>
              <a:rPr lang="en-US" altLang="zh-TW" dirty="0" err="1" smtClean="0">
                <a:solidFill>
                  <a:srgbClr val="FF0000"/>
                </a:solidFill>
                <a:latin typeface="Arial Narrow" pitchFamily="34" charset="0"/>
              </a:rPr>
              <a:t>ReducedFraction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Multiplication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en-US" altLang="zh-TW" b="1" dirty="0" err="1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(q3,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包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鐵蛋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,</a:t>
            </a:r>
            <a:r>
              <a:rPr lang="en-US" altLang="zh-TW" b="1" dirty="0" err="1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u_map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(?m</a:t>
            </a:r>
            <a:r>
              <a:rPr lang="en-US" altLang="zh-TW" dirty="0" smtClean="0">
                <a:solidFill>
                  <a:srgbClr val="034BED"/>
                </a:solidFill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包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鐵蛋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個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鐵蛋</a:t>
            </a:r>
            <a:r>
              <a:rPr lang="en-US" altLang="zh-TW" b="1" dirty="0" smtClean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dirty="0" smtClean="0">
                <a:solidFill>
                  <a:prstClr val="black"/>
                </a:solidFill>
                <a:latin typeface="Arial Narrow" pitchFamily="34" charset="0"/>
              </a:rPr>
              <a:t>))</a:t>
            </a:r>
            <a:endParaRPr lang="en-US" altLang="zh-TW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Logical Form Converter (13/13)</a:t>
            </a:r>
            <a:endParaRPr lang="en-US" sz="3600" b="1" dirty="0">
              <a:solidFill>
                <a:srgbClr val="1F497D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55073" y="5386919"/>
            <a:ext cx="5267781" cy="1323435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>
            <a:spAutoFit/>
          </a:bodyPr>
          <a:lstStyle/>
          <a:p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妹妹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(1,Nab): {</a:t>
            </a:r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妹妹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|</a:t>
            </a:r>
            <a:r>
              <a:rPr lang="en-US" altLang="zh-TW" sz="1600" dirty="0" err="1">
                <a:solidFill>
                  <a:prstClr val="black"/>
                </a:solidFill>
                <a:latin typeface="Arial Narrow" pitchFamily="34" charset="0"/>
              </a:rPr>
              <a:t>YoungerSister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可以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(2,Dbaa): possibility={</a:t>
            </a:r>
            <a:r>
              <a:rPr lang="en-US" altLang="zh-TW" sz="1600" dirty="0" err="1">
                <a:solidFill>
                  <a:prstClr val="black"/>
                </a:solidFill>
                <a:latin typeface="Arial Narrow" pitchFamily="34" charset="0"/>
              </a:rPr>
              <a:t>ish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|</a:t>
            </a:r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稍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分到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(3,VC2): {issue|</a:t>
            </a:r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分發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}</a:t>
            </a:r>
          </a:p>
          <a:p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幾個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(4,DM): </a:t>
            </a:r>
            <a:r>
              <a:rPr lang="en-US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quantifier={</a:t>
            </a:r>
            <a:r>
              <a:rPr lang="zh-TW" altLang="en-US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個</a:t>
            </a:r>
            <a:r>
              <a:rPr lang="en-US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.null|</a:t>
            </a:r>
            <a:r>
              <a:rPr lang="zh-TW" altLang="en-US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無義</a:t>
            </a:r>
            <a:r>
              <a:rPr lang="en-US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:</a:t>
            </a:r>
            <a:r>
              <a:rPr lang="zh-TW" altLang="en-US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幾</a:t>
            </a:r>
            <a:r>
              <a:rPr lang="en-US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.quantity={</a:t>
            </a:r>
            <a:r>
              <a:rPr lang="en-US" altLang="zh-TW" sz="16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Ques</a:t>
            </a:r>
            <a:r>
              <a:rPr lang="en-US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|</a:t>
            </a:r>
            <a:r>
              <a:rPr lang="zh-TW" altLang="en-US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疑問</a:t>
            </a:r>
            <a:r>
              <a:rPr lang="en-US" altLang="zh-TW" sz="16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}}</a:t>
            </a:r>
          </a:p>
          <a:p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鐵蛋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(5,Nab): {</a:t>
            </a:r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蛋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|</a:t>
            </a:r>
            <a:r>
              <a:rPr lang="en-US" altLang="zh-TW" sz="1600" dirty="0" err="1">
                <a:solidFill>
                  <a:prstClr val="black"/>
                </a:solidFill>
                <a:latin typeface="Arial Narrow" pitchFamily="34" charset="0"/>
              </a:rPr>
              <a:t>egg:qualification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={hard|</a:t>
            </a:r>
            <a:r>
              <a:rPr lang="zh-TW" altLang="en-US" sz="1600" dirty="0">
                <a:solidFill>
                  <a:prstClr val="black"/>
                </a:solidFill>
                <a:latin typeface="Arial Narrow" pitchFamily="34" charset="0"/>
              </a:rPr>
              <a:t>硬</a:t>
            </a:r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}}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024068" y="3916903"/>
            <a:ext cx="4038918" cy="2215987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1">
                <a:lumMod val="50000"/>
              </a:schemeClr>
            </a:solidFill>
            <a:prstDash val="sysDash"/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sent1: </a:t>
            </a:r>
            <a:r>
              <a:rPr lang="en-US" altLang="zh-TW" sz="16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</a:t>
            </a:r>
            <a:r>
              <a:rPr lang="zh-TW" altLang="en-US" sz="16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包鐵蛋有</a:t>
            </a:r>
            <a:r>
              <a:rPr lang="en-US" altLang="zh-TW" sz="16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8</a:t>
            </a:r>
            <a:r>
              <a:rPr lang="zh-TW" altLang="en-US" sz="16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個</a:t>
            </a:r>
            <a:endParaRPr lang="en-US" altLang="zh-TW" sz="1500" b="1" dirty="0">
              <a:solidFill>
                <a:srgbClr val="034BE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LF2: </a:t>
            </a:r>
          </a:p>
          <a:p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(q1,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包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鐵蛋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=1 &amp; 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verb(q1,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有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 &amp; 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role(q1,theme)</a:t>
            </a:r>
          </a:p>
          <a:p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(q2,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包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鐵蛋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=8 &amp; 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verb(q2,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有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 &amp; 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role(q2,theme)</a:t>
            </a:r>
          </a:p>
          <a:p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q_map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(m1,q1,q2)&amp;verb(m1,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有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endParaRPr lang="en-US" altLang="zh-TW" sz="16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sz="16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sent2: </a:t>
            </a:r>
            <a:r>
              <a:rPr lang="zh-TW" altLang="en-US" sz="16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點點分</a:t>
            </a:r>
            <a:r>
              <a:rPr lang="en-US" altLang="zh-TW" sz="16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8</a:t>
            </a:r>
            <a:r>
              <a:rPr lang="zh-TW" altLang="en-US" sz="16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分之</a:t>
            </a:r>
            <a:r>
              <a:rPr lang="en-US" altLang="zh-TW" sz="16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3</a:t>
            </a:r>
            <a:r>
              <a:rPr lang="zh-TW" altLang="en-US" sz="16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包鐵蛋給妹妹</a:t>
            </a:r>
            <a:endParaRPr lang="en-US" altLang="zh-TW" sz="1500" b="1" dirty="0">
              <a:solidFill>
                <a:prstClr val="black"/>
              </a:solidFill>
              <a:latin typeface="Arial Narrow" pitchFamily="34" charset="0"/>
            </a:endParaRPr>
          </a:p>
          <a:p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LF2: </a:t>
            </a:r>
          </a:p>
          <a:p>
            <a:r>
              <a:rPr lang="en-US" altLang="zh-TW" sz="1500" b="1" dirty="0" err="1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q3,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包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</a:t>
            </a:r>
            <a:r>
              <a:rPr lang="zh-TW" altLang="en-US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鐵蛋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) = </a:t>
            </a:r>
            <a:r>
              <a:rPr lang="en-US" altLang="zh-TW" sz="15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frac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(</a:t>
            </a:r>
            <a:r>
              <a:rPr lang="en-US" altLang="zh-TW" sz="1500" b="1" dirty="0">
                <a:solidFill>
                  <a:srgbClr val="034B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#,3,8</a:t>
            </a:r>
            <a:r>
              <a:rPr lang="en-US" altLang="zh-TW" sz="1500" dirty="0">
                <a:solidFill>
                  <a:prstClr val="black"/>
                </a:solidFill>
                <a:latin typeface="Arial Narrow" pitchFamily="34" charset="0"/>
              </a:rPr>
              <a:t>)</a:t>
            </a:r>
          </a:p>
        </p:txBody>
      </p:sp>
      <p:sp>
        <p:nvSpPr>
          <p:cNvPr id="19" name="AutoShape 6"/>
          <p:cNvSpPr>
            <a:spLocks/>
          </p:cNvSpPr>
          <p:nvPr/>
        </p:nvSpPr>
        <p:spPr bwMode="auto">
          <a:xfrm>
            <a:off x="5946670" y="6278400"/>
            <a:ext cx="2106376" cy="364091"/>
          </a:xfrm>
          <a:prstGeom prst="borderCallout2">
            <a:avLst>
              <a:gd name="adj1" fmla="val 47577"/>
              <a:gd name="adj2" fmla="val -383"/>
              <a:gd name="adj3" fmla="val 47578"/>
              <a:gd name="adj4" fmla="val -11562"/>
              <a:gd name="adj5" fmla="val -680007"/>
              <a:gd name="adj6" fmla="val -85241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pPr algn="ctr"/>
            <a:r>
              <a:rPr lang="en-US" altLang="zh-TW" sz="1600" dirty="0">
                <a:solidFill>
                  <a:prstClr val="black"/>
                </a:solidFill>
                <a:latin typeface="Arial Narrow" pitchFamily="34" charset="0"/>
              </a:rPr>
              <a:t>Solution Type: Fraction</a:t>
            </a: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60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zh-TW" sz="2400" dirty="0">
              <a:latin typeface="Arial Narrow" panose="020B0606020202030204" pitchFamily="34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13" y="1142327"/>
            <a:ext cx="8730777" cy="4500331"/>
          </a:xfrm>
          <a:prstGeom prst="rect">
            <a:avLst/>
          </a:prstGeom>
        </p:spPr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2729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Explanation Generation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 </a:t>
            </a:r>
            <a:r>
              <a:rPr lang="zh-TW" altLang="zh-TW" dirty="0"/>
              <a:t>阿志買一臺冰箱和一臺電視機， 付</a:t>
            </a:r>
            <a:r>
              <a:rPr lang="en-US" altLang="zh-TW" dirty="0"/>
              <a:t>2</a:t>
            </a:r>
            <a:r>
              <a:rPr lang="zh-TW" altLang="zh-TW" dirty="0"/>
              <a:t>疊一萬元鈔票、</a:t>
            </a:r>
            <a:r>
              <a:rPr lang="en-US" altLang="zh-TW" dirty="0"/>
              <a:t>6</a:t>
            </a:r>
            <a:r>
              <a:rPr lang="zh-TW" altLang="zh-TW" dirty="0"/>
              <a:t>張千元鈔票和</a:t>
            </a:r>
            <a:r>
              <a:rPr lang="en-US" altLang="zh-TW" dirty="0"/>
              <a:t>13</a:t>
            </a:r>
            <a:r>
              <a:rPr lang="zh-TW" altLang="zh-TW" dirty="0"/>
              <a:t>張百元鈔票， 阿志共付了幾元</a:t>
            </a:r>
            <a:r>
              <a:rPr lang="zh-TW" altLang="zh-TW" dirty="0" smtClean="0"/>
              <a:t>？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86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6670817" y="2293839"/>
            <a:ext cx="2224058" cy="3693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dirty="0" smtClean="0"/>
              <a:t>SUM(</a:t>
            </a:r>
            <a:r>
              <a:rPr lang="en-US" altLang="zh-TW" dirty="0" err="1" smtClean="0"/>
              <a:t>quan</a:t>
            </a:r>
            <a:r>
              <a:rPr lang="en-US" altLang="zh-TW" dirty="0" smtClean="0"/>
              <a:t>(q?,…))</a:t>
            </a:r>
            <a:endParaRPr lang="zh-TW" altLang="en-US" dirty="0"/>
          </a:p>
        </p:txBody>
      </p:sp>
      <p:pic>
        <p:nvPicPr>
          <p:cNvPr id="45" name="圖片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293840"/>
            <a:ext cx="6511942" cy="3098424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2999" y="5418679"/>
            <a:ext cx="4050222" cy="1331717"/>
          </a:xfrm>
          <a:prstGeom prst="rect">
            <a:avLst/>
          </a:prstGeom>
        </p:spPr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5959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橢圓 116"/>
          <p:cNvSpPr/>
          <p:nvPr/>
        </p:nvSpPr>
        <p:spPr>
          <a:xfrm>
            <a:off x="1547664" y="1235411"/>
            <a:ext cx="286712" cy="28692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51520" y="2966668"/>
            <a:ext cx="7920880" cy="534340"/>
          </a:xfrm>
          <a:prstGeom prst="rect">
            <a:avLst/>
          </a:prstGeom>
          <a:solidFill>
            <a:schemeClr val="accent1">
              <a:lumMod val="40000"/>
              <a:lumOff val="6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347864" y="3575942"/>
            <a:ext cx="4896544" cy="1952847"/>
          </a:xfrm>
          <a:prstGeom prst="rect">
            <a:avLst/>
          </a:prstGeom>
          <a:solidFill>
            <a:schemeClr val="accent1">
              <a:lumMod val="40000"/>
              <a:lumOff val="6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0" name="文字方塊 59"/>
          <p:cNvSpPr txBox="1"/>
          <p:nvPr>
            <p:custDataLst>
              <p:custData r:id="rId1"/>
            </p:custDataLst>
          </p:nvPr>
        </p:nvSpPr>
        <p:spPr>
          <a:xfrm>
            <a:off x="457201" y="1844674"/>
            <a:ext cx="6970257" cy="175432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altLang="zh-TW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Benchmark:</a:t>
            </a:r>
          </a:p>
          <a:p>
            <a:r>
              <a:rPr lang="en-US" altLang="zh-TW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zh-TW" altLang="en-US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疊  </a:t>
            </a:r>
            <a:r>
              <a:rPr lang="en-US" altLang="zh-TW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10,000</a:t>
            </a:r>
            <a:r>
              <a:rPr lang="zh-TW" altLang="en-US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元鈔票  就是  </a:t>
            </a:r>
            <a:r>
              <a:rPr lang="en-US" altLang="zh-TW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 </a:t>
            </a:r>
            <a:r>
              <a:rPr lang="en-US" altLang="zh-TW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x </a:t>
            </a:r>
            <a:r>
              <a:rPr lang="en-US" altLang="zh-TW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10,000   </a:t>
            </a:r>
            <a:r>
              <a:rPr lang="en-US" altLang="zh-TW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 20,000</a:t>
            </a:r>
            <a:r>
              <a:rPr lang="zh-TW" altLang="en-US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元</a:t>
            </a:r>
          </a:p>
          <a:p>
            <a:r>
              <a:rPr lang="en-US" altLang="zh-TW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zh-TW" altLang="en-US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張 </a:t>
            </a:r>
            <a:r>
              <a:rPr lang="zh-TW" altLang="en-US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altLang="zh-TW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1,000</a:t>
            </a:r>
            <a:r>
              <a:rPr lang="zh-TW" altLang="en-US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元鈔票    就是  </a:t>
            </a:r>
            <a:r>
              <a:rPr lang="en-US" altLang="zh-TW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 x 1,000 </a:t>
            </a:r>
            <a:r>
              <a:rPr lang="en-US" altLang="zh-TW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= </a:t>
            </a:r>
            <a:r>
              <a:rPr lang="en-US" altLang="zh-TW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6,000</a:t>
            </a:r>
            <a:r>
              <a:rPr lang="zh-TW" altLang="en-US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元</a:t>
            </a:r>
          </a:p>
          <a:p>
            <a:r>
              <a:rPr lang="en-US" altLang="zh-TW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</a:t>
            </a:r>
            <a:r>
              <a:rPr lang="zh-TW" altLang="en-US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張  </a:t>
            </a:r>
            <a:r>
              <a:rPr lang="en-US" altLang="zh-TW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100</a:t>
            </a:r>
            <a:r>
              <a:rPr lang="zh-TW" altLang="en-US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元</a:t>
            </a:r>
            <a:r>
              <a:rPr lang="zh-TW" altLang="en-US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鈔票    </a:t>
            </a:r>
            <a:r>
              <a:rPr lang="zh-TW" altLang="en-US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就是  </a:t>
            </a:r>
            <a:r>
              <a:rPr lang="en-US" altLang="zh-TW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 x </a:t>
            </a:r>
            <a:r>
              <a:rPr lang="en-US" altLang="zh-TW" b="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100      </a:t>
            </a:r>
            <a:r>
              <a:rPr lang="en-US" altLang="zh-TW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 1,300</a:t>
            </a:r>
            <a:r>
              <a:rPr lang="zh-TW" altLang="en-US" b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元</a:t>
            </a:r>
          </a:p>
          <a:p>
            <a:endParaRPr lang="zh-TW" altLang="en-US" b="0" dirty="0" smtClean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TW" altLang="en-US" b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Explanation Generation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87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963392"/>
            <a:ext cx="8086078" cy="58477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r>
              <a:rPr lang="en-US" altLang="zh-TW" sz="1600" dirty="0">
                <a:solidFill>
                  <a:srgbClr val="0070C0"/>
                </a:solidFill>
                <a:latin typeface="Times New Roman" panose="02020603050405020304" pitchFamily="18" charset="0"/>
              </a:rPr>
              <a:t>[Sample1] </a:t>
            </a:r>
            <a:r>
              <a:rPr lang="zh-TW" alt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阿志買一臺冰箱和一臺電視機，付</a:t>
            </a:r>
            <a:r>
              <a:rPr lang="en-US" altLang="zh-TW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TW" alt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疊一萬元鈔票、</a:t>
            </a:r>
            <a:r>
              <a:rPr lang="en-US" altLang="zh-TW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TW" alt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張千元鈔票和</a:t>
            </a:r>
            <a:r>
              <a:rPr lang="en-US" altLang="zh-TW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zh-TW" alt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張百元鈔票，阿志共付了幾元？</a:t>
            </a:r>
          </a:p>
        </p:txBody>
      </p:sp>
      <p:grpSp>
        <p:nvGrpSpPr>
          <p:cNvPr id="113" name="群組 112"/>
          <p:cNvGrpSpPr/>
          <p:nvPr>
            <p:custDataLst>
              <p:custData r:id="rId2"/>
            </p:custDataLst>
          </p:nvPr>
        </p:nvGrpSpPr>
        <p:grpSpPr>
          <a:xfrm>
            <a:off x="1995289" y="3043271"/>
            <a:ext cx="4638815" cy="369332"/>
            <a:chOff x="3649293" y="1505735"/>
            <a:chExt cx="4638815" cy="369332"/>
          </a:xfrm>
        </p:grpSpPr>
        <p:sp>
          <p:nvSpPr>
            <p:cNvPr id="112" name="文字方塊 111"/>
            <p:cNvSpPr txBox="1"/>
            <p:nvPr/>
          </p:nvSpPr>
          <p:spPr>
            <a:xfrm>
              <a:off x="3649293" y="1505735"/>
              <a:ext cx="42242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0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20,000   +  </a:t>
              </a:r>
              <a:r>
                <a:rPr lang="en-US" altLang="zh-TW" b="0" dirty="0" smtClean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6,000   +   </a:t>
              </a:r>
              <a:r>
                <a:rPr lang="en-US" altLang="zh-TW" b="0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1,300       = 27,300</a:t>
              </a:r>
              <a:r>
                <a:rPr lang="zh-TW" altLang="en-US" b="0" dirty="0" smtClean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元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85" name="群組 84"/>
            <p:cNvGrpSpPr/>
            <p:nvPr/>
          </p:nvGrpSpPr>
          <p:grpSpPr>
            <a:xfrm>
              <a:off x="3705406" y="1524178"/>
              <a:ext cx="4582702" cy="336915"/>
              <a:chOff x="1794135" y="2969580"/>
              <a:chExt cx="4582702" cy="336915"/>
            </a:xfrm>
          </p:grpSpPr>
          <p:sp>
            <p:nvSpPr>
              <p:cNvPr id="69" name="圓角矩形 68"/>
              <p:cNvSpPr/>
              <p:nvPr/>
            </p:nvSpPr>
            <p:spPr>
              <a:xfrm>
                <a:off x="5080693" y="2990364"/>
                <a:ext cx="1296144" cy="294620"/>
              </a:xfrm>
              <a:prstGeom prst="roundRect">
                <a:avLst/>
              </a:prstGeom>
              <a:noFill/>
              <a:ln>
                <a:solidFill>
                  <a:schemeClr val="accent2"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4" name="圓角矩形 63"/>
              <p:cNvSpPr/>
              <p:nvPr/>
            </p:nvSpPr>
            <p:spPr>
              <a:xfrm>
                <a:off x="1794135" y="2969580"/>
                <a:ext cx="791697" cy="315403"/>
              </a:xfrm>
              <a:prstGeom prst="roundRect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菱形 64"/>
              <p:cNvSpPr/>
              <p:nvPr/>
            </p:nvSpPr>
            <p:spPr>
              <a:xfrm>
                <a:off x="2671796" y="2978516"/>
                <a:ext cx="216024" cy="306468"/>
              </a:xfrm>
              <a:prstGeom prst="diamon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菱形 67"/>
              <p:cNvSpPr/>
              <p:nvPr/>
            </p:nvSpPr>
            <p:spPr>
              <a:xfrm>
                <a:off x="3765481" y="2978516"/>
                <a:ext cx="216024" cy="306468"/>
              </a:xfrm>
              <a:prstGeom prst="diamon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圓角矩形 76"/>
              <p:cNvSpPr/>
              <p:nvPr/>
            </p:nvSpPr>
            <p:spPr>
              <a:xfrm>
                <a:off x="2952061" y="2989635"/>
                <a:ext cx="683835" cy="316860"/>
              </a:xfrm>
              <a:prstGeom prst="roundRect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圓角矩形 79"/>
              <p:cNvSpPr/>
              <p:nvPr/>
            </p:nvSpPr>
            <p:spPr>
              <a:xfrm>
                <a:off x="4065286" y="2978516"/>
                <a:ext cx="683835" cy="316860"/>
              </a:xfrm>
              <a:prstGeom prst="roundRect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10" name="群組 109"/>
          <p:cNvGrpSpPr/>
          <p:nvPr>
            <p:custDataLst>
              <p:custData r:id="rId3"/>
            </p:custDataLst>
          </p:nvPr>
        </p:nvGrpSpPr>
        <p:grpSpPr>
          <a:xfrm>
            <a:off x="4292198" y="4409440"/>
            <a:ext cx="3003944" cy="855432"/>
            <a:chOff x="4292198" y="4409440"/>
            <a:chExt cx="3003944" cy="855432"/>
          </a:xfrm>
        </p:grpSpPr>
        <p:sp>
          <p:nvSpPr>
            <p:cNvPr id="100" name="手繪多邊形 99"/>
            <p:cNvSpPr/>
            <p:nvPr/>
          </p:nvSpPr>
          <p:spPr>
            <a:xfrm>
              <a:off x="4292198" y="4409440"/>
              <a:ext cx="1245002" cy="632455"/>
            </a:xfrm>
            <a:custGeom>
              <a:avLst/>
              <a:gdLst>
                <a:gd name="connsiteX0" fmla="*/ 1245002 w 1245002"/>
                <a:gd name="connsiteY0" fmla="*/ 0 h 632455"/>
                <a:gd name="connsiteX1" fmla="*/ 178202 w 1245002"/>
                <a:gd name="connsiteY1" fmla="*/ 193040 h 632455"/>
                <a:gd name="connsiteX2" fmla="*/ 15642 w 1245002"/>
                <a:gd name="connsiteY2" fmla="*/ 599440 h 632455"/>
                <a:gd name="connsiteX3" fmla="*/ 15642 w 1245002"/>
                <a:gd name="connsiteY3" fmla="*/ 579120 h 63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5002" h="632455">
                  <a:moveTo>
                    <a:pt x="1245002" y="0"/>
                  </a:moveTo>
                  <a:cubicBezTo>
                    <a:pt x="814048" y="46566"/>
                    <a:pt x="383095" y="93133"/>
                    <a:pt x="178202" y="193040"/>
                  </a:cubicBezTo>
                  <a:cubicBezTo>
                    <a:pt x="-26691" y="292947"/>
                    <a:pt x="42735" y="535093"/>
                    <a:pt x="15642" y="599440"/>
                  </a:cubicBezTo>
                  <a:cubicBezTo>
                    <a:pt x="-11451" y="663787"/>
                    <a:pt x="2095" y="621453"/>
                    <a:pt x="15642" y="579120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4" name="手繪多邊形 103"/>
            <p:cNvSpPr/>
            <p:nvPr/>
          </p:nvSpPr>
          <p:spPr>
            <a:xfrm>
              <a:off x="5455832" y="4795520"/>
              <a:ext cx="111848" cy="447040"/>
            </a:xfrm>
            <a:custGeom>
              <a:avLst/>
              <a:gdLst>
                <a:gd name="connsiteX0" fmla="*/ 111848 w 111848"/>
                <a:gd name="connsiteY0" fmla="*/ 0 h 447040"/>
                <a:gd name="connsiteX1" fmla="*/ 88 w 111848"/>
                <a:gd name="connsiteY1" fmla="*/ 254000 h 447040"/>
                <a:gd name="connsiteX2" fmla="*/ 91528 w 111848"/>
                <a:gd name="connsiteY2" fmla="*/ 447040 h 447040"/>
                <a:gd name="connsiteX3" fmla="*/ 91528 w 111848"/>
                <a:gd name="connsiteY3" fmla="*/ 447040 h 44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848" h="447040">
                  <a:moveTo>
                    <a:pt x="111848" y="0"/>
                  </a:moveTo>
                  <a:cubicBezTo>
                    <a:pt x="57661" y="89746"/>
                    <a:pt x="3475" y="179493"/>
                    <a:pt x="88" y="254000"/>
                  </a:cubicBezTo>
                  <a:cubicBezTo>
                    <a:pt x="-3299" y="328507"/>
                    <a:pt x="91528" y="447040"/>
                    <a:pt x="91528" y="447040"/>
                  </a:cubicBezTo>
                  <a:lnTo>
                    <a:pt x="91528" y="447040"/>
                  </a:ln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6" name="手繪多邊形 105"/>
            <p:cNvSpPr/>
            <p:nvPr/>
          </p:nvSpPr>
          <p:spPr>
            <a:xfrm>
              <a:off x="6207760" y="4744720"/>
              <a:ext cx="91440" cy="487680"/>
            </a:xfrm>
            <a:custGeom>
              <a:avLst/>
              <a:gdLst>
                <a:gd name="connsiteX0" fmla="*/ 0 w 91440"/>
                <a:gd name="connsiteY0" fmla="*/ 487680 h 487680"/>
                <a:gd name="connsiteX1" fmla="*/ 91440 w 91440"/>
                <a:gd name="connsiteY1" fmla="*/ 345440 h 487680"/>
                <a:gd name="connsiteX2" fmla="*/ 0 w 91440"/>
                <a:gd name="connsiteY2" fmla="*/ 0 h 48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" h="487680">
                  <a:moveTo>
                    <a:pt x="0" y="487680"/>
                  </a:moveTo>
                  <a:cubicBezTo>
                    <a:pt x="45720" y="457200"/>
                    <a:pt x="91440" y="426720"/>
                    <a:pt x="91440" y="345440"/>
                  </a:cubicBezTo>
                  <a:cubicBezTo>
                    <a:pt x="91440" y="264160"/>
                    <a:pt x="45720" y="132080"/>
                    <a:pt x="0" y="0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7" name="手繪多邊形 106"/>
            <p:cNvSpPr/>
            <p:nvPr/>
          </p:nvSpPr>
          <p:spPr>
            <a:xfrm>
              <a:off x="6197600" y="4602480"/>
              <a:ext cx="944880" cy="653520"/>
            </a:xfrm>
            <a:custGeom>
              <a:avLst/>
              <a:gdLst>
                <a:gd name="connsiteX0" fmla="*/ 0 w 944880"/>
                <a:gd name="connsiteY0" fmla="*/ 0 h 653520"/>
                <a:gd name="connsiteX1" fmla="*/ 487680 w 944880"/>
                <a:gd name="connsiteY1" fmla="*/ 568960 h 653520"/>
                <a:gd name="connsiteX2" fmla="*/ 944880 w 944880"/>
                <a:gd name="connsiteY2" fmla="*/ 640080 h 653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4880" h="653520">
                  <a:moveTo>
                    <a:pt x="0" y="0"/>
                  </a:moveTo>
                  <a:cubicBezTo>
                    <a:pt x="165100" y="231140"/>
                    <a:pt x="330200" y="462280"/>
                    <a:pt x="487680" y="568960"/>
                  </a:cubicBezTo>
                  <a:cubicBezTo>
                    <a:pt x="645160" y="675640"/>
                    <a:pt x="795020" y="657860"/>
                    <a:pt x="944880" y="640080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8" name="手繪多邊形 107"/>
            <p:cNvSpPr/>
            <p:nvPr/>
          </p:nvSpPr>
          <p:spPr>
            <a:xfrm>
              <a:off x="6207760" y="4521200"/>
              <a:ext cx="1088382" cy="477520"/>
            </a:xfrm>
            <a:custGeom>
              <a:avLst/>
              <a:gdLst>
                <a:gd name="connsiteX0" fmla="*/ 1076960 w 1088382"/>
                <a:gd name="connsiteY0" fmla="*/ 477520 h 477520"/>
                <a:gd name="connsiteX1" fmla="*/ 934720 w 1088382"/>
                <a:gd name="connsiteY1" fmla="*/ 142240 h 477520"/>
                <a:gd name="connsiteX2" fmla="*/ 0 w 1088382"/>
                <a:gd name="connsiteY2" fmla="*/ 0 h 47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8382" h="477520">
                  <a:moveTo>
                    <a:pt x="1076960" y="477520"/>
                  </a:moveTo>
                  <a:cubicBezTo>
                    <a:pt x="1095586" y="349673"/>
                    <a:pt x="1114213" y="221827"/>
                    <a:pt x="934720" y="142240"/>
                  </a:cubicBezTo>
                  <a:cubicBezTo>
                    <a:pt x="755227" y="62653"/>
                    <a:pt x="377613" y="31326"/>
                    <a:pt x="0" y="0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9" name="手繪多邊形 108"/>
            <p:cNvSpPr/>
            <p:nvPr/>
          </p:nvSpPr>
          <p:spPr>
            <a:xfrm>
              <a:off x="4602480" y="4663440"/>
              <a:ext cx="944880" cy="601432"/>
            </a:xfrm>
            <a:custGeom>
              <a:avLst/>
              <a:gdLst>
                <a:gd name="connsiteX0" fmla="*/ 0 w 944880"/>
                <a:gd name="connsiteY0" fmla="*/ 548640 h 601432"/>
                <a:gd name="connsiteX1" fmla="*/ 447040 w 944880"/>
                <a:gd name="connsiteY1" fmla="*/ 548640 h 601432"/>
                <a:gd name="connsiteX2" fmla="*/ 944880 w 944880"/>
                <a:gd name="connsiteY2" fmla="*/ 0 h 60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4880" h="601432">
                  <a:moveTo>
                    <a:pt x="0" y="548640"/>
                  </a:moveTo>
                  <a:cubicBezTo>
                    <a:pt x="144780" y="594360"/>
                    <a:pt x="289560" y="640080"/>
                    <a:pt x="447040" y="548640"/>
                  </a:cubicBezTo>
                  <a:cubicBezTo>
                    <a:pt x="604520" y="457200"/>
                    <a:pt x="774700" y="228600"/>
                    <a:pt x="944880" y="0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9" name="群組 118"/>
          <p:cNvGrpSpPr/>
          <p:nvPr>
            <p:custDataLst>
              <p:custData r:id="rId4"/>
            </p:custDataLst>
          </p:nvPr>
        </p:nvGrpSpPr>
        <p:grpSpPr>
          <a:xfrm>
            <a:off x="317954" y="2930814"/>
            <a:ext cx="1649660" cy="570194"/>
            <a:chOff x="317954" y="2930814"/>
            <a:chExt cx="1649660" cy="570194"/>
          </a:xfrm>
        </p:grpSpPr>
        <p:sp>
          <p:nvSpPr>
            <p:cNvPr id="118" name="橢圓 117"/>
            <p:cNvSpPr/>
            <p:nvPr/>
          </p:nvSpPr>
          <p:spPr>
            <a:xfrm>
              <a:off x="1435873" y="3061714"/>
              <a:ext cx="286712" cy="28692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116" name="群組 115"/>
            <p:cNvGrpSpPr/>
            <p:nvPr/>
          </p:nvGrpSpPr>
          <p:grpSpPr>
            <a:xfrm>
              <a:off x="317954" y="2930814"/>
              <a:ext cx="1649660" cy="570194"/>
              <a:chOff x="6058354" y="1623837"/>
              <a:chExt cx="1649660" cy="570194"/>
            </a:xfrm>
          </p:grpSpPr>
          <p:sp>
            <p:nvSpPr>
              <p:cNvPr id="63" name="橢圓 62"/>
              <p:cNvSpPr/>
              <p:nvPr/>
            </p:nvSpPr>
            <p:spPr>
              <a:xfrm>
                <a:off x="6058354" y="1623837"/>
                <a:ext cx="1649660" cy="570194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5" name="文字方塊 114"/>
              <p:cNvSpPr txBox="1"/>
              <p:nvPr/>
            </p:nvSpPr>
            <p:spPr>
              <a:xfrm>
                <a:off x="6197600" y="1700808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b="0" dirty="0">
                    <a:ln w="0"/>
                    <a:solidFill>
                      <a:srgbClr val="ED7D3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所以，</a:t>
                </a:r>
                <a:r>
                  <a:rPr lang="zh-TW" altLang="en-US" b="0" dirty="0">
                    <a:ln w="0"/>
                    <a:solidFill>
                      <a:srgbClr val="4472C4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共</a:t>
                </a:r>
                <a:r>
                  <a:rPr lang="zh-TW" altLang="en-US" b="0" dirty="0" smtClean="0">
                    <a:ln w="0"/>
                    <a:solidFill>
                      <a:srgbClr val="4472C4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付</a:t>
                </a:r>
                <a:endParaRPr lang="zh-TW" altLang="en-US" b="0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</p:txBody>
          </p:sp>
        </p:grpSp>
      </p:grpSp>
      <p:graphicFrame>
        <p:nvGraphicFramePr>
          <p:cNvPr id="31" name="內容版面配置區 5"/>
          <p:cNvGraphicFramePr>
            <a:graphicFrameLocks noGrp="1"/>
          </p:cNvGraphicFramePr>
          <p:nvPr>
            <p:ph idx="1"/>
            <p:custDataLst>
              <p:custData r:id="rId5"/>
            </p:custDataLst>
            <p:extLst/>
          </p:nvPr>
        </p:nvGraphicFramePr>
        <p:xfrm>
          <a:off x="3131840" y="3717038"/>
          <a:ext cx="5411438" cy="2909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7638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Statistical Framework</a:t>
            </a:r>
            <a:endParaRPr lang="en-US" altLang="zh-TW" dirty="0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970407"/>
            <a:ext cx="8229600" cy="4991328"/>
          </a:xfrm>
        </p:spPr>
        <p:txBody>
          <a:bodyPr/>
          <a:lstStyle/>
          <a:p>
            <a:r>
              <a:rPr lang="en-US" altLang="zh-TW" dirty="0" smtClean="0"/>
              <a:t>Perform </a:t>
            </a:r>
            <a:r>
              <a:rPr lang="en-US" altLang="zh-TW" b="1" i="1" dirty="0">
                <a:solidFill>
                  <a:srgbClr val="FF0000"/>
                </a:solidFill>
              </a:rPr>
              <a:t>weakly supervised learning</a:t>
            </a:r>
            <a:r>
              <a:rPr lang="en-US" altLang="zh-TW" b="1" dirty="0">
                <a:solidFill>
                  <a:srgbClr val="FF0000"/>
                </a:solidFill>
              </a:rPr>
              <a:t> </a:t>
            </a:r>
            <a:r>
              <a:rPr lang="en-US" altLang="zh-TW" b="1" dirty="0" smtClean="0">
                <a:solidFill>
                  <a:srgbClr val="FF0000"/>
                </a:solidFill>
              </a:rPr>
              <a:t> </a:t>
            </a:r>
            <a:r>
              <a:rPr lang="en-US" altLang="zh-TW" dirty="0"/>
              <a:t>(with Beam-Search) and fine tune the system</a:t>
            </a:r>
            <a:r>
              <a:rPr lang="en-US" altLang="zh-TW" dirty="0" smtClean="0"/>
              <a:t>.</a:t>
            </a:r>
            <a:endParaRPr lang="en-US" altLang="zh-TW" dirty="0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B0B7-ACC4-423C-A20E-D7CE61C280BB}" type="slidenum">
              <a:rPr lang="en-US" altLang="zh-TW"/>
              <a:pPr/>
              <a:t>88</a:t>
            </a:fld>
            <a:endParaRPr lang="en-US" altLang="zh-TW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14334" y="-184665"/>
            <a:ext cx="184722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6" tIns="45718" rIns="91436" bIns="45718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90591" y="4808549"/>
            <a:ext cx="4481411" cy="1200329"/>
            <a:chOff x="2166552" y="4116283"/>
            <a:chExt cx="4810897" cy="1200329"/>
          </a:xfrm>
          <a:solidFill>
            <a:schemeClr val="bg1"/>
          </a:solidFill>
        </p:grpSpPr>
        <p:sp>
          <p:nvSpPr>
            <p:cNvPr id="6" name="文字方塊 5"/>
            <p:cNvSpPr txBox="1"/>
            <p:nvPr/>
          </p:nvSpPr>
          <p:spPr>
            <a:xfrm>
              <a:off x="2166552" y="4116283"/>
              <a:ext cx="4810897" cy="1200329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 </a:t>
              </a:r>
              <a:r>
                <a:rPr lang="en-US" altLang="zh-TW" dirty="0" smtClean="0"/>
                <a:t>      : </a:t>
              </a:r>
              <a:r>
                <a:rPr lang="en-US" altLang="zh-TW" dirty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T</a:t>
              </a:r>
              <a:r>
                <a:rPr lang="en-US" altLang="zh-TW" dirty="0" smtClean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he </a:t>
              </a:r>
              <a:r>
                <a:rPr lang="en-US" altLang="zh-TW" dirty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obtained </a:t>
              </a:r>
              <a:r>
                <a:rPr lang="en-US" altLang="zh-TW" dirty="0" smtClean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answer</a:t>
              </a:r>
            </a:p>
            <a:p>
              <a:r>
                <a:rPr lang="en-US" altLang="zh-TW" i="1" dirty="0" err="1" smtClean="0"/>
                <a:t>Ans</a:t>
              </a:r>
              <a:r>
                <a:rPr lang="en-US" altLang="zh-TW" dirty="0" smtClean="0"/>
                <a:t>: </a:t>
              </a:r>
              <a:r>
                <a:rPr lang="en-US" altLang="zh-TW" dirty="0" smtClean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A specific possible answer</a:t>
              </a:r>
            </a:p>
            <a:p>
              <a:r>
                <a:rPr lang="en-US" altLang="zh-TW" i="1" dirty="0" smtClean="0"/>
                <a:t>Body</a:t>
              </a:r>
              <a:r>
                <a:rPr lang="en-US" altLang="zh-TW" dirty="0" smtClean="0"/>
                <a:t>: </a:t>
              </a:r>
              <a:r>
                <a:rPr lang="en-US" altLang="zh-TW" dirty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T</a:t>
              </a:r>
              <a:r>
                <a:rPr lang="en-US" altLang="zh-TW" dirty="0" smtClean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he given body text of the problem</a:t>
              </a:r>
            </a:p>
            <a:p>
              <a:r>
                <a:rPr lang="en-US" altLang="zh-TW" i="1" dirty="0" err="1" smtClean="0"/>
                <a:t>Qus</a:t>
              </a:r>
              <a:r>
                <a:rPr lang="en-US" altLang="zh-TW" dirty="0" smtClean="0"/>
                <a:t>: </a:t>
              </a:r>
              <a:r>
                <a:rPr lang="en-US" altLang="zh-TW" dirty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T</a:t>
              </a:r>
              <a:r>
                <a:rPr lang="en-US" altLang="zh-TW" dirty="0" smtClean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he </a:t>
              </a:r>
              <a:r>
                <a:rPr lang="en-US" altLang="zh-TW" dirty="0"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question text of the problem.</a:t>
              </a:r>
              <a:endParaRPr lang="zh-TW" altLang="en-US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4113" y="4199883"/>
              <a:ext cx="400049" cy="255587"/>
            </a:xfrm>
            <a:prstGeom prst="rect">
              <a:avLst/>
            </a:prstGeom>
            <a:grpFill/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535" y="2920799"/>
            <a:ext cx="6675272" cy="1564092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1" name="矩形 10"/>
          <p:cNvSpPr/>
          <p:nvPr/>
        </p:nvSpPr>
        <p:spPr>
          <a:xfrm>
            <a:off x="4332004" y="4830066"/>
            <a:ext cx="4594813" cy="1588109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IR : Inference Rules.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LF</a:t>
            </a:r>
            <a:r>
              <a:rPr lang="en-US" altLang="zh-TW" sz="1600" baseline="-25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: Logic Form of Body text.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LF</a:t>
            </a:r>
            <a:r>
              <a:rPr lang="en-US" altLang="zh-TW" sz="1600" baseline="-25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</a:t>
            </a:r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: Logic Form of Question text.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SM</a:t>
            </a:r>
            <a:r>
              <a:rPr lang="en-US" altLang="zh-TW" sz="1600" baseline="-25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: Semantic Representation of Body text.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SM</a:t>
            </a:r>
            <a:r>
              <a:rPr lang="en-US" altLang="zh-TW" sz="1600" baseline="-25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Q</a:t>
            </a:r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: Semantic Representation of Question text.</a:t>
            </a:r>
          </a:p>
          <a:p>
            <a:r>
              <a:rPr lang="en-US" altLang="zh-TW" sz="16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ST : Solution Type.</a:t>
            </a:r>
            <a:endParaRPr lang="zh-TW" altLang="en-US" sz="16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39" y="2083897"/>
            <a:ext cx="3842592" cy="56851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/>
              <a:t>Keh-Yih Su, Mar. 30, 2018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137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-137541" y="6565585"/>
            <a:ext cx="2847975" cy="365125"/>
          </a:xfrm>
        </p:spPr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8543280" y="6442977"/>
            <a:ext cx="561975" cy="365125"/>
          </a:xfrm>
        </p:spPr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89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371541" y="1203098"/>
            <a:ext cx="8229600" cy="4994502"/>
          </a:xfrm>
          <a:prstGeom prst="rect">
            <a:avLst/>
          </a:prstGeom>
          <a:ln>
            <a:noFill/>
          </a:ln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solidFill>
                  <a:prstClr val="black"/>
                </a:solidFill>
              </a:rPr>
              <a:t>uwds-0319: Tom </a:t>
            </a:r>
            <a:r>
              <a:rPr lang="en-US" altLang="zh-TW" dirty="0">
                <a:solidFill>
                  <a:prstClr val="black"/>
                </a:solidFill>
              </a:rPr>
              <a:t>bought a skateboard for </a:t>
            </a:r>
            <a:r>
              <a:rPr lang="en-US" altLang="zh-TW" dirty="0" smtClean="0">
                <a:solidFill>
                  <a:prstClr val="black"/>
                </a:solidFill>
              </a:rPr>
              <a:t/>
            </a:r>
            <a:br>
              <a:rPr lang="en-US" altLang="zh-TW" dirty="0" smtClean="0">
                <a:solidFill>
                  <a:prstClr val="black"/>
                </a:solidFill>
              </a:rPr>
            </a:br>
            <a:r>
              <a:rPr lang="en-US" altLang="zh-TW" dirty="0" smtClean="0">
                <a:solidFill>
                  <a:srgbClr val="0000FF"/>
                </a:solidFill>
              </a:rPr>
              <a:t>$ </a:t>
            </a:r>
            <a:r>
              <a:rPr lang="en-US" altLang="zh-TW" dirty="0">
                <a:solidFill>
                  <a:srgbClr val="0000FF"/>
                </a:solidFill>
              </a:rPr>
              <a:t>9.46 </a:t>
            </a:r>
            <a:r>
              <a:rPr lang="en-US" altLang="zh-TW" dirty="0">
                <a:solidFill>
                  <a:prstClr val="black"/>
                </a:solidFill>
              </a:rPr>
              <a:t>, and spent </a:t>
            </a:r>
            <a:r>
              <a:rPr lang="en-US" altLang="zh-TW" dirty="0">
                <a:solidFill>
                  <a:srgbClr val="F79646">
                    <a:lumMod val="75000"/>
                  </a:srgbClr>
                </a:solidFill>
              </a:rPr>
              <a:t>$ 9.56 </a:t>
            </a:r>
            <a:r>
              <a:rPr lang="en-US" altLang="zh-TW" dirty="0">
                <a:solidFill>
                  <a:prstClr val="black"/>
                </a:solidFill>
              </a:rPr>
              <a:t>on marbles . Tom also spent </a:t>
            </a:r>
            <a:r>
              <a:rPr lang="en-US" altLang="zh-TW" dirty="0" smtClean="0">
                <a:solidFill>
                  <a:srgbClr val="00B050"/>
                </a:solidFill>
              </a:rPr>
              <a:t>$ </a:t>
            </a:r>
            <a:r>
              <a:rPr lang="en-US" altLang="zh-TW" dirty="0">
                <a:solidFill>
                  <a:srgbClr val="00B050"/>
                </a:solidFill>
              </a:rPr>
              <a:t>14.50 </a:t>
            </a:r>
            <a:r>
              <a:rPr lang="en-US" altLang="zh-TW" dirty="0">
                <a:solidFill>
                  <a:prstClr val="black"/>
                </a:solidFill>
              </a:rPr>
              <a:t>on shorts . In total , how much did Tom spend on </a:t>
            </a:r>
            <a:r>
              <a:rPr lang="en-US" altLang="zh-TW" dirty="0">
                <a:solidFill>
                  <a:srgbClr val="FF0000"/>
                </a:solidFill>
              </a:rPr>
              <a:t>toys</a:t>
            </a:r>
            <a:r>
              <a:rPr lang="en-US" altLang="zh-TW" dirty="0">
                <a:solidFill>
                  <a:prstClr val="black"/>
                </a:solidFill>
              </a:rPr>
              <a:t> </a:t>
            </a:r>
            <a:r>
              <a:rPr lang="en-US" altLang="zh-TW" dirty="0" smtClean="0">
                <a:solidFill>
                  <a:prstClr val="black"/>
                </a:solidFill>
              </a:rPr>
              <a:t>?</a:t>
            </a:r>
          </a:p>
          <a:p>
            <a:pPr lvl="1"/>
            <a:r>
              <a:rPr lang="en-US" altLang="zh-TW" dirty="0" err="1" smtClean="0">
                <a:solidFill>
                  <a:prstClr val="black"/>
                </a:solidFill>
              </a:rPr>
              <a:t>quan</a:t>
            </a:r>
            <a:r>
              <a:rPr lang="en-US" altLang="zh-TW" dirty="0" smtClean="0">
                <a:solidFill>
                  <a:prstClr val="black"/>
                </a:solidFill>
              </a:rPr>
              <a:t>(</a:t>
            </a:r>
            <a:r>
              <a:rPr lang="en-US" altLang="zh-TW" dirty="0" smtClean="0">
                <a:solidFill>
                  <a:srgbClr val="0000FF"/>
                </a:solidFill>
              </a:rPr>
              <a:t>q1</a:t>
            </a:r>
            <a:r>
              <a:rPr lang="en-US" altLang="zh-TW" dirty="0" smtClean="0">
                <a:solidFill>
                  <a:prstClr val="black"/>
                </a:solidFill>
              </a:rPr>
              <a:t>,dollar,skateboard)=</a:t>
            </a:r>
            <a:r>
              <a:rPr lang="en-US" altLang="zh-TW" dirty="0" smtClean="0">
                <a:solidFill>
                  <a:srgbClr val="0000FF"/>
                </a:solidFill>
              </a:rPr>
              <a:t>9.46 </a:t>
            </a:r>
            <a:r>
              <a:rPr lang="en-US" altLang="zh-TW" dirty="0" smtClean="0">
                <a:solidFill>
                  <a:prstClr val="black"/>
                </a:solidFill>
              </a:rPr>
              <a:t>&amp; verb(q1, buy)</a:t>
            </a:r>
          </a:p>
          <a:p>
            <a:pPr lvl="1"/>
            <a:r>
              <a:rPr lang="en-US" altLang="zh-TW" dirty="0" err="1" smtClean="0">
                <a:solidFill>
                  <a:prstClr val="black"/>
                </a:solidFill>
              </a:rPr>
              <a:t>quan</a:t>
            </a:r>
            <a:r>
              <a:rPr lang="en-US" altLang="zh-TW" dirty="0" smtClean="0">
                <a:solidFill>
                  <a:prstClr val="black"/>
                </a:solidFill>
              </a:rPr>
              <a:t>(</a:t>
            </a:r>
            <a:r>
              <a:rPr lang="en-US" altLang="zh-TW" dirty="0" smtClean="0">
                <a:solidFill>
                  <a:srgbClr val="F79646">
                    <a:lumMod val="75000"/>
                  </a:srgbClr>
                </a:solidFill>
              </a:rPr>
              <a:t>q2</a:t>
            </a:r>
            <a:r>
              <a:rPr lang="en-US" altLang="zh-TW" dirty="0" smtClean="0">
                <a:solidFill>
                  <a:prstClr val="black"/>
                </a:solidFill>
              </a:rPr>
              <a:t>,dollar,marble)=</a:t>
            </a:r>
            <a:r>
              <a:rPr lang="en-US" altLang="zh-TW" dirty="0" smtClean="0">
                <a:solidFill>
                  <a:srgbClr val="F79646">
                    <a:lumMod val="75000"/>
                  </a:srgbClr>
                </a:solidFill>
              </a:rPr>
              <a:t>9.56 </a:t>
            </a:r>
            <a:r>
              <a:rPr lang="en-US" altLang="zh-TW" dirty="0">
                <a:solidFill>
                  <a:prstClr val="black"/>
                </a:solidFill>
              </a:rPr>
              <a:t>&amp; </a:t>
            </a:r>
            <a:r>
              <a:rPr lang="en-US" altLang="zh-TW" dirty="0" smtClean="0">
                <a:solidFill>
                  <a:prstClr val="black"/>
                </a:solidFill>
              </a:rPr>
              <a:t>verb(q2, spend)</a:t>
            </a:r>
          </a:p>
          <a:p>
            <a:pPr lvl="1"/>
            <a:r>
              <a:rPr lang="en-US" altLang="zh-TW" dirty="0" err="1" smtClean="0">
                <a:solidFill>
                  <a:prstClr val="black"/>
                </a:solidFill>
              </a:rPr>
              <a:t>quan</a:t>
            </a:r>
            <a:r>
              <a:rPr lang="en-US" altLang="zh-TW" dirty="0" smtClean="0">
                <a:solidFill>
                  <a:prstClr val="black"/>
                </a:solidFill>
              </a:rPr>
              <a:t>(</a:t>
            </a:r>
            <a:r>
              <a:rPr lang="en-US" altLang="zh-TW" dirty="0" smtClean="0">
                <a:solidFill>
                  <a:srgbClr val="00B050"/>
                </a:solidFill>
              </a:rPr>
              <a:t>q3</a:t>
            </a:r>
            <a:r>
              <a:rPr lang="en-US" altLang="zh-TW" dirty="0" smtClean="0">
                <a:solidFill>
                  <a:prstClr val="black"/>
                </a:solidFill>
              </a:rPr>
              <a:t>,dollar,short)=</a:t>
            </a:r>
            <a:r>
              <a:rPr lang="en-US" altLang="zh-TW" dirty="0" smtClean="0">
                <a:solidFill>
                  <a:srgbClr val="00B050"/>
                </a:solidFill>
              </a:rPr>
              <a:t>14.50 </a:t>
            </a:r>
            <a:r>
              <a:rPr lang="en-US" altLang="zh-TW" dirty="0">
                <a:solidFill>
                  <a:prstClr val="black"/>
                </a:solidFill>
              </a:rPr>
              <a:t>&amp; </a:t>
            </a:r>
            <a:r>
              <a:rPr lang="en-US" altLang="zh-TW" dirty="0" smtClean="0">
                <a:solidFill>
                  <a:prstClr val="black"/>
                </a:solidFill>
              </a:rPr>
              <a:t>verb(q3, </a:t>
            </a:r>
            <a:r>
              <a:rPr lang="en-US" altLang="zh-TW" dirty="0">
                <a:solidFill>
                  <a:prstClr val="black"/>
                </a:solidFill>
              </a:rPr>
              <a:t>spend)</a:t>
            </a:r>
            <a:endParaRPr lang="en-US" b="1" dirty="0" smtClean="0">
              <a:solidFill>
                <a:prstClr val="black"/>
              </a:solidFill>
              <a:latin typeface="Palatino Linotype"/>
              <a:cs typeface="Palatino Linotype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244873" y="4501685"/>
            <a:ext cx="1005395" cy="369328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244873" y="5023417"/>
            <a:ext cx="1249052" cy="369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Subtraction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241480" y="5525845"/>
            <a:ext cx="607851" cy="369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267699" y="6020375"/>
            <a:ext cx="473198" cy="369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016757" y="4507519"/>
            <a:ext cx="776166" cy="369328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q1+q2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042091" y="4968219"/>
            <a:ext cx="776166" cy="369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q1+q3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031448" y="5444215"/>
            <a:ext cx="776166" cy="369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q2+q3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5375656" y="4507519"/>
            <a:ext cx="704031" cy="369328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19.02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5400991" y="4968219"/>
            <a:ext cx="704031" cy="369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23.95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390349" y="5444215"/>
            <a:ext cx="704031" cy="369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24.06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75164" y="4391925"/>
            <a:ext cx="1544068" cy="21717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51073" y="4390115"/>
            <a:ext cx="1095309" cy="21717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ln>
                <a:solidFill>
                  <a:srgbClr val="4BACC6">
                    <a:lumMod val="60000"/>
                    <a:lumOff val="4000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15968" y="4391925"/>
            <a:ext cx="1095309" cy="21717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ln>
                <a:solidFill>
                  <a:srgbClr val="4BACC6">
                    <a:lumMod val="60000"/>
                    <a:lumOff val="40000"/>
                  </a:srgbClr>
                </a:solidFill>
              </a:ln>
              <a:solidFill>
                <a:prstClr val="white"/>
              </a:solidFill>
            </a:endParaRPr>
          </a:p>
        </p:txBody>
      </p:sp>
      <p:cxnSp>
        <p:nvCxnSpPr>
          <p:cNvPr id="23" name="直線單箭頭接點 22"/>
          <p:cNvCxnSpPr/>
          <p:nvPr/>
        </p:nvCxnSpPr>
        <p:spPr>
          <a:xfrm>
            <a:off x="3377932" y="4686351"/>
            <a:ext cx="558800" cy="0"/>
          </a:xfrm>
          <a:prstGeom prst="straightConnector1">
            <a:avLst/>
          </a:prstGeom>
          <a:ln>
            <a:solidFill>
              <a:srgbClr val="000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4842190" y="4688677"/>
            <a:ext cx="440742" cy="0"/>
          </a:xfrm>
          <a:prstGeom prst="straightConnector1">
            <a:avLst/>
          </a:prstGeom>
          <a:ln>
            <a:solidFill>
              <a:srgbClr val="000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>
            <a:off x="6168983" y="4703703"/>
            <a:ext cx="440742" cy="0"/>
          </a:xfrm>
          <a:prstGeom prst="straightConnector1">
            <a:avLst/>
          </a:prstGeom>
          <a:ln>
            <a:solidFill>
              <a:srgbClr val="000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6622939" y="4501685"/>
            <a:ext cx="954099" cy="369328"/>
          </a:xfrm>
          <a:prstGeom prst="rect">
            <a:avLst/>
          </a:prstGeom>
          <a:noFill/>
          <a:ln w="28575"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Correct!</a:t>
            </a:r>
            <a:endParaRPr lang="zh-TW" alt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651454" y="4966663"/>
            <a:ext cx="1095164" cy="369328"/>
          </a:xfrm>
          <a:prstGeom prst="rect">
            <a:avLst/>
          </a:prstGeom>
          <a:noFill/>
          <a:ln w="28575"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Incorrect!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線單箭頭接點 31"/>
          <p:cNvCxnSpPr/>
          <p:nvPr/>
        </p:nvCxnSpPr>
        <p:spPr>
          <a:xfrm>
            <a:off x="6188033" y="5167253"/>
            <a:ext cx="440742" cy="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32"/>
          <p:cNvSpPr txBox="1"/>
          <p:nvPr/>
        </p:nvSpPr>
        <p:spPr>
          <a:xfrm>
            <a:off x="6657804" y="5465138"/>
            <a:ext cx="1095164" cy="369328"/>
          </a:xfrm>
          <a:prstGeom prst="rect">
            <a:avLst/>
          </a:prstGeom>
          <a:noFill/>
          <a:ln w="28575"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Incorrect!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線單箭頭接點 33"/>
          <p:cNvCxnSpPr/>
          <p:nvPr/>
        </p:nvCxnSpPr>
        <p:spPr>
          <a:xfrm>
            <a:off x="6194383" y="5665728"/>
            <a:ext cx="440742" cy="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7447969" y="4479793"/>
            <a:ext cx="1216992" cy="369328"/>
          </a:xfrm>
          <a:prstGeom prst="rect">
            <a:avLst/>
          </a:prstGeom>
          <a:noFill/>
          <a:ln w="28575"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(Best Path)</a:t>
            </a:r>
            <a:endParaRPr lang="zh-TW" alt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線單箭頭接點 35"/>
          <p:cNvCxnSpPr/>
          <p:nvPr/>
        </p:nvCxnSpPr>
        <p:spPr>
          <a:xfrm>
            <a:off x="3396334" y="4735599"/>
            <a:ext cx="540398" cy="431654"/>
          </a:xfrm>
          <a:prstGeom prst="straightConnector1">
            <a:avLst/>
          </a:prstGeom>
          <a:ln>
            <a:solidFill>
              <a:srgbClr val="44444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39"/>
          <p:cNvCxnSpPr/>
          <p:nvPr/>
        </p:nvCxnSpPr>
        <p:spPr>
          <a:xfrm>
            <a:off x="3382736" y="4744017"/>
            <a:ext cx="544732" cy="884864"/>
          </a:xfrm>
          <a:prstGeom prst="straightConnector1">
            <a:avLst/>
          </a:prstGeom>
          <a:ln>
            <a:solidFill>
              <a:srgbClr val="44444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/>
          <p:nvPr/>
        </p:nvCxnSpPr>
        <p:spPr>
          <a:xfrm>
            <a:off x="4860592" y="5168396"/>
            <a:ext cx="429760" cy="5209"/>
          </a:xfrm>
          <a:prstGeom prst="straightConnector1">
            <a:avLst/>
          </a:prstGeom>
          <a:ln>
            <a:solidFill>
              <a:srgbClr val="44444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單箭頭接點 45"/>
          <p:cNvCxnSpPr/>
          <p:nvPr/>
        </p:nvCxnSpPr>
        <p:spPr>
          <a:xfrm>
            <a:off x="4857968" y="5623016"/>
            <a:ext cx="429760" cy="5209"/>
          </a:xfrm>
          <a:prstGeom prst="straightConnector1">
            <a:avLst/>
          </a:prstGeom>
          <a:ln>
            <a:solidFill>
              <a:srgbClr val="44444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3228751" y="6240441"/>
            <a:ext cx="453962" cy="369328"/>
          </a:xfrm>
          <a:prstGeom prst="rect">
            <a:avLst/>
          </a:prstGeom>
          <a:noFill/>
          <a:ln w="28575"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4430179" y="6245815"/>
            <a:ext cx="595027" cy="369328"/>
          </a:xfrm>
          <a:prstGeom prst="rect">
            <a:avLst/>
          </a:prstGeom>
          <a:noFill/>
          <a:ln w="28575"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LFT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5959801" y="6245005"/>
            <a:ext cx="402666" cy="369328"/>
          </a:xfrm>
          <a:prstGeom prst="rect">
            <a:avLst/>
          </a:prstGeom>
          <a:noFill/>
          <a:ln w="28575"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endParaRPr lang="zh-TW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600993" y="2564837"/>
            <a:ext cx="1034258" cy="368865"/>
          </a:xfrm>
          <a:prstGeom prst="rect">
            <a:avLst/>
          </a:prstGeom>
          <a:solidFill>
            <a:schemeClr val="accent1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131277" y="2570783"/>
            <a:ext cx="719796" cy="362919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228751" y="3036143"/>
            <a:ext cx="1564180" cy="362919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228753" y="3486459"/>
            <a:ext cx="968599" cy="362919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099990" y="3036143"/>
            <a:ext cx="646636" cy="362919"/>
          </a:xfrm>
          <a:prstGeom prst="rect">
            <a:avLst/>
          </a:prstGeom>
          <a:solidFill>
            <a:schemeClr val="accent1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605755" y="3480640"/>
            <a:ext cx="842215" cy="362919"/>
          </a:xfrm>
          <a:prstGeom prst="rect">
            <a:avLst/>
          </a:prstGeom>
          <a:solidFill>
            <a:schemeClr val="accent1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241479" y="4507988"/>
            <a:ext cx="1034258" cy="36886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025879" y="4501687"/>
            <a:ext cx="765113" cy="36886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379082" y="4507988"/>
            <a:ext cx="715307" cy="36886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170843" y="3036143"/>
            <a:ext cx="6700619" cy="377275"/>
          </a:xfrm>
          <a:prstGeom prst="rect">
            <a:avLst/>
          </a:prstGeom>
          <a:noFill/>
          <a:ln w="952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ln>
                <a:solidFill>
                  <a:srgbClr val="4BACC6">
                    <a:lumMod val="60000"/>
                    <a:lumOff val="4000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153706" y="3469595"/>
            <a:ext cx="6700619" cy="377275"/>
          </a:xfrm>
          <a:prstGeom prst="rect">
            <a:avLst/>
          </a:prstGeom>
          <a:noFill/>
          <a:ln w="952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ln>
                <a:solidFill>
                  <a:srgbClr val="4BACC6">
                    <a:lumMod val="60000"/>
                    <a:lumOff val="4000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0" y="127000"/>
            <a:ext cx="9144000" cy="931334"/>
          </a:xfrm>
          <a:prstGeom prst="rect">
            <a:avLst/>
          </a:prstGeom>
        </p:spPr>
        <p:txBody>
          <a:bodyPr vert="horz" lIns="91436" tIns="45718" rIns="91436" bIns="45718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1F497D"/>
                </a:solidFill>
              </a:rPr>
              <a:t>Weakly Supervised Training (2/2)</a:t>
            </a:r>
          </a:p>
        </p:txBody>
      </p:sp>
    </p:spTree>
    <p:extLst>
      <p:ext uri="{BB962C8B-B14F-4D97-AF65-F5344CB8AC3E}">
        <p14:creationId xmlns:p14="http://schemas.microsoft.com/office/powerpoint/2010/main" val="357065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8" grpId="0"/>
      <p:bldP spid="29" grpId="0"/>
      <p:bldP spid="33" grpId="0"/>
      <p:bldP spid="35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71" grpId="0" animBg="1"/>
      <p:bldP spid="72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1" y="508000"/>
            <a:ext cx="7907867" cy="2723444"/>
          </a:xfrm>
          <a:prstGeom prst="rect">
            <a:avLst/>
          </a:prstGeom>
        </p:spPr>
        <p:txBody>
          <a:bodyPr vert="horz" lIns="91436" tIns="45718" rIns="91436" bIns="45718" rtlCol="0" anchor="b">
            <a:normAutofit fontScale="975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1F497D"/>
                </a:solidFill>
              </a:rPr>
              <a:t>English MWP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1F497D"/>
                </a:solidFill>
              </a:rPr>
              <a:t>Solver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71600" y="3644309"/>
            <a:ext cx="6400800" cy="2240024"/>
          </a:xfrm>
          <a:prstGeom prst="rect">
            <a:avLst/>
          </a:prstGeom>
        </p:spPr>
        <p:txBody>
          <a:bodyPr lIns="91436" tIns="45718" rIns="91436" bIns="45718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800" dirty="0" err="1">
                <a:solidFill>
                  <a:srgbClr val="444444"/>
                </a:solidFill>
                <a:latin typeface="Palatino Linotype"/>
                <a:cs typeface="Palatino Linotype"/>
              </a:rPr>
              <a:t>ChaoChun</a:t>
            </a:r>
            <a:r>
              <a:rPr lang="en-US" sz="5800" dirty="0">
                <a:solidFill>
                  <a:srgbClr val="444444"/>
                </a:solidFill>
                <a:latin typeface="Palatino Linotype"/>
                <a:cs typeface="Palatino Linotype"/>
              </a:rPr>
              <a:t> Liang</a:t>
            </a:r>
          </a:p>
          <a:p>
            <a:pPr marL="0" indent="0" algn="ctr">
              <a:buNone/>
            </a:pPr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444444"/>
                </a:solidFill>
                <a:latin typeface="Palatino Linotype"/>
                <a:cs typeface="Palatino Linotype"/>
              </a:rPr>
              <a:t>Institute of Information Science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444444"/>
                </a:solidFill>
                <a:latin typeface="Palatino Linotype"/>
                <a:cs typeface="Palatino Linotype"/>
              </a:rPr>
              <a:t>Academia </a:t>
            </a:r>
            <a:r>
              <a:rPr lang="en-US" sz="4000" dirty="0" err="1">
                <a:solidFill>
                  <a:srgbClr val="444444"/>
                </a:solidFill>
                <a:latin typeface="Palatino Linotype"/>
                <a:cs typeface="Palatino Linotype"/>
              </a:rPr>
              <a:t>Sinica</a:t>
            </a:r>
            <a:r>
              <a:rPr lang="en-US" sz="4000" dirty="0">
                <a:solidFill>
                  <a:srgbClr val="444444"/>
                </a:solidFill>
                <a:latin typeface="Palatino Linotype"/>
                <a:cs typeface="Palatino Linotype"/>
              </a:rPr>
              <a:t>, Taipei</a:t>
            </a:r>
          </a:p>
          <a:p>
            <a:pPr marL="0" indent="0" algn="ctr">
              <a:buNone/>
            </a:pPr>
            <a:endParaRPr lang="en-US" sz="4000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444444"/>
                </a:solidFill>
                <a:latin typeface="Palatino Linotype"/>
                <a:cs typeface="Palatino Linotype"/>
              </a:rPr>
              <a:t>March 29, 2016</a:t>
            </a:r>
          </a:p>
        </p:txBody>
      </p:sp>
    </p:spTree>
    <p:extLst>
      <p:ext uri="{BB962C8B-B14F-4D97-AF65-F5344CB8AC3E}">
        <p14:creationId xmlns:p14="http://schemas.microsoft.com/office/powerpoint/2010/main" val="264641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91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Vertical Text Placeholder 2"/>
          <p:cNvSpPr>
            <a:spLocks noGrp="1"/>
          </p:cNvSpPr>
          <p:nvPr/>
        </p:nvSpPr>
        <p:spPr>
          <a:xfrm>
            <a:off x="371541" y="2057452"/>
            <a:ext cx="4200459" cy="4694782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/>
                </a:solidFill>
              </a:rPr>
              <a:t>Sentence Splitting</a:t>
            </a:r>
            <a:endParaRPr lang="en-US" b="0" dirty="0" smtClean="0">
              <a:solidFill>
                <a:srgbClr val="444444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Tokenization/</a:t>
            </a:r>
            <a:r>
              <a:rPr lang="en-US" dirty="0" err="1" smtClean="0">
                <a:solidFill>
                  <a:prstClr val="black"/>
                </a:solidFill>
              </a:rPr>
              <a:t>PoS</a:t>
            </a:r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Parsing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SRL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Semantic Composer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Sense </a:t>
            </a:r>
            <a:r>
              <a:rPr lang="en-US" dirty="0" smtClean="0">
                <a:solidFill>
                  <a:srgbClr val="FF0000"/>
                </a:solidFill>
              </a:rPr>
              <a:t>Disambiguation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Co-Reference</a:t>
            </a:r>
          </a:p>
          <a:p>
            <a:endParaRPr lang="en-US" b="0" dirty="0" smtClean="0">
              <a:solidFill>
                <a:srgbClr val="444444"/>
              </a:solidFill>
            </a:endParaRPr>
          </a:p>
          <a:p>
            <a:endParaRPr lang="en-US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14" name="Vertical Text Placeholder 2"/>
          <p:cNvSpPr>
            <a:spLocks noGrp="1"/>
          </p:cNvSpPr>
          <p:nvPr/>
        </p:nvSpPr>
        <p:spPr>
          <a:xfrm>
            <a:off x="4593021" y="2063548"/>
            <a:ext cx="4200459" cy="4183248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/>
                </a:solidFill>
              </a:rPr>
              <a:t>Tokenization</a:t>
            </a:r>
          </a:p>
          <a:p>
            <a:r>
              <a:rPr lang="en-US" altLang="zh-TW" dirty="0">
                <a:solidFill>
                  <a:prstClr val="black"/>
                </a:solidFill>
              </a:rPr>
              <a:t>Sentence Splitting</a:t>
            </a:r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Lemmatization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Part of Speech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NER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Parsing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Dependency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Co-Reference</a:t>
            </a:r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1534" y="996871"/>
            <a:ext cx="4604009" cy="95410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altLang="zh-TW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IIS Chinese</a:t>
            </a:r>
          </a:p>
          <a:p>
            <a:r>
              <a:rPr lang="en-US" altLang="zh-TW" sz="28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 Analysis Pipeline</a:t>
            </a:r>
            <a:endParaRPr lang="zh-TW" altLang="en-US" sz="28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503438" y="984854"/>
            <a:ext cx="4604009" cy="95410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altLang="zh-TW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Stanford English</a:t>
            </a:r>
          </a:p>
          <a:p>
            <a:r>
              <a:rPr lang="en-US" altLang="zh-TW" sz="28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 Analysis Pipeline</a:t>
            </a:r>
            <a:endParaRPr lang="zh-TW" altLang="en-US" sz="28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AutoShape 4"/>
          <p:cNvSpPr>
            <a:spLocks/>
          </p:cNvSpPr>
          <p:nvPr/>
        </p:nvSpPr>
        <p:spPr bwMode="auto">
          <a:xfrm>
            <a:off x="1157152" y="5565617"/>
            <a:ext cx="3255846" cy="806987"/>
          </a:xfrm>
          <a:prstGeom prst="borderCallout2">
            <a:avLst>
              <a:gd name="adj1" fmla="val 28570"/>
              <a:gd name="adj2" fmla="val -1848"/>
              <a:gd name="adj3" fmla="val 28516"/>
              <a:gd name="adj4" fmla="val -24095"/>
              <a:gd name="adj5" fmla="val -135393"/>
              <a:gd name="adj6" fmla="val -13000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We don’t have “</a:t>
            </a:r>
            <a:r>
              <a:rPr lang="en-US" altLang="zh-TW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Semantic Role Labeling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” and “</a:t>
            </a:r>
            <a:r>
              <a:rPr lang="en-US" altLang="zh-TW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Sense Disambiguation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” in the English Flow</a:t>
            </a:r>
            <a:endParaRPr lang="zh-TW" altLang="en-US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AutoShape 4"/>
          <p:cNvSpPr>
            <a:spLocks/>
          </p:cNvSpPr>
          <p:nvPr/>
        </p:nvSpPr>
        <p:spPr bwMode="auto">
          <a:xfrm>
            <a:off x="6358232" y="4670670"/>
            <a:ext cx="2749219" cy="329260"/>
          </a:xfrm>
          <a:prstGeom prst="borderCallout2">
            <a:avLst>
              <a:gd name="adj1" fmla="val 126431"/>
              <a:gd name="adj2" fmla="val 58979"/>
              <a:gd name="adj3" fmla="val 169760"/>
              <a:gd name="adj4" fmla="val 59200"/>
              <a:gd name="adj5" fmla="val 225707"/>
              <a:gd name="adj6" fmla="val 31627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However, we have “</a:t>
            </a:r>
            <a:r>
              <a:rPr lang="en-US" altLang="zh-TW" sz="1600" b="1" dirty="0">
                <a:solidFill>
                  <a:srgbClr val="0000FF"/>
                </a:solidFill>
                <a:latin typeface="Arial Narrow" panose="020B0606020202030204" pitchFamily="34" charset="0"/>
              </a:rPr>
              <a:t>Dependency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” </a:t>
            </a:r>
            <a:endParaRPr lang="zh-TW" altLang="en-US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1F497D"/>
                </a:solidFill>
              </a:rPr>
              <a:t>CHN vs. ENG Language Analysis</a:t>
            </a:r>
          </a:p>
        </p:txBody>
      </p:sp>
    </p:spTree>
    <p:extLst>
      <p:ext uri="{BB962C8B-B14F-4D97-AF65-F5344CB8AC3E}">
        <p14:creationId xmlns:p14="http://schemas.microsoft.com/office/powerpoint/2010/main" val="214752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813046" y="5378188"/>
            <a:ext cx="6206050" cy="27699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sz="1200" i="1" dirty="0">
                <a:solidFill>
                  <a:prstClr val="black"/>
                </a:solidFill>
                <a:latin typeface="Calibri" panose="020F0502020204030204" pitchFamily="34" charset="0"/>
              </a:rPr>
              <a:t>Ref: KAZB, “Learning to Automatically Solve Algebra Word Problems”, </a:t>
            </a:r>
            <a:r>
              <a:rPr lang="en-US" altLang="zh-TW" sz="1200" i="1" dirty="0" err="1">
                <a:solidFill>
                  <a:prstClr val="black"/>
                </a:solidFill>
                <a:latin typeface="Calibri" panose="020F0502020204030204" pitchFamily="34" charset="0"/>
              </a:rPr>
              <a:t>Kushman</a:t>
            </a:r>
            <a:r>
              <a:rPr lang="en-US" altLang="zh-TW" sz="1200" i="1" dirty="0">
                <a:solidFill>
                  <a:prstClr val="black"/>
                </a:solidFill>
                <a:latin typeface="Calibri" panose="020F0502020204030204" pitchFamily="34" charset="0"/>
              </a:rPr>
              <a:t> et al. (MIT), 2014</a:t>
            </a:r>
            <a:endParaRPr lang="zh-TW" altLang="en-US" sz="1200" i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13047" y="5577008"/>
            <a:ext cx="6935160" cy="27699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sz="1200" i="1" dirty="0">
                <a:solidFill>
                  <a:prstClr val="black"/>
                </a:solidFill>
                <a:latin typeface="Calibri" panose="020F0502020204030204" pitchFamily="34" charset="0"/>
              </a:rPr>
              <a:t>Ref: ARIS, “Learning to Solve Arithmetic Word Problems with Verb Categorization”, Hosseini et al. (UW), 2014</a:t>
            </a:r>
            <a:endParaRPr lang="zh-TW" altLang="en-US" sz="1200" i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77959" y="4894498"/>
            <a:ext cx="3386368" cy="27699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sz="1200" i="1" dirty="0">
                <a:solidFill>
                  <a:prstClr val="black"/>
                </a:solidFill>
                <a:latin typeface="Calibri" panose="020F0502020204030204" pitchFamily="34" charset="0"/>
              </a:rPr>
              <a:t>*Ref: Updated latest UW performance (v20160328)</a:t>
            </a:r>
            <a:endParaRPr lang="zh-TW" altLang="en-US" sz="1200" i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206982"/>
              </p:ext>
            </p:extLst>
          </p:nvPr>
        </p:nvGraphicFramePr>
        <p:xfrm>
          <a:off x="841348" y="4108312"/>
          <a:ext cx="75935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553"/>
                <a:gridCol w="1351662"/>
                <a:gridCol w="1403561"/>
                <a:gridCol w="1377925"/>
                <a:gridCol w="1313835"/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Automatic STC*</a:t>
                      </a:r>
                      <a:endParaRPr lang="zh-TW" alt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STC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94.80%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74.10%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83.50%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84.00%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6" name="文字方塊 15"/>
          <p:cNvSpPr txBox="1"/>
          <p:nvPr/>
        </p:nvSpPr>
        <p:spPr>
          <a:xfrm>
            <a:off x="813046" y="5798683"/>
            <a:ext cx="6770435" cy="27699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sz="1200" i="1" dirty="0">
                <a:solidFill>
                  <a:prstClr val="black"/>
                </a:solidFill>
                <a:latin typeface="Calibri" panose="020F0502020204030204" pitchFamily="34" charset="0"/>
              </a:rPr>
              <a:t>Ref: MA1 (#=134), IXL(#=140, more language gap information), MA2 (#=121, more irrelevant information)</a:t>
            </a:r>
            <a:endParaRPr lang="zh-TW" altLang="en-US" sz="1200" i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692122"/>
              </p:ext>
            </p:extLst>
          </p:nvPr>
        </p:nvGraphicFramePr>
        <p:xfrm>
          <a:off x="841349" y="1090161"/>
          <a:ext cx="7593535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1234"/>
                <a:gridCol w="1330036"/>
                <a:gridCol w="1403927"/>
                <a:gridCol w="1385455"/>
                <a:gridCol w="1322883"/>
              </a:tblGrid>
              <a:tr h="370840"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MA1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IXL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MA2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Total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</a:tr>
              <a:tr h="37084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3-fold cross validation</a:t>
                      </a:r>
                      <a:endParaRPr lang="zh-TW" altLang="en-US" sz="18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kern="12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Our System (latest)</a:t>
                      </a:r>
                      <a:endParaRPr lang="zh-TW" altLang="en-US" sz="1800" dirty="0">
                        <a:solidFill>
                          <a:srgbClr val="0000FF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94.78%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73.38%</a:t>
                      </a:r>
                      <a:endParaRPr lang="en-US" altLang="zh-TW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88.43%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85.28%</a:t>
                      </a:r>
                      <a:endParaRPr lang="en-US" altLang="zh-TW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Roy-EMNLP-15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-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-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-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78.0%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ARIS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83.6%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75.0%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74.4%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77.7%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KAZB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89.6%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51.1%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51.2%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64.0%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b"/>
                </a:tc>
              </a:tr>
              <a:tr h="37084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Gold STC</a:t>
                      </a:r>
                      <a:endParaRPr lang="zh-TW" altLang="en-US" sz="18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Our System (latest)</a:t>
                      </a:r>
                      <a:endParaRPr lang="zh-TW" sz="18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新細明體" panose="02020500000000000000" pitchFamily="18" charset="-12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99.25%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99.28%</a:t>
                      </a:r>
                      <a:endParaRPr lang="en-US" altLang="zh-TW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95.87%</a:t>
                      </a:r>
                      <a:endParaRPr lang="en-US" altLang="zh-TW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98.22%</a:t>
                      </a:r>
                      <a:endParaRPr lang="en-US" altLang="zh-TW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811980" y="5146102"/>
            <a:ext cx="6753039" cy="27699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r>
              <a:rPr lang="en-US" altLang="zh-TW" sz="1200" i="1" dirty="0">
                <a:solidFill>
                  <a:prstClr val="black"/>
                </a:solidFill>
                <a:latin typeface="Calibri" panose="020F0502020204030204" pitchFamily="34" charset="0"/>
              </a:rPr>
              <a:t>Ref: Roy-EMNLP-15, “Solving General Arithmetic Word Problems”, S. Roy et al., EMNLP, 2015</a:t>
            </a:r>
            <a:endParaRPr lang="zh-TW" altLang="en-US" sz="1200" i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0" y="127000"/>
            <a:ext cx="9144000" cy="931334"/>
          </a:xfrm>
          <a:prstGeom prst="rect">
            <a:avLst/>
          </a:prstGeom>
        </p:spPr>
        <p:txBody>
          <a:bodyPr vert="horz" lIns="91436" tIns="45718" rIns="91436" bIns="45718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1F497D"/>
                </a:solidFill>
              </a:rPr>
              <a:t>UW-DS Performance Evaluation*</a:t>
            </a:r>
          </a:p>
        </p:txBody>
      </p:sp>
      <p:sp>
        <p:nvSpPr>
          <p:cNvPr id="17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872109" y="6356352"/>
            <a:ext cx="2847975" cy="365125"/>
          </a:xfrm>
        </p:spPr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33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93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119485" y="1196752"/>
            <a:ext cx="8985768" cy="5386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da-DK" altLang="zh-TW" sz="3600" dirty="0" smtClean="0">
                <a:solidFill>
                  <a:srgbClr val="0000FF"/>
                </a:solidFill>
              </a:rPr>
              <a:t>Step1: Template Selection</a:t>
            </a:r>
          </a:p>
          <a:p>
            <a:pPr lvl="1"/>
            <a:r>
              <a:rPr lang="en-US" altLang="zh-TW" sz="3200" dirty="0" smtClean="0">
                <a:solidFill>
                  <a:prstClr val="black"/>
                </a:solidFill>
              </a:rPr>
              <a:t>Find the most similar MWP in the training set.</a:t>
            </a:r>
          </a:p>
          <a:p>
            <a:pPr lvl="2"/>
            <a:r>
              <a:rPr lang="da-DK" altLang="zh-TW" sz="2800" dirty="0" smtClean="0">
                <a:solidFill>
                  <a:prstClr val="black"/>
                </a:solidFill>
              </a:rPr>
              <a:t>Encode each MWP as TF-IDF Score Vector</a:t>
            </a:r>
          </a:p>
          <a:p>
            <a:pPr lvl="2"/>
            <a:r>
              <a:rPr lang="da-DK" altLang="zh-TW" sz="2800" dirty="0" smtClean="0">
                <a:solidFill>
                  <a:prstClr val="black"/>
                </a:solidFill>
              </a:rPr>
              <a:t>Weighted </a:t>
            </a:r>
            <a:r>
              <a:rPr lang="da-DK" altLang="zh-TW" sz="2800" dirty="0">
                <a:solidFill>
                  <a:prstClr val="black"/>
                </a:solidFill>
              </a:rPr>
              <a:t>Jaccard </a:t>
            </a:r>
            <a:r>
              <a:rPr lang="da-DK" altLang="zh-TW" sz="2800" dirty="0" smtClean="0">
                <a:solidFill>
                  <a:prstClr val="black"/>
                </a:solidFill>
              </a:rPr>
              <a:t>Similarity</a:t>
            </a:r>
          </a:p>
          <a:p>
            <a:r>
              <a:rPr lang="da-DK" altLang="zh-TW" sz="3600" dirty="0" smtClean="0">
                <a:solidFill>
                  <a:srgbClr val="0000FF"/>
                </a:solidFill>
              </a:rPr>
              <a:t>Step2: Template Slot Fitting</a:t>
            </a:r>
          </a:p>
          <a:p>
            <a:pPr lvl="1"/>
            <a:r>
              <a:rPr lang="da-DK" altLang="zh-TW" sz="3200" dirty="0" smtClean="0">
                <a:solidFill>
                  <a:prstClr val="black"/>
                </a:solidFill>
              </a:rPr>
              <a:t>Collect all MWPs with the same template in Traing-set</a:t>
            </a:r>
          </a:p>
          <a:p>
            <a:pPr lvl="1"/>
            <a:r>
              <a:rPr lang="en-US" altLang="zh-TW" sz="3200" dirty="0">
                <a:solidFill>
                  <a:prstClr val="black"/>
                </a:solidFill>
              </a:rPr>
              <a:t>Find the most similar MWP </a:t>
            </a:r>
            <a:r>
              <a:rPr lang="en-US" altLang="zh-TW" sz="3200" dirty="0" smtClean="0">
                <a:solidFill>
                  <a:prstClr val="black"/>
                </a:solidFill>
              </a:rPr>
              <a:t>in the new set</a:t>
            </a:r>
          </a:p>
          <a:p>
            <a:pPr lvl="2"/>
            <a:r>
              <a:rPr lang="da-DK" altLang="zh-TW" sz="2800" dirty="0" smtClean="0">
                <a:solidFill>
                  <a:prstClr val="black"/>
                </a:solidFill>
              </a:rPr>
              <a:t>Minimum Editing Distance</a:t>
            </a:r>
          </a:p>
          <a:p>
            <a:endParaRPr lang="da-DK" altLang="zh-TW" sz="3600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US" altLang="zh-TW" dirty="0" smtClean="0">
              <a:solidFill>
                <a:prstClr val="black"/>
              </a:solidFill>
            </a:endParaRPr>
          </a:p>
        </p:txBody>
      </p:sp>
      <p:sp>
        <p:nvSpPr>
          <p:cNvPr id="6" name="標題 2"/>
          <p:cNvSpPr>
            <a:spLocks noGrp="1"/>
          </p:cNvSpPr>
          <p:nvPr/>
        </p:nvSpPr>
        <p:spPr>
          <a:xfrm>
            <a:off x="0" y="257859"/>
            <a:ext cx="9144000" cy="93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dirty="0" smtClean="0">
                <a:solidFill>
                  <a:srgbClr val="1F497D"/>
                </a:solidFill>
              </a:rPr>
              <a:t>Similarity-based Approach 1/2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6570635" y="993"/>
            <a:ext cx="2573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altLang="zh-TW" dirty="0" smtClean="0">
                <a:solidFill>
                  <a:prstClr val="black"/>
                </a:solidFill>
              </a:rPr>
              <a:t>SIM </a:t>
            </a:r>
            <a:r>
              <a:rPr lang="en-US" altLang="zh-TW" dirty="0">
                <a:solidFill>
                  <a:prstClr val="black"/>
                </a:solidFill>
              </a:rPr>
              <a:t>(Huang et al., 2016)</a:t>
            </a:r>
            <a:r>
              <a:rPr lang="en-US" altLang="zh-TW" dirty="0" smtClean="0">
                <a:solidFill>
                  <a:prstClr val="black"/>
                </a:solidFill>
              </a:rPr>
              <a:t> </a:t>
            </a:r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35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標題 2"/>
          <p:cNvSpPr>
            <a:spLocks noGrp="1"/>
          </p:cNvSpPr>
          <p:nvPr/>
        </p:nvSpPr>
        <p:spPr>
          <a:xfrm>
            <a:off x="0" y="257859"/>
            <a:ext cx="9144000" cy="93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dirty="0" smtClean="0">
                <a:solidFill>
                  <a:srgbClr val="1F497D"/>
                </a:solidFill>
              </a:rPr>
              <a:t>Similarity-based Approach (2/2)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183" y="2891044"/>
            <a:ext cx="2771775" cy="50482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871" y="3454163"/>
            <a:ext cx="1609725" cy="33337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591" y="3860881"/>
            <a:ext cx="2667000" cy="3048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6727" y="4452763"/>
            <a:ext cx="3400425" cy="43815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810130" y="3013948"/>
            <a:ext cx="210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dirty="0" smtClean="0">
                <a:solidFill>
                  <a:prstClr val="black"/>
                </a:solidFill>
              </a:rPr>
              <a:t>Template Selection</a:t>
            </a:r>
            <a:endParaRPr lang="zh-TW" altLang="en-US" dirty="0">
              <a:solidFill>
                <a:prstClr val="black"/>
              </a:solidFill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0448" y="1328889"/>
            <a:ext cx="5229750" cy="1279293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1810130" y="3602872"/>
            <a:ext cx="2314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dirty="0" smtClean="0">
                <a:solidFill>
                  <a:prstClr val="black"/>
                </a:solidFill>
              </a:rPr>
              <a:t>Template Slot Fitting</a:t>
            </a:r>
          </a:p>
          <a:p>
            <a:pPr algn="ctr" defTabSz="457200"/>
            <a:r>
              <a:rPr lang="en-US" altLang="zh-TW" dirty="0" smtClean="0">
                <a:solidFill>
                  <a:prstClr val="black"/>
                </a:solidFill>
              </a:rPr>
              <a:t>(P2 in training set)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002154" y="4487172"/>
            <a:ext cx="2043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dirty="0" smtClean="0">
                <a:solidFill>
                  <a:prstClr val="black"/>
                </a:solidFill>
              </a:rPr>
              <a:t>Resolved Problem</a:t>
            </a:r>
            <a:endParaRPr lang="zh-TW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482824"/>
              </p:ext>
            </p:extLst>
          </p:nvPr>
        </p:nvGraphicFramePr>
        <p:xfrm>
          <a:off x="1100784" y="5372864"/>
          <a:ext cx="698796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9323"/>
                <a:gridCol w="2329323"/>
                <a:gridCol w="2329323"/>
              </a:tblGrid>
              <a:tr h="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SIM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err="1" smtClean="0"/>
                        <a:t>Kushman</a:t>
                      </a:r>
                      <a:r>
                        <a:rPr lang="en-US" altLang="zh-TW" sz="1800" dirty="0" smtClean="0"/>
                        <a:t> et al., 2014</a:t>
                      </a:r>
                      <a:endParaRPr lang="zh-TW" altLang="en-US" dirty="0"/>
                    </a:p>
                  </a:txBody>
                  <a:tcPr/>
                </a:tc>
              </a:tr>
              <a:tr h="227615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Performance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71.2%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68.7%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37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119485" y="1096966"/>
            <a:ext cx="8985768" cy="5486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3600" dirty="0" smtClean="0">
                <a:solidFill>
                  <a:prstClr val="black"/>
                </a:solidFill>
              </a:rPr>
              <a:t>Accuracy degrades on </a:t>
            </a:r>
            <a:r>
              <a:rPr lang="en-US" altLang="zh-TW" sz="3600" dirty="0">
                <a:solidFill>
                  <a:prstClr val="black"/>
                </a:solidFill>
              </a:rPr>
              <a:t>AI2 (</a:t>
            </a:r>
            <a:r>
              <a:rPr lang="da-DK" altLang="zh-TW" sz="3600" dirty="0">
                <a:solidFill>
                  <a:prstClr val="black"/>
                </a:solidFill>
              </a:rPr>
              <a:t>Hosseini et al., 2014) </a:t>
            </a:r>
            <a:r>
              <a:rPr lang="en-US" altLang="zh-TW" sz="3600" dirty="0" smtClean="0">
                <a:solidFill>
                  <a:prstClr val="black"/>
                </a:solidFill>
              </a:rPr>
              <a:t>from </a:t>
            </a:r>
            <a:r>
              <a:rPr lang="en-US" altLang="zh-TW" sz="3600" dirty="0">
                <a:solidFill>
                  <a:prstClr val="black"/>
                </a:solidFill>
              </a:rPr>
              <a:t>89.6</a:t>
            </a:r>
            <a:r>
              <a:rPr lang="en-US" altLang="zh-TW" sz="3600" dirty="0" smtClean="0">
                <a:solidFill>
                  <a:prstClr val="black"/>
                </a:solidFill>
              </a:rPr>
              <a:t>% to: </a:t>
            </a:r>
          </a:p>
          <a:p>
            <a:pPr lvl="1"/>
            <a:r>
              <a:rPr lang="en-US" altLang="zh-TW" sz="3200" dirty="0" smtClean="0">
                <a:solidFill>
                  <a:prstClr val="black"/>
                </a:solidFill>
              </a:rPr>
              <a:t>51.2% (with </a:t>
            </a:r>
            <a:r>
              <a:rPr lang="en-US" altLang="zh-TW" sz="3200" dirty="0">
                <a:solidFill>
                  <a:prstClr val="black"/>
                </a:solidFill>
              </a:rPr>
              <a:t>extra irrelevant </a:t>
            </a:r>
            <a:r>
              <a:rPr lang="en-US" altLang="zh-TW" sz="3200" dirty="0" smtClean="0">
                <a:solidFill>
                  <a:prstClr val="black"/>
                </a:solidFill>
              </a:rPr>
              <a:t>quantities) </a:t>
            </a:r>
            <a:endParaRPr lang="en-US" altLang="zh-TW" sz="3200" dirty="0">
              <a:solidFill>
                <a:prstClr val="black"/>
              </a:solidFill>
            </a:endParaRPr>
          </a:p>
          <a:p>
            <a:pPr lvl="1"/>
            <a:r>
              <a:rPr lang="en-US" altLang="zh-TW" sz="3200" dirty="0" smtClean="0">
                <a:solidFill>
                  <a:prstClr val="black"/>
                </a:solidFill>
              </a:rPr>
              <a:t>51.1% (with information gap)</a:t>
            </a:r>
            <a:endParaRPr lang="da-DK" altLang="zh-TW" sz="3200" dirty="0" smtClean="0">
              <a:solidFill>
                <a:prstClr val="black"/>
              </a:solidFill>
            </a:endParaRPr>
          </a:p>
          <a:p>
            <a:r>
              <a:rPr lang="en-US" altLang="zh-TW" sz="3600" dirty="0" smtClean="0">
                <a:solidFill>
                  <a:prstClr val="black"/>
                </a:solidFill>
              </a:rPr>
              <a:t>Performance will drop significant </a:t>
            </a:r>
          </a:p>
          <a:p>
            <a:pPr lvl="1"/>
            <a:r>
              <a:rPr lang="en-US" altLang="zh-TW" sz="3200" dirty="0" smtClean="0">
                <a:solidFill>
                  <a:prstClr val="black"/>
                </a:solidFill>
              </a:rPr>
              <a:t>if the highly similarity MWP removed (Roy and Roth, 2017) </a:t>
            </a:r>
          </a:p>
          <a:p>
            <a:pPr lvl="1"/>
            <a:r>
              <a:rPr lang="en-US" altLang="zh-TW" sz="3200" dirty="0" smtClean="0">
                <a:solidFill>
                  <a:prstClr val="black"/>
                </a:solidFill>
              </a:rPr>
              <a:t>Or in a diverse dataset (Huang </a:t>
            </a:r>
            <a:r>
              <a:rPr lang="en-US" altLang="zh-TW" sz="3200" dirty="0">
                <a:solidFill>
                  <a:prstClr val="black"/>
                </a:solidFill>
              </a:rPr>
              <a:t>et al., </a:t>
            </a:r>
            <a:r>
              <a:rPr lang="en-US" altLang="zh-TW" sz="3200" dirty="0" smtClean="0">
                <a:solidFill>
                  <a:prstClr val="black"/>
                </a:solidFill>
              </a:rPr>
              <a:t>2016)</a:t>
            </a:r>
            <a:endParaRPr lang="da-DK" altLang="zh-TW" sz="3200" dirty="0" smtClean="0">
              <a:solidFill>
                <a:prstClr val="black"/>
              </a:solidFill>
            </a:endParaRPr>
          </a:p>
          <a:p>
            <a:endParaRPr lang="en-US" altLang="zh-TW" sz="3600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US" altLang="zh-TW" dirty="0" smtClean="0">
              <a:solidFill>
                <a:prstClr val="black"/>
              </a:solidFill>
            </a:endParaRPr>
          </a:p>
        </p:txBody>
      </p:sp>
      <p:sp>
        <p:nvSpPr>
          <p:cNvPr id="6" name="標題 2"/>
          <p:cNvSpPr>
            <a:spLocks noGrp="1"/>
          </p:cNvSpPr>
          <p:nvPr/>
        </p:nvSpPr>
        <p:spPr>
          <a:xfrm>
            <a:off x="0" y="257859"/>
            <a:ext cx="9144000" cy="93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dirty="0">
                <a:solidFill>
                  <a:srgbClr val="1F497D"/>
                </a:solidFill>
              </a:rPr>
              <a:t>Corpus Diversity is Essential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9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96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119485" y="1096966"/>
            <a:ext cx="8985768" cy="5486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3600" dirty="0" smtClean="0">
                <a:solidFill>
                  <a:prstClr val="black"/>
                </a:solidFill>
              </a:rPr>
              <a:t>Lexicon Usage Diversity (</a:t>
            </a:r>
            <a:r>
              <a:rPr lang="en-US" altLang="zh-TW" sz="3600" i="1" dirty="0" err="1" smtClean="0">
                <a:solidFill>
                  <a:prstClr val="black"/>
                </a:solidFill>
              </a:rPr>
              <a:t>LD</a:t>
            </a:r>
            <a:r>
              <a:rPr lang="en-US" altLang="zh-TW" sz="3600" i="1" baseline="-25000" dirty="0" err="1" smtClean="0">
                <a:solidFill>
                  <a:prstClr val="black"/>
                </a:solidFill>
              </a:rPr>
              <a:t>i</a:t>
            </a:r>
            <a:r>
              <a:rPr lang="en-US" altLang="zh-TW" sz="3600" dirty="0" smtClean="0">
                <a:solidFill>
                  <a:prstClr val="black"/>
                </a:solidFill>
              </a:rPr>
              <a:t>)</a:t>
            </a:r>
          </a:p>
          <a:p>
            <a:endParaRPr lang="en-US" altLang="zh-TW" sz="3600" dirty="0">
              <a:solidFill>
                <a:prstClr val="black"/>
              </a:solidFill>
            </a:endParaRPr>
          </a:p>
          <a:p>
            <a:endParaRPr lang="en-US" altLang="zh-TW" sz="3600" dirty="0" smtClean="0">
              <a:solidFill>
                <a:prstClr val="black"/>
              </a:solidFill>
            </a:endParaRPr>
          </a:p>
          <a:p>
            <a:endParaRPr lang="en-US" altLang="zh-TW" sz="3600" dirty="0">
              <a:solidFill>
                <a:prstClr val="black"/>
              </a:solidFill>
            </a:endParaRPr>
          </a:p>
          <a:p>
            <a:r>
              <a:rPr lang="en-US" altLang="zh-TW" sz="3600" dirty="0" smtClean="0">
                <a:solidFill>
                  <a:prstClr val="black"/>
                </a:solidFill>
              </a:rPr>
              <a:t>Syntactic Pattern Diversity (</a:t>
            </a:r>
            <a:r>
              <a:rPr lang="en-US" altLang="zh-TW" sz="3600" i="1" dirty="0" err="1" smtClean="0">
                <a:solidFill>
                  <a:prstClr val="black"/>
                </a:solidFill>
              </a:rPr>
              <a:t>SD</a:t>
            </a:r>
            <a:r>
              <a:rPr lang="en-US" altLang="zh-TW" sz="3600" i="1" baseline="-25000" dirty="0" err="1" smtClean="0">
                <a:solidFill>
                  <a:prstClr val="black"/>
                </a:solidFill>
              </a:rPr>
              <a:t>i</a:t>
            </a:r>
            <a:r>
              <a:rPr lang="en-US" altLang="zh-TW" sz="3600" dirty="0">
                <a:solidFill>
                  <a:prstClr val="black"/>
                </a:solidFill>
              </a:rPr>
              <a:t>)</a:t>
            </a:r>
          </a:p>
          <a:p>
            <a:endParaRPr lang="en-US" altLang="zh-TW" sz="3200" dirty="0" smtClean="0">
              <a:solidFill>
                <a:prstClr val="black"/>
              </a:solidFill>
            </a:endParaRPr>
          </a:p>
          <a:p>
            <a:endParaRPr lang="da-DK" altLang="zh-TW" sz="3200" dirty="0" smtClean="0">
              <a:solidFill>
                <a:prstClr val="black"/>
              </a:solidFill>
            </a:endParaRPr>
          </a:p>
          <a:p>
            <a:pPr lvl="1"/>
            <a:endParaRPr lang="da-DK" altLang="zh-TW" sz="3200" dirty="0" smtClean="0">
              <a:solidFill>
                <a:prstClr val="black"/>
              </a:solidFill>
            </a:endParaRPr>
          </a:p>
          <a:p>
            <a:endParaRPr lang="en-US" altLang="zh-TW" sz="3600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US" altLang="zh-TW" dirty="0" smtClean="0">
              <a:solidFill>
                <a:prstClr val="black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" y="2035859"/>
            <a:ext cx="9144000" cy="108989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61013"/>
            <a:ext cx="9144000" cy="984024"/>
          </a:xfrm>
          <a:prstGeom prst="rect">
            <a:avLst/>
          </a:prstGeom>
        </p:spPr>
      </p:pic>
      <p:sp>
        <p:nvSpPr>
          <p:cNvPr id="9" name="標題 2"/>
          <p:cNvSpPr>
            <a:spLocks noGrp="1"/>
          </p:cNvSpPr>
          <p:nvPr/>
        </p:nvSpPr>
        <p:spPr>
          <a:xfrm>
            <a:off x="-27432" y="257859"/>
            <a:ext cx="9217152" cy="93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pPr algn="l"/>
            <a:r>
              <a:rPr lang="en-US" altLang="zh-TW" sz="4000" dirty="0">
                <a:solidFill>
                  <a:srgbClr val="1F497D"/>
                </a:solidFill>
              </a:rPr>
              <a:t>Proposed Corpus Diversity </a:t>
            </a:r>
            <a:r>
              <a:rPr lang="en-US" altLang="zh-TW" sz="4000" dirty="0" smtClean="0">
                <a:solidFill>
                  <a:srgbClr val="1F497D"/>
                </a:solidFill>
              </a:rPr>
              <a:t>Measure 2/3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25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97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119485" y="1096966"/>
            <a:ext cx="8985768" cy="5486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3600" dirty="0" smtClean="0">
                <a:solidFill>
                  <a:prstClr val="black"/>
                </a:solidFill>
              </a:rPr>
              <a:t>Apply </a:t>
            </a:r>
            <a:r>
              <a:rPr lang="en-US" altLang="zh-TW" sz="3600" dirty="0" smtClean="0">
                <a:solidFill>
                  <a:srgbClr val="0000FF"/>
                </a:solidFill>
              </a:rPr>
              <a:t>Normalization Processes </a:t>
            </a:r>
            <a:r>
              <a:rPr lang="en-US" altLang="zh-TW" sz="3600" dirty="0" smtClean="0">
                <a:solidFill>
                  <a:prstClr val="black"/>
                </a:solidFill>
              </a:rPr>
              <a:t>before the diversity evaluation</a:t>
            </a:r>
          </a:p>
          <a:p>
            <a:pPr lvl="1"/>
            <a:r>
              <a:rPr lang="en-US" altLang="zh-TW" sz="3200" dirty="0" smtClean="0">
                <a:solidFill>
                  <a:srgbClr val="0000FF"/>
                </a:solidFill>
              </a:rPr>
              <a:t>Stop word removal</a:t>
            </a:r>
          </a:p>
          <a:p>
            <a:pPr lvl="1"/>
            <a:r>
              <a:rPr lang="en-US" altLang="zh-TW" sz="3200" dirty="0" smtClean="0">
                <a:solidFill>
                  <a:srgbClr val="0000FF"/>
                </a:solidFill>
              </a:rPr>
              <a:t>Named entity (</a:t>
            </a:r>
            <a:r>
              <a:rPr lang="en-US" altLang="zh-TW" sz="3200" dirty="0" smtClean="0">
                <a:solidFill>
                  <a:srgbClr val="FF0000"/>
                </a:solidFill>
              </a:rPr>
              <a:t>person names </a:t>
            </a:r>
            <a:r>
              <a:rPr lang="en-US" altLang="zh-TW" sz="3200" dirty="0" smtClean="0">
                <a:solidFill>
                  <a:srgbClr val="0000FF"/>
                </a:solidFill>
              </a:rPr>
              <a:t>and </a:t>
            </a:r>
            <a:r>
              <a:rPr lang="en-US" altLang="zh-TW" sz="3200" dirty="0" smtClean="0">
                <a:solidFill>
                  <a:srgbClr val="FF0000"/>
                </a:solidFill>
              </a:rPr>
              <a:t>quantity values</a:t>
            </a:r>
            <a:r>
              <a:rPr lang="en-US" altLang="zh-TW" sz="3200" dirty="0" smtClean="0">
                <a:solidFill>
                  <a:srgbClr val="0000FF"/>
                </a:solidFill>
              </a:rPr>
              <a:t>) normalization</a:t>
            </a:r>
          </a:p>
          <a:p>
            <a:endParaRPr lang="en-US" altLang="zh-TW" sz="3600" dirty="0">
              <a:solidFill>
                <a:prstClr val="black"/>
              </a:solidFill>
            </a:endParaRPr>
          </a:p>
          <a:p>
            <a:endParaRPr lang="en-US" altLang="zh-TW" sz="3200" dirty="0" smtClean="0">
              <a:solidFill>
                <a:prstClr val="black"/>
              </a:solidFill>
            </a:endParaRPr>
          </a:p>
          <a:p>
            <a:endParaRPr lang="da-DK" altLang="zh-TW" sz="3200" dirty="0" smtClean="0">
              <a:solidFill>
                <a:prstClr val="black"/>
              </a:solidFill>
            </a:endParaRPr>
          </a:p>
          <a:p>
            <a:pPr lvl="1"/>
            <a:endParaRPr lang="da-DK" altLang="zh-TW" sz="3200" dirty="0" smtClean="0">
              <a:solidFill>
                <a:prstClr val="black"/>
              </a:solidFill>
            </a:endParaRPr>
          </a:p>
          <a:p>
            <a:endParaRPr lang="en-US" altLang="zh-TW" sz="3600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US" altLang="zh-TW" dirty="0" smtClean="0">
              <a:solidFill>
                <a:prstClr val="black"/>
              </a:solidFill>
            </a:endParaRPr>
          </a:p>
        </p:txBody>
      </p:sp>
      <p:sp>
        <p:nvSpPr>
          <p:cNvPr id="6" name="標題 2"/>
          <p:cNvSpPr>
            <a:spLocks noGrp="1"/>
          </p:cNvSpPr>
          <p:nvPr/>
        </p:nvSpPr>
        <p:spPr>
          <a:xfrm>
            <a:off x="0" y="257859"/>
            <a:ext cx="9144000" cy="839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dirty="0" smtClean="0">
                <a:solidFill>
                  <a:srgbClr val="1F497D"/>
                </a:solidFill>
              </a:rPr>
              <a:t>Diversity Evaluation 1/3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57050" y="4064108"/>
            <a:ext cx="894821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sz="2800" i="1" dirty="0">
                <a:solidFill>
                  <a:prstClr val="black"/>
                </a:solidFill>
              </a:rPr>
              <a:t>“</a:t>
            </a:r>
            <a:r>
              <a:rPr lang="en-US" altLang="zh-TW" sz="2800" b="1" i="1" dirty="0">
                <a:solidFill>
                  <a:srgbClr val="F79646">
                    <a:lumMod val="75000"/>
                  </a:srgbClr>
                </a:solidFill>
              </a:rPr>
              <a:t>Sara</a:t>
            </a:r>
            <a:r>
              <a:rPr lang="en-US" altLang="zh-TW" sz="2800" i="1" dirty="0">
                <a:solidFill>
                  <a:prstClr val="black"/>
                </a:solidFill>
              </a:rPr>
              <a:t> has </a:t>
            </a:r>
            <a:r>
              <a:rPr lang="en-US" altLang="zh-TW" sz="2800" b="1" i="1" dirty="0">
                <a:solidFill>
                  <a:srgbClr val="00B050"/>
                </a:solidFill>
              </a:rPr>
              <a:t>16</a:t>
            </a:r>
            <a:r>
              <a:rPr lang="en-US" altLang="zh-TW" sz="2800" i="1" dirty="0">
                <a:solidFill>
                  <a:prstClr val="black"/>
                </a:solidFill>
              </a:rPr>
              <a:t> red flowers and </a:t>
            </a:r>
            <a:r>
              <a:rPr lang="en-US" altLang="zh-TW" sz="2800" b="1" i="1" dirty="0">
                <a:solidFill>
                  <a:srgbClr val="C0504D">
                    <a:lumMod val="75000"/>
                  </a:srgbClr>
                </a:solidFill>
              </a:rPr>
              <a:t>John</a:t>
            </a:r>
            <a:r>
              <a:rPr lang="en-US" altLang="zh-TW" sz="2800" i="1" dirty="0">
                <a:solidFill>
                  <a:prstClr val="black"/>
                </a:solidFill>
              </a:rPr>
              <a:t> has </a:t>
            </a:r>
            <a:r>
              <a:rPr lang="en-US" altLang="zh-TW" sz="2800" b="1" i="1" dirty="0">
                <a:solidFill>
                  <a:srgbClr val="00B0F0"/>
                </a:solidFill>
              </a:rPr>
              <a:t>24</a:t>
            </a:r>
            <a:r>
              <a:rPr lang="en-US" altLang="zh-TW" sz="2800" i="1" dirty="0">
                <a:solidFill>
                  <a:prstClr val="black"/>
                </a:solidFill>
              </a:rPr>
              <a:t> yellow flowers.” </a:t>
            </a:r>
          </a:p>
          <a:p>
            <a:pPr defTabSz="457200"/>
            <a:r>
              <a:rPr lang="en-US" altLang="zh-TW" sz="2800" i="1" dirty="0" smtClean="0">
                <a:solidFill>
                  <a:prstClr val="black"/>
                </a:solidFill>
              </a:rPr>
              <a:t>     =&gt;</a:t>
            </a:r>
          </a:p>
          <a:p>
            <a:pPr defTabSz="457200"/>
            <a:r>
              <a:rPr lang="en-US" altLang="zh-TW" sz="2800" i="1" dirty="0">
                <a:solidFill>
                  <a:prstClr val="black"/>
                </a:solidFill>
              </a:rPr>
              <a:t>“</a:t>
            </a:r>
            <a:r>
              <a:rPr lang="en-US" altLang="zh-TW" sz="2800" b="1" i="1" dirty="0">
                <a:solidFill>
                  <a:srgbClr val="F79646">
                    <a:lumMod val="75000"/>
                  </a:srgbClr>
                </a:solidFill>
              </a:rPr>
              <a:t>PERSON-1</a:t>
            </a:r>
            <a:r>
              <a:rPr lang="en-US" altLang="zh-TW" sz="2800" i="1" dirty="0">
                <a:solidFill>
                  <a:prstClr val="black"/>
                </a:solidFill>
              </a:rPr>
              <a:t> has </a:t>
            </a:r>
            <a:r>
              <a:rPr lang="en-US" altLang="zh-TW" sz="2800" b="1" i="1" dirty="0">
                <a:solidFill>
                  <a:srgbClr val="00B050"/>
                </a:solidFill>
              </a:rPr>
              <a:t>Quantity-1</a:t>
            </a:r>
            <a:r>
              <a:rPr lang="en-US" altLang="zh-TW" sz="2800" i="1" dirty="0">
                <a:solidFill>
                  <a:prstClr val="black"/>
                </a:solidFill>
              </a:rPr>
              <a:t> red flowers and </a:t>
            </a:r>
            <a:r>
              <a:rPr lang="en-US" altLang="zh-TW" sz="2800" b="1" i="1" dirty="0">
                <a:solidFill>
                  <a:srgbClr val="C0504D">
                    <a:lumMod val="75000"/>
                  </a:srgbClr>
                </a:solidFill>
              </a:rPr>
              <a:t>PERSON-2</a:t>
            </a:r>
            <a:r>
              <a:rPr lang="en-US" altLang="zh-TW" sz="2800" i="1" dirty="0">
                <a:solidFill>
                  <a:prstClr val="black"/>
                </a:solidFill>
              </a:rPr>
              <a:t> </a:t>
            </a:r>
            <a:endParaRPr lang="en-US" altLang="zh-TW" sz="2800" i="1" dirty="0" smtClean="0">
              <a:solidFill>
                <a:prstClr val="black"/>
              </a:solidFill>
            </a:endParaRPr>
          </a:p>
          <a:p>
            <a:pPr defTabSz="457200"/>
            <a:r>
              <a:rPr lang="en-US" altLang="zh-TW" sz="2800" i="1" dirty="0" smtClean="0">
                <a:solidFill>
                  <a:prstClr val="black"/>
                </a:solidFill>
              </a:rPr>
              <a:t>has </a:t>
            </a:r>
            <a:r>
              <a:rPr lang="en-US" altLang="zh-TW" sz="2800" b="1" i="1" dirty="0">
                <a:solidFill>
                  <a:srgbClr val="00B0F0"/>
                </a:solidFill>
              </a:rPr>
              <a:t>Quantity-2</a:t>
            </a:r>
            <a:r>
              <a:rPr lang="en-US" altLang="zh-TW" sz="2800" i="1" dirty="0">
                <a:solidFill>
                  <a:prstClr val="black"/>
                </a:solidFill>
              </a:rPr>
              <a:t> yellow flowers.”</a:t>
            </a:r>
            <a:endParaRPr lang="zh-TW" altLang="en-US" sz="28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49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標題 2"/>
          <p:cNvSpPr>
            <a:spLocks noGrp="1"/>
          </p:cNvSpPr>
          <p:nvPr/>
        </p:nvSpPr>
        <p:spPr>
          <a:xfrm>
            <a:off x="0" y="257859"/>
            <a:ext cx="9144000" cy="93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pPr algn="l"/>
            <a:r>
              <a:rPr lang="en-US" altLang="zh-TW" sz="4000" dirty="0" smtClean="0">
                <a:solidFill>
                  <a:srgbClr val="1F497D"/>
                </a:solidFill>
              </a:rPr>
              <a:t>Diversity Evaluation 3/3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5258"/>
            <a:ext cx="9144000" cy="3947483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883525" y="5402741"/>
            <a:ext cx="3039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sz="1600" dirty="0">
                <a:solidFill>
                  <a:prstClr val="black"/>
                </a:solidFill>
              </a:rPr>
              <a:t>Distributions of Lexicon Usage </a:t>
            </a:r>
            <a:endParaRPr lang="en-US" altLang="zh-TW" sz="1600" dirty="0" smtClean="0">
              <a:solidFill>
                <a:prstClr val="black"/>
              </a:solidFill>
            </a:endParaRPr>
          </a:p>
          <a:p>
            <a:pPr algn="ctr" defTabSz="457200"/>
            <a:r>
              <a:rPr lang="en-US" altLang="zh-TW" sz="1600" dirty="0">
                <a:solidFill>
                  <a:prstClr val="black"/>
                </a:solidFill>
              </a:rPr>
              <a:t>Diversity </a:t>
            </a:r>
            <a:r>
              <a:rPr lang="en-US" altLang="zh-TW" sz="1600" dirty="0" smtClean="0">
                <a:solidFill>
                  <a:prstClr val="black"/>
                </a:solidFill>
              </a:rPr>
              <a:t>of </a:t>
            </a:r>
            <a:r>
              <a:rPr lang="en-US" altLang="zh-TW" sz="1600" dirty="0">
                <a:solidFill>
                  <a:prstClr val="black"/>
                </a:solidFill>
              </a:rPr>
              <a:t>IL, AI2 and </a:t>
            </a:r>
            <a:r>
              <a:rPr lang="en-US" altLang="zh-TW" sz="1600" dirty="0" err="1" smtClean="0">
                <a:solidFill>
                  <a:prstClr val="black"/>
                </a:solidFill>
              </a:rPr>
              <a:t>ASDiv</a:t>
            </a:r>
            <a:endParaRPr lang="zh-TW" altLang="en-US" sz="1600" dirty="0">
              <a:solidFill>
                <a:prstClr val="black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607925" y="5402741"/>
            <a:ext cx="3190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sz="1600" dirty="0">
                <a:solidFill>
                  <a:prstClr val="black"/>
                </a:solidFill>
              </a:rPr>
              <a:t>Distributions of Syntactic Pattern</a:t>
            </a:r>
            <a:endParaRPr lang="en-US" altLang="zh-TW" sz="1600" dirty="0" smtClean="0">
              <a:solidFill>
                <a:prstClr val="black"/>
              </a:solidFill>
            </a:endParaRPr>
          </a:p>
          <a:p>
            <a:pPr algn="ctr" defTabSz="457200"/>
            <a:r>
              <a:rPr lang="en-US" altLang="zh-TW" sz="1600" dirty="0" smtClean="0">
                <a:solidFill>
                  <a:prstClr val="black"/>
                </a:solidFill>
              </a:rPr>
              <a:t>Diversity of </a:t>
            </a:r>
            <a:r>
              <a:rPr lang="en-US" altLang="zh-TW" sz="1600" dirty="0">
                <a:solidFill>
                  <a:prstClr val="black"/>
                </a:solidFill>
              </a:rPr>
              <a:t>IL, AI2 and </a:t>
            </a:r>
            <a:r>
              <a:rPr lang="en-US" altLang="zh-TW" sz="1600" dirty="0" err="1" smtClean="0">
                <a:solidFill>
                  <a:prstClr val="black"/>
                </a:solidFill>
              </a:rPr>
              <a:t>ASDiv</a:t>
            </a:r>
            <a:endParaRPr lang="zh-TW" altLang="en-US" sz="1600" dirty="0">
              <a:solidFill>
                <a:prstClr val="black"/>
              </a:solidFill>
            </a:endParaRPr>
          </a:p>
        </p:txBody>
      </p:sp>
      <p:sp>
        <p:nvSpPr>
          <p:cNvPr id="10" name="AutoShape 4"/>
          <p:cNvSpPr>
            <a:spLocks/>
          </p:cNvSpPr>
          <p:nvPr/>
        </p:nvSpPr>
        <p:spPr bwMode="auto">
          <a:xfrm>
            <a:off x="2738992" y="5951617"/>
            <a:ext cx="2368295" cy="809466"/>
          </a:xfrm>
          <a:prstGeom prst="borderCallout2">
            <a:avLst>
              <a:gd name="adj1" fmla="val -102128"/>
              <a:gd name="adj2" fmla="val 68636"/>
              <a:gd name="adj3" fmla="val -37777"/>
              <a:gd name="adj4" fmla="val 90098"/>
              <a:gd name="adj5" fmla="val -8569"/>
              <a:gd name="adj6" fmla="val 89897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>
                <a:solidFill>
                  <a:srgbClr val="0000FF"/>
                </a:solidFill>
                <a:latin typeface="Arial Narrow" panose="020B0606020202030204" pitchFamily="34" charset="0"/>
              </a:rPr>
              <a:t>0%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identical MWPs in </a:t>
            </a:r>
            <a:r>
              <a:rPr lang="en-US" altLang="zh-TW" sz="1600" dirty="0" err="1">
                <a:solidFill>
                  <a:prstClr val="black"/>
                </a:solidFill>
                <a:latin typeface="Arial Narrow" panose="020B0606020202030204" pitchFamily="34" charset="0"/>
              </a:rPr>
              <a:t>ASDiv</a:t>
            </a:r>
            <a:endParaRPr lang="en-US" altLang="zh-TW" sz="16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en-US" altLang="zh-TW" sz="16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20%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identical MWPs in AI2</a:t>
            </a:r>
          </a:p>
          <a:p>
            <a:r>
              <a:rPr lang="en-US" altLang="zh-TW" sz="16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27%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identical MWPs in 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IL</a:t>
            </a:r>
          </a:p>
          <a:p>
            <a:endParaRPr lang="en-US" altLang="zh-TW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endParaRPr lang="zh-TW" altLang="en-US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AutoShape 4"/>
          <p:cNvSpPr>
            <a:spLocks/>
          </p:cNvSpPr>
          <p:nvPr/>
        </p:nvSpPr>
        <p:spPr bwMode="auto">
          <a:xfrm>
            <a:off x="6429799" y="597504"/>
            <a:ext cx="2675454" cy="768048"/>
          </a:xfrm>
          <a:prstGeom prst="borderCallout2">
            <a:avLst>
              <a:gd name="adj1" fmla="val 228942"/>
              <a:gd name="adj2" fmla="val 90666"/>
              <a:gd name="adj3" fmla="val 137272"/>
              <a:gd name="adj4" fmla="val 98877"/>
              <a:gd name="adj5" fmla="val 107532"/>
              <a:gd name="adj6" fmla="val 98543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>
                <a:solidFill>
                  <a:srgbClr val="0000FF"/>
                </a:solidFill>
                <a:latin typeface="Arial Narrow" panose="020B0606020202030204" pitchFamily="34" charset="0"/>
              </a:rPr>
              <a:t>2.8%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identical MWPs in </a:t>
            </a:r>
            <a:r>
              <a:rPr lang="en-US" altLang="zh-TW" sz="1600" dirty="0" err="1">
                <a:solidFill>
                  <a:prstClr val="black"/>
                </a:solidFill>
                <a:latin typeface="Arial Narrow" panose="020B0606020202030204" pitchFamily="34" charset="0"/>
              </a:rPr>
              <a:t>ASDiv</a:t>
            </a:r>
            <a:endParaRPr lang="en-US" altLang="zh-TW" sz="16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en-US" altLang="zh-TW" sz="16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40%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identical MWPs in AI2</a:t>
            </a:r>
          </a:p>
          <a:p>
            <a:r>
              <a:rPr lang="en-US" altLang="zh-TW" sz="16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52%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identical MWPs in 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IL</a:t>
            </a:r>
          </a:p>
          <a:p>
            <a:endParaRPr lang="en-US" altLang="zh-TW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endParaRPr lang="zh-TW" altLang="en-US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96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99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119485" y="1096966"/>
            <a:ext cx="8985768" cy="5486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3600" dirty="0" smtClean="0">
                <a:solidFill>
                  <a:prstClr val="black"/>
                </a:solidFill>
              </a:rPr>
              <a:t>Task </a:t>
            </a:r>
            <a:r>
              <a:rPr lang="en-US" altLang="zh-TW" sz="3600" dirty="0">
                <a:solidFill>
                  <a:prstClr val="black"/>
                </a:solidFill>
              </a:rPr>
              <a:t>difficulty of solving MWPs also depends on the degree of diversity between the MWPs in the </a:t>
            </a:r>
            <a:r>
              <a:rPr lang="en-US" altLang="zh-TW" sz="3600" dirty="0" smtClean="0">
                <a:solidFill>
                  <a:prstClr val="black"/>
                </a:solidFill>
              </a:rPr>
              <a:t>test </a:t>
            </a:r>
            <a:r>
              <a:rPr lang="en-US" altLang="zh-TW" sz="3600" dirty="0">
                <a:solidFill>
                  <a:prstClr val="black"/>
                </a:solidFill>
              </a:rPr>
              <a:t>set and training</a:t>
            </a:r>
            <a:r>
              <a:rPr lang="en-US" altLang="zh-TW" sz="3600" dirty="0" smtClean="0">
                <a:solidFill>
                  <a:prstClr val="black"/>
                </a:solidFill>
              </a:rPr>
              <a:t> </a:t>
            </a:r>
            <a:r>
              <a:rPr lang="en-US" altLang="zh-TW" sz="3600" dirty="0">
                <a:solidFill>
                  <a:prstClr val="black"/>
                </a:solidFill>
              </a:rPr>
              <a:t>set.</a:t>
            </a:r>
            <a:endParaRPr lang="en-US" altLang="zh-TW" sz="3600" dirty="0" smtClean="0">
              <a:solidFill>
                <a:prstClr val="black"/>
              </a:solidFill>
            </a:endParaRPr>
          </a:p>
          <a:p>
            <a:endParaRPr lang="en-US" altLang="zh-TW" sz="3600" dirty="0">
              <a:solidFill>
                <a:prstClr val="black"/>
              </a:solidFill>
            </a:endParaRPr>
          </a:p>
          <a:p>
            <a:endParaRPr lang="en-US" altLang="zh-TW" sz="3200" dirty="0" smtClean="0">
              <a:solidFill>
                <a:prstClr val="black"/>
              </a:solidFill>
            </a:endParaRPr>
          </a:p>
          <a:p>
            <a:endParaRPr lang="da-DK" altLang="zh-TW" sz="3200" dirty="0" smtClean="0">
              <a:solidFill>
                <a:prstClr val="black"/>
              </a:solidFill>
            </a:endParaRPr>
          </a:p>
          <a:p>
            <a:pPr lvl="1"/>
            <a:endParaRPr lang="da-DK" altLang="zh-TW" sz="3200" dirty="0" smtClean="0">
              <a:solidFill>
                <a:prstClr val="black"/>
              </a:solidFill>
            </a:endParaRPr>
          </a:p>
          <a:p>
            <a:endParaRPr lang="en-US" altLang="zh-TW" sz="3600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US" altLang="zh-TW" dirty="0" smtClean="0">
              <a:solidFill>
                <a:prstClr val="black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9652"/>
            <a:ext cx="9144000" cy="99119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00089"/>
            <a:ext cx="9144000" cy="944071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67950" y="4433062"/>
            <a:ext cx="86260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sz="2000" i="1" dirty="0" smtClean="0">
                <a:solidFill>
                  <a:srgbClr val="FF0000"/>
                </a:solidFill>
              </a:rPr>
              <a:t>=&gt; If </a:t>
            </a:r>
            <a:r>
              <a:rPr lang="en-US" altLang="zh-TW" sz="2000" i="1" dirty="0">
                <a:solidFill>
                  <a:srgbClr val="FF0000"/>
                </a:solidFill>
              </a:rPr>
              <a:t>P</a:t>
            </a:r>
            <a:r>
              <a:rPr lang="en-US" altLang="zh-TW" sz="2000" i="1" baseline="-25000" dirty="0">
                <a:solidFill>
                  <a:srgbClr val="FF0000"/>
                </a:solidFill>
              </a:rPr>
              <a:t>i</a:t>
            </a:r>
            <a:r>
              <a:rPr lang="en-US" altLang="zh-TW" sz="2000" i="1" dirty="0">
                <a:solidFill>
                  <a:srgbClr val="FF0000"/>
                </a:solidFill>
              </a:rPr>
              <a:t> is </a:t>
            </a:r>
            <a:r>
              <a:rPr lang="en-US" altLang="zh-TW" sz="2000" i="1" dirty="0" smtClean="0">
                <a:solidFill>
                  <a:srgbClr val="FF0000"/>
                </a:solidFill>
              </a:rPr>
              <a:t>with </a:t>
            </a:r>
            <a:r>
              <a:rPr lang="en-US" altLang="zh-TW" sz="2000" i="1" dirty="0">
                <a:solidFill>
                  <a:srgbClr val="FF0000"/>
                </a:solidFill>
              </a:rPr>
              <a:t>higher Diversity value, it could be easy to solve by similar patterns.</a:t>
            </a:r>
            <a:endParaRPr lang="zh-TW" altLang="en-US" sz="2000" i="1" baseline="-25000" dirty="0">
              <a:solidFill>
                <a:srgbClr val="FF0000"/>
              </a:solidFill>
            </a:endParaRPr>
          </a:p>
        </p:txBody>
      </p:sp>
      <p:sp>
        <p:nvSpPr>
          <p:cNvPr id="13" name="標題 2"/>
          <p:cNvSpPr>
            <a:spLocks noGrp="1"/>
          </p:cNvSpPr>
          <p:nvPr/>
        </p:nvSpPr>
        <p:spPr>
          <a:xfrm>
            <a:off x="-114300" y="257859"/>
            <a:ext cx="9410700" cy="631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dirty="0" smtClean="0">
                <a:solidFill>
                  <a:srgbClr val="1F497D"/>
                </a:solidFill>
              </a:rPr>
              <a:t>Diversity between Test and Train Set 1/2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100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43740" y="5397532"/>
            <a:ext cx="4128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altLang="zh-TW" sz="1600" dirty="0" smtClean="0">
                <a:solidFill>
                  <a:prstClr val="black"/>
                </a:solidFill>
              </a:rPr>
              <a:t>Test-set to training-set Lexicon </a:t>
            </a:r>
            <a:r>
              <a:rPr lang="en-US" altLang="zh-TW" sz="1600" dirty="0">
                <a:solidFill>
                  <a:prstClr val="black"/>
                </a:solidFill>
              </a:rPr>
              <a:t>Usage </a:t>
            </a:r>
          </a:p>
          <a:p>
            <a:pPr algn="ctr" defTabSz="457200"/>
            <a:r>
              <a:rPr lang="en-US" altLang="zh-TW" sz="1600" dirty="0" smtClean="0">
                <a:solidFill>
                  <a:prstClr val="black"/>
                </a:solidFill>
              </a:rPr>
              <a:t>Diversity Distribution in </a:t>
            </a:r>
            <a:r>
              <a:rPr lang="en-US" altLang="zh-TW" sz="1600" dirty="0">
                <a:solidFill>
                  <a:prstClr val="black"/>
                </a:solidFill>
              </a:rPr>
              <a:t>IL, AI2 and </a:t>
            </a:r>
            <a:r>
              <a:rPr lang="en-US" altLang="zh-TW" sz="1600" dirty="0" err="1" smtClean="0">
                <a:solidFill>
                  <a:prstClr val="black"/>
                </a:solidFill>
              </a:rPr>
              <a:t>ASDiv</a:t>
            </a:r>
            <a:endParaRPr lang="zh-TW" altLang="en-US" sz="1600" dirty="0">
              <a:solidFill>
                <a:prstClr val="black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043316" y="5402741"/>
            <a:ext cx="4128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altLang="zh-TW" sz="1600" dirty="0">
                <a:solidFill>
                  <a:prstClr val="black"/>
                </a:solidFill>
              </a:rPr>
              <a:t>Test-set to training-set Syntactic Pattern</a:t>
            </a:r>
            <a:r>
              <a:rPr lang="en-US" altLang="zh-TW" sz="1600" dirty="0" smtClean="0">
                <a:solidFill>
                  <a:prstClr val="black"/>
                </a:solidFill>
              </a:rPr>
              <a:t> </a:t>
            </a:r>
            <a:endParaRPr lang="en-US" altLang="zh-TW" sz="1600" dirty="0">
              <a:solidFill>
                <a:prstClr val="black"/>
              </a:solidFill>
            </a:endParaRPr>
          </a:p>
          <a:p>
            <a:pPr algn="ctr" defTabSz="457200"/>
            <a:r>
              <a:rPr lang="en-US" altLang="zh-TW" sz="1600" dirty="0">
                <a:solidFill>
                  <a:prstClr val="black"/>
                </a:solidFill>
              </a:rPr>
              <a:t>Diversity Distribution in IL, AI2 and </a:t>
            </a:r>
            <a:r>
              <a:rPr lang="en-US" altLang="zh-TW" sz="1600" dirty="0" err="1">
                <a:solidFill>
                  <a:prstClr val="black"/>
                </a:solidFill>
              </a:rPr>
              <a:t>ASDiv</a:t>
            </a:r>
            <a:endParaRPr lang="zh-TW" altLang="en-US" sz="1600" dirty="0">
              <a:solidFill>
                <a:prstClr val="black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0173"/>
            <a:ext cx="9144000" cy="3817653"/>
          </a:xfrm>
          <a:prstGeom prst="rect">
            <a:avLst/>
          </a:prstGeom>
        </p:spPr>
      </p:pic>
      <p:sp>
        <p:nvSpPr>
          <p:cNvPr id="10" name="AutoShape 4"/>
          <p:cNvSpPr>
            <a:spLocks/>
          </p:cNvSpPr>
          <p:nvPr/>
        </p:nvSpPr>
        <p:spPr bwMode="auto">
          <a:xfrm>
            <a:off x="2883027" y="5993247"/>
            <a:ext cx="2368295" cy="798078"/>
          </a:xfrm>
          <a:prstGeom prst="borderCallout2">
            <a:avLst>
              <a:gd name="adj1" fmla="val -131406"/>
              <a:gd name="adj2" fmla="val -10274"/>
              <a:gd name="adj3" fmla="val -37777"/>
              <a:gd name="adj4" fmla="val 90098"/>
              <a:gd name="adj5" fmla="val -8569"/>
              <a:gd name="adj6" fmla="val 89897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71%</a:t>
            </a:r>
            <a:r>
              <a:rPr lang="en-US" altLang="zh-TW" sz="16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MWPs &lt;= 0.5 in </a:t>
            </a:r>
            <a:r>
              <a:rPr lang="en-US" altLang="zh-TW" sz="16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ASDiv</a:t>
            </a:r>
            <a:endParaRPr lang="en-US" altLang="zh-TW" sz="16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altLang="zh-TW" sz="16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42%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MWPs &lt;= 0.5 in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in AI2</a:t>
            </a:r>
          </a:p>
          <a:p>
            <a:r>
              <a:rPr lang="en-US" altLang="zh-TW" sz="16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54%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MWPs &lt;= 0.5 </a:t>
            </a:r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in IL</a:t>
            </a:r>
            <a:endParaRPr lang="en-US" altLang="zh-TW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altLang="zh-TW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endParaRPr lang="zh-TW" altLang="en-US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標題 2"/>
          <p:cNvSpPr>
            <a:spLocks noGrp="1"/>
          </p:cNvSpPr>
          <p:nvPr/>
        </p:nvSpPr>
        <p:spPr>
          <a:xfrm>
            <a:off x="-114300" y="257859"/>
            <a:ext cx="9410700" cy="93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pPr algn="l"/>
            <a:r>
              <a:rPr lang="en-US" altLang="zh-TW" sz="4000" dirty="0" smtClean="0">
                <a:solidFill>
                  <a:srgbClr val="1F497D"/>
                </a:solidFill>
              </a:rPr>
              <a:t>Diversity between Test and Train Set 2/2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03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101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119485" y="1096966"/>
            <a:ext cx="8985768" cy="5486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3600" dirty="0" smtClean="0">
                <a:solidFill>
                  <a:prstClr val="black"/>
                </a:solidFill>
              </a:rPr>
              <a:t>Performance Evaluation</a:t>
            </a:r>
          </a:p>
          <a:p>
            <a:pPr lvl="1"/>
            <a:r>
              <a:rPr lang="en-US" altLang="zh-TW" sz="3200" b="1" dirty="0" smtClean="0">
                <a:solidFill>
                  <a:prstClr val="black"/>
                </a:solidFill>
              </a:rPr>
              <a:t>AI2: 3 folds cross validation</a:t>
            </a:r>
          </a:p>
          <a:p>
            <a:pPr lvl="1"/>
            <a:r>
              <a:rPr lang="en-US" altLang="zh-TW" sz="3200" b="1" dirty="0" smtClean="0">
                <a:solidFill>
                  <a:prstClr val="black"/>
                </a:solidFill>
              </a:rPr>
              <a:t>IL, </a:t>
            </a:r>
            <a:r>
              <a:rPr lang="en-US" altLang="zh-TW" sz="3200" b="1" dirty="0" err="1" smtClean="0">
                <a:solidFill>
                  <a:prstClr val="black"/>
                </a:solidFill>
              </a:rPr>
              <a:t>ASDiv</a:t>
            </a:r>
            <a:r>
              <a:rPr lang="en-US" altLang="zh-TW" sz="3200" b="1" dirty="0" smtClean="0">
                <a:solidFill>
                  <a:prstClr val="black"/>
                </a:solidFill>
              </a:rPr>
              <a:t>: 5 folds cross validation</a:t>
            </a:r>
          </a:p>
          <a:p>
            <a:r>
              <a:rPr lang="en-US" altLang="zh-TW" sz="3600" dirty="0">
                <a:solidFill>
                  <a:prstClr val="black"/>
                </a:solidFill>
              </a:rPr>
              <a:t>Performance in ‘ALL’ </a:t>
            </a:r>
            <a:r>
              <a:rPr lang="en-US" altLang="zh-TW" sz="3600" dirty="0" smtClean="0">
                <a:solidFill>
                  <a:prstClr val="black"/>
                </a:solidFill>
              </a:rPr>
              <a:t>sets</a:t>
            </a:r>
          </a:p>
          <a:p>
            <a:pPr lvl="1"/>
            <a:r>
              <a:rPr lang="en-US" altLang="zh-TW" sz="3200" dirty="0" smtClean="0">
                <a:solidFill>
                  <a:srgbClr val="FF0000"/>
                </a:solidFill>
              </a:rPr>
              <a:t>Current state-of-the-art systems on </a:t>
            </a:r>
            <a:r>
              <a:rPr lang="en-US" altLang="zh-TW" sz="3200" dirty="0" err="1" smtClean="0">
                <a:solidFill>
                  <a:srgbClr val="FF0000"/>
                </a:solidFill>
              </a:rPr>
              <a:t>ASDiv</a:t>
            </a:r>
            <a:r>
              <a:rPr lang="en-US" altLang="zh-TW" sz="3200" dirty="0" smtClean="0">
                <a:solidFill>
                  <a:srgbClr val="FF0000"/>
                </a:solidFill>
              </a:rPr>
              <a:t> can’t provide satisfied performances on the real human test.</a:t>
            </a:r>
            <a:endParaRPr lang="en-US" altLang="zh-TW" sz="3200" dirty="0">
              <a:solidFill>
                <a:srgbClr val="FF0000"/>
              </a:solidFill>
            </a:endParaRPr>
          </a:p>
          <a:p>
            <a:endParaRPr lang="en-US" altLang="zh-TW" sz="3200" dirty="0" smtClean="0">
              <a:solidFill>
                <a:prstClr val="black"/>
              </a:solidFill>
            </a:endParaRPr>
          </a:p>
          <a:p>
            <a:endParaRPr lang="da-DK" altLang="zh-TW" sz="3200" dirty="0" smtClean="0">
              <a:solidFill>
                <a:prstClr val="black"/>
              </a:solidFill>
            </a:endParaRPr>
          </a:p>
          <a:p>
            <a:pPr lvl="1"/>
            <a:endParaRPr lang="da-DK" altLang="zh-TW" sz="3200" dirty="0" smtClean="0">
              <a:solidFill>
                <a:prstClr val="black"/>
              </a:solidFill>
            </a:endParaRPr>
          </a:p>
          <a:p>
            <a:endParaRPr lang="en-US" altLang="zh-TW" sz="3600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US" altLang="zh-TW" dirty="0" smtClean="0">
              <a:solidFill>
                <a:prstClr val="black"/>
              </a:solidFill>
            </a:endParaRPr>
          </a:p>
        </p:txBody>
      </p:sp>
      <p:sp>
        <p:nvSpPr>
          <p:cNvPr id="6" name="標題 2"/>
          <p:cNvSpPr>
            <a:spLocks noGrp="1"/>
          </p:cNvSpPr>
          <p:nvPr/>
        </p:nvSpPr>
        <p:spPr>
          <a:xfrm>
            <a:off x="0" y="257859"/>
            <a:ext cx="9144000" cy="707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dirty="0" smtClean="0">
                <a:solidFill>
                  <a:srgbClr val="1F497D"/>
                </a:solidFill>
              </a:rPr>
              <a:t>Experiments 3/6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05285"/>
              </p:ext>
            </p:extLst>
          </p:nvPr>
        </p:nvGraphicFramePr>
        <p:xfrm>
          <a:off x="1323975" y="5239703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AI2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IL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 smtClean="0"/>
                        <a:t>ASDiv</a:t>
                      </a:r>
                      <a:endParaRPr lang="zh-TW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LCA++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0.76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0.72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</a:rPr>
                        <a:t>0.36</a:t>
                      </a:r>
                      <a:endParaRPr lang="zh-TW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 smtClean="0"/>
                        <a:t>UnitDep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0.76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0.74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</a:rPr>
                        <a:t>0.37</a:t>
                      </a:r>
                      <a:endParaRPr lang="zh-TW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548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ertical Text Placeholder 2"/>
          <p:cNvSpPr>
            <a:spLocks noGrp="1"/>
          </p:cNvSpPr>
          <p:nvPr/>
        </p:nvSpPr>
        <p:spPr>
          <a:xfrm>
            <a:off x="2" y="1124674"/>
            <a:ext cx="9105253" cy="573332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altLang="zh-TW" sz="3600" dirty="0">
              <a:solidFill>
                <a:prstClr val="black"/>
              </a:solidFill>
            </a:endParaRPr>
          </a:p>
          <a:p>
            <a:pPr lvl="1"/>
            <a:endParaRPr lang="en-US" altLang="zh-TW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US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43280" y="6356352"/>
            <a:ext cx="561975" cy="365125"/>
          </a:xfrm>
        </p:spPr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rgbClr val="1F497D"/>
                </a:solidFill>
              </a:rPr>
              <a:t>NLU Noisy Dataset</a:t>
            </a:r>
          </a:p>
        </p:txBody>
      </p:sp>
      <p:sp>
        <p:nvSpPr>
          <p:cNvPr id="9" name="Vertical Text Placeholder 2"/>
          <p:cNvSpPr>
            <a:spLocks noGrp="1"/>
          </p:cNvSpPr>
          <p:nvPr/>
        </p:nvSpPr>
        <p:spPr>
          <a:xfrm>
            <a:off x="0" y="1277074"/>
            <a:ext cx="9257655" cy="573332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3000" b="0" dirty="0">
                <a:solidFill>
                  <a:prstClr val="black"/>
                </a:solidFill>
              </a:rPr>
              <a:t>(a.1)Additional Irrelevant quantity to a new </a:t>
            </a:r>
            <a:r>
              <a:rPr lang="en-US" altLang="zh-TW" sz="3000" i="1" dirty="0">
                <a:solidFill>
                  <a:srgbClr val="FF0000"/>
                </a:solidFill>
              </a:rPr>
              <a:t>Subject</a:t>
            </a:r>
            <a:r>
              <a:rPr lang="en-US" altLang="zh-TW" sz="3000" dirty="0">
                <a:solidFill>
                  <a:prstClr val="black"/>
                </a:solidFill>
              </a:rPr>
              <a:t> </a:t>
            </a:r>
          </a:p>
          <a:p>
            <a:r>
              <a:rPr lang="en-US" altLang="zh-TW" sz="3000" b="0" dirty="0">
                <a:solidFill>
                  <a:prstClr val="black"/>
                </a:solidFill>
              </a:rPr>
              <a:t>(a.2)Additional Irrelevant quantity to a new </a:t>
            </a:r>
            <a:r>
              <a:rPr lang="en-US" altLang="zh-TW" sz="3000" i="1" dirty="0">
                <a:solidFill>
                  <a:srgbClr val="FF0000"/>
                </a:solidFill>
              </a:rPr>
              <a:t>Entity</a:t>
            </a:r>
          </a:p>
          <a:p>
            <a:r>
              <a:rPr lang="en-US" altLang="zh-TW" sz="3000" b="0" dirty="0">
                <a:solidFill>
                  <a:prstClr val="black"/>
                </a:solidFill>
              </a:rPr>
              <a:t>(a.3)Additional Irrelevant quantity to a new </a:t>
            </a:r>
            <a:r>
              <a:rPr lang="en-US" altLang="zh-TW" sz="3000" i="1" dirty="0">
                <a:solidFill>
                  <a:srgbClr val="FF0000"/>
                </a:solidFill>
              </a:rPr>
              <a:t>Modifier</a:t>
            </a:r>
          </a:p>
          <a:p>
            <a:r>
              <a:rPr lang="en-US" altLang="zh-TW" sz="3000" b="0" dirty="0">
                <a:solidFill>
                  <a:prstClr val="black"/>
                </a:solidFill>
              </a:rPr>
              <a:t>(a.4)</a:t>
            </a:r>
            <a:r>
              <a:rPr lang="en-US" altLang="zh-TW" sz="3000" i="1" dirty="0">
                <a:solidFill>
                  <a:srgbClr val="FF0000"/>
                </a:solidFill>
              </a:rPr>
              <a:t>Re-Order</a:t>
            </a:r>
            <a:r>
              <a:rPr lang="en-US" altLang="zh-TW" sz="3000" b="0" dirty="0">
                <a:solidFill>
                  <a:prstClr val="black"/>
                </a:solidFill>
              </a:rPr>
              <a:t> the Quantities</a:t>
            </a:r>
          </a:p>
          <a:p>
            <a:endParaRPr lang="en-US" altLang="zh-TW" sz="3000" dirty="0">
              <a:solidFill>
                <a:prstClr val="black"/>
              </a:solidFill>
            </a:endParaRPr>
          </a:p>
          <a:p>
            <a:endParaRPr lang="en-US" altLang="zh-TW" sz="3600" dirty="0">
              <a:solidFill>
                <a:prstClr val="black"/>
              </a:solidFill>
            </a:endParaRPr>
          </a:p>
          <a:p>
            <a:pPr lvl="1"/>
            <a:endParaRPr lang="en-US" altLang="zh-TW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US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" y="3602065"/>
            <a:ext cx="8952853" cy="101565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7093"/>
            <a:r>
              <a:rPr lang="en-US" altLang="zh-TW" sz="2000" dirty="0">
                <a:solidFill>
                  <a:prstClr val="black"/>
                </a:solidFill>
              </a:rPr>
              <a:t>(ORG) Tim has 10 yellow flowers and 12 red flowers. How many flowers does Tim has?</a:t>
            </a:r>
          </a:p>
          <a:p>
            <a:pPr defTabSz="457093"/>
            <a:r>
              <a:rPr lang="en-US" altLang="zh-TW" sz="2000" dirty="0">
                <a:solidFill>
                  <a:prstClr val="black"/>
                </a:solidFill>
              </a:rPr>
              <a:t>(a.1) Tim has ... </a:t>
            </a:r>
            <a:r>
              <a:rPr lang="en-US" altLang="zh-TW" sz="2000" b="1" dirty="0">
                <a:solidFill>
                  <a:srgbClr val="FF0000"/>
                </a:solidFill>
              </a:rPr>
              <a:t>Mary</a:t>
            </a:r>
            <a:r>
              <a:rPr lang="en-US" altLang="zh-TW" sz="2000" dirty="0">
                <a:solidFill>
                  <a:srgbClr val="FF0000"/>
                </a:solidFill>
              </a:rPr>
              <a:t> has 3 yellow flowers. </a:t>
            </a:r>
            <a:r>
              <a:rPr lang="en-US" altLang="zh-TW" sz="2000" dirty="0">
                <a:solidFill>
                  <a:prstClr val="black"/>
                </a:solidFill>
              </a:rPr>
              <a:t>How many …</a:t>
            </a:r>
          </a:p>
          <a:p>
            <a:pPr defTabSz="457093"/>
            <a:r>
              <a:rPr lang="en-US" altLang="zh-TW" sz="2000" dirty="0">
                <a:solidFill>
                  <a:prstClr val="black"/>
                </a:solidFill>
              </a:rPr>
              <a:t>(a.2) Tim has ... </a:t>
            </a:r>
            <a:r>
              <a:rPr lang="en-US" altLang="zh-TW" sz="2000" dirty="0">
                <a:solidFill>
                  <a:srgbClr val="FF0000"/>
                </a:solidFill>
              </a:rPr>
              <a:t>Tim also has 3 </a:t>
            </a:r>
            <a:r>
              <a:rPr lang="en-US" altLang="zh-TW" sz="2000" b="1" dirty="0">
                <a:solidFill>
                  <a:srgbClr val="FF0000"/>
                </a:solidFill>
              </a:rPr>
              <a:t>books</a:t>
            </a:r>
            <a:r>
              <a:rPr lang="en-US" altLang="zh-TW" sz="2000" dirty="0">
                <a:solidFill>
                  <a:srgbClr val="FF0000"/>
                </a:solidFill>
              </a:rPr>
              <a:t>. </a:t>
            </a:r>
            <a:r>
              <a:rPr lang="en-US" altLang="zh-TW" sz="2000" dirty="0">
                <a:solidFill>
                  <a:prstClr val="black"/>
                </a:solidFill>
              </a:rPr>
              <a:t>How many …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-1" y="4926891"/>
            <a:ext cx="8962986" cy="232591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7093"/>
            <a:r>
              <a:rPr lang="en-US" altLang="zh-TW" sz="2000" dirty="0">
                <a:solidFill>
                  <a:prstClr val="black"/>
                </a:solidFill>
              </a:rPr>
              <a:t>(ORG1) Tom has 9 yellow balloons. Sara has 8 yellow balloons. How many yellow balloons do they have in total ?</a:t>
            </a:r>
          </a:p>
          <a:p>
            <a:pPr defTabSz="457093"/>
            <a:r>
              <a:rPr lang="en-US" altLang="zh-TW" sz="2000" dirty="0">
                <a:solidFill>
                  <a:prstClr val="black"/>
                </a:solidFill>
              </a:rPr>
              <a:t>(a.3) Tom has </a:t>
            </a:r>
            <a:r>
              <a:rPr lang="en-US" altLang="zh-TW" sz="2000" dirty="0">
                <a:solidFill>
                  <a:srgbClr val="FF0000"/>
                </a:solidFill>
              </a:rPr>
              <a:t>8 </a:t>
            </a:r>
            <a:r>
              <a:rPr lang="en-US" altLang="zh-TW" sz="2000" b="1" dirty="0">
                <a:solidFill>
                  <a:srgbClr val="FF0000"/>
                </a:solidFill>
              </a:rPr>
              <a:t>red</a:t>
            </a:r>
            <a:r>
              <a:rPr lang="en-US" altLang="zh-TW" sz="2000" dirty="0">
                <a:solidFill>
                  <a:srgbClr val="FF0000"/>
                </a:solidFill>
              </a:rPr>
              <a:t> balloons and </a:t>
            </a:r>
            <a:r>
              <a:rPr lang="en-US" altLang="zh-TW" sz="2000" dirty="0">
                <a:solidFill>
                  <a:prstClr val="black"/>
                </a:solidFill>
              </a:rPr>
              <a:t>…. Sara has 8 yellow balloons . How many …</a:t>
            </a:r>
          </a:p>
          <a:p>
            <a:pPr defTabSz="457093"/>
            <a:r>
              <a:rPr lang="en-US" altLang="zh-TW" sz="2000" dirty="0">
                <a:solidFill>
                  <a:prstClr val="black"/>
                </a:solidFill>
              </a:rPr>
              <a:t>(a.4) Tom </a:t>
            </a:r>
            <a:r>
              <a:rPr lang="en-US" altLang="zh-TW" sz="2000" dirty="0">
                <a:solidFill>
                  <a:srgbClr val="0000FF"/>
                </a:solidFill>
              </a:rPr>
              <a:t>has 9 yellow balloons  and 8 red balloons</a:t>
            </a:r>
            <a:r>
              <a:rPr lang="en-US" altLang="zh-TW" sz="2000" dirty="0">
                <a:solidFill>
                  <a:prstClr val="black"/>
                </a:solidFill>
              </a:rPr>
              <a:t>. Sara has 8 yellow balloons . How many …</a:t>
            </a:r>
          </a:p>
          <a:p>
            <a:pPr defTabSz="457093"/>
            <a:endParaRPr lang="en-US" altLang="zh-TW" sz="2000" dirty="0">
              <a:solidFill>
                <a:prstClr val="black"/>
              </a:solidFill>
            </a:endParaRPr>
          </a:p>
          <a:p>
            <a:pPr defTabSz="457093"/>
            <a:endParaRPr lang="en-US" altLang="zh-TW" sz="2000" dirty="0">
              <a:solidFill>
                <a:prstClr val="black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4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ertical Text Placeholder 2"/>
          <p:cNvSpPr>
            <a:spLocks noGrp="1"/>
          </p:cNvSpPr>
          <p:nvPr/>
        </p:nvSpPr>
        <p:spPr>
          <a:xfrm>
            <a:off x="2" y="1124674"/>
            <a:ext cx="9105253" cy="573332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altLang="zh-TW" sz="3600" dirty="0">
              <a:solidFill>
                <a:prstClr val="black"/>
              </a:solidFill>
            </a:endParaRPr>
          </a:p>
          <a:p>
            <a:pPr lvl="1"/>
            <a:endParaRPr lang="en-US" altLang="zh-TW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US" dirty="0">
              <a:solidFill>
                <a:srgbClr val="444444"/>
              </a:solidFill>
              <a:latin typeface="Palatino Linotype"/>
              <a:cs typeface="Palatino Linotype"/>
            </a:endParaRPr>
          </a:p>
          <a:p>
            <a:endParaRPr lang="en-US" dirty="0" smtClean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43280" y="6356352"/>
            <a:ext cx="561975" cy="365125"/>
          </a:xfrm>
        </p:spPr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/>
          </p:nvPr>
        </p:nvGraphicFramePr>
        <p:xfrm>
          <a:off x="101600" y="1397000"/>
          <a:ext cx="900365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3486"/>
                <a:gridCol w="1930400"/>
                <a:gridCol w="2104571"/>
                <a:gridCol w="1935195"/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AI2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ILDS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NDS1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rgbClr val="0000FF"/>
                          </a:solidFill>
                          <a:latin typeface="+mn-lt"/>
                        </a:rPr>
                        <a:t>Our System*</a:t>
                      </a:r>
                      <a:r>
                        <a:rPr lang="en-US" altLang="zh-TW" sz="2400" baseline="30000" dirty="0" smtClean="0">
                          <a:solidFill>
                            <a:srgbClr val="0000FF"/>
                          </a:solidFill>
                          <a:latin typeface="+mn-lt"/>
                        </a:rPr>
                        <a:t>1</a:t>
                      </a:r>
                      <a:endParaRPr lang="zh-TW" altLang="en-US" sz="2400" baseline="30000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rgbClr val="0000FF"/>
                          </a:solidFill>
                          <a:latin typeface="+mn-lt"/>
                        </a:rPr>
                        <a:t>81.5</a:t>
                      </a:r>
                      <a:endParaRPr lang="zh-TW" altLang="en-US" sz="24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rgbClr val="0000FF"/>
                          </a:solidFill>
                          <a:latin typeface="+mn-lt"/>
                        </a:rPr>
                        <a:t>81.0</a:t>
                      </a:r>
                      <a:endParaRPr lang="zh-TW" altLang="en-US" sz="24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rgbClr val="0000FF"/>
                          </a:solidFill>
                          <a:latin typeface="+mn-lt"/>
                        </a:rPr>
                        <a:t>82.1</a:t>
                      </a:r>
                      <a:endParaRPr lang="zh-TW" altLang="en-US" sz="24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Roy2015</a:t>
                      </a:r>
                      <a:r>
                        <a:rPr lang="en-US" altLang="zh-TW" sz="2400" baseline="0" dirty="0" smtClean="0">
                          <a:latin typeface="+mn-lt"/>
                        </a:rPr>
                        <a:t> </a:t>
                      </a:r>
                      <a:r>
                        <a:rPr lang="en-US" altLang="zh-TW" sz="2400" dirty="0" smtClean="0">
                          <a:latin typeface="+mn-lt"/>
                        </a:rPr>
                        <a:t>(MSMWP</a:t>
                      </a:r>
                      <a:r>
                        <a:rPr lang="en-US" altLang="zh-TW" sz="2400" baseline="30000" dirty="0" smtClean="0">
                          <a:latin typeface="+mn-lt"/>
                        </a:rPr>
                        <a:t>*2</a:t>
                      </a:r>
                      <a:r>
                        <a:rPr lang="en-US" altLang="zh-TW" sz="2400" dirty="0" smtClean="0">
                          <a:latin typeface="+mn-lt"/>
                        </a:rPr>
                        <a:t>)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>
                          <a:latin typeface="+mn-lt"/>
                        </a:rPr>
                        <a:t>78.0</a:t>
                      </a:r>
                      <a:endParaRPr lang="zh-TW" altLang="en-US" sz="2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73.9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28.5</a:t>
                      </a:r>
                      <a:r>
                        <a:rPr lang="en-US" altLang="zh-TW" sz="2400" baseline="30000" dirty="0" smtClean="0">
                          <a:latin typeface="+mn-lt"/>
                        </a:rPr>
                        <a:t>*4</a:t>
                      </a:r>
                      <a:endParaRPr lang="zh-TW" altLang="en-US" sz="2400" baseline="30000" dirty="0">
                        <a:latin typeface="+mn-lt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Hosseini</a:t>
                      </a:r>
                      <a:r>
                        <a:rPr lang="en-US" altLang="zh-TW" sz="2400" baseline="0" dirty="0" smtClean="0">
                          <a:latin typeface="+mn-lt"/>
                        </a:rPr>
                        <a:t> </a:t>
                      </a:r>
                      <a:r>
                        <a:rPr lang="en-US" altLang="zh-TW" sz="2400" dirty="0" smtClean="0">
                          <a:latin typeface="+mn-lt"/>
                        </a:rPr>
                        <a:t>2014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77.7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-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-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Roy2015</a:t>
                      </a:r>
                      <a:r>
                        <a:rPr lang="en-US" altLang="zh-TW" sz="2400" baseline="0" dirty="0" smtClean="0">
                          <a:latin typeface="+mn-lt"/>
                        </a:rPr>
                        <a:t> </a:t>
                      </a:r>
                      <a:r>
                        <a:rPr lang="en-US" altLang="zh-TW" sz="2400" dirty="0" smtClean="0">
                          <a:latin typeface="+mn-lt"/>
                        </a:rPr>
                        <a:t>(SMWP</a:t>
                      </a:r>
                      <a:r>
                        <a:rPr lang="en-US" altLang="zh-TW" sz="2400" baseline="30000" dirty="0" smtClean="0">
                          <a:latin typeface="+mn-lt"/>
                        </a:rPr>
                        <a:t>*3</a:t>
                      </a:r>
                      <a:r>
                        <a:rPr lang="en-US" altLang="zh-TW" sz="2400" dirty="0" smtClean="0">
                          <a:latin typeface="+mn-lt"/>
                        </a:rPr>
                        <a:t>)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-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52.7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-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 smtClean="0">
                          <a:latin typeface="+mn-lt"/>
                        </a:rPr>
                        <a:t>Kushman</a:t>
                      </a:r>
                      <a:r>
                        <a:rPr lang="en-US" altLang="zh-TW" sz="2400" baseline="0" dirty="0" smtClean="0">
                          <a:latin typeface="+mn-lt"/>
                        </a:rPr>
                        <a:t> </a:t>
                      </a:r>
                      <a:r>
                        <a:rPr lang="en-US" altLang="zh-TW" sz="2400" dirty="0" smtClean="0">
                          <a:latin typeface="+mn-lt"/>
                        </a:rPr>
                        <a:t>2014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64.0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73.7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+mn-lt"/>
                        </a:rPr>
                        <a:t>-</a:t>
                      </a:r>
                      <a:endParaRPr lang="zh-TW" altLang="en-US" sz="2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371541" y="4615543"/>
            <a:ext cx="8733711" cy="175432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7093"/>
            <a:r>
              <a:rPr kumimoji="1" lang="en-US" altLang="zh-TW" dirty="0" smtClean="0">
                <a:solidFill>
                  <a:prstClr val="black"/>
                </a:solidFill>
              </a:rPr>
              <a:t>*1: (</a:t>
            </a:r>
            <a:r>
              <a:rPr lang="en-US" altLang="zh-TW" dirty="0" smtClean="0">
                <a:solidFill>
                  <a:prstClr val="black"/>
                </a:solidFill>
              </a:rPr>
              <a:t>[</a:t>
            </a:r>
            <a:r>
              <a:rPr lang="en-US" altLang="zh-TW" dirty="0">
                <a:solidFill>
                  <a:prstClr val="black"/>
                </a:solidFill>
              </a:rPr>
              <a:t>Liang </a:t>
            </a:r>
            <a:r>
              <a:rPr lang="en-US" altLang="zh-TW" i="1" dirty="0">
                <a:solidFill>
                  <a:prstClr val="black"/>
                </a:solidFill>
              </a:rPr>
              <a:t>et al.</a:t>
            </a:r>
            <a:r>
              <a:rPr lang="en-US" altLang="zh-TW" dirty="0">
                <a:solidFill>
                  <a:prstClr val="black"/>
                </a:solidFill>
              </a:rPr>
              <a:t>, 2017-2</a:t>
            </a:r>
            <a:r>
              <a:rPr lang="en-US" altLang="zh-TW" dirty="0" smtClean="0">
                <a:solidFill>
                  <a:prstClr val="black"/>
                </a:solidFill>
              </a:rPr>
              <a:t>])</a:t>
            </a:r>
            <a:endParaRPr kumimoji="1" lang="en-US" altLang="zh-TW" dirty="0" smtClean="0">
              <a:solidFill>
                <a:prstClr val="black"/>
              </a:solidFill>
            </a:endParaRPr>
          </a:p>
          <a:p>
            <a:pPr defTabSz="457093"/>
            <a:r>
              <a:rPr kumimoji="1" lang="en-US" altLang="zh-TW" dirty="0" smtClean="0">
                <a:solidFill>
                  <a:prstClr val="black"/>
                </a:solidFill>
              </a:rPr>
              <a:t>*2: </a:t>
            </a:r>
            <a:r>
              <a:rPr kumimoji="1" lang="en-US" altLang="zh-TW" dirty="0">
                <a:solidFill>
                  <a:prstClr val="black"/>
                </a:solidFill>
              </a:rPr>
              <a:t>M</a:t>
            </a:r>
            <a:r>
              <a:rPr kumimoji="1" lang="en-US" altLang="zh-TW" dirty="0" smtClean="0">
                <a:solidFill>
                  <a:prstClr val="black"/>
                </a:solidFill>
              </a:rPr>
              <a:t>SMWP: multiple-step MWP solving system (</a:t>
            </a:r>
            <a:r>
              <a:rPr lang="en-US" altLang="zh-TW" dirty="0">
                <a:solidFill>
                  <a:prstClr val="black"/>
                </a:solidFill>
              </a:rPr>
              <a:t>[Roy and Roth, 2015</a:t>
            </a:r>
            <a:r>
              <a:rPr lang="en-US" altLang="zh-TW" dirty="0" smtClean="0">
                <a:solidFill>
                  <a:prstClr val="black"/>
                </a:solidFill>
              </a:rPr>
              <a:t>])</a:t>
            </a:r>
            <a:endParaRPr kumimoji="1" lang="en-US" altLang="zh-TW" dirty="0" smtClean="0">
              <a:solidFill>
                <a:prstClr val="black"/>
              </a:solidFill>
            </a:endParaRPr>
          </a:p>
          <a:p>
            <a:pPr defTabSz="457093"/>
            <a:r>
              <a:rPr kumimoji="1" lang="en-US" altLang="zh-TW" dirty="0" smtClean="0">
                <a:solidFill>
                  <a:prstClr val="black"/>
                </a:solidFill>
              </a:rPr>
              <a:t>*3: SMWP: single-step MWP solving system (</a:t>
            </a:r>
            <a:r>
              <a:rPr lang="en-US" altLang="zh-TW" dirty="0">
                <a:solidFill>
                  <a:prstClr val="black"/>
                </a:solidFill>
              </a:rPr>
              <a:t>[Roy </a:t>
            </a:r>
            <a:r>
              <a:rPr lang="en-US" altLang="zh-TW" i="1" dirty="0">
                <a:solidFill>
                  <a:prstClr val="black"/>
                </a:solidFill>
              </a:rPr>
              <a:t>et al.</a:t>
            </a:r>
            <a:r>
              <a:rPr lang="en-US" altLang="zh-TW" dirty="0">
                <a:solidFill>
                  <a:prstClr val="black"/>
                </a:solidFill>
              </a:rPr>
              <a:t>, 2015</a:t>
            </a:r>
            <a:r>
              <a:rPr lang="en-US" altLang="zh-TW" dirty="0" smtClean="0">
                <a:solidFill>
                  <a:prstClr val="black"/>
                </a:solidFill>
              </a:rPr>
              <a:t>])</a:t>
            </a:r>
            <a:endParaRPr kumimoji="1" lang="en-US" altLang="zh-TW" dirty="0" smtClean="0">
              <a:solidFill>
                <a:prstClr val="black"/>
              </a:solidFill>
            </a:endParaRPr>
          </a:p>
          <a:p>
            <a:pPr defTabSz="457093"/>
            <a:r>
              <a:rPr kumimoji="1" lang="en-US" altLang="zh-TW" dirty="0" smtClean="0">
                <a:solidFill>
                  <a:prstClr val="black"/>
                </a:solidFill>
              </a:rPr>
              <a:t>*4: </a:t>
            </a:r>
            <a:r>
              <a:rPr lang="en-US" altLang="zh-TW" dirty="0">
                <a:solidFill>
                  <a:prstClr val="black"/>
                </a:solidFill>
              </a:rPr>
              <a:t>We submit MWPs to Illinois Math </a:t>
            </a:r>
            <a:r>
              <a:rPr lang="en-US" altLang="zh-TW" dirty="0" smtClean="0">
                <a:solidFill>
                  <a:prstClr val="black"/>
                </a:solidFill>
              </a:rPr>
              <a:t>Solver (https</a:t>
            </a:r>
            <a:r>
              <a:rPr lang="en-US" altLang="zh-TW" dirty="0">
                <a:solidFill>
                  <a:prstClr val="black"/>
                </a:solidFill>
              </a:rPr>
              <a:t>://</a:t>
            </a:r>
            <a:r>
              <a:rPr lang="en-US" altLang="zh-TW" dirty="0" err="1" smtClean="0">
                <a:solidFill>
                  <a:prstClr val="black"/>
                </a:solidFill>
              </a:rPr>
              <a:t>cogcomp.cs.illinois.edu</a:t>
            </a:r>
            <a:r>
              <a:rPr lang="en-US" altLang="zh-TW" dirty="0" smtClean="0">
                <a:solidFill>
                  <a:prstClr val="black"/>
                </a:solidFill>
              </a:rPr>
              <a:t>/page/</a:t>
            </a:r>
            <a:br>
              <a:rPr lang="en-US" altLang="zh-TW" dirty="0" smtClean="0">
                <a:solidFill>
                  <a:prstClr val="black"/>
                </a:solidFill>
              </a:rPr>
            </a:br>
            <a:r>
              <a:rPr lang="en-US" altLang="zh-TW" dirty="0" smtClean="0">
                <a:solidFill>
                  <a:prstClr val="black"/>
                </a:solidFill>
              </a:rPr>
              <a:t>       </a:t>
            </a:r>
            <a:r>
              <a:rPr lang="en-US" altLang="zh-TW" dirty="0" err="1" smtClean="0">
                <a:solidFill>
                  <a:prstClr val="black"/>
                </a:solidFill>
              </a:rPr>
              <a:t>demo_view</a:t>
            </a:r>
            <a:r>
              <a:rPr lang="en-US" altLang="zh-TW" dirty="0" smtClean="0">
                <a:solidFill>
                  <a:prstClr val="black"/>
                </a:solidFill>
              </a:rPr>
              <a:t>/Math</a:t>
            </a:r>
            <a:r>
              <a:rPr lang="en-US" altLang="zh-TW" dirty="0">
                <a:solidFill>
                  <a:prstClr val="black"/>
                </a:solidFill>
              </a:rPr>
              <a:t>) in May and June, 2017. </a:t>
            </a:r>
          </a:p>
          <a:p>
            <a:pPr defTabSz="457093"/>
            <a:endParaRPr kumimoji="1" lang="zh-TW" altLang="en-US" dirty="0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rgbClr val="1F497D"/>
                </a:solidFill>
              </a:rPr>
              <a:t>Single-step Dataset Performance</a:t>
            </a: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78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66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4800" dirty="0"/>
              <a:t>DNN on </a:t>
            </a:r>
            <a:r>
              <a:rPr lang="en-US" altLang="zh-TW" sz="4800" dirty="0" smtClean="0"/>
              <a:t>MWP</a:t>
            </a:r>
            <a:endParaRPr lang="en-US" altLang="zh-TW" sz="4800" dirty="0"/>
          </a:p>
        </p:txBody>
      </p:sp>
      <p:sp>
        <p:nvSpPr>
          <p:cNvPr id="28866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zh-TW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559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2"/>
          <p:cNvSpPr>
            <a:spLocks noGrp="1"/>
          </p:cNvSpPr>
          <p:nvPr/>
        </p:nvSpPr>
        <p:spPr>
          <a:xfrm>
            <a:off x="246849" y="257859"/>
            <a:ext cx="8733712" cy="93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smtClean="0">
                <a:solidFill>
                  <a:srgbClr val="1F497D"/>
                </a:solidFill>
              </a:rPr>
              <a:t>DNN-STC Architecture  2/2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43278" y="6356350"/>
            <a:ext cx="561975" cy="365125"/>
          </a:xfrm>
        </p:spPr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105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806003" y="4053841"/>
            <a:ext cx="2596576" cy="7475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573077" y="4053841"/>
            <a:ext cx="2427002" cy="7475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639408" y="4495800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997096" y="4152249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639408" y="4144762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79" name="直線單箭頭接點 78"/>
          <p:cNvCxnSpPr>
            <a:stCxn id="74" idx="3"/>
            <a:endCxn id="75" idx="1"/>
          </p:cNvCxnSpPr>
          <p:nvPr/>
        </p:nvCxnSpPr>
        <p:spPr>
          <a:xfrm flipV="1">
            <a:off x="3446676" y="4247632"/>
            <a:ext cx="192732" cy="748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單箭頭接點 81"/>
          <p:cNvCxnSpPr/>
          <p:nvPr/>
        </p:nvCxnSpPr>
        <p:spPr>
          <a:xfrm>
            <a:off x="4608130" y="4247632"/>
            <a:ext cx="205328" cy="355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單箭頭接點 84"/>
          <p:cNvCxnSpPr>
            <a:stCxn id="73" idx="1"/>
          </p:cNvCxnSpPr>
          <p:nvPr/>
        </p:nvCxnSpPr>
        <p:spPr>
          <a:xfrm flipH="1">
            <a:off x="3434080" y="4598670"/>
            <a:ext cx="20532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單箭頭接點 85"/>
          <p:cNvCxnSpPr/>
          <p:nvPr/>
        </p:nvCxnSpPr>
        <p:spPr>
          <a:xfrm flipH="1">
            <a:off x="4608130" y="4598670"/>
            <a:ext cx="20532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矩形 86"/>
          <p:cNvSpPr/>
          <p:nvPr/>
        </p:nvSpPr>
        <p:spPr>
          <a:xfrm>
            <a:off x="5672104" y="4491406"/>
            <a:ext cx="449580" cy="20574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327012" y="4491406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5672104" y="4136817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6327012" y="4140368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91" name="直線單箭頭接點 90"/>
          <p:cNvCxnSpPr>
            <a:stCxn id="89" idx="3"/>
            <a:endCxn id="90" idx="1"/>
          </p:cNvCxnSpPr>
          <p:nvPr/>
        </p:nvCxnSpPr>
        <p:spPr>
          <a:xfrm>
            <a:off x="6121684" y="4239687"/>
            <a:ext cx="205328" cy="3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單箭頭接點 91"/>
          <p:cNvCxnSpPr>
            <a:stCxn id="88" idx="1"/>
            <a:endCxn id="87" idx="3"/>
          </p:cNvCxnSpPr>
          <p:nvPr/>
        </p:nvCxnSpPr>
        <p:spPr>
          <a:xfrm flipH="1">
            <a:off x="6121684" y="4594276"/>
            <a:ext cx="2053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矩形 93"/>
          <p:cNvSpPr/>
          <p:nvPr/>
        </p:nvSpPr>
        <p:spPr>
          <a:xfrm>
            <a:off x="7448617" y="4148313"/>
            <a:ext cx="449580" cy="20574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95" name="直線單箭頭接點 94"/>
          <p:cNvCxnSpPr/>
          <p:nvPr/>
        </p:nvCxnSpPr>
        <p:spPr>
          <a:xfrm>
            <a:off x="7243289" y="4251183"/>
            <a:ext cx="205328" cy="3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單箭頭接點 95"/>
          <p:cNvCxnSpPr/>
          <p:nvPr/>
        </p:nvCxnSpPr>
        <p:spPr>
          <a:xfrm flipH="1">
            <a:off x="7243289" y="4602221"/>
            <a:ext cx="2053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矩形 96"/>
          <p:cNvSpPr/>
          <p:nvPr/>
        </p:nvSpPr>
        <p:spPr>
          <a:xfrm>
            <a:off x="4302185" y="2956796"/>
            <a:ext cx="2257426" cy="6526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altLang="zh-TW" dirty="0" smtClean="0">
                <a:solidFill>
                  <a:prstClr val="black"/>
                </a:solidFill>
              </a:rPr>
              <a:t>Attention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7448871" y="4485677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3" name="文字方塊 152"/>
          <p:cNvSpPr txBox="1"/>
          <p:nvPr/>
        </p:nvSpPr>
        <p:spPr>
          <a:xfrm>
            <a:off x="1159911" y="4055209"/>
            <a:ext cx="1600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dirty="0" smtClean="0">
                <a:solidFill>
                  <a:prstClr val="black"/>
                </a:solidFill>
              </a:rPr>
              <a:t>Bidirectional</a:t>
            </a:r>
          </a:p>
          <a:p>
            <a:pPr defTabSz="457200"/>
            <a:r>
              <a:rPr lang="en-US" altLang="zh-TW" dirty="0" smtClean="0">
                <a:solidFill>
                  <a:prstClr val="black"/>
                </a:solidFill>
              </a:rPr>
              <a:t>GRU Encoder</a:t>
            </a:r>
            <a:endParaRPr lang="en-US" altLang="zh-TW" dirty="0">
              <a:solidFill>
                <a:prstClr val="black"/>
              </a:solidFill>
            </a:endParaRPr>
          </a:p>
        </p:txBody>
      </p:sp>
      <p:sp>
        <p:nvSpPr>
          <p:cNvPr id="159" name="文字方塊 158"/>
          <p:cNvSpPr txBox="1"/>
          <p:nvPr/>
        </p:nvSpPr>
        <p:spPr>
          <a:xfrm>
            <a:off x="4178163" y="41519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dirty="0" smtClean="0">
                <a:solidFill>
                  <a:prstClr val="black"/>
                </a:solidFill>
              </a:rPr>
              <a:t>…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61" name="文字方塊 160"/>
          <p:cNvSpPr txBox="1"/>
          <p:nvPr/>
        </p:nvSpPr>
        <p:spPr>
          <a:xfrm>
            <a:off x="6796052" y="416144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dirty="0" smtClean="0">
                <a:solidFill>
                  <a:prstClr val="black"/>
                </a:solidFill>
              </a:rPr>
              <a:t>…</a:t>
            </a:r>
            <a:endParaRPr lang="zh-TW" altLang="en-US" dirty="0">
              <a:solidFill>
                <a:prstClr val="black"/>
              </a:solidFill>
            </a:endParaRPr>
          </a:p>
        </p:txBody>
      </p:sp>
      <p:grpSp>
        <p:nvGrpSpPr>
          <p:cNvPr id="227" name="群組 226"/>
          <p:cNvGrpSpPr/>
          <p:nvPr/>
        </p:nvGrpSpPr>
        <p:grpSpPr>
          <a:xfrm>
            <a:off x="1268242" y="4691417"/>
            <a:ext cx="6731837" cy="1006015"/>
            <a:chOff x="1268242" y="4851437"/>
            <a:chExt cx="6731837" cy="1006015"/>
          </a:xfrm>
        </p:grpSpPr>
        <p:sp>
          <p:nvSpPr>
            <p:cNvPr id="2" name="矩形 1"/>
            <p:cNvSpPr/>
            <p:nvPr/>
          </p:nvSpPr>
          <p:spPr>
            <a:xfrm>
              <a:off x="2806003" y="5219700"/>
              <a:ext cx="2596576" cy="30818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5573077" y="5219700"/>
              <a:ext cx="2427002" cy="30818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2988694" y="5271346"/>
              <a:ext cx="449580" cy="2057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3642854" y="5272732"/>
              <a:ext cx="449580" cy="2057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4817650" y="5272732"/>
              <a:ext cx="449580" cy="2057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5672104" y="5270923"/>
              <a:ext cx="449580" cy="2057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6327012" y="5270923"/>
              <a:ext cx="449580" cy="2057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7448583" y="5270923"/>
              <a:ext cx="449580" cy="2057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52" name="文字方塊 151"/>
            <p:cNvSpPr txBox="1"/>
            <p:nvPr/>
          </p:nvSpPr>
          <p:spPr>
            <a:xfrm>
              <a:off x="1268242" y="5189127"/>
              <a:ext cx="1380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altLang="zh-TW" dirty="0" smtClean="0">
                  <a:solidFill>
                    <a:prstClr val="black"/>
                  </a:solidFill>
                </a:rPr>
                <a:t>Embedding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162" name="直線單箭頭接點 161"/>
            <p:cNvCxnSpPr>
              <a:stCxn id="146" idx="0"/>
            </p:cNvCxnSpPr>
            <p:nvPr/>
          </p:nvCxnSpPr>
          <p:spPr>
            <a:xfrm flipH="1" flipV="1">
              <a:off x="3209290" y="4861560"/>
              <a:ext cx="4194" cy="40978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線單箭頭接點 167"/>
            <p:cNvCxnSpPr>
              <a:stCxn id="147" idx="0"/>
              <a:endCxn id="73" idx="2"/>
            </p:cNvCxnSpPr>
            <p:nvPr/>
          </p:nvCxnSpPr>
          <p:spPr>
            <a:xfrm flipH="1" flipV="1">
              <a:off x="3864198" y="4861560"/>
              <a:ext cx="3446" cy="41117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線單箭頭接點 171"/>
            <p:cNvCxnSpPr>
              <a:stCxn id="148" idx="0"/>
            </p:cNvCxnSpPr>
            <p:nvPr/>
          </p:nvCxnSpPr>
          <p:spPr>
            <a:xfrm flipH="1" flipV="1">
              <a:off x="5038248" y="4861560"/>
              <a:ext cx="4192" cy="41117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線單箭頭接點 177"/>
            <p:cNvCxnSpPr>
              <a:stCxn id="149" idx="0"/>
              <a:endCxn id="87" idx="2"/>
            </p:cNvCxnSpPr>
            <p:nvPr/>
          </p:nvCxnSpPr>
          <p:spPr>
            <a:xfrm flipV="1">
              <a:off x="5896894" y="4857166"/>
              <a:ext cx="0" cy="41375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線單箭頭接點 182"/>
            <p:cNvCxnSpPr>
              <a:stCxn id="150" idx="0"/>
              <a:endCxn id="88" idx="2"/>
            </p:cNvCxnSpPr>
            <p:nvPr/>
          </p:nvCxnSpPr>
          <p:spPr>
            <a:xfrm flipV="1">
              <a:off x="6551802" y="4857166"/>
              <a:ext cx="0" cy="41375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線單箭頭接點 185"/>
            <p:cNvCxnSpPr>
              <a:endCxn id="145" idx="2"/>
            </p:cNvCxnSpPr>
            <p:nvPr/>
          </p:nvCxnSpPr>
          <p:spPr>
            <a:xfrm flipV="1">
              <a:off x="7673661" y="4851437"/>
              <a:ext cx="0" cy="41948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線單箭頭接點 197"/>
            <p:cNvCxnSpPr/>
            <p:nvPr/>
          </p:nvCxnSpPr>
          <p:spPr>
            <a:xfrm flipV="1">
              <a:off x="3213484" y="5476663"/>
              <a:ext cx="0" cy="38078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線單箭頭接點 205"/>
            <p:cNvCxnSpPr/>
            <p:nvPr/>
          </p:nvCxnSpPr>
          <p:spPr>
            <a:xfrm flipV="1">
              <a:off x="3876416" y="5476663"/>
              <a:ext cx="0" cy="38078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單箭頭接點 206"/>
            <p:cNvCxnSpPr/>
            <p:nvPr/>
          </p:nvCxnSpPr>
          <p:spPr>
            <a:xfrm flipV="1">
              <a:off x="5042440" y="5476663"/>
              <a:ext cx="0" cy="38078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線單箭頭接點 207"/>
            <p:cNvCxnSpPr/>
            <p:nvPr/>
          </p:nvCxnSpPr>
          <p:spPr>
            <a:xfrm flipV="1">
              <a:off x="5897434" y="5476663"/>
              <a:ext cx="0" cy="38078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線單箭頭接點 208"/>
            <p:cNvCxnSpPr/>
            <p:nvPr/>
          </p:nvCxnSpPr>
          <p:spPr>
            <a:xfrm flipV="1">
              <a:off x="6559611" y="5476663"/>
              <a:ext cx="0" cy="38078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線單箭頭接點 209"/>
            <p:cNvCxnSpPr/>
            <p:nvPr/>
          </p:nvCxnSpPr>
          <p:spPr>
            <a:xfrm flipV="1">
              <a:off x="7673661" y="5476663"/>
              <a:ext cx="0" cy="38078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7" name="群組 216"/>
          <p:cNvGrpSpPr/>
          <p:nvPr/>
        </p:nvGrpSpPr>
        <p:grpSpPr>
          <a:xfrm>
            <a:off x="1542063" y="5691672"/>
            <a:ext cx="6566887" cy="677109"/>
            <a:chOff x="1542063" y="5805972"/>
            <a:chExt cx="6566887" cy="677109"/>
          </a:xfrm>
        </p:grpSpPr>
        <p:sp>
          <p:nvSpPr>
            <p:cNvPr id="196" name="文字方塊 195"/>
            <p:cNvSpPr txBox="1"/>
            <p:nvPr/>
          </p:nvSpPr>
          <p:spPr>
            <a:xfrm>
              <a:off x="1542063" y="5805972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altLang="zh-TW" dirty="0" smtClean="0">
                  <a:solidFill>
                    <a:prstClr val="black"/>
                  </a:solidFill>
                </a:rPr>
                <a:t>Input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197" name="文字方塊 196"/>
            <p:cNvSpPr txBox="1"/>
            <p:nvPr/>
          </p:nvSpPr>
          <p:spPr>
            <a:xfrm>
              <a:off x="2921366" y="5805972"/>
              <a:ext cx="5187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altLang="zh-TW" dirty="0" smtClean="0">
                  <a:solidFill>
                    <a:prstClr val="black"/>
                  </a:solidFill>
                </a:rPr>
                <a:t> W</a:t>
              </a:r>
              <a:r>
                <a:rPr lang="en-US" altLang="zh-TW" sz="1100" i="1" dirty="0" smtClean="0">
                  <a:solidFill>
                    <a:prstClr val="black"/>
                  </a:solidFill>
                </a:rPr>
                <a:t>b1</a:t>
              </a:r>
              <a:r>
                <a:rPr lang="en-US" altLang="zh-TW" dirty="0" smtClean="0">
                  <a:solidFill>
                    <a:prstClr val="black"/>
                  </a:solidFill>
                </a:rPr>
                <a:t>     W</a:t>
              </a:r>
              <a:r>
                <a:rPr lang="en-US" altLang="zh-TW" sz="1100" i="1" dirty="0" smtClean="0">
                  <a:solidFill>
                    <a:prstClr val="black"/>
                  </a:solidFill>
                </a:rPr>
                <a:t>b2</a:t>
              </a:r>
              <a:r>
                <a:rPr lang="en-US" altLang="zh-TW" dirty="0" smtClean="0">
                  <a:solidFill>
                    <a:prstClr val="black"/>
                  </a:solidFill>
                </a:rPr>
                <a:t>   …        </a:t>
              </a:r>
              <a:r>
                <a:rPr lang="en-US" altLang="zh-TW" dirty="0" err="1" smtClean="0">
                  <a:solidFill>
                    <a:prstClr val="black"/>
                  </a:solidFill>
                </a:rPr>
                <a:t>W</a:t>
              </a:r>
              <a:r>
                <a:rPr lang="en-US" altLang="zh-TW" sz="1100" i="1" dirty="0" err="1" smtClean="0">
                  <a:solidFill>
                    <a:prstClr val="black"/>
                  </a:solidFill>
                </a:rPr>
                <a:t>bn</a:t>
              </a:r>
              <a:r>
                <a:rPr lang="en-US" altLang="zh-TW" sz="1100" i="1" dirty="0" smtClean="0">
                  <a:solidFill>
                    <a:prstClr val="black"/>
                  </a:solidFill>
                </a:rPr>
                <a:t>              </a:t>
              </a:r>
              <a:r>
                <a:rPr lang="en-US" altLang="zh-TW" dirty="0" smtClean="0">
                  <a:solidFill>
                    <a:prstClr val="black"/>
                  </a:solidFill>
                </a:rPr>
                <a:t>W</a:t>
              </a:r>
              <a:r>
                <a:rPr lang="en-US" altLang="zh-TW" sz="1100" i="1" dirty="0" smtClean="0">
                  <a:solidFill>
                    <a:prstClr val="black"/>
                  </a:solidFill>
                </a:rPr>
                <a:t>q1       </a:t>
              </a:r>
              <a:r>
                <a:rPr lang="en-US" altLang="zh-TW" i="1" dirty="0" smtClean="0">
                  <a:solidFill>
                    <a:prstClr val="black"/>
                  </a:solidFill>
                </a:rPr>
                <a:t> </a:t>
              </a:r>
              <a:r>
                <a:rPr lang="en-US" altLang="zh-TW" dirty="0" smtClean="0">
                  <a:solidFill>
                    <a:prstClr val="black"/>
                  </a:solidFill>
                </a:rPr>
                <a:t>W</a:t>
              </a:r>
              <a:r>
                <a:rPr lang="en-US" altLang="zh-TW" sz="1100" i="1" dirty="0" smtClean="0">
                  <a:solidFill>
                    <a:prstClr val="black"/>
                  </a:solidFill>
                </a:rPr>
                <a:t>q2        </a:t>
              </a:r>
              <a:r>
                <a:rPr lang="en-US" altLang="zh-TW" i="1" dirty="0" smtClean="0">
                  <a:solidFill>
                    <a:prstClr val="black"/>
                  </a:solidFill>
                </a:rPr>
                <a:t>…</a:t>
              </a:r>
              <a:r>
                <a:rPr lang="en-US" altLang="zh-TW" sz="1100" i="1" dirty="0" smtClean="0">
                  <a:solidFill>
                    <a:prstClr val="black"/>
                  </a:solidFill>
                </a:rPr>
                <a:t>       </a:t>
              </a:r>
              <a:r>
                <a:rPr lang="en-US" altLang="zh-TW" dirty="0" err="1" smtClean="0">
                  <a:solidFill>
                    <a:prstClr val="black"/>
                  </a:solidFill>
                </a:rPr>
                <a:t>W</a:t>
              </a:r>
              <a:r>
                <a:rPr lang="en-US" altLang="zh-TW" sz="1100" i="1" dirty="0" err="1" smtClean="0">
                  <a:solidFill>
                    <a:prstClr val="black"/>
                  </a:solidFill>
                </a:rPr>
                <a:t>qn</a:t>
              </a:r>
              <a:r>
                <a:rPr lang="en-US" altLang="zh-TW" sz="1100" i="1" dirty="0" smtClean="0">
                  <a:solidFill>
                    <a:prstClr val="black"/>
                  </a:solidFill>
                </a:rPr>
                <a:t>    </a:t>
              </a:r>
              <a:r>
                <a:rPr lang="en-US" altLang="zh-TW" dirty="0" smtClean="0">
                  <a:solidFill>
                    <a:prstClr val="black"/>
                  </a:solidFill>
                </a:rPr>
                <a:t>    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2806003" y="5869472"/>
              <a:ext cx="2596576" cy="3058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5575880" y="5869472"/>
              <a:ext cx="2424199" cy="3058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13" name="文字方塊 212"/>
            <p:cNvSpPr txBox="1"/>
            <p:nvPr/>
          </p:nvSpPr>
          <p:spPr>
            <a:xfrm>
              <a:off x="3389275" y="6175304"/>
              <a:ext cx="14221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altLang="zh-TW" sz="1400" dirty="0" smtClean="0">
                  <a:solidFill>
                    <a:prstClr val="black"/>
                  </a:solidFill>
                </a:rPr>
                <a:t>Body Sentences</a:t>
              </a:r>
              <a:endParaRPr lang="zh-TW" alt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216" name="文字方塊 215"/>
            <p:cNvSpPr txBox="1"/>
            <p:nvPr/>
          </p:nvSpPr>
          <p:spPr>
            <a:xfrm>
              <a:off x="5906683" y="6175304"/>
              <a:ext cx="17331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altLang="zh-TW" sz="1400" dirty="0" smtClean="0">
                  <a:solidFill>
                    <a:prstClr val="black"/>
                  </a:solidFill>
                </a:rPr>
                <a:t>Question Sentences</a:t>
              </a:r>
              <a:endParaRPr lang="zh-TW" altLang="en-US" sz="1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2462393" y="1191045"/>
            <a:ext cx="6414046" cy="1765751"/>
            <a:chOff x="1446976" y="1019671"/>
            <a:chExt cx="6414046" cy="1765751"/>
          </a:xfrm>
        </p:grpSpPr>
        <p:sp>
          <p:nvSpPr>
            <p:cNvPr id="136" name="矩形 135"/>
            <p:cNvSpPr/>
            <p:nvPr/>
          </p:nvSpPr>
          <p:spPr>
            <a:xfrm>
              <a:off x="2906824" y="1670650"/>
              <a:ext cx="3019006" cy="3970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54" name="文字方塊 153"/>
            <p:cNvSpPr txBox="1"/>
            <p:nvPr/>
          </p:nvSpPr>
          <p:spPr>
            <a:xfrm>
              <a:off x="1446976" y="1670650"/>
              <a:ext cx="10230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altLang="zh-TW" dirty="0" err="1" smtClean="0">
                  <a:solidFill>
                    <a:prstClr val="black"/>
                  </a:solidFill>
                </a:rPr>
                <a:t>Softmax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192" name="直線單箭頭接點 191"/>
            <p:cNvCxnSpPr>
              <a:stCxn id="97" idx="0"/>
              <a:endCxn id="136" idx="2"/>
            </p:cNvCxnSpPr>
            <p:nvPr/>
          </p:nvCxnSpPr>
          <p:spPr>
            <a:xfrm flipV="1">
              <a:off x="4415481" y="2067671"/>
              <a:ext cx="846" cy="71775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文字方塊 219"/>
            <p:cNvSpPr txBox="1"/>
            <p:nvPr/>
          </p:nvSpPr>
          <p:spPr>
            <a:xfrm>
              <a:off x="1450691" y="1056772"/>
              <a:ext cx="9348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altLang="zh-TW" dirty="0" smtClean="0">
                  <a:solidFill>
                    <a:prstClr val="black"/>
                  </a:solidFill>
                </a:rPr>
                <a:t>Output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221" name="直線單箭頭接點 220"/>
            <p:cNvCxnSpPr>
              <a:stCxn id="136" idx="0"/>
            </p:cNvCxnSpPr>
            <p:nvPr/>
          </p:nvCxnSpPr>
          <p:spPr>
            <a:xfrm flipV="1">
              <a:off x="4416327" y="1389003"/>
              <a:ext cx="0" cy="28164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文字方塊 223"/>
            <p:cNvSpPr txBox="1"/>
            <p:nvPr/>
          </p:nvSpPr>
          <p:spPr>
            <a:xfrm>
              <a:off x="2673438" y="1019671"/>
              <a:ext cx="5187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altLang="zh-TW" dirty="0" smtClean="0">
                  <a:solidFill>
                    <a:prstClr val="black"/>
                  </a:solidFill>
                </a:rPr>
                <a:t> { Addition, Subtraction, …</a:t>
              </a:r>
              <a:r>
                <a:rPr lang="en-US" altLang="zh-TW" sz="1100" i="1" dirty="0" smtClean="0">
                  <a:solidFill>
                    <a:prstClr val="black"/>
                  </a:solidFill>
                </a:rPr>
                <a:t>    </a:t>
              </a:r>
              <a:r>
                <a:rPr lang="en-US" altLang="zh-TW" dirty="0" smtClean="0">
                  <a:solidFill>
                    <a:prstClr val="black"/>
                  </a:solidFill>
                </a:rPr>
                <a:t>    }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30" name="矩形 229"/>
          <p:cNvSpPr/>
          <p:nvPr/>
        </p:nvSpPr>
        <p:spPr>
          <a:xfrm>
            <a:off x="2574427" y="6443819"/>
            <a:ext cx="4352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altLang="zh-TW" u="sng" dirty="0">
                <a:solidFill>
                  <a:prstClr val="black"/>
                </a:solidFill>
              </a:rPr>
              <a:t>Bidirectional RNN model with Attention</a:t>
            </a:r>
          </a:p>
        </p:txBody>
      </p:sp>
      <p:sp>
        <p:nvSpPr>
          <p:cNvPr id="23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-976037" y="6563042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812268" y="4519985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139" name="直線單箭頭接點 191"/>
          <p:cNvCxnSpPr>
            <a:stCxn id="71" idx="0"/>
            <a:endCxn id="97" idx="2"/>
          </p:cNvCxnSpPr>
          <p:nvPr/>
        </p:nvCxnSpPr>
        <p:spPr>
          <a:xfrm flipV="1">
            <a:off x="4104291" y="3609398"/>
            <a:ext cx="1326607" cy="44444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線單箭頭接點 191"/>
          <p:cNvCxnSpPr>
            <a:stCxn id="72" idx="0"/>
            <a:endCxn id="97" idx="2"/>
          </p:cNvCxnSpPr>
          <p:nvPr/>
        </p:nvCxnSpPr>
        <p:spPr>
          <a:xfrm flipH="1" flipV="1">
            <a:off x="5430898" y="3609398"/>
            <a:ext cx="1355680" cy="44444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>
              <a:xfrm>
                <a:off x="166967" y="2684630"/>
                <a:ext cx="3885807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𝑎𝑡𝑡𝑒𝑛𝑡𝑖𝑜𝑛</m:t>
                          </m:r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𝑤𝑒𝑖𝑔h𝑡</m:t>
                          </m:r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TW" i="1" smtClean="0">
                          <a:solidFill>
                            <a:prstClr val="black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𝑠𝑜𝑓𝑡𝑚𝑎𝑥</m:t>
                          </m:r>
                        </m:e>
                        <m:sub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𝑞</m:t>
                          </m:r>
                        </m:e>
                        <m:sup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𝑏</m:t>
                          </m:r>
                        </m:e>
                        <m:sub>
                          <m:r>
                            <a:rPr kumimoji="1" lang="en-US" altLang="zh-TW" i="1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1" lang="en-US" altLang="zh-TW" dirty="0" smtClean="0">
                  <a:solidFill>
                    <a:prstClr val="black"/>
                  </a:solidFill>
                  <a:ea typeface="Cambria Math" charset="0"/>
                  <a:cs typeface="Cambria Math" charset="0"/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kumimoji="1" lang="en-US" altLang="zh-TW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  </m:t>
                    </m:r>
                    <m:r>
                      <a:rPr kumimoji="1" lang="en-US" altLang="zh-TW" i="1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𝑞</m:t>
                    </m:r>
                  </m:oMath>
                </a14:m>
                <a:r>
                  <a:rPr kumimoji="1" lang="en-US" altLang="zh-TW" dirty="0" smtClean="0">
                    <a:solidFill>
                      <a:prstClr val="black"/>
                    </a:solidFill>
                  </a:rPr>
                  <a:t>: last hidden state in Question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kumimoji="1" lang="en-US" altLang="zh-TW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  </m:t>
                    </m:r>
                    <m:sSub>
                      <m:sSubPr>
                        <m:ctrlPr>
                          <a:rPr kumimoji="1" lang="en-US" altLang="zh-TW" i="1">
                            <a:solidFill>
                              <a:prstClr val="black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kumimoji="1" lang="en-US" altLang="zh-TW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  <m:sub>
                        <m:r>
                          <a:rPr kumimoji="1" lang="en-US" altLang="zh-TW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en-US" altLang="zh-TW" dirty="0" smtClean="0">
                    <a:solidFill>
                      <a:prstClr val="black"/>
                    </a:solidFill>
                  </a:rPr>
                  <a:t>: </a:t>
                </a:r>
                <a:r>
                  <a:rPr kumimoji="1" lang="en-US" altLang="zh-TW" i="1" dirty="0" err="1" smtClean="0">
                    <a:solidFill>
                      <a:prstClr val="black"/>
                    </a:solidFill>
                  </a:rPr>
                  <a:t>i-th</a:t>
                </a:r>
                <a:r>
                  <a:rPr kumimoji="1" lang="en-US" altLang="zh-TW" i="1" dirty="0" smtClean="0">
                    <a:solidFill>
                      <a:prstClr val="black"/>
                    </a:solidFill>
                  </a:rPr>
                  <a:t> </a:t>
                </a:r>
                <a:r>
                  <a:rPr kumimoji="1" lang="en-US" altLang="zh-TW" dirty="0" smtClean="0">
                    <a:solidFill>
                      <a:prstClr val="black"/>
                    </a:solidFill>
                  </a:rPr>
                  <a:t>hidden state in Body</a:t>
                </a:r>
                <a:endParaRPr kumimoji="1" lang="en-US" altLang="zh-TW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967" y="2684630"/>
                <a:ext cx="3885807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2978" t="-48175" b="-583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矩形 140"/>
          <p:cNvSpPr/>
          <p:nvPr/>
        </p:nvSpPr>
        <p:spPr>
          <a:xfrm>
            <a:off x="4813458" y="4148313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2988694" y="4492101"/>
            <a:ext cx="449580" cy="205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85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2"/>
          <p:cNvSpPr>
            <a:spLocks noGrp="1"/>
          </p:cNvSpPr>
          <p:nvPr/>
        </p:nvSpPr>
        <p:spPr>
          <a:xfrm>
            <a:off x="246849" y="257859"/>
            <a:ext cx="8733712" cy="93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dirty="0" smtClean="0">
                <a:solidFill>
                  <a:srgbClr val="1F497D"/>
                </a:solidFill>
              </a:rPr>
              <a:t>Integration Performance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43278" y="6356350"/>
            <a:ext cx="561975" cy="365125"/>
          </a:xfrm>
        </p:spPr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106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0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582311"/>
              </p:ext>
            </p:extLst>
          </p:nvPr>
        </p:nvGraphicFramePr>
        <p:xfrm>
          <a:off x="147006" y="1397000"/>
          <a:ext cx="8678334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4394"/>
                <a:gridCol w="2351162"/>
                <a:gridCol w="289277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AI2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Our System (</a:t>
                      </a:r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Statistic*</a:t>
                      </a:r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81.5</a:t>
                      </a:r>
                      <a:endParaRPr lang="zh-TW" altLang="en-US" sz="2800" b="1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81.0</a:t>
                      </a:r>
                      <a:endParaRPr lang="zh-TW" altLang="en-US" sz="2800" b="1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Our System (</a:t>
                      </a:r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DNN**</a:t>
                      </a:r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66.5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71.4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Roy and Roth,</a:t>
                      </a:r>
                      <a:r>
                        <a:rPr lang="en-US" altLang="zh-TW" sz="2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2015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78.0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73.9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Kushman</a:t>
                      </a:r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al., 2014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64.0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73.7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364067" y="4045634"/>
            <a:ext cx="68848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TW" i="1" dirty="0" smtClean="0">
                <a:solidFill>
                  <a:prstClr val="black"/>
                </a:solidFill>
              </a:rPr>
              <a:t>Statistic*: Statistical </a:t>
            </a:r>
            <a:r>
              <a:rPr lang="en-US" altLang="zh-TW" i="1" dirty="0">
                <a:solidFill>
                  <a:prstClr val="black"/>
                </a:solidFill>
              </a:rPr>
              <a:t>a</a:t>
            </a:r>
            <a:r>
              <a:rPr lang="en-US" altLang="zh-TW" i="1" dirty="0" smtClean="0">
                <a:solidFill>
                  <a:prstClr val="black"/>
                </a:solidFill>
              </a:rPr>
              <a:t>pproaches in </a:t>
            </a:r>
            <a:r>
              <a:rPr lang="en-US" altLang="zh-TW" i="1" dirty="0">
                <a:solidFill>
                  <a:prstClr val="black"/>
                </a:solidFill>
              </a:rPr>
              <a:t>STC and </a:t>
            </a:r>
            <a:r>
              <a:rPr lang="en-US" altLang="zh-TW" i="1" dirty="0" smtClean="0">
                <a:solidFill>
                  <a:prstClr val="black"/>
                </a:solidFill>
              </a:rPr>
              <a:t>LFT</a:t>
            </a:r>
          </a:p>
          <a:p>
            <a:pPr defTabSz="457200"/>
            <a:r>
              <a:rPr lang="en-US" altLang="zh-TW" i="1" dirty="0" smtClean="0">
                <a:solidFill>
                  <a:prstClr val="black"/>
                </a:solidFill>
              </a:rPr>
              <a:t>DNN**: The DNN approach in STC and the statistical approach in LFT</a:t>
            </a:r>
          </a:p>
          <a:p>
            <a:pPr defTabSz="457200"/>
            <a:endParaRPr lang="en-US" altLang="zh-TW" i="1" dirty="0">
              <a:solidFill>
                <a:prstClr val="black"/>
              </a:solidFill>
            </a:endParaRPr>
          </a:p>
          <a:p>
            <a:pPr defTabSz="457200"/>
            <a:r>
              <a:rPr lang="en-US" altLang="zh-TW" i="1" dirty="0" smtClean="0">
                <a:solidFill>
                  <a:prstClr val="black"/>
                </a:solidFill>
              </a:rPr>
              <a:t>Note:</a:t>
            </a:r>
            <a:br>
              <a:rPr lang="en-US" altLang="zh-TW" i="1" dirty="0" smtClean="0">
                <a:solidFill>
                  <a:prstClr val="black"/>
                </a:solidFill>
              </a:rPr>
            </a:br>
            <a:r>
              <a:rPr lang="en-US" altLang="zh-TW" i="1" dirty="0" smtClean="0">
                <a:solidFill>
                  <a:prstClr val="black"/>
                </a:solidFill>
              </a:rPr>
              <a:t>1)AI2: 3-folds cross validation</a:t>
            </a:r>
            <a:br>
              <a:rPr lang="en-US" altLang="zh-TW" i="1" dirty="0" smtClean="0">
                <a:solidFill>
                  <a:prstClr val="black"/>
                </a:solidFill>
              </a:rPr>
            </a:br>
            <a:r>
              <a:rPr lang="en-US" altLang="zh-TW" i="1" dirty="0" smtClean="0">
                <a:solidFill>
                  <a:prstClr val="black"/>
                </a:solidFill>
              </a:rPr>
              <a:t>2)IL: 5-folds </a:t>
            </a:r>
            <a:r>
              <a:rPr lang="en-US" altLang="zh-TW" i="1" dirty="0">
                <a:solidFill>
                  <a:prstClr val="black"/>
                </a:solidFill>
              </a:rPr>
              <a:t>cross </a:t>
            </a:r>
            <a:r>
              <a:rPr lang="en-US" altLang="zh-TW" i="1" dirty="0" smtClean="0">
                <a:solidFill>
                  <a:prstClr val="black"/>
                </a:solidFill>
              </a:rPr>
              <a:t>validation</a:t>
            </a:r>
            <a:endParaRPr lang="zh-TW" altLang="en-US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68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6185" y="3429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TW" sz="6000" dirty="0">
                <a:solidFill>
                  <a:srgbClr val="1F497D"/>
                </a:solidFill>
              </a:rPr>
              <a:t>A Goal Oriented </a:t>
            </a:r>
          </a:p>
          <a:p>
            <a:pPr>
              <a:lnSpc>
                <a:spcPct val="100000"/>
              </a:lnSpc>
            </a:pPr>
            <a:r>
              <a:rPr lang="en-US" altLang="zh-TW" sz="6000" dirty="0">
                <a:solidFill>
                  <a:srgbClr val="1F497D"/>
                </a:solidFill>
              </a:rPr>
              <a:t>Multi-Step </a:t>
            </a:r>
          </a:p>
          <a:p>
            <a:pPr>
              <a:lnSpc>
                <a:spcPct val="100000"/>
              </a:lnSpc>
            </a:pPr>
            <a:r>
              <a:rPr lang="en-US" altLang="zh-TW" sz="6000" dirty="0">
                <a:solidFill>
                  <a:srgbClr val="1F497D"/>
                </a:solidFill>
              </a:rPr>
              <a:t>Math Word Problem Solver</a:t>
            </a:r>
            <a:endParaRPr lang="en-US" sz="6000" dirty="0">
              <a:solidFill>
                <a:srgbClr val="1F497D"/>
              </a:solidFill>
            </a:endParaRP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49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108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2" y="1096967"/>
            <a:ext cx="9105253" cy="562450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solidFill>
                  <a:prstClr val="black"/>
                </a:solidFill>
              </a:rPr>
              <a:t>Solving General Arithmetic Word Problems, S. Roy et al., EMNLP, </a:t>
            </a:r>
            <a:r>
              <a:rPr lang="en-US" altLang="zh-TW" dirty="0" smtClean="0">
                <a:solidFill>
                  <a:prstClr val="black"/>
                </a:solidFill>
              </a:rPr>
              <a:t>2015</a:t>
            </a:r>
          </a:p>
          <a:p>
            <a:endParaRPr lang="en-US" altLang="zh-TW" i="1" dirty="0">
              <a:solidFill>
                <a:prstClr val="black"/>
              </a:solidFill>
            </a:endParaRPr>
          </a:p>
          <a:p>
            <a:endParaRPr lang="en-US" altLang="zh-TW" i="1" dirty="0" smtClean="0">
              <a:solidFill>
                <a:prstClr val="black"/>
              </a:solidFill>
            </a:endParaRPr>
          </a:p>
          <a:p>
            <a:endParaRPr lang="en-US" altLang="zh-TW" i="1" dirty="0">
              <a:solidFill>
                <a:prstClr val="black"/>
              </a:solidFill>
            </a:endParaRPr>
          </a:p>
          <a:p>
            <a:endParaRPr lang="en-US" altLang="zh-TW" i="1" dirty="0" smtClean="0">
              <a:solidFill>
                <a:prstClr val="black"/>
              </a:solidFill>
            </a:endParaRPr>
          </a:p>
          <a:p>
            <a:r>
              <a:rPr lang="en-US" altLang="zh-TW" dirty="0">
                <a:solidFill>
                  <a:prstClr val="black"/>
                </a:solidFill>
              </a:rPr>
              <a:t>Decompose the Expression to a </a:t>
            </a:r>
            <a:r>
              <a:rPr lang="en-US" altLang="zh-TW" i="1" u="sng" dirty="0">
                <a:solidFill>
                  <a:prstClr val="black"/>
                </a:solidFill>
              </a:rPr>
              <a:t>Monotonic Express Tree</a:t>
            </a:r>
          </a:p>
          <a:p>
            <a:endParaRPr lang="en-US" altLang="zh-TW" i="1" dirty="0">
              <a:solidFill>
                <a:prstClr val="black"/>
              </a:solidFill>
            </a:endParaRPr>
          </a:p>
        </p:txBody>
      </p:sp>
      <p:sp>
        <p:nvSpPr>
          <p:cNvPr id="7" name="標題 2"/>
          <p:cNvSpPr>
            <a:spLocks noGrp="1"/>
          </p:cNvSpPr>
          <p:nvPr/>
        </p:nvSpPr>
        <p:spPr>
          <a:xfrm>
            <a:off x="233001" y="257859"/>
            <a:ext cx="8733712" cy="93889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pPr algn="l"/>
            <a:r>
              <a:rPr lang="en-US" altLang="zh-TW" sz="4000" dirty="0">
                <a:solidFill>
                  <a:srgbClr val="1F497D"/>
                </a:solidFill>
              </a:rPr>
              <a:t>Multi-Step MWPs (1)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90" y="2268485"/>
            <a:ext cx="6332492" cy="1508066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77090" y="2284293"/>
            <a:ext cx="6332492" cy="14922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615" y="5183496"/>
            <a:ext cx="2439264" cy="827353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194" y="4661814"/>
            <a:ext cx="2439264" cy="1661838"/>
          </a:xfrm>
          <a:prstGeom prst="rect">
            <a:avLst/>
          </a:prstGeom>
        </p:spPr>
      </p:pic>
      <p:cxnSp>
        <p:nvCxnSpPr>
          <p:cNvPr id="21" name="直線單箭頭接點 20"/>
          <p:cNvCxnSpPr/>
          <p:nvPr/>
        </p:nvCxnSpPr>
        <p:spPr>
          <a:xfrm>
            <a:off x="3923262" y="5597170"/>
            <a:ext cx="488373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1248615" y="5164446"/>
            <a:ext cx="2439264" cy="8273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97194" y="4655507"/>
            <a:ext cx="2439264" cy="16490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4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2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64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109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38749" y="3137215"/>
            <a:ext cx="9105253" cy="2965661"/>
          </a:xfrm>
          <a:prstGeom prst="rect">
            <a:avLst/>
          </a:prstGeom>
        </p:spPr>
        <p:txBody>
          <a:bodyPr vert="horz" lIns="91436" tIns="45718" rIns="91436" bIns="457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sz="3200" dirty="0">
                <a:solidFill>
                  <a:prstClr val="black"/>
                </a:solidFill>
              </a:rPr>
              <a:t>The ANSWER could be Solved by</a:t>
            </a:r>
          </a:p>
          <a:p>
            <a:endParaRPr lang="en-US" altLang="zh-TW" sz="32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32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32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標題 2"/>
          <p:cNvSpPr>
            <a:spLocks noGrp="1"/>
          </p:cNvSpPr>
          <p:nvPr/>
        </p:nvSpPr>
        <p:spPr>
          <a:xfrm>
            <a:off x="233001" y="257861"/>
            <a:ext cx="8733712" cy="812305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pPr algn="l"/>
            <a:r>
              <a:rPr lang="en-US" altLang="zh-TW" sz="4000" dirty="0">
                <a:solidFill>
                  <a:srgbClr val="1F497D"/>
                </a:solidFill>
              </a:rPr>
              <a:t>Multi-Step MWPs (2)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39826" y="1070164"/>
            <a:ext cx="6315454" cy="1815878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new building </a:t>
            </a:r>
            <a:r>
              <a:rPr lang="zh-TW" altLang="en-US" sz="2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</a:t>
            </a:r>
            <a:r>
              <a:rPr lang="zh-TW" altLang="en-US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altLang="en-US" sz="2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windows</a:t>
            </a:r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builder had already </a:t>
            </a:r>
            <a:r>
              <a:rPr lang="zh-TW" altLang="en-US" sz="2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installed 5 of them</a:t>
            </a:r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it takes </a:t>
            </a:r>
            <a:r>
              <a:rPr lang="zh-TW" altLang="en-US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hours to install each window</a:t>
            </a:r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long will it take him to install the rest?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2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224" y="3862496"/>
            <a:ext cx="3797491" cy="1959995"/>
          </a:xfrm>
          <a:prstGeom prst="rect">
            <a:avLst/>
          </a:prstGeom>
        </p:spPr>
      </p:pic>
      <p:sp>
        <p:nvSpPr>
          <p:cNvPr id="9" name="Vertical Text Placeholder 2"/>
          <p:cNvSpPr>
            <a:spLocks noGrp="1"/>
          </p:cNvSpPr>
          <p:nvPr/>
        </p:nvSpPr>
        <p:spPr>
          <a:xfrm>
            <a:off x="2" y="3720867"/>
            <a:ext cx="9105253" cy="2101622"/>
          </a:xfrm>
          <a:prstGeom prst="rect">
            <a:avLst/>
          </a:prstGeom>
        </p:spPr>
        <p:txBody>
          <a:bodyPr vert="horz" lIns="91436" tIns="45718" rIns="91436" bIns="457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r>
              <a:rPr lang="en-US" altLang="zh-TW" sz="2800" dirty="0">
                <a:solidFill>
                  <a:srgbClr val="FF0000"/>
                </a:solidFill>
              </a:rPr>
              <a:t>(#Rest-Windows)</a:t>
            </a:r>
            <a:br>
              <a:rPr lang="en-US" altLang="zh-TW" sz="2800" dirty="0">
                <a:solidFill>
                  <a:srgbClr val="FF0000"/>
                </a:solidFill>
              </a:rPr>
            </a:br>
            <a:r>
              <a:rPr lang="en-US" altLang="zh-TW" sz="2800" dirty="0">
                <a:solidFill>
                  <a:prstClr val="black"/>
                </a:solidFill>
              </a:rPr>
              <a:t>=</a:t>
            </a:r>
            <a:r>
              <a:rPr lang="en-US" altLang="zh-TW" sz="2800" dirty="0">
                <a:solidFill>
                  <a:srgbClr val="0000FF"/>
                </a:solidFill>
              </a:rPr>
              <a:t>14-windows </a:t>
            </a:r>
            <a:r>
              <a:rPr lang="en-US" altLang="zh-TW" sz="2800" dirty="0">
                <a:solidFill>
                  <a:prstClr val="black"/>
                </a:solidFill>
              </a:rPr>
              <a:t>–</a:t>
            </a:r>
            <a:r>
              <a:rPr lang="en-US" altLang="zh-TW" sz="2800" dirty="0">
                <a:solidFill>
                  <a:srgbClr val="0000FF"/>
                </a:solidFill>
              </a:rPr>
              <a:t> 5-windows</a:t>
            </a:r>
            <a:endParaRPr lang="en-US" altLang="zh-TW" sz="2800" dirty="0">
              <a:solidFill>
                <a:prstClr val="black"/>
              </a:solidFill>
            </a:endParaRPr>
          </a:p>
          <a:p>
            <a:pPr lvl="1"/>
            <a:r>
              <a:rPr lang="en-US" altLang="zh-TW" sz="2800" dirty="0">
                <a:solidFill>
                  <a:prstClr val="black"/>
                </a:solidFill>
              </a:rPr>
              <a:t>(#Rest-Hours)</a:t>
            </a:r>
            <a:br>
              <a:rPr lang="en-US" altLang="zh-TW" sz="2800" dirty="0">
                <a:solidFill>
                  <a:prstClr val="black"/>
                </a:solidFill>
              </a:rPr>
            </a:br>
            <a:r>
              <a:rPr lang="en-US" altLang="zh-TW" sz="2800" dirty="0">
                <a:solidFill>
                  <a:prstClr val="black"/>
                </a:solidFill>
              </a:rPr>
              <a:t>=</a:t>
            </a:r>
            <a:r>
              <a:rPr lang="en-US" altLang="zh-TW" sz="2800" dirty="0">
                <a:solidFill>
                  <a:srgbClr val="FF0000"/>
                </a:solidFill>
              </a:rPr>
              <a:t>(#Rest-Windows)</a:t>
            </a:r>
            <a:r>
              <a:rPr lang="en-US" altLang="zh-TW" sz="2800" dirty="0">
                <a:solidFill>
                  <a:prstClr val="black"/>
                </a:solidFill>
              </a:rPr>
              <a:t> </a:t>
            </a:r>
            <a:br>
              <a:rPr lang="en-US" altLang="zh-TW" sz="2800" dirty="0">
                <a:solidFill>
                  <a:prstClr val="black"/>
                </a:solidFill>
              </a:rPr>
            </a:br>
            <a:r>
              <a:rPr lang="en-US" altLang="zh-TW" sz="2800" dirty="0">
                <a:solidFill>
                  <a:prstClr val="black"/>
                </a:solidFill>
              </a:rPr>
              <a:t>    x </a:t>
            </a:r>
            <a:r>
              <a:rPr lang="en-US" altLang="zh-TW" sz="2800" dirty="0">
                <a:solidFill>
                  <a:srgbClr val="00B050"/>
                </a:solidFill>
              </a:rPr>
              <a:t>4 hours/window</a:t>
            </a:r>
          </a:p>
          <a:p>
            <a:pPr marL="457180" lvl="1" indent="0">
              <a:buNone/>
            </a:pPr>
            <a:endParaRPr lang="en-US" altLang="zh-TW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20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43280" y="6356352"/>
            <a:ext cx="561975" cy="365125"/>
          </a:xfrm>
        </p:spPr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/>
          </p:nvPr>
        </p:nvGraphicFramePr>
        <p:xfrm>
          <a:off x="159655" y="1551511"/>
          <a:ext cx="8945598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2799"/>
                <a:gridCol w="447279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CMDS</a:t>
                      </a:r>
                      <a:endParaRPr lang="zh-TW" altLang="en-US" sz="18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rgbClr val="0000FF"/>
                          </a:solidFill>
                        </a:rPr>
                        <a:t>Our System</a:t>
                      </a:r>
                      <a:r>
                        <a:rPr lang="en-US" altLang="zh-TW" sz="2400" baseline="30000" dirty="0" smtClean="0">
                          <a:solidFill>
                            <a:srgbClr val="0000FF"/>
                          </a:solidFill>
                        </a:rPr>
                        <a:t>*5</a:t>
                      </a:r>
                      <a:endParaRPr lang="zh-TW" altLang="en-US" sz="2400" baseline="30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rgbClr val="0000FF"/>
                          </a:solidFill>
                        </a:rPr>
                        <a:t>53.5</a:t>
                      </a:r>
                      <a:endParaRPr lang="zh-TW" altLang="en-US" sz="2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Roy2015</a:t>
                      </a:r>
                      <a:r>
                        <a:rPr lang="en-US" altLang="zh-TW" sz="2400" baseline="0" dirty="0" smtClean="0"/>
                        <a:t> </a:t>
                      </a:r>
                      <a:r>
                        <a:rPr lang="en-US" altLang="zh-TW" sz="2400" dirty="0" smtClean="0"/>
                        <a:t>(MSMWP)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45.2</a:t>
                      </a:r>
                      <a:endParaRPr lang="zh-TW" altLang="en-US" sz="2400" b="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Hosseini</a:t>
                      </a:r>
                      <a:r>
                        <a:rPr lang="en-US" altLang="zh-TW" sz="2400" baseline="0" dirty="0" smtClean="0"/>
                        <a:t> </a:t>
                      </a:r>
                      <a:r>
                        <a:rPr lang="en-US" altLang="zh-TW" sz="2400" dirty="0" smtClean="0"/>
                        <a:t>2014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-</a:t>
                      </a:r>
                      <a:endParaRPr lang="zh-TW" altLang="en-US" sz="2400" b="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Roy2015</a:t>
                      </a:r>
                      <a:r>
                        <a:rPr lang="en-US" altLang="zh-TW" sz="2400" baseline="0" dirty="0" smtClean="0"/>
                        <a:t> </a:t>
                      </a:r>
                      <a:r>
                        <a:rPr lang="en-US" altLang="zh-TW" sz="2400" dirty="0" smtClean="0"/>
                        <a:t>(SMWP)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-</a:t>
                      </a:r>
                      <a:endParaRPr lang="zh-TW" altLang="en-US" sz="2400" b="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 smtClean="0"/>
                        <a:t>Kushman</a:t>
                      </a:r>
                      <a:r>
                        <a:rPr lang="en-US" altLang="zh-TW" sz="2400" baseline="0" dirty="0" smtClean="0"/>
                        <a:t> </a:t>
                      </a:r>
                      <a:r>
                        <a:rPr lang="en-US" altLang="zh-TW" sz="2400" dirty="0" smtClean="0"/>
                        <a:t>2014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2.3</a:t>
                      </a:r>
                      <a:endParaRPr lang="zh-TW" altLang="en-US" sz="24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371541" y="4615545"/>
            <a:ext cx="8733711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7093"/>
            <a:r>
              <a:rPr kumimoji="1" lang="en-US" altLang="zh-TW" dirty="0" smtClean="0">
                <a:solidFill>
                  <a:prstClr val="black"/>
                </a:solidFill>
              </a:rPr>
              <a:t>*5: (</a:t>
            </a:r>
            <a:r>
              <a:rPr lang="en-US" altLang="zh-TW" dirty="0" smtClean="0">
                <a:solidFill>
                  <a:prstClr val="black"/>
                </a:solidFill>
              </a:rPr>
              <a:t>[</a:t>
            </a:r>
            <a:r>
              <a:rPr lang="en-US" altLang="zh-TW" dirty="0">
                <a:solidFill>
                  <a:prstClr val="black"/>
                </a:solidFill>
              </a:rPr>
              <a:t>Liang </a:t>
            </a:r>
            <a:r>
              <a:rPr lang="en-US" altLang="zh-TW" i="1" dirty="0">
                <a:solidFill>
                  <a:prstClr val="black"/>
                </a:solidFill>
              </a:rPr>
              <a:t>et al.</a:t>
            </a:r>
            <a:r>
              <a:rPr lang="en-US" altLang="zh-TW" dirty="0">
                <a:solidFill>
                  <a:prstClr val="black"/>
                </a:solidFill>
              </a:rPr>
              <a:t>, </a:t>
            </a:r>
            <a:r>
              <a:rPr lang="en-US" altLang="zh-TW" dirty="0" smtClean="0">
                <a:solidFill>
                  <a:prstClr val="black"/>
                </a:solidFill>
              </a:rPr>
              <a:t>2017-1])</a:t>
            </a:r>
            <a:endParaRPr kumimoji="1" lang="en-US" altLang="zh-TW" dirty="0" smtClean="0">
              <a:solidFill>
                <a:prstClr val="black"/>
              </a:solidFill>
            </a:endParaRPr>
          </a:p>
          <a:p>
            <a:pPr defTabSz="457093"/>
            <a:endParaRPr kumimoji="1" lang="zh-TW" altLang="en-US" dirty="0">
              <a:solidFill>
                <a:prstClr val="black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76185" y="127000"/>
            <a:ext cx="8686800" cy="931334"/>
          </a:xfrm>
          <a:prstGeom prst="rect">
            <a:avLst/>
          </a:prstGeom>
        </p:spPr>
        <p:txBody>
          <a:bodyPr vert="horz" lIns="91436" tIns="45718" rIns="91436" bIns="45718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rgbClr val="1F497D"/>
                </a:solidFill>
              </a:rPr>
              <a:t>Multiple-step Dataset Performance</a:t>
            </a:r>
          </a:p>
        </p:txBody>
      </p:sp>
      <p:sp>
        <p:nvSpPr>
          <p:cNvPr id="7" name="五邊形 6"/>
          <p:cNvSpPr/>
          <p:nvPr/>
        </p:nvSpPr>
        <p:spPr>
          <a:xfrm>
            <a:off x="8170251" y="6092328"/>
            <a:ext cx="861780" cy="28871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093"/>
            <a:r>
              <a:rPr lang="en-US" altLang="zh-TW" dirty="0" smtClean="0">
                <a:solidFill>
                  <a:prstClr val="white"/>
                </a:solidFill>
                <a:hlinkClick r:id="rId3" action="ppaction://hlinksldjump"/>
              </a:rPr>
              <a:t>BACK</a:t>
            </a:r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06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111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標題 2"/>
          <p:cNvSpPr>
            <a:spLocks noGrp="1"/>
          </p:cNvSpPr>
          <p:nvPr/>
        </p:nvSpPr>
        <p:spPr>
          <a:xfrm>
            <a:off x="79513" y="257859"/>
            <a:ext cx="8887200" cy="93889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dirty="0">
                <a:solidFill>
                  <a:srgbClr val="1F497D"/>
                </a:solidFill>
              </a:rPr>
              <a:t>Comparison with [Roy and Roth, 2015]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77090" y="6356352"/>
            <a:ext cx="344605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053041"/>
              </p:ext>
            </p:extLst>
          </p:nvPr>
        </p:nvGraphicFramePr>
        <p:xfrm>
          <a:off x="236223" y="1384300"/>
          <a:ext cx="8730493" cy="441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019"/>
                <a:gridCol w="3054096"/>
                <a:gridCol w="3415378"/>
              </a:tblGrid>
              <a:tr h="643872">
                <a:tc>
                  <a:txBody>
                    <a:bodyPr/>
                    <a:lstStyle/>
                    <a:p>
                      <a:endParaRPr lang="zh-TW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Our Approach</a:t>
                      </a:r>
                      <a:endParaRPr lang="zh-TW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Roy and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 Roth</a:t>
                      </a:r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, 2015</a:t>
                      </a:r>
                      <a:endParaRPr lang="zh-TW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463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Problem Solving &amp;</a:t>
                      </a:r>
                    </a:p>
                    <a:p>
                      <a:pPr algn="ctr"/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Reasoning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 smtClean="0">
                          <a:solidFill>
                            <a:srgbClr val="FF0000"/>
                          </a:solidFill>
                        </a:rPr>
                        <a:t>Goal</a:t>
                      </a:r>
                      <a:r>
                        <a:rPr lang="en-US" altLang="zh-TW" sz="1800" b="1" i="1" baseline="0" dirty="0" smtClean="0">
                          <a:solidFill>
                            <a:srgbClr val="FF0000"/>
                          </a:solidFill>
                        </a:rPr>
                        <a:t> oriented</a:t>
                      </a:r>
                      <a:r>
                        <a:rPr lang="en-US" altLang="zh-TW" sz="18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TW" sz="1800" b="1" baseline="0" dirty="0" smtClean="0">
                          <a:solidFill>
                            <a:schemeClr val="tx1"/>
                          </a:solidFill>
                        </a:rPr>
                        <a:t>approach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altLang="zh-TW" sz="1800" i="1" baseline="0" dirty="0" smtClean="0">
                          <a:solidFill>
                            <a:schemeClr val="tx1"/>
                          </a:solidFill>
                        </a:rPr>
                        <a:t>recursively decompose the </a:t>
                      </a:r>
                      <a:r>
                        <a:rPr lang="en-US" altLang="zh-TW" sz="1800" b="1" i="1" baseline="0" dirty="0" smtClean="0">
                          <a:solidFill>
                            <a:schemeClr val="tx1"/>
                          </a:solidFill>
                        </a:rPr>
                        <a:t>goal</a:t>
                      </a:r>
                      <a:r>
                        <a:rPr lang="en-US" altLang="zh-TW" sz="1800" i="1" baseline="0" dirty="0" smtClean="0">
                          <a:solidFill>
                            <a:schemeClr val="tx1"/>
                          </a:solidFill>
                        </a:rPr>
                        <a:t>; 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and </a:t>
                      </a:r>
                      <a:r>
                        <a:rPr lang="en-US" altLang="zh-TW" sz="1800" i="1" baseline="0" dirty="0" smtClean="0">
                          <a:solidFill>
                            <a:schemeClr val="tx1"/>
                          </a:solidFill>
                        </a:rPr>
                        <a:t>solve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 the problem</a:t>
                      </a:r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 with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TW" sz="1800" i="1" baseline="0" dirty="0" smtClean="0">
                          <a:solidFill>
                            <a:srgbClr val="FF0000"/>
                          </a:solidFill>
                        </a:rPr>
                        <a:t>explicit </a:t>
                      </a:r>
                      <a:r>
                        <a:rPr lang="en-US" altLang="zh-TW" sz="1800" i="0" baseline="0" dirty="0" smtClean="0">
                          <a:solidFill>
                            <a:srgbClr val="FF0000"/>
                          </a:solidFill>
                        </a:rPr>
                        <a:t>physical meaning</a:t>
                      </a:r>
                      <a:endParaRPr lang="zh-TW" altLang="en-US" sz="1800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 smtClean="0">
                          <a:solidFill>
                            <a:srgbClr val="FF0000"/>
                          </a:solidFill>
                        </a:rPr>
                        <a:t>Operand</a:t>
                      </a:r>
                      <a:r>
                        <a:rPr lang="en-US" altLang="zh-TW" sz="1800" b="1" i="1" baseline="0" dirty="0" smtClean="0">
                          <a:solidFill>
                            <a:srgbClr val="FF0000"/>
                          </a:solidFill>
                        </a:rPr>
                        <a:t> oriented </a:t>
                      </a:r>
                      <a:r>
                        <a:rPr lang="en-US" altLang="zh-TW" sz="1800" b="1" baseline="0" dirty="0" smtClean="0">
                          <a:solidFill>
                            <a:schemeClr val="tx1"/>
                          </a:solidFill>
                        </a:rPr>
                        <a:t>approach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altLang="zh-TW" sz="180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enumerating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each possible </a:t>
                      </a:r>
                      <a:r>
                        <a:rPr lang="en-US" altLang="zh-TW" sz="180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operand configuration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 and </a:t>
                      </a:r>
                      <a:r>
                        <a:rPr lang="en-US" altLang="zh-TW" sz="180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various configurations with </a:t>
                      </a:r>
                      <a:r>
                        <a:rPr lang="en-US" altLang="zh-TW" sz="1800" i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implicit</a:t>
                      </a:r>
                      <a:r>
                        <a:rPr lang="en-US" altLang="zh-TW" sz="18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physical meaning</a:t>
                      </a:r>
                      <a:endParaRPr lang="zh-TW" altLang="en-US" sz="18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Operator/Operands searching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i="1" dirty="0" smtClean="0">
                          <a:solidFill>
                            <a:srgbClr val="FF0000"/>
                          </a:solidFill>
                        </a:rPr>
                        <a:t>Top-Down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 searching: Find associated </a:t>
                      </a:r>
                      <a:r>
                        <a:rPr lang="en-US" altLang="zh-TW" sz="1800" i="1" baseline="0" dirty="0" smtClean="0">
                          <a:solidFill>
                            <a:schemeClr val="tx1"/>
                          </a:solidFill>
                        </a:rPr>
                        <a:t>operands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 based on the </a:t>
                      </a:r>
                      <a:r>
                        <a:rPr lang="en-US" altLang="zh-TW" sz="1800" i="1" baseline="0" dirty="0" smtClean="0">
                          <a:solidFill>
                            <a:schemeClr val="tx1"/>
                          </a:solidFill>
                        </a:rPr>
                        <a:t>specified operator</a:t>
                      </a:r>
                      <a:endParaRPr lang="zh-TW" altLang="en-US" sz="18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i="1" dirty="0" smtClean="0">
                          <a:solidFill>
                            <a:srgbClr val="FF0000"/>
                          </a:solidFill>
                        </a:rPr>
                        <a:t>Bottom-Up</a:t>
                      </a:r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 searching: Find 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associated </a:t>
                      </a:r>
                      <a:r>
                        <a:rPr lang="en-US" altLang="zh-TW" sz="1800" i="1" baseline="0" dirty="0" smtClean="0">
                          <a:solidFill>
                            <a:schemeClr val="tx1"/>
                          </a:solidFill>
                        </a:rPr>
                        <a:t>operator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 based on the </a:t>
                      </a:r>
                      <a:r>
                        <a:rPr lang="en-US" altLang="zh-TW" sz="1800" i="1" baseline="0" dirty="0" smtClean="0">
                          <a:solidFill>
                            <a:schemeClr val="tx1"/>
                          </a:solidFill>
                        </a:rPr>
                        <a:t>specified </a:t>
                      </a:r>
                      <a:r>
                        <a:rPr lang="en-US" altLang="zh-TW" sz="1800" i="1" dirty="0" smtClean="0">
                          <a:solidFill>
                            <a:schemeClr val="tx1"/>
                          </a:solidFill>
                        </a:rPr>
                        <a:t>operands</a:t>
                      </a:r>
                      <a:endParaRPr lang="zh-TW" altLang="en-US" sz="18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39320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Explanations </a:t>
                      </a:r>
                      <a:endParaRPr lang="zh-TW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Solving the problem in a </a:t>
                      </a:r>
                      <a:r>
                        <a:rPr lang="en-US" altLang="zh-TW" sz="1800" i="1" dirty="0" smtClean="0">
                          <a:solidFill>
                            <a:srgbClr val="FF0000"/>
                          </a:solidFill>
                        </a:rPr>
                        <a:t>human comprehension way</a:t>
                      </a:r>
                      <a:endParaRPr lang="zh-TW" altLang="en-US" sz="18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</a:rPr>
                        <a:t>Hard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 to explain how to solve the problem</a:t>
                      </a:r>
                      <a:endParaRPr lang="zh-TW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08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ertical Text Placeholder 2"/>
          <p:cNvSpPr>
            <a:spLocks noGrp="1"/>
          </p:cNvSpPr>
          <p:nvPr/>
        </p:nvSpPr>
        <p:spPr>
          <a:xfrm>
            <a:off x="152402" y="1249365"/>
            <a:ext cx="9105253" cy="562450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solidFill>
                  <a:prstClr val="black"/>
                </a:solidFill>
                <a:hlinkClick r:id="rId3"/>
              </a:rPr>
              <a:t>http</a:t>
            </a:r>
            <a:r>
              <a:rPr lang="en-US" altLang="zh-TW" dirty="0">
                <a:solidFill>
                  <a:prstClr val="black"/>
                </a:solidFill>
                <a:hlinkClick r:id="rId3"/>
              </a:rPr>
              <a:t>://</a:t>
            </a:r>
            <a:r>
              <a:rPr lang="en-US" altLang="zh-TW" dirty="0" smtClean="0">
                <a:solidFill>
                  <a:prstClr val="black"/>
                </a:solidFill>
                <a:hlinkClick r:id="rId3"/>
              </a:rPr>
              <a:t>nlul.iis.sinica.edu.tw/EnglishMathSolver/mathDemoMS.py</a:t>
            </a:r>
            <a:r>
              <a:rPr lang="en-US" altLang="zh-TW" dirty="0" smtClean="0">
                <a:solidFill>
                  <a:prstClr val="black"/>
                </a:solidFill>
              </a:rPr>
              <a:t> </a:t>
            </a:r>
            <a:endParaRPr lang="en-US" altLang="zh-TW" dirty="0">
              <a:solidFill>
                <a:prstClr val="black"/>
              </a:solidFill>
            </a:endParaRPr>
          </a:p>
          <a:p>
            <a:endParaRPr lang="en-US" altLang="zh-TW" dirty="0" smtClean="0">
              <a:solidFill>
                <a:prstClr val="black"/>
              </a:solidFill>
            </a:endParaRPr>
          </a:p>
          <a:p>
            <a:pPr lvl="1"/>
            <a:endParaRPr lang="en-US" altLang="zh-TW" dirty="0" smtClean="0">
              <a:solidFill>
                <a:prstClr val="black"/>
              </a:solidFill>
            </a:endParaRPr>
          </a:p>
          <a:p>
            <a:pPr marL="457180" lvl="1" indent="0">
              <a:buFont typeface="Courier New" pitchFamily="49" charset="0"/>
              <a:buNone/>
            </a:pPr>
            <a:endParaRPr lang="en-US" altLang="zh-TW" sz="3200" dirty="0">
              <a:solidFill>
                <a:prstClr val="black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2" y="1096967"/>
            <a:ext cx="9105253" cy="562450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altLang="zh-TW" dirty="0" smtClean="0">
              <a:solidFill>
                <a:prstClr val="black"/>
              </a:solidFill>
            </a:endParaRPr>
          </a:p>
          <a:p>
            <a:pPr lvl="1"/>
            <a:endParaRPr lang="en-US" altLang="zh-TW" dirty="0" smtClean="0">
              <a:solidFill>
                <a:prstClr val="black"/>
              </a:solidFill>
            </a:endParaRPr>
          </a:p>
          <a:p>
            <a:pPr marL="457180" lvl="1" indent="0">
              <a:buFont typeface="Courier New" pitchFamily="49" charset="0"/>
              <a:buNone/>
            </a:pPr>
            <a:endParaRPr lang="en-US" altLang="zh-TW" sz="3200" dirty="0">
              <a:solidFill>
                <a:prstClr val="black"/>
              </a:solidFill>
            </a:endParaRPr>
          </a:p>
        </p:txBody>
      </p:sp>
      <p:sp>
        <p:nvSpPr>
          <p:cNvPr id="7" name="標題 2"/>
          <p:cNvSpPr>
            <a:spLocks noGrp="1"/>
          </p:cNvSpPr>
          <p:nvPr/>
        </p:nvSpPr>
        <p:spPr>
          <a:xfrm>
            <a:off x="233001" y="257859"/>
            <a:ext cx="8733712" cy="93889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pPr algn="l"/>
            <a:r>
              <a:rPr lang="en-US" altLang="zh-TW" sz="4000" dirty="0">
                <a:solidFill>
                  <a:srgbClr val="1F497D"/>
                </a:solidFill>
              </a:rPr>
              <a:t>Demo System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734655" y="2303528"/>
            <a:ext cx="7667925" cy="707882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altLang="zh-TW" sz="2000" dirty="0">
                <a:solidFill>
                  <a:prstClr val="black"/>
                </a:solidFill>
              </a:rPr>
              <a:t>An apple is priced at $ 20 and an orange is priced at $ 12. </a:t>
            </a:r>
          </a:p>
          <a:p>
            <a:pPr algn="ctr"/>
            <a:r>
              <a:rPr lang="en-US" altLang="zh-TW" sz="2000" dirty="0">
                <a:solidFill>
                  <a:prstClr val="black"/>
                </a:solidFill>
              </a:rPr>
              <a:t>How much more expensive do 3 apples cost more than 2 oranges?</a:t>
            </a:r>
            <a:endParaRPr lang="zh-TW" altLang="en-US" sz="2000" dirty="0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0808" y="2223369"/>
            <a:ext cx="8663549" cy="8533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695329" y="6429396"/>
            <a:ext cx="3809048" cy="369328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altLang="zh-TW" u="sng" dirty="0" smtClean="0">
                <a:solidFill>
                  <a:prstClr val="black"/>
                </a:solidFill>
              </a:rPr>
              <a:t>The generated explanation tree/text</a:t>
            </a:r>
            <a:endParaRPr lang="zh-TW" altLang="en-US" u="sng" dirty="0">
              <a:solidFill>
                <a:prstClr val="black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60" y="3229142"/>
            <a:ext cx="4013281" cy="319616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5587" y="3560625"/>
            <a:ext cx="4701847" cy="1338482"/>
          </a:xfrm>
          <a:prstGeom prst="rect">
            <a:avLst/>
          </a:prstGeom>
        </p:spPr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97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113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27000"/>
            <a:ext cx="9144000" cy="931334"/>
          </a:xfrm>
          <a:prstGeom prst="rect">
            <a:avLst/>
          </a:prstGeom>
        </p:spPr>
        <p:txBody>
          <a:bodyPr vert="horz" lIns="91436" tIns="45718" rIns="91436" bIns="45718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1F497D"/>
                </a:solidFill>
              </a:rPr>
              <a:t>Error Analysis (from gold-STC) (3/3)</a:t>
            </a:r>
          </a:p>
        </p:txBody>
      </p:sp>
      <p:sp>
        <p:nvSpPr>
          <p:cNvPr id="6" name="Vertical Text Placeholder 2"/>
          <p:cNvSpPr>
            <a:spLocks noGrp="1"/>
          </p:cNvSpPr>
          <p:nvPr/>
        </p:nvSpPr>
        <p:spPr>
          <a:xfrm>
            <a:off x="371541" y="1203099"/>
            <a:ext cx="8229600" cy="5435827"/>
          </a:xfrm>
          <a:prstGeom prst="rect">
            <a:avLst/>
          </a:prstGeom>
          <a:ln>
            <a:noFill/>
          </a:ln>
        </p:spPr>
        <p:txBody>
          <a:bodyPr vert="horz" lIns="91436" tIns="45718" rIns="91436" bIns="45718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solidFill>
                  <a:prstClr val="black"/>
                </a:solidFill>
              </a:rPr>
              <a:t>uwds-349: </a:t>
            </a:r>
            <a:r>
              <a:rPr lang="en-US" altLang="zh-TW" dirty="0">
                <a:solidFill>
                  <a:srgbClr val="FF0000"/>
                </a:solidFill>
              </a:rPr>
              <a:t>Dan 's cat had kittens </a:t>
            </a:r>
            <a:r>
              <a:rPr lang="en-US" altLang="zh-TW" dirty="0">
                <a:solidFill>
                  <a:prstClr val="black"/>
                </a:solidFill>
              </a:rPr>
              <a:t>and 5 had spots . He gave 7 to Tim and 4 to Jason . He now has 5 kittens . How many kittens did he have to start with ?  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lvl="1"/>
            <a:r>
              <a:rPr lang="en-US" altLang="zh-TW" dirty="0" smtClean="0">
                <a:solidFill>
                  <a:srgbClr val="FF0000"/>
                </a:solidFill>
              </a:rPr>
              <a:t>Lexical Gap: </a:t>
            </a:r>
            <a:r>
              <a:rPr lang="en-US" altLang="zh-TW" dirty="0" smtClean="0">
                <a:solidFill>
                  <a:prstClr val="black"/>
                </a:solidFill>
              </a:rPr>
              <a:t>the meaning of </a:t>
            </a:r>
            <a:r>
              <a:rPr lang="en-US" altLang="zh-TW" dirty="0" smtClean="0">
                <a:solidFill>
                  <a:srgbClr val="FF0000"/>
                </a:solidFill>
              </a:rPr>
              <a:t>“</a:t>
            </a:r>
            <a:r>
              <a:rPr lang="nl-NL" altLang="zh-TW" dirty="0" smtClean="0">
                <a:solidFill>
                  <a:srgbClr val="FF0000"/>
                </a:solidFill>
              </a:rPr>
              <a:t>Dan's cat had kittens” equals “Dan </a:t>
            </a:r>
            <a:r>
              <a:rPr lang="nl-NL" altLang="zh-TW" dirty="0">
                <a:solidFill>
                  <a:srgbClr val="FF0000"/>
                </a:solidFill>
              </a:rPr>
              <a:t>had </a:t>
            </a:r>
            <a:r>
              <a:rPr lang="nl-NL" altLang="zh-TW" dirty="0" smtClean="0">
                <a:solidFill>
                  <a:srgbClr val="FF0000"/>
                </a:solidFill>
              </a:rPr>
              <a:t>kittens” </a:t>
            </a:r>
            <a:r>
              <a:rPr lang="nl-NL" altLang="zh-TW" dirty="0" smtClean="0">
                <a:solidFill>
                  <a:prstClr val="black"/>
                </a:solidFill>
              </a:rPr>
              <a:t>in this problem</a:t>
            </a:r>
          </a:p>
          <a:p>
            <a:pPr lvl="1"/>
            <a:r>
              <a:rPr lang="en-US" altLang="zh-TW" dirty="0">
                <a:solidFill>
                  <a:prstClr val="black"/>
                </a:solidFill>
              </a:rPr>
              <a:t>Similar: </a:t>
            </a:r>
            <a:r>
              <a:rPr lang="en-US" altLang="zh-TW" dirty="0" smtClean="0">
                <a:solidFill>
                  <a:prstClr val="black"/>
                </a:solidFill>
              </a:rPr>
              <a:t>uwds-0388</a:t>
            </a:r>
            <a:endParaRPr lang="en-US" altLang="zh-TW" dirty="0">
              <a:solidFill>
                <a:prstClr val="black"/>
              </a:solidFill>
            </a:endParaRPr>
          </a:p>
          <a:p>
            <a:r>
              <a:rPr lang="en-US" altLang="zh-TW" dirty="0">
                <a:solidFill>
                  <a:prstClr val="black"/>
                </a:solidFill>
              </a:rPr>
              <a:t>uwds-329: After paying </a:t>
            </a:r>
            <a:r>
              <a:rPr lang="en-US" altLang="zh-TW" dirty="0">
                <a:solidFill>
                  <a:srgbClr val="0000FF"/>
                </a:solidFill>
              </a:rPr>
              <a:t>6 dollars </a:t>
            </a:r>
            <a:r>
              <a:rPr lang="en-US" altLang="zh-TW" dirty="0">
                <a:solidFill>
                  <a:prstClr val="black"/>
                </a:solidFill>
              </a:rPr>
              <a:t>for the pie , Mary has 52 dollars , her friend has 43 dollars . How much money did she have before buying the pie ? 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Lexical Gap: “Mary” has </a:t>
            </a:r>
            <a:r>
              <a:rPr lang="en-US" altLang="zh-TW" dirty="0">
                <a:solidFill>
                  <a:srgbClr val="0000FF"/>
                </a:solidFill>
              </a:rPr>
              <a:t>6 dollars</a:t>
            </a:r>
          </a:p>
          <a:p>
            <a:pPr lvl="2"/>
            <a:r>
              <a:rPr lang="en-US" altLang="zh-TW" dirty="0">
                <a:solidFill>
                  <a:srgbClr val="FF0000"/>
                </a:solidFill>
              </a:rPr>
              <a:t>Omitted subject “Mary” in Sent-1</a:t>
            </a:r>
          </a:p>
          <a:p>
            <a:pPr lvl="1"/>
            <a:endParaRPr lang="nl-NL" altLang="zh-TW" dirty="0">
              <a:solidFill>
                <a:prstClr val="black"/>
              </a:solidFill>
            </a:endParaRPr>
          </a:p>
          <a:p>
            <a:endParaRPr lang="en-US" altLang="zh-TW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7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ext Placeholder 2"/>
          <p:cNvSpPr>
            <a:spLocks noGrp="1"/>
          </p:cNvSpPr>
          <p:nvPr/>
        </p:nvSpPr>
        <p:spPr>
          <a:xfrm>
            <a:off x="119485" y="1231441"/>
            <a:ext cx="8985768" cy="5539808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solidFill>
                  <a:prstClr val="black"/>
                </a:solidFill>
              </a:rPr>
              <a:t>train.G1.03.000390 </a:t>
            </a:r>
            <a:r>
              <a:rPr lang="en-US" altLang="zh-TW" dirty="0" smtClean="0">
                <a:solidFill>
                  <a:prstClr val="black"/>
                </a:solidFill>
              </a:rPr>
              <a:t/>
            </a:r>
            <a:br>
              <a:rPr lang="en-US" altLang="zh-TW" dirty="0" smtClean="0">
                <a:solidFill>
                  <a:prstClr val="black"/>
                </a:solidFill>
              </a:rPr>
            </a:br>
            <a:r>
              <a:rPr lang="zh-TW" altLang="en-US" dirty="0">
                <a:solidFill>
                  <a:prstClr val="black"/>
                </a:solidFill>
              </a:rPr>
              <a:t>有</a:t>
            </a:r>
            <a:r>
              <a:rPr lang="en-US" altLang="zh-TW" dirty="0">
                <a:solidFill>
                  <a:prstClr val="black"/>
                </a:solidFill>
              </a:rPr>
              <a:t>9</a:t>
            </a:r>
            <a:r>
              <a:rPr lang="zh-TW" altLang="en-US" dirty="0">
                <a:solidFill>
                  <a:prstClr val="black"/>
                </a:solidFill>
              </a:rPr>
              <a:t>人排隊讓老師改作業，老師改好了</a:t>
            </a:r>
            <a:r>
              <a:rPr lang="en-US" altLang="zh-TW" dirty="0">
                <a:solidFill>
                  <a:prstClr val="black"/>
                </a:solidFill>
              </a:rPr>
              <a:t>4</a:t>
            </a:r>
            <a:r>
              <a:rPr lang="zh-TW" altLang="en-US" dirty="0">
                <a:solidFill>
                  <a:prstClr val="black"/>
                </a:solidFill>
              </a:rPr>
              <a:t>個小朋友的作業，剩下幾人在排隊</a:t>
            </a:r>
            <a:r>
              <a:rPr lang="zh-TW" altLang="en-US" dirty="0" smtClean="0">
                <a:solidFill>
                  <a:prstClr val="black"/>
                </a:solidFill>
              </a:rPr>
              <a:t>？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lvl="1"/>
            <a:r>
              <a:rPr lang="en-US" altLang="zh-TW" dirty="0" smtClean="0">
                <a:solidFill>
                  <a:prstClr val="black"/>
                </a:solidFill>
              </a:rPr>
              <a:t>Need to know: </a:t>
            </a:r>
            <a:r>
              <a:rPr lang="en-US" altLang="zh-TW" dirty="0" smtClean="0">
                <a:solidFill>
                  <a:srgbClr val="0000FF"/>
                </a:solidFill>
              </a:rPr>
              <a:t>“</a:t>
            </a:r>
            <a:r>
              <a:rPr lang="zh-TW" altLang="en-US" dirty="0">
                <a:solidFill>
                  <a:srgbClr val="0000FF"/>
                </a:solidFill>
              </a:rPr>
              <a:t>改</a:t>
            </a:r>
            <a:r>
              <a:rPr lang="zh-TW" altLang="en-US" dirty="0" smtClean="0">
                <a:solidFill>
                  <a:srgbClr val="0000FF"/>
                </a:solidFill>
              </a:rPr>
              <a:t>好作業</a:t>
            </a:r>
            <a:r>
              <a:rPr lang="en-US" altLang="zh-TW" dirty="0" smtClean="0">
                <a:solidFill>
                  <a:srgbClr val="0000FF"/>
                </a:solidFill>
              </a:rPr>
              <a:t>” </a:t>
            </a:r>
            <a:r>
              <a:rPr lang="zh-TW" altLang="en-US" dirty="0" smtClean="0">
                <a:solidFill>
                  <a:srgbClr val="0000FF"/>
                </a:solidFill>
              </a:rPr>
              <a:t>表示</a:t>
            </a:r>
            <a:r>
              <a:rPr lang="en-US" altLang="zh-TW" dirty="0" smtClean="0">
                <a:solidFill>
                  <a:srgbClr val="0000FF"/>
                </a:solidFill>
              </a:rPr>
              <a:t>”</a:t>
            </a:r>
            <a:r>
              <a:rPr lang="zh-TW" altLang="en-US" dirty="0" smtClean="0">
                <a:solidFill>
                  <a:srgbClr val="0000FF"/>
                </a:solidFill>
              </a:rPr>
              <a:t>離開排隊的隊伍</a:t>
            </a:r>
            <a:r>
              <a:rPr lang="en-US" altLang="zh-TW" dirty="0" smtClean="0">
                <a:solidFill>
                  <a:srgbClr val="0000FF"/>
                </a:solidFill>
              </a:rPr>
              <a:t>”</a:t>
            </a:r>
          </a:p>
          <a:p>
            <a:pPr lvl="2"/>
            <a:r>
              <a:rPr lang="en-US" altLang="zh-TW" dirty="0" smtClean="0">
                <a:solidFill>
                  <a:srgbClr val="0000FF"/>
                </a:solidFill>
              </a:rPr>
              <a:t>Classified </a:t>
            </a:r>
            <a:r>
              <a:rPr lang="en-US" altLang="zh-TW" dirty="0">
                <a:solidFill>
                  <a:srgbClr val="0000FF"/>
                </a:solidFill>
              </a:rPr>
              <a:t>to </a:t>
            </a:r>
            <a:r>
              <a:rPr lang="en-US" altLang="zh-TW" dirty="0" smtClean="0">
                <a:solidFill>
                  <a:srgbClr val="0000FF"/>
                </a:solidFill>
              </a:rPr>
              <a:t>Category-I</a:t>
            </a:r>
          </a:p>
          <a:p>
            <a:r>
              <a:rPr lang="en-US" altLang="zh-TW" dirty="0">
                <a:solidFill>
                  <a:prstClr val="black"/>
                </a:solidFill>
              </a:rPr>
              <a:t>train.G1.03.000400</a:t>
            </a:r>
            <a:br>
              <a:rPr lang="en-US" altLang="zh-TW" dirty="0">
                <a:solidFill>
                  <a:prstClr val="black"/>
                </a:solidFill>
              </a:rPr>
            </a:br>
            <a:r>
              <a:rPr lang="zh-TW" altLang="en-US" dirty="0">
                <a:solidFill>
                  <a:prstClr val="black"/>
                </a:solidFill>
              </a:rPr>
              <a:t>有</a:t>
            </a:r>
            <a:r>
              <a:rPr lang="en-US" altLang="zh-TW" dirty="0">
                <a:solidFill>
                  <a:prstClr val="black"/>
                </a:solidFill>
              </a:rPr>
              <a:t>13</a:t>
            </a:r>
            <a:r>
              <a:rPr lang="zh-TW" altLang="en-US" dirty="0">
                <a:solidFill>
                  <a:prstClr val="black"/>
                </a:solidFill>
              </a:rPr>
              <a:t>位小朋友，想要給每人一頂帽子和一枝棒棒糖，但是帽子不夠</a:t>
            </a:r>
            <a:r>
              <a:rPr lang="en-US" altLang="zh-TW" dirty="0">
                <a:solidFill>
                  <a:prstClr val="black"/>
                </a:solidFill>
              </a:rPr>
              <a:t>2</a:t>
            </a:r>
            <a:r>
              <a:rPr lang="zh-TW" altLang="en-US" dirty="0">
                <a:solidFill>
                  <a:prstClr val="black"/>
                </a:solidFill>
              </a:rPr>
              <a:t>頂，棒棒糖多出</a:t>
            </a:r>
            <a:r>
              <a:rPr lang="en-US" altLang="zh-TW" dirty="0">
                <a:solidFill>
                  <a:prstClr val="black"/>
                </a:solidFill>
              </a:rPr>
              <a:t>4</a:t>
            </a:r>
            <a:r>
              <a:rPr lang="zh-TW" altLang="en-US" dirty="0">
                <a:solidFill>
                  <a:prstClr val="black"/>
                </a:solidFill>
              </a:rPr>
              <a:t>枝，帽子有幾頂？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lvl="1"/>
            <a:r>
              <a:rPr lang="en-US" altLang="zh-TW" dirty="0" smtClean="0">
                <a:solidFill>
                  <a:srgbClr val="0000FF"/>
                </a:solidFill>
              </a:rPr>
              <a:t>Classified </a:t>
            </a:r>
            <a:r>
              <a:rPr lang="en-US" altLang="zh-TW" dirty="0">
                <a:solidFill>
                  <a:srgbClr val="0000FF"/>
                </a:solidFill>
              </a:rPr>
              <a:t>to Category-I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872109" y="6356352"/>
            <a:ext cx="2847975" cy="365125"/>
          </a:xfrm>
        </p:spPr>
        <p:txBody>
          <a:bodyPr/>
          <a:lstStyle/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" y="127000"/>
            <a:ext cx="9143999" cy="931334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dirty="0">
                <a:solidFill>
                  <a:srgbClr val="1F497D"/>
                </a:solidFill>
              </a:rPr>
              <a:t>Extra-linguistic Information</a:t>
            </a:r>
            <a:endParaRPr lang="en-US" sz="3400" dirty="0">
              <a:solidFill>
                <a:srgbClr val="1F497D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248599" y="5352248"/>
            <a:ext cx="3575667" cy="830993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Category-I: Problems Currently Skipped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 (</a:t>
            </a:r>
            <a:r>
              <a:rPr lang="en-US" altLang="zh-TW" sz="1600" dirty="0" err="1">
                <a:solidFill>
                  <a:prstClr val="black"/>
                </a:solidFill>
                <a:latin typeface="Arial Narrow" panose="020B0606020202030204" pitchFamily="34" charset="0"/>
              </a:rPr>
              <a:t>i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)Complicated Math Domain Knowledge or</a:t>
            </a:r>
            <a:b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</a:b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 (ii)Need Domain Knowledge</a:t>
            </a:r>
          </a:p>
        </p:txBody>
      </p:sp>
    </p:spTree>
    <p:extLst>
      <p:ext uri="{BB962C8B-B14F-4D97-AF65-F5344CB8AC3E}">
        <p14:creationId xmlns:p14="http://schemas.microsoft.com/office/powerpoint/2010/main" val="129179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ext Placeholder 2"/>
          <p:cNvSpPr>
            <a:spLocks noGrp="1"/>
          </p:cNvSpPr>
          <p:nvPr/>
        </p:nvSpPr>
        <p:spPr>
          <a:xfrm>
            <a:off x="119485" y="1231441"/>
            <a:ext cx="8985768" cy="5539808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solidFill>
                  <a:prstClr val="black"/>
                </a:solidFill>
              </a:rPr>
              <a:t>train.G1.03.000264 </a:t>
            </a:r>
            <a:r>
              <a:rPr lang="en-US" altLang="zh-TW" dirty="0" smtClean="0">
                <a:solidFill>
                  <a:prstClr val="black"/>
                </a:solidFill>
              </a:rPr>
              <a:t/>
            </a:r>
            <a:br>
              <a:rPr lang="en-US" altLang="zh-TW" dirty="0" smtClean="0">
                <a:solidFill>
                  <a:prstClr val="black"/>
                </a:solidFill>
              </a:rPr>
            </a:br>
            <a:r>
              <a:rPr lang="zh-TW" altLang="en-US" dirty="0">
                <a:solidFill>
                  <a:prstClr val="black"/>
                </a:solidFill>
              </a:rPr>
              <a:t>小綠和阿夫猜拳，小綠出剪刀，阿夫出布，兩人共伸出了幾根手指頭？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lvl="1"/>
            <a:r>
              <a:rPr lang="en-US" altLang="zh-TW" dirty="0" smtClean="0">
                <a:solidFill>
                  <a:prstClr val="black"/>
                </a:solidFill>
              </a:rPr>
              <a:t>Need to know: “</a:t>
            </a:r>
            <a:r>
              <a:rPr lang="zh-TW" altLang="en-US" dirty="0">
                <a:solidFill>
                  <a:srgbClr val="0000FF"/>
                </a:solidFill>
              </a:rPr>
              <a:t>剪刀</a:t>
            </a:r>
            <a:r>
              <a:rPr lang="en-US" altLang="zh-TW" dirty="0" smtClean="0">
                <a:solidFill>
                  <a:prstClr val="black"/>
                </a:solidFill>
              </a:rPr>
              <a:t>” </a:t>
            </a:r>
            <a:r>
              <a:rPr lang="zh-TW" altLang="en-US" dirty="0" smtClean="0">
                <a:solidFill>
                  <a:prstClr val="black"/>
                </a:solidFill>
              </a:rPr>
              <a:t>表示</a:t>
            </a:r>
            <a:r>
              <a:rPr lang="en-US" altLang="zh-TW" dirty="0" smtClean="0">
                <a:solidFill>
                  <a:prstClr val="black"/>
                </a:solidFill>
              </a:rPr>
              <a:t>”</a:t>
            </a:r>
            <a:r>
              <a:rPr lang="zh-TW" altLang="en-US" dirty="0">
                <a:solidFill>
                  <a:prstClr val="black"/>
                </a:solidFill>
              </a:rPr>
              <a:t>伸出</a:t>
            </a:r>
            <a:r>
              <a:rPr lang="zh-TW" altLang="en-US" dirty="0" smtClean="0">
                <a:solidFill>
                  <a:prstClr val="black"/>
                </a:solidFill>
              </a:rPr>
              <a:t>了</a:t>
            </a:r>
            <a:r>
              <a:rPr lang="zh-TW" altLang="en-US" dirty="0" smtClean="0">
                <a:solidFill>
                  <a:srgbClr val="0000FF"/>
                </a:solidFill>
              </a:rPr>
              <a:t>兩根</a:t>
            </a:r>
            <a:r>
              <a:rPr lang="zh-TW" altLang="en-US" dirty="0">
                <a:solidFill>
                  <a:srgbClr val="0000FF"/>
                </a:solidFill>
              </a:rPr>
              <a:t>手指頭</a:t>
            </a:r>
            <a:r>
              <a:rPr lang="en-US" altLang="zh-TW" dirty="0" smtClean="0">
                <a:solidFill>
                  <a:prstClr val="black"/>
                </a:solidFill>
              </a:rPr>
              <a:t>”</a:t>
            </a:r>
            <a:br>
              <a:rPr lang="en-US" altLang="zh-TW" dirty="0" smtClean="0">
                <a:solidFill>
                  <a:prstClr val="black"/>
                </a:solidFill>
              </a:rPr>
            </a:br>
            <a:r>
              <a:rPr lang="zh-TW" altLang="en-US" dirty="0" smtClean="0">
                <a:solidFill>
                  <a:prstClr val="black"/>
                </a:solidFill>
              </a:rPr>
              <a:t>                         </a:t>
            </a:r>
            <a:r>
              <a:rPr lang="en-US" altLang="zh-TW" dirty="0" smtClean="0">
                <a:solidFill>
                  <a:prstClr val="black"/>
                </a:solidFill>
              </a:rPr>
              <a:t>“</a:t>
            </a:r>
            <a:r>
              <a:rPr lang="zh-TW" altLang="en-US" dirty="0">
                <a:solidFill>
                  <a:srgbClr val="0000FF"/>
                </a:solidFill>
              </a:rPr>
              <a:t>布</a:t>
            </a:r>
            <a:r>
              <a:rPr lang="en-US" altLang="zh-TW" dirty="0" smtClean="0">
                <a:solidFill>
                  <a:prstClr val="black"/>
                </a:solidFill>
              </a:rPr>
              <a:t>” </a:t>
            </a:r>
            <a:r>
              <a:rPr lang="zh-TW" altLang="en-US" dirty="0">
                <a:solidFill>
                  <a:prstClr val="black"/>
                </a:solidFill>
              </a:rPr>
              <a:t>表示</a:t>
            </a:r>
            <a:r>
              <a:rPr lang="en-US" altLang="zh-TW" dirty="0">
                <a:solidFill>
                  <a:prstClr val="black"/>
                </a:solidFill>
              </a:rPr>
              <a:t>”</a:t>
            </a:r>
            <a:r>
              <a:rPr lang="zh-TW" altLang="en-US" dirty="0">
                <a:solidFill>
                  <a:prstClr val="black"/>
                </a:solidFill>
              </a:rPr>
              <a:t>伸出</a:t>
            </a:r>
            <a:r>
              <a:rPr lang="zh-TW" altLang="en-US" dirty="0" smtClean="0">
                <a:solidFill>
                  <a:prstClr val="black"/>
                </a:solidFill>
              </a:rPr>
              <a:t>了</a:t>
            </a:r>
            <a:r>
              <a:rPr lang="zh-TW" altLang="en-US" dirty="0">
                <a:solidFill>
                  <a:srgbClr val="0000FF"/>
                </a:solidFill>
              </a:rPr>
              <a:t>五</a:t>
            </a:r>
            <a:r>
              <a:rPr lang="zh-TW" altLang="en-US" dirty="0" smtClean="0">
                <a:solidFill>
                  <a:srgbClr val="0000FF"/>
                </a:solidFill>
              </a:rPr>
              <a:t>根</a:t>
            </a:r>
            <a:r>
              <a:rPr lang="zh-TW" altLang="en-US" dirty="0">
                <a:solidFill>
                  <a:srgbClr val="0000FF"/>
                </a:solidFill>
              </a:rPr>
              <a:t>手指頭</a:t>
            </a:r>
            <a:r>
              <a:rPr lang="en-US" altLang="zh-TW" dirty="0">
                <a:solidFill>
                  <a:prstClr val="black"/>
                </a:solidFill>
              </a:rPr>
              <a:t>”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lvl="2"/>
            <a:r>
              <a:rPr lang="en-US" altLang="zh-TW" dirty="0" smtClean="0">
                <a:solidFill>
                  <a:srgbClr val="0000FF"/>
                </a:solidFill>
              </a:rPr>
              <a:t>Classified </a:t>
            </a:r>
            <a:r>
              <a:rPr lang="en-US" altLang="zh-TW" dirty="0">
                <a:solidFill>
                  <a:srgbClr val="0000FF"/>
                </a:solidFill>
              </a:rPr>
              <a:t>to </a:t>
            </a:r>
            <a:r>
              <a:rPr lang="en-US" altLang="zh-TW" dirty="0" smtClean="0">
                <a:solidFill>
                  <a:srgbClr val="0000FF"/>
                </a:solidFill>
              </a:rPr>
              <a:t>Category-I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872109" y="6356352"/>
            <a:ext cx="2847975" cy="365125"/>
          </a:xfrm>
        </p:spPr>
        <p:txBody>
          <a:bodyPr/>
          <a:lstStyle/>
          <a:p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" y="127000"/>
            <a:ext cx="9143999" cy="931334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3600" dirty="0">
                <a:solidFill>
                  <a:srgbClr val="1F497D"/>
                </a:solidFill>
              </a:rPr>
              <a:t>Common Sense</a:t>
            </a:r>
            <a:endParaRPr lang="en-US" sz="3400" dirty="0">
              <a:solidFill>
                <a:srgbClr val="1F497D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173098" y="4798575"/>
            <a:ext cx="3575667" cy="830993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Category-I: Problems Currently Skipped</a:t>
            </a:r>
          </a:p>
          <a:p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 (</a:t>
            </a:r>
            <a:r>
              <a:rPr lang="en-US" altLang="zh-TW" sz="1600" dirty="0" err="1">
                <a:solidFill>
                  <a:prstClr val="black"/>
                </a:solidFill>
                <a:latin typeface="Arial Narrow" panose="020B0606020202030204" pitchFamily="34" charset="0"/>
              </a:rPr>
              <a:t>i</a:t>
            </a: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)Complicated Math Domain Knowledge or</a:t>
            </a:r>
            <a:b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</a:br>
            <a:r>
              <a:rPr lang="en-US" altLang="zh-TW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 (ii)Need Domain Knowledge</a:t>
            </a:r>
          </a:p>
        </p:txBody>
      </p:sp>
      <p:sp>
        <p:nvSpPr>
          <p:cNvPr id="10" name="文字方塊 9">
            <a:hlinkClick r:id="rId3" action="ppaction://hlinksldjump"/>
          </p:cNvPr>
          <p:cNvSpPr txBox="1"/>
          <p:nvPr/>
        </p:nvSpPr>
        <p:spPr>
          <a:xfrm>
            <a:off x="7516538" y="5987018"/>
            <a:ext cx="800497" cy="369312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</a:rPr>
              <a:t>Back</a:t>
            </a:r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3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3859" y="1264922"/>
            <a:ext cx="8701401" cy="5136677"/>
          </a:xfrm>
        </p:spPr>
        <p:txBody>
          <a:bodyPr>
            <a:normAutofit/>
          </a:bodyPr>
          <a:lstStyle/>
          <a:p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 alone is not enough</a:t>
            </a:r>
          </a:p>
          <a:p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Big Mechanism?</a:t>
            </a:r>
          </a:p>
          <a:p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Reading?</a:t>
            </a:r>
            <a:endParaRPr lang="en-US" altLang="zh-TW" b="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altLang="zh-TW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ongoing projects: 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*QA system</a:t>
            </a:r>
            <a:endParaRPr lang="en-US" altLang="zh-TW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1. Solving </a:t>
            </a:r>
            <a:r>
              <a:rPr lang="en-US" altLang="zh-TW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 Word Problems: The first test </a:t>
            </a: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Q&amp;A 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Social Studies: The second test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</a:p>
          <a:p>
            <a:pPr marL="0" indent="0">
              <a:buNone/>
            </a:pPr>
            <a:r>
              <a:rPr lang="en-US" altLang="zh-TW" b="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Multi-Document Processing</a:t>
            </a:r>
          </a:p>
          <a:p>
            <a:pPr marL="0" indent="0">
              <a:buNone/>
            </a:pP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Knowledge 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discovery</a:t>
            </a:r>
          </a:p>
          <a:p>
            <a:pPr marL="0" indent="0">
              <a:buNone/>
            </a:pP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2. </a:t>
            </a: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Up-to-date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person/company profile        </a:t>
            </a:r>
            <a:endParaRPr lang="en-US" altLang="zh-TW" b="1" dirty="0">
              <a:latin typeface="+mn-lt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116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0" y="297724"/>
            <a:ext cx="9144000" cy="839965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4676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117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Vertical Text Placeholder 2"/>
          <p:cNvSpPr>
            <a:spLocks noGrp="1"/>
          </p:cNvSpPr>
          <p:nvPr/>
        </p:nvSpPr>
        <p:spPr>
          <a:xfrm>
            <a:off x="1143002" y="1096969"/>
            <a:ext cx="6828940" cy="5624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200" lvl="1" indent="0">
              <a:buFont typeface="Courier New" pitchFamily="49" charset="0"/>
              <a:buNone/>
            </a:pPr>
            <a:r>
              <a:rPr lang="en-US" altLang="zh-TW" dirty="0">
                <a:solidFill>
                  <a:prstClr val="black"/>
                </a:solidFill>
                <a:hlinkClick r:id="rId3"/>
              </a:rPr>
              <a:t>http://140.109.19.194/demo/page/</a:t>
            </a:r>
            <a:endParaRPr lang="en-US" altLang="zh-TW" dirty="0">
              <a:solidFill>
                <a:prstClr val="black"/>
              </a:solidFill>
            </a:endParaRPr>
          </a:p>
          <a:p>
            <a:pPr marL="457200" lvl="1" indent="0">
              <a:buFont typeface="Courier New" pitchFamily="49" charset="0"/>
              <a:buNone/>
            </a:pPr>
            <a:endParaRPr lang="en-US" altLang="zh-TW" dirty="0">
              <a:solidFill>
                <a:prstClr val="black"/>
              </a:solidFill>
            </a:endParaRPr>
          </a:p>
        </p:txBody>
      </p:sp>
      <p:sp>
        <p:nvSpPr>
          <p:cNvPr id="7" name="標題 2"/>
          <p:cNvSpPr>
            <a:spLocks noGrp="1"/>
          </p:cNvSpPr>
          <p:nvPr/>
        </p:nvSpPr>
        <p:spPr>
          <a:xfrm>
            <a:off x="1010653" y="257863"/>
            <a:ext cx="7532626" cy="76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defRPr>
            </a:lvl1pPr>
          </a:lstStyle>
          <a:p>
            <a:r>
              <a:rPr lang="en-US" altLang="zh-TW" sz="4000" dirty="0">
                <a:solidFill>
                  <a:srgbClr val="1F497D"/>
                </a:solidFill>
              </a:rPr>
              <a:t>Social Studies Q&amp;A </a:t>
            </a:r>
            <a:r>
              <a:rPr lang="en-US" altLang="zh-TW" sz="4000" dirty="0" smtClean="0">
                <a:solidFill>
                  <a:srgbClr val="1F497D"/>
                </a:solidFill>
              </a:rPr>
              <a:t>Demo</a:t>
            </a:r>
            <a:endParaRPr lang="zh-TW" altLang="en-US" sz="4000" dirty="0">
              <a:solidFill>
                <a:srgbClr val="1F497D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43002" y="1703904"/>
            <a:ext cx="7204841" cy="4339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500817" y="6356354"/>
            <a:ext cx="2584538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759" y="1975282"/>
            <a:ext cx="7037852" cy="357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6363357" y="6356352"/>
            <a:ext cx="2085975" cy="365125"/>
          </a:xfrm>
          <a:prstGeom prst="rect">
            <a:avLst/>
          </a:prstGeom>
        </p:spPr>
        <p:txBody>
          <a:bodyPr lIns="91436" tIns="45718" rIns="91436" bIns="45718"/>
          <a:lstStyle/>
          <a:p>
            <a:fld id="{E0AC5F99-9D95-4BC2-B207-B198C390C4EB}" type="slidenum">
              <a:rPr lang="en-US" altLang="zh-TW">
                <a:solidFill>
                  <a:srgbClr val="000000"/>
                </a:solidFill>
              </a:rPr>
              <a:pPr/>
              <a:t>118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82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Sample-G3A-0101, QTP=LC (1~9)</a:t>
            </a:r>
          </a:p>
        </p:txBody>
      </p:sp>
      <p:sp>
        <p:nvSpPr>
          <p:cNvPr id="282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1800" dirty="0">
                <a:ea typeface="新細明體" panose="02020500000000000000" pitchFamily="18" charset="-120"/>
              </a:rPr>
              <a:t>QA-3: </a:t>
            </a:r>
            <a:r>
              <a:rPr lang="zh-TW" altLang="en-US" sz="1800" dirty="0">
                <a:ea typeface="新細明體" panose="02020500000000000000" pitchFamily="18" charset="-120"/>
              </a:rPr>
              <a:t>父母來自不同國家的家庭，對子女付出的愛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較少</a:t>
            </a:r>
            <a:r>
              <a:rPr lang="zh-TW" altLang="en-US" sz="1800" dirty="0">
                <a:ea typeface="新細明體" panose="02020500000000000000" pitchFamily="18" charset="-120"/>
              </a:rPr>
              <a:t>。</a:t>
            </a:r>
            <a:r>
              <a:rPr lang="en-US" altLang="zh-TW" sz="1800" dirty="0">
                <a:ea typeface="新細明體" panose="02020500000000000000" pitchFamily="18" charset="-120"/>
              </a:rPr>
              <a:t>...[</a:t>
            </a:r>
            <a:r>
              <a:rPr lang="zh-TW" altLang="en-US" sz="1800" dirty="0">
                <a:ea typeface="新細明體" panose="02020500000000000000" pitchFamily="18" charset="-120"/>
              </a:rPr>
              <a:t>錯</a:t>
            </a:r>
            <a:r>
              <a:rPr lang="en-US" altLang="zh-TW" sz="1800" dirty="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 dirty="0">
                <a:ea typeface="新細明體" panose="02020500000000000000" pitchFamily="18" charset="-120"/>
              </a:rPr>
              <a:t>雖然父母來自不同的國家，但是對子女付出的愛是</a:t>
            </a: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一樣</a:t>
            </a:r>
          </a:p>
          <a:p>
            <a:pPr>
              <a:lnSpc>
                <a:spcPct val="80000"/>
              </a:lnSpc>
            </a:pPr>
            <a:r>
              <a:rPr lang="en-US" altLang="zh-TW" sz="1800" dirty="0">
                <a:ea typeface="新細明體" panose="02020500000000000000" pitchFamily="18" charset="-120"/>
              </a:rPr>
              <a:t>QA-5: </a:t>
            </a:r>
            <a:r>
              <a:rPr lang="zh-TW" altLang="en-US" sz="1800" dirty="0">
                <a:ea typeface="新細明體" panose="02020500000000000000" pitchFamily="18" charset="-120"/>
              </a:rPr>
              <a:t>對於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每一個人的家庭</a:t>
            </a:r>
            <a:r>
              <a:rPr lang="zh-TW" altLang="en-US" sz="1800" dirty="0">
                <a:ea typeface="新細明體" panose="02020500000000000000" pitchFamily="18" charset="-120"/>
              </a:rPr>
              <a:t>，都應該尊重。</a:t>
            </a:r>
            <a:r>
              <a:rPr lang="en-US" altLang="zh-TW" sz="1800" dirty="0">
                <a:ea typeface="新細明體" panose="02020500000000000000" pitchFamily="18" charset="-120"/>
              </a:rPr>
              <a:t>...[</a:t>
            </a:r>
            <a:r>
              <a:rPr lang="zh-TW" altLang="en-US" sz="1800" dirty="0">
                <a:ea typeface="新細明體" panose="02020500000000000000" pitchFamily="18" charset="-120"/>
              </a:rPr>
              <a:t>對</a:t>
            </a:r>
            <a:r>
              <a:rPr lang="en-US" altLang="zh-TW" sz="1800" dirty="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 dirty="0">
                <a:ea typeface="新細明體" panose="02020500000000000000" pitchFamily="18" charset="-120"/>
              </a:rPr>
              <a:t>我們要學會尊重</a:t>
            </a: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不同的家庭</a:t>
            </a:r>
            <a:r>
              <a:rPr lang="en-US" altLang="zh-TW" sz="1600" dirty="0">
                <a:ea typeface="新細明體" panose="02020500000000000000" pitchFamily="18" charset="-120"/>
              </a:rPr>
              <a:t>...</a:t>
            </a:r>
            <a:r>
              <a:rPr lang="zh-TW" altLang="en-US" sz="1600" dirty="0">
                <a:ea typeface="新細明體" panose="02020500000000000000" pitchFamily="18" charset="-120"/>
              </a:rPr>
              <a:t>並尊重</a:t>
            </a: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他人的家庭</a:t>
            </a:r>
            <a:r>
              <a:rPr lang="zh-TW" altLang="en-US" sz="1600" dirty="0">
                <a:ea typeface="新細明體" panose="02020500000000000000" pitchFamily="18" charset="-120"/>
              </a:rPr>
              <a:t>。</a:t>
            </a:r>
          </a:p>
          <a:p>
            <a:pPr>
              <a:lnSpc>
                <a:spcPct val="80000"/>
              </a:lnSpc>
            </a:pPr>
            <a:r>
              <a:rPr lang="en-US" altLang="zh-TW" sz="1800" dirty="0">
                <a:ea typeface="新細明體" panose="02020500000000000000" pitchFamily="18" charset="-120"/>
              </a:rPr>
              <a:t>QA-7: 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所有小孩</a:t>
            </a:r>
            <a:r>
              <a:rPr lang="zh-TW" altLang="en-US" sz="1800" dirty="0">
                <a:ea typeface="新細明體" panose="02020500000000000000" pitchFamily="18" charset="-120"/>
              </a:rPr>
              <a:t>的父母都來自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同一個</a:t>
            </a:r>
            <a:r>
              <a:rPr lang="zh-TW" altLang="en-US" sz="1800" dirty="0">
                <a:ea typeface="新細明體" panose="02020500000000000000" pitchFamily="18" charset="-120"/>
              </a:rPr>
              <a:t>國家。</a:t>
            </a:r>
            <a:r>
              <a:rPr lang="en-US" altLang="zh-TW" sz="1800" dirty="0">
                <a:ea typeface="新細明體" panose="02020500000000000000" pitchFamily="18" charset="-120"/>
              </a:rPr>
              <a:t>...[</a:t>
            </a:r>
            <a:r>
              <a:rPr lang="zh-TW" altLang="en-US" sz="1800" dirty="0">
                <a:ea typeface="新細明體" panose="02020500000000000000" pitchFamily="18" charset="-120"/>
              </a:rPr>
              <a:t>錯</a:t>
            </a:r>
            <a:r>
              <a:rPr lang="en-US" altLang="zh-TW" sz="1800" dirty="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有些家庭</a:t>
            </a:r>
            <a:r>
              <a:rPr lang="zh-TW" altLang="en-US" sz="1600" dirty="0">
                <a:ea typeface="新細明體" panose="02020500000000000000" pitchFamily="18" charset="-120"/>
              </a:rPr>
              <a:t>的父母來自</a:t>
            </a: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不同的</a:t>
            </a:r>
            <a:r>
              <a:rPr lang="zh-TW" altLang="en-US" sz="1600" dirty="0">
                <a:ea typeface="新細明體" panose="02020500000000000000" pitchFamily="18" charset="-120"/>
              </a:rPr>
              <a:t>族群或國家</a:t>
            </a:r>
          </a:p>
          <a:p>
            <a:pPr>
              <a:lnSpc>
                <a:spcPct val="80000"/>
              </a:lnSpc>
            </a:pPr>
            <a:r>
              <a:rPr lang="en-US" altLang="zh-TW" sz="1800" dirty="0">
                <a:ea typeface="新細明體" panose="02020500000000000000" pitchFamily="18" charset="-120"/>
              </a:rPr>
              <a:t>QA-10: 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每個人都應該</a:t>
            </a:r>
            <a:r>
              <a:rPr lang="zh-TW" altLang="en-US" sz="1800" dirty="0">
                <a:ea typeface="新細明體" panose="02020500000000000000" pitchFamily="18" charset="-120"/>
              </a:rPr>
              <a:t>珍惜自己的家人。</a:t>
            </a:r>
            <a:r>
              <a:rPr lang="en-US" altLang="zh-TW" sz="1800" dirty="0">
                <a:ea typeface="新細明體" panose="02020500000000000000" pitchFamily="18" charset="-120"/>
              </a:rPr>
              <a:t>...[</a:t>
            </a:r>
            <a:r>
              <a:rPr lang="zh-TW" altLang="en-US" sz="1800" dirty="0">
                <a:ea typeface="新細明體" panose="02020500000000000000" pitchFamily="18" charset="-120"/>
              </a:rPr>
              <a:t>對</a:t>
            </a:r>
            <a:r>
              <a:rPr lang="en-US" altLang="zh-TW" sz="1800" dirty="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我們都要懂得</a:t>
            </a:r>
            <a:r>
              <a:rPr lang="zh-TW" altLang="en-US" sz="1600" dirty="0">
                <a:ea typeface="新細明體" panose="02020500000000000000" pitchFamily="18" charset="-120"/>
              </a:rPr>
              <a:t>珍惜家人</a:t>
            </a:r>
          </a:p>
          <a:p>
            <a:pPr>
              <a:lnSpc>
                <a:spcPct val="80000"/>
              </a:lnSpc>
            </a:pPr>
            <a:r>
              <a:rPr lang="en-US" altLang="zh-TW" sz="1800" dirty="0">
                <a:ea typeface="新細明體" panose="02020500000000000000" pitchFamily="18" charset="-120"/>
              </a:rPr>
              <a:t>QA-14: 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每個</a:t>
            </a:r>
            <a:r>
              <a:rPr lang="zh-TW" altLang="en-US" sz="1800" dirty="0">
                <a:ea typeface="新細明體" panose="02020500000000000000" pitchFamily="18" charset="-120"/>
              </a:rPr>
              <a:t>家庭的父母都來自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相同</a:t>
            </a:r>
            <a:r>
              <a:rPr lang="zh-TW" altLang="en-US" sz="1800" dirty="0">
                <a:ea typeface="新細明體" panose="02020500000000000000" pitchFamily="18" charset="-120"/>
              </a:rPr>
              <a:t>的族群。</a:t>
            </a:r>
            <a:r>
              <a:rPr lang="en-US" altLang="zh-TW" sz="1800" dirty="0">
                <a:ea typeface="新細明體" panose="02020500000000000000" pitchFamily="18" charset="-120"/>
              </a:rPr>
              <a:t>...[</a:t>
            </a:r>
            <a:r>
              <a:rPr lang="zh-TW" altLang="en-US" sz="1800" dirty="0">
                <a:ea typeface="新細明體" panose="02020500000000000000" pitchFamily="18" charset="-120"/>
              </a:rPr>
              <a:t>錯</a:t>
            </a:r>
            <a:r>
              <a:rPr lang="en-US" altLang="zh-TW" sz="1800" dirty="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有些</a:t>
            </a:r>
            <a:r>
              <a:rPr lang="zh-TW" altLang="en-US" sz="1600" dirty="0">
                <a:ea typeface="新細明體" panose="02020500000000000000" pitchFamily="18" charset="-120"/>
              </a:rPr>
              <a:t>家庭的父母來自</a:t>
            </a: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不同</a:t>
            </a:r>
            <a:r>
              <a:rPr lang="zh-TW" altLang="en-US" sz="1600" dirty="0">
                <a:ea typeface="新細明體" panose="02020500000000000000" pitchFamily="18" charset="-120"/>
              </a:rPr>
              <a:t>的族群或國家</a:t>
            </a:r>
          </a:p>
          <a:p>
            <a:pPr>
              <a:lnSpc>
                <a:spcPct val="80000"/>
              </a:lnSpc>
            </a:pPr>
            <a:r>
              <a:rPr lang="en-US" altLang="zh-TW" sz="1800" dirty="0">
                <a:ea typeface="新細明體" panose="02020500000000000000" pitchFamily="18" charset="-120"/>
              </a:rPr>
              <a:t>QA-16: </a:t>
            </a:r>
            <a:r>
              <a:rPr lang="zh-TW" altLang="en-US" sz="1800" dirty="0">
                <a:ea typeface="新細明體" panose="02020500000000000000" pitchFamily="18" charset="-120"/>
              </a:rPr>
              <a:t>家人能互助互愛、</a:t>
            </a:r>
            <a:r>
              <a:rPr lang="zh-TW" altLang="en-US" sz="1800" dirty="0">
                <a:solidFill>
                  <a:srgbClr val="0000FF"/>
                </a:solidFill>
                <a:ea typeface="新細明體" panose="02020500000000000000" pitchFamily="18" charset="-120"/>
              </a:rPr>
              <a:t>彼此關心</a:t>
            </a:r>
            <a:r>
              <a:rPr lang="zh-TW" altLang="en-US" sz="1800" dirty="0">
                <a:ea typeface="新細明體" panose="02020500000000000000" pitchFamily="18" charset="-120"/>
              </a:rPr>
              <a:t>，是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充滿</a:t>
            </a:r>
            <a:r>
              <a:rPr lang="zh-TW" altLang="en-US" sz="1800" dirty="0">
                <a:ea typeface="新細明體" panose="02020500000000000000" pitchFamily="18" charset="-120"/>
              </a:rPr>
              <a:t>幸福的家庭。</a:t>
            </a:r>
            <a:r>
              <a:rPr lang="en-US" altLang="zh-TW" sz="1800" dirty="0">
                <a:ea typeface="新細明體" panose="02020500000000000000" pitchFamily="18" charset="-120"/>
              </a:rPr>
              <a:t>...[</a:t>
            </a:r>
            <a:r>
              <a:rPr lang="zh-TW" altLang="en-US" sz="1800" dirty="0">
                <a:ea typeface="新細明體" panose="02020500000000000000" pitchFamily="18" charset="-120"/>
              </a:rPr>
              <a:t>對</a:t>
            </a:r>
            <a:r>
              <a:rPr lang="en-US" altLang="zh-TW" sz="1800" dirty="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 dirty="0">
                <a:ea typeface="新細明體" panose="02020500000000000000" pitchFamily="18" charset="-120"/>
              </a:rPr>
              <a:t>只要家人</a:t>
            </a:r>
            <a:r>
              <a:rPr lang="zh-TW" altLang="en-US" sz="1600" dirty="0">
                <a:solidFill>
                  <a:srgbClr val="0000FF"/>
                </a:solidFill>
                <a:ea typeface="新細明體" panose="02020500000000000000" pitchFamily="18" charset="-120"/>
              </a:rPr>
              <a:t>彼此支持</a:t>
            </a:r>
            <a:r>
              <a:rPr lang="zh-TW" altLang="en-US" sz="1600" dirty="0">
                <a:ea typeface="新細明體" panose="02020500000000000000" pitchFamily="18" charset="-120"/>
              </a:rPr>
              <a:t>、互助互愛，都是一個幸福的家庭。</a:t>
            </a:r>
          </a:p>
          <a:p>
            <a:pPr>
              <a:lnSpc>
                <a:spcPct val="80000"/>
              </a:lnSpc>
            </a:pPr>
            <a:r>
              <a:rPr lang="en-US" altLang="zh-TW" sz="1800" dirty="0">
                <a:ea typeface="新細明體" panose="02020500000000000000" pitchFamily="18" charset="-120"/>
              </a:rPr>
              <a:t>QA-17: </a:t>
            </a:r>
            <a:r>
              <a:rPr lang="zh-TW" altLang="en-US" sz="1800" dirty="0">
                <a:ea typeface="新細明體" panose="02020500000000000000" pitchFamily="18" charset="-120"/>
              </a:rPr>
              <a:t>對於和自己家庭特色不同的家庭，不需要尊重。</a:t>
            </a:r>
            <a:r>
              <a:rPr lang="en-US" altLang="zh-TW" sz="1800" dirty="0">
                <a:ea typeface="新細明體" panose="02020500000000000000" pitchFamily="18" charset="-120"/>
              </a:rPr>
              <a:t>...[</a:t>
            </a:r>
            <a:r>
              <a:rPr lang="zh-TW" altLang="en-US" sz="1800" dirty="0">
                <a:ea typeface="新細明體" panose="02020500000000000000" pitchFamily="18" charset="-120"/>
              </a:rPr>
              <a:t>錯</a:t>
            </a:r>
            <a:r>
              <a:rPr lang="en-US" altLang="zh-TW" sz="1800" dirty="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 dirty="0">
                <a:ea typeface="新細明體" panose="02020500000000000000" pitchFamily="18" charset="-120"/>
              </a:rPr>
              <a:t>我們要學會尊重不同的家庭</a:t>
            </a:r>
          </a:p>
          <a:p>
            <a:pPr>
              <a:lnSpc>
                <a:spcPct val="80000"/>
              </a:lnSpc>
            </a:pPr>
            <a:r>
              <a:rPr lang="en-US" altLang="zh-TW" sz="1800" dirty="0">
                <a:ea typeface="新細明體" panose="02020500000000000000" pitchFamily="18" charset="-120"/>
              </a:rPr>
              <a:t>QA-20: </a:t>
            </a:r>
            <a:r>
              <a:rPr lang="zh-TW" altLang="en-US" sz="1800" dirty="0">
                <a:ea typeface="新細明體" panose="02020500000000000000" pitchFamily="18" charset="-120"/>
              </a:rPr>
              <a:t>來自不同國家的父母，對子女的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關懷</a:t>
            </a:r>
            <a:r>
              <a:rPr lang="zh-TW" altLang="en-US" sz="1800" dirty="0">
                <a:solidFill>
                  <a:srgbClr val="0000FF"/>
                </a:solidFill>
                <a:ea typeface="新細明體" panose="02020500000000000000" pitchFamily="18" charset="-120"/>
              </a:rPr>
              <a:t>一定不一樣</a:t>
            </a:r>
            <a:r>
              <a:rPr lang="zh-TW" altLang="en-US" sz="1800" dirty="0">
                <a:ea typeface="新細明體" panose="02020500000000000000" pitchFamily="18" charset="-120"/>
              </a:rPr>
              <a:t>。</a:t>
            </a:r>
            <a:r>
              <a:rPr lang="en-US" altLang="zh-TW" sz="1800" dirty="0">
                <a:ea typeface="新細明體" panose="02020500000000000000" pitchFamily="18" charset="-120"/>
              </a:rPr>
              <a:t>...[</a:t>
            </a:r>
            <a:r>
              <a:rPr lang="zh-TW" altLang="en-US" sz="1800" dirty="0">
                <a:ea typeface="新細明體" panose="02020500000000000000" pitchFamily="18" charset="-120"/>
              </a:rPr>
              <a:t>錯</a:t>
            </a:r>
            <a:r>
              <a:rPr lang="en-US" altLang="zh-TW" sz="1800" dirty="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 dirty="0">
                <a:ea typeface="新細明體" panose="02020500000000000000" pitchFamily="18" charset="-120"/>
              </a:rPr>
              <a:t>雖然父母來自不同的國家，但是對子女付出的</a:t>
            </a: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愛</a:t>
            </a:r>
            <a:r>
              <a:rPr lang="zh-TW" altLang="en-US" sz="1600" dirty="0">
                <a:solidFill>
                  <a:srgbClr val="0000FF"/>
                </a:solidFill>
                <a:ea typeface="新細明體" panose="02020500000000000000" pitchFamily="18" charset="-120"/>
              </a:rPr>
              <a:t>是一樣</a:t>
            </a:r>
            <a:r>
              <a:rPr lang="zh-TW" altLang="en-US" sz="1600" dirty="0">
                <a:ea typeface="新細明體" panose="02020500000000000000" pitchFamily="18" charset="-120"/>
              </a:rPr>
              <a:t>。</a:t>
            </a:r>
          </a:p>
          <a:p>
            <a:pPr>
              <a:lnSpc>
                <a:spcPct val="80000"/>
              </a:lnSpc>
            </a:pPr>
            <a:r>
              <a:rPr lang="en-US" altLang="zh-TW" sz="1800" dirty="0">
                <a:ea typeface="新細明體" panose="02020500000000000000" pitchFamily="18" charset="-120"/>
              </a:rPr>
              <a:t>QA-21: </a:t>
            </a:r>
            <a:r>
              <a:rPr lang="zh-TW" altLang="en-US" sz="1800" dirty="0">
                <a:ea typeface="新細明體" panose="02020500000000000000" pitchFamily="18" charset="-120"/>
              </a:rPr>
              <a:t>隔代教養家庭是由</a:t>
            </a:r>
            <a:r>
              <a:rPr lang="zh-TW" altLang="en-US" sz="1800" dirty="0">
                <a:solidFill>
                  <a:srgbClr val="FF0000"/>
                </a:solidFill>
                <a:ea typeface="新細明體" panose="02020500000000000000" pitchFamily="18" charset="-120"/>
              </a:rPr>
              <a:t>父母</a:t>
            </a:r>
            <a:r>
              <a:rPr lang="zh-TW" altLang="en-US" sz="1800" dirty="0">
                <a:ea typeface="新細明體" panose="02020500000000000000" pitchFamily="18" charset="-120"/>
              </a:rPr>
              <a:t>負責養育子女。</a:t>
            </a:r>
            <a:r>
              <a:rPr lang="en-US" altLang="zh-TW" sz="1800" dirty="0">
                <a:ea typeface="新細明體" panose="02020500000000000000" pitchFamily="18" charset="-120"/>
              </a:rPr>
              <a:t>...[</a:t>
            </a:r>
            <a:r>
              <a:rPr lang="zh-TW" altLang="en-US" sz="1800" dirty="0">
                <a:ea typeface="新細明體" panose="02020500000000000000" pitchFamily="18" charset="-120"/>
              </a:rPr>
              <a:t>錯</a:t>
            </a:r>
            <a:r>
              <a:rPr lang="en-US" altLang="zh-TW" sz="1800" dirty="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 dirty="0">
                <a:ea typeface="新細明體" panose="02020500000000000000" pitchFamily="18" charset="-120"/>
              </a:rPr>
              <a:t>隔代教養家庭是由</a:t>
            </a: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祖父母</a:t>
            </a:r>
            <a:r>
              <a:rPr lang="zh-TW" altLang="en-US" sz="1600" dirty="0">
                <a:ea typeface="新細明體" panose="02020500000000000000" pitchFamily="18" charset="-120"/>
              </a:rPr>
              <a:t>或</a:t>
            </a:r>
            <a:r>
              <a:rPr lang="zh-TW" altLang="en-US" sz="1600" dirty="0">
                <a:solidFill>
                  <a:srgbClr val="FF0000"/>
                </a:solidFill>
                <a:ea typeface="新細明體" panose="02020500000000000000" pitchFamily="18" charset="-120"/>
              </a:rPr>
              <a:t>外祖父母</a:t>
            </a:r>
            <a:r>
              <a:rPr lang="zh-TW" altLang="en-US" sz="1600" dirty="0">
                <a:ea typeface="新細明體" panose="02020500000000000000" pitchFamily="18" charset="-120"/>
              </a:rPr>
              <a:t>負責養育小孩的家庭。		</a:t>
            </a:r>
            <a:r>
              <a:rPr lang="zh-TW" altLang="en-US" sz="1600" dirty="0">
                <a:ea typeface="新細明體" panose="02020500000000000000" pitchFamily="18" charset="-120"/>
                <a:sym typeface="Wingdings" panose="05000000000000000000" pitchFamily="2" charset="2"/>
              </a:rPr>
              <a:t></a:t>
            </a:r>
            <a:r>
              <a:rPr lang="en-US" altLang="zh-TW" sz="1600" dirty="0">
                <a:ea typeface="新細明體" panose="02020500000000000000" pitchFamily="18" charset="-120"/>
                <a:sym typeface="Wingdings" panose="05000000000000000000" pitchFamily="2" charset="2"/>
              </a:rPr>
              <a:t>Def.</a:t>
            </a:r>
            <a:endParaRPr lang="en-US" altLang="zh-TW" sz="1600" dirty="0">
              <a:ea typeface="新細明體" panose="02020500000000000000" pitchFamily="18" charset="-120"/>
            </a:endParaRPr>
          </a:p>
        </p:txBody>
      </p:sp>
      <p:sp>
        <p:nvSpPr>
          <p:cNvPr id="2828292" name="AutoShape 4"/>
          <p:cNvSpPr>
            <a:spLocks/>
          </p:cNvSpPr>
          <p:nvPr/>
        </p:nvSpPr>
        <p:spPr bwMode="auto">
          <a:xfrm>
            <a:off x="5292735" y="6021394"/>
            <a:ext cx="2881313" cy="503237"/>
          </a:xfrm>
          <a:prstGeom prst="borderCallout2">
            <a:avLst>
              <a:gd name="adj1" fmla="val 22713"/>
              <a:gd name="adj2" fmla="val -2644"/>
              <a:gd name="adj3" fmla="val 22713"/>
              <a:gd name="adj4" fmla="val -16639"/>
              <a:gd name="adj5" fmla="val -46056"/>
              <a:gd name="adj6" fmla="val -30690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pPr algn="ctr"/>
            <a:r>
              <a:rPr lang="en-US" altLang="zh-TW" sz="1400">
                <a:solidFill>
                  <a:srgbClr val="000000"/>
                </a:solidFill>
                <a:latin typeface="Arial Narrow" panose="020B0606020202030204" pitchFamily="34" charset="0"/>
              </a:rPr>
              <a:t>“</a:t>
            </a:r>
            <a:r>
              <a:rPr lang="zh-TW" altLang="en-US" sz="1400">
                <a:solidFill>
                  <a:srgbClr val="000000"/>
                </a:solidFill>
                <a:latin typeface="Arial Narrow" panose="020B0606020202030204" pitchFamily="34" charset="0"/>
              </a:rPr>
              <a:t>好朋友是會規勸你的過錯的朋友” </a:t>
            </a:r>
            <a:r>
              <a:rPr lang="en-US" altLang="zh-TW" sz="1400">
                <a:solidFill>
                  <a:srgbClr val="000000"/>
                </a:solidFill>
                <a:latin typeface="Arial Narrow" panose="020B0606020202030204" pitchFamily="34" charset="0"/>
              </a:rPr>
              <a:t>is not a complete definition of “</a:t>
            </a:r>
            <a:r>
              <a:rPr lang="zh-TW" altLang="en-US" sz="1400">
                <a:solidFill>
                  <a:srgbClr val="000000"/>
                </a:solidFill>
                <a:latin typeface="Arial Narrow" panose="020B0606020202030204" pitchFamily="34" charset="0"/>
              </a:rPr>
              <a:t>好朋友”</a:t>
            </a:r>
            <a:r>
              <a:rPr lang="en-US" altLang="zh-TW" sz="1400">
                <a:solidFill>
                  <a:srgbClr val="000000"/>
                </a:solidFill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6340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6363357" y="6356352"/>
            <a:ext cx="2085975" cy="365125"/>
          </a:xfrm>
          <a:prstGeom prst="rect">
            <a:avLst/>
          </a:prstGeom>
        </p:spPr>
        <p:txBody>
          <a:bodyPr lIns="91436" tIns="45718" rIns="91436" bIns="45718"/>
          <a:lstStyle/>
          <a:p>
            <a:fld id="{103CEDD9-B370-4C2D-81A6-0255978FF427}" type="slidenum">
              <a:rPr lang="en-US" altLang="zh-TW">
                <a:solidFill>
                  <a:srgbClr val="000000"/>
                </a:solidFill>
              </a:rPr>
              <a:pPr/>
              <a:t>119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84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Sample-G5A-0101, QTP=LC </a:t>
            </a:r>
            <a:br>
              <a:rPr lang="en-US" altLang="zh-TW" sz="2400"/>
            </a:br>
            <a:r>
              <a:rPr lang="en-US" altLang="zh-TW" sz="2400"/>
              <a:t>(1~8)</a:t>
            </a:r>
          </a:p>
        </p:txBody>
      </p:sp>
      <p:sp>
        <p:nvSpPr>
          <p:cNvPr id="284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QA-2: </a:t>
            </a:r>
            <a:r>
              <a:rPr lang="zh-TW" altLang="en-US" sz="1800">
                <a:ea typeface="新細明體" panose="02020500000000000000" pitchFamily="18" charset="-120"/>
              </a:rPr>
              <a:t>臺灣島的</a:t>
            </a:r>
            <a:r>
              <a:rPr lang="zh-TW" altLang="en-US" sz="1800">
                <a:solidFill>
                  <a:srgbClr val="FF0000"/>
                </a:solidFill>
                <a:ea typeface="新細明體" panose="02020500000000000000" pitchFamily="18" charset="-120"/>
              </a:rPr>
              <a:t>南北總長度比東西寬度長</a:t>
            </a:r>
            <a:r>
              <a:rPr lang="zh-TW" altLang="en-US" sz="1800">
                <a:ea typeface="新細明體" panose="02020500000000000000" pitchFamily="18" charset="-120"/>
              </a:rPr>
              <a:t>，是個南北較狹長的島嶼。</a:t>
            </a:r>
            <a:r>
              <a:rPr lang="en-US" altLang="zh-TW" sz="1800">
                <a:ea typeface="新細明體" panose="02020500000000000000" pitchFamily="18" charset="-120"/>
              </a:rPr>
              <a:t>...[</a:t>
            </a:r>
            <a:r>
              <a:rPr lang="zh-TW" altLang="en-US" sz="1800">
                <a:ea typeface="新細明體" panose="02020500000000000000" pitchFamily="18" charset="-120"/>
              </a:rPr>
              <a:t>對</a:t>
            </a:r>
            <a:r>
              <a:rPr lang="en-US" altLang="zh-TW" sz="180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>
                <a:ea typeface="新細明體" panose="02020500000000000000" pitchFamily="18" charset="-120"/>
              </a:rPr>
              <a:t>臺灣島</a:t>
            </a:r>
            <a:r>
              <a:rPr lang="zh-TW" altLang="en-US" sz="1600">
                <a:solidFill>
                  <a:srgbClr val="FF0000"/>
                </a:solidFill>
                <a:ea typeface="新細明體" panose="02020500000000000000" pitchFamily="18" charset="-120"/>
              </a:rPr>
              <a:t>南北總長度約四百公里</a:t>
            </a:r>
            <a:r>
              <a:rPr lang="zh-TW" altLang="en-US" sz="1600">
                <a:ea typeface="新細明體" panose="02020500000000000000" pitchFamily="18" charset="-120"/>
              </a:rPr>
              <a:t>，</a:t>
            </a:r>
            <a:r>
              <a:rPr lang="zh-TW" altLang="en-US" sz="1600">
                <a:solidFill>
                  <a:srgbClr val="FF0000"/>
                </a:solidFill>
                <a:ea typeface="新細明體" panose="02020500000000000000" pitchFamily="18" charset="-120"/>
              </a:rPr>
              <a:t>東西最寬約一百四十公里</a:t>
            </a:r>
            <a:r>
              <a:rPr lang="zh-TW" altLang="en-US" sz="1600">
                <a:ea typeface="新細明體" panose="02020500000000000000" pitchFamily="18" charset="-120"/>
              </a:rPr>
              <a:t>，是個南北狹長的島嶼</a:t>
            </a:r>
          </a:p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QA-4: </a:t>
            </a:r>
            <a:r>
              <a:rPr lang="zh-TW" altLang="en-US" sz="1800">
                <a:ea typeface="新細明體" panose="02020500000000000000" pitchFamily="18" charset="-120"/>
              </a:rPr>
              <a:t>臺灣島的東西寬度大於南北長度。</a:t>
            </a:r>
            <a:r>
              <a:rPr lang="en-US" altLang="zh-TW" sz="1800">
                <a:ea typeface="新細明體" panose="02020500000000000000" pitchFamily="18" charset="-120"/>
              </a:rPr>
              <a:t>...[</a:t>
            </a:r>
            <a:r>
              <a:rPr lang="zh-TW" altLang="en-US" sz="1800">
                <a:ea typeface="新細明體" panose="02020500000000000000" pitchFamily="18" charset="-120"/>
              </a:rPr>
              <a:t>錯</a:t>
            </a:r>
            <a:r>
              <a:rPr lang="en-US" altLang="zh-TW" sz="180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>
                <a:ea typeface="新細明體" panose="02020500000000000000" pitchFamily="18" charset="-120"/>
              </a:rPr>
              <a:t>臺灣島南北總長度約四百公里，東西最寬約一百四十公里</a:t>
            </a:r>
          </a:p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QA-5: </a:t>
            </a:r>
            <a:r>
              <a:rPr lang="zh-TW" altLang="en-US" sz="1800">
                <a:ea typeface="新細明體" panose="02020500000000000000" pitchFamily="18" charset="-120"/>
              </a:rPr>
              <a:t>臺灣西部的海域是太平洋。</a:t>
            </a:r>
            <a:r>
              <a:rPr lang="en-US" altLang="zh-TW" sz="1800">
                <a:ea typeface="新細明體" panose="02020500000000000000" pitchFamily="18" charset="-120"/>
              </a:rPr>
              <a:t>...[</a:t>
            </a:r>
            <a:r>
              <a:rPr lang="zh-TW" altLang="en-US" sz="1800">
                <a:ea typeface="新細明體" panose="02020500000000000000" pitchFamily="18" charset="-120"/>
              </a:rPr>
              <a:t>錯</a:t>
            </a:r>
            <a:r>
              <a:rPr lang="en-US" altLang="zh-TW" sz="180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>
                <a:ea typeface="新細明體" panose="02020500000000000000" pitchFamily="18" charset="-120"/>
              </a:rPr>
              <a:t>東臨廣大的太平洋；西邊隔著臺灣海峽和中國大陸的福建省相望</a:t>
            </a:r>
          </a:p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QA-8: </a:t>
            </a:r>
            <a:r>
              <a:rPr lang="zh-TW" altLang="en-US" sz="1800">
                <a:solidFill>
                  <a:srgbClr val="FF0000"/>
                </a:solidFill>
                <a:ea typeface="新細明體" panose="02020500000000000000" pitchFamily="18" charset="-120"/>
              </a:rPr>
              <a:t>臺灣位處偏僻</a:t>
            </a:r>
            <a:r>
              <a:rPr lang="zh-TW" altLang="en-US" sz="1800">
                <a:ea typeface="新細明體" panose="02020500000000000000" pitchFamily="18" charset="-120"/>
              </a:rPr>
              <a:t>，在世界交通上未能占有重要地位。</a:t>
            </a:r>
            <a:r>
              <a:rPr lang="en-US" altLang="zh-TW" sz="1800">
                <a:ea typeface="新細明體" panose="02020500000000000000" pitchFamily="18" charset="-120"/>
              </a:rPr>
              <a:t>...[</a:t>
            </a:r>
            <a:r>
              <a:rPr lang="zh-TW" altLang="en-US" sz="1800">
                <a:ea typeface="新細明體" panose="02020500000000000000" pitchFamily="18" charset="-120"/>
              </a:rPr>
              <a:t>錯</a:t>
            </a:r>
            <a:r>
              <a:rPr lang="en-US" altLang="zh-TW" sz="180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>
                <a:solidFill>
                  <a:srgbClr val="FF0000"/>
                </a:solidFill>
                <a:ea typeface="新細明體" panose="02020500000000000000" pitchFamily="18" charset="-120"/>
              </a:rPr>
              <a:t>往來的飛機和船隻很多</a:t>
            </a:r>
            <a:r>
              <a:rPr lang="zh-TW" altLang="en-US" sz="1600">
                <a:ea typeface="新細明體" panose="02020500000000000000" pitchFamily="18" charset="-120"/>
              </a:rPr>
              <a:t>，因此在交通及經濟貿易上占有很重要的地位</a:t>
            </a:r>
          </a:p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QA-21: </a:t>
            </a:r>
            <a:r>
              <a:rPr lang="zh-TW" altLang="en-US" sz="1800">
                <a:ea typeface="新細明體" panose="02020500000000000000" pitchFamily="18" charset="-120"/>
              </a:rPr>
              <a:t>臺灣位在亞洲東邊一連串弧形島嶼的</a:t>
            </a:r>
            <a:r>
              <a:rPr lang="zh-TW" altLang="en-US" sz="1800">
                <a:solidFill>
                  <a:srgbClr val="FF0000"/>
                </a:solidFill>
                <a:ea typeface="新細明體" panose="02020500000000000000" pitchFamily="18" charset="-120"/>
              </a:rPr>
              <a:t>頂端</a:t>
            </a:r>
            <a:r>
              <a:rPr lang="zh-TW" altLang="en-US" sz="1800">
                <a:ea typeface="新細明體" panose="02020500000000000000" pitchFamily="18" charset="-120"/>
              </a:rPr>
              <a:t>位置，在交通與貿易上占有很重要的地位。</a:t>
            </a:r>
            <a:r>
              <a:rPr lang="en-US" altLang="zh-TW" sz="1800">
                <a:ea typeface="新細明體" panose="02020500000000000000" pitchFamily="18" charset="-120"/>
              </a:rPr>
              <a:t>...[</a:t>
            </a:r>
            <a:r>
              <a:rPr lang="zh-TW" altLang="en-US" sz="1800">
                <a:ea typeface="新細明體" panose="02020500000000000000" pitchFamily="18" charset="-120"/>
              </a:rPr>
              <a:t>錯</a:t>
            </a:r>
            <a:r>
              <a:rPr lang="en-US" altLang="zh-TW" sz="180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>
                <a:ea typeface="新細明體" panose="02020500000000000000" pitchFamily="18" charset="-120"/>
              </a:rPr>
              <a:t>但是正好位於亞洲東邊一連串孤形島嶼的</a:t>
            </a:r>
            <a:r>
              <a:rPr lang="zh-TW" altLang="en-US" sz="1600">
                <a:solidFill>
                  <a:srgbClr val="FF0000"/>
                </a:solidFill>
                <a:ea typeface="新細明體" panose="02020500000000000000" pitchFamily="18" charset="-120"/>
              </a:rPr>
              <a:t>中央</a:t>
            </a:r>
            <a:r>
              <a:rPr lang="zh-TW" altLang="en-US" sz="1600">
                <a:ea typeface="新細明體" panose="02020500000000000000" pitchFamily="18" charset="-120"/>
              </a:rPr>
              <a:t>位置</a:t>
            </a:r>
            <a:r>
              <a:rPr lang="en-US" altLang="zh-TW" sz="1600">
                <a:ea typeface="新細明體" panose="02020500000000000000" pitchFamily="18" charset="-120"/>
              </a:rPr>
              <a:t>…</a:t>
            </a:r>
            <a:r>
              <a:rPr lang="zh-TW" altLang="en-US" sz="1600">
                <a:ea typeface="新細明體" panose="02020500000000000000" pitchFamily="18" charset="-120"/>
              </a:rPr>
              <a:t>因此在交通及經濟貿易上占有很重要的地位</a:t>
            </a:r>
          </a:p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QA-24: </a:t>
            </a:r>
            <a:r>
              <a:rPr lang="zh-TW" altLang="en-US" sz="1800">
                <a:ea typeface="新細明體" panose="02020500000000000000" pitchFamily="18" charset="-120"/>
              </a:rPr>
              <a:t>臺灣島的東西寬</a:t>
            </a:r>
            <a:r>
              <a:rPr lang="zh-TW" altLang="en-US" sz="1800">
                <a:solidFill>
                  <a:srgbClr val="FF0000"/>
                </a:solidFill>
                <a:ea typeface="新細明體" panose="02020500000000000000" pitchFamily="18" charset="-120"/>
              </a:rPr>
              <a:t>約</a:t>
            </a:r>
            <a:r>
              <a:rPr lang="en-US" altLang="zh-TW" sz="1800">
                <a:solidFill>
                  <a:srgbClr val="FF0000"/>
                </a:solidFill>
                <a:ea typeface="新細明體" panose="02020500000000000000" pitchFamily="18" charset="-120"/>
              </a:rPr>
              <a:t>400</a:t>
            </a:r>
            <a:r>
              <a:rPr lang="zh-TW" altLang="en-US" sz="1800">
                <a:ea typeface="新細明體" panose="02020500000000000000" pitchFamily="18" charset="-120"/>
              </a:rPr>
              <a:t>公里。</a:t>
            </a:r>
            <a:r>
              <a:rPr lang="en-US" altLang="zh-TW" sz="1800">
                <a:ea typeface="新細明體" panose="02020500000000000000" pitchFamily="18" charset="-120"/>
              </a:rPr>
              <a:t>...[</a:t>
            </a:r>
            <a:r>
              <a:rPr lang="zh-TW" altLang="en-US" sz="1800">
                <a:ea typeface="新細明體" panose="02020500000000000000" pitchFamily="18" charset="-120"/>
              </a:rPr>
              <a:t>錯</a:t>
            </a:r>
            <a:r>
              <a:rPr lang="en-US" altLang="zh-TW" sz="180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>
                <a:ea typeface="新細明體" panose="02020500000000000000" pitchFamily="18" charset="-120"/>
              </a:rPr>
              <a:t>東西</a:t>
            </a:r>
            <a:r>
              <a:rPr lang="zh-TW" altLang="en-US" sz="1600">
                <a:solidFill>
                  <a:srgbClr val="FF0000"/>
                </a:solidFill>
                <a:ea typeface="新細明體" panose="02020500000000000000" pitchFamily="18" charset="-120"/>
              </a:rPr>
              <a:t>最寬約一百四十</a:t>
            </a:r>
            <a:r>
              <a:rPr lang="zh-TW" altLang="en-US" sz="1600">
                <a:ea typeface="新細明體" panose="02020500000000000000" pitchFamily="18" charset="-120"/>
              </a:rPr>
              <a:t>公里</a:t>
            </a:r>
          </a:p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QA-26: </a:t>
            </a:r>
            <a:r>
              <a:rPr lang="zh-TW" altLang="en-US" sz="1800">
                <a:ea typeface="新細明體" panose="02020500000000000000" pitchFamily="18" charset="-120"/>
              </a:rPr>
              <a:t>臺灣島是個南北長度比東西長的島嶼。</a:t>
            </a:r>
            <a:r>
              <a:rPr lang="en-US" altLang="zh-TW" sz="1800">
                <a:ea typeface="新細明體" panose="02020500000000000000" pitchFamily="18" charset="-120"/>
              </a:rPr>
              <a:t>...[</a:t>
            </a:r>
            <a:r>
              <a:rPr lang="zh-TW" altLang="en-US" sz="1800">
                <a:ea typeface="新細明體" panose="02020500000000000000" pitchFamily="18" charset="-120"/>
              </a:rPr>
              <a:t>對</a:t>
            </a:r>
            <a:r>
              <a:rPr lang="en-US" altLang="zh-TW" sz="180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600">
                <a:ea typeface="新細明體" panose="02020500000000000000" pitchFamily="18" charset="-120"/>
              </a:rPr>
              <a:t>臺灣島南北總長度約四百公里，東西最寬約一百四十公里</a:t>
            </a:r>
          </a:p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QA-29: </a:t>
            </a:r>
            <a:r>
              <a:rPr lang="zh-TW" altLang="en-US" sz="1800">
                <a:solidFill>
                  <a:srgbClr val="FF0000"/>
                </a:solidFill>
                <a:ea typeface="新細明體" panose="02020500000000000000" pitchFamily="18" charset="-120"/>
              </a:rPr>
              <a:t>站</a:t>
            </a:r>
            <a:r>
              <a:rPr lang="zh-TW" altLang="en-US" sz="1800">
                <a:ea typeface="新細明體" panose="02020500000000000000" pitchFamily="18" charset="-120"/>
              </a:rPr>
              <a:t>在臺灣的西部</a:t>
            </a:r>
            <a:r>
              <a:rPr lang="zh-TW" altLang="en-US" sz="1800">
                <a:solidFill>
                  <a:srgbClr val="FF0000"/>
                </a:solidFill>
                <a:ea typeface="新細明體" panose="02020500000000000000" pitchFamily="18" charset="-120"/>
              </a:rPr>
              <a:t>海岸</a:t>
            </a:r>
            <a:r>
              <a:rPr lang="zh-TW" altLang="en-US" sz="1800">
                <a:ea typeface="新細明體" panose="02020500000000000000" pitchFamily="18" charset="-120"/>
              </a:rPr>
              <a:t>，可</a:t>
            </a:r>
            <a:r>
              <a:rPr lang="zh-TW" altLang="en-US" sz="1800">
                <a:solidFill>
                  <a:srgbClr val="FF0000"/>
                </a:solidFill>
                <a:ea typeface="新細明體" panose="02020500000000000000" pitchFamily="18" charset="-120"/>
              </a:rPr>
              <a:t>欣賞</a:t>
            </a:r>
            <a:r>
              <a:rPr lang="zh-TW" altLang="en-US" sz="1800">
                <a:ea typeface="新細明體" panose="02020500000000000000" pitchFamily="18" charset="-120"/>
              </a:rPr>
              <a:t>太平洋的</a:t>
            </a:r>
            <a:r>
              <a:rPr lang="zh-TW" altLang="en-US" sz="1800">
                <a:solidFill>
                  <a:srgbClr val="FF0000"/>
                </a:solidFill>
                <a:ea typeface="新細明體" panose="02020500000000000000" pitchFamily="18" charset="-120"/>
              </a:rPr>
              <a:t>壯麗海景</a:t>
            </a:r>
            <a:r>
              <a:rPr lang="zh-TW" altLang="en-US" sz="1800">
                <a:ea typeface="新細明體" panose="02020500000000000000" pitchFamily="18" charset="-120"/>
              </a:rPr>
              <a:t>。</a:t>
            </a:r>
            <a:r>
              <a:rPr lang="en-US" altLang="zh-TW" sz="1800">
                <a:ea typeface="新細明體" panose="02020500000000000000" pitchFamily="18" charset="-120"/>
              </a:rPr>
              <a:t>...[</a:t>
            </a:r>
            <a:r>
              <a:rPr lang="zh-TW" altLang="en-US" sz="1800">
                <a:ea typeface="新細明體" panose="02020500000000000000" pitchFamily="18" charset="-120"/>
              </a:rPr>
              <a:t>錯</a:t>
            </a:r>
            <a:r>
              <a:rPr lang="en-US" altLang="zh-TW" sz="1800">
                <a:ea typeface="新細明體" panose="02020500000000000000" pitchFamily="18" charset="-120"/>
              </a:rPr>
              <a:t>]</a:t>
            </a:r>
          </a:p>
          <a:p>
            <a:pPr lvl="1">
              <a:lnSpc>
                <a:spcPct val="80000"/>
              </a:lnSpc>
            </a:pPr>
            <a:r>
              <a:rPr lang="zh-TW" altLang="en-US" sz="1800">
                <a:ea typeface="新細明體" panose="02020500000000000000" pitchFamily="18" charset="-120"/>
              </a:rPr>
              <a:t>東臨廣大的太平洋</a:t>
            </a:r>
            <a:endParaRPr lang="zh-TW" altLang="en-US" sz="1600">
              <a:ea typeface="新細明體" panose="02020500000000000000" pitchFamily="18" charset="-120"/>
            </a:endParaRPr>
          </a:p>
        </p:txBody>
      </p:sp>
      <p:sp>
        <p:nvSpPr>
          <p:cNvPr id="2841604" name="AutoShape 4"/>
          <p:cNvSpPr>
            <a:spLocks/>
          </p:cNvSpPr>
          <p:nvPr/>
        </p:nvSpPr>
        <p:spPr bwMode="auto">
          <a:xfrm>
            <a:off x="3276600" y="5876929"/>
            <a:ext cx="5545138" cy="609600"/>
          </a:xfrm>
          <a:prstGeom prst="borderCallout2">
            <a:avLst>
              <a:gd name="adj1" fmla="val 18750"/>
              <a:gd name="adj2" fmla="val -1375"/>
              <a:gd name="adj3" fmla="val 18750"/>
              <a:gd name="adj4" fmla="val -3148"/>
              <a:gd name="adj5" fmla="val -75782"/>
              <a:gd name="adj6" fmla="val -9593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/>
          <a:p>
            <a:r>
              <a:rPr lang="zh-TW" altLang="en-US" sz="1600">
                <a:solidFill>
                  <a:srgbClr val="000000"/>
                </a:solidFill>
              </a:rPr>
              <a:t>站在臺灣的</a:t>
            </a:r>
            <a:r>
              <a:rPr lang="zh-TW" altLang="en-US" sz="1600">
                <a:solidFill>
                  <a:srgbClr val="FF0000"/>
                </a:solidFill>
              </a:rPr>
              <a:t>東部</a:t>
            </a:r>
            <a:r>
              <a:rPr lang="zh-TW" altLang="en-US" sz="1600">
                <a:solidFill>
                  <a:srgbClr val="000000"/>
                </a:solidFill>
              </a:rPr>
              <a:t>海岸，可欣賞太平洋的壯麗海景。 </a:t>
            </a:r>
            <a:r>
              <a:rPr lang="zh-TW" altLang="en-US" sz="160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altLang="zh-TW" sz="1600">
                <a:solidFill>
                  <a:srgbClr val="000000"/>
                </a:solidFill>
                <a:sym typeface="Wingdings" panose="05000000000000000000" pitchFamily="2" charset="2"/>
              </a:rPr>
              <a:t>True</a:t>
            </a:r>
            <a:endParaRPr lang="en-US" altLang="zh-TW" sz="1600">
              <a:solidFill>
                <a:srgbClr val="000000"/>
              </a:solidFill>
            </a:endParaRPr>
          </a:p>
          <a:p>
            <a:r>
              <a:rPr lang="zh-TW" altLang="en-US" sz="1600">
                <a:solidFill>
                  <a:srgbClr val="000000"/>
                </a:solidFill>
              </a:rPr>
              <a:t>站在臺灣的東部海岸，可欣賞太平洋的壯麗</a:t>
            </a:r>
            <a:r>
              <a:rPr lang="zh-TW" altLang="en-US" sz="1600">
                <a:solidFill>
                  <a:srgbClr val="FF0000"/>
                </a:solidFill>
              </a:rPr>
              <a:t>日落</a:t>
            </a:r>
            <a:r>
              <a:rPr lang="zh-TW" altLang="en-US" sz="1600">
                <a:solidFill>
                  <a:srgbClr val="000000"/>
                </a:solidFill>
              </a:rPr>
              <a:t>。 </a:t>
            </a:r>
            <a:r>
              <a:rPr lang="zh-TW" altLang="en-US" sz="160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altLang="zh-TW" sz="1600">
                <a:solidFill>
                  <a:srgbClr val="000000"/>
                </a:solidFill>
                <a:sym typeface="Wingdings" panose="05000000000000000000" pitchFamily="2" charset="2"/>
              </a:rPr>
              <a:t>False</a:t>
            </a:r>
            <a:endParaRPr lang="en-US" altLang="zh-TW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7904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/>
                </a:solidFill>
              </a:rPr>
              <a:pPr/>
              <a:t>120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22" name="投影片編號版面配置區 2"/>
          <p:cNvSpPr txBox="1">
            <a:spLocks/>
          </p:cNvSpPr>
          <p:nvPr/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lIns="91436" tIns="45718" rIns="91436" bIns="45718"/>
          <a:lstStyle>
            <a:defPPr>
              <a:defRPr lang="en-U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C17973-5B57-4656-903B-A89E7C148C9B}" type="slidenum">
              <a:rPr lang="en-US" altLang="zh-TW" smtClean="0">
                <a:solidFill>
                  <a:prstClr val="black"/>
                </a:solidFill>
              </a:rPr>
              <a:pPr/>
              <a:t>120</a:t>
            </a:fld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TW"/>
              <a:t>Block Diagram of SSQA-B1</a:t>
            </a: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2914650" y="3644901"/>
            <a:ext cx="3240088" cy="46166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/>
          <a:p>
            <a:pPr algn="ctr" defTabSz="457093"/>
            <a:r>
              <a:rPr lang="en-US" altLang="zh-TW" sz="2400">
                <a:solidFill>
                  <a:prstClr val="black"/>
                </a:solidFill>
                <a:latin typeface="Arial" panose="020B0604020202020204" pitchFamily="34" charset="0"/>
              </a:rPr>
              <a:t>Evidence Search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887702" y="5822951"/>
            <a:ext cx="1292397" cy="70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/>
          <a:p>
            <a:pPr algn="ctr" defTabSz="457093"/>
            <a:r>
              <a:rPr lang="en-US" altLang="zh-TW" sz="2000">
                <a:solidFill>
                  <a:prstClr val="black"/>
                </a:solidFill>
              </a:rPr>
              <a:t>Answer </a:t>
            </a:r>
          </a:p>
          <a:p>
            <a:pPr algn="ctr" defTabSz="457093"/>
            <a:r>
              <a:rPr lang="en-US" altLang="zh-TW" sz="2000">
                <a:solidFill>
                  <a:prstClr val="black"/>
                </a:solidFill>
              </a:rPr>
              <a:t>(yes or no)</a:t>
            </a: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2916238" y="4824414"/>
            <a:ext cx="3238500" cy="46166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/>
          <a:p>
            <a:pPr algn="ctr" defTabSz="457093"/>
            <a:r>
              <a:rPr lang="en-US" altLang="zh-TW" sz="2400">
                <a:solidFill>
                  <a:prstClr val="black"/>
                </a:solidFill>
                <a:latin typeface="Arial" panose="020B0604020202020204" pitchFamily="34" charset="0"/>
              </a:rPr>
              <a:t>Entailment Decision</a:t>
            </a:r>
          </a:p>
        </p:txBody>
      </p:sp>
      <p:cxnSp>
        <p:nvCxnSpPr>
          <p:cNvPr id="27" name="AutoShape 7"/>
          <p:cNvCxnSpPr>
            <a:cxnSpLocks noChangeShapeType="1"/>
            <a:stCxn id="24" idx="2"/>
            <a:endCxn id="26" idx="0"/>
          </p:cNvCxnSpPr>
          <p:nvPr/>
        </p:nvCxnSpPr>
        <p:spPr bwMode="auto">
          <a:xfrm>
            <a:off x="4534694" y="4106562"/>
            <a:ext cx="794" cy="71785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AutoShape 8"/>
          <p:cNvCxnSpPr>
            <a:cxnSpLocks noChangeShapeType="1"/>
            <a:stCxn id="26" idx="2"/>
            <a:endCxn id="25" idx="0"/>
          </p:cNvCxnSpPr>
          <p:nvPr/>
        </p:nvCxnSpPr>
        <p:spPr bwMode="auto">
          <a:xfrm flipH="1">
            <a:off x="4533901" y="5286075"/>
            <a:ext cx="1587" cy="53687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3919786" y="4292601"/>
            <a:ext cx="1229816" cy="40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/>
          <a:p>
            <a:pPr algn="ctr" defTabSz="457093"/>
            <a:r>
              <a:rPr lang="en-US" altLang="zh-TW" sz="2000">
                <a:solidFill>
                  <a:prstClr val="black"/>
                </a:solidFill>
              </a:rPr>
              <a:t>T1,		T2</a:t>
            </a: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2600005" y="1484314"/>
            <a:ext cx="1373830" cy="40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/>
          <a:p>
            <a:pPr algn="ctr" defTabSz="457093"/>
            <a:r>
              <a:rPr lang="en-US" altLang="zh-TW" sz="2000">
                <a:solidFill>
                  <a:prstClr val="black"/>
                </a:solidFill>
              </a:rPr>
              <a:t>Lesson Text</a:t>
            </a:r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4796606" y="1484314"/>
            <a:ext cx="2035229" cy="40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/>
          <a:p>
            <a:pPr algn="ctr" defTabSz="457093"/>
            <a:r>
              <a:rPr lang="en-US" altLang="zh-TW" sz="2000">
                <a:solidFill>
                  <a:prstClr val="black"/>
                </a:solidFill>
              </a:rPr>
              <a:t>Y/N Question (T2)</a:t>
            </a: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2914650" y="2420939"/>
            <a:ext cx="3240088" cy="46166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/>
          <a:p>
            <a:pPr algn="ctr" defTabSz="457093"/>
            <a:r>
              <a:rPr lang="en-US" altLang="zh-TW" sz="2400">
                <a:solidFill>
                  <a:prstClr val="black"/>
                </a:solidFill>
                <a:latin typeface="Arial" panose="020B0604020202020204" pitchFamily="34" charset="0"/>
              </a:rPr>
              <a:t>Preprocessing</a:t>
            </a:r>
          </a:p>
        </p:txBody>
      </p:sp>
      <p:cxnSp>
        <p:nvCxnSpPr>
          <p:cNvPr id="33" name="AutoShape 17"/>
          <p:cNvCxnSpPr>
            <a:cxnSpLocks noChangeShapeType="1"/>
            <a:stCxn id="30" idx="2"/>
            <a:endCxn id="32" idx="0"/>
          </p:cNvCxnSpPr>
          <p:nvPr/>
        </p:nvCxnSpPr>
        <p:spPr bwMode="auto">
          <a:xfrm>
            <a:off x="3286920" y="1884419"/>
            <a:ext cx="1247774" cy="5365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AutoShape 18"/>
          <p:cNvCxnSpPr>
            <a:cxnSpLocks noChangeShapeType="1"/>
            <a:stCxn id="31" idx="2"/>
            <a:endCxn id="32" idx="0"/>
          </p:cNvCxnSpPr>
          <p:nvPr/>
        </p:nvCxnSpPr>
        <p:spPr bwMode="auto">
          <a:xfrm flipH="1">
            <a:off x="4534694" y="1884419"/>
            <a:ext cx="1279527" cy="5365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AutoShape 21"/>
          <p:cNvCxnSpPr>
            <a:cxnSpLocks noChangeShapeType="1"/>
          </p:cNvCxnSpPr>
          <p:nvPr/>
        </p:nvCxnSpPr>
        <p:spPr bwMode="auto">
          <a:xfrm>
            <a:off x="4586288" y="2906713"/>
            <a:ext cx="0" cy="728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3338945" y="3086101"/>
            <a:ext cx="2039076" cy="40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>
            <a:spAutoFit/>
          </a:bodyPr>
          <a:lstStyle/>
          <a:p>
            <a:pPr algn="ctr" defTabSz="457093"/>
            <a:r>
              <a:rPr lang="en-US" altLang="zh-TW" sz="2000">
                <a:solidFill>
                  <a:prstClr val="black"/>
                </a:solidFill>
              </a:rPr>
              <a:t>Lesson Text,	      T2</a:t>
            </a:r>
          </a:p>
        </p:txBody>
      </p:sp>
      <p:pic>
        <p:nvPicPr>
          <p:cNvPr id="38" name="Picture 8" descr="Sinica_logo.PNG"/>
          <p:cNvPicPr>
            <a:picLocks noChangeAspect="1"/>
          </p:cNvPicPr>
          <p:nvPr/>
        </p:nvPicPr>
        <p:blipFill>
          <a:blip r:embed="rId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5" y="5862386"/>
            <a:ext cx="866069" cy="859091"/>
          </a:xfrm>
          <a:prstGeom prst="rect">
            <a:avLst/>
          </a:prstGeom>
        </p:spPr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6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434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/>
              <a:t>Probabilistic Entailment Decision</a:t>
            </a:r>
          </a:p>
        </p:txBody>
      </p:sp>
      <p:sp>
        <p:nvSpPr>
          <p:cNvPr id="321434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zh-TW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706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46EC6-6F95-4CE6-8C92-A8435A9901C1}" type="slidenum">
              <a:rPr lang="en-US" altLang="zh-TW">
                <a:solidFill>
                  <a:srgbClr val="000000"/>
                </a:solidFill>
              </a:rPr>
              <a:pPr/>
              <a:t>122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2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>
                <a:sym typeface="Wingdings" pitchFamily="2" charset="2"/>
              </a:rPr>
              <a:t>Model – Alignment and Entailment, V1.1</a:t>
            </a:r>
            <a:endParaRPr lang="en-US" altLang="zh-TW">
              <a:sym typeface="Wingdings" pitchFamily="2" charset="2"/>
            </a:endParaRPr>
          </a:p>
        </p:txBody>
      </p:sp>
      <p:sp>
        <p:nvSpPr>
          <p:cNvPr id="32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altLang="zh-TW">
              <a:ea typeface="新細明體" charset="-120"/>
            </a:endParaRPr>
          </a:p>
          <a:p>
            <a:endParaRPr lang="en-US" altLang="zh-TW">
              <a:ea typeface="新細明體" charset="-120"/>
            </a:endParaRPr>
          </a:p>
          <a:p>
            <a:endParaRPr lang="en-US" altLang="zh-TW">
              <a:ea typeface="新細明體" charset="-120"/>
            </a:endParaRPr>
          </a:p>
          <a:p>
            <a:endParaRPr lang="en-US" altLang="zh-TW">
              <a:ea typeface="新細明體" charset="-120"/>
            </a:endParaRPr>
          </a:p>
          <a:p>
            <a:endParaRPr lang="en-US" altLang="zh-TW">
              <a:ea typeface="新細明體" charset="-120"/>
            </a:endParaRPr>
          </a:p>
          <a:p>
            <a:endParaRPr lang="en-US" altLang="zh-TW">
              <a:ea typeface="新細明體" charset="-120"/>
            </a:endParaRPr>
          </a:p>
          <a:p>
            <a:r>
              <a:rPr lang="en-US" altLang="zh-TW">
                <a:ea typeface="新細明體" charset="-120"/>
              </a:rPr>
              <a:t>Alignment Model</a:t>
            </a:r>
          </a:p>
        </p:txBody>
      </p:sp>
      <p:pic>
        <p:nvPicPr>
          <p:cNvPr id="32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4" y="1773238"/>
            <a:ext cx="806767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266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4" y="4530727"/>
            <a:ext cx="73818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156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106C0-149A-4A79-ADF5-E958052A8A39}" type="slidenum">
              <a:rPr lang="en-US" altLang="zh-TW">
                <a:solidFill>
                  <a:srgbClr val="000000"/>
                </a:solidFill>
              </a:rPr>
              <a:pPr/>
              <a:t>123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2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>
                <a:sym typeface="Wingdings" pitchFamily="2" charset="2"/>
              </a:rPr>
              <a:t>Model – Alignment and Entailment, V1.1</a:t>
            </a:r>
            <a:r>
              <a:rPr lang="en-US" altLang="zh-TW">
                <a:sym typeface="Wingdings" pitchFamily="2" charset="2"/>
              </a:rPr>
              <a:t> (cont’d)</a:t>
            </a:r>
          </a:p>
        </p:txBody>
      </p:sp>
      <p:sp>
        <p:nvSpPr>
          <p:cNvPr id="32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charset="-120"/>
              </a:rPr>
              <a:t>Entailment Model</a:t>
            </a:r>
          </a:p>
        </p:txBody>
      </p:sp>
      <p:pic>
        <p:nvPicPr>
          <p:cNvPr id="32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2133602"/>
            <a:ext cx="5010150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09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66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4800" dirty="0"/>
              <a:t>DNN on SSQA</a:t>
            </a:r>
          </a:p>
        </p:txBody>
      </p:sp>
      <p:sp>
        <p:nvSpPr>
          <p:cNvPr id="28866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zh-TW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509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body" idx="13"/>
          </p:nvPr>
        </p:nvSpPr>
        <p:spPr>
          <a:xfrm>
            <a:off x="285750" y="407247"/>
            <a:ext cx="7858125" cy="227755"/>
          </a:xfrm>
          <a:prstGeom prst="rect">
            <a:avLst/>
          </a:prstGeom>
        </p:spPr>
        <p:txBody>
          <a:bodyPr/>
          <a:lstStyle/>
          <a:p>
            <a:r>
              <a:t>5</a:t>
            </a:r>
          </a:p>
        </p:txBody>
      </p:sp>
      <p:sp>
        <p:nvSpPr>
          <p:cNvPr id="189" name="Shape 1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594360">
              <a:spcBef>
                <a:spcPts val="2800"/>
              </a:spcBef>
              <a:defRPr sz="6264"/>
            </a:lvl1pPr>
          </a:lstStyle>
          <a:p>
            <a:r>
              <a:rPr sz="3600" dirty="0"/>
              <a:t>Decomposable Attention model</a:t>
            </a:r>
          </a:p>
        </p:txBody>
      </p:sp>
      <p:sp>
        <p:nvSpPr>
          <p:cNvPr id="190" name="Shape 190"/>
          <p:cNvSpPr/>
          <p:nvPr/>
        </p:nvSpPr>
        <p:spPr>
          <a:xfrm flipV="1">
            <a:off x="2771702" y="4442282"/>
            <a:ext cx="0" cy="508001"/>
          </a:xfrm>
          <a:prstGeom prst="line">
            <a:avLst/>
          </a:prstGeom>
          <a:ln w="50800">
            <a:solidFill>
              <a:srgbClr val="A6AAA9"/>
            </a:solidFill>
            <a:miter lim="400000"/>
            <a:tailEnd type="triangle"/>
          </a:ln>
        </p:spPr>
        <p:txBody>
          <a:bodyPr lIns="21336" tIns="21336" rIns="21336" bIns="21336" anchor="ctr"/>
          <a:lstStyle/>
          <a:p>
            <a:pPr algn="ctr" defTabSz="346686" hangingPunct="0">
              <a:lnSpc>
                <a:spcPct val="80000"/>
              </a:lnSpc>
              <a:defRPr sz="4000" cap="all">
                <a:latin typeface="+mn-lt"/>
                <a:ea typeface="+mn-ea"/>
                <a:cs typeface="+mn-cs"/>
                <a:sym typeface="Baskerville SemiBold"/>
              </a:defRPr>
            </a:pPr>
            <a:endParaRPr sz="1700" kern="0" cap="all">
              <a:solidFill>
                <a:srgbClr val="838787"/>
              </a:solidFill>
              <a:sym typeface="Baskerville SemiBold"/>
            </a:endParaRPr>
          </a:p>
        </p:txBody>
      </p:sp>
      <p:sp>
        <p:nvSpPr>
          <p:cNvPr id="191" name="Shape 191"/>
          <p:cNvSpPr/>
          <p:nvPr/>
        </p:nvSpPr>
        <p:spPr>
          <a:xfrm flipV="1">
            <a:off x="5013762" y="4442282"/>
            <a:ext cx="0" cy="508001"/>
          </a:xfrm>
          <a:prstGeom prst="line">
            <a:avLst/>
          </a:prstGeom>
          <a:ln w="50800">
            <a:solidFill>
              <a:srgbClr val="A6AAA9"/>
            </a:solidFill>
            <a:miter lim="400000"/>
            <a:tailEnd type="triangle"/>
          </a:ln>
        </p:spPr>
        <p:txBody>
          <a:bodyPr lIns="21336" tIns="21336" rIns="21336" bIns="21336" anchor="ctr"/>
          <a:lstStyle/>
          <a:p>
            <a:pPr algn="ctr" defTabSz="346686" hangingPunct="0">
              <a:lnSpc>
                <a:spcPct val="80000"/>
              </a:lnSpc>
              <a:defRPr sz="4000" cap="all">
                <a:latin typeface="+mn-lt"/>
                <a:ea typeface="+mn-ea"/>
                <a:cs typeface="+mn-cs"/>
                <a:sym typeface="Baskerville SemiBold"/>
              </a:defRPr>
            </a:pPr>
            <a:endParaRPr sz="1700" kern="0" cap="all">
              <a:solidFill>
                <a:srgbClr val="838787"/>
              </a:solidFill>
              <a:sym typeface="Baskerville SemiBold"/>
            </a:endParaRPr>
          </a:p>
        </p:txBody>
      </p:sp>
      <p:sp>
        <p:nvSpPr>
          <p:cNvPr id="192" name="Shape 192"/>
          <p:cNvSpPr/>
          <p:nvPr/>
        </p:nvSpPr>
        <p:spPr>
          <a:xfrm flipV="1">
            <a:off x="7314929" y="4400812"/>
            <a:ext cx="0" cy="508001"/>
          </a:xfrm>
          <a:prstGeom prst="line">
            <a:avLst/>
          </a:prstGeom>
          <a:ln w="50800">
            <a:solidFill>
              <a:srgbClr val="A6AAA9"/>
            </a:solidFill>
            <a:miter lim="400000"/>
            <a:tailEnd type="triangle"/>
          </a:ln>
        </p:spPr>
        <p:txBody>
          <a:bodyPr lIns="21336" tIns="21336" rIns="21336" bIns="21336" anchor="ctr"/>
          <a:lstStyle/>
          <a:p>
            <a:pPr algn="ctr" defTabSz="346686" hangingPunct="0">
              <a:lnSpc>
                <a:spcPct val="80000"/>
              </a:lnSpc>
              <a:defRPr sz="4000" cap="all">
                <a:latin typeface="+mn-lt"/>
                <a:ea typeface="+mn-ea"/>
                <a:cs typeface="+mn-cs"/>
                <a:sym typeface="Baskerville SemiBold"/>
              </a:defRPr>
            </a:pPr>
            <a:endParaRPr sz="1700" kern="0" cap="all">
              <a:solidFill>
                <a:srgbClr val="838787"/>
              </a:solidFill>
              <a:sym typeface="Baskerville SemiBold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2160204" y="4737751"/>
            <a:ext cx="1163897" cy="753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>
            <a:normAutofit/>
          </a:bodyPr>
          <a:lstStyle>
            <a:lvl1pPr algn="ctr">
              <a:lnSpc>
                <a:spcPct val="20000"/>
              </a:lnSpc>
              <a:spcBef>
                <a:spcPts val="3900"/>
              </a:spcBef>
              <a:defRPr sz="3200">
                <a:solidFill>
                  <a:schemeClr val="accent5">
                    <a:hueOff val="343847"/>
                    <a:satOff val="6318"/>
                    <a:lumOff val="8159"/>
                  </a:schemeClr>
                </a:solidFill>
              </a:defRPr>
            </a:lvl1pPr>
          </a:lstStyle>
          <a:p>
            <a:pPr defTabSz="346686" hangingPunct="0"/>
            <a:r>
              <a:rPr sz="2400" kern="0" dirty="0">
                <a:solidFill>
                  <a:srgbClr val="E42832">
                    <a:hueOff val="343847"/>
                    <a:satOff val="6318"/>
                    <a:lumOff val="8159"/>
                  </a:srgbClr>
                </a:solidFill>
                <a:latin typeface="Avenir Next Medium"/>
                <a:sym typeface="Avenir Next Medium"/>
              </a:rPr>
              <a:t>Attend</a:t>
            </a:r>
          </a:p>
        </p:txBody>
      </p:sp>
      <p:sp>
        <p:nvSpPr>
          <p:cNvPr id="194" name="Shape 194"/>
          <p:cNvSpPr/>
          <p:nvPr/>
        </p:nvSpPr>
        <p:spPr>
          <a:xfrm>
            <a:off x="4402264" y="4737751"/>
            <a:ext cx="1163897" cy="753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>
            <a:normAutofit/>
          </a:bodyPr>
          <a:lstStyle>
            <a:lvl1pPr algn="ctr">
              <a:lnSpc>
                <a:spcPct val="20000"/>
              </a:lnSpc>
              <a:spcBef>
                <a:spcPts val="3900"/>
              </a:spcBef>
              <a:defRPr sz="3200">
                <a:solidFill>
                  <a:schemeClr val="accent5">
                    <a:hueOff val="343847"/>
                    <a:satOff val="6318"/>
                    <a:lumOff val="8159"/>
                  </a:schemeClr>
                </a:solidFill>
              </a:defRPr>
            </a:lvl1pPr>
          </a:lstStyle>
          <a:p>
            <a:pPr defTabSz="346686" hangingPunct="0"/>
            <a:r>
              <a:rPr sz="2400" kern="0" dirty="0">
                <a:solidFill>
                  <a:srgbClr val="E42832">
                    <a:hueOff val="343847"/>
                    <a:satOff val="6318"/>
                    <a:lumOff val="8159"/>
                  </a:srgbClr>
                </a:solidFill>
                <a:latin typeface="Avenir Next Medium"/>
                <a:sym typeface="Avenir Next Medium"/>
              </a:rPr>
              <a:t>Compare</a:t>
            </a:r>
          </a:p>
        </p:txBody>
      </p:sp>
      <p:sp>
        <p:nvSpPr>
          <p:cNvPr id="195" name="Shape 195"/>
          <p:cNvSpPr/>
          <p:nvPr/>
        </p:nvSpPr>
        <p:spPr>
          <a:xfrm>
            <a:off x="6703430" y="4696279"/>
            <a:ext cx="1324538" cy="753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>
            <a:normAutofit/>
          </a:bodyPr>
          <a:lstStyle>
            <a:lvl1pPr algn="ctr">
              <a:lnSpc>
                <a:spcPct val="20000"/>
              </a:lnSpc>
              <a:spcBef>
                <a:spcPts val="3900"/>
              </a:spcBef>
              <a:defRPr sz="3200">
                <a:solidFill>
                  <a:schemeClr val="accent5">
                    <a:hueOff val="343847"/>
                    <a:satOff val="6318"/>
                    <a:lumOff val="8159"/>
                  </a:schemeClr>
                </a:solidFill>
              </a:defRPr>
            </a:lvl1pPr>
          </a:lstStyle>
          <a:p>
            <a:pPr defTabSz="346686" hangingPunct="0"/>
            <a:r>
              <a:rPr sz="2400" kern="0" dirty="0">
                <a:solidFill>
                  <a:srgbClr val="E42832">
                    <a:hueOff val="343847"/>
                    <a:satOff val="6318"/>
                    <a:lumOff val="8159"/>
                  </a:srgbClr>
                </a:solidFill>
                <a:latin typeface="Avenir Next Medium"/>
                <a:sym typeface="Avenir Next Medium"/>
              </a:rPr>
              <a:t>Aggregate</a:t>
            </a:r>
          </a:p>
        </p:txBody>
      </p:sp>
      <p:sp>
        <p:nvSpPr>
          <p:cNvPr id="196" name="Shape 196"/>
          <p:cNvSpPr/>
          <p:nvPr/>
        </p:nvSpPr>
        <p:spPr>
          <a:xfrm>
            <a:off x="197728" y="3706083"/>
            <a:ext cx="1163897" cy="753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>
            <a:normAutofit/>
          </a:bodyPr>
          <a:lstStyle/>
          <a:p>
            <a:pPr algn="ctr" defTabSz="346686" hangingPunct="0">
              <a:lnSpc>
                <a:spcPct val="20000"/>
              </a:lnSpc>
              <a:spcBef>
                <a:spcPts val="1638"/>
              </a:spcBef>
              <a:defRPr sz="4000">
                <a:solidFill>
                  <a:srgbClr val="A6AAA9"/>
                </a:solidFill>
              </a:defRPr>
            </a:pPr>
            <a:endParaRPr sz="1700" kern="0">
              <a:solidFill>
                <a:srgbClr val="A6AAA9"/>
              </a:solidFill>
              <a:latin typeface="Avenir Next Medium"/>
              <a:sym typeface="Avenir Next Medium"/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98670" y="2576734"/>
            <a:ext cx="1522947" cy="635001"/>
          </a:xfrm>
          <a:prstGeom prst="roundRect">
            <a:avLst>
              <a:gd name="adj" fmla="val 15000"/>
            </a:avLst>
          </a:prstGeom>
          <a:ln w="25400">
            <a:solidFill>
              <a:srgbClr val="838787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/>
          <a:lstStyle>
            <a:lvl1pPr algn="ctr">
              <a:spcBef>
                <a:spcPts val="3900"/>
              </a:spcBef>
              <a:defRPr sz="380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 defTabSz="346686" hangingPunct="0"/>
            <a:r>
              <a:rPr sz="1800" kern="0" dirty="0"/>
              <a:t>Hypothesis (ā)</a:t>
            </a:r>
          </a:p>
        </p:txBody>
      </p:sp>
      <p:sp>
        <p:nvSpPr>
          <p:cNvPr id="198" name="Shape 198"/>
          <p:cNvSpPr/>
          <p:nvPr/>
        </p:nvSpPr>
        <p:spPr>
          <a:xfrm>
            <a:off x="98670" y="4364958"/>
            <a:ext cx="1522947" cy="635001"/>
          </a:xfrm>
          <a:prstGeom prst="roundRect">
            <a:avLst>
              <a:gd name="adj" fmla="val 15000"/>
            </a:avLst>
          </a:prstGeom>
          <a:ln w="25400">
            <a:solidFill>
              <a:srgbClr val="838787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/>
          <a:lstStyle/>
          <a:p>
            <a:pPr algn="ctr" defTabSz="346686" hangingPunct="0">
              <a:spcBef>
                <a:spcPts val="1638"/>
              </a:spcBef>
              <a:defRPr sz="380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600" kern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Evidence (</a:t>
            </a:r>
            <a:r>
              <a:rPr sz="1500" kern="0" baseline="11111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ƃ</a:t>
            </a:r>
            <a:r>
              <a:rPr sz="1600" kern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)</a:t>
            </a:r>
          </a:p>
        </p:txBody>
      </p:sp>
      <p:sp>
        <p:nvSpPr>
          <p:cNvPr id="199" name="Shape 199"/>
          <p:cNvSpPr/>
          <p:nvPr/>
        </p:nvSpPr>
        <p:spPr>
          <a:xfrm>
            <a:off x="1625786" y="2882664"/>
            <a:ext cx="376332" cy="769654"/>
          </a:xfrm>
          <a:prstGeom prst="line">
            <a:avLst/>
          </a:prstGeom>
          <a:ln w="38100">
            <a:solidFill>
              <a:srgbClr val="838787"/>
            </a:solidFill>
            <a:miter lim="400000"/>
            <a:tailEnd type="triangle"/>
          </a:ln>
        </p:spPr>
        <p:txBody>
          <a:bodyPr lIns="21336" tIns="21336" rIns="21336" bIns="21336" anchor="ctr"/>
          <a:lstStyle/>
          <a:p>
            <a:pPr algn="ctr" defTabSz="346686" hangingPunct="0">
              <a:lnSpc>
                <a:spcPct val="80000"/>
              </a:lnSpc>
              <a:defRPr sz="4000" cap="all">
                <a:latin typeface="+mn-lt"/>
                <a:ea typeface="+mn-ea"/>
                <a:cs typeface="+mn-cs"/>
                <a:sym typeface="Baskerville SemiBold"/>
              </a:defRPr>
            </a:pPr>
            <a:endParaRPr sz="1700" kern="0" cap="all">
              <a:solidFill>
                <a:srgbClr val="838787"/>
              </a:solidFill>
              <a:sym typeface="Baskerville SemiBold"/>
            </a:endParaRPr>
          </a:p>
        </p:txBody>
      </p:sp>
      <p:sp>
        <p:nvSpPr>
          <p:cNvPr id="200" name="Shape 200"/>
          <p:cNvSpPr/>
          <p:nvPr/>
        </p:nvSpPr>
        <p:spPr>
          <a:xfrm flipV="1">
            <a:off x="1621866" y="3900676"/>
            <a:ext cx="367887" cy="801029"/>
          </a:xfrm>
          <a:prstGeom prst="line">
            <a:avLst/>
          </a:prstGeom>
          <a:ln w="38100">
            <a:solidFill>
              <a:srgbClr val="838787"/>
            </a:solidFill>
            <a:miter lim="400000"/>
            <a:tailEnd type="triangle"/>
          </a:ln>
        </p:spPr>
        <p:txBody>
          <a:bodyPr lIns="21336" tIns="21336" rIns="21336" bIns="21336" anchor="ctr"/>
          <a:lstStyle/>
          <a:p>
            <a:pPr algn="ctr" defTabSz="346686" hangingPunct="0">
              <a:lnSpc>
                <a:spcPct val="80000"/>
              </a:lnSpc>
              <a:defRPr sz="4000" cap="all">
                <a:latin typeface="+mn-lt"/>
                <a:ea typeface="+mn-ea"/>
                <a:cs typeface="+mn-cs"/>
                <a:sym typeface="Baskerville SemiBold"/>
              </a:defRPr>
            </a:pPr>
            <a:endParaRPr sz="1700" kern="0" cap="all">
              <a:solidFill>
                <a:srgbClr val="838787"/>
              </a:solidFill>
              <a:sym typeface="Baskerville SemiBold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2010229" y="3470846"/>
            <a:ext cx="1522947" cy="635001"/>
          </a:xfrm>
          <a:prstGeom prst="roundRect">
            <a:avLst>
              <a:gd name="adj" fmla="val 15000"/>
            </a:avLst>
          </a:prstGeom>
          <a:ln w="25400">
            <a:solidFill>
              <a:srgbClr val="838787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/>
          <a:lstStyle/>
          <a:p>
            <a:pPr algn="ctr" defTabSz="192012" hangingPunct="0">
              <a:spcBef>
                <a:spcPts val="504"/>
              </a:spcBef>
              <a:defRPr sz="380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600" kern="0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F ( </a:t>
            </a:r>
            <a:r>
              <a:rPr sz="1600" kern="0" dirty="0" err="1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ā</a:t>
            </a:r>
            <a:r>
              <a:rPr sz="1600" kern="0" baseline="-8333" dirty="0" err="1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i</a:t>
            </a:r>
            <a:r>
              <a:rPr sz="1600" kern="0" baseline="-8333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 </a:t>
            </a:r>
            <a:r>
              <a:rPr sz="1600" kern="0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) </a:t>
            </a:r>
            <a:r>
              <a:rPr sz="1600" kern="0" baseline="18055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T ⋅ </a:t>
            </a:r>
            <a:r>
              <a:rPr sz="1600" kern="0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F ( </a:t>
            </a:r>
            <a:r>
              <a:rPr sz="1600" kern="0" baseline="11111" dirty="0" err="1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ƃ</a:t>
            </a:r>
            <a:r>
              <a:rPr sz="1600" kern="0" baseline="-8333" dirty="0" err="1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j</a:t>
            </a:r>
            <a:r>
              <a:rPr sz="1600" kern="0" baseline="-8333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 </a:t>
            </a:r>
            <a:r>
              <a:rPr sz="1600" kern="0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)  </a:t>
            </a:r>
          </a:p>
        </p:txBody>
      </p:sp>
      <p:sp>
        <p:nvSpPr>
          <p:cNvPr id="202" name="Shape 202"/>
          <p:cNvSpPr/>
          <p:nvPr/>
        </p:nvSpPr>
        <p:spPr>
          <a:xfrm>
            <a:off x="3525247" y="3788346"/>
            <a:ext cx="845732" cy="1"/>
          </a:xfrm>
          <a:prstGeom prst="line">
            <a:avLst/>
          </a:prstGeom>
          <a:ln w="38100">
            <a:solidFill>
              <a:srgbClr val="838787"/>
            </a:solidFill>
            <a:miter lim="400000"/>
            <a:tailEnd type="triangle"/>
          </a:ln>
        </p:spPr>
        <p:txBody>
          <a:bodyPr lIns="21336" tIns="21336" rIns="21336" bIns="21336" anchor="ctr"/>
          <a:lstStyle/>
          <a:p>
            <a:pPr algn="ctr" defTabSz="346686" hangingPunct="0">
              <a:lnSpc>
                <a:spcPct val="80000"/>
              </a:lnSpc>
              <a:defRPr sz="4000" cap="all">
                <a:latin typeface="+mn-lt"/>
                <a:ea typeface="+mn-ea"/>
                <a:cs typeface="+mn-cs"/>
                <a:sym typeface="Baskerville SemiBold"/>
              </a:defRPr>
            </a:pPr>
            <a:endParaRPr sz="1700" kern="0" cap="all">
              <a:solidFill>
                <a:srgbClr val="838787"/>
              </a:solidFill>
              <a:sym typeface="Baskerville SemiBold"/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3440138" y="3014919"/>
            <a:ext cx="1138211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>
            <a:normAutofit/>
          </a:bodyPr>
          <a:lstStyle>
            <a:lvl1pPr algn="ctr" defTabSz="808990">
              <a:lnSpc>
                <a:spcPct val="20000"/>
              </a:lnSpc>
              <a:spcBef>
                <a:spcPts val="3800"/>
              </a:spcBef>
              <a:defRPr sz="3136">
                <a:solidFill>
                  <a:srgbClr val="FFFFFF"/>
                </a:solidFill>
              </a:defRPr>
            </a:lvl1pPr>
          </a:lstStyle>
          <a:p>
            <a:pPr hangingPunct="0"/>
            <a:r>
              <a:rPr sz="2000" kern="0" dirty="0">
                <a:latin typeface="Avenir Next Medium"/>
                <a:sym typeface="Avenir Next Medium"/>
              </a:rPr>
              <a:t>Normalize</a:t>
            </a:r>
          </a:p>
        </p:txBody>
      </p:sp>
      <p:sp>
        <p:nvSpPr>
          <p:cNvPr id="204" name="Shape 204"/>
          <p:cNvSpPr/>
          <p:nvPr/>
        </p:nvSpPr>
        <p:spPr>
          <a:xfrm>
            <a:off x="4380142" y="3470846"/>
            <a:ext cx="1267247" cy="635001"/>
          </a:xfrm>
          <a:prstGeom prst="roundRect">
            <a:avLst>
              <a:gd name="adj" fmla="val 15000"/>
            </a:avLst>
          </a:prstGeom>
          <a:ln w="25400">
            <a:solidFill>
              <a:srgbClr val="838787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/>
          <a:lstStyle/>
          <a:p>
            <a:pPr algn="ctr" defTabSz="192012" hangingPunct="0">
              <a:spcBef>
                <a:spcPts val="504"/>
              </a:spcBef>
              <a:defRPr sz="380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400" kern="0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G ( [ </a:t>
            </a:r>
            <a:r>
              <a:rPr sz="1400" kern="0" dirty="0" err="1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ā</a:t>
            </a:r>
            <a:r>
              <a:rPr sz="1400" kern="0" baseline="-8333" dirty="0" err="1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i</a:t>
            </a:r>
            <a:r>
              <a:rPr sz="1400" kern="0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, β</a:t>
            </a:r>
            <a:r>
              <a:rPr sz="1400" kern="0" baseline="-8333" dirty="0" err="1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i</a:t>
            </a:r>
            <a:r>
              <a:rPr sz="1400" kern="0" baseline="-8333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 </a:t>
            </a:r>
            <a:r>
              <a:rPr sz="1400" kern="0" dirty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] )</a:t>
            </a:r>
          </a:p>
        </p:txBody>
      </p:sp>
      <p:sp>
        <p:nvSpPr>
          <p:cNvPr id="205" name="Shape 205"/>
          <p:cNvSpPr/>
          <p:nvPr/>
        </p:nvSpPr>
        <p:spPr>
          <a:xfrm>
            <a:off x="5635973" y="3788346"/>
            <a:ext cx="845732" cy="1"/>
          </a:xfrm>
          <a:prstGeom prst="line">
            <a:avLst/>
          </a:prstGeom>
          <a:ln w="38100">
            <a:solidFill>
              <a:srgbClr val="838787"/>
            </a:solidFill>
            <a:miter lim="400000"/>
            <a:tailEnd type="triangle"/>
          </a:ln>
        </p:spPr>
        <p:txBody>
          <a:bodyPr lIns="21336" tIns="21336" rIns="21336" bIns="21336" anchor="ctr"/>
          <a:lstStyle/>
          <a:p>
            <a:pPr algn="ctr" defTabSz="346686" hangingPunct="0">
              <a:lnSpc>
                <a:spcPct val="80000"/>
              </a:lnSpc>
              <a:defRPr sz="4000" cap="all">
                <a:latin typeface="+mn-lt"/>
                <a:ea typeface="+mn-ea"/>
                <a:cs typeface="+mn-cs"/>
                <a:sym typeface="Baskerville SemiBold"/>
              </a:defRPr>
            </a:pPr>
            <a:endParaRPr sz="1700" kern="0" cap="all">
              <a:solidFill>
                <a:srgbClr val="838787"/>
              </a:solidFill>
              <a:sym typeface="Baskerville SemiBold"/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6490866" y="3470846"/>
            <a:ext cx="1648125" cy="635001"/>
          </a:xfrm>
          <a:prstGeom prst="roundRect">
            <a:avLst>
              <a:gd name="adj" fmla="val 15000"/>
            </a:avLst>
          </a:prstGeom>
          <a:ln w="25400">
            <a:solidFill>
              <a:srgbClr val="838787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/>
          <a:lstStyle/>
          <a:p>
            <a:pPr algn="ctr" defTabSz="192012" hangingPunct="0">
              <a:spcBef>
                <a:spcPts val="504"/>
              </a:spcBef>
              <a:defRPr sz="380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sz="1600" kern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ŷ </a:t>
            </a:r>
            <a:r>
              <a:rPr sz="1500" kern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= H ( [ v</a:t>
            </a:r>
            <a:r>
              <a:rPr sz="1500" kern="0" baseline="-8333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1</a:t>
            </a:r>
            <a:r>
              <a:rPr sz="1500" kern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, v</a:t>
            </a:r>
            <a:r>
              <a:rPr sz="1500" kern="0" baseline="-8333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2</a:t>
            </a:r>
            <a:r>
              <a:rPr sz="1500" kern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] </a:t>
            </a:r>
            <a:r>
              <a:rPr sz="1600" kern="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rPr>
              <a:t>) </a:t>
            </a:r>
            <a:endParaRPr sz="500" kern="0">
              <a:solidFill>
                <a:srgbClr val="A6AAA9"/>
              </a:solidFill>
              <a:latin typeface="Avenir Next Demi Bold"/>
              <a:ea typeface="Avenir Next Demi Bold"/>
              <a:cs typeface="Avenir Next Demi Bold"/>
              <a:sym typeface="Avenir Next Demi Bold"/>
            </a:endParaRPr>
          </a:p>
        </p:txBody>
      </p:sp>
      <p:pic>
        <p:nvPicPr>
          <p:cNvPr id="207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98323" y="1689961"/>
            <a:ext cx="1499579" cy="1105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74952" y="5512853"/>
            <a:ext cx="2077623" cy="6477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1" name="Group 211"/>
          <p:cNvGrpSpPr/>
          <p:nvPr/>
        </p:nvGrpSpPr>
        <p:grpSpPr>
          <a:xfrm>
            <a:off x="5426975" y="2703247"/>
            <a:ext cx="1263730" cy="470422"/>
            <a:chOff x="0" y="0"/>
            <a:chExt cx="3369946" cy="940842"/>
          </a:xfrm>
        </p:grpSpPr>
        <p:pic>
          <p:nvPicPr>
            <p:cNvPr id="209" name="pasted-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909358" cy="9408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0" name="pasted-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53597" y="0"/>
              <a:ext cx="1816350" cy="9408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2" name="Shape 212"/>
          <p:cNvSpPr/>
          <p:nvPr/>
        </p:nvSpPr>
        <p:spPr>
          <a:xfrm>
            <a:off x="7321536" y="2705342"/>
            <a:ext cx="1412865" cy="744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lnTo>
                  <a:pt x="21600" y="21062"/>
                </a:lnTo>
              </a:path>
            </a:pathLst>
          </a:custGeom>
          <a:ln w="38100">
            <a:solidFill>
              <a:srgbClr val="838787"/>
            </a:solidFill>
            <a:miter lim="400000"/>
            <a:tailEnd type="triangle"/>
          </a:ln>
        </p:spPr>
        <p:txBody>
          <a:bodyPr lIns="21336" tIns="21336" rIns="21336" bIns="21336" anchor="ctr"/>
          <a:lstStyle/>
          <a:p>
            <a:pPr algn="ctr" defTabSz="346686" hangingPunct="0">
              <a:lnSpc>
                <a:spcPct val="80000"/>
              </a:lnSpc>
              <a:defRPr sz="4000" b="1" cap="all">
                <a:solidFill>
                  <a:srgbClr val="A6AAA9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 sz="1700" b="1" kern="0" cap="all">
              <a:solidFill>
                <a:srgbClr val="A6AAA9"/>
              </a:solidFill>
              <a:latin typeface="Baskerville"/>
              <a:ea typeface="Baskerville"/>
              <a:cs typeface="Baskerville"/>
              <a:sym typeface="Baskerville"/>
            </a:endParaRPr>
          </a:p>
        </p:txBody>
      </p:sp>
      <p:pic>
        <p:nvPicPr>
          <p:cNvPr id="213" name="pasted-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414991" y="1689961"/>
            <a:ext cx="2670734" cy="719577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Shape 214"/>
          <p:cNvSpPr/>
          <p:nvPr/>
        </p:nvSpPr>
        <p:spPr>
          <a:xfrm>
            <a:off x="8413041" y="3470846"/>
            <a:ext cx="636539" cy="635001"/>
          </a:xfrm>
          <a:prstGeom prst="roundRect">
            <a:avLst>
              <a:gd name="adj" fmla="val 11700"/>
            </a:avLst>
          </a:prstGeom>
          <a:ln w="25400">
            <a:solidFill>
              <a:srgbClr val="838787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1336" tIns="21336" rIns="21336" bIns="21336" anchor="ctr"/>
          <a:lstStyle>
            <a:lvl1pPr algn="ctr" defTabSz="457200">
              <a:spcBef>
                <a:spcPts val="1200"/>
              </a:spcBef>
              <a:defRPr sz="3600">
                <a:solidFill>
                  <a:srgbClr val="A6AAA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 hangingPunct="0"/>
            <a:r>
              <a:rPr sz="2000" kern="0" dirty="0"/>
              <a:t>Y/N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>
                <a:solidFill>
                  <a:srgbClr val="838787"/>
                </a:solidFill>
              </a:rPr>
              <a:pPr/>
              <a:t>125</a:t>
            </a:fld>
            <a:endParaRPr lang="en-US" altLang="zh-TW"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6028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D9AA4-694E-42D2-9C0B-99656082B48E}" type="slidenum">
              <a:rPr lang="en-US" altLang="zh-TW">
                <a:solidFill>
                  <a:srgbClr val="000000"/>
                </a:solidFill>
              </a:rPr>
              <a:pPr/>
              <a:t>126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187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Simulation Results</a:t>
            </a:r>
          </a:p>
        </p:txBody>
      </p:sp>
      <p:sp>
        <p:nvSpPr>
          <p:cNvPr id="3187717" name="Text Box 5"/>
          <p:cNvSpPr txBox="1">
            <a:spLocks noChangeArrowheads="1"/>
          </p:cNvSpPr>
          <p:nvPr/>
        </p:nvSpPr>
        <p:spPr bwMode="auto">
          <a:xfrm>
            <a:off x="1476375" y="2895600"/>
            <a:ext cx="5932488" cy="327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WV          C-Set   D-Set   O-Set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----------  ------  ------  ------ 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gCNA.ckip   76.76%  73.28%  70.22%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wCNA.ckip   76.05%  </a:t>
            </a:r>
            <a:r>
              <a:rPr kumimoji="1" lang="en-US" altLang="zh-TW" sz="1600">
                <a:solidFill>
                  <a:srgbClr val="0000FF"/>
                </a:solidFill>
                <a:latin typeface="Lucida Console" pitchFamily="49" charset="0"/>
                <a:ea typeface="新細明體" pitchFamily="18" charset="-120"/>
              </a:rPr>
              <a:t>74.34%</a:t>
            </a: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  70.49%	</a:t>
            </a: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  <a:sym typeface="Wingdings" pitchFamily="2" charset="2"/>
              </a:rPr>
              <a:t> SSQA-B3</a:t>
            </a:r>
            <a:endParaRPr kumimoji="1" lang="en-US" altLang="zh-TW" sz="1600">
              <a:solidFill>
                <a:srgbClr val="000000"/>
              </a:solidFill>
              <a:latin typeface="Lucida Console" pitchFamily="49" charset="0"/>
              <a:ea typeface="新細明體" pitchFamily="18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fWiki.ckip  63.74%  63.79%  63.25%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sz="1600">
              <a:solidFill>
                <a:srgbClr val="000000"/>
              </a:solidFill>
              <a:latin typeface="Lucida Console" pitchFamily="49" charset="0"/>
              <a:ea typeface="新細明體" pitchFamily="18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gCNA.cnlp   73.96%  72.41%  69.26%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wCNA.cnlp   74.23%  74.14%  70.08%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fWiki.cnlp  63.32%  62.20%  60.93%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sz="1600">
              <a:solidFill>
                <a:srgbClr val="000000"/>
              </a:solidFill>
              <a:latin typeface="Lucida Console" pitchFamily="49" charset="0"/>
              <a:ea typeface="新細明體" pitchFamily="18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----------  ------  ------  ------ 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SSQA-B1     63.28%  62.27%  60.45%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600">
                <a:solidFill>
                  <a:srgbClr val="000000"/>
                </a:solidFill>
                <a:latin typeface="Lucida Console" pitchFamily="49" charset="0"/>
                <a:ea typeface="新細明體" pitchFamily="18" charset="-120"/>
              </a:rPr>
              <a:t>SSQA-B2     62.58%  62.80%  60.25%</a:t>
            </a:r>
          </a:p>
        </p:txBody>
      </p:sp>
      <p:sp>
        <p:nvSpPr>
          <p:cNvPr id="318771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sz="1800">
                <a:solidFill>
                  <a:schemeClr val="tx1"/>
                </a:solidFill>
                <a:ea typeface="新細明體" pitchFamily="18" charset="-120"/>
              </a:rPr>
              <a:t>Datasets:</a:t>
            </a:r>
          </a:p>
          <a:p>
            <a:pPr lvl="1"/>
            <a:r>
              <a:rPr kumimoji="1" lang="en-US" altLang="zh-TW" sz="1600">
                <a:solidFill>
                  <a:schemeClr val="tx1"/>
                </a:solidFill>
                <a:ea typeface="新細明體" pitchFamily="18" charset="-120"/>
              </a:rPr>
              <a:t>C-Set: Close-Set (i.e., Training Set), 	11,131 yes-no questions</a:t>
            </a:r>
          </a:p>
          <a:p>
            <a:pPr lvl="1"/>
            <a:r>
              <a:rPr kumimoji="1" lang="en-US" altLang="zh-TW" sz="1600">
                <a:solidFill>
                  <a:schemeClr val="tx1"/>
                </a:solidFill>
                <a:ea typeface="新細明體" pitchFamily="18" charset="-120"/>
              </a:rPr>
              <a:t>D-Set: Development-Set, 		1,508 yes-no questions</a:t>
            </a:r>
          </a:p>
          <a:p>
            <a:pPr lvl="1"/>
            <a:r>
              <a:rPr kumimoji="1" lang="en-US" altLang="zh-TW" sz="1600">
                <a:solidFill>
                  <a:schemeClr val="tx1"/>
                </a:solidFill>
                <a:ea typeface="新細明體" pitchFamily="18" charset="-120"/>
              </a:rPr>
              <a:t>O-Set: Open-Set (i.e., Test set), 	1,464 yes-no questions</a:t>
            </a:r>
          </a:p>
          <a:p>
            <a:endParaRPr lang="en-US" altLang="zh-TW" sz="1800">
              <a:ea typeface="新細明體" pitchFamily="18" charset="-120"/>
            </a:endParaRPr>
          </a:p>
        </p:txBody>
      </p:sp>
      <p:sp>
        <p:nvSpPr>
          <p:cNvPr id="3187719" name="AutoShape 7"/>
          <p:cNvSpPr>
            <a:spLocks/>
          </p:cNvSpPr>
          <p:nvPr/>
        </p:nvSpPr>
        <p:spPr bwMode="auto">
          <a:xfrm>
            <a:off x="4211638" y="6381750"/>
            <a:ext cx="3816350" cy="287338"/>
          </a:xfrm>
          <a:prstGeom prst="borderCallout1">
            <a:avLst>
              <a:gd name="adj1" fmla="val 39778"/>
              <a:gd name="adj2" fmla="val -1995"/>
              <a:gd name="adj3" fmla="val -50829"/>
              <a:gd name="adj4" fmla="val -25417"/>
            </a:avLst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400">
                <a:solidFill>
                  <a:srgbClr val="000000"/>
                </a:solidFill>
                <a:latin typeface="Arial Narrow" pitchFamily="34" charset="0"/>
                <a:ea typeface="新細明體" pitchFamily="18" charset="-120"/>
              </a:rPr>
              <a:t>memo_20170731_SSQA_Cyut_and_Simple_Prob.ppt</a:t>
            </a:r>
          </a:p>
        </p:txBody>
      </p:sp>
    </p:spTree>
    <p:extLst>
      <p:ext uri="{BB962C8B-B14F-4D97-AF65-F5344CB8AC3E}">
        <p14:creationId xmlns:p14="http://schemas.microsoft.com/office/powerpoint/2010/main" val="292531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81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/>
              <a:t>Multiple-Choice Questions (</a:t>
            </a:r>
            <a:r>
              <a:rPr lang="zh-TW" altLang="en-US"/>
              <a:t>單選題</a:t>
            </a:r>
            <a:r>
              <a:rPr lang="en-US" altLang="zh-TW"/>
              <a:t>)</a:t>
            </a:r>
          </a:p>
        </p:txBody>
      </p:sp>
      <p:sp>
        <p:nvSpPr>
          <p:cNvPr id="32481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zh-TW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821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8A37D-F77D-4204-AD34-197FA91A310C}" type="slidenum">
              <a:rPr lang="en-US" altLang="zh-TW">
                <a:solidFill>
                  <a:srgbClr val="000000"/>
                </a:solidFill>
              </a:rPr>
              <a:pPr/>
              <a:t>128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2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Solve One MC Question with Multiple YN Questions</a:t>
            </a:r>
          </a:p>
        </p:txBody>
      </p:sp>
      <p:sp>
        <p:nvSpPr>
          <p:cNvPr id="32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>
                <a:ea typeface="新細明體" charset="-120"/>
              </a:rPr>
              <a:t>One MC question</a:t>
            </a:r>
          </a:p>
          <a:p>
            <a:pPr lvl="1"/>
            <a:r>
              <a:rPr kumimoji="1" lang="zh-TW" altLang="en-US">
                <a:ea typeface="新細明體" charset="-120"/>
              </a:rPr>
              <a:t>土地公又稱為</a:t>
            </a:r>
            <a:r>
              <a:rPr kumimoji="1" lang="zh-TW" altLang="en-US">
                <a:solidFill>
                  <a:srgbClr val="FF0000"/>
                </a:solidFill>
                <a:ea typeface="新細明體" charset="-120"/>
              </a:rPr>
              <a:t>什麼</a:t>
            </a:r>
            <a:r>
              <a:rPr kumimoji="1" lang="zh-TW" altLang="en-US">
                <a:ea typeface="新細明體" charset="-120"/>
              </a:rPr>
              <a:t>？	</a:t>
            </a:r>
            <a:r>
              <a:rPr kumimoji="1" lang="zh-TW" altLang="en-US">
                <a:ea typeface="新細明體" charset="-120"/>
                <a:sym typeface="Wingdings" pitchFamily="2" charset="2"/>
              </a:rPr>
              <a:t></a:t>
            </a:r>
            <a:r>
              <a:rPr kumimoji="1" lang="en-US" altLang="zh-TW">
                <a:ea typeface="新細明體" charset="-120"/>
                <a:sym typeface="Wingdings" pitchFamily="2" charset="2"/>
              </a:rPr>
              <a:t>detect the question word/phrase</a:t>
            </a:r>
            <a:endParaRPr kumimoji="1" lang="en-US" altLang="zh-TW">
              <a:ea typeface="新細明體" charset="-120"/>
            </a:endParaRPr>
          </a:p>
          <a:p>
            <a:pPr lvl="2"/>
            <a:r>
              <a:rPr kumimoji="1" lang="en-US" altLang="zh-TW">
                <a:ea typeface="新細明體" charset="-120"/>
              </a:rPr>
              <a:t>(1) </a:t>
            </a:r>
            <a:r>
              <a:rPr kumimoji="1" lang="zh-TW" altLang="en-US">
                <a:ea typeface="新細明體" charset="-120"/>
              </a:rPr>
              <a:t>關公</a:t>
            </a:r>
          </a:p>
          <a:p>
            <a:pPr lvl="2"/>
            <a:r>
              <a:rPr kumimoji="1" lang="en-US" altLang="zh-TW">
                <a:ea typeface="新細明體" charset="-120"/>
              </a:rPr>
              <a:t>(2) </a:t>
            </a:r>
            <a:r>
              <a:rPr kumimoji="1" lang="zh-TW" altLang="en-US">
                <a:ea typeface="新細明體" charset="-120"/>
              </a:rPr>
              <a:t>孔夫子</a:t>
            </a:r>
          </a:p>
          <a:p>
            <a:pPr lvl="2"/>
            <a:r>
              <a:rPr kumimoji="1" lang="en-US" altLang="zh-TW">
                <a:ea typeface="新細明體" charset="-120"/>
              </a:rPr>
              <a:t>(3) </a:t>
            </a:r>
            <a:r>
              <a:rPr kumimoji="1" lang="zh-TW" altLang="en-US">
                <a:ea typeface="新細明體" charset="-120"/>
              </a:rPr>
              <a:t>福德正神</a:t>
            </a:r>
          </a:p>
          <a:p>
            <a:pPr lvl="2"/>
            <a:r>
              <a:rPr kumimoji="1" lang="en-US" altLang="zh-TW">
                <a:ea typeface="新細明體" charset="-120"/>
              </a:rPr>
              <a:t>(4) </a:t>
            </a:r>
            <a:r>
              <a:rPr kumimoji="1" lang="zh-TW" altLang="en-US">
                <a:ea typeface="新細明體" charset="-120"/>
              </a:rPr>
              <a:t>註生娘娘</a:t>
            </a:r>
          </a:p>
          <a:p>
            <a:r>
              <a:rPr kumimoji="1" lang="en-US" altLang="zh-TW">
                <a:ea typeface="新細明體" charset="-120"/>
              </a:rPr>
              <a:t>Four YN questions</a:t>
            </a:r>
          </a:p>
          <a:p>
            <a:pPr lvl="1"/>
            <a:r>
              <a:rPr kumimoji="1" lang="zh-TW" altLang="en-US">
                <a:ea typeface="新細明體" charset="-120"/>
              </a:rPr>
              <a:t>土地公又稱為關公 	</a:t>
            </a:r>
            <a:r>
              <a:rPr kumimoji="1" lang="zh-TW" altLang="en-US">
                <a:ea typeface="新細明體" charset="-120"/>
                <a:sym typeface="Wingdings" pitchFamily="2" charset="2"/>
              </a:rPr>
              <a:t></a:t>
            </a:r>
            <a:r>
              <a:rPr kumimoji="1" lang="en-US" altLang="zh-TW">
                <a:ea typeface="新細明體" charset="-120"/>
                <a:sym typeface="Wingdings" pitchFamily="2" charset="2"/>
              </a:rPr>
              <a:t>No</a:t>
            </a:r>
            <a:endParaRPr kumimoji="1" lang="en-US" altLang="zh-TW">
              <a:ea typeface="新細明體" charset="-120"/>
            </a:endParaRPr>
          </a:p>
          <a:p>
            <a:pPr lvl="1"/>
            <a:r>
              <a:rPr kumimoji="1" lang="zh-TW" altLang="en-US">
                <a:ea typeface="新細明體" charset="-120"/>
              </a:rPr>
              <a:t>土地公又稱為孔夫子	</a:t>
            </a:r>
            <a:r>
              <a:rPr kumimoji="1" lang="zh-TW" altLang="en-US">
                <a:ea typeface="新細明體" charset="-120"/>
                <a:sym typeface="Wingdings" pitchFamily="2" charset="2"/>
              </a:rPr>
              <a:t></a:t>
            </a:r>
            <a:r>
              <a:rPr kumimoji="1" lang="en-US" altLang="zh-TW">
                <a:ea typeface="新細明體" charset="-120"/>
                <a:sym typeface="Wingdings" pitchFamily="2" charset="2"/>
              </a:rPr>
              <a:t>No</a:t>
            </a:r>
            <a:endParaRPr kumimoji="1" lang="en-US" altLang="zh-TW">
              <a:ea typeface="新細明體" charset="-120"/>
            </a:endParaRPr>
          </a:p>
          <a:p>
            <a:pPr lvl="1"/>
            <a:r>
              <a:rPr kumimoji="1" lang="zh-TW" altLang="en-US">
                <a:ea typeface="新細明體" charset="-120"/>
              </a:rPr>
              <a:t>土地公又稱為福德正神	</a:t>
            </a:r>
            <a:r>
              <a:rPr kumimoji="1" lang="zh-TW" altLang="en-US">
                <a:ea typeface="新細明體" charset="-120"/>
                <a:sym typeface="Wingdings" pitchFamily="2" charset="2"/>
              </a:rPr>
              <a:t></a:t>
            </a:r>
            <a:r>
              <a:rPr kumimoji="1" lang="en-US" altLang="zh-TW">
                <a:ea typeface="新細明體" charset="-120"/>
                <a:sym typeface="Wingdings" pitchFamily="2" charset="2"/>
              </a:rPr>
              <a:t>Yes</a:t>
            </a:r>
            <a:endParaRPr kumimoji="1" lang="en-US" altLang="zh-TW">
              <a:ea typeface="新細明體" charset="-120"/>
            </a:endParaRPr>
          </a:p>
          <a:p>
            <a:pPr lvl="1"/>
            <a:r>
              <a:rPr kumimoji="1" lang="zh-TW" altLang="en-US">
                <a:ea typeface="新細明體" charset="-120"/>
              </a:rPr>
              <a:t>土地公又稱為註生娘娘	</a:t>
            </a:r>
            <a:r>
              <a:rPr kumimoji="1" lang="zh-TW" altLang="en-US">
                <a:ea typeface="新細明體" charset="-120"/>
                <a:sym typeface="Wingdings" pitchFamily="2" charset="2"/>
              </a:rPr>
              <a:t></a:t>
            </a:r>
            <a:r>
              <a:rPr kumimoji="1" lang="en-US" altLang="zh-TW">
                <a:ea typeface="新細明體" charset="-120"/>
                <a:sym typeface="Wingdings" pitchFamily="2" charset="2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46848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C9F26-F01E-43A0-A024-D7E7B7DE424A}" type="slidenum">
              <a:rPr lang="en-US" altLang="zh-TW">
                <a:solidFill>
                  <a:srgbClr val="000000"/>
                </a:solidFill>
              </a:rPr>
              <a:pPr/>
              <a:t>129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20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SSQA-B3 NOT Really Understands</a:t>
            </a:r>
          </a:p>
        </p:txBody>
      </p:sp>
      <p:sp>
        <p:nvSpPr>
          <p:cNvPr id="320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1800">
                <a:ea typeface="新細明體" pitchFamily="18" charset="-120"/>
              </a:rPr>
              <a:t>One correct prediction in the training set</a:t>
            </a:r>
          </a:p>
          <a:p>
            <a:pPr lvl="1">
              <a:lnSpc>
                <a:spcPct val="90000"/>
              </a:lnSpc>
            </a:pPr>
            <a:r>
              <a:rPr lang="en-US" altLang="zh-TW" sz="1600">
                <a:ea typeface="新細明體" pitchFamily="18" charset="-120"/>
              </a:rPr>
              <a:t>Benchmark:Y, Prediction:Y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en-US" altLang="zh-TW" sz="1600">
                <a:ea typeface="新細明體" pitchFamily="18" charset="-120"/>
              </a:rPr>
              <a:t>	</a:t>
            </a:r>
            <a:r>
              <a:rPr lang="zh-TW" altLang="en-US" sz="1600">
                <a:ea typeface="新細明體" pitchFamily="18" charset="-120"/>
              </a:rPr>
              <a:t>馬祖 位於 閩江 口 外 ， 島嶼 狹小 ， 又 無 高山 屏障 ， 全 年 多 風 少 雨 。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zh-TW" altLang="en-US" sz="1600">
                <a:ea typeface="新細明體" pitchFamily="18" charset="-120"/>
              </a:rPr>
              <a:t>	馬祖 位於 閩江 口 外 ， 全 年 多 風 少 雨 。</a:t>
            </a:r>
          </a:p>
          <a:p>
            <a:pPr>
              <a:lnSpc>
                <a:spcPct val="90000"/>
              </a:lnSpc>
            </a:pPr>
            <a:r>
              <a:rPr lang="en-US" altLang="zh-TW" sz="1800">
                <a:ea typeface="新細明體" pitchFamily="18" charset="-120"/>
              </a:rPr>
              <a:t>Some predictions for manual examples</a:t>
            </a:r>
          </a:p>
          <a:p>
            <a:pPr lvl="1">
              <a:lnSpc>
                <a:spcPct val="90000"/>
              </a:lnSpc>
            </a:pPr>
            <a:r>
              <a:rPr lang="en-US" altLang="zh-TW" sz="1600">
                <a:ea typeface="新細明體" pitchFamily="18" charset="-120"/>
              </a:rPr>
              <a:t>Benchmark:Y, Prediction:</a:t>
            </a:r>
            <a:r>
              <a:rPr lang="en-US" altLang="zh-TW" sz="1600">
                <a:solidFill>
                  <a:srgbClr val="FF0000"/>
                </a:solidFill>
                <a:ea typeface="新細明體" pitchFamily="18" charset="-120"/>
              </a:rPr>
              <a:t>N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en-US" altLang="zh-TW" sz="1600">
                <a:ea typeface="新細明體" pitchFamily="18" charset="-120"/>
              </a:rPr>
              <a:t>	</a:t>
            </a:r>
            <a:r>
              <a:rPr lang="zh-TW" altLang="en-US" sz="1600">
                <a:ea typeface="新細明體" pitchFamily="18" charset="-120"/>
              </a:rPr>
              <a:t>馬祖 位於 閩江 口 外 ， 全 年 多 風 少 雨 。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zh-TW" altLang="en-US" sz="1600">
                <a:ea typeface="新細明體" pitchFamily="18" charset="-120"/>
              </a:rPr>
              <a:t>	馬祖 位於 閩江 口 外 ， 全 年 多 風 少 雨 。</a:t>
            </a:r>
          </a:p>
          <a:p>
            <a:pPr lvl="1">
              <a:lnSpc>
                <a:spcPct val="90000"/>
              </a:lnSpc>
            </a:pPr>
            <a:r>
              <a:rPr lang="en-US" altLang="zh-TW" sz="1600">
                <a:ea typeface="新細明體" pitchFamily="18" charset="-120"/>
              </a:rPr>
              <a:t>Benchmark:N, Prediction:N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en-US" altLang="zh-TW" sz="1600">
                <a:ea typeface="新細明體" pitchFamily="18" charset="-120"/>
              </a:rPr>
              <a:t>	</a:t>
            </a:r>
            <a:r>
              <a:rPr lang="zh-TW" altLang="en-US" sz="1600">
                <a:ea typeface="新細明體" pitchFamily="18" charset="-120"/>
              </a:rPr>
              <a:t>馬祖 位於 閩江 口 外 ， 全 年 多 風 少 雨 。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zh-TW" altLang="en-US" sz="1600">
                <a:ea typeface="新細明體" pitchFamily="18" charset="-120"/>
              </a:rPr>
              <a:t>	馬祖 位於 愛河 口 外 ， 全 年 少 風 少 雨 。</a:t>
            </a:r>
          </a:p>
          <a:p>
            <a:pPr lvl="1">
              <a:lnSpc>
                <a:spcPct val="90000"/>
              </a:lnSpc>
            </a:pPr>
            <a:r>
              <a:rPr lang="en-US" altLang="zh-TW" sz="1600">
                <a:ea typeface="新細明體" pitchFamily="18" charset="-120"/>
              </a:rPr>
              <a:t>Benchmark:N, Prediction:N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en-US" altLang="zh-TW" sz="1600">
                <a:ea typeface="新細明體" pitchFamily="18" charset="-120"/>
              </a:rPr>
              <a:t>	</a:t>
            </a:r>
            <a:r>
              <a:rPr lang="zh-TW" altLang="en-US" sz="1600">
                <a:ea typeface="新細明體" pitchFamily="18" charset="-120"/>
              </a:rPr>
              <a:t>馬祖 位於 閩江 口 外 ， 全 年 多 風 少 雨 。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zh-TW" altLang="en-US" sz="1600">
                <a:ea typeface="新細明體" pitchFamily="18" charset="-120"/>
              </a:rPr>
              <a:t>	馬祖 位於 愛河 口 外 ， 全 年 多 風 多 雨 。</a:t>
            </a:r>
          </a:p>
          <a:p>
            <a:pPr lvl="1">
              <a:lnSpc>
                <a:spcPct val="90000"/>
              </a:lnSpc>
            </a:pPr>
            <a:r>
              <a:rPr lang="en-US" altLang="zh-TW" sz="1600">
                <a:ea typeface="新細明體" pitchFamily="18" charset="-120"/>
              </a:rPr>
              <a:t>Benchmark:N, Prediction:N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en-US" altLang="zh-TW" sz="1600">
                <a:ea typeface="新細明體" pitchFamily="18" charset="-120"/>
              </a:rPr>
              <a:t>	</a:t>
            </a:r>
            <a:r>
              <a:rPr lang="zh-TW" altLang="en-US" sz="1600">
                <a:ea typeface="新細明體" pitchFamily="18" charset="-120"/>
              </a:rPr>
              <a:t>馬祖 位於 閩江 口 外 ， 全 年 多 風 少 雨 。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zh-TW" altLang="en-US" sz="1600">
                <a:ea typeface="新細明體" pitchFamily="18" charset="-120"/>
              </a:rPr>
              <a:t>	馬祖 位於 愛河 口 外 ， 全 年 少 風 多 雨 。</a:t>
            </a:r>
          </a:p>
        </p:txBody>
      </p:sp>
      <p:sp>
        <p:nvSpPr>
          <p:cNvPr id="3201028" name="Text Box 4"/>
          <p:cNvSpPr txBox="1">
            <a:spLocks noChangeArrowheads="1"/>
          </p:cNvSpPr>
          <p:nvPr/>
        </p:nvSpPr>
        <p:spPr bwMode="auto">
          <a:xfrm>
            <a:off x="5651500" y="5589588"/>
            <a:ext cx="2981325" cy="376237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mtClean="0">
                <a:solidFill>
                  <a:srgbClr val="000000"/>
                </a:solidFill>
                <a:latin typeface="Arial Narrow" pitchFamily="34" charset="0"/>
                <a:ea typeface="新細明體" pitchFamily="18" charset="-120"/>
              </a:rPr>
              <a:t>All words have valid embeddings.</a:t>
            </a:r>
          </a:p>
        </p:txBody>
      </p:sp>
    </p:spTree>
    <p:extLst>
      <p:ext uri="{BB962C8B-B14F-4D97-AF65-F5344CB8AC3E}">
        <p14:creationId xmlns:p14="http://schemas.microsoft.com/office/powerpoint/2010/main" val="14088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C6F34-94EA-4000-B49A-E9E5190BEF94}" type="slidenum">
              <a:rPr lang="en-US" altLang="zh-TW">
                <a:solidFill>
                  <a:srgbClr val="000000"/>
                </a:solidFill>
              </a:rPr>
              <a:pPr/>
              <a:t>130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20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SSQA-B3 NOT Really Understands (cont’d)</a:t>
            </a:r>
          </a:p>
        </p:txBody>
      </p:sp>
      <p:sp>
        <p:nvSpPr>
          <p:cNvPr id="320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r>
              <a:rPr lang="en-US" altLang="zh-TW" sz="1600">
                <a:ea typeface="新細明體" pitchFamily="18" charset="-120"/>
              </a:rPr>
              <a:t>Benchmark:N, Prediction:</a:t>
            </a:r>
            <a:r>
              <a:rPr lang="en-US" altLang="zh-TW" sz="1600">
                <a:solidFill>
                  <a:srgbClr val="FF0000"/>
                </a:solidFill>
                <a:ea typeface="新細明體" pitchFamily="18" charset="-120"/>
              </a:rPr>
              <a:t>Y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en-US" altLang="zh-TW" sz="1600">
                <a:ea typeface="新細明體" pitchFamily="18" charset="-120"/>
              </a:rPr>
              <a:t>	</a:t>
            </a:r>
            <a:r>
              <a:rPr lang="zh-TW" altLang="en-US" sz="1600">
                <a:ea typeface="新細明體" pitchFamily="18" charset="-120"/>
              </a:rPr>
              <a:t>馬祖 位於 閩江 口 外 ， 島嶼 狹小 ， 又 無 高山 屏障 ， 全 年 多 風 少 雨 。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zh-TW" altLang="en-US" sz="1600">
                <a:ea typeface="新細明體" pitchFamily="18" charset="-120"/>
              </a:rPr>
              <a:t>	馬祖 位於 閩江 口 外 ， 全 年 </a:t>
            </a:r>
            <a:r>
              <a:rPr lang="zh-TW" altLang="en-US" sz="1600">
                <a:solidFill>
                  <a:srgbClr val="FF0000"/>
                </a:solidFill>
                <a:ea typeface="新細明體" pitchFamily="18" charset="-120"/>
              </a:rPr>
              <a:t>少</a:t>
            </a:r>
            <a:r>
              <a:rPr lang="zh-TW" altLang="en-US" sz="1600">
                <a:ea typeface="新細明體" pitchFamily="18" charset="-120"/>
              </a:rPr>
              <a:t> 風 少 雨 。</a:t>
            </a:r>
          </a:p>
          <a:p>
            <a:pPr lvl="1">
              <a:lnSpc>
                <a:spcPct val="90000"/>
              </a:lnSpc>
            </a:pPr>
            <a:r>
              <a:rPr lang="en-US" altLang="zh-TW" sz="1600">
                <a:ea typeface="新細明體" pitchFamily="18" charset="-120"/>
              </a:rPr>
              <a:t>Benchmark:N, Prediction:</a:t>
            </a:r>
            <a:r>
              <a:rPr lang="en-US" altLang="zh-TW" sz="1600">
                <a:solidFill>
                  <a:srgbClr val="FF0000"/>
                </a:solidFill>
                <a:ea typeface="新細明體" pitchFamily="18" charset="-120"/>
              </a:rPr>
              <a:t>Y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en-US" altLang="zh-TW" sz="1600">
                <a:ea typeface="新細明體" pitchFamily="18" charset="-120"/>
              </a:rPr>
              <a:t>	</a:t>
            </a:r>
            <a:r>
              <a:rPr lang="zh-TW" altLang="en-US" sz="1600">
                <a:ea typeface="新細明體" pitchFamily="18" charset="-120"/>
              </a:rPr>
              <a:t>馬祖 位於 閩江 口 外 ， 島嶼 狹小 ， 又 無 高山 屏障 ， 全 年 多 風 少 雨 。</a:t>
            </a:r>
          </a:p>
          <a:p>
            <a:pPr lvl="1">
              <a:lnSpc>
                <a:spcPct val="90000"/>
              </a:lnSpc>
              <a:buFont typeface="Courier New" pitchFamily="49" charset="0"/>
              <a:buNone/>
            </a:pPr>
            <a:r>
              <a:rPr lang="zh-TW" altLang="en-US" sz="1600">
                <a:ea typeface="新細明體" pitchFamily="18" charset="-120"/>
              </a:rPr>
              <a:t>	馬祖 位於 </a:t>
            </a:r>
            <a:r>
              <a:rPr lang="zh-TW" altLang="en-US" sz="1600">
                <a:solidFill>
                  <a:srgbClr val="FF0000"/>
                </a:solidFill>
                <a:ea typeface="新細明體" pitchFamily="18" charset="-120"/>
              </a:rPr>
              <a:t>愛河</a:t>
            </a:r>
            <a:r>
              <a:rPr lang="zh-TW" altLang="en-US" sz="1600">
                <a:ea typeface="新細明體" pitchFamily="18" charset="-120"/>
              </a:rPr>
              <a:t> 口 外 ， 全 年 多 風 少 雨 。</a:t>
            </a:r>
          </a:p>
        </p:txBody>
      </p:sp>
      <p:sp>
        <p:nvSpPr>
          <p:cNvPr id="3202052" name="Text Box 4"/>
          <p:cNvSpPr txBox="1">
            <a:spLocks noChangeArrowheads="1"/>
          </p:cNvSpPr>
          <p:nvPr/>
        </p:nvSpPr>
        <p:spPr bwMode="auto">
          <a:xfrm>
            <a:off x="5651500" y="5589588"/>
            <a:ext cx="2981325" cy="376237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mtClean="0">
                <a:solidFill>
                  <a:srgbClr val="000000"/>
                </a:solidFill>
                <a:latin typeface="Arial Narrow" pitchFamily="34" charset="0"/>
                <a:ea typeface="新細明體" pitchFamily="18" charset="-120"/>
              </a:rPr>
              <a:t>All words have valid embeddings.</a:t>
            </a:r>
          </a:p>
        </p:txBody>
      </p:sp>
    </p:spTree>
    <p:extLst>
      <p:ext uri="{BB962C8B-B14F-4D97-AF65-F5344CB8AC3E}">
        <p14:creationId xmlns:p14="http://schemas.microsoft.com/office/powerpoint/2010/main" val="82557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6AF2-C277-491C-BFE0-65AE0630EB06}" type="slidenum">
              <a:rPr lang="en-US" altLang="zh-TW">
                <a:solidFill>
                  <a:srgbClr val="000000"/>
                </a:solidFill>
              </a:rPr>
              <a:pPr/>
              <a:t>131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200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SSQA-B3 NOT Really Understands (cont’d)</a:t>
            </a:r>
          </a:p>
        </p:txBody>
      </p:sp>
      <p:sp>
        <p:nvSpPr>
          <p:cNvPr id="320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 dirty="0">
                <a:ea typeface="新細明體" pitchFamily="18" charset="-120"/>
              </a:rPr>
              <a:t>One in correct prediction in the training set</a:t>
            </a:r>
          </a:p>
          <a:p>
            <a:pPr lvl="1">
              <a:lnSpc>
                <a:spcPct val="80000"/>
              </a:lnSpc>
            </a:pPr>
            <a:r>
              <a:rPr lang="en-US" altLang="zh-TW" sz="1800" dirty="0" err="1">
                <a:ea typeface="新細明體" pitchFamily="18" charset="-120"/>
              </a:rPr>
              <a:t>Benchmark:Y</a:t>
            </a:r>
            <a:r>
              <a:rPr lang="en-US" altLang="zh-TW" sz="1800" dirty="0">
                <a:ea typeface="新細明體" pitchFamily="18" charset="-120"/>
              </a:rPr>
              <a:t>, </a:t>
            </a:r>
            <a:r>
              <a:rPr lang="en-US" altLang="zh-TW" sz="1800" dirty="0" err="1">
                <a:ea typeface="新細明體" pitchFamily="18" charset="-120"/>
              </a:rPr>
              <a:t>Prediction:N</a:t>
            </a:r>
            <a:endParaRPr lang="en-US" altLang="zh-TW" sz="1800" dirty="0">
              <a:ea typeface="新細明體" pitchFamily="18" charset="-120"/>
            </a:endParaRP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en-US" altLang="zh-TW" sz="1800" dirty="0">
                <a:ea typeface="新細明體" pitchFamily="18" charset="-120"/>
              </a:rPr>
              <a:t>	</a:t>
            </a:r>
            <a:r>
              <a:rPr lang="zh-TW" altLang="en-US" sz="1800" dirty="0">
                <a:ea typeface="新細明體" pitchFamily="18" charset="-120"/>
              </a:rPr>
              <a:t>臺灣 島 南北 總長度 約 四百 公里 ， 東西 最 寬 約 一百四十 公里 ，</a:t>
            </a: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zh-TW" altLang="en-US" sz="1800" dirty="0">
                <a:ea typeface="新細明體" pitchFamily="18" charset="-120"/>
              </a:rPr>
              <a:t>	臺灣 南北 長 約 </a:t>
            </a:r>
            <a:r>
              <a:rPr lang="en-US" altLang="zh-TW" sz="1800" dirty="0">
                <a:ea typeface="新細明體" pitchFamily="18" charset="-120"/>
              </a:rPr>
              <a:t>400 </a:t>
            </a:r>
            <a:r>
              <a:rPr lang="zh-TW" altLang="en-US" sz="1800" dirty="0">
                <a:ea typeface="新細明體" pitchFamily="18" charset="-120"/>
              </a:rPr>
              <a:t>公里 ， 東西 寬 約 </a:t>
            </a:r>
            <a:r>
              <a:rPr lang="en-US" altLang="zh-TW" sz="1800" dirty="0">
                <a:ea typeface="新細明體" pitchFamily="18" charset="-120"/>
              </a:rPr>
              <a:t>140 </a:t>
            </a:r>
            <a:r>
              <a:rPr lang="zh-TW" altLang="en-US" sz="1800" dirty="0">
                <a:ea typeface="新細明體" pitchFamily="18" charset="-120"/>
              </a:rPr>
              <a:t>公里 。</a:t>
            </a:r>
          </a:p>
          <a:p>
            <a:pPr>
              <a:lnSpc>
                <a:spcPct val="80000"/>
              </a:lnSpc>
            </a:pPr>
            <a:r>
              <a:rPr lang="en-US" altLang="zh-TW" sz="2000" dirty="0">
                <a:ea typeface="新細明體" pitchFamily="18" charset="-120"/>
              </a:rPr>
              <a:t>Some predictions for manual examples</a:t>
            </a:r>
          </a:p>
          <a:p>
            <a:pPr lvl="1">
              <a:lnSpc>
                <a:spcPct val="80000"/>
              </a:lnSpc>
            </a:pPr>
            <a:r>
              <a:rPr lang="en-US" altLang="zh-TW" sz="1800" dirty="0" err="1">
                <a:ea typeface="新細明體" pitchFamily="18" charset="-120"/>
              </a:rPr>
              <a:t>Benchmark:Y</a:t>
            </a:r>
            <a:r>
              <a:rPr lang="en-US" altLang="zh-TW" sz="1800" dirty="0">
                <a:ea typeface="新細明體" pitchFamily="18" charset="-120"/>
              </a:rPr>
              <a:t>, </a:t>
            </a:r>
            <a:r>
              <a:rPr lang="en-US" altLang="zh-TW" sz="1800" dirty="0" err="1">
                <a:ea typeface="新細明體" pitchFamily="18" charset="-120"/>
              </a:rPr>
              <a:t>Prediction:</a:t>
            </a:r>
            <a:r>
              <a:rPr lang="en-US" altLang="zh-TW" sz="1800" dirty="0" err="1">
                <a:solidFill>
                  <a:srgbClr val="FF0000"/>
                </a:solidFill>
                <a:ea typeface="新細明體" pitchFamily="18" charset="-120"/>
              </a:rPr>
              <a:t>N</a:t>
            </a:r>
            <a:endParaRPr lang="en-US" altLang="zh-TW" sz="1800" dirty="0">
              <a:solidFill>
                <a:srgbClr val="FF0000"/>
              </a:solidFill>
              <a:ea typeface="新細明體" pitchFamily="18" charset="-120"/>
            </a:endParaRP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en-US" altLang="zh-TW" sz="1800" dirty="0">
                <a:ea typeface="新細明體" pitchFamily="18" charset="-120"/>
              </a:rPr>
              <a:t>	</a:t>
            </a:r>
            <a:r>
              <a:rPr lang="zh-TW" altLang="en-US" sz="1800" dirty="0">
                <a:ea typeface="新細明體" pitchFamily="18" charset="-120"/>
              </a:rPr>
              <a:t>臺灣 南北 長 約 四百 公里 。</a:t>
            </a: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zh-TW" altLang="en-US" sz="1800" dirty="0">
                <a:ea typeface="新細明體" pitchFamily="18" charset="-120"/>
              </a:rPr>
              <a:t>	臺灣 南北 長 約 </a:t>
            </a:r>
            <a:r>
              <a:rPr lang="en-US" altLang="zh-TW" sz="1800" dirty="0">
                <a:ea typeface="新細明體" pitchFamily="18" charset="-120"/>
              </a:rPr>
              <a:t>400 </a:t>
            </a:r>
            <a:r>
              <a:rPr lang="zh-TW" altLang="en-US" sz="1800" dirty="0">
                <a:ea typeface="新細明體" pitchFamily="18" charset="-120"/>
              </a:rPr>
              <a:t>公里 。</a:t>
            </a:r>
          </a:p>
          <a:p>
            <a:pPr lvl="1">
              <a:lnSpc>
                <a:spcPct val="80000"/>
              </a:lnSpc>
            </a:pPr>
            <a:r>
              <a:rPr lang="en-US" altLang="zh-TW" sz="1800" dirty="0" err="1">
                <a:ea typeface="新細明體" pitchFamily="18" charset="-120"/>
              </a:rPr>
              <a:t>Benchmark:Y</a:t>
            </a:r>
            <a:r>
              <a:rPr lang="en-US" altLang="zh-TW" sz="1800" dirty="0">
                <a:ea typeface="新細明體" pitchFamily="18" charset="-120"/>
              </a:rPr>
              <a:t>, </a:t>
            </a:r>
            <a:r>
              <a:rPr lang="en-US" altLang="zh-TW" sz="1800" dirty="0" err="1">
                <a:ea typeface="新細明體" pitchFamily="18" charset="-120"/>
              </a:rPr>
              <a:t>Prediction:</a:t>
            </a:r>
            <a:r>
              <a:rPr lang="en-US" altLang="zh-TW" sz="1800" dirty="0" err="1">
                <a:solidFill>
                  <a:srgbClr val="FF0000"/>
                </a:solidFill>
                <a:ea typeface="新細明體" pitchFamily="18" charset="-120"/>
              </a:rPr>
              <a:t>N</a:t>
            </a:r>
            <a:endParaRPr lang="en-US" altLang="zh-TW" sz="1800" dirty="0">
              <a:solidFill>
                <a:srgbClr val="FF0000"/>
              </a:solidFill>
              <a:ea typeface="新細明體" pitchFamily="18" charset="-120"/>
            </a:endParaRP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en-US" altLang="zh-TW" sz="1800" dirty="0">
                <a:ea typeface="新細明體" pitchFamily="18" charset="-120"/>
              </a:rPr>
              <a:t>	</a:t>
            </a:r>
            <a:r>
              <a:rPr lang="zh-TW" altLang="en-US" sz="1800" dirty="0">
                <a:ea typeface="新細明體" pitchFamily="18" charset="-120"/>
              </a:rPr>
              <a:t>臺灣 南北 長 約 四百 公里 。</a:t>
            </a: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zh-TW" altLang="en-US" sz="1800" dirty="0">
                <a:ea typeface="新細明體" pitchFamily="18" charset="-120"/>
              </a:rPr>
              <a:t>	臺灣 南北 長 約 四百 公里 。</a:t>
            </a:r>
          </a:p>
          <a:p>
            <a:pPr lvl="1">
              <a:lnSpc>
                <a:spcPct val="80000"/>
              </a:lnSpc>
            </a:pPr>
            <a:r>
              <a:rPr lang="en-US" altLang="zh-TW" sz="1800" dirty="0" err="1">
                <a:ea typeface="新細明體" pitchFamily="18" charset="-120"/>
              </a:rPr>
              <a:t>Benchmark:Y</a:t>
            </a:r>
            <a:r>
              <a:rPr lang="en-US" altLang="zh-TW" sz="1800" dirty="0">
                <a:ea typeface="新細明體" pitchFamily="18" charset="-120"/>
              </a:rPr>
              <a:t>, </a:t>
            </a:r>
            <a:r>
              <a:rPr lang="en-US" altLang="zh-TW" sz="1800" dirty="0" err="1">
                <a:ea typeface="新細明體" pitchFamily="18" charset="-120"/>
              </a:rPr>
              <a:t>Prediction:</a:t>
            </a:r>
            <a:r>
              <a:rPr lang="en-US" altLang="zh-TW" sz="1800" dirty="0" err="1">
                <a:solidFill>
                  <a:srgbClr val="FF0000"/>
                </a:solidFill>
                <a:ea typeface="新細明體" pitchFamily="18" charset="-120"/>
              </a:rPr>
              <a:t>N</a:t>
            </a:r>
            <a:endParaRPr lang="en-US" altLang="zh-TW" sz="1800" dirty="0">
              <a:solidFill>
                <a:srgbClr val="FF0000"/>
              </a:solidFill>
              <a:ea typeface="新細明體" pitchFamily="18" charset="-120"/>
            </a:endParaRP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en-US" altLang="zh-TW" sz="1800" dirty="0">
                <a:ea typeface="新細明體" pitchFamily="18" charset="-120"/>
              </a:rPr>
              <a:t>	</a:t>
            </a:r>
            <a:r>
              <a:rPr lang="zh-TW" altLang="en-US" sz="1800" dirty="0">
                <a:ea typeface="新細明體" pitchFamily="18" charset="-120"/>
              </a:rPr>
              <a:t>臺灣 南北 長 約 </a:t>
            </a:r>
            <a:r>
              <a:rPr lang="en-US" altLang="zh-TW" sz="1800" dirty="0">
                <a:ea typeface="新細明體" pitchFamily="18" charset="-120"/>
              </a:rPr>
              <a:t>400 </a:t>
            </a:r>
            <a:r>
              <a:rPr lang="zh-TW" altLang="en-US" sz="1800" dirty="0">
                <a:ea typeface="新細明體" pitchFamily="18" charset="-120"/>
              </a:rPr>
              <a:t>公里 。</a:t>
            </a: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zh-TW" altLang="en-US" sz="1800" dirty="0">
                <a:ea typeface="新細明體" pitchFamily="18" charset="-120"/>
              </a:rPr>
              <a:t>	臺灣 南北 長 約 </a:t>
            </a:r>
            <a:r>
              <a:rPr lang="en-US" altLang="zh-TW" sz="1800" dirty="0">
                <a:ea typeface="新細明體" pitchFamily="18" charset="-120"/>
              </a:rPr>
              <a:t>400 </a:t>
            </a:r>
            <a:r>
              <a:rPr lang="zh-TW" altLang="en-US" sz="1800" dirty="0">
                <a:ea typeface="新細明體" pitchFamily="18" charset="-120"/>
              </a:rPr>
              <a:t>公里 。</a:t>
            </a:r>
          </a:p>
          <a:p>
            <a:pPr lvl="1">
              <a:lnSpc>
                <a:spcPct val="80000"/>
              </a:lnSpc>
            </a:pPr>
            <a:r>
              <a:rPr lang="en-US" altLang="zh-TW" sz="1800" dirty="0" err="1">
                <a:ea typeface="新細明體" pitchFamily="18" charset="-120"/>
              </a:rPr>
              <a:t>Benchmark:N</a:t>
            </a:r>
            <a:r>
              <a:rPr lang="en-US" altLang="zh-TW" sz="1800" dirty="0">
                <a:ea typeface="新細明體" pitchFamily="18" charset="-120"/>
              </a:rPr>
              <a:t>, </a:t>
            </a:r>
            <a:r>
              <a:rPr lang="en-US" altLang="zh-TW" sz="1800" dirty="0" err="1">
                <a:ea typeface="新細明體" pitchFamily="18" charset="-120"/>
              </a:rPr>
              <a:t>Prediction:N</a:t>
            </a:r>
            <a:endParaRPr lang="en-US" altLang="zh-TW" sz="1800" dirty="0">
              <a:ea typeface="新細明體" pitchFamily="18" charset="-120"/>
            </a:endParaRP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en-US" altLang="zh-TW" sz="1800" dirty="0">
                <a:ea typeface="新細明體" pitchFamily="18" charset="-120"/>
              </a:rPr>
              <a:t>	</a:t>
            </a:r>
            <a:r>
              <a:rPr lang="zh-TW" altLang="en-US" sz="1800" dirty="0">
                <a:ea typeface="新細明體" pitchFamily="18" charset="-120"/>
              </a:rPr>
              <a:t>臺灣 南北 長 約 </a:t>
            </a:r>
            <a:r>
              <a:rPr lang="en-US" altLang="zh-TW" sz="1800" dirty="0">
                <a:ea typeface="新細明體" pitchFamily="18" charset="-120"/>
              </a:rPr>
              <a:t>400 </a:t>
            </a:r>
            <a:r>
              <a:rPr lang="zh-TW" altLang="en-US" sz="1800" dirty="0">
                <a:ea typeface="新細明體" pitchFamily="18" charset="-120"/>
              </a:rPr>
              <a:t>公里 。</a:t>
            </a:r>
          </a:p>
          <a:p>
            <a:pPr lvl="1">
              <a:lnSpc>
                <a:spcPct val="80000"/>
              </a:lnSpc>
              <a:buFont typeface="Courier New" pitchFamily="49" charset="0"/>
              <a:buNone/>
            </a:pPr>
            <a:r>
              <a:rPr lang="zh-TW" altLang="en-US" sz="1800" dirty="0">
                <a:ea typeface="新細明體" pitchFamily="18" charset="-120"/>
              </a:rPr>
              <a:t>	臺灣 南北 長 約 </a:t>
            </a:r>
            <a:r>
              <a:rPr lang="en-US" altLang="zh-TW" sz="1800" dirty="0">
                <a:ea typeface="新細明體" pitchFamily="18" charset="-120"/>
              </a:rPr>
              <a:t>140 </a:t>
            </a:r>
            <a:r>
              <a:rPr lang="zh-TW" altLang="en-US" sz="1800" dirty="0">
                <a:ea typeface="新細明體" pitchFamily="18" charset="-120"/>
              </a:rPr>
              <a:t>公里 。</a:t>
            </a:r>
          </a:p>
        </p:txBody>
      </p:sp>
      <p:sp>
        <p:nvSpPr>
          <p:cNvPr id="3200005" name="Text Box 5"/>
          <p:cNvSpPr txBox="1">
            <a:spLocks noChangeArrowheads="1"/>
          </p:cNvSpPr>
          <p:nvPr/>
        </p:nvSpPr>
        <p:spPr bwMode="auto">
          <a:xfrm>
            <a:off x="5435600" y="5661025"/>
            <a:ext cx="2981325" cy="376238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mtClean="0">
                <a:solidFill>
                  <a:srgbClr val="000000"/>
                </a:solidFill>
                <a:latin typeface="Arial Narrow" pitchFamily="34" charset="0"/>
                <a:ea typeface="新細明體" pitchFamily="18" charset="-120"/>
              </a:rPr>
              <a:t>All words have valid embeddings.</a:t>
            </a:r>
          </a:p>
        </p:txBody>
      </p:sp>
    </p:spTree>
    <p:extLst>
      <p:ext uri="{BB962C8B-B14F-4D97-AF65-F5344CB8AC3E}">
        <p14:creationId xmlns:p14="http://schemas.microsoft.com/office/powerpoint/2010/main" val="23139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D026B-F4D0-4504-9E79-260EB3419E40}" type="slidenum">
              <a:rPr lang="en-US" altLang="zh-TW">
                <a:solidFill>
                  <a:srgbClr val="FFFFFF"/>
                </a:solidFill>
              </a:rPr>
              <a:pPr/>
              <a:t>132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5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5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915400" cy="1143000"/>
          </a:xfrm>
        </p:spPr>
        <p:txBody>
          <a:bodyPr/>
          <a:lstStyle/>
          <a:p>
            <a:r>
              <a:rPr lang="en-US" altLang="zh-TW"/>
              <a:t>Preference vs. Likelihood: an Example</a:t>
            </a:r>
            <a:endParaRPr lang="en-US" altLang="zh-TW" sz="6000"/>
          </a:p>
        </p:txBody>
      </p:sp>
      <p:grpSp>
        <p:nvGrpSpPr>
          <p:cNvPr id="758787" name="Group 3"/>
          <p:cNvGrpSpPr>
            <a:grpSpLocks/>
          </p:cNvGrpSpPr>
          <p:nvPr/>
        </p:nvGrpSpPr>
        <p:grpSpPr bwMode="auto">
          <a:xfrm>
            <a:off x="1217613" y="1600200"/>
            <a:ext cx="6935787" cy="4648200"/>
            <a:chOff x="192" y="1008"/>
            <a:chExt cx="4369" cy="2928"/>
          </a:xfrm>
        </p:grpSpPr>
        <p:sp>
          <p:nvSpPr>
            <p:cNvPr id="758788" name="Rectangle 4"/>
            <p:cNvSpPr>
              <a:spLocks noChangeArrowheads="1"/>
            </p:cNvSpPr>
            <p:nvPr/>
          </p:nvSpPr>
          <p:spPr bwMode="auto">
            <a:xfrm>
              <a:off x="192" y="1296"/>
              <a:ext cx="8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200" b="1" smtClean="0">
                  <a:solidFill>
                    <a:srgbClr val="FFFFFF"/>
                  </a:solidFill>
                </a:rPr>
                <a:t>Probability</a:t>
              </a:r>
              <a:endParaRPr kumimoji="1" lang="en-US" altLang="zh-TW" sz="2400" smtClean="0">
                <a:solidFill>
                  <a:srgbClr val="FFFFFF"/>
                </a:solidFill>
              </a:endParaRPr>
            </a:p>
          </p:txBody>
        </p:sp>
        <p:sp>
          <p:nvSpPr>
            <p:cNvPr id="758789" name="Rectangle 5"/>
            <p:cNvSpPr>
              <a:spLocks noChangeArrowheads="1"/>
            </p:cNvSpPr>
            <p:nvPr/>
          </p:nvSpPr>
          <p:spPr bwMode="auto">
            <a:xfrm>
              <a:off x="2496" y="3648"/>
              <a:ext cx="9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400" b="1" smtClean="0">
                  <a:solidFill>
                    <a:srgbClr val="FFFFFF"/>
                  </a:solidFill>
                </a:rPr>
                <a:t>Matching-Ratio</a:t>
              </a:r>
              <a:endParaRPr kumimoji="1" lang="en-US" altLang="zh-TW" sz="2400" smtClean="0">
                <a:solidFill>
                  <a:srgbClr val="FFFFFF"/>
                </a:solidFill>
              </a:endParaRPr>
            </a:p>
          </p:txBody>
        </p:sp>
        <p:grpSp>
          <p:nvGrpSpPr>
            <p:cNvPr id="758790" name="Group 6"/>
            <p:cNvGrpSpPr>
              <a:grpSpLocks/>
            </p:cNvGrpSpPr>
            <p:nvPr/>
          </p:nvGrpSpPr>
          <p:grpSpPr bwMode="auto">
            <a:xfrm>
              <a:off x="912" y="1008"/>
              <a:ext cx="3649" cy="2736"/>
              <a:chOff x="816" y="1008"/>
              <a:chExt cx="3649" cy="2736"/>
            </a:xfrm>
          </p:grpSpPr>
          <p:sp>
            <p:nvSpPr>
              <p:cNvPr id="758791" name="Line 7"/>
              <p:cNvSpPr>
                <a:spLocks noChangeShapeType="1"/>
              </p:cNvSpPr>
              <p:nvPr/>
            </p:nvSpPr>
            <p:spPr bwMode="auto">
              <a:xfrm>
                <a:off x="1008" y="3504"/>
                <a:ext cx="3457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758792" name="Line 8"/>
              <p:cNvSpPr>
                <a:spLocks noChangeShapeType="1"/>
              </p:cNvSpPr>
              <p:nvPr/>
            </p:nvSpPr>
            <p:spPr bwMode="auto">
              <a:xfrm flipV="1">
                <a:off x="1008" y="1008"/>
                <a:ext cx="1" cy="24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758793" name="Line 9"/>
              <p:cNvSpPr>
                <a:spLocks noChangeShapeType="1"/>
              </p:cNvSpPr>
              <p:nvPr/>
            </p:nvSpPr>
            <p:spPr bwMode="auto">
              <a:xfrm>
                <a:off x="4031" y="1035"/>
                <a:ext cx="1" cy="24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758794" name="Rectangle 10"/>
              <p:cNvSpPr>
                <a:spLocks noChangeArrowheads="1"/>
              </p:cNvSpPr>
              <p:nvPr/>
            </p:nvSpPr>
            <p:spPr bwMode="auto">
              <a:xfrm>
                <a:off x="816" y="3552"/>
                <a:ext cx="20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TW" sz="2400" smtClean="0">
                    <a:solidFill>
                      <a:srgbClr val="FFFFFF"/>
                    </a:solidFill>
                  </a:rPr>
                  <a:t>0</a:t>
                </a:r>
              </a:p>
            </p:txBody>
          </p:sp>
          <p:sp>
            <p:nvSpPr>
              <p:cNvPr id="758795" name="Rectangle 11"/>
              <p:cNvSpPr>
                <a:spLocks noChangeArrowheads="1"/>
              </p:cNvSpPr>
              <p:nvPr/>
            </p:nvSpPr>
            <p:spPr bwMode="auto">
              <a:xfrm>
                <a:off x="3925" y="3552"/>
                <a:ext cx="20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TW" sz="2400" smtClean="0">
                    <a:solidFill>
                      <a:srgbClr val="FFFFFF"/>
                    </a:solidFill>
                  </a:rPr>
                  <a:t>1</a:t>
                </a:r>
              </a:p>
            </p:txBody>
          </p:sp>
          <p:sp>
            <p:nvSpPr>
              <p:cNvPr id="758796" name="Freeform 12"/>
              <p:cNvSpPr>
                <a:spLocks/>
              </p:cNvSpPr>
              <p:nvPr/>
            </p:nvSpPr>
            <p:spPr bwMode="auto">
              <a:xfrm>
                <a:off x="1008" y="1888"/>
                <a:ext cx="3024" cy="1472"/>
              </a:xfrm>
              <a:custGeom>
                <a:avLst/>
                <a:gdLst>
                  <a:gd name="T0" fmla="*/ 0 w 3024"/>
                  <a:gd name="T1" fmla="*/ 1472 h 1472"/>
                  <a:gd name="T2" fmla="*/ 1680 w 3024"/>
                  <a:gd name="T3" fmla="*/ 128 h 1472"/>
                  <a:gd name="T4" fmla="*/ 3024 w 3024"/>
                  <a:gd name="T5" fmla="*/ 704 h 1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24" h="1472">
                    <a:moveTo>
                      <a:pt x="0" y="1472"/>
                    </a:moveTo>
                    <a:cubicBezTo>
                      <a:pt x="588" y="864"/>
                      <a:pt x="1176" y="256"/>
                      <a:pt x="1680" y="128"/>
                    </a:cubicBezTo>
                    <a:cubicBezTo>
                      <a:pt x="2184" y="0"/>
                      <a:pt x="2604" y="352"/>
                      <a:pt x="3024" y="704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590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164768-6682-47E1-B568-683B7F2D85EC}" type="slidenum">
              <a:rPr lang="en-US" altLang="zh-TW">
                <a:solidFill>
                  <a:srgbClr val="FFFFFF"/>
                </a:solidFill>
              </a:rPr>
              <a:pPr/>
              <a:t>133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altLang="zh-TW" smtClean="0">
                <a:solidFill>
                  <a:srgbClr val="FFFFFF"/>
                </a:solidFill>
              </a:rPr>
              <a:t>Keh-Yih Su, Mar. 30, 2018</a:t>
            </a: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8077200" cy="685800"/>
          </a:xfrm>
        </p:spPr>
        <p:txBody>
          <a:bodyPr/>
          <a:lstStyle/>
          <a:p>
            <a:r>
              <a:rPr lang="en-US" altLang="zh-TW" sz="3600"/>
              <a:t>Example for selecting the mapping token</a:t>
            </a:r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079500"/>
            <a:ext cx="8153400" cy="4800600"/>
          </a:xfrm>
        </p:spPr>
        <p:txBody>
          <a:bodyPr/>
          <a:lstStyle/>
          <a:p>
            <a:r>
              <a:rPr lang="en-US" altLang="zh-TW" sz="2800"/>
              <a:t>Let the Matching-Ratio be a function of linking related features such as String-Overlapping-Ratio, Semantic-Distance, etc. High Matching-Ratio is preferred by human.</a:t>
            </a:r>
          </a:p>
          <a:p>
            <a:pPr lvl="2"/>
            <a:endParaRPr lang="en-US" altLang="zh-TW" sz="800"/>
          </a:p>
          <a:p>
            <a:pPr lvl="1"/>
            <a:endParaRPr lang="en-US" altLang="zh-TW" sz="2400"/>
          </a:p>
          <a:p>
            <a:pPr lvl="2"/>
            <a:endParaRPr lang="en-US" altLang="zh-TW" sz="1600"/>
          </a:p>
          <a:p>
            <a:endParaRPr lang="en-US" altLang="zh-TW" sz="2800"/>
          </a:p>
          <a:p>
            <a:endParaRPr lang="en-US" altLang="zh-TW" sz="2800"/>
          </a:p>
          <a:p>
            <a:endParaRPr lang="en-US" altLang="zh-TW" sz="2800"/>
          </a:p>
          <a:p>
            <a:endParaRPr lang="en-US" altLang="zh-TW" sz="2800"/>
          </a:p>
        </p:txBody>
      </p:sp>
      <p:graphicFrame>
        <p:nvGraphicFramePr>
          <p:cNvPr id="78950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" y="2971800"/>
          <a:ext cx="8610600" cy="346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3" imgW="4419360" imgH="1777680" progId="Equation.DSMT4">
                  <p:embed/>
                </p:oleObj>
              </mc:Choice>
              <mc:Fallback>
                <p:oleObj name="Equation" r:id="rId3" imgW="4419360" imgH="1777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71800"/>
                        <a:ext cx="8610600" cy="3463925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4791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1004993"/>
            <a:ext cx="8573305" cy="5493808"/>
          </a:xfrm>
        </p:spPr>
        <p:txBody>
          <a:bodyPr vert="horz"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 Manning made the 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following claims (2015</a:t>
            </a: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742917" lvl="2" indent="-342885">
              <a:buFont typeface="Arial" pitchFamily="34" charset="0"/>
              <a:buChar char="•"/>
            </a:pPr>
            <a:r>
              <a:rPr lang="en-US" altLang="zh-TW" sz="2400" dirty="0"/>
              <a:t>“</a:t>
            </a:r>
            <a:r>
              <a:rPr lang="en-US" altLang="zh-TW" sz="2400" i="1" dirty="0"/>
              <a:t>The gains so far have not so much been from </a:t>
            </a:r>
            <a:r>
              <a:rPr lang="en-US" altLang="zh-TW" sz="2400" i="1" dirty="0">
                <a:solidFill>
                  <a:srgbClr val="FF0000"/>
                </a:solidFill>
              </a:rPr>
              <a:t>true Deep Learning</a:t>
            </a:r>
            <a:r>
              <a:rPr lang="en-US" altLang="zh-TW" sz="2400" i="1" dirty="0"/>
              <a:t> as from the use of </a:t>
            </a:r>
            <a:r>
              <a:rPr lang="en-US" altLang="zh-TW" sz="2400" i="1" dirty="0">
                <a:solidFill>
                  <a:srgbClr val="FF0000"/>
                </a:solidFill>
              </a:rPr>
              <a:t>distributed word representations</a:t>
            </a:r>
            <a:r>
              <a:rPr lang="en-US" altLang="zh-TW" sz="2400" dirty="0" smtClean="0"/>
              <a:t>”</a:t>
            </a:r>
          </a:p>
          <a:p>
            <a:pPr marL="742917" lvl="2" indent="-342885">
              <a:buFont typeface="Arial" pitchFamily="34" charset="0"/>
              <a:buChar char="•"/>
            </a:pPr>
            <a:r>
              <a:rPr lang="en-US" altLang="zh-TW" sz="2400" dirty="0"/>
              <a:t>“</a:t>
            </a:r>
            <a:r>
              <a:rPr lang="en-US" altLang="zh-TW" sz="2400" i="1" dirty="0"/>
              <a:t>problems in </a:t>
            </a:r>
            <a:r>
              <a:rPr lang="en-US" altLang="zh-TW" sz="2400" i="1" dirty="0">
                <a:solidFill>
                  <a:srgbClr val="00B050"/>
                </a:solidFill>
              </a:rPr>
              <a:t>higher-level language processing </a:t>
            </a:r>
            <a:r>
              <a:rPr lang="en-US" altLang="zh-TW" sz="2400" i="1" dirty="0"/>
              <a:t>have not seen the dramatic error rate reductions from deep learning that have been seen in </a:t>
            </a:r>
            <a:r>
              <a:rPr lang="en-US" altLang="zh-TW" sz="2400" i="1" dirty="0">
                <a:solidFill>
                  <a:srgbClr val="00B050"/>
                </a:solidFill>
              </a:rPr>
              <a:t>speech</a:t>
            </a:r>
            <a:r>
              <a:rPr lang="en-US" altLang="zh-TW" sz="2400" i="1" dirty="0"/>
              <a:t> recognition and in object recognition in </a:t>
            </a:r>
            <a:r>
              <a:rPr lang="en-US" altLang="zh-TW" sz="2400" i="1" dirty="0">
                <a:solidFill>
                  <a:srgbClr val="00B050"/>
                </a:solidFill>
              </a:rPr>
              <a:t>vision</a:t>
            </a:r>
            <a:r>
              <a:rPr lang="en-US" altLang="zh-TW" sz="2400" i="1" dirty="0"/>
              <a:t>….and this remains the case</a:t>
            </a:r>
            <a:r>
              <a:rPr lang="en-US" altLang="zh-TW" sz="2400" dirty="0" smtClean="0"/>
              <a:t>”</a:t>
            </a:r>
          </a:p>
          <a:p>
            <a:pPr marL="742917" lvl="2" indent="-342885">
              <a:buFont typeface="Arial" pitchFamily="34" charset="0"/>
              <a:buChar char="•"/>
            </a:pPr>
            <a:r>
              <a:rPr lang="en-US" altLang="zh-TW" sz="2400" dirty="0"/>
              <a:t>“</a:t>
            </a:r>
            <a:r>
              <a:rPr lang="en-US" altLang="zh-TW" sz="2400" i="1" dirty="0">
                <a:solidFill>
                  <a:srgbClr val="0070C0"/>
                </a:solidFill>
              </a:rPr>
              <a:t>Our ﬁeld is the domain science of language technology; it’s not about the best method of machine learning—the central issue remains the domain problems</a:t>
            </a:r>
            <a:r>
              <a:rPr lang="en-US" altLang="zh-TW" sz="2400" dirty="0"/>
              <a:t>”</a:t>
            </a:r>
            <a:endParaRPr lang="en-US" altLang="zh-TW" sz="2400" dirty="0" smtClean="0"/>
          </a:p>
          <a:p>
            <a:pPr marL="742917" lvl="2" indent="-342885">
              <a:buFont typeface="Arial" pitchFamily="34" charset="0"/>
              <a:buChar char="•"/>
            </a:pPr>
            <a:endParaRPr lang="en-US" altLang="zh-TW" sz="26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134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i="1" dirty="0">
                <a:effectLst/>
              </a:rPr>
              <a:t>NLP Remains the </a:t>
            </a:r>
            <a:r>
              <a:rPr lang="en-US" altLang="zh-TW" sz="3600" i="1" dirty="0" smtClean="0">
                <a:effectLst/>
              </a:rPr>
              <a:t>Domain Problems </a:t>
            </a:r>
            <a:endParaRPr lang="en-US" sz="36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755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1004993"/>
            <a:ext cx="8573305" cy="5493808"/>
          </a:xfrm>
        </p:spPr>
        <p:txBody>
          <a:bodyPr vert="horz"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Preprocess the input text</a:t>
            </a:r>
          </a:p>
          <a:p>
            <a:pPr marL="742918" lvl="2" indent="-342885"/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E.g., convert personal-names and numerical values into meta-tokens in MWP</a:t>
            </a: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additional 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human-crafted features into </a:t>
            </a: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DNN</a:t>
            </a:r>
          </a:p>
          <a:p>
            <a:pPr marL="742917" lvl="2" indent="-342885">
              <a:buFont typeface="Arial" pitchFamily="34" charset="0"/>
              <a:buChar char="•"/>
            </a:pP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E.g., add </a:t>
            </a:r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Exactly-the-Same feature in Q&amp;A task </a:t>
            </a:r>
            <a:endParaRPr lang="en-US" altLang="zh-TW" sz="24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Adjust 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DNN architecture based on the domain knowledge</a:t>
            </a:r>
          </a:p>
          <a:p>
            <a:pPr marL="742918" lvl="2" indent="-342885"/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E.g., </a:t>
            </a:r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an 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alignment layer </a:t>
            </a:r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DNN in </a:t>
            </a:r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entailment judgment</a:t>
            </a:r>
            <a:endParaRPr lang="en-US" altLang="zh-TW" sz="24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 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DNN into original operation </a:t>
            </a: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 (instead of end-to-end)</a:t>
            </a:r>
            <a:endParaRPr lang="en-US" altLang="zh-TW" sz="28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18" lvl="2" indent="-342885"/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E.g., adopt STC in MWP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135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 smtClean="0">
                <a:solidFill>
                  <a:srgbClr val="000000"/>
                </a:solidFill>
              </a:rPr>
              <a:t>Integrate Domain-Concept into DNN (1/2) </a:t>
            </a:r>
            <a:endParaRPr lang="en-US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3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1004993"/>
            <a:ext cx="8573305" cy="5493808"/>
          </a:xfrm>
        </p:spPr>
        <p:txBody>
          <a:bodyPr vert="horz"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constraints implied by domain knowledge during DNN training</a:t>
            </a:r>
            <a:endParaRPr lang="en-US" altLang="zh-TW" sz="28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18" lvl="2" indent="-342885"/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E.g., add human preferred tendency to train word-</a:t>
            </a:r>
            <a:r>
              <a:rPr lang="en-US" altLang="zh-TW" sz="2400" dirty="0" err="1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embeddings</a:t>
            </a:r>
            <a:endParaRPr lang="en-US" altLang="zh-TW" sz="24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 the DNN model </a:t>
            </a:r>
            <a:r>
              <a:rPr lang="en-US" altLang="zh-TW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iteratively/jointly</a:t>
            </a: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domain knowledge </a:t>
            </a:r>
            <a:r>
              <a:rPr lang="en-US" altLang="zh-TW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representation</a:t>
            </a:r>
          </a:p>
          <a:p>
            <a:pPr marL="742917" lvl="2" indent="-342885">
              <a:buFont typeface="Arial" pitchFamily="34" charset="0"/>
              <a:buChar char="•"/>
            </a:pPr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generalization and improve </a:t>
            </a:r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interpretability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17" lvl="2" indent="-342885">
              <a:buFont typeface="Arial" pitchFamily="34" charset="0"/>
              <a:buChar char="•"/>
            </a:pPr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E.g., </a:t>
            </a:r>
            <a:r>
              <a:rPr lang="en-US" altLang="zh-TW" sz="2400" b="1" i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mutual distillation </a:t>
            </a:r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(Hu 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al., 2016), which transfers 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between DNN and </a:t>
            </a:r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structured constraints 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effective knowledge </a:t>
            </a:r>
            <a:r>
              <a:rPr lang="en-US" altLang="zh-TW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endParaRPr lang="en-US" altLang="zh-TW" sz="22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136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 smtClean="0">
                <a:solidFill>
                  <a:srgbClr val="000000"/>
                </a:solidFill>
              </a:rPr>
              <a:t>Integrate Domain-Concept into DNN (2/2) </a:t>
            </a:r>
            <a:endParaRPr lang="en-US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1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1004993"/>
            <a:ext cx="8573305" cy="5493808"/>
          </a:xfrm>
        </p:spPr>
        <p:txBody>
          <a:bodyPr vert="horz"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endParaRPr lang="en-US" altLang="zh-TW" sz="22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137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 smtClean="0">
                <a:solidFill>
                  <a:srgbClr val="000000"/>
                </a:solidFill>
              </a:rPr>
              <a:t>Mutual Distillation (Hu et al., 2016)</a:t>
            </a:r>
            <a:endParaRPr lang="en-US" sz="3600" dirty="0">
              <a:solidFill>
                <a:srgbClr val="000000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993"/>
            <a:ext cx="9144000" cy="542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7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97724"/>
            <a:ext cx="9144000" cy="839965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3859" y="1264922"/>
            <a:ext cx="8701401" cy="5136677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 alone is not enough</a:t>
            </a:r>
          </a:p>
          <a:p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Big Mechanism?</a:t>
            </a:r>
          </a:p>
          <a:p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Reading?</a:t>
            </a:r>
            <a:endParaRPr lang="en-US" altLang="zh-TW" b="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altLang="zh-TW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ongoing projects: 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*QA system</a:t>
            </a:r>
            <a:endParaRPr lang="en-US" altLang="zh-TW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1. Solving 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 Word Problems: The first test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2. Q&amp;A 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Social Studies: The second test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</a:p>
          <a:p>
            <a:pPr marL="0" indent="0">
              <a:buNone/>
            </a:pPr>
            <a:r>
              <a:rPr lang="en-US" altLang="zh-TW" b="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Multi-Document Processing</a:t>
            </a:r>
          </a:p>
          <a:p>
            <a:pPr marL="0" indent="0">
              <a:buNone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Knowledge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discovery</a:t>
            </a:r>
          </a:p>
          <a:p>
            <a:pPr marL="0" indent="0">
              <a:buNone/>
            </a:pP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2.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Up-to-date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person/company profile</a:t>
            </a:r>
          </a:p>
          <a:p>
            <a:pPr marL="0" indent="0">
              <a:buNone/>
            </a:pP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altLang="zh-TW" b="1" dirty="0">
              <a:latin typeface="+mn-lt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15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1004993"/>
            <a:ext cx="8573305" cy="5493808"/>
          </a:xfrm>
        </p:spPr>
        <p:txBody>
          <a:bodyPr vert="horz"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en-US" altLang="zh-TW" sz="2800" i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Multi-Document Processing/Application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Processing/Application based on </a:t>
            </a:r>
            <a:r>
              <a:rPr lang="en-US" altLang="zh-TW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Multi-Document Analysis</a:t>
            </a:r>
          </a:p>
          <a:p>
            <a:pPr marL="1200098" lvl="3" indent="-342885"/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document could be: a </a:t>
            </a:r>
            <a:r>
              <a:rPr lang="en-US" altLang="zh-TW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 chapter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altLang="zh-TW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paper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altLang="zh-TW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 report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altLang="zh-TW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newswire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 </a:t>
            </a:r>
            <a:r>
              <a:rPr lang="en-US" altLang="zh-TW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altLang="zh-TW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altLang="zh-TW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 message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 log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etc.</a:t>
            </a:r>
          </a:p>
          <a:p>
            <a:pPr marL="342885" lvl="1" indent="-342885">
              <a:buFont typeface="Arial" pitchFamily="34" charset="0"/>
              <a:buChar char="•"/>
            </a:pPr>
            <a:r>
              <a:rPr lang="en-US" altLang="zh-TW" sz="2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en-US" altLang="zh-TW" sz="2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Multi-Document Analysis</a:t>
            </a:r>
            <a:r>
              <a:rPr lang="en-US" altLang="zh-TW" sz="2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742918" lvl="2" indent="-342885"/>
            <a:r>
              <a:rPr lang="en-US" altLang="zh-TW" sz="2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Single-Document Analysis </a:t>
            </a:r>
            <a:r>
              <a:rPr lang="en-US" altLang="zh-TW" sz="2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zh-TW" sz="2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Cross-Document Linking/Merging</a:t>
            </a:r>
            <a:r>
              <a:rPr lang="en-US" altLang="zh-TW" sz="2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(NE co-reference, Relation/Event linking)</a:t>
            </a:r>
          </a:p>
          <a:p>
            <a:pPr marL="342885" lvl="1" indent="-342885">
              <a:buFont typeface="Arial" pitchFamily="34" charset="0"/>
              <a:buChar char="•"/>
            </a:pPr>
            <a:endParaRPr lang="en-US" altLang="zh-TW" sz="28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139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/>
              <a:t>Task Definition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851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2" y="920325"/>
            <a:ext cx="8605349" cy="5615940"/>
          </a:xfrm>
        </p:spPr>
        <p:txBody>
          <a:bodyPr vert="horz">
            <a:normAutofit fontScale="92500" lnSpcReduction="20000"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Multi-Document Processing:</a:t>
            </a:r>
          </a:p>
          <a:p>
            <a:pPr marL="742918" lvl="2" indent="-342885"/>
            <a:r>
              <a:rPr lang="en-US" altLang="zh-TW" sz="2800" dirty="0" err="1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Bisociative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Knowledge Discovery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Multi-document Summarization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Multi-document Event Tracking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Enhanced Question-Answering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Citation Analysis (Academic, legal, patent)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 Relation</a:t>
            </a:r>
          </a:p>
          <a:p>
            <a:pPr marL="742918" lvl="2" indent="-342885"/>
            <a:r>
              <a:rPr lang="en-US" altLang="ja-JP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 Document Retrieval/Recommendation</a:t>
            </a:r>
            <a:endParaRPr lang="en-US" altLang="zh-TW" sz="28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Decision Support System (e.g., financial broker)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 Analysis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Knowledge-base (Graph) Completion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Survey Generation</a:t>
            </a:r>
          </a:p>
          <a:p>
            <a:pPr marL="742918" lvl="2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Argumentation Mining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140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/>
              <a:t>Applications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9880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920325"/>
            <a:ext cx="8573305" cy="5615940"/>
          </a:xfrm>
        </p:spPr>
        <p:txBody>
          <a:bodyPr vert="horz"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Problems with </a:t>
            </a:r>
            <a:r>
              <a:rPr lang="en-US" altLang="zh-TW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single-document analysis </a:t>
            </a:r>
            <a:r>
              <a:rPr lang="en-US" altLang="zh-TW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alone</a:t>
            </a:r>
          </a:p>
          <a:p>
            <a:pPr marL="742918" lvl="2" indent="-342885"/>
            <a:r>
              <a:rPr lang="zh-TW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Redundancy</a:t>
            </a:r>
            <a:r>
              <a:rPr lang="zh-TW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among related documents is not utilized</a:t>
            </a:r>
            <a:endParaRPr lang="en-US" altLang="zh-TW" sz="28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098" lvl="3" indent="-342885"/>
            <a:r>
              <a:rPr lang="zh-TW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quality of the information directly extracted from each individual document is </a:t>
            </a:r>
            <a:r>
              <a:rPr lang="zh-TW" altLang="zh-TW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poor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657278" lvl="4" indent="-342885"/>
            <a:r>
              <a:rPr lang="en-US" altLang="zh-TW" sz="2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 event extraction systems barely exceeded 50% F-score on argument labeling (Ji and </a:t>
            </a:r>
            <a:r>
              <a:rPr lang="en-US" altLang="zh-TW" sz="2000" dirty="0" err="1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Grishman</a:t>
            </a:r>
            <a:r>
              <a:rPr lang="en-US" altLang="zh-TW" sz="2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2008)</a:t>
            </a:r>
          </a:p>
          <a:p>
            <a:pPr marL="742918" lvl="2" indent="-342885"/>
            <a:r>
              <a:rPr lang="zh-TW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Linking</a:t>
            </a:r>
            <a:r>
              <a:rPr lang="zh-TW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between the content embedded in different documents is not explored</a:t>
            </a:r>
            <a:endParaRPr lang="en-US" altLang="zh-TW" sz="28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098" lvl="3" indent="-342885"/>
            <a:r>
              <a:rPr lang="zh-TW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knowledge 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be </a:t>
            </a:r>
            <a:r>
              <a:rPr lang="zh-TW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deduced</a:t>
            </a:r>
            <a:r>
              <a:rPr lang="en-US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/explored</a:t>
            </a:r>
            <a:r>
              <a:rPr lang="zh-TW" altLang="zh-TW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the interaction between various documents/domain</a:t>
            </a:r>
            <a:endParaRPr lang="en-US" altLang="zh-TW" sz="24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18" lvl="2" indent="-342885"/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TW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nteraction </a:t>
            </a:r>
            <a:r>
              <a:rPr lang="zh-TW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zh-TW" altLang="zh-TW" sz="2800" i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 content </a:t>
            </a:r>
            <a:r>
              <a:rPr lang="zh-TW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zh-TW" altLang="zh-TW" sz="2800" i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 context</a:t>
            </a:r>
            <a:r>
              <a:rPr lang="zh-TW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explored</a:t>
            </a:r>
            <a:endParaRPr lang="en-US" altLang="zh-TW" sz="28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098" lvl="3" indent="-342885"/>
            <a:endParaRPr lang="en-US" altLang="zh-TW" sz="24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141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/>
              <a:t>Why Cross-Document Linking/Merging?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060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915235" y="1023302"/>
            <a:ext cx="2406477" cy="1323439"/>
          </a:xfrm>
          <a:prstGeom prst="rect">
            <a:avLst/>
          </a:prstGeom>
          <a:solidFill>
            <a:srgbClr val="EBFFB9"/>
          </a:solidFill>
        </p:spPr>
        <p:txBody>
          <a:bodyPr wrap="square" lIns="91436" tIns="45718" rIns="91436" bIns="45718">
            <a:spAutoFit/>
          </a:bodyPr>
          <a:lstStyle/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ea typeface="MS PGothic" pitchFamily="34" charset="-128"/>
              </a:rPr>
              <a:t>Now, Ms. </a:t>
            </a:r>
            <a:r>
              <a:rPr lang="en-US" sz="1600" b="1" dirty="0">
                <a:solidFill>
                  <a:srgbClr val="C00000"/>
                </a:solidFill>
                <a:ea typeface="MS PGothic" pitchFamily="34" charset="-128"/>
              </a:rPr>
              <a:t>Yang</a:t>
            </a:r>
            <a:r>
              <a:rPr lang="en-US" sz="1600" dirty="0">
                <a:solidFill>
                  <a:prstClr val="black"/>
                </a:solidFill>
                <a:ea typeface="MS PGothic" pitchFamily="34" charset="-128"/>
              </a:rPr>
              <a:t>, </a:t>
            </a:r>
            <a:r>
              <a:rPr lang="en-US" sz="1600" b="1" dirty="0">
                <a:solidFill>
                  <a:srgbClr val="C00000"/>
                </a:solidFill>
                <a:ea typeface="MS PGothic" pitchFamily="34" charset="-128"/>
              </a:rPr>
              <a:t>one</a:t>
            </a:r>
            <a:r>
              <a:rPr lang="en-US" sz="1600" dirty="0">
                <a:solidFill>
                  <a:prstClr val="black"/>
                </a:solidFill>
                <a:ea typeface="MS PGothic" pitchFamily="34" charset="-128"/>
              </a:rPr>
              <a:t> of </a:t>
            </a:r>
            <a:r>
              <a:rPr lang="en-US" sz="1600" b="1" dirty="0">
                <a:solidFill>
                  <a:prstClr val="black"/>
                </a:solidFill>
                <a:ea typeface="MS PGothic" pitchFamily="34" charset="-128"/>
              </a:rPr>
              <a:t>China</a:t>
            </a:r>
            <a:r>
              <a:rPr lang="en-US" sz="1600" dirty="0">
                <a:solidFill>
                  <a:prstClr val="black"/>
                </a:solidFill>
                <a:ea typeface="MS PGothic" pitchFamily="34" charset="-128"/>
              </a:rPr>
              <a:t>'s best-known dancers, is the </a:t>
            </a:r>
            <a:r>
              <a:rPr lang="en-US" sz="1600" b="1" dirty="0">
                <a:solidFill>
                  <a:srgbClr val="C00000"/>
                </a:solidFill>
                <a:ea typeface="MS PGothic" pitchFamily="34" charset="-128"/>
              </a:rPr>
              <a:t>director</a:t>
            </a:r>
            <a:r>
              <a:rPr lang="en-US" sz="1600" dirty="0">
                <a:solidFill>
                  <a:prstClr val="black"/>
                </a:solidFill>
                <a:ea typeface="MS PGothic" pitchFamily="34" charset="-128"/>
              </a:rPr>
              <a:t>, </a:t>
            </a:r>
            <a:r>
              <a:rPr lang="en-US" sz="1600" b="1" dirty="0">
                <a:solidFill>
                  <a:srgbClr val="C00000"/>
                </a:solidFill>
                <a:ea typeface="MS PGothic" pitchFamily="34" charset="-128"/>
              </a:rPr>
              <a:t>choreographer</a:t>
            </a:r>
            <a:r>
              <a:rPr lang="en-US" sz="1600" dirty="0">
                <a:solidFill>
                  <a:prstClr val="black"/>
                </a:solidFill>
                <a:ea typeface="MS PGothic" pitchFamily="34" charset="-128"/>
              </a:rPr>
              <a:t> and </a:t>
            </a:r>
            <a:r>
              <a:rPr lang="en-US" sz="1600" b="1" dirty="0">
                <a:solidFill>
                  <a:srgbClr val="C00000"/>
                </a:solidFill>
                <a:ea typeface="MS PGothic" pitchFamily="34" charset="-128"/>
              </a:rPr>
              <a:t>star</a:t>
            </a:r>
            <a:r>
              <a:rPr lang="en-US" sz="1600" dirty="0">
                <a:solidFill>
                  <a:prstClr val="black"/>
                </a:solidFill>
                <a:ea typeface="MS PGothic" pitchFamily="34" charset="-128"/>
              </a:rPr>
              <a:t> of 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88475" y="1012744"/>
            <a:ext cx="2654725" cy="1323435"/>
          </a:xfrm>
          <a:prstGeom prst="rect">
            <a:avLst/>
          </a:prstGeom>
          <a:solidFill>
            <a:srgbClr val="FAE2F6"/>
          </a:solidFill>
        </p:spPr>
        <p:txBody>
          <a:bodyPr wrap="square" lIns="91436" tIns="45718" rIns="91436" bIns="45718">
            <a:spAutoFit/>
          </a:bodyPr>
          <a:lstStyle/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prstClr val="black"/>
                </a:solidFill>
                <a:ea typeface="MS PGothic" pitchFamily="34" charset="-128"/>
              </a:rPr>
              <a:t>13</a:t>
            </a:r>
            <a:r>
              <a:rPr lang="zh-CN" altLang="en-US" sz="1600" dirty="0">
                <a:solidFill>
                  <a:prstClr val="black"/>
                </a:solidFill>
                <a:ea typeface="MS PGothic" pitchFamily="34" charset="-128"/>
              </a:rPr>
              <a:t>岁以前的</a:t>
            </a:r>
            <a:r>
              <a:rPr lang="zh-CN" altLang="en-US" sz="1600" b="1" dirty="0">
                <a:solidFill>
                  <a:srgbClr val="C00000"/>
                </a:solidFill>
                <a:ea typeface="MS PGothic" pitchFamily="34" charset="-128"/>
              </a:rPr>
              <a:t>杨丽萍</a:t>
            </a:r>
            <a:r>
              <a:rPr lang="zh-CN" altLang="en-US" sz="1600" dirty="0">
                <a:solidFill>
                  <a:prstClr val="black"/>
                </a:solidFill>
                <a:ea typeface="MS PGothic" pitchFamily="34" charset="-128"/>
              </a:rPr>
              <a:t>，是</a:t>
            </a:r>
            <a:r>
              <a:rPr lang="zh-CN" altLang="en-US" sz="1600" b="1" dirty="0">
                <a:solidFill>
                  <a:prstClr val="black"/>
                </a:solidFill>
                <a:ea typeface="MS PGothic" pitchFamily="34" charset="-128"/>
              </a:rPr>
              <a:t>云南</a:t>
            </a:r>
            <a:r>
              <a:rPr lang="zh-CN" altLang="en-US" sz="1600" dirty="0">
                <a:solidFill>
                  <a:prstClr val="black"/>
                </a:solidFill>
                <a:ea typeface="MS PGothic" pitchFamily="34" charset="-128"/>
              </a:rPr>
              <a:t>一个山村小镇里光着脚丫到处拾麦穗的乡下</a:t>
            </a:r>
            <a:r>
              <a:rPr lang="zh-CN" altLang="en-US" sz="1600" b="1" dirty="0">
                <a:solidFill>
                  <a:srgbClr val="C00000"/>
                </a:solidFill>
                <a:ea typeface="MS PGothic" pitchFamily="34" charset="-128"/>
              </a:rPr>
              <a:t>小姑娘</a:t>
            </a:r>
            <a:r>
              <a:rPr lang="zh-CN" altLang="en-US" sz="1600" dirty="0">
                <a:solidFill>
                  <a:prstClr val="black"/>
                </a:solidFill>
                <a:ea typeface="MS PGothic" pitchFamily="34" charset="-128"/>
              </a:rPr>
              <a:t>，在洱海之源过着艰苦而又不无乐趣的童年生活。</a:t>
            </a:r>
            <a:endParaRPr lang="en-US" sz="1600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503815" name="Rectangle 10"/>
          <p:cNvSpPr>
            <a:spLocks noChangeArrowheads="1"/>
          </p:cNvSpPr>
          <p:nvPr/>
        </p:nvSpPr>
        <p:spPr bwMode="auto">
          <a:xfrm>
            <a:off x="2743200" y="1326630"/>
            <a:ext cx="3240088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 anchor="ctr"/>
          <a:lstStyle/>
          <a:p>
            <a:pPr marL="342885" indent="-342885" algn="ctr" defTabSz="91436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Pct val="65000"/>
            </a:pPr>
            <a:endParaRPr lang="en-US" sz="1100" dirty="0">
              <a:solidFill>
                <a:prstClr val="black"/>
              </a:solidFill>
              <a:ea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894836"/>
            <a:ext cx="2057400" cy="226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Content Placeholder 2"/>
          <p:cNvSpPr txBox="1">
            <a:spLocks/>
          </p:cNvSpPr>
          <p:nvPr/>
        </p:nvSpPr>
        <p:spPr>
          <a:xfrm>
            <a:off x="170341" y="659525"/>
            <a:ext cx="8229600" cy="667106"/>
          </a:xfrm>
          <a:prstGeom prst="rect">
            <a:avLst/>
          </a:prstGeom>
        </p:spPr>
        <p:txBody>
          <a:bodyPr lIns="91436" tIns="45718" rIns="91436" bIns="4571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914360">
              <a:lnSpc>
                <a:spcPct val="80000"/>
              </a:lnSpc>
              <a:buNone/>
            </a:pPr>
            <a:r>
              <a:rPr lang="en-US" altLang="zh-CN" i="1" dirty="0" smtClean="0">
                <a:solidFill>
                  <a:srgbClr val="7030A0"/>
                </a:solidFill>
              </a:rPr>
              <a:t>Source Collection</a:t>
            </a:r>
            <a:endParaRPr lang="en-US" altLang="zh-CN" dirty="0" smtClean="0">
              <a:solidFill>
                <a:prstClr val="black"/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04800" y="2556699"/>
            <a:ext cx="3887183" cy="676275"/>
          </a:xfrm>
          <a:prstGeom prst="rect">
            <a:avLst/>
          </a:prstGeom>
        </p:spPr>
        <p:txBody>
          <a:bodyPr lIns="91436" tIns="45718" rIns="91436" bIns="4571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70000"/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914360">
              <a:lnSpc>
                <a:spcPct val="80000"/>
              </a:lnSpc>
              <a:buNone/>
            </a:pPr>
            <a:r>
              <a:rPr lang="en-US" altLang="zh-CN" i="1" dirty="0" smtClean="0">
                <a:solidFill>
                  <a:srgbClr val="7030A0"/>
                </a:solidFill>
              </a:rPr>
              <a:t>KB</a:t>
            </a:r>
            <a:endParaRPr lang="en-US" altLang="zh-CN" dirty="0" smtClean="0">
              <a:solidFill>
                <a:prstClr val="black"/>
              </a:solidFill>
            </a:endParaRPr>
          </a:p>
        </p:txBody>
      </p:sp>
      <p:sp>
        <p:nvSpPr>
          <p:cNvPr id="25" name="Left Arrow 24"/>
          <p:cNvSpPr/>
          <p:nvPr/>
        </p:nvSpPr>
        <p:spPr bwMode="auto">
          <a:xfrm rot="16200000">
            <a:off x="4337510" y="2276597"/>
            <a:ext cx="534470" cy="855940"/>
          </a:xfrm>
          <a:prstGeom prst="leftArrow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60" fontAlgn="base">
              <a:spcBef>
                <a:spcPct val="50000"/>
              </a:spcBef>
              <a:spcAft>
                <a:spcPct val="0"/>
              </a:spcAft>
            </a:pPr>
            <a:endParaRPr lang="en-US" sz="2800" b="1" dirty="0">
              <a:solidFill>
                <a:srgbClr val="99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4999" y="981963"/>
            <a:ext cx="2753204" cy="1415768"/>
          </a:xfrm>
          <a:prstGeom prst="rect">
            <a:avLst/>
          </a:prstGeom>
          <a:solidFill>
            <a:srgbClr val="BECEFA"/>
          </a:solidFill>
        </p:spPr>
        <p:txBody>
          <a:bodyPr wrap="square" lIns="91436" tIns="45718" rIns="91436" bIns="45718">
            <a:spAutoFit/>
          </a:bodyPr>
          <a:lstStyle/>
          <a:p>
            <a:pPr defTabSz="9143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dirty="0">
                <a:solidFill>
                  <a:prstClr val="black"/>
                </a:solidFill>
                <a:ea typeface="MS PGothic" pitchFamily="34" charset="-128"/>
              </a:rPr>
              <a:t>Aunque nacida en </a:t>
            </a:r>
            <a:r>
              <a:rPr lang="es-ES" sz="1400" b="1" dirty="0">
                <a:solidFill>
                  <a:prstClr val="black"/>
                </a:solidFill>
                <a:ea typeface="MS PGothic" pitchFamily="34" charset="-128"/>
              </a:rPr>
              <a:t>Dali</a:t>
            </a:r>
            <a:r>
              <a:rPr lang="es-ES" sz="1400" dirty="0">
                <a:solidFill>
                  <a:prstClr val="black"/>
                </a:solidFill>
                <a:ea typeface="MS PGothic" pitchFamily="34" charset="-128"/>
              </a:rPr>
              <a:t>, a la edad de nueve años</a:t>
            </a:r>
            <a:r>
              <a:rPr lang="es-ES" sz="1600" b="1" dirty="0">
                <a:solidFill>
                  <a:srgbClr val="C00000"/>
                </a:solidFill>
                <a:ea typeface="MS PGothic" pitchFamily="34" charset="-128"/>
              </a:rPr>
              <a:t> Yang </a:t>
            </a:r>
            <a:r>
              <a:rPr lang="es-ES" sz="1400" dirty="0">
                <a:solidFill>
                  <a:prstClr val="black"/>
                </a:solidFill>
                <a:ea typeface="MS PGothic" pitchFamily="34" charset="-128"/>
              </a:rPr>
              <a:t>se mudó con su familia a </a:t>
            </a:r>
            <a:r>
              <a:rPr lang="es-ES" sz="1400" b="1" dirty="0">
                <a:solidFill>
                  <a:prstClr val="black"/>
                </a:solidFill>
                <a:ea typeface="MS PGothic" pitchFamily="34" charset="-128"/>
              </a:rPr>
              <a:t>Xishuangbanna</a:t>
            </a:r>
            <a:r>
              <a:rPr lang="es-ES" sz="1400" dirty="0">
                <a:solidFill>
                  <a:prstClr val="black"/>
                </a:solidFill>
                <a:ea typeface="MS PGothic" pitchFamily="34" charset="-128"/>
              </a:rPr>
              <a:t>. Debido a su extraordinario talento, la eligieron para integrar la Agrupación Artística de Canto …</a:t>
            </a:r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8266218" y="1315564"/>
            <a:ext cx="64918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 anchor="ctr"/>
          <a:lstStyle/>
          <a:p>
            <a:pPr marL="342885" indent="-342885" algn="ctr" defTabSz="91436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Pct val="65000"/>
            </a:pPr>
            <a:r>
              <a:rPr lang="en-US" sz="2400" b="1" dirty="0">
                <a:solidFill>
                  <a:prstClr val="black"/>
                </a:solidFill>
                <a:ea typeface="宋体" pitchFamily="2" charset="-122"/>
              </a:rPr>
              <a:t>…</a:t>
            </a: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3858110" y="3072546"/>
            <a:ext cx="149327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 anchor="ctr"/>
          <a:lstStyle/>
          <a:p>
            <a:pPr marL="342885" indent="-342885" algn="ctr" defTabSz="91436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Pct val="65000"/>
            </a:pPr>
            <a:r>
              <a:rPr lang="en-US" sz="1500" b="1" dirty="0">
                <a:solidFill>
                  <a:prstClr val="black"/>
                </a:solidFill>
                <a:ea typeface="宋体" pitchFamily="2" charset="-122"/>
              </a:rPr>
              <a:t>Liping Yang</a:t>
            </a:r>
            <a:endParaRPr lang="en-US" altLang="zh-CN" sz="1500" b="1" dirty="0">
              <a:solidFill>
                <a:prstClr val="black"/>
              </a:solidFill>
            </a:endParaRPr>
          </a:p>
          <a:p>
            <a:pPr marL="342885" indent="-342885" algn="ctr" defTabSz="91436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Pct val="65000"/>
            </a:pPr>
            <a:endParaRPr lang="en-US" sz="1500" b="1" dirty="0">
              <a:solidFill>
                <a:prstClr val="black"/>
              </a:solidFill>
              <a:ea typeface="宋体" pitchFamily="2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599" y="3417011"/>
            <a:ext cx="1508184" cy="1685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848" y="3505934"/>
            <a:ext cx="1279520" cy="159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6861601" y="2983621"/>
            <a:ext cx="149327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 anchor="ctr"/>
          <a:lstStyle/>
          <a:p>
            <a:pPr marL="342885" indent="-342885" algn="ctr" defTabSz="91436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Pct val="65000"/>
            </a:pPr>
            <a:r>
              <a:rPr lang="en-US" sz="1500" b="1" dirty="0">
                <a:solidFill>
                  <a:prstClr val="black"/>
                </a:solidFill>
                <a:ea typeface="宋体" pitchFamily="2" charset="-122"/>
              </a:rPr>
              <a:t>Liping Yang</a:t>
            </a:r>
            <a:endParaRPr lang="en-US" altLang="zh-CN" sz="1500" b="1" dirty="0">
              <a:solidFill>
                <a:prstClr val="black"/>
              </a:solidFill>
            </a:endParaRPr>
          </a:p>
          <a:p>
            <a:pPr marL="342885" indent="-342885" algn="ctr" defTabSz="91436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Pct val="65000"/>
            </a:pPr>
            <a:endParaRPr lang="en-US" sz="1500" b="1" dirty="0">
              <a:solidFill>
                <a:prstClr val="black"/>
              </a:solidFill>
              <a:ea typeface="宋体" pitchFamily="2" charset="-122"/>
            </a:endParaRPr>
          </a:p>
        </p:txBody>
      </p:sp>
      <p:sp>
        <p:nvSpPr>
          <p:cNvPr id="20" name="Title 5"/>
          <p:cNvSpPr txBox="1">
            <a:spLocks/>
          </p:cNvSpPr>
          <p:nvPr/>
        </p:nvSpPr>
        <p:spPr>
          <a:xfrm>
            <a:off x="0" y="2"/>
            <a:ext cx="9144000" cy="981075"/>
          </a:xfrm>
          <a:prstGeom prst="rect">
            <a:avLst/>
          </a:prstGeom>
        </p:spPr>
        <p:txBody>
          <a:bodyPr lIns="91436" tIns="45718" rIns="91436" bIns="45718"/>
          <a:lstStyle>
            <a:lvl1pPr algn="l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rgbClr val="99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MS PGothic" pitchFamily="34" charset="-128"/>
                <a:cs typeface="MS PGothic" charset="0"/>
              </a:defRPr>
            </a:lvl1pPr>
            <a:lvl2pPr algn="l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Palatino Linotype" charset="0"/>
                <a:ea typeface="MS PGothic" pitchFamily="34" charset="-128"/>
                <a:cs typeface="MS PGothic" charset="0"/>
              </a:defRPr>
            </a:lvl2pPr>
            <a:lvl3pPr algn="l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Palatino Linotype" charset="0"/>
                <a:ea typeface="MS PGothic" pitchFamily="34" charset="-128"/>
                <a:cs typeface="MS PGothic" charset="0"/>
              </a:defRPr>
            </a:lvl3pPr>
            <a:lvl4pPr algn="l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Palatino Linotype" charset="0"/>
                <a:ea typeface="MS PGothic" pitchFamily="34" charset="-128"/>
                <a:cs typeface="MS PGothic" charset="0"/>
              </a:defRPr>
            </a:lvl4pPr>
            <a:lvl5pPr algn="l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Palatino Linotype" charset="0"/>
                <a:ea typeface="MS PGothic" pitchFamily="34" charset="-128"/>
                <a:cs typeface="MS PGothic" charset="0"/>
              </a:defRPr>
            </a:lvl5pPr>
            <a:lvl6pPr marL="457200" algn="ctr" rtl="0" eaLnBrk="1" fontAlgn="base" hangingPunct="1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6pPr>
            <a:lvl7pPr marL="914400" algn="ctr" rtl="0" eaLnBrk="1" fontAlgn="base" hangingPunct="1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7pPr>
            <a:lvl8pPr marL="1371600" algn="ctr" rtl="0" eaLnBrk="1" fontAlgn="base" hangingPunct="1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8pPr>
            <a:lvl9pPr marL="1828800" algn="ctr" rtl="0" eaLnBrk="1" fontAlgn="base" hangingPunct="1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9pPr>
          </a:lstStyle>
          <a:p>
            <a:pPr defTabSz="914360" eaLnBrk="0" hangingPunct="0">
              <a:defRPr/>
            </a:pPr>
            <a:r>
              <a:rPr altLang="en-US" sz="2800" dirty="0" smtClean="0">
                <a:latin typeface="Palatino Linotype" panose="02040502050505030304" pitchFamily="18" charset="0"/>
              </a:rPr>
              <a:t>Tri-lingual Entity Discovery and Linking (EDL), Ji (2016)</a:t>
            </a:r>
            <a:endParaRPr sz="28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40296" y="5102668"/>
            <a:ext cx="8720528" cy="1938838"/>
          </a:xfrm>
          <a:prstGeom prst="rect">
            <a:avLst/>
          </a:prstGeom>
        </p:spPr>
        <p:txBody>
          <a:bodyPr lIns="91436" tIns="45718" rIns="91436" bIns="45718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lang="en-US" sz="2200" kern="1200">
                <a:solidFill>
                  <a:srgbClr val="003366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Calibri" panose="020F0502020204030204" pitchFamily="34" charset="0"/>
                <a:ea typeface="Palatino Linotype" charset="0"/>
                <a:cs typeface="Calibri" panose="020F0502020204030204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lang="en-US" sz="1800" kern="1200">
                <a:solidFill>
                  <a:srgbClr val="003366"/>
                </a:solidFill>
                <a:latin typeface="Calibri" panose="020F0502020204030204" pitchFamily="34" charset="0"/>
                <a:ea typeface="Palatino Linotype" charset="0"/>
                <a:cs typeface="Calibri" panose="020F0502020204030204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Calibri" panose="020F0502020204030204" pitchFamily="34" charset="0"/>
                <a:ea typeface="Palatino Linotype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defTabSz="914360" eaLnBrk="0" hangingPunct="0">
              <a:lnSpc>
                <a:spcPct val="80000"/>
              </a:lnSpc>
            </a:pPr>
            <a:r>
              <a:rPr sz="2000" dirty="0">
                <a:solidFill>
                  <a:prstClr val="black"/>
                </a:solidFill>
              </a:rPr>
              <a:t>Cross-lingual knowledge fusion: For certain entities and events, new and detailed information is only available in low-resource foreign incident languages</a:t>
            </a:r>
          </a:p>
          <a:p>
            <a:pPr defTabSz="914360" eaLnBrk="0" hangingPunct="0">
              <a:lnSpc>
                <a:spcPct val="80000"/>
              </a:lnSpc>
            </a:pPr>
            <a:r>
              <a:rPr sz="2000" dirty="0">
                <a:solidFill>
                  <a:prstClr val="black"/>
                </a:solidFill>
              </a:rPr>
              <a:t>Cross-lingual Knowledge transfer: Build cross-lingual links to transfer resources (e.g., annotated data, gazetteers and rich knowledge representations) from English to foreign language EDL</a:t>
            </a:r>
          </a:p>
        </p:txBody>
      </p:sp>
    </p:spTree>
    <p:extLst>
      <p:ext uri="{BB962C8B-B14F-4D97-AF65-F5344CB8AC3E}">
        <p14:creationId xmlns:p14="http://schemas.microsoft.com/office/powerpoint/2010/main" val="22332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920325"/>
            <a:ext cx="8573305" cy="5436025"/>
          </a:xfrm>
        </p:spPr>
        <p:txBody>
          <a:bodyPr vert="horz">
            <a:normAutofit/>
          </a:bodyPr>
          <a:lstStyle/>
          <a:p>
            <a:pPr marL="342885" lvl="1" indent="-342885">
              <a:buFont typeface="Arial" pitchFamily="34" charset="0"/>
              <a:buChar char="•"/>
            </a:pPr>
            <a:r>
              <a:rPr lang="en-US" altLang="zh-TW" sz="3200" dirty="0" err="1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Bisociative</a:t>
            </a:r>
            <a:r>
              <a:rPr lang="en-US" altLang="zh-TW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Knowledge Discovery (</a:t>
            </a:r>
            <a:r>
              <a:rPr lang="zh-TW" altLang="zh-TW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異類關聯知識挖掘</a:t>
            </a:r>
            <a:r>
              <a:rPr lang="en-US" altLang="zh-TW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143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>
                <a:solidFill>
                  <a:srgbClr val="1F497D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Knowledge Discovery (2)</a:t>
            </a:r>
            <a:r>
              <a:rPr lang="en-US" altLang="zh-TW" sz="3600" dirty="0"/>
              <a:t> </a:t>
            </a:r>
            <a:endParaRPr lang="en-US" sz="36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65" y="1964267"/>
            <a:ext cx="7884113" cy="420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920325"/>
            <a:ext cx="8573305" cy="5615940"/>
          </a:xfrm>
        </p:spPr>
        <p:txBody>
          <a:bodyPr vert="horz">
            <a:normAutofit/>
          </a:bodyPr>
          <a:lstStyle/>
          <a:p>
            <a:pPr marL="342885" lvl="1" indent="-342885"/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Identiﬁed connection is “</a:t>
            </a:r>
            <a:r>
              <a:rPr lang="en-US" altLang="zh-TW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 </a:t>
            </a:r>
            <a:r>
              <a:rPr lang="en-US" altLang="zh-TW" sz="2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→ “</a:t>
            </a:r>
            <a:r>
              <a:rPr lang="en-US" altLang="zh-TW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Qaeda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→ “</a:t>
            </a:r>
            <a:r>
              <a:rPr lang="en-US" altLang="zh-TW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Abdullah Yusuf </a:t>
            </a:r>
            <a:r>
              <a:rPr lang="en-US" altLang="zh-TW" sz="2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Azzam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→ “</a:t>
            </a:r>
            <a:r>
              <a:rPr lang="en-US" altLang="zh-TW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Omar Abdel Rahman</a:t>
            </a:r>
            <a:r>
              <a:rPr lang="en-US" altLang="zh-TW" sz="28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342885" lvl="1" indent="-342885"/>
            <a:endParaRPr lang="en-US" altLang="zh-TW" sz="28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144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>
                <a:solidFill>
                  <a:srgbClr val="1F497D"/>
                </a:solidFill>
              </a:rPr>
              <a:t>Performance Evaluation </a:t>
            </a:r>
            <a:r>
              <a:rPr lang="en-US" altLang="zh-TW" sz="2000" dirty="0">
                <a:solidFill>
                  <a:srgbClr val="1F497D"/>
                </a:solidFill>
              </a:rPr>
              <a:t>(Yan and </a:t>
            </a:r>
            <a:r>
              <a:rPr lang="en-US" altLang="zh-TW" sz="2000" dirty="0" err="1">
                <a:solidFill>
                  <a:srgbClr val="1F497D"/>
                </a:solidFill>
              </a:rPr>
              <a:t>Jin</a:t>
            </a:r>
            <a:r>
              <a:rPr lang="en-US" altLang="zh-TW" sz="2000" dirty="0">
                <a:solidFill>
                  <a:srgbClr val="1F497D"/>
                </a:solidFill>
              </a:rPr>
              <a:t>, 2017)</a:t>
            </a:r>
            <a:r>
              <a:rPr lang="en-US" altLang="zh-TW" sz="3600" dirty="0">
                <a:solidFill>
                  <a:srgbClr val="1F497D"/>
                </a:solidFill>
              </a:rPr>
              <a:t> (2)</a:t>
            </a:r>
            <a:endParaRPr lang="en-US" sz="2000" dirty="0">
              <a:solidFill>
                <a:srgbClr val="1F497D"/>
              </a:solidFill>
              <a:effectLst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0" y="1926165"/>
            <a:ext cx="806958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5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920325"/>
            <a:ext cx="8573305" cy="5615940"/>
          </a:xfrm>
        </p:spPr>
        <p:txBody>
          <a:bodyPr vert="horz">
            <a:normAutofit/>
          </a:bodyPr>
          <a:lstStyle/>
          <a:p>
            <a:pPr marL="0" indent="-400032"/>
            <a:endParaRPr lang="en-US" altLang="zh-TW" sz="32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/>
              <a:pPr/>
              <a:t>145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Event Tracking Example </a:t>
            </a:r>
            <a:r>
              <a:rPr lang="en-US" altLang="zh-TW" sz="2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(Ji et al, 2009</a:t>
            </a:r>
            <a:r>
              <a:rPr lang="en-US" altLang="zh-TW" sz="2000" dirty="0"/>
              <a:t>)</a:t>
            </a:r>
            <a:endParaRPr lang="en-US" sz="36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8" y="920326"/>
            <a:ext cx="9019527" cy="366712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55" y="4538770"/>
            <a:ext cx="1436370" cy="181758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25" y="4538770"/>
            <a:ext cx="1390650" cy="181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1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920325"/>
            <a:ext cx="8573305" cy="5801150"/>
          </a:xfrm>
        </p:spPr>
        <p:txBody>
          <a:bodyPr vert="horz">
            <a:normAutofit/>
          </a:bodyPr>
          <a:lstStyle/>
          <a:p>
            <a:pPr marL="342885" lvl="1" indent="-342885"/>
            <a:r>
              <a:rPr lang="en-US" altLang="zh-TW" dirty="0">
                <a:solidFill>
                  <a:srgbClr val="444444"/>
                </a:solidFill>
                <a:latin typeface="Palatino Linotype"/>
                <a:cs typeface="Palatino Linotype"/>
              </a:rPr>
              <a:t>Proposed by </a:t>
            </a:r>
            <a:r>
              <a:rPr lang="en-US" altLang="zh-TW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Prof. </a:t>
            </a:r>
            <a:r>
              <a:rPr lang="zh-TW" altLang="en-US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蘇克毅</a:t>
            </a:r>
            <a:r>
              <a:rPr lang="en-US" altLang="zh-TW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, Prof. </a:t>
            </a:r>
            <a:r>
              <a:rPr lang="zh-TW" altLang="en-US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陳信希</a:t>
            </a:r>
            <a:r>
              <a:rPr lang="en-US" altLang="zh-TW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, Prof. </a:t>
            </a:r>
            <a:r>
              <a:rPr lang="zh-TW" altLang="en-US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古倫維</a:t>
            </a:r>
            <a:r>
              <a:rPr lang="en-US" altLang="zh-TW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, </a:t>
            </a:r>
            <a:r>
              <a:rPr lang="en-US" altLang="zh-TW" dirty="0">
                <a:solidFill>
                  <a:srgbClr val="444444"/>
                </a:solidFill>
                <a:latin typeface="Palatino Linotype"/>
                <a:cs typeface="Palatino Linotype"/>
              </a:rPr>
              <a:t>and </a:t>
            </a:r>
            <a:r>
              <a:rPr lang="en-US" altLang="zh-TW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Prof. </a:t>
            </a:r>
            <a:r>
              <a:rPr lang="zh-TW" altLang="en-US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李政德</a:t>
            </a:r>
            <a:endParaRPr lang="en-US" altLang="zh-TW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146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>
                <a:solidFill>
                  <a:srgbClr val="000000"/>
                </a:solidFill>
              </a:rPr>
              <a:t>Block Diagram of a Possible Architecture </a:t>
            </a:r>
            <a:endParaRPr lang="en-US" sz="3600" dirty="0">
              <a:solidFill>
                <a:srgbClr val="00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018" y="1338448"/>
            <a:ext cx="5613982" cy="498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3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920325"/>
            <a:ext cx="8573305" cy="5801150"/>
          </a:xfrm>
        </p:spPr>
        <p:txBody>
          <a:bodyPr vert="horz">
            <a:normAutofit/>
          </a:bodyPr>
          <a:lstStyle/>
          <a:p>
            <a:pPr marL="0" lvl="1" indent="0">
              <a:buNone/>
            </a:pPr>
            <a:endParaRPr lang="en-US" altLang="zh-TW" sz="24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147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>
                <a:solidFill>
                  <a:srgbClr val="000000"/>
                </a:solidFill>
              </a:rPr>
              <a:t>Micro-Level Knowledge Representation </a:t>
            </a:r>
            <a:endParaRPr lang="en-US" sz="3600" dirty="0">
              <a:solidFill>
                <a:srgbClr val="000000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68" y="1092201"/>
            <a:ext cx="7255933" cy="502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8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920325"/>
            <a:ext cx="8573305" cy="5801150"/>
          </a:xfrm>
        </p:spPr>
        <p:txBody>
          <a:bodyPr vert="horz">
            <a:normAutofit/>
          </a:bodyPr>
          <a:lstStyle/>
          <a:p>
            <a:pPr marL="342885" lvl="1" indent="-342885"/>
            <a:r>
              <a:rPr lang="en-US" altLang="zh-TW" dirty="0">
                <a:solidFill>
                  <a:srgbClr val="444444"/>
                </a:solidFill>
                <a:latin typeface="Palatino Linotype"/>
                <a:cs typeface="Palatino Linotype"/>
              </a:rPr>
              <a:t>Proposed by </a:t>
            </a:r>
            <a:r>
              <a:rPr lang="en-US" altLang="zh-TW" dirty="0" smtClean="0">
                <a:solidFill>
                  <a:srgbClr val="444444"/>
                </a:solidFill>
                <a:latin typeface="Palatino Linotype"/>
                <a:cs typeface="Palatino Linotype"/>
              </a:rPr>
              <a:t>C-T </a:t>
            </a:r>
            <a:r>
              <a:rPr lang="en-US" altLang="zh-TW" dirty="0">
                <a:solidFill>
                  <a:srgbClr val="444444"/>
                </a:solidFill>
                <a:latin typeface="Palatino Linotype"/>
                <a:cs typeface="Palatino Linotype"/>
              </a:rPr>
              <a:t>Li</a:t>
            </a:r>
          </a:p>
          <a:p>
            <a:pPr marL="342885" lvl="1" indent="-342885"/>
            <a:endParaRPr lang="en-US" altLang="zh-TW" sz="24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148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>
                <a:solidFill>
                  <a:srgbClr val="000000"/>
                </a:solidFill>
              </a:rPr>
              <a:t>Macro-Level Knowledge Representation </a:t>
            </a:r>
            <a:endParaRPr lang="en-US" sz="3600" dirty="0">
              <a:solidFill>
                <a:srgbClr val="000000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2" y="1236135"/>
            <a:ext cx="7035799" cy="512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0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7051" y="920325"/>
            <a:ext cx="8573305" cy="5801150"/>
          </a:xfrm>
        </p:spPr>
        <p:txBody>
          <a:bodyPr vert="horz">
            <a:normAutofit/>
          </a:bodyPr>
          <a:lstStyle/>
          <a:p>
            <a:pPr marL="342885" lvl="1" indent="-342885"/>
            <a:endParaRPr lang="en-US" altLang="zh-TW" sz="2400" dirty="0">
              <a:solidFill>
                <a:srgbClr val="444444"/>
              </a:solidFill>
              <a:latin typeface="Palatino Linotype"/>
              <a:cs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srgbClr val="000000"/>
                </a:solidFill>
              </a:rPr>
              <a:pPr/>
              <a:t>149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16932"/>
            <a:ext cx="9143999" cy="855133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zh-TW" sz="3600" dirty="0" err="1">
                <a:solidFill>
                  <a:srgbClr val="000000"/>
                </a:solidFill>
              </a:rPr>
              <a:t>Micro&amp;Macro</a:t>
            </a:r>
            <a:r>
              <a:rPr lang="en-US" altLang="zh-TW" sz="3600" dirty="0">
                <a:solidFill>
                  <a:srgbClr val="000000"/>
                </a:solidFill>
              </a:rPr>
              <a:t> Linked KB </a:t>
            </a:r>
            <a:endParaRPr lang="en-US" sz="3600" dirty="0">
              <a:solidFill>
                <a:srgbClr val="00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33" y="1168401"/>
            <a:ext cx="6671733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3859" y="1264922"/>
            <a:ext cx="8701401" cy="5136677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 alone is not enough</a:t>
            </a:r>
          </a:p>
          <a:p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Big Mechanism?</a:t>
            </a:r>
          </a:p>
          <a:p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altLang="zh-TW" b="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</a:t>
            </a:r>
            <a:r>
              <a:rPr lang="en-US" altLang="zh-TW" b="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Reading?</a:t>
            </a:r>
            <a:endParaRPr lang="en-US" altLang="zh-TW" b="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altLang="zh-TW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ongoing projects: 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*QA system</a:t>
            </a:r>
            <a:endParaRPr lang="en-US" altLang="zh-TW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1. Solving 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 Word Problems: The first test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2. Q&amp;A </a:t>
            </a:r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Social Studies: The second test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</a:p>
          <a:p>
            <a:pPr marL="0" indent="0">
              <a:buNone/>
            </a:pPr>
            <a:r>
              <a:rPr lang="en-US" altLang="zh-TW" b="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Multi-Document Processing</a:t>
            </a:r>
          </a:p>
          <a:p>
            <a:pPr marL="0" indent="0">
              <a:buNone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Knowledge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discovery</a:t>
            </a:r>
          </a:p>
          <a:p>
            <a:pPr marL="0" indent="0">
              <a:buNone/>
            </a:pP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Up-to-date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person/company profile</a:t>
            </a:r>
          </a:p>
          <a:p>
            <a:pPr marL="0" indent="0">
              <a:buNone/>
            </a:pP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altLang="zh-TW" b="1" dirty="0">
              <a:latin typeface="+mn-lt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150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altLang="zh-TW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0" y="297724"/>
            <a:ext cx="9144000" cy="839965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566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3989" y="1190897"/>
            <a:ext cx="8229600" cy="4921145"/>
          </a:xfrm>
        </p:spPr>
        <p:txBody>
          <a:bodyPr>
            <a:noAutofit/>
          </a:bodyPr>
          <a:lstStyle/>
          <a:p>
            <a:r>
              <a:rPr lang="en-US" altLang="zh-TW" i="1" dirty="0" smtClean="0">
                <a:solidFill>
                  <a:srgbClr val="FF0000"/>
                </a:solidFill>
              </a:rPr>
              <a:t>Company/Person Profile </a:t>
            </a:r>
            <a:r>
              <a:rPr lang="en-US" altLang="zh-TW" dirty="0" smtClean="0"/>
              <a:t>is required in many different situations</a:t>
            </a:r>
          </a:p>
          <a:p>
            <a:pPr lvl="1"/>
            <a:r>
              <a:rPr lang="en-US" altLang="zh-TW" sz="2400" dirty="0"/>
              <a:t>For example, if someone is going to invest</a:t>
            </a:r>
            <a:r>
              <a:rPr lang="zh-TW" altLang="zh-TW" sz="2400" dirty="0"/>
              <a:t>慶富</a:t>
            </a:r>
            <a:r>
              <a:rPr lang="zh-TW" altLang="zh-TW" sz="2400" dirty="0" smtClean="0"/>
              <a:t>集團</a:t>
            </a:r>
            <a:endParaRPr lang="en-US" altLang="zh-TW" sz="2400" dirty="0" smtClean="0"/>
          </a:p>
          <a:p>
            <a:r>
              <a:rPr lang="en-US" altLang="zh-TW" dirty="0" smtClean="0"/>
              <a:t>Desired Company/Person </a:t>
            </a:r>
            <a:r>
              <a:rPr lang="en-US" altLang="zh-TW" dirty="0"/>
              <a:t>Profile </a:t>
            </a:r>
            <a:r>
              <a:rPr lang="en-US" altLang="zh-TW" dirty="0" smtClean="0"/>
              <a:t>might not be found in an existing knowledge-base (e.g., Wikipedia)</a:t>
            </a:r>
            <a:endParaRPr lang="en-US" altLang="zh-TW" dirty="0"/>
          </a:p>
          <a:p>
            <a:r>
              <a:rPr lang="en-US" altLang="zh-TW" dirty="0" smtClean="0"/>
              <a:t>The associated profile might not be updated even it can be found</a:t>
            </a:r>
            <a:endParaRPr lang="en-US" altLang="zh-TW" dirty="0"/>
          </a:p>
          <a:p>
            <a:pPr lvl="1"/>
            <a:r>
              <a:rPr lang="en-US" altLang="zh-TW" sz="2400" dirty="0"/>
              <a:t>For example, </a:t>
            </a:r>
            <a:r>
              <a:rPr lang="en-US" altLang="zh-TW" sz="2400" dirty="0" smtClean="0"/>
              <a:t>the headquarters of</a:t>
            </a:r>
            <a:r>
              <a:rPr lang="zh-TW" altLang="zh-TW" sz="2400" dirty="0"/>
              <a:t>慶富造船</a:t>
            </a:r>
            <a:r>
              <a:rPr lang="en-US" altLang="zh-TW" sz="2400" dirty="0" smtClean="0"/>
              <a:t>has </a:t>
            </a:r>
            <a:r>
              <a:rPr lang="en-US" altLang="zh-TW" sz="2400" dirty="0"/>
              <a:t>just been impounded by Kaohsiung District </a:t>
            </a:r>
            <a:r>
              <a:rPr lang="en-US" altLang="zh-TW" sz="2400" dirty="0" smtClean="0"/>
              <a:t>Court </a:t>
            </a:r>
            <a:r>
              <a:rPr lang="en-US" altLang="zh-TW" sz="2400" dirty="0"/>
              <a:t>on 2017/10/27</a:t>
            </a:r>
            <a:r>
              <a:rPr lang="en-US" altLang="zh-TW" sz="2400" dirty="0" smtClean="0"/>
              <a:t> </a:t>
            </a:r>
            <a:endParaRPr lang="en-US" altLang="zh-TW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457200" y="140415"/>
            <a:ext cx="8229600" cy="1050482"/>
          </a:xfrm>
        </p:spPr>
        <p:txBody>
          <a:bodyPr>
            <a:normAutofit/>
          </a:bodyPr>
          <a:lstStyle/>
          <a:p>
            <a:pPr lvl="2" algn="ctr" defTabSz="914226">
              <a:lnSpc>
                <a:spcPts val="5799"/>
              </a:lnSpc>
              <a:spcBef>
                <a:spcPct val="0"/>
              </a:spcBef>
            </a:pPr>
            <a:r>
              <a:rPr lang="en-US" altLang="zh-TW" sz="4000" b="1" dirty="0">
                <a:solidFill>
                  <a:srgbClr val="0070C0"/>
                </a:solidFill>
              </a:rPr>
              <a:t>Motivation/Application</a:t>
            </a:r>
            <a:endParaRPr lang="en-US" altLang="zh-TW" sz="4000" b="1" kern="1200" dirty="0">
              <a:solidFill>
                <a:srgbClr val="0070C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61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343989" y="140416"/>
            <a:ext cx="8567399" cy="733880"/>
          </a:xfrm>
        </p:spPr>
        <p:txBody>
          <a:bodyPr>
            <a:noAutofit/>
          </a:bodyPr>
          <a:lstStyle/>
          <a:p>
            <a:pPr lvl="2" algn="ctr" defTabSz="914226">
              <a:lnSpc>
                <a:spcPts val="5799"/>
              </a:lnSpc>
              <a:spcBef>
                <a:spcPct val="0"/>
              </a:spcBef>
            </a:pPr>
            <a:r>
              <a:rPr lang="en-US" altLang="zh-TW" sz="3200" b="1" dirty="0">
                <a:solidFill>
                  <a:srgbClr val="0070C0"/>
                </a:solidFill>
              </a:rPr>
              <a:t>System Block Diagram and Operation Flow</a:t>
            </a:r>
            <a:endParaRPr lang="en-US" altLang="zh-TW" sz="3200" b="1" kern="1200" dirty="0">
              <a:solidFill>
                <a:srgbClr val="0070C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53" y="874296"/>
            <a:ext cx="7980947" cy="5482055"/>
          </a:xfrm>
        </p:spPr>
      </p:pic>
    </p:spTree>
    <p:extLst>
      <p:ext uri="{BB962C8B-B14F-4D97-AF65-F5344CB8AC3E}">
        <p14:creationId xmlns:p14="http://schemas.microsoft.com/office/powerpoint/2010/main" val="343981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內容版面配置區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95" y="1231901"/>
            <a:ext cx="7269252" cy="4921250"/>
          </a:xfr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BFBD5-3B1B-4B4E-BADF-E4A178CDE1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457200" y="140415"/>
            <a:ext cx="8229600" cy="765518"/>
          </a:xfrm>
        </p:spPr>
        <p:txBody>
          <a:bodyPr>
            <a:noAutofit/>
          </a:bodyPr>
          <a:lstStyle/>
          <a:p>
            <a:pPr lvl="2" algn="ctr" defTabSz="914226">
              <a:lnSpc>
                <a:spcPts val="5799"/>
              </a:lnSpc>
              <a:spcBef>
                <a:spcPct val="0"/>
              </a:spcBef>
            </a:pPr>
            <a:r>
              <a:rPr lang="en-US" altLang="zh-TW" sz="4000" b="1" dirty="0" smtClean="0">
                <a:solidFill>
                  <a:srgbClr val="0070C0"/>
                </a:solidFill>
              </a:rPr>
              <a:t>Welcome to join us!</a:t>
            </a:r>
            <a:endParaRPr lang="en-US" altLang="zh-TW" sz="4000" b="1" kern="1200" dirty="0">
              <a:solidFill>
                <a:srgbClr val="0070C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</p:spPr>
        <p:txBody>
          <a:bodyPr/>
          <a:lstStyle/>
          <a:p>
            <a:pPr algn="r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Keh-Yih Su, Mar. 30, 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gin">
  <a:themeElements>
    <a:clrScheme name="">
      <a:dk1>
        <a:srgbClr val="000000"/>
      </a:dk1>
      <a:lt1>
        <a:srgbClr val="CFE8CC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E4F2E2"/>
      </a:accent3>
      <a:accent4>
        <a:srgbClr val="000000"/>
      </a:accent4>
      <a:accent5>
        <a:srgbClr val="BCBFCE"/>
      </a:accent5>
      <a:accent6>
        <a:srgbClr val="90A6B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宋体"/>
        <a:cs typeface=""/>
      </a:majorFont>
      <a:minorFont>
        <a:latin typeface="Gill Sans MT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50000"/>
          </a:lnSpc>
          <a:spcBef>
            <a:spcPts val="600"/>
          </a:spcBef>
          <a:spcAft>
            <a:spcPct val="0"/>
          </a:spcAft>
          <a:buClr>
            <a:schemeClr val="accent1"/>
          </a:buClr>
          <a:buSzPct val="76000"/>
          <a:buFont typeface="Wingdings 3" pitchFamily="18" charset="2"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  <a:sym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50000"/>
          </a:lnSpc>
          <a:spcBef>
            <a:spcPts val="600"/>
          </a:spcBef>
          <a:spcAft>
            <a:spcPct val="0"/>
          </a:spcAft>
          <a:buClr>
            <a:schemeClr val="accent1"/>
          </a:buClr>
          <a:buSzPct val="76000"/>
          <a:buFont typeface="Wingdings 3" pitchFamily="18" charset="2"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  <a:sym typeface="宋体" pitchFamily="2" charset="-122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5">
                <a:lumMod val="40000"/>
                <a:lumOff val="60000"/>
              </a:schemeClr>
            </a:gs>
            <a:gs pos="48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</a:spPr>
      <a:bodyPr rtlCol="0" anchor="ctr"/>
      <a:lstStyle>
        <a:defPPr algn="ctr">
          <a:defRPr kumimoji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1_Origin">
  <a:themeElements>
    <a:clrScheme name="">
      <a:dk1>
        <a:srgbClr val="000000"/>
      </a:dk1>
      <a:lt1>
        <a:srgbClr val="CFE8CC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E4F2E2"/>
      </a:accent3>
      <a:accent4>
        <a:srgbClr val="000000"/>
      </a:accent4>
      <a:accent5>
        <a:srgbClr val="BCBFCE"/>
      </a:accent5>
      <a:accent6>
        <a:srgbClr val="90A6B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宋体"/>
        <a:cs typeface=""/>
      </a:majorFont>
      <a:minorFont>
        <a:latin typeface="Gill Sans MT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50000"/>
          </a:lnSpc>
          <a:spcBef>
            <a:spcPts val="600"/>
          </a:spcBef>
          <a:spcAft>
            <a:spcPct val="0"/>
          </a:spcAft>
          <a:buClr>
            <a:schemeClr val="accent1"/>
          </a:buClr>
          <a:buSzPct val="76000"/>
          <a:buFont typeface="Wingdings 3" pitchFamily="18" charset="2"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  <a:sym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50000"/>
          </a:lnSpc>
          <a:spcBef>
            <a:spcPts val="600"/>
          </a:spcBef>
          <a:spcAft>
            <a:spcPct val="0"/>
          </a:spcAft>
          <a:buClr>
            <a:schemeClr val="accent1"/>
          </a:buClr>
          <a:buSzPct val="76000"/>
          <a:buFont typeface="Wingdings 3" pitchFamily="18" charset="2"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  <a:sym typeface="宋体" pitchFamily="2" charset="-122"/>
          </a:defRPr>
        </a:defPPr>
      </a:lstStyle>
    </a:lnDef>
  </a:objectDefaults>
  <a:extraClrSchemeLst/>
</a:theme>
</file>

<file path=ppt/theme/theme5.xml><?xml version="1.0" encoding="utf-8"?>
<a:theme xmlns:a="http://schemas.openxmlformats.org/drawingml/2006/main" name="2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新細明體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charset="-12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academia sinica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academia sinica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簡報內頁">
  <a:themeElements>
    <a:clrScheme name="自訂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2436B"/>
      </a:accent1>
      <a:accent2>
        <a:srgbClr val="DE3E42"/>
      </a:accent2>
      <a:accent3>
        <a:srgbClr val="0083B8"/>
      </a:accent3>
      <a:accent4>
        <a:srgbClr val="2A967A"/>
      </a:accent4>
      <a:accent5>
        <a:srgbClr val="C25A20"/>
      </a:accent5>
      <a:accent6>
        <a:srgbClr val="07797F"/>
      </a:accent6>
      <a:hlink>
        <a:srgbClr val="CC5F22"/>
      </a:hlink>
      <a:folHlink>
        <a:srgbClr val="8C6A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簡報內頁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5_WikiTutorialDR">
  <a:themeElements>
    <a:clrScheme name="Executive">
      <a:dk1>
        <a:sysClr val="windowText" lastClr="000000"/>
      </a:dk1>
      <a:lt1>
        <a:sysClr val="window" lastClr="C7EDCC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j" id="{9043732E-B489-4716-BF12-D81D4C50DCA3}" vid="{0535E868-830B-4D6A-9D4C-89863B64E9C1}"/>
    </a:ext>
  </a:extLst>
</a:theme>
</file>

<file path=ppt/theme/theme14.xml><?xml version="1.0" encoding="utf-8"?>
<a:theme xmlns:a="http://schemas.openxmlformats.org/drawingml/2006/main" name="12_WikiTutorialDR">
  <a:themeElements>
    <a:clrScheme name="Executive">
      <a:dk1>
        <a:sysClr val="windowText" lastClr="000000"/>
      </a:dk1>
      <a:lt1>
        <a:sysClr val="window" lastClr="C7EDCC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hj" id="{9043732E-B489-4716-BF12-D81D4C50DCA3}" vid="{0535E868-830B-4D6A-9D4C-89863B64E9C1}"/>
    </a:ext>
  </a:extLst>
</a:theme>
</file>

<file path=ppt/theme/theme15.xml><?xml version="1.0" encoding="utf-8"?>
<a:theme xmlns:a="http://schemas.openxmlformats.org/drawingml/2006/main" name="new AS iis theme">
  <a:themeElements>
    <a:clrScheme name="PowerPoint-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-template1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-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3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新細明體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Baskerville SemiBold"/>
        <a:ea typeface="Baskerville SemiBold"/>
        <a:cs typeface="Baskerville SemiBold"/>
      </a:majorFont>
      <a:minorFont>
        <a:latin typeface="Baskerville SemiBold"/>
        <a:ea typeface="Baskerville SemiBold"/>
        <a:cs typeface="Baskerville SemiBol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Baskerville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8.xml><?xml version="1.0" encoding="utf-8"?>
<a:theme xmlns:a="http://schemas.openxmlformats.org/drawingml/2006/main" name="9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1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academia sinica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3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4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新細明體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NLP_lab(black)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高階主管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高階主管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NLP_lab(black)" id="{42B47B23-6456-4B57-B8F1-31D9F2D0BD1E}" vid="{45C49120-D11B-4580-A035-7FC8D0690610}"/>
    </a:ext>
  </a:extLst>
</a:theme>
</file>

<file path=ppt/theme/theme24.xml><?xml version="1.0" encoding="utf-8"?>
<a:theme xmlns:a="http://schemas.openxmlformats.org/drawingml/2006/main" name="1_NLP_lab(black)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高階主管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高階主管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NLP_lab(black)" id="{42B47B23-6456-4B57-B8F1-31D9F2D0BD1E}" vid="{45C49120-D11B-4580-A035-7FC8D0690610}"/>
    </a:ext>
  </a:extLst>
</a:theme>
</file>

<file path=ppt/theme/theme25.xml><?xml version="1.0" encoding="utf-8"?>
<a:theme xmlns:a="http://schemas.openxmlformats.org/drawingml/2006/main" name="4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新細明體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charset="-12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8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10_AS 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2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新細明體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新細明體" charset="-12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_new AS iis theme">
  <a:themeElements>
    <a:clrScheme name="PowerPoint-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-template1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-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_new AS iis theme">
  <a:themeElements>
    <a:clrScheme name="PowerPoint-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-template1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-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mt.summit7.slide.v3">
  <a:themeElements>
    <a:clrScheme name="mt.summit7.slide.v3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6600CC"/>
      </a:hlink>
      <a:folHlink>
        <a:srgbClr val="6699FF"/>
      </a:folHlink>
    </a:clrScheme>
    <a:fontScheme name="mt.summit7.slide.v3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charset="-120"/>
          </a:defRPr>
        </a:defPPr>
      </a:lstStyle>
    </a:lnDef>
  </a:objectDefaults>
  <a:extraClrSchemeLst>
    <a:extraClrScheme>
      <a:clrScheme name="mt.summit7.slide.v3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CC99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B98AE7"/>
        </a:accent6>
        <a:hlink>
          <a:srgbClr val="6600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.summit7.slide.v3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.summit7.slide.v3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97979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_new AS iis theme">
  <a:themeElements>
    <a:clrScheme name="PowerPoint-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-template1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-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4_new AS iis theme">
  <a:themeElements>
    <a:clrScheme name="PowerPoint-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-template1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-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5_new AS iis theme">
  <a:themeElements>
    <a:clrScheme name="PowerPoint-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-template1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-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item1.xml><?xml version="1.0" encoding="utf-8"?>
<Control xmlns="http://schemas.microsoft.com/VisualStudio/2011/storyboarding/control">
  <Id Name="fd7d7bed-114e-464c-a4f1-01a512005949" Revision="1" Stencil="System.MyShapes" StencilVersion="1.0"/>
</Control>
</file>

<file path=customXml/item2.xml><?xml version="1.0" encoding="utf-8"?>
<Control xmlns="http://schemas.microsoft.com/VisualStudio/2011/storyboarding/control">
  <Id Name="fd7d7bed-114e-464c-a4f1-01a512005949" Revision="1" Stencil="System.MyShapes" StencilVersion="1.0"/>
</Control>
</file>

<file path=customXml/item3.xml><?xml version="1.0" encoding="utf-8"?>
<Control xmlns="http://schemas.microsoft.com/VisualStudio/2011/storyboarding/control">
  <Id Name="2eac78bb-7f50-4e4a-ab28-2da70f589123" Revision="1" Stencil="System.MyShapes" StencilVersion="1.0"/>
</Control>
</file>

<file path=customXml/item4.xml><?xml version="1.0" encoding="utf-8"?>
<Control xmlns="http://schemas.microsoft.com/VisualStudio/2011/storyboarding/control">
  <Id Name="51ad26df-2096-45a3-8060-f50bd4abd145" Revision="1" Stencil="System.MyShapes" StencilVersion="1.0"/>
</Control>
</file>

<file path=customXml/item5.xml><?xml version="1.0" encoding="utf-8"?>
<Control xmlns="http://schemas.microsoft.com/VisualStudio/2011/storyboarding/control">
  <Id Name="2dae1798-fe24-4876-a11a-3568af4c2b76" Revision="1" Stencil="System.MyShapes" StencilVersion="1.0"/>
</Control>
</file>

<file path=customXml/item6.xml><?xml version="1.0" encoding="utf-8"?>
<Control xmlns="http://schemas.microsoft.com/VisualStudio/2011/storyboarding/control">
  <Id Name="2eac78bb-7f50-4e4a-ab28-2da70f589123" Revision="1" Stencil="System.MyShapes" StencilVersion="1.0"/>
</Control>
</file>

<file path=customXml/item7.xml><?xml version="1.0" encoding="utf-8"?>
<Control xmlns="http://schemas.microsoft.com/VisualStudio/2011/storyboarding/control">
  <Id Name="System.Storyboarding.Annotation.CallOut" Revision="1" Stencil="System.Storyboarding.Annotation" StencilVersion="0.1"/>
</Control>
</file>

<file path=customXml/item8.xml><?xml version="1.0" encoding="utf-8"?>
<Control xmlns="http://schemas.microsoft.com/VisualStudio/2011/storyboarding/control">
  <Id Name="fd7d7bed-114e-464c-a4f1-01a512005949" Revision="1" Stencil="System.MyShapes" StencilVersion="1.0"/>
</Control>
</file>

<file path=customXml/item9.xml><?xml version="1.0" encoding="utf-8"?>
<Control xmlns="http://schemas.microsoft.com/VisualStudio/2011/storyboarding/control">
  <Id Name="13e2016f-7b7e-4b7c-a0ce-afe26fc411c1" Revision="1" Stencil="System.MyShapes" StencilVersion="1.0"/>
</Control>
</file>

<file path=customXml/item10.xml><?xml version="1.0" encoding="utf-8"?>
<Control xmlns="http://schemas.microsoft.com/VisualStudio/2011/storyboarding/control">
  <Id Name="fd7d7bed-114e-464c-a4f1-01a512005949" Revision="1" Stencil="System.MyShapes" StencilVersion="1.0"/>
</Control>
</file>

<file path=customXml/item11.xml><?xml version="1.0" encoding="utf-8"?>
<Control xmlns="http://schemas.microsoft.com/VisualStudio/2011/storyboarding/control">
  <Id Name="36cc621f-2d06-4035-9db1-e480b5925cdf" Revision="1" Stencil="System.MyShapes" StencilVersion="1.0"/>
</Control>
</file>

<file path=customXml/item12.xml><?xml version="1.0" encoding="utf-8"?>
<Control xmlns="http://schemas.microsoft.com/VisualStudio/2011/storyboarding/control">
  <Id Name="2eac78bb-7f50-4e4a-ab28-2da70f589123" Revision="1" Stencil="System.MyShapes" StencilVersion="1.0"/>
</Control>
</file>

<file path=customXml/item13.xml><?xml version="1.0" encoding="utf-8"?>
<Control xmlns="http://schemas.microsoft.com/VisualStudio/2011/storyboarding/control">
  <Id Name="511dc544-d4a7-47cd-bdb9-2e92a734b31f" Revision="1" Stencil="System.MyShapes" StencilVersion="1.0"/>
</Control>
</file>

<file path=customXml/item14.xml><?xml version="1.0" encoding="utf-8"?>
<Control xmlns="http://schemas.microsoft.com/VisualStudio/2011/storyboarding/control">
  <Id Name="fd7d7bed-114e-464c-a4f1-01a512005949" Revision="1" Stencil="System.MyShapes" StencilVersion="1.0"/>
</Control>
</file>

<file path=customXml/item15.xml><?xml version="1.0" encoding="utf-8"?>
<Control xmlns="http://schemas.microsoft.com/VisualStudio/2011/storyboarding/control">
  <Id Name="2dae1798-fe24-4876-a11a-3568af4c2b76" Revision="1" Stencil="System.MyShapes" StencilVersion="1.0"/>
</Control>
</file>

<file path=customXml/item16.xml><?xml version="1.0" encoding="utf-8"?>
<Control xmlns="http://schemas.microsoft.com/VisualStudio/2011/storyboarding/control">
  <Id Name="fd7d7bed-114e-464c-a4f1-01a512005949" Revision="1" Stencil="System.MyShapes" StencilVersion="1.0"/>
</Control>
</file>

<file path=customXml/item17.xml><?xml version="1.0" encoding="utf-8"?>
<Control xmlns="http://schemas.microsoft.com/VisualStudio/2011/storyboarding/control">
  <Id Name="511dc544-d4a7-47cd-bdb9-2e92a734b31f" Revision="1" Stencil="System.MyShapes" StencilVersion="1.0"/>
</Control>
</file>

<file path=customXml/item18.xml><?xml version="1.0" encoding="utf-8"?>
<Control xmlns="http://schemas.microsoft.com/VisualStudio/2011/storyboarding/control">
  <Id Name="System.Storyboarding.Annotation.CallOut" Revision="1" Stencil="System.Storyboarding.Annotation" StencilVersion="0.1"/>
</Control>
</file>

<file path=customXml/item19.xml><?xml version="1.0" encoding="utf-8"?>
<Control xmlns="http://schemas.microsoft.com/VisualStudio/2011/storyboarding/control">
  <Id Name="51ad26df-2096-45a3-8060-f50bd4abd145" Revision="1" Stencil="System.MyShapes" StencilVersion="1.0"/>
</Control>
</file>

<file path=customXml/item20.xml><?xml version="1.0" encoding="utf-8"?>
<Control xmlns="http://schemas.microsoft.com/VisualStudio/2011/storyboarding/control">
  <Id Name="System.Storyboarding.Annotation.CallOut" Revision="1" Stencil="System.Storyboarding.Annotation" StencilVersion="0.1"/>
</Control>
</file>

<file path=customXml/item21.xml><?xml version="1.0" encoding="utf-8"?>
<Control xmlns="http://schemas.microsoft.com/VisualStudio/2011/storyboarding/control">
  <Id Name="System.Storyboarding.Annotation.CallOut" Revision="1" Stencil="System.Storyboarding.Annotation" StencilVersion="0.1"/>
</Control>
</file>

<file path=customXml/item22.xml><?xml version="1.0" encoding="utf-8"?>
<Control xmlns="http://schemas.microsoft.com/VisualStudio/2011/storyboarding/control">
  <Id Name="fd7d7bed-114e-464c-a4f1-01a512005949" Revision="1" Stencil="System.MyShapes" StencilVersion="1.0"/>
</Control>
</file>

<file path=customXml/item23.xml><?xml version="1.0" encoding="utf-8"?>
<Control xmlns="http://schemas.microsoft.com/VisualStudio/2011/storyboarding/control">
  <Id Name="fd7d7bed-114e-464c-a4f1-01a512005949" Revision="1" Stencil="System.MyShapes" StencilVersion="1.0"/>
</Control>
</file>

<file path=customXml/item24.xml><?xml version="1.0" encoding="utf-8"?>
<Control xmlns="http://schemas.microsoft.com/VisualStudio/2011/storyboarding/control">
  <Id Name="2eac78bb-7f50-4e4a-ab28-2da70f589123" Revision="1" Stencil="System.MyShapes" StencilVersion="1.0"/>
</Control>
</file>

<file path=customXml/itemProps1.xml><?xml version="1.0" encoding="utf-8"?>
<ds:datastoreItem xmlns:ds="http://schemas.openxmlformats.org/officeDocument/2006/customXml" ds:itemID="{6E009DB0-AEE2-4D89-A2B1-4B133495A003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A0167ADD-5C15-4BD5-9B0E-971ED063C68F}">
  <ds:schemaRefs>
    <ds:schemaRef ds:uri="http://schemas.microsoft.com/VisualStudio/2011/storyboarding/control"/>
  </ds:schemaRefs>
</ds:datastoreItem>
</file>

<file path=customXml/itemProps3.xml><?xml version="1.0" encoding="utf-8"?>
<ds:datastoreItem xmlns:ds="http://schemas.openxmlformats.org/officeDocument/2006/customXml" ds:itemID="{0031FD8C-032B-44EC-9F39-4B7E9AE92CE9}">
  <ds:schemaRefs>
    <ds:schemaRef ds:uri="http://schemas.microsoft.com/VisualStudio/2011/storyboarding/control"/>
  </ds:schemaRefs>
</ds:datastoreItem>
</file>

<file path=customXml/itemProps4.xml><?xml version="1.0" encoding="utf-8"?>
<ds:datastoreItem xmlns:ds="http://schemas.openxmlformats.org/officeDocument/2006/customXml" ds:itemID="{8631DD8B-60BB-4F79-BD8E-07436189D765}">
  <ds:schemaRefs>
    <ds:schemaRef ds:uri="http://schemas.microsoft.com/VisualStudio/2011/storyboarding/control"/>
  </ds:schemaRefs>
</ds:datastoreItem>
</file>

<file path=customXml/itemProps5.xml><?xml version="1.0" encoding="utf-8"?>
<ds:datastoreItem xmlns:ds="http://schemas.openxmlformats.org/officeDocument/2006/customXml" ds:itemID="{AB1B5459-27E9-4B0A-803D-87ACEDF25DE6}">
  <ds:schemaRefs>
    <ds:schemaRef ds:uri="http://schemas.microsoft.com/VisualStudio/2011/storyboarding/control"/>
  </ds:schemaRefs>
</ds:datastoreItem>
</file>

<file path=customXml/itemProps6.xml><?xml version="1.0" encoding="utf-8"?>
<ds:datastoreItem xmlns:ds="http://schemas.openxmlformats.org/officeDocument/2006/customXml" ds:itemID="{FB1E3338-C468-471A-A35C-58B516E98F4A}">
  <ds:schemaRefs>
    <ds:schemaRef ds:uri="http://schemas.microsoft.com/VisualStudio/2011/storyboarding/control"/>
  </ds:schemaRefs>
</ds:datastoreItem>
</file>

<file path=customXml/itemProps7.xml><?xml version="1.0" encoding="utf-8"?>
<ds:datastoreItem xmlns:ds="http://schemas.openxmlformats.org/officeDocument/2006/customXml" ds:itemID="{3A00884C-B172-4E7D-82F0-E1AD2ED21132}">
  <ds:schemaRefs>
    <ds:schemaRef ds:uri="http://schemas.microsoft.com/VisualStudio/2011/storyboarding/control"/>
  </ds:schemaRefs>
</ds:datastoreItem>
</file>

<file path=customXml/itemProps8.xml><?xml version="1.0" encoding="utf-8"?>
<ds:datastoreItem xmlns:ds="http://schemas.openxmlformats.org/officeDocument/2006/customXml" ds:itemID="{8F978810-7BFC-494C-A0B3-A419A29653F1}">
  <ds:schemaRefs>
    <ds:schemaRef ds:uri="http://schemas.microsoft.com/VisualStudio/2011/storyboarding/control"/>
  </ds:schemaRefs>
</ds:datastoreItem>
</file>

<file path=customXml/itemProps9.xml><?xml version="1.0" encoding="utf-8"?>
<ds:datastoreItem xmlns:ds="http://schemas.openxmlformats.org/officeDocument/2006/customXml" ds:itemID="{DBD63338-38C8-4F31-A5C1-ECA8F3F8A348}">
  <ds:schemaRefs>
    <ds:schemaRef ds:uri="http://schemas.microsoft.com/VisualStudio/2011/storyboarding/control"/>
  </ds:schemaRefs>
</ds:datastoreItem>
</file>

<file path=customXml/itemProps10.xml><?xml version="1.0" encoding="utf-8"?>
<ds:datastoreItem xmlns:ds="http://schemas.openxmlformats.org/officeDocument/2006/customXml" ds:itemID="{08F598F3-9A28-492B-8684-28D740F4A9A7}">
  <ds:schemaRefs>
    <ds:schemaRef ds:uri="http://schemas.microsoft.com/VisualStudio/2011/storyboarding/control"/>
  </ds:schemaRefs>
</ds:datastoreItem>
</file>

<file path=customXml/itemProps11.xml><?xml version="1.0" encoding="utf-8"?>
<ds:datastoreItem xmlns:ds="http://schemas.openxmlformats.org/officeDocument/2006/customXml" ds:itemID="{0CE69581-AA7B-4F6F-AD66-587F6D5A0E29}">
  <ds:schemaRefs>
    <ds:schemaRef ds:uri="http://schemas.microsoft.com/VisualStudio/2011/storyboarding/control"/>
  </ds:schemaRefs>
</ds:datastoreItem>
</file>

<file path=customXml/itemProps12.xml><?xml version="1.0" encoding="utf-8"?>
<ds:datastoreItem xmlns:ds="http://schemas.openxmlformats.org/officeDocument/2006/customXml" ds:itemID="{E82D4795-5547-4C92-B49F-AB753DA6C7C8}">
  <ds:schemaRefs>
    <ds:schemaRef ds:uri="http://schemas.microsoft.com/VisualStudio/2011/storyboarding/control"/>
  </ds:schemaRefs>
</ds:datastoreItem>
</file>

<file path=customXml/itemProps13.xml><?xml version="1.0" encoding="utf-8"?>
<ds:datastoreItem xmlns:ds="http://schemas.openxmlformats.org/officeDocument/2006/customXml" ds:itemID="{9B08E3C0-744B-4244-A722-699718176A5E}">
  <ds:schemaRefs>
    <ds:schemaRef ds:uri="http://schemas.microsoft.com/VisualStudio/2011/storyboarding/control"/>
  </ds:schemaRefs>
</ds:datastoreItem>
</file>

<file path=customXml/itemProps14.xml><?xml version="1.0" encoding="utf-8"?>
<ds:datastoreItem xmlns:ds="http://schemas.openxmlformats.org/officeDocument/2006/customXml" ds:itemID="{9B7F107C-808E-4ACF-8E22-AE19AC0FC468}">
  <ds:schemaRefs>
    <ds:schemaRef ds:uri="http://schemas.microsoft.com/VisualStudio/2011/storyboarding/control"/>
  </ds:schemaRefs>
</ds:datastoreItem>
</file>

<file path=customXml/itemProps15.xml><?xml version="1.0" encoding="utf-8"?>
<ds:datastoreItem xmlns:ds="http://schemas.openxmlformats.org/officeDocument/2006/customXml" ds:itemID="{58F1B898-DCE8-4231-87B8-9A34010C01F4}">
  <ds:schemaRefs>
    <ds:schemaRef ds:uri="http://schemas.microsoft.com/VisualStudio/2011/storyboarding/control"/>
  </ds:schemaRefs>
</ds:datastoreItem>
</file>

<file path=customXml/itemProps16.xml><?xml version="1.0" encoding="utf-8"?>
<ds:datastoreItem xmlns:ds="http://schemas.openxmlformats.org/officeDocument/2006/customXml" ds:itemID="{DA684CF4-2FBD-4CD3-981B-8525ED199C4F}">
  <ds:schemaRefs>
    <ds:schemaRef ds:uri="http://schemas.microsoft.com/VisualStudio/2011/storyboarding/control"/>
  </ds:schemaRefs>
</ds:datastoreItem>
</file>

<file path=customXml/itemProps17.xml><?xml version="1.0" encoding="utf-8"?>
<ds:datastoreItem xmlns:ds="http://schemas.openxmlformats.org/officeDocument/2006/customXml" ds:itemID="{223A6999-C646-41E1-9BE6-7168ACC5DEA7}">
  <ds:schemaRefs>
    <ds:schemaRef ds:uri="http://schemas.microsoft.com/VisualStudio/2011/storyboarding/control"/>
  </ds:schemaRefs>
</ds:datastoreItem>
</file>

<file path=customXml/itemProps18.xml><?xml version="1.0" encoding="utf-8"?>
<ds:datastoreItem xmlns:ds="http://schemas.openxmlformats.org/officeDocument/2006/customXml" ds:itemID="{B22067A7-06A5-4FFC-B53E-994B6E0FEF0B}">
  <ds:schemaRefs>
    <ds:schemaRef ds:uri="http://schemas.microsoft.com/VisualStudio/2011/storyboarding/control"/>
  </ds:schemaRefs>
</ds:datastoreItem>
</file>

<file path=customXml/itemProps19.xml><?xml version="1.0" encoding="utf-8"?>
<ds:datastoreItem xmlns:ds="http://schemas.openxmlformats.org/officeDocument/2006/customXml" ds:itemID="{A1868C45-88B7-4859-8C58-CFB79F7626AF}">
  <ds:schemaRefs>
    <ds:schemaRef ds:uri="http://schemas.microsoft.com/VisualStudio/2011/storyboarding/control"/>
  </ds:schemaRefs>
</ds:datastoreItem>
</file>

<file path=customXml/itemProps20.xml><?xml version="1.0" encoding="utf-8"?>
<ds:datastoreItem xmlns:ds="http://schemas.openxmlformats.org/officeDocument/2006/customXml" ds:itemID="{E9B5F121-625F-49F1-9976-BF18D73BB69F}">
  <ds:schemaRefs>
    <ds:schemaRef ds:uri="http://schemas.microsoft.com/VisualStudio/2011/storyboarding/control"/>
  </ds:schemaRefs>
</ds:datastoreItem>
</file>

<file path=customXml/itemProps21.xml><?xml version="1.0" encoding="utf-8"?>
<ds:datastoreItem xmlns:ds="http://schemas.openxmlformats.org/officeDocument/2006/customXml" ds:itemID="{EE4C6D0B-4940-4E08-B3D1-3DF05BA2B7D2}">
  <ds:schemaRefs>
    <ds:schemaRef ds:uri="http://schemas.microsoft.com/VisualStudio/2011/storyboarding/control"/>
  </ds:schemaRefs>
</ds:datastoreItem>
</file>

<file path=customXml/itemProps22.xml><?xml version="1.0" encoding="utf-8"?>
<ds:datastoreItem xmlns:ds="http://schemas.openxmlformats.org/officeDocument/2006/customXml" ds:itemID="{0E63C6C6-9425-46B9-BB44-E04F676A9635}">
  <ds:schemaRefs>
    <ds:schemaRef ds:uri="http://schemas.microsoft.com/VisualStudio/2011/storyboarding/control"/>
  </ds:schemaRefs>
</ds:datastoreItem>
</file>

<file path=customXml/itemProps23.xml><?xml version="1.0" encoding="utf-8"?>
<ds:datastoreItem xmlns:ds="http://schemas.openxmlformats.org/officeDocument/2006/customXml" ds:itemID="{C25AA9A5-AA32-4F5F-AC67-2353109296AC}">
  <ds:schemaRefs>
    <ds:schemaRef ds:uri="http://schemas.microsoft.com/VisualStudio/2011/storyboarding/control"/>
  </ds:schemaRefs>
</ds:datastoreItem>
</file>

<file path=customXml/itemProps24.xml><?xml version="1.0" encoding="utf-8"?>
<ds:datastoreItem xmlns:ds="http://schemas.openxmlformats.org/officeDocument/2006/customXml" ds:itemID="{957CED02-3A2E-47EB-A972-15EE585B1104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157556</TotalTime>
  <Words>11376</Words>
  <Application>Microsoft Office PowerPoint</Application>
  <PresentationFormat>如螢幕大小 (4:3)</PresentationFormat>
  <Paragraphs>2046</Paragraphs>
  <Slides>154</Slides>
  <Notes>84</Notes>
  <HiddenSlides>7</HiddenSlides>
  <MMClips>0</MMClips>
  <ScaleCrop>false</ScaleCrop>
  <HeadingPairs>
    <vt:vector size="6" baseType="variant">
      <vt:variant>
        <vt:lpstr>佈景主題</vt:lpstr>
      </vt:variant>
      <vt:variant>
        <vt:i4>36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154</vt:i4>
      </vt:variant>
    </vt:vector>
  </HeadingPairs>
  <TitlesOfParts>
    <vt:vector size="191" baseType="lpstr">
      <vt:lpstr>AS office theme</vt:lpstr>
      <vt:lpstr>Origin</vt:lpstr>
      <vt:lpstr>Office テーマ</vt:lpstr>
      <vt:lpstr>1_Origin</vt:lpstr>
      <vt:lpstr>2_AS office theme</vt:lpstr>
      <vt:lpstr>5_AS office theme</vt:lpstr>
      <vt:lpstr>3_AS office theme</vt:lpstr>
      <vt:lpstr>Pixel</vt:lpstr>
      <vt:lpstr>1_academia sinica theme</vt:lpstr>
      <vt:lpstr>6_AS office theme</vt:lpstr>
      <vt:lpstr>2_academia sinica theme</vt:lpstr>
      <vt:lpstr>簡報內頁</vt:lpstr>
      <vt:lpstr>5_WikiTutorialDR</vt:lpstr>
      <vt:lpstr>12_WikiTutorialDR</vt:lpstr>
      <vt:lpstr>new AS iis theme</vt:lpstr>
      <vt:lpstr>3_Pixel</vt:lpstr>
      <vt:lpstr>1_New_Template7</vt:lpstr>
      <vt:lpstr>9_AS office theme</vt:lpstr>
      <vt:lpstr>11_AS office theme</vt:lpstr>
      <vt:lpstr>4_academia sinica theme</vt:lpstr>
      <vt:lpstr>13_AS office theme</vt:lpstr>
      <vt:lpstr>4_Pixel</vt:lpstr>
      <vt:lpstr>NLP_lab(black)</vt:lpstr>
      <vt:lpstr>1_NLP_lab(black)</vt:lpstr>
      <vt:lpstr>4_AS office theme</vt:lpstr>
      <vt:lpstr>1_Pixel</vt:lpstr>
      <vt:lpstr>1_AS office theme</vt:lpstr>
      <vt:lpstr>8_AS office theme</vt:lpstr>
      <vt:lpstr>10_AS office theme</vt:lpstr>
      <vt:lpstr>2_Pixel</vt:lpstr>
      <vt:lpstr>1_new AS iis theme</vt:lpstr>
      <vt:lpstr>2_new AS iis theme</vt:lpstr>
      <vt:lpstr>mt.summit7.slide.v3</vt:lpstr>
      <vt:lpstr>3_new AS iis theme</vt:lpstr>
      <vt:lpstr>4_new AS iis theme</vt:lpstr>
      <vt:lpstr>5_new AS iis theme</vt:lpstr>
      <vt:lpstr>Equation</vt:lpstr>
      <vt:lpstr>Through Machine Reading to Big Mechanism</vt:lpstr>
      <vt:lpstr>What NLP Looks for?　</vt:lpstr>
      <vt:lpstr>Commonly-used Thematic Roles (2)　</vt:lpstr>
      <vt:lpstr>RST Relation (4)　</vt:lpstr>
      <vt:lpstr>PowerPoint 簡報</vt:lpstr>
      <vt:lpstr>PowerPoint 簡報</vt:lpstr>
      <vt:lpstr>PowerPoint 簡報</vt:lpstr>
      <vt:lpstr>Natural Language is more complicated</vt:lpstr>
      <vt:lpstr>Various Kinds of Ambiguities (1)</vt:lpstr>
      <vt:lpstr>Various Kinds of Ambiguities (2)</vt:lpstr>
      <vt:lpstr>Various Kinds of Ambiguities (3)</vt:lpstr>
      <vt:lpstr>Various Kinds of Ambiguities (4)</vt:lpstr>
      <vt:lpstr>Various Kinds of Ill-formedness (1)</vt:lpstr>
      <vt:lpstr>Various Kinds of Ill-formedness (2)</vt:lpstr>
      <vt:lpstr>Machine Translation is harder</vt:lpstr>
      <vt:lpstr>Knowledge Processing Era is Coming</vt:lpstr>
      <vt:lpstr>PowerPoint 簡報</vt:lpstr>
      <vt:lpstr>Big Data  alone is not enough</vt:lpstr>
      <vt:lpstr>Why Big Mechanism?</vt:lpstr>
      <vt:lpstr>Bisociative Knowledge Discovery</vt:lpstr>
      <vt:lpstr>PowerPoint 簡報</vt:lpstr>
      <vt:lpstr>Why Machine Reading?</vt:lpstr>
      <vt:lpstr>What is Machine Reading (MR)?</vt:lpstr>
      <vt:lpstr>MOST Project</vt:lpstr>
      <vt:lpstr>Academia Sinica Thematic Project</vt:lpstr>
      <vt:lpstr>Related Work (1)</vt:lpstr>
      <vt:lpstr>Related Work (2)</vt:lpstr>
      <vt:lpstr>Related Projects (1)</vt:lpstr>
      <vt:lpstr>Related Projects (2)</vt:lpstr>
      <vt:lpstr>Related Projects (3)</vt:lpstr>
      <vt:lpstr>PowerPoint 簡報</vt:lpstr>
      <vt:lpstr>Knowledge Discovery through Structural Document Understanding Yuji Matsumoto (Nara Institute of Science and Technology)</vt:lpstr>
      <vt:lpstr>Overview of the Project</vt:lpstr>
      <vt:lpstr>Machine Reading Contest</vt:lpstr>
      <vt:lpstr>Turing test was considered harmful</vt:lpstr>
      <vt:lpstr>Science Data-Sets</vt:lpstr>
      <vt:lpstr>Outline</vt:lpstr>
      <vt:lpstr>MWP: A First Case for MR</vt:lpstr>
      <vt:lpstr>Why is MWP the First Case for MR?</vt:lpstr>
      <vt:lpstr>Rule-Based: Hosseini, 2014</vt:lpstr>
      <vt:lpstr>Pure Machine Learning Approaches</vt:lpstr>
      <vt:lpstr>Kushman et al., 2014 (1/4)</vt:lpstr>
      <vt:lpstr> Kushman et al., 2014 (2/4)</vt:lpstr>
      <vt:lpstr>Kushman et al., 2014 (3/4)</vt:lpstr>
      <vt:lpstr>Experiment and Result (1/2)</vt:lpstr>
      <vt:lpstr>Experiment and Result (1/2)</vt:lpstr>
      <vt:lpstr>Experiment and Result (1/2)</vt:lpstr>
      <vt:lpstr>Experiment and Result (2/2)</vt:lpstr>
      <vt:lpstr>Drawback of Previous Works</vt:lpstr>
      <vt:lpstr>DNN for Algebraic Word Problems (1)</vt:lpstr>
      <vt:lpstr>DNN for Algebraic Word Problems (4)</vt:lpstr>
      <vt:lpstr>DNN for Algebraic Word Problems (5)</vt:lpstr>
      <vt:lpstr>DNN for Algebraic Word Problems (3)</vt:lpstr>
      <vt:lpstr>DNN for Algebraic Word Problems (6)</vt:lpstr>
      <vt:lpstr>DNN for Algebraic Word Problems (7)</vt:lpstr>
      <vt:lpstr>DNN for Algebraic Word Problems (2)</vt:lpstr>
      <vt:lpstr>DNN for Algebraic Word Problems (8)</vt:lpstr>
      <vt:lpstr>DNN for Algebraic Word Problems (9)</vt:lpstr>
      <vt:lpstr>Why Babies Learn Language Easily?</vt:lpstr>
      <vt:lpstr>DNN with huge amount of data?</vt:lpstr>
      <vt:lpstr>PowerPoint 簡報</vt:lpstr>
      <vt:lpstr>How Human Solve a MWP ?</vt:lpstr>
      <vt:lpstr>Framework</vt:lpstr>
      <vt:lpstr>Task</vt:lpstr>
      <vt:lpstr>Syntactic/Semantic analysis (1/4)</vt:lpstr>
      <vt:lpstr>Syntactic/Semantic Analysis (2/4)</vt:lpstr>
      <vt:lpstr>Syntactic/Semantic Analysis (3/4)</vt:lpstr>
      <vt:lpstr>Syntactic/Semantic Analysis (4/4)</vt:lpstr>
      <vt:lpstr>PowerPoint 簡報</vt:lpstr>
      <vt:lpstr> Solution Type Identification (2/3)</vt:lpstr>
      <vt:lpstr> Solution Type Identification (1/2)</vt:lpstr>
      <vt:lpstr>PowerPoint 簡報</vt:lpstr>
      <vt:lpstr>PowerPoint 簡報</vt:lpstr>
      <vt:lpstr>PowerPoint 簡報</vt:lpstr>
      <vt:lpstr>PowerPoint 簡報</vt:lpstr>
      <vt:lpstr>Logic Inference (3/8)</vt:lpstr>
      <vt:lpstr>Verb entailment (1/2) </vt:lpstr>
      <vt:lpstr>Verb entailment (2/2) </vt:lpstr>
      <vt:lpstr>Logic Inference (2/8)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Explanation Generation (2/4)</vt:lpstr>
      <vt:lpstr>Explanation Generation (4/4)</vt:lpstr>
      <vt:lpstr>Statistical Framework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DNN on MWP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Outline</vt:lpstr>
      <vt:lpstr>PowerPoint 簡報</vt:lpstr>
      <vt:lpstr>Sample-G3A-0101, QTP=LC (1~9)</vt:lpstr>
      <vt:lpstr>Sample-G5A-0101, QTP=LC  (1~8)</vt:lpstr>
      <vt:lpstr>Block Diagram of SSQA-B1</vt:lpstr>
      <vt:lpstr>Probabilistic Entailment Decision</vt:lpstr>
      <vt:lpstr>Model – Alignment and Entailment, V1.1</vt:lpstr>
      <vt:lpstr>Model – Alignment and Entailment, V1.1 (cont’d)</vt:lpstr>
      <vt:lpstr>DNN on SSQA</vt:lpstr>
      <vt:lpstr>Decomposable Attention model</vt:lpstr>
      <vt:lpstr>Simulation Results</vt:lpstr>
      <vt:lpstr>Multiple-Choice Questions (單選題)</vt:lpstr>
      <vt:lpstr>Solve One MC Question with Multiple YN Questions</vt:lpstr>
      <vt:lpstr>SSQA-B3 NOT Really Understands</vt:lpstr>
      <vt:lpstr>SSQA-B3 NOT Really Understands (cont’d)</vt:lpstr>
      <vt:lpstr>SSQA-B3 NOT Really Understands (cont’d)</vt:lpstr>
      <vt:lpstr>Preference vs. Likelihood: an Example</vt:lpstr>
      <vt:lpstr>Example for selecting the mapping token</vt:lpstr>
      <vt:lpstr>PowerPoint 簡報</vt:lpstr>
      <vt:lpstr>PowerPoint 簡報</vt:lpstr>
      <vt:lpstr>PowerPoint 簡報</vt:lpstr>
      <vt:lpstr>PowerPoint 簡報</vt:lpstr>
      <vt:lpstr>Outline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Outline</vt:lpstr>
      <vt:lpstr>Motivation/Application</vt:lpstr>
      <vt:lpstr>System Block Diagram and Operation Flow</vt:lpstr>
      <vt:lpstr>Welcome to join us!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Proposed Machine Reading System</dc:title>
  <dc:creator>Shannon Wang</dc:creator>
  <cp:lastModifiedBy>kysu</cp:lastModifiedBy>
  <cp:revision>1293</cp:revision>
  <cp:lastPrinted>2015-10-30T08:10:21Z</cp:lastPrinted>
  <dcterms:created xsi:type="dcterms:W3CDTF">2014-07-03T06:09:37Z</dcterms:created>
  <dcterms:modified xsi:type="dcterms:W3CDTF">2018-03-30T09:32:53Z</dcterms:modified>
</cp:coreProperties>
</file>